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68" r:id="rId3"/>
    <p:sldId id="258" r:id="rId4"/>
    <p:sldId id="299" r:id="rId5"/>
    <p:sldId id="280" r:id="rId6"/>
    <p:sldId id="259" r:id="rId7"/>
    <p:sldId id="272" r:id="rId8"/>
    <p:sldId id="273" r:id="rId9"/>
    <p:sldId id="274" r:id="rId10"/>
    <p:sldId id="275" r:id="rId11"/>
    <p:sldId id="297" r:id="rId12"/>
    <p:sldId id="261" r:id="rId13"/>
    <p:sldId id="277" r:id="rId14"/>
    <p:sldId id="283" r:id="rId15"/>
    <p:sldId id="278" r:id="rId16"/>
    <p:sldId id="262" r:id="rId17"/>
    <p:sldId id="263" r:id="rId18"/>
    <p:sldId id="270" r:id="rId19"/>
    <p:sldId id="285" r:id="rId20"/>
    <p:sldId id="286" r:id="rId21"/>
    <p:sldId id="287" r:id="rId22"/>
    <p:sldId id="288" r:id="rId23"/>
    <p:sldId id="295" r:id="rId24"/>
    <p:sldId id="294" r:id="rId25"/>
    <p:sldId id="279" r:id="rId26"/>
    <p:sldId id="289" r:id="rId27"/>
    <p:sldId id="296" r:id="rId28"/>
    <p:sldId id="290" r:id="rId29"/>
    <p:sldId id="291" r:id="rId30"/>
    <p:sldId id="292" r:id="rId31"/>
    <p:sldId id="300" r:id="rId32"/>
    <p:sldId id="293" r:id="rId33"/>
    <p:sldId id="271" r:id="rId34"/>
    <p:sldId id="266" r:id="rId35"/>
    <p:sldId id="298" r:id="rId36"/>
    <p:sldId id="267" r:id="rId37"/>
  </p:sldIdLst>
  <p:sldSz cx="18288000" cy="10287000"/>
  <p:notesSz cx="6858000" cy="9144000"/>
  <p:embeddedFontLst>
    <p:embeddedFont>
      <p:font typeface="Nunito Sans Black" pitchFamily="2" charset="0"/>
      <p:regular r:id="rId39"/>
      <p:bold r:id="rId40"/>
      <p:boldItalic r:id="rId41"/>
    </p:embeddedFont>
    <p:embeddedFont>
      <p:font typeface="Nunito Sans Regular" panose="020B0604020202020204" charset="0"/>
      <p:regular r:id="rId42"/>
    </p:embeddedFont>
    <p:embeddedFont>
      <p:font typeface="Nunito Sans Regular Bold" panose="020B0604020202020204" charset="0"/>
      <p:regular r:id="rId43"/>
    </p:embeddedFont>
    <p:embeddedFont>
      <p:font typeface="Segoe UI Historic" panose="020B0502040204020203" pitchFamily="3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22" autoAdjust="0"/>
  </p:normalViewPr>
  <p:slideViewPr>
    <p:cSldViewPr>
      <p:cViewPr varScale="1">
        <p:scale>
          <a:sx n="54" d="100"/>
          <a:sy n="54" d="100"/>
        </p:scale>
        <p:origin x="317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Comparative analysis of the metrices of the different Gan model </a:t>
            </a:r>
          </a:p>
        </c:rich>
      </c:tx>
      <c:layout>
        <c:manualLayout>
          <c:xMode val="edge"/>
          <c:yMode val="edge"/>
          <c:x val="0.1237026488710188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43072793611867E-2"/>
          <c:y val="6.4623377557257403E-2"/>
          <c:w val="0.95756930774278215"/>
          <c:h val="0.84499101870078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Style-gan</c:v>
                </c:pt>
                <c:pt idx="1">
                  <c:v>WCgan</c:v>
                </c:pt>
                <c:pt idx="2">
                  <c:v>Modified pro-Gan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9.2490000000000006</c:v>
                </c:pt>
                <c:pt idx="1">
                  <c:v>7.915</c:v>
                </c:pt>
                <c:pt idx="2">
                  <c:v>31.472999999999999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C-4BD8-85AE-9FC36A80F8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SSIM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Style-gan</c:v>
                </c:pt>
                <c:pt idx="1">
                  <c:v>WCgan</c:v>
                </c:pt>
                <c:pt idx="2">
                  <c:v>Modified pro-Gan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9.7000000000000003E-2</c:v>
                </c:pt>
                <c:pt idx="1">
                  <c:v>4.3999999999999997E-2</c:v>
                </c:pt>
                <c:pt idx="2">
                  <c:v>0.92600000000000005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3C-4BD8-85AE-9FC36A80F8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Style-gan</c:v>
                </c:pt>
                <c:pt idx="1">
                  <c:v>WCgan</c:v>
                </c:pt>
                <c:pt idx="2">
                  <c:v>Modified pro-Gan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0.80800000000000005</c:v>
                </c:pt>
                <c:pt idx="1">
                  <c:v>0.83299999999999996</c:v>
                </c:pt>
                <c:pt idx="2">
                  <c:v>0.48399999999999999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3C-4BD8-85AE-9FC36A80F8F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19452392"/>
        <c:axId val="319453112"/>
      </c:barChart>
      <c:catAx>
        <c:axId val="31945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453112"/>
        <c:crosses val="autoZero"/>
        <c:auto val="1"/>
        <c:lblAlgn val="ctr"/>
        <c:lblOffset val="100"/>
        <c:noMultiLvlLbl val="0"/>
      </c:catAx>
      <c:valAx>
        <c:axId val="3194531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945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F02B-D137-48B8-B4A3-C677ED38A38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C2589-A58A-4233-8CAF-6E658A7F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3DA8-4327-4587-AD4C-8947ACB3B679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2119-F7C3-4902-9041-CFF794E063A2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DA9-8A32-467B-BC15-1DE5497B0C3C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FE63-CE70-495F-B195-F6310268AB51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B24-D7DE-48A7-AB2C-561EBCC07129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500C-7832-444F-8DDD-8CE6668CD12D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2151-CBA0-4F51-97FF-B94F5DCA0E27}" type="datetime1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2D52-091C-4452-8640-52FE3CFE4E65}" type="datetime1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2E6-6ADA-4346-857A-DA3665EC4EDC}" type="datetime1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96F5-6C95-4DCB-9EFA-DB0A458219BD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AFE7-EBE5-4183-B151-4DF33E669FD4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8535-BF36-4A41-B138-81C0B34C6446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2268200" y="4364246"/>
            <a:ext cx="5021560" cy="2400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Presented By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Jamilul huq Jami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Roll: 1807093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sz="2400" baseline="30000" dirty="0">
                <a:solidFill>
                  <a:schemeClr val="tx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year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2nd semester</a:t>
            </a: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CF06D-AB0A-E780-5FF7-83DADC3DFAB7}"/>
              </a:ext>
            </a:extLst>
          </p:cNvPr>
          <p:cNvSpPr txBox="1"/>
          <p:nvPr/>
        </p:nvSpPr>
        <p:spPr>
          <a:xfrm>
            <a:off x="1563995" y="1668602"/>
            <a:ext cx="138496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j-lt"/>
              </a:rPr>
              <a:t>GENERATING SKIN LESIONS HAIR MASK PATTERNS USING GENERATIVE MODELS FOR AUTOMATED HAIR AUGMENTATION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87473-A794-D142-7FE0-561FB9623256}"/>
              </a:ext>
            </a:extLst>
          </p:cNvPr>
          <p:cNvSpPr txBox="1"/>
          <p:nvPr/>
        </p:nvSpPr>
        <p:spPr>
          <a:xfrm>
            <a:off x="1181692" y="4486608"/>
            <a:ext cx="798453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Supervised By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: </a:t>
            </a:r>
          </a:p>
          <a:p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Md Abdus Salim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Mollah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Assistant Professor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Department of Computer Science and Engineering</a:t>
            </a:r>
            <a:endParaRPr lang="en-GB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9DD32F03-F973-7269-BF21-94FB047C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7868774"/>
            <a:ext cx="2133600" cy="365125"/>
          </a:xfrm>
        </p:spPr>
        <p:txBody>
          <a:bodyPr/>
          <a:lstStyle/>
          <a:p>
            <a:fld id="{7833D56C-3664-409B-8BC0-47824DE54DF4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146B51C-79A8-50E2-1294-965F956B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92400" y="785416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221E0-7EBB-0AC0-D935-D704DD63137C}"/>
              </a:ext>
            </a:extLst>
          </p:cNvPr>
          <p:cNvSpPr txBox="1"/>
          <p:nvPr/>
        </p:nvSpPr>
        <p:spPr>
          <a:xfrm>
            <a:off x="6172200" y="745272"/>
            <a:ext cx="491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CSE 4000: Thesis</a:t>
            </a:r>
            <a:endParaRPr lang="en-US" sz="32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49B1B-DCFF-3ACB-33F0-AC459E01CF34}"/>
              </a:ext>
            </a:extLst>
          </p:cNvPr>
          <p:cNvSpPr txBox="1"/>
          <p:nvPr/>
        </p:nvSpPr>
        <p:spPr>
          <a:xfrm>
            <a:off x="3124200" y="1880630"/>
            <a:ext cx="1356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endParaRPr lang="en-US" sz="4400" dirty="0"/>
          </a:p>
          <a:p>
            <a:endParaRPr lang="en-US" sz="3600" dirty="0"/>
          </a:p>
          <a:p>
            <a:r>
              <a:rPr lang="en-US" sz="3600" dirty="0"/>
              <a:t> i</a:t>
            </a:r>
            <a:r>
              <a:rPr lang="en-US" sz="3600" dirty="0">
                <a:latin typeface="+mj-lt"/>
              </a:rPr>
              <a:t>mage</a:t>
            </a:r>
            <a:r>
              <a:rPr lang="en-US" sz="3600" dirty="0"/>
              <a:t> generation methos proposed by </a:t>
            </a:r>
            <a:r>
              <a:rPr lang="en-US" sz="3600" dirty="0" err="1"/>
              <a:t>Bingqi</a:t>
            </a:r>
            <a:r>
              <a:rPr lang="en-US" sz="3600" dirty="0"/>
              <a:t> Liu et.al consist of  [4] </a:t>
            </a:r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C88A-E23A-48FB-3DF8-19BD47B8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029700"/>
            <a:ext cx="2133600" cy="365125"/>
          </a:xfrm>
        </p:spPr>
        <p:txBody>
          <a:bodyPr/>
          <a:lstStyle/>
          <a:p>
            <a:fld id="{2CCAB0D4-2FCB-40BA-B579-22F0B36CD431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FD2E-7022-1063-E208-52960ED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00" y="940244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10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74DDC-15CF-9834-4DD6-B3090E3654C1}"/>
              </a:ext>
            </a:extLst>
          </p:cNvPr>
          <p:cNvSpPr txBox="1"/>
          <p:nvPr/>
        </p:nvSpPr>
        <p:spPr>
          <a:xfrm>
            <a:off x="3505200" y="3762514"/>
            <a:ext cx="1333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Enhances image generation through a deep convolutional generative adversarial network (DCGAN),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By refining the fully connected layer and using activations like </a:t>
            </a:r>
            <a:r>
              <a:rPr lang="en-US" sz="3600" dirty="0" err="1"/>
              <a:t>LeakyReLU</a:t>
            </a:r>
            <a:r>
              <a:rPr lang="en-US" sz="3600" dirty="0"/>
              <a:t> and Tanh,  gradient disappearance is addressed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Using the MNIST dataset, the enhanced DCGAN model exhibits a 2.02-fold improvement in image quality over traditional GAN</a:t>
            </a:r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73CFA7F-7E09-15CA-AEFD-3221D84B335B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Related Works(Cont’d)</a:t>
            </a:r>
          </a:p>
        </p:txBody>
      </p:sp>
    </p:spTree>
    <p:extLst>
      <p:ext uri="{BB962C8B-B14F-4D97-AF65-F5344CB8AC3E}">
        <p14:creationId xmlns:p14="http://schemas.microsoft.com/office/powerpoint/2010/main" val="166755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F7D16-6A1C-0585-C3CC-E83F546C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>
            <a:extLst>
              <a:ext uri="{FF2B5EF4-FFF2-40B4-BE49-F238E27FC236}">
                <a16:creationId xmlns:a16="http://schemas.microsoft.com/office/drawing/2014/main" id="{11846D67-5998-D0AF-61F1-13D17E19651E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938C140A-00D9-B458-B89F-4412E3E6678C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3E56E635-488F-B2BB-E83C-C7E35D9D634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C19FCEC8-DEC4-2BF6-4C19-C5C55FD4E56F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5F53E-4A22-C646-81BC-F492475D9BB1}"/>
              </a:ext>
            </a:extLst>
          </p:cNvPr>
          <p:cNvSpPr txBox="1"/>
          <p:nvPr/>
        </p:nvSpPr>
        <p:spPr>
          <a:xfrm>
            <a:off x="3124200" y="1880630"/>
            <a:ext cx="1356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endParaRPr lang="en-US" sz="4400" dirty="0"/>
          </a:p>
          <a:p>
            <a:endParaRPr lang="en-US" sz="3600" dirty="0"/>
          </a:p>
          <a:p>
            <a:r>
              <a:rPr lang="en-US" sz="3600" dirty="0"/>
              <a:t> </a:t>
            </a:r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790A5-7E6D-09CF-3EFE-A750EF56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029700"/>
            <a:ext cx="2133600" cy="365125"/>
          </a:xfrm>
        </p:spPr>
        <p:txBody>
          <a:bodyPr/>
          <a:lstStyle/>
          <a:p>
            <a:fld id="{2CCAB0D4-2FCB-40BA-B579-22F0B36CD431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F2C4-52B8-EFF2-3AFD-D6AF39D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00" y="940244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11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34A55-C15C-4861-9C34-046A0E91E600}"/>
              </a:ext>
            </a:extLst>
          </p:cNvPr>
          <p:cNvSpPr txBox="1"/>
          <p:nvPr/>
        </p:nvSpPr>
        <p:spPr>
          <a:xfrm>
            <a:off x="3124200" y="2494967"/>
            <a:ext cx="1333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600" dirty="0"/>
          </a:p>
          <a:p>
            <a:pPr algn="just"/>
            <a:r>
              <a:rPr lang="en-US" sz="3600" b="1" dirty="0"/>
              <a:t>Limitation</a:t>
            </a:r>
            <a:r>
              <a:rPr lang="en-US" sz="3600" dirty="0"/>
              <a:t>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ari body"/>
              </a:rPr>
              <a:t>lack of diversity of the dataset (MNIST).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ari body"/>
                <a:ea typeface="Calibri" panose="020F0502020204030204" pitchFamily="34" charset="0"/>
              </a:rPr>
              <a:t>Issues of scalability might arise when applying the model to larger image sizes like 512*512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Calibari body"/>
                <a:ea typeface="Calibri" panose="020F0502020204030204" pitchFamily="34" charset="0"/>
              </a:rPr>
              <a:t>The effectiveness of the proposed improvements relies heavily on the choice and configuration of activation functions..</a:t>
            </a:r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3BDCF84-AB8D-1DF7-D23E-F48305BA6870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Related Works(Cont’d)</a:t>
            </a:r>
          </a:p>
        </p:txBody>
      </p:sp>
    </p:spTree>
    <p:extLst>
      <p:ext uri="{BB962C8B-B14F-4D97-AF65-F5344CB8AC3E}">
        <p14:creationId xmlns:p14="http://schemas.microsoft.com/office/powerpoint/2010/main" val="10015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09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0D489C-4BAC-4794-5028-049C9C44B35F}"/>
              </a:ext>
            </a:extLst>
          </p:cNvPr>
          <p:cNvSpPr txBox="1"/>
          <p:nvPr/>
        </p:nvSpPr>
        <p:spPr>
          <a:xfrm>
            <a:off x="2977430" y="2857500"/>
            <a:ext cx="125838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Hair mask is difficult to generate because of its large size  and less visibility in small size images and  biased towards black pixels,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The task requires a large hair mask dataset, prompting the use of encoder-decoder networks for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Training different generative models can indeed be time-consuming and resource-intensive </a:t>
            </a:r>
            <a:r>
              <a:rPr lang="en-US" sz="4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1F054-8F00-EFB6-A81A-767BD1A1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519406"/>
            <a:ext cx="2133600" cy="365125"/>
          </a:xfrm>
        </p:spPr>
        <p:txBody>
          <a:bodyPr/>
          <a:lstStyle/>
          <a:p>
            <a:fld id="{A63ADADC-BCFC-4C9C-96AD-11DFAC395097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6446E-AF78-6CDA-B326-D9393EDC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782800" y="933684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12</a:t>
            </a:fld>
            <a:endParaRPr lang="en-US" sz="20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9BD1793-3EF1-CD3D-5981-316891DF3C9D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Problem Statement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CD3D3-1424-8A48-3931-BC063E34EABA}"/>
              </a:ext>
            </a:extLst>
          </p:cNvPr>
          <p:cNvSpPr txBox="1"/>
          <p:nvPr/>
        </p:nvSpPr>
        <p:spPr>
          <a:xfrm>
            <a:off x="3258450" y="3491552"/>
            <a:ext cx="113719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</a:rPr>
              <a:t>To develop a method that can</a:t>
            </a:r>
          </a:p>
          <a:p>
            <a:r>
              <a:rPr lang="en-US" sz="3600" dirty="0">
                <a:ea typeface="Calibri" panose="020F0502020204030204" pitchFamily="34" charset="0"/>
              </a:rPr>
              <a:t>  </a:t>
            </a:r>
            <a:r>
              <a:rPr lang="en-US" sz="3600" dirty="0">
                <a:effectLst/>
                <a:ea typeface="Calibri" panose="020F0502020204030204" pitchFamily="34" charset="0"/>
              </a:rPr>
              <a:t> </a:t>
            </a:r>
          </a:p>
          <a:p>
            <a:r>
              <a:rPr lang="en-US" sz="2400" b="1" dirty="0">
                <a:ea typeface="Calibri" panose="020F0502020204030204" pitchFamily="34" charset="0"/>
              </a:rPr>
              <a:t> </a:t>
            </a:r>
            <a:endParaRPr lang="en-US" sz="2400" b="1" dirty="0">
              <a:effectLst/>
              <a:ea typeface="Calibri" panose="020F0502020204030204" pitchFamily="34" charset="0"/>
            </a:endParaRPr>
          </a:p>
          <a:p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BF824-1B84-1499-75D2-88E9EE96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857" y="8801100"/>
            <a:ext cx="2133600" cy="365125"/>
          </a:xfrm>
        </p:spPr>
        <p:txBody>
          <a:bodyPr/>
          <a:lstStyle/>
          <a:p>
            <a:fld id="{6A3C480B-EBCE-4B3B-982E-4EEA795F42AD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100D6-4F38-31D3-D992-6413D23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07651" y="891394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13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CB34D-02C6-3588-FD00-76DBCE5667B7}"/>
              </a:ext>
            </a:extLst>
          </p:cNvPr>
          <p:cNvSpPr txBox="1"/>
          <p:nvPr/>
        </p:nvSpPr>
        <p:spPr>
          <a:xfrm>
            <a:off x="3648524" y="4152900"/>
            <a:ext cx="1059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ea typeface="Calibri" panose="020F0502020204030204" pitchFamily="34" charset="0"/>
              </a:rPr>
              <a:t>Automated the hair mask generation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ea typeface="Calibri" panose="020F0502020204030204" pitchFamily="34" charset="0"/>
              </a:rPr>
              <a:t>Can Extract hair mask  from dermoscopic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ea typeface="Calibri" panose="020F0502020204030204" pitchFamily="34" charset="0"/>
              </a:rPr>
              <a:t>Generate hair mask using  different Generative 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96F0A3C-F2DE-3DE3-62C3-255025F99F17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20474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B14D9A-7739-C6DB-661E-A70A26227DC9}"/>
              </a:ext>
            </a:extLst>
          </p:cNvPr>
          <p:cNvSpPr txBox="1"/>
          <p:nvPr/>
        </p:nvSpPr>
        <p:spPr>
          <a:xfrm>
            <a:off x="3243210" y="4001869"/>
            <a:ext cx="1393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CD3D3-1424-8A48-3931-BC063E34EABA}"/>
              </a:ext>
            </a:extLst>
          </p:cNvPr>
          <p:cNvSpPr txBox="1"/>
          <p:nvPr/>
        </p:nvSpPr>
        <p:spPr>
          <a:xfrm>
            <a:off x="705751" y="3533760"/>
            <a:ext cx="1636304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ea typeface="Calibri" panose="020F0502020204030204" pitchFamily="34" charset="0"/>
              </a:rPr>
              <a:t>                 </a:t>
            </a:r>
            <a:r>
              <a:rPr lang="en-US" sz="3600" dirty="0">
                <a:effectLst/>
                <a:ea typeface="Calibri" panose="020F0502020204030204" pitchFamily="34" charset="0"/>
              </a:rPr>
              <a:t>To develop a method that</a:t>
            </a:r>
          </a:p>
          <a:p>
            <a:r>
              <a:rPr lang="en-US" sz="6000" b="1" dirty="0">
                <a:ea typeface="Calibri" panose="020F0502020204030204" pitchFamily="34" charset="0"/>
              </a:rPr>
              <a:t>  </a:t>
            </a:r>
            <a:r>
              <a:rPr lang="en-US" sz="6000" b="1" dirty="0">
                <a:effectLst/>
                <a:ea typeface="Calibri" panose="020F0502020204030204" pitchFamily="34" charset="0"/>
              </a:rPr>
              <a:t> </a:t>
            </a:r>
          </a:p>
          <a:p>
            <a:r>
              <a:rPr lang="en-US" sz="6000" b="1" dirty="0">
                <a:ea typeface="Calibri" panose="020F0502020204030204" pitchFamily="34" charset="0"/>
              </a:rPr>
              <a:t> </a:t>
            </a:r>
            <a:endParaRPr lang="en-US" sz="6000" b="1" dirty="0">
              <a:effectLst/>
              <a:ea typeface="Calibri" panose="020F0502020204030204" pitchFamily="34" charset="0"/>
            </a:endParaRPr>
          </a:p>
          <a:p>
            <a:endParaRPr lang="en-US" sz="4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BF824-1B84-1499-75D2-88E9EE96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857" y="8801100"/>
            <a:ext cx="2133600" cy="365125"/>
          </a:xfrm>
        </p:spPr>
        <p:txBody>
          <a:bodyPr/>
          <a:lstStyle/>
          <a:p>
            <a:fld id="{6A3C480B-EBCE-4B3B-982E-4EEA795F42AD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100D6-4F38-31D3-D992-6413D23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07651" y="891394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14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CB34D-02C6-3588-FD00-76DBCE5667B7}"/>
              </a:ext>
            </a:extLst>
          </p:cNvPr>
          <p:cNvSpPr txBox="1"/>
          <p:nvPr/>
        </p:nvSpPr>
        <p:spPr>
          <a:xfrm>
            <a:off x="3273691" y="4485140"/>
            <a:ext cx="12237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Compare and analysis of those models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Evaluate the model’s outcome with different existing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Post process output images  to get the best outcome  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D230E381-F223-D9B3-BACE-68027F7F255F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objectives(Cont’d)</a:t>
            </a:r>
          </a:p>
        </p:txBody>
      </p:sp>
    </p:spTree>
    <p:extLst>
      <p:ext uri="{BB962C8B-B14F-4D97-AF65-F5344CB8AC3E}">
        <p14:creationId xmlns:p14="http://schemas.microsoft.com/office/powerpoint/2010/main" val="260405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B14D9A-7739-C6DB-661E-A70A26227DC9}"/>
              </a:ext>
            </a:extLst>
          </p:cNvPr>
          <p:cNvSpPr txBox="1"/>
          <p:nvPr/>
        </p:nvSpPr>
        <p:spPr>
          <a:xfrm>
            <a:off x="2189791" y="3168387"/>
            <a:ext cx="1393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1782FD-3218-7320-74B6-19639DD604BE}"/>
              </a:ext>
            </a:extLst>
          </p:cNvPr>
          <p:cNvSpPr txBox="1"/>
          <p:nvPr/>
        </p:nvSpPr>
        <p:spPr>
          <a:xfrm>
            <a:off x="3576217" y="8648700"/>
            <a:ext cx="1437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2. On the left a sample from HAM 10,000 and on the right hair mask from SK Imran Hossain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et al 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CD3D3-1424-8A48-3931-BC063E34EABA}"/>
              </a:ext>
            </a:extLst>
          </p:cNvPr>
          <p:cNvSpPr txBox="1"/>
          <p:nvPr/>
        </p:nvSpPr>
        <p:spPr>
          <a:xfrm>
            <a:off x="3576217" y="2770052"/>
            <a:ext cx="13680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</a:rPr>
              <a:t>To Train different  generative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ea typeface="Calibri" panose="020F0502020204030204" pitchFamily="34" charset="0"/>
              </a:rPr>
              <a:t>500 hair mask  images is collected from </a:t>
            </a:r>
            <a:r>
              <a:rPr lang="en-US" sz="3600" dirty="0" err="1"/>
              <a:t>Sk</a:t>
            </a:r>
            <a:r>
              <a:rPr lang="en-US" sz="3600" dirty="0"/>
              <a:t> Imran Hossain</a:t>
            </a:r>
            <a:r>
              <a:rPr lang="en-US" sz="3600" dirty="0">
                <a:ea typeface="Calibri" panose="020F0502020204030204" pitchFamily="34" charset="0"/>
              </a:rPr>
              <a:t> et al [4].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ea typeface="Calibri" panose="020F0502020204030204" pitchFamily="34" charset="0"/>
              </a:rPr>
              <a:t>A segmentation model is implemented using this dataset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ea typeface="Calibri" panose="020F0502020204030204" pitchFamily="34" charset="0"/>
              </a:rPr>
              <a:t>Ham10,000 is used  to extract  hair mask with the segmentation model</a:t>
            </a:r>
            <a:r>
              <a:rPr lang="en-US" sz="4800" dirty="0">
                <a:ea typeface="Calibri" panose="020F0502020204030204" pitchFamily="34" charset="0"/>
              </a:rPr>
              <a:t> </a:t>
            </a:r>
          </a:p>
        </p:txBody>
      </p:sp>
      <p:pic>
        <p:nvPicPr>
          <p:cNvPr id="4" name="Picture 3" descr="Close-up of hair on a person's skin&#10;&#10;Description automatically generated">
            <a:extLst>
              <a:ext uri="{FF2B5EF4-FFF2-40B4-BE49-F238E27FC236}">
                <a16:creationId xmlns:a16="http://schemas.microsoft.com/office/drawing/2014/main" id="{FACECE9D-5286-79DD-8301-704A8E0DF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46" y="5945171"/>
            <a:ext cx="3433863" cy="2575398"/>
          </a:xfrm>
          <a:prstGeom prst="rect">
            <a:avLst/>
          </a:prstGeom>
        </p:spPr>
      </p:pic>
      <p:pic>
        <p:nvPicPr>
          <p:cNvPr id="6" name="Picture 5" descr="White lines on a black background&#10;&#10;Description automatically generated">
            <a:extLst>
              <a:ext uri="{FF2B5EF4-FFF2-40B4-BE49-F238E27FC236}">
                <a16:creationId xmlns:a16="http://schemas.microsoft.com/office/drawing/2014/main" id="{8AEEC8C5-4853-A7D4-4423-67BA56793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21" y="5967947"/>
            <a:ext cx="2707318" cy="270731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96BFF-6CCB-8941-5BA5-7722D2D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191" y="9419194"/>
            <a:ext cx="2133600" cy="365125"/>
          </a:xfrm>
        </p:spPr>
        <p:txBody>
          <a:bodyPr/>
          <a:lstStyle/>
          <a:p>
            <a:fld id="{0101AB31-1AB7-4F0D-AD81-620A82994FA8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00C052-78D8-9564-2CD4-39445B62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9600" y="960175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15</a:t>
            </a:fld>
            <a:endParaRPr lang="en-US" sz="2000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8652C78-DB74-E638-C743-E743AA6FDD00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001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Proposed Methodology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AE2BC9-A611-6BFC-0087-B860246828B1}"/>
              </a:ext>
            </a:extLst>
          </p:cNvPr>
          <p:cNvSpPr txBox="1"/>
          <p:nvPr/>
        </p:nvSpPr>
        <p:spPr>
          <a:xfrm>
            <a:off x="2133600" y="3535680"/>
            <a:ext cx="1122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18F76-45B2-5B2E-0C63-77196C32A416}"/>
              </a:ext>
            </a:extLst>
          </p:cNvPr>
          <p:cNvSpPr txBox="1"/>
          <p:nvPr/>
        </p:nvSpPr>
        <p:spPr>
          <a:xfrm>
            <a:off x="6019800" y="8325193"/>
            <a:ext cx="680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 3:Shows </a:t>
            </a:r>
            <a:r>
              <a:rPr lang="en-US" sz="2000" dirty="0"/>
              <a:t>the</a:t>
            </a:r>
            <a:r>
              <a:rPr lang="en-US" sz="2400" dirty="0"/>
              <a:t> proposed methodology of the thesis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4B5FC-C2F7-93B5-FCD0-B457A3A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67" y="9156402"/>
            <a:ext cx="2133600" cy="365125"/>
          </a:xfrm>
        </p:spPr>
        <p:txBody>
          <a:bodyPr/>
          <a:lstStyle/>
          <a:p>
            <a:fld id="{FE750B74-8AD6-432A-AFAD-335E8A38FA59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451EA5-EECD-9DC3-DBA7-24DF3F4A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4291" y="91983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16</a:t>
            </a:fld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21DD360-EF03-42F3-0072-B087A096C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3086100"/>
            <a:ext cx="130683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 flipV="1">
            <a:off x="1381658" y="6616525"/>
            <a:ext cx="1558815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8191" y="7013538"/>
            <a:ext cx="4777809" cy="209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4400" dirty="0">
                <a:solidFill>
                  <a:srgbClr val="004AAD"/>
                </a:solidFill>
                <a:latin typeface="Nunito Sans Regular Bold"/>
              </a:rPr>
              <a:t>Phase 01</a:t>
            </a:r>
          </a:p>
          <a:p>
            <a:pPr algn="ctr">
              <a:lnSpc>
                <a:spcPts val="5599"/>
              </a:lnSpc>
            </a:pPr>
            <a:r>
              <a:rPr lang="en-US" sz="3600" dirty="0">
                <a:latin typeface="Calibri body"/>
              </a:rPr>
              <a:t>Extracted hair mask from dataset using U-net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95360" y="6887055"/>
            <a:ext cx="5774449" cy="209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4400" dirty="0">
                <a:solidFill>
                  <a:schemeClr val="accent1"/>
                </a:solidFill>
                <a:latin typeface="Nunito Sans Regular Bold"/>
              </a:rPr>
              <a:t>Phase 03</a:t>
            </a:r>
          </a:p>
          <a:p>
            <a:pPr algn="ctr">
              <a:lnSpc>
                <a:spcPts val="5599"/>
              </a:lnSpc>
            </a:pPr>
            <a:r>
              <a:rPr lang="en-US" sz="3600" dirty="0"/>
              <a:t>Post-process and Analyze the best output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3623601" y="6364756"/>
            <a:ext cx="10537260" cy="503538"/>
            <a:chOff x="0" y="0"/>
            <a:chExt cx="14049680" cy="6713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6689148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3378296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714BC16-A0C5-2391-04EF-CD60C7052885}"/>
              </a:ext>
            </a:extLst>
          </p:cNvPr>
          <p:cNvSpPr txBox="1"/>
          <p:nvPr/>
        </p:nvSpPr>
        <p:spPr>
          <a:xfrm>
            <a:off x="5310831" y="2967589"/>
            <a:ext cx="7162800" cy="217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4400" dirty="0">
                <a:solidFill>
                  <a:srgbClr val="004AAD"/>
                </a:solidFill>
                <a:latin typeface="Nunito Sans Regular Bold"/>
              </a:rPr>
              <a:t>Phase 02</a:t>
            </a:r>
          </a:p>
          <a:p>
            <a:pPr algn="ctr">
              <a:lnSpc>
                <a:spcPts val="5599"/>
              </a:lnSpc>
            </a:pPr>
            <a:r>
              <a:rPr lang="en-US" sz="3600" dirty="0">
                <a:latin typeface="Calibari body"/>
              </a:rPr>
              <a:t>Train different generative  model for hair mask generation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C5017-6804-B4A4-3FB5-2A44AFAA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250" y="9677908"/>
            <a:ext cx="2133600" cy="365125"/>
          </a:xfrm>
        </p:spPr>
        <p:txBody>
          <a:bodyPr/>
          <a:lstStyle/>
          <a:p>
            <a:fld id="{8B2300AD-232A-4614-9568-82811A03536C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F5026-C100-6F19-B8A6-17EA3BF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78660" y="9742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17</a:t>
            </a:fld>
            <a:endParaRPr lang="en-US" sz="20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9994988-9613-8758-62E1-9A3F1A3382EE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Proposed Methodology(Cont’d)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505483" y="3638956"/>
            <a:ext cx="8653739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Nunito Sans Regular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35614B-7381-5A6E-ADC9-E1BF652615B5}"/>
              </a:ext>
            </a:extLst>
          </p:cNvPr>
          <p:cNvSpPr txBox="1"/>
          <p:nvPr/>
        </p:nvSpPr>
        <p:spPr>
          <a:xfrm>
            <a:off x="6096000" y="3066908"/>
            <a:ext cx="13506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Idea Selection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Literature review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Dataset collection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Methodology Study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Train different model ,postprocess and find the </a:t>
            </a:r>
          </a:p>
          <a:p>
            <a:pPr algn="just"/>
            <a:r>
              <a:rPr lang="en-US" sz="3600" dirty="0"/>
              <a:t>      best one for them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Result and analysis 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5C6F-4399-4ECB-AC2E-197F93C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775" y="9182100"/>
            <a:ext cx="2133600" cy="365125"/>
          </a:xfrm>
        </p:spPr>
        <p:txBody>
          <a:bodyPr/>
          <a:lstStyle/>
          <a:p>
            <a:fld id="{C3370B2E-2734-4566-83C1-7ACE23E20656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E061-6BBA-41E5-3F92-AE015E55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89772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18</a:t>
            </a:fld>
            <a:endParaRPr lang="en-US" sz="2000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128EAED-8145-368C-63DB-976048385211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Proposed Methodology(Cont’d)</a:t>
            </a:r>
          </a:p>
        </p:txBody>
      </p:sp>
    </p:spTree>
    <p:extLst>
      <p:ext uri="{BB962C8B-B14F-4D97-AF65-F5344CB8AC3E}">
        <p14:creationId xmlns:p14="http://schemas.microsoft.com/office/powerpoint/2010/main" val="97639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828800" y="3541339"/>
            <a:ext cx="15087600" cy="3565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previously collected 500 dataset is used to train a U-net 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This trained U-net is used to another publicly  available HAM 10,000 dataset 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By this 10,000 extra hair mask is generated and added to the  previous dataset 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  <a:latin typeface="Nunito Sans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5C6F-4399-4ECB-AC2E-197F93C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775" y="9182100"/>
            <a:ext cx="2133600" cy="365125"/>
          </a:xfrm>
        </p:spPr>
        <p:txBody>
          <a:bodyPr/>
          <a:lstStyle/>
          <a:p>
            <a:fld id="{C3370B2E-2734-4566-83C1-7ACE23E20656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E061-6BBA-41E5-3F92-AE015E55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89772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19</a:t>
            </a:fld>
            <a:endParaRPr lang="en-US" sz="2000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781D165-0FA9-8DD3-3169-9C98BCF2E8AA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9083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94"/>
    </mc:Choice>
    <mc:Fallback xmlns="">
      <p:transition spd="slow" advTm="147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1A755B36-C211-6D13-0D86-4B7E9A77DD1F}"/>
              </a:ext>
            </a:extLst>
          </p:cNvPr>
          <p:cNvGrpSpPr/>
          <p:nvPr/>
        </p:nvGrpSpPr>
        <p:grpSpPr>
          <a:xfrm>
            <a:off x="0" y="3238501"/>
            <a:ext cx="9220200" cy="2514600"/>
            <a:chOff x="0" y="0"/>
            <a:chExt cx="2543763" cy="670351"/>
          </a:xfrm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4DC89441-97FF-05B0-7AC9-C6525F92F224}"/>
                </a:ext>
              </a:extLst>
            </p:cNvPr>
            <p:cNvSpPr/>
            <p:nvPr/>
          </p:nvSpPr>
          <p:spPr>
            <a:xfrm>
              <a:off x="0" y="0"/>
              <a:ext cx="2543763" cy="670351"/>
            </a:xfrm>
            <a:custGeom>
              <a:avLst/>
              <a:gdLst/>
              <a:ahLst/>
              <a:cxnLst/>
              <a:rect l="l" t="t" r="r" b="b"/>
              <a:pathLst>
                <a:path w="2543763" h="670351">
                  <a:moveTo>
                    <a:pt x="0" y="0"/>
                  </a:moveTo>
                  <a:lnTo>
                    <a:pt x="2543763" y="0"/>
                  </a:lnTo>
                  <a:lnTo>
                    <a:pt x="2543763" y="670351"/>
                  </a:lnTo>
                  <a:lnTo>
                    <a:pt x="0" y="670351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17">
              <a:extLst>
                <a:ext uri="{FF2B5EF4-FFF2-40B4-BE49-F238E27FC236}">
                  <a16:creationId xmlns:a16="http://schemas.microsoft.com/office/drawing/2014/main" id="{17AA39B1-8AB0-2ABF-D21A-51C7B5DA132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DE4C2DE-3E57-3F08-2B6F-764E4CC08F91}"/>
              </a:ext>
            </a:extLst>
          </p:cNvPr>
          <p:cNvSpPr txBox="1"/>
          <p:nvPr/>
        </p:nvSpPr>
        <p:spPr>
          <a:xfrm>
            <a:off x="-381000" y="3619500"/>
            <a:ext cx="92485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+mj-lt"/>
              </a:rPr>
              <a:t>Outlines</a:t>
            </a:r>
            <a:r>
              <a:rPr lang="en-US" sz="8000" dirty="0">
                <a:solidFill>
                  <a:srgbClr val="FFFFFF"/>
                </a:solidFill>
                <a:latin typeface="Nunito Sans Black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287D-431F-27E4-81C6-0A4F20487CAE}"/>
              </a:ext>
            </a:extLst>
          </p:cNvPr>
          <p:cNvSpPr txBox="1"/>
          <p:nvPr/>
        </p:nvSpPr>
        <p:spPr>
          <a:xfrm>
            <a:off x="10058401" y="315233"/>
            <a:ext cx="6222698" cy="99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Motivation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Related Works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Dataset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Proposed Methodology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Implementation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Experimental result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Limitation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Reference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121CA-129F-74D7-298F-8809FAA5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9410700"/>
            <a:ext cx="2133600" cy="365125"/>
          </a:xfrm>
        </p:spPr>
        <p:txBody>
          <a:bodyPr/>
          <a:lstStyle/>
          <a:p>
            <a:fld id="{C08797B8-FCF6-4936-8471-8DD2EF3D43ED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6F99-BD6D-6ABE-8F48-D5D628EB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60664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41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276600" y="2967589"/>
            <a:ext cx="16774820" cy="3533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Different generative model (GAN) is studied to get the proper output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DC-GAN, W-GAN ,Style GAN, Pro-GAN 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Pro-GAN provided the best output 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5C6F-4399-4ECB-AC2E-197F93C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775" y="9182100"/>
            <a:ext cx="2133600" cy="365125"/>
          </a:xfrm>
        </p:spPr>
        <p:txBody>
          <a:bodyPr/>
          <a:lstStyle/>
          <a:p>
            <a:fld id="{C3370B2E-2734-4566-83C1-7ACE23E20656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E061-6BBA-41E5-3F92-AE015E55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89772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20</a:t>
            </a:fld>
            <a:endParaRPr lang="en-US" sz="2000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0F88170-73D3-EF8E-2530-A228CB2FF3A2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Implementation(Cont’d)</a:t>
            </a:r>
          </a:p>
        </p:txBody>
      </p:sp>
    </p:spTree>
    <p:extLst>
      <p:ext uri="{BB962C8B-B14F-4D97-AF65-F5344CB8AC3E}">
        <p14:creationId xmlns:p14="http://schemas.microsoft.com/office/powerpoint/2010/main" val="404471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17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5C6F-4399-4ECB-AC2E-197F93C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775" y="9182100"/>
            <a:ext cx="2133600" cy="365125"/>
          </a:xfrm>
        </p:spPr>
        <p:txBody>
          <a:bodyPr/>
          <a:lstStyle/>
          <a:p>
            <a:fld id="{C3370B2E-2734-4566-83C1-7ACE23E20656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E061-6BBA-41E5-3F92-AE015E55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89772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21</a:t>
            </a:fld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33C3A-4861-6BAE-4F43-FB9CFBEE17A1}"/>
              </a:ext>
            </a:extLst>
          </p:cNvPr>
          <p:cNvSpPr txBox="1"/>
          <p:nvPr/>
        </p:nvSpPr>
        <p:spPr>
          <a:xfrm>
            <a:off x="5638800" y="72009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4: Shows the general architecture of generative model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DE01485D-C6E7-624D-3EB0-C45894943D04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Implementation(Cont’d)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9E54AC7-664F-D055-E571-00F6F663B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1637" y="3424237"/>
            <a:ext cx="7324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18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804721" y="2762696"/>
            <a:ext cx="16005224" cy="5001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4000" b="1" dirty="0">
                <a:solidFill>
                  <a:srgbClr val="000000"/>
                </a:solidFill>
                <a:latin typeface="+mj-lt"/>
              </a:rPr>
              <a:t>Pro-Gan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Progressive Training 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Adding layer and increasing </a:t>
            </a:r>
          </a:p>
          <a:p>
            <a:pPr algn="just">
              <a:lnSpc>
                <a:spcPts val="5599"/>
              </a:lnSpc>
            </a:pPr>
            <a:r>
              <a:rPr lang="en-US" sz="3600" dirty="0">
                <a:solidFill>
                  <a:srgbClr val="000000"/>
                </a:solidFill>
              </a:rPr>
              <a:t>       the  resolution of the image 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Detecting the fake and real </a:t>
            </a:r>
          </a:p>
          <a:p>
            <a:pPr algn="just">
              <a:lnSpc>
                <a:spcPts val="5599"/>
              </a:lnSpc>
            </a:pPr>
            <a:r>
              <a:rPr lang="en-US" sz="3600" dirty="0">
                <a:solidFill>
                  <a:srgbClr val="000000"/>
                </a:solidFill>
              </a:rPr>
              <a:t>        And send it to generator </a:t>
            </a:r>
          </a:p>
          <a:p>
            <a:pPr algn="just">
              <a:lnSpc>
                <a:spcPts val="5599"/>
              </a:lnSpc>
            </a:pPr>
            <a:r>
              <a:rPr lang="en-US" sz="4000" dirty="0">
                <a:solidFill>
                  <a:srgbClr val="000000"/>
                </a:solidFill>
                <a:latin typeface="Nunito Sans Regular"/>
              </a:rPr>
              <a:t> </a:t>
            </a:r>
            <a:endParaRPr lang="en-US" sz="2400" dirty="0">
              <a:solidFill>
                <a:srgbClr val="000000"/>
              </a:solidFill>
              <a:latin typeface="Nunito Sans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5C6F-4399-4ECB-AC2E-197F93C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775" y="9182100"/>
            <a:ext cx="2133600" cy="365125"/>
          </a:xfrm>
        </p:spPr>
        <p:txBody>
          <a:bodyPr/>
          <a:lstStyle/>
          <a:p>
            <a:fld id="{C3370B2E-2734-4566-83C1-7ACE23E20656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E061-6BBA-41E5-3F92-AE015E55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89772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22</a:t>
            </a:fld>
            <a:endParaRPr lang="en-US" sz="2000" dirty="0"/>
          </a:p>
        </p:txBody>
      </p:sp>
      <p:pic>
        <p:nvPicPr>
          <p:cNvPr id="7" name="Picture 6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2F2B3CE-3B8C-1694-998E-29AF0404F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972" y="2684546"/>
            <a:ext cx="6405019" cy="6486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0AD94-E6CE-DDAF-90C4-EC34B50DCC00}"/>
              </a:ext>
            </a:extLst>
          </p:cNvPr>
          <p:cNvSpPr txBox="1"/>
          <p:nvPr/>
        </p:nvSpPr>
        <p:spPr>
          <a:xfrm>
            <a:off x="6011416" y="8314493"/>
            <a:ext cx="478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5:Pro –Gan Training   structure 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64C1A89-A981-3CBC-2AAE-3201F8AEAE29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Implementation(Cont’d)</a:t>
            </a:r>
          </a:p>
        </p:txBody>
      </p:sp>
    </p:spTree>
    <p:extLst>
      <p:ext uri="{BB962C8B-B14F-4D97-AF65-F5344CB8AC3E}">
        <p14:creationId xmlns:p14="http://schemas.microsoft.com/office/powerpoint/2010/main" val="341684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FA1AA-BAA0-E51F-19BD-2E889EF99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A5E210E2-AC99-C2E1-80D4-D16B96EDB19E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1E08745-B4AB-D888-60BF-8600DF648834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77B12339-680F-0329-6FF4-52854C8E1C5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D55BCD69-FCDA-AFE1-4F2C-AF47C5AFB340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E3991-8E6B-8221-0852-03E620F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775" y="9182100"/>
            <a:ext cx="2133600" cy="365125"/>
          </a:xfrm>
        </p:spPr>
        <p:txBody>
          <a:bodyPr/>
          <a:lstStyle/>
          <a:p>
            <a:fld id="{C3370B2E-2734-4566-83C1-7ACE23E20656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9A3C-C850-42D6-4F02-35495E3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89772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23</a:t>
            </a:fld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B4600-E910-76EB-4FD1-B6743897624C}"/>
              </a:ext>
            </a:extLst>
          </p:cNvPr>
          <p:cNvSpPr txBox="1"/>
          <p:nvPr/>
        </p:nvSpPr>
        <p:spPr>
          <a:xfrm>
            <a:off x="6705600" y="8482881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6:Modified Pro-Gan training flow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250BC-499D-D246-8462-C8CFBA134FA4}"/>
              </a:ext>
            </a:extLst>
          </p:cNvPr>
          <p:cNvSpPr txBox="1"/>
          <p:nvPr/>
        </p:nvSpPr>
        <p:spPr>
          <a:xfrm>
            <a:off x="3124200" y="3076253"/>
            <a:ext cx="1007255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Modified Pro-Gan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Progressive Training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Improved image quality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Stabilized training  pro</a:t>
            </a:r>
            <a:r>
              <a:rPr lang="en-US" sz="4000" dirty="0"/>
              <a:t>cess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674104B-1F37-1925-AEB0-BFD3CC917202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Implementation(Cont’d)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9BC3707-74A5-A36C-2D0E-51B7305C7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718" y="5425356"/>
            <a:ext cx="14249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76A4-C434-8DB5-DA4C-78C4F675A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2641BC21-6955-660B-1269-165EC66D5424}"/>
              </a:ext>
            </a:extLst>
          </p:cNvPr>
          <p:cNvGrpSpPr/>
          <p:nvPr/>
        </p:nvGrpSpPr>
        <p:grpSpPr>
          <a:xfrm>
            <a:off x="-2108716" y="-2017969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D624588-2871-547A-1468-58353EC5F55C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025D7B38-DC4B-A4F2-3710-778733AD629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FB616EBB-F37D-616A-2F3C-1F42E4DFC133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20</a:t>
            </a:r>
          </a:p>
        </p:txBody>
      </p:sp>
      <p:sp>
        <p:nvSpPr>
          <p:cNvPr id="49" name="TextBox 49">
            <a:extLst>
              <a:ext uri="{FF2B5EF4-FFF2-40B4-BE49-F238E27FC236}">
                <a16:creationId xmlns:a16="http://schemas.microsoft.com/office/drawing/2014/main" id="{52C3ADB3-5B6D-5A68-4D13-46A9E1BCEFD8}"/>
              </a:ext>
            </a:extLst>
          </p:cNvPr>
          <p:cNvSpPr txBox="1"/>
          <p:nvPr/>
        </p:nvSpPr>
        <p:spPr>
          <a:xfrm>
            <a:off x="2494442" y="3679042"/>
            <a:ext cx="16005224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600" dirty="0">
                <a:solidFill>
                  <a:srgbClr val="000000"/>
                </a:solidFill>
              </a:rPr>
              <a:t>Post processing of the images :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Unsharp Mask to enhance the sharpness of each image.</a:t>
            </a:r>
          </a:p>
          <a:p>
            <a:pPr marL="571500" indent="-571500" algn="just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This method involves Gaussian blurring followed by the addition of the </a:t>
            </a:r>
          </a:p>
          <a:p>
            <a:pPr algn="just">
              <a:lnSpc>
                <a:spcPts val="5599"/>
              </a:lnSpc>
            </a:pPr>
            <a:r>
              <a:rPr lang="en-US" sz="3600" dirty="0">
                <a:solidFill>
                  <a:srgbClr val="000000"/>
                </a:solidFill>
              </a:rPr>
              <a:t>         difference between the original and blurred images </a:t>
            </a:r>
          </a:p>
          <a:p>
            <a:pPr algn="just">
              <a:lnSpc>
                <a:spcPts val="5599"/>
              </a:lnSpc>
            </a:pP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97F2-10CF-E833-A669-B32232F3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775" y="9182100"/>
            <a:ext cx="2133600" cy="365125"/>
          </a:xfrm>
        </p:spPr>
        <p:txBody>
          <a:bodyPr/>
          <a:lstStyle/>
          <a:p>
            <a:fld id="{C3370B2E-2734-4566-83C1-7ACE23E20656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C2BAA-133D-EA9C-57D1-02187F03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89772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24</a:t>
            </a:fld>
            <a:endParaRPr lang="en-US" sz="2000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106CC766-26D2-B927-081B-B9FDDCB0B510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Implementation(Cont’d)</a:t>
            </a:r>
          </a:p>
        </p:txBody>
      </p:sp>
    </p:spTree>
    <p:extLst>
      <p:ext uri="{BB962C8B-B14F-4D97-AF65-F5344CB8AC3E}">
        <p14:creationId xmlns:p14="http://schemas.microsoft.com/office/powerpoint/2010/main" val="184208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934" y="502681"/>
            <a:ext cx="1939447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284581" y="3528213"/>
            <a:ext cx="301183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Nunito Sans Regular"/>
              </a:rPr>
              <a:t> </a:t>
            </a:r>
            <a:r>
              <a:rPr lang="en-US" sz="3999" b="1" dirty="0">
                <a:solidFill>
                  <a:srgbClr val="000000"/>
                </a:solidFill>
              </a:rPr>
              <a:t>Gantt</a:t>
            </a:r>
            <a:r>
              <a:rPr lang="en-US" sz="3999" b="1" dirty="0">
                <a:solidFill>
                  <a:srgbClr val="000000"/>
                </a:solidFill>
                <a:latin typeface="Nunito Sans Regular"/>
              </a:rPr>
              <a:t> </a:t>
            </a:r>
            <a:r>
              <a:rPr lang="en-US" sz="3999" b="1" dirty="0">
                <a:solidFill>
                  <a:srgbClr val="000000"/>
                </a:solidFill>
              </a:rPr>
              <a:t>chart: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6358-E95C-81E3-C1F4-9D76E280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258300"/>
            <a:ext cx="2133600" cy="365125"/>
          </a:xfrm>
        </p:spPr>
        <p:txBody>
          <a:bodyPr/>
          <a:lstStyle/>
          <a:p>
            <a:fld id="{0E32E305-8BAF-49F7-AF54-9D7C91E812A1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F728E-3F17-4656-9B5F-69ADDFA0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57640" y="925829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25</a:t>
            </a:fld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D6888-2098-D26B-81F9-B2D608F4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13" y="2760144"/>
            <a:ext cx="12236629" cy="4766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051EA-7B79-6B7E-EDB9-6E16AA8D2E96}"/>
              </a:ext>
            </a:extLst>
          </p:cNvPr>
          <p:cNvSpPr txBox="1"/>
          <p:nvPr/>
        </p:nvSpPr>
        <p:spPr>
          <a:xfrm>
            <a:off x="7620000" y="8039100"/>
            <a:ext cx="631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Gantt chart</a:t>
            </a:r>
            <a:r>
              <a:rPr lang="en-US" sz="24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of the</a:t>
            </a:r>
            <a:r>
              <a:rPr lang="en-US" sz="24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timeline of</a:t>
            </a:r>
            <a:r>
              <a:rPr lang="en-US" sz="24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the thesis</a:t>
            </a:r>
            <a:endParaRPr lang="en-US" sz="2400" dirty="0">
              <a:latin typeface="+mj-lt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D69FFB53-573E-778C-E00F-C6480BE2796D}"/>
              </a:ext>
            </a:extLst>
          </p:cNvPr>
          <p:cNvSpPr txBox="1"/>
          <p:nvPr/>
        </p:nvSpPr>
        <p:spPr>
          <a:xfrm>
            <a:off x="3807478" y="1428143"/>
            <a:ext cx="117406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339437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3E73B-CAD9-C990-C24C-5361F6E6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88C04C82-8CAF-4527-08C8-82D83D9B7ACC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38A1231-A40A-648F-E3CC-56E3D41856AA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5780B7A-EC6C-CC62-5EDB-E5EFB098906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A006C61E-EE87-0667-9496-4CA5B9EE1F7A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B6DF-025D-6F72-2CB9-4599EE76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258300"/>
            <a:ext cx="2133600" cy="365125"/>
          </a:xfrm>
        </p:spPr>
        <p:txBody>
          <a:bodyPr/>
          <a:lstStyle/>
          <a:p>
            <a:fld id="{0E32E305-8BAF-49F7-AF54-9D7C91E812A1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77A7A-331A-F069-02EF-B5D8FE7D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57640" y="925829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26</a:t>
            </a:fld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950F6-1BA4-4766-0DC5-A7FEBB9E3090}"/>
              </a:ext>
            </a:extLst>
          </p:cNvPr>
          <p:cNvSpPr txBox="1"/>
          <p:nvPr/>
        </p:nvSpPr>
        <p:spPr>
          <a:xfrm>
            <a:off x="2438063" y="2539112"/>
            <a:ext cx="66142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400" dirty="0"/>
              <a:t>Qualitative results: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6" name="Picture 5" descr="A close-up of white lines&#10;&#10;Description automatically generated">
            <a:extLst>
              <a:ext uri="{FF2B5EF4-FFF2-40B4-BE49-F238E27FC236}">
                <a16:creationId xmlns:a16="http://schemas.microsoft.com/office/drawing/2014/main" id="{1F5F5497-D8E6-C749-293F-1CDBFF910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86040"/>
            <a:ext cx="2973708" cy="2973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F27F9-7665-0D66-3E35-6AFF28E000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489751"/>
            <a:ext cx="3814307" cy="38143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2AE5F9-DB00-4915-7BC5-E7E3726CABEE}"/>
              </a:ext>
            </a:extLst>
          </p:cNvPr>
          <p:cNvSpPr txBox="1"/>
          <p:nvPr/>
        </p:nvSpPr>
        <p:spPr>
          <a:xfrm>
            <a:off x="5971947" y="7601976"/>
            <a:ext cx="10158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Fig 7</a:t>
            </a:r>
            <a:r>
              <a:rPr lang="en-US" sz="2800" dirty="0">
                <a:ea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Output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of the modified Pro-Gan</a:t>
            </a:r>
            <a:endParaRPr lang="en-US" sz="2000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545A3183-B53F-CD93-77DE-5DBB0BACB2A2}"/>
              </a:ext>
            </a:extLst>
          </p:cNvPr>
          <p:cNvSpPr txBox="1"/>
          <p:nvPr/>
        </p:nvSpPr>
        <p:spPr>
          <a:xfrm>
            <a:off x="3807478" y="1428143"/>
            <a:ext cx="11740619" cy="2696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Experimental result </a:t>
            </a:r>
          </a:p>
          <a:p>
            <a:pPr algn="ctr">
              <a:lnSpc>
                <a:spcPts val="11200"/>
              </a:lnSpc>
            </a:pPr>
            <a:endParaRPr lang="en-US" sz="5400" b="1" dirty="0">
              <a:solidFill>
                <a:srgbClr val="004AA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2413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179F-D36E-7AE0-46DC-424A2C99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E760528E-FE6E-5E78-E8BF-B23E0636F72C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9DBDE2B-E5F8-F74A-8CE3-86E27AD699DB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61FC7E21-4D71-5CDA-88B0-3CEBE3FFC4C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E2C93FB0-B895-55FF-1FA8-414CDD7906FE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37FB-6896-BBE4-8183-35B6BDDB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258300"/>
            <a:ext cx="2133600" cy="365125"/>
          </a:xfrm>
        </p:spPr>
        <p:txBody>
          <a:bodyPr/>
          <a:lstStyle/>
          <a:p>
            <a:fld id="{0E32E305-8BAF-49F7-AF54-9D7C91E812A1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E70FF-6060-8511-E753-0293CD1A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57640" y="925829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27</a:t>
            </a:fld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CDD51-ECD2-ADCB-F134-B959CDA9797C}"/>
              </a:ext>
            </a:extLst>
          </p:cNvPr>
          <p:cNvSpPr txBox="1"/>
          <p:nvPr/>
        </p:nvSpPr>
        <p:spPr>
          <a:xfrm>
            <a:off x="3360244" y="2095500"/>
            <a:ext cx="13684978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US" sz="3600" dirty="0"/>
          </a:p>
          <a:p>
            <a:endParaRPr lang="en-US" sz="3600" dirty="0"/>
          </a:p>
          <a:p>
            <a:r>
              <a:rPr lang="en-US" sz="3600" b="1" dirty="0"/>
              <a:t>Evaluation metrices:</a:t>
            </a:r>
          </a:p>
          <a:p>
            <a:r>
              <a:rPr lang="en-US" sz="3600" b="1" dirty="0"/>
              <a:t>                                                              </a:t>
            </a:r>
          </a:p>
          <a:p>
            <a:r>
              <a:rPr lang="en-US" sz="3600" b="1" dirty="0"/>
              <a:t>PSNR</a:t>
            </a:r>
            <a:r>
              <a:rPr lang="en-US" sz="3600" dirty="0"/>
              <a:t> (Peak Signal-to-Noise Ratio):</a:t>
            </a:r>
          </a:p>
          <a:p>
            <a:r>
              <a:rPr lang="en-US" sz="3600" dirty="0"/>
              <a:t>PSNR assesses generated image quality by comparing them to real images, quantifying noise levels relative to the maximum possible noise</a:t>
            </a:r>
          </a:p>
          <a:p>
            <a:endParaRPr lang="en-US" sz="3600" b="1" dirty="0"/>
          </a:p>
          <a:p>
            <a:r>
              <a:rPr lang="en-US" sz="3600" b="1" dirty="0"/>
              <a:t>SSIM </a:t>
            </a:r>
            <a:r>
              <a:rPr lang="en-US" sz="3600" dirty="0"/>
              <a:t>(Structural Similarity Index):</a:t>
            </a:r>
          </a:p>
          <a:p>
            <a:r>
              <a:rPr lang="en-US" sz="3600" dirty="0"/>
              <a:t>Evaluates the structural similarity between two images, considering luminance, contrast, and structure.</a:t>
            </a:r>
          </a:p>
          <a:p>
            <a:endParaRPr lang="en-US" sz="3600" dirty="0"/>
          </a:p>
          <a:p>
            <a:r>
              <a:rPr lang="en-US" sz="3600" b="1" dirty="0"/>
              <a:t>MSE </a:t>
            </a:r>
            <a:r>
              <a:rPr lang="en-US" sz="3600" dirty="0"/>
              <a:t>(Mean Squared Error):</a:t>
            </a:r>
          </a:p>
          <a:p>
            <a:r>
              <a:rPr lang="en-US" sz="3600" dirty="0"/>
              <a:t>MSE quantifies average squared differences between original and reconstructed image pixels, commonly assessing reconstruction accuracy</a:t>
            </a:r>
            <a:endParaRPr lang="en-US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E88A81E-FE9F-1CD9-1A0A-A13B135D1E3A}"/>
              </a:ext>
            </a:extLst>
          </p:cNvPr>
          <p:cNvSpPr txBox="1"/>
          <p:nvPr/>
        </p:nvSpPr>
        <p:spPr>
          <a:xfrm>
            <a:off x="3807478" y="1428143"/>
            <a:ext cx="11740619" cy="4132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Experimental result(Cont’d) </a:t>
            </a:r>
          </a:p>
          <a:p>
            <a:pPr algn="ctr">
              <a:lnSpc>
                <a:spcPts val="11200"/>
              </a:lnSpc>
            </a:pPr>
            <a:endParaRPr lang="en-US" sz="5400" b="1" dirty="0">
              <a:solidFill>
                <a:srgbClr val="004AAD"/>
              </a:solidFill>
              <a:latin typeface="+mj-lt"/>
            </a:endParaRPr>
          </a:p>
          <a:p>
            <a:pPr algn="ctr">
              <a:lnSpc>
                <a:spcPts val="11200"/>
              </a:lnSpc>
            </a:pPr>
            <a:endParaRPr lang="en-US" sz="5400" b="1" dirty="0">
              <a:solidFill>
                <a:srgbClr val="004AA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97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DCF3C-89A7-C968-C49C-C953CF25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F0288418-B9EA-3B21-0C58-F249C2C065A0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D9D4B56-8E30-DA5A-E470-B202CFE0B231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CEC7B5EC-8B8C-8324-A390-AB49E35F2A0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06AC888F-29DF-C867-EBF6-C9022E410889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FC24-589C-C0DB-3830-B2360F93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258300"/>
            <a:ext cx="2133600" cy="365125"/>
          </a:xfrm>
        </p:spPr>
        <p:txBody>
          <a:bodyPr/>
          <a:lstStyle/>
          <a:p>
            <a:fld id="{0E32E305-8BAF-49F7-AF54-9D7C91E812A1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AC5D4-8609-724A-D3C8-0B33472C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57640" y="925829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28</a:t>
            </a:fld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7AD3A-670D-4FFF-B0B2-39D50680C6AD}"/>
              </a:ext>
            </a:extLst>
          </p:cNvPr>
          <p:cNvSpPr txBox="1"/>
          <p:nvPr/>
        </p:nvSpPr>
        <p:spPr>
          <a:xfrm>
            <a:off x="2177362" y="2744280"/>
            <a:ext cx="66142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400" dirty="0"/>
              <a:t>Qualitative results: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87A4D-F174-C0EE-DBF5-CE0D4CFB1067}"/>
              </a:ext>
            </a:extLst>
          </p:cNvPr>
          <p:cNvSpPr txBox="1"/>
          <p:nvPr/>
        </p:nvSpPr>
        <p:spPr>
          <a:xfrm>
            <a:off x="4064794" y="7200900"/>
            <a:ext cx="10158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E8607A1-0C25-6448-E6AE-A90E04C80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48215"/>
              </p:ext>
            </p:extLst>
          </p:nvPr>
        </p:nvGraphicFramePr>
        <p:xfrm>
          <a:off x="3402013" y="4541838"/>
          <a:ext cx="10779125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87143" imgH="1826735" progId="Word.Document.12">
                  <p:embed/>
                </p:oleObj>
              </mc:Choice>
              <mc:Fallback>
                <p:oleObj name="Document" r:id="rId2" imgW="6687143" imgH="18267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02013" y="4541838"/>
                        <a:ext cx="10779125" cy="293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25BD61-C7A0-F9AC-ACD9-78F4C94A44F7}"/>
              </a:ext>
            </a:extLst>
          </p:cNvPr>
          <p:cNvSpPr txBox="1"/>
          <p:nvPr/>
        </p:nvSpPr>
        <p:spPr>
          <a:xfrm>
            <a:off x="3733800" y="3668353"/>
            <a:ext cx="7056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1: Comparison among different generative model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A1324F46-900F-6738-D6DC-3CF176CCA0E5}"/>
              </a:ext>
            </a:extLst>
          </p:cNvPr>
          <p:cNvSpPr txBox="1"/>
          <p:nvPr/>
        </p:nvSpPr>
        <p:spPr>
          <a:xfrm>
            <a:off x="3807478" y="1428143"/>
            <a:ext cx="11740619" cy="2696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Experimental result(Cont’d) </a:t>
            </a:r>
          </a:p>
          <a:p>
            <a:pPr algn="ctr">
              <a:lnSpc>
                <a:spcPts val="11200"/>
              </a:lnSpc>
            </a:pPr>
            <a:endParaRPr lang="en-US" sz="5400" b="1" dirty="0">
              <a:solidFill>
                <a:srgbClr val="004AA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19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"/>
    </mc:Choice>
    <mc:Fallback xmlns="">
      <p:transition spd="slow" advTm="87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493EA-4004-4DF2-2A62-152B0017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02D40386-E266-F7A0-FEDF-C962FB95D9CA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88B72B8-E4D2-28EA-A270-0151FDCBBADB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30732BFF-14E2-7682-52D1-3E1F75EC266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33BB50F4-9E76-3811-4C93-22B3E92E1162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E9B4-4B34-4351-767D-C43D4E6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258300"/>
            <a:ext cx="2133600" cy="365125"/>
          </a:xfrm>
        </p:spPr>
        <p:txBody>
          <a:bodyPr/>
          <a:lstStyle/>
          <a:p>
            <a:fld id="{0E32E305-8BAF-49F7-AF54-9D7C91E812A1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BA108-1FB9-7902-623C-DEAB816D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57640" y="925829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29</a:t>
            </a:fld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0FC43-7F48-D1D6-E4E3-815FD5A08A90}"/>
              </a:ext>
            </a:extLst>
          </p:cNvPr>
          <p:cNvSpPr txBox="1"/>
          <p:nvPr/>
        </p:nvSpPr>
        <p:spPr>
          <a:xfrm>
            <a:off x="4064794" y="7200900"/>
            <a:ext cx="10158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134C34D-CCAA-43E9-2B05-BBCDC1C46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129360"/>
              </p:ext>
            </p:extLst>
          </p:nvPr>
        </p:nvGraphicFramePr>
        <p:xfrm>
          <a:off x="2991718" y="2631857"/>
          <a:ext cx="13162682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56299" y="8858189"/>
            <a:ext cx="548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 8: Comparative analysis of different Gan model 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DFAF505-55E7-EBF9-8907-BC1D0FECF7A3}"/>
              </a:ext>
            </a:extLst>
          </p:cNvPr>
          <p:cNvSpPr txBox="1"/>
          <p:nvPr/>
        </p:nvSpPr>
        <p:spPr>
          <a:xfrm>
            <a:off x="3807478" y="1428143"/>
            <a:ext cx="11740619" cy="2696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Experimental result(Cont’d) </a:t>
            </a:r>
          </a:p>
          <a:p>
            <a:pPr algn="ctr">
              <a:lnSpc>
                <a:spcPts val="11200"/>
              </a:lnSpc>
            </a:pPr>
            <a:endParaRPr lang="en-US" sz="5400" b="1" dirty="0">
              <a:solidFill>
                <a:srgbClr val="004AA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80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"/>
    </mc:Choice>
    <mc:Fallback xmlns="">
      <p:transition spd="slow" advTm="6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Black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72755" y="1718706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F8442-2F17-0ACC-3701-5E788032AF86}"/>
              </a:ext>
            </a:extLst>
          </p:cNvPr>
          <p:cNvSpPr txBox="1"/>
          <p:nvPr/>
        </p:nvSpPr>
        <p:spPr>
          <a:xfrm>
            <a:off x="2991718" y="3286564"/>
            <a:ext cx="134853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Creating a framework that study train time hair removal is better than test time hair removal or not  for skin lesions disease classification </a:t>
            </a:r>
          </a:p>
          <a:p>
            <a:pPr marL="857250" indent="-857250" algn="just">
              <a:buAutoNum type="romanLcParenR"/>
            </a:pPr>
            <a:r>
              <a:rPr lang="en-US" sz="3600" dirty="0"/>
              <a:t>Hair mask segmentation </a:t>
            </a:r>
          </a:p>
          <a:p>
            <a:pPr marL="857250" indent="-857250" algn="just">
              <a:buAutoNum type="romanLcParenR"/>
            </a:pPr>
            <a:r>
              <a:rPr lang="en-US" sz="3600" dirty="0">
                <a:solidFill>
                  <a:srgbClr val="FF0000"/>
                </a:solidFill>
              </a:rPr>
              <a:t>Hair mask generation </a:t>
            </a:r>
          </a:p>
          <a:p>
            <a:pPr marL="857250" indent="-857250" algn="just">
              <a:buAutoNum type="romanLcParenR"/>
            </a:pPr>
            <a:r>
              <a:rPr lang="en-US" sz="3600" dirty="0"/>
              <a:t>Hair inpainting is required </a:t>
            </a:r>
          </a:p>
          <a:p>
            <a:pPr algn="just"/>
            <a:endParaRPr lang="en-US" sz="2400" dirty="0"/>
          </a:p>
          <a:p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FCA6F-B8B7-97E0-AE0E-E07BFD01F200}"/>
              </a:ext>
            </a:extLst>
          </p:cNvPr>
          <p:cNvSpPr txBox="1"/>
          <p:nvPr/>
        </p:nvSpPr>
        <p:spPr>
          <a:xfrm>
            <a:off x="10287000" y="1035842"/>
            <a:ext cx="696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6C298-B295-74E7-719C-C05B81EF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6829" y="8935820"/>
            <a:ext cx="2133600" cy="365125"/>
          </a:xfrm>
        </p:spPr>
        <p:txBody>
          <a:bodyPr/>
          <a:lstStyle/>
          <a:p>
            <a:fld id="{A42DE0BD-287E-4D19-BBA4-F568722048A4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98AFB-879A-F61D-C6DA-2982F4B5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10742" y="92304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F179-A4B0-7F7E-A041-580ABEC3F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28894BED-C6E9-1CAB-66A9-13F10321F99C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C18126F-FF50-DF67-4DE7-20AED3CB9D40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D8B10A2E-3C44-06D6-226C-0FD0EFE4804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65176ED4-115C-E63E-BA97-734A088A528F}"/>
              </a:ext>
            </a:extLst>
          </p:cNvPr>
          <p:cNvSpPr txBox="1"/>
          <p:nvPr/>
        </p:nvSpPr>
        <p:spPr>
          <a:xfrm>
            <a:off x="3273691" y="1718706"/>
            <a:ext cx="11740619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Limitation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5205D32-EEBD-8C9D-51F1-9F91D5B6D52E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26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623ACF31-D350-2360-5928-8C8F78B18D03}"/>
              </a:ext>
            </a:extLst>
          </p:cNvPr>
          <p:cNvSpPr txBox="1"/>
          <p:nvPr/>
        </p:nvSpPr>
        <p:spPr>
          <a:xfrm>
            <a:off x="2517522" y="5646924"/>
            <a:ext cx="14270465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Sans Regular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B07A25-2CDD-7731-8DB2-AF12F5B6B40F}"/>
              </a:ext>
            </a:extLst>
          </p:cNvPr>
          <p:cNvSpPr txBox="1"/>
          <p:nvPr/>
        </p:nvSpPr>
        <p:spPr>
          <a:xfrm>
            <a:off x="2328635" y="3771900"/>
            <a:ext cx="14270464" cy="330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dy"/>
              </a:rPr>
              <a:t>Limited Computational Power</a:t>
            </a: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dy"/>
              </a:rPr>
              <a:t>Insufficiently Fine-Tuned Dataset</a:t>
            </a: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dy"/>
              </a:rPr>
              <a:t>Biasness in Dataset</a:t>
            </a: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dy"/>
              </a:rPr>
              <a:t>Generalization to Real-World Scenarios</a:t>
            </a: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body"/>
            </a:endParaRP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 Sans Regular"/>
              <a:ea typeface="+mn-ea"/>
              <a:cs typeface="+mn-cs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FF1E689A-CD21-C574-4F8C-C74987F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9336149"/>
            <a:ext cx="2133600" cy="365125"/>
          </a:xfrm>
        </p:spPr>
        <p:txBody>
          <a:bodyPr/>
          <a:lstStyle/>
          <a:p>
            <a:fld id="{BE636F1A-715E-4A6E-962D-E5464C275A4C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E5E6E3-B5D3-F6E7-C21E-29C50B01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21187" y="9336149"/>
            <a:ext cx="2133600" cy="365125"/>
          </a:xfrm>
        </p:spPr>
        <p:txBody>
          <a:bodyPr/>
          <a:lstStyle/>
          <a:p>
            <a:r>
              <a:rPr lang="en-US" sz="2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2592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"/>
    </mc:Choice>
    <mc:Fallback xmlns="">
      <p:transition spd="slow" advTm="70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2DFB99-9771-CEFE-C881-564B2F8F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74D7372C-21C2-2D47-4107-6E4AF00B3420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1C3B4D2-2B8D-6137-64FC-3D519BD684B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6999B75D-8123-C162-A8EE-35E8DF50B70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22A0782B-19A2-EAAF-135C-236C180E50DE}"/>
              </a:ext>
            </a:extLst>
          </p:cNvPr>
          <p:cNvSpPr txBox="1"/>
          <p:nvPr/>
        </p:nvSpPr>
        <p:spPr>
          <a:xfrm>
            <a:off x="3273691" y="1718706"/>
            <a:ext cx="11740619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Proposed methodology(cont’d)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C166097-ADF0-F186-7B7E-58650D624CA5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26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8BEA4EDB-1234-4FC3-2AAE-117CF286F16F}"/>
              </a:ext>
            </a:extLst>
          </p:cNvPr>
          <p:cNvSpPr txBox="1"/>
          <p:nvPr/>
        </p:nvSpPr>
        <p:spPr>
          <a:xfrm>
            <a:off x="2517522" y="5646924"/>
            <a:ext cx="14270465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Sans Regular"/>
              </a:rPr>
              <a:t>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986ECBE-951D-0E96-710E-C15E46B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9336149"/>
            <a:ext cx="2133600" cy="365125"/>
          </a:xfrm>
        </p:spPr>
        <p:txBody>
          <a:bodyPr/>
          <a:lstStyle/>
          <a:p>
            <a:fld id="{BE636F1A-715E-4A6E-962D-E5464C275A4C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D38970B-8D0E-E5C9-3B06-668C99D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21187" y="9336149"/>
            <a:ext cx="2133600" cy="365125"/>
          </a:xfrm>
        </p:spPr>
        <p:txBody>
          <a:bodyPr/>
          <a:lstStyle/>
          <a:p>
            <a:r>
              <a:rPr lang="en-US" sz="2000" dirty="0"/>
              <a:t>21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60428485-EF48-86F7-738B-5EF0D7EA4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341844"/>
            <a:ext cx="12406487" cy="62032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0974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DB1D-D2AD-CBE0-9179-DC63A7AA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C1BF2C0C-D36A-6E7A-0575-F37CD8A6DB22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07BEB28-1849-FE61-8CD7-F237B2D61E9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79F9D7BF-A12A-362F-CD2E-FA07C61E3F7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B6A9098B-217B-C9B3-389C-B0057ED55DC3}"/>
              </a:ext>
            </a:extLst>
          </p:cNvPr>
          <p:cNvSpPr txBox="1"/>
          <p:nvPr/>
        </p:nvSpPr>
        <p:spPr>
          <a:xfrm>
            <a:off x="3273691" y="1718706"/>
            <a:ext cx="11740619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Future work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F4820C2-F995-76C5-3B94-E04D04B2E12B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27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93B7D751-2C50-A8A8-205E-A3A5076DBE75}"/>
              </a:ext>
            </a:extLst>
          </p:cNvPr>
          <p:cNvSpPr txBox="1"/>
          <p:nvPr/>
        </p:nvSpPr>
        <p:spPr>
          <a:xfrm>
            <a:off x="2517522" y="5646924"/>
            <a:ext cx="14270465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Sans Regular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493D5-525D-76C3-EF96-A7C576ED711C}"/>
              </a:ext>
            </a:extLst>
          </p:cNvPr>
          <p:cNvSpPr txBox="1"/>
          <p:nvPr/>
        </p:nvSpPr>
        <p:spPr>
          <a:xfrm>
            <a:off x="3550456" y="3602010"/>
            <a:ext cx="14270464" cy="276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dy"/>
              </a:rPr>
              <a:t>Generating more sharp and accurate images</a:t>
            </a: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dy"/>
              </a:rPr>
              <a:t>Integrate to a framework</a:t>
            </a: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dy"/>
              </a:rPr>
              <a:t>Finding some other process</a:t>
            </a: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dy"/>
              </a:rPr>
              <a:t>Developing more accurate loss functions</a:t>
            </a:r>
          </a:p>
          <a:p>
            <a:pPr marL="457200" marR="0" lvl="0" indent="-457200" algn="just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 Sans Regular"/>
              <a:ea typeface="+mn-ea"/>
              <a:cs typeface="+mn-cs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5D97D392-E29F-7CD4-FFAA-8BFC402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9336149"/>
            <a:ext cx="2133600" cy="365125"/>
          </a:xfrm>
        </p:spPr>
        <p:txBody>
          <a:bodyPr/>
          <a:lstStyle/>
          <a:p>
            <a:fld id="{BE636F1A-715E-4A6E-962D-E5464C275A4C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B9FED81-CDDD-4C69-85F5-34BDF816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21187" y="9336149"/>
            <a:ext cx="2133600" cy="365125"/>
          </a:xfrm>
        </p:spPr>
        <p:txBody>
          <a:bodyPr/>
          <a:lstStyle/>
          <a:p>
            <a:r>
              <a:rPr lang="en-US" sz="2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0735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"/>
    </mc:Choice>
    <mc:Fallback xmlns="">
      <p:transition spd="slow" advTm="74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3147198" y="1334091"/>
            <a:ext cx="1174061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Nunito Sans Black"/>
              </a:rPr>
              <a:t> </a:t>
            </a:r>
            <a:r>
              <a:rPr lang="en-US" sz="5400" b="1" dirty="0">
                <a:solidFill>
                  <a:srgbClr val="004AAD"/>
                </a:solidFill>
                <a:latin typeface="+mj-lt"/>
              </a:rPr>
              <a:t>Conclusion</a:t>
            </a:r>
            <a:endParaRPr lang="en-US" sz="4000" b="1" dirty="0">
              <a:solidFill>
                <a:srgbClr val="004AAD"/>
              </a:solidFill>
              <a:latin typeface="+mj-lt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28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B14D9A-7739-C6DB-661E-A70A26227DC9}"/>
              </a:ext>
            </a:extLst>
          </p:cNvPr>
          <p:cNvSpPr txBox="1"/>
          <p:nvPr/>
        </p:nvSpPr>
        <p:spPr>
          <a:xfrm>
            <a:off x="2011184" y="3373251"/>
            <a:ext cx="1401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0D489C-4BAC-4794-5028-049C9C44B35F}"/>
              </a:ext>
            </a:extLst>
          </p:cNvPr>
          <p:cNvSpPr txBox="1"/>
          <p:nvPr/>
        </p:nvSpPr>
        <p:spPr>
          <a:xfrm>
            <a:off x="2141752" y="5369767"/>
            <a:ext cx="1437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E2A91-5060-7077-F737-42CAC19F757F}"/>
              </a:ext>
            </a:extLst>
          </p:cNvPr>
          <p:cNvSpPr txBox="1"/>
          <p:nvPr/>
        </p:nvSpPr>
        <p:spPr>
          <a:xfrm>
            <a:off x="3733800" y="3771900"/>
            <a:ext cx="13177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Aiming to contribute to Advancement of  Hair mask generation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Aiming to contribute on large image generation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study will be conducted using the  literature as a guide which is mentioned above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44F-5847-C3B7-4351-4F40F2BB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781" y="9182100"/>
            <a:ext cx="2133600" cy="365125"/>
          </a:xfrm>
        </p:spPr>
        <p:txBody>
          <a:bodyPr/>
          <a:lstStyle/>
          <a:p>
            <a:fld id="{38CE623A-8CBB-45F5-AE6B-2A80E80A7ACD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6B93E-B682-57CE-E93D-53E4F71C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68751" y="9182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92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"/>
    </mc:Choice>
    <mc:Fallback xmlns="">
      <p:transition spd="slow" advTm="59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189865" y="3870881"/>
            <a:ext cx="8730673" cy="2545237"/>
            <a:chOff x="0" y="0"/>
            <a:chExt cx="2299437" cy="6703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99437" cy="670351"/>
            </a:xfrm>
            <a:custGeom>
              <a:avLst/>
              <a:gdLst/>
              <a:ahLst/>
              <a:cxnLst/>
              <a:rect l="l" t="t" r="r" b="b"/>
              <a:pathLst>
                <a:path w="2299437" h="670351">
                  <a:moveTo>
                    <a:pt x="0" y="0"/>
                  </a:moveTo>
                  <a:lnTo>
                    <a:pt x="2299437" y="0"/>
                  </a:lnTo>
                  <a:lnTo>
                    <a:pt x="2299437" y="670351"/>
                  </a:lnTo>
                  <a:lnTo>
                    <a:pt x="0" y="670351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83739" y="4352353"/>
            <a:ext cx="555706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Reference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84556" y="971550"/>
            <a:ext cx="8474744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Sans Regular"/>
              </a:rPr>
              <a:t>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33996" y="2801068"/>
            <a:ext cx="8542353" cy="2139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Razavi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Van den Oord, and O.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Vinyals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"Generating diverse high-fidelity images with VQ-VAE-2," in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Neural Information Processing Systems 32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2019.</a:t>
            </a:r>
            <a:endParaRPr lang="en-US" sz="3200" dirty="0">
              <a:solidFill>
                <a:srgbClr val="000000"/>
              </a:solidFill>
              <a:latin typeface="Nunito Sans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850010" y="1212666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004AAD"/>
                </a:solidFill>
                <a:latin typeface="Nunito Sans Regular Bold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888101" y="3126996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004AAD"/>
                </a:solidFill>
                <a:latin typeface="Nunito Sans Regular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922260" y="5248251"/>
            <a:ext cx="115551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004AAD"/>
                </a:solidFill>
                <a:latin typeface="Nunito Sans Regular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27515" y="7381330"/>
            <a:ext cx="1155512" cy="105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004AAD"/>
                </a:solidFill>
                <a:latin typeface="Nunito Sans Regular Bold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80EBC-BD5D-593C-9689-92FA4AAE0AD6}"/>
              </a:ext>
            </a:extLst>
          </p:cNvPr>
          <p:cNvSpPr txBox="1"/>
          <p:nvPr/>
        </p:nvSpPr>
        <p:spPr>
          <a:xfrm>
            <a:off x="8046241" y="1192706"/>
            <a:ext cx="103917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 M. Attia et al., "Realistic hair simulator for skin lesion images: A novel benchmarking tool," Artificial Intelligence in Medicine, vol. 108, p. 101933, 2020.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C587B-9325-6026-25E9-DB7D0E6273D8}"/>
              </a:ext>
            </a:extLst>
          </p:cNvPr>
          <p:cNvSpPr txBox="1"/>
          <p:nvPr/>
        </p:nvSpPr>
        <p:spPr>
          <a:xfrm>
            <a:off x="8054122" y="5440219"/>
            <a:ext cx="9776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Liu, </a:t>
            </a:r>
            <a:r>
              <a:rPr lang="en-US" sz="3200" dirty="0" err="1"/>
              <a:t>Bingqi</a:t>
            </a:r>
            <a:r>
              <a:rPr lang="en-US" sz="3200" dirty="0"/>
              <a:t>, et al. "Application of an Improved DCGAN for Image Generation." Mobile Information Systems 2022 (2022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06C90-2752-F781-F6D9-53293F9E062B}"/>
              </a:ext>
            </a:extLst>
          </p:cNvPr>
          <p:cNvSpPr txBox="1"/>
          <p:nvPr/>
        </p:nvSpPr>
        <p:spPr>
          <a:xfrm>
            <a:off x="8109303" y="7287075"/>
            <a:ext cx="8284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Hossain, </a:t>
            </a:r>
            <a:r>
              <a:rPr lang="en-US" sz="3200" dirty="0" err="1"/>
              <a:t>Sk</a:t>
            </a:r>
            <a:r>
              <a:rPr lang="en-US" sz="3200" dirty="0"/>
              <a:t> Imran, et al. "A skin lesion hair mask dataset with fine-grained annotations." Data in Brief, vol. 48, 2023, p. 109249.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1F3D-01E1-5A9B-3CEC-81D896C2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71" y="8875347"/>
            <a:ext cx="2133600" cy="365125"/>
          </a:xfrm>
        </p:spPr>
        <p:txBody>
          <a:bodyPr/>
          <a:lstStyle/>
          <a:p>
            <a:fld id="{7E39B935-C823-4921-A7F6-3AB8D11F6DD4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87D57-C81E-D845-F73F-472B0FB1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29787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34</a:t>
            </a:fld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"/>
    </mc:Choice>
    <mc:Fallback xmlns="">
      <p:transition spd="slow" advTm="127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115F-826B-C888-E2B4-B8B20B0FA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A11C06F7-C44C-A2D5-03D5-A39AFEFD5893}"/>
              </a:ext>
            </a:extLst>
          </p:cNvPr>
          <p:cNvGrpSpPr/>
          <p:nvPr/>
        </p:nvGrpSpPr>
        <p:grpSpPr>
          <a:xfrm>
            <a:off x="-2189865" y="3870881"/>
            <a:ext cx="8730673" cy="2545237"/>
            <a:chOff x="0" y="0"/>
            <a:chExt cx="2299437" cy="67035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98352AC-2824-0F7B-BFE9-00C7A4D63CB0}"/>
                </a:ext>
              </a:extLst>
            </p:cNvPr>
            <p:cNvSpPr/>
            <p:nvPr/>
          </p:nvSpPr>
          <p:spPr>
            <a:xfrm>
              <a:off x="0" y="0"/>
              <a:ext cx="2299437" cy="670351"/>
            </a:xfrm>
            <a:custGeom>
              <a:avLst/>
              <a:gdLst/>
              <a:ahLst/>
              <a:cxnLst/>
              <a:rect l="l" t="t" r="r" b="b"/>
              <a:pathLst>
                <a:path w="2299437" h="670351">
                  <a:moveTo>
                    <a:pt x="0" y="0"/>
                  </a:moveTo>
                  <a:lnTo>
                    <a:pt x="2299437" y="0"/>
                  </a:lnTo>
                  <a:lnTo>
                    <a:pt x="2299437" y="670351"/>
                  </a:lnTo>
                  <a:lnTo>
                    <a:pt x="0" y="670351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C8A6C952-1941-6806-D01C-DE1ABD39966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9EA67B4B-A0A8-10AD-F816-22B0CD29AFF8}"/>
              </a:ext>
            </a:extLst>
          </p:cNvPr>
          <p:cNvSpPr txBox="1"/>
          <p:nvPr/>
        </p:nvSpPr>
        <p:spPr>
          <a:xfrm>
            <a:off x="983739" y="4352353"/>
            <a:ext cx="555706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Reference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2B840B2-77CA-0CF3-4F6C-320699ABE8A8}"/>
              </a:ext>
            </a:extLst>
          </p:cNvPr>
          <p:cNvSpPr txBox="1"/>
          <p:nvPr/>
        </p:nvSpPr>
        <p:spPr>
          <a:xfrm>
            <a:off x="8784556" y="971550"/>
            <a:ext cx="8474744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Sans Regular"/>
              </a:rPr>
              <a:t>. 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35F111F-7D9D-C21F-65FE-DFA2B5A3802F}"/>
              </a:ext>
            </a:extLst>
          </p:cNvPr>
          <p:cNvSpPr txBox="1"/>
          <p:nvPr/>
        </p:nvSpPr>
        <p:spPr>
          <a:xfrm>
            <a:off x="8233996" y="2801068"/>
            <a:ext cx="8542353" cy="2678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Gao,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Hongchang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Jian Pei, and Heng Huang. "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Network embedding via proximity generative adversarial network." Proceedings of the 25th ACM SIGKDD International Conference on Knowledge Discovery &amp; Data Mining. 2019..</a:t>
            </a:r>
            <a:endParaRPr lang="en-US" sz="3200" dirty="0">
              <a:solidFill>
                <a:srgbClr val="000000"/>
              </a:solidFill>
              <a:latin typeface="Nunito Sans Regular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4A0A0496-A7D7-2514-1D98-116F107BF43F}"/>
              </a:ext>
            </a:extLst>
          </p:cNvPr>
          <p:cNvSpPr txBox="1"/>
          <p:nvPr/>
        </p:nvSpPr>
        <p:spPr>
          <a:xfrm>
            <a:off x="6850010" y="1212666"/>
            <a:ext cx="1155512" cy="105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004AAD"/>
                </a:solidFill>
                <a:latin typeface="Nunito Sans Regular Bold"/>
              </a:rPr>
              <a:t>05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CB377495-5E24-67A1-070D-B219AD961AFB}"/>
              </a:ext>
            </a:extLst>
          </p:cNvPr>
          <p:cNvSpPr txBox="1"/>
          <p:nvPr/>
        </p:nvSpPr>
        <p:spPr>
          <a:xfrm>
            <a:off x="6888101" y="3126996"/>
            <a:ext cx="1155512" cy="105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004AAD"/>
                </a:solidFill>
                <a:latin typeface="Nunito Sans Regular Bold"/>
              </a:rPr>
              <a:t>06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AEE16AC6-E65A-322A-CAF2-CF68D489142A}"/>
              </a:ext>
            </a:extLst>
          </p:cNvPr>
          <p:cNvSpPr txBox="1"/>
          <p:nvPr/>
        </p:nvSpPr>
        <p:spPr>
          <a:xfrm>
            <a:off x="7078484" y="5815315"/>
            <a:ext cx="1155512" cy="105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dirty="0">
                <a:solidFill>
                  <a:srgbClr val="004AAD"/>
                </a:solidFill>
                <a:latin typeface="Nunito Sans Regular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BA9F64-CC99-9D6F-523F-A824D38D942F}"/>
              </a:ext>
            </a:extLst>
          </p:cNvPr>
          <p:cNvSpPr txBox="1"/>
          <p:nvPr/>
        </p:nvSpPr>
        <p:spPr>
          <a:xfrm>
            <a:off x="8046241" y="1192706"/>
            <a:ext cx="103917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 Richardson, </a:t>
            </a:r>
            <a:r>
              <a:rPr lang="en-US" sz="3000" dirty="0" err="1"/>
              <a:t>Elad</a:t>
            </a:r>
            <a:r>
              <a:rPr lang="en-US" sz="3000" dirty="0"/>
              <a:t>, et al. "Encoding in style: a style Gan encoder for image-to-image translation." Proceedings of the IEEE/CVF conference on computer vision and pattern recognition. 2021.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6D826-FDFA-C4E4-0407-FE3F2393400E}"/>
              </a:ext>
            </a:extLst>
          </p:cNvPr>
          <p:cNvSpPr txBox="1"/>
          <p:nvPr/>
        </p:nvSpPr>
        <p:spPr>
          <a:xfrm>
            <a:off x="8358923" y="5862641"/>
            <a:ext cx="9776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ea typeface="Times New Roman" panose="02020603050405020304" pitchFamily="18" charset="0"/>
              </a:rPr>
              <a:t>M. Soloveitchik et al., "Conditional Fréchet Inception Distance,"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arXiv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preprint arXiv:2103.11521, 2021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635D-CD42-0469-3FC3-2D65DE39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71" y="8875347"/>
            <a:ext cx="2133600" cy="365125"/>
          </a:xfrm>
        </p:spPr>
        <p:txBody>
          <a:bodyPr/>
          <a:lstStyle/>
          <a:p>
            <a:fld id="{7E39B935-C823-4921-A7F6-3AB8D11F6DD4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FD37C-5DBF-8FE2-4258-9012E888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29787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586980" y="3954463"/>
            <a:ext cx="13114040" cy="213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>
                <a:solidFill>
                  <a:srgbClr val="004AAD"/>
                </a:solidFill>
                <a:latin typeface="Nunito Sans Black"/>
              </a:rPr>
              <a:t>Thank You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87AAD-8DD5-746D-0C65-70DC3CA9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7658100"/>
            <a:ext cx="2133600" cy="365125"/>
          </a:xfrm>
        </p:spPr>
        <p:txBody>
          <a:bodyPr/>
          <a:lstStyle/>
          <a:p>
            <a:fld id="{7F82CE9C-C645-4B2C-9AA9-B9B1BBDE55E6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49F30-28D1-CBC8-42AB-6DB4DC3B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12662" y="784066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36</a:t>
            </a:fld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9560-CAFC-8A8C-0633-9260945DD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99B00AB4-1309-9D49-2BBB-7FF512C4D5BF}"/>
              </a:ext>
            </a:extLst>
          </p:cNvPr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C29266-9199-7E40-76B7-0B31F692157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C7D0D41-14B6-6C3F-9655-76001680CF4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826AC4F2-5B34-5D33-94CB-ACF3E7ABB308}"/>
              </a:ext>
            </a:extLst>
          </p:cNvPr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Black"/>
              </a:rPr>
              <a:t>01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B989146-F679-CDE1-C261-79358643A103}"/>
              </a:ext>
            </a:extLst>
          </p:cNvPr>
          <p:cNvSpPr txBox="1"/>
          <p:nvPr/>
        </p:nvSpPr>
        <p:spPr>
          <a:xfrm>
            <a:off x="4972755" y="1718706"/>
            <a:ext cx="8342491" cy="128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INTRODUCTION</a:t>
            </a:r>
            <a:endParaRPr lang="en-US" sz="4000" b="1" dirty="0">
              <a:solidFill>
                <a:srgbClr val="004AAD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F490-0ED5-3DE4-96D6-8D33870C438B}"/>
              </a:ext>
            </a:extLst>
          </p:cNvPr>
          <p:cNvSpPr txBox="1"/>
          <p:nvPr/>
        </p:nvSpPr>
        <p:spPr>
          <a:xfrm>
            <a:off x="2743200" y="3927983"/>
            <a:ext cx="134853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/>
              <a:t>Generating large-sized hair masks is a critical task in computer vision, especially when they reach dimensions as large as 512x512.</a:t>
            </a:r>
          </a:p>
          <a:p>
            <a:pPr algn="just"/>
            <a:endParaRPr lang="en-US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/>
              <a:t>Various traditional hair mask generation algorithms include </a:t>
            </a:r>
            <a:r>
              <a:rPr lang="en-US" sz="3600" dirty="0" err="1"/>
              <a:t>Thresholding</a:t>
            </a:r>
            <a:r>
              <a:rPr lang="en-US" sz="3600" dirty="0"/>
              <a:t>, Morphological Operations, Graph Cut Active Contours</a:t>
            </a:r>
          </a:p>
          <a:p>
            <a:pPr algn="just"/>
            <a:endParaRPr lang="en-US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/>
              <a:t>Deep learning has revolutionized this field. </a:t>
            </a:r>
          </a:p>
          <a:p>
            <a:pPr algn="just"/>
            <a:endParaRPr lang="en-US" sz="36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173427-E7E1-FBA8-9158-1018E7F7CEBA}"/>
              </a:ext>
            </a:extLst>
          </p:cNvPr>
          <p:cNvSpPr txBox="1"/>
          <p:nvPr/>
        </p:nvSpPr>
        <p:spPr>
          <a:xfrm>
            <a:off x="10287000" y="1035842"/>
            <a:ext cx="696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6CC22-63EE-9C30-B208-B96475A6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6829" y="8935820"/>
            <a:ext cx="2133600" cy="365125"/>
          </a:xfrm>
        </p:spPr>
        <p:txBody>
          <a:bodyPr/>
          <a:lstStyle/>
          <a:p>
            <a:fld id="{A42DE0BD-287E-4D19-BBA4-F568722048A4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7BE0-747D-E64A-9726-B28FB907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10742" y="92304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47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F8442-2F17-0ACC-3701-5E788032AF86}"/>
              </a:ext>
            </a:extLst>
          </p:cNvPr>
          <p:cNvSpPr txBox="1"/>
          <p:nvPr/>
        </p:nvSpPr>
        <p:spPr>
          <a:xfrm>
            <a:off x="3998873" y="3312589"/>
            <a:ext cx="101187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Different Deep learning approach is being used recently like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encoder-decoder</a:t>
            </a:r>
            <a:r>
              <a:rPr lang="en-US" sz="3600" dirty="0"/>
              <a:t>, </a:t>
            </a:r>
            <a:r>
              <a:rPr lang="en-US" sz="3600" b="0" i="0" dirty="0" err="1">
                <a:effectLst/>
              </a:rPr>
              <a:t>Vq-Vae</a:t>
            </a:r>
            <a:endParaRPr lang="en-US" sz="3600" b="0" i="0" dirty="0">
              <a:effectLst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GANs</a:t>
            </a:r>
            <a:r>
              <a:rPr lang="en-US" sz="3600" dirty="0"/>
              <a:t>, DC-Gan, W-Gan</a:t>
            </a:r>
            <a:r>
              <a:rPr lang="en-US" sz="3600" b="0" i="0" dirty="0">
                <a:effectLst/>
              </a:rPr>
              <a:t>,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Style-Gan, Pro-Gan</a:t>
            </a:r>
            <a:endParaRPr lang="en-US" sz="3600" b="0" i="0" dirty="0">
              <a:effectLst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diffusion model</a:t>
            </a:r>
            <a:endParaRPr lang="en-US" sz="3600" b="0" i="0" dirty="0">
              <a:effectLst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algn="just"/>
            <a:r>
              <a:rPr lang="en-US" sz="3600" dirty="0"/>
              <a:t>  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FCA6F-B8B7-97E0-AE0E-E07BFD01F200}"/>
              </a:ext>
            </a:extLst>
          </p:cNvPr>
          <p:cNvSpPr txBox="1"/>
          <p:nvPr/>
        </p:nvSpPr>
        <p:spPr>
          <a:xfrm>
            <a:off x="10287000" y="1035842"/>
            <a:ext cx="696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D481D-ED2C-9FA5-7857-EBAC7F6580B0}"/>
              </a:ext>
            </a:extLst>
          </p:cNvPr>
          <p:cNvSpPr txBox="1"/>
          <p:nvPr/>
        </p:nvSpPr>
        <p:spPr>
          <a:xfrm>
            <a:off x="1179553" y="7173077"/>
            <a:ext cx="1491489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5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Nunito Sans Regular Bold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85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Nunito Sans Regular Bold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6C298-B295-74E7-719C-C05B81EF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6829" y="8935820"/>
            <a:ext cx="2133600" cy="365125"/>
          </a:xfrm>
        </p:spPr>
        <p:txBody>
          <a:bodyPr/>
          <a:lstStyle/>
          <a:p>
            <a:fld id="{A42DE0BD-287E-4D19-BBA4-F568722048A4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98AFB-879A-F61D-C6DA-2982F4B5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10742" y="92304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5</a:t>
            </a:fld>
            <a:endParaRPr lang="en-US" sz="2000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77288630-2B75-F6B7-3CB5-E836D2584C44}"/>
              </a:ext>
            </a:extLst>
          </p:cNvPr>
          <p:cNvSpPr txBox="1"/>
          <p:nvPr/>
        </p:nvSpPr>
        <p:spPr>
          <a:xfrm>
            <a:off x="4972755" y="1718706"/>
            <a:ext cx="8342491" cy="128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+mj-lt"/>
              </a:rPr>
              <a:t>INTRODUCTION(Cont’d)</a:t>
            </a:r>
            <a:endParaRPr lang="en-US" sz="4000" b="1" dirty="0">
              <a:solidFill>
                <a:srgbClr val="004AA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336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Related Works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4A13BC-E1DF-B2A2-321B-244A38D37A2E}"/>
              </a:ext>
            </a:extLst>
          </p:cNvPr>
          <p:cNvSpPr txBox="1"/>
          <p:nvPr/>
        </p:nvSpPr>
        <p:spPr>
          <a:xfrm>
            <a:off x="2530347" y="2887034"/>
            <a:ext cx="138098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ea typeface="Calibri" panose="020F0502020204030204" pitchFamily="34" charset="0"/>
              </a:rPr>
              <a:t>Mohamed Attia et al [1] proposed a novel skin hair simulation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>
                <a:ea typeface="Calibri" panose="020F0502020204030204" pitchFamily="34" charset="0"/>
              </a:rPr>
              <a:t>Here dermoscopic image is the input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>
                <a:ea typeface="Calibri" panose="020F0502020204030204" pitchFamily="34" charset="0"/>
              </a:rPr>
              <a:t>Ground truth is the hair mask getting from the dataset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>
                <a:ea typeface="Calibri" panose="020F0502020204030204" pitchFamily="34" charset="0"/>
              </a:rPr>
              <a:t>A generative  model  conditional GAN is trained to generate the hair mask pattern </a:t>
            </a:r>
          </a:p>
          <a:p>
            <a:r>
              <a:rPr lang="en-US" sz="2200" dirty="0">
                <a:ea typeface="Calibri" panose="020F0502020204030204" pitchFamily="34" charset="0"/>
              </a:rPr>
              <a:t>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6" name="Picture 5" descr="Close-up of a person's skin&#10;&#10;Description automatically generated">
            <a:extLst>
              <a:ext uri="{FF2B5EF4-FFF2-40B4-BE49-F238E27FC236}">
                <a16:creationId xmlns:a16="http://schemas.microsoft.com/office/drawing/2014/main" id="{68671EEA-A7E8-F368-1CBF-DD2A86261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47" y="5746536"/>
            <a:ext cx="10076054" cy="2343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8B1CC-2AE9-1CF8-C0B6-2E2CACD75913}"/>
              </a:ext>
            </a:extLst>
          </p:cNvPr>
          <p:cNvSpPr txBox="1"/>
          <p:nvPr/>
        </p:nvSpPr>
        <p:spPr>
          <a:xfrm>
            <a:off x="6553200" y="8285201"/>
            <a:ext cx="6827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Fig1:   the images show the input  and generated output mask 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C72DA14-40D5-4535-348C-E8BD97DF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237" y="9248735"/>
            <a:ext cx="2133600" cy="365125"/>
          </a:xfrm>
        </p:spPr>
        <p:txBody>
          <a:bodyPr/>
          <a:lstStyle/>
          <a:p>
            <a:fld id="{58345B4E-9444-4FE5-84AE-F7C54DE5CA9B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464C08-E1DC-47AB-3ADC-D7042FB6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62017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9944099" y="7378813"/>
            <a:ext cx="8895645" cy="1280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endParaRPr lang="en-US" sz="6000" dirty="0">
              <a:solidFill>
                <a:srgbClr val="004AAD"/>
              </a:solidFill>
              <a:latin typeface="Calibri (Headings)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367D4-5327-DE7F-398C-182F6C7C1436}"/>
              </a:ext>
            </a:extLst>
          </p:cNvPr>
          <p:cNvSpPr txBox="1"/>
          <p:nvPr/>
        </p:nvSpPr>
        <p:spPr>
          <a:xfrm>
            <a:off x="3276600" y="2705100"/>
            <a:ext cx="140448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Calibri" panose="020F0502020204030204" pitchFamily="34" charset="0"/>
              </a:rPr>
              <a:t>Findings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Generative  model can generate hair mask with given ground truth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It has two part one is generator and other is discriminator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It needs U-Net  architecture in the generator to segment the mask from the input imag</a:t>
            </a:r>
            <a:r>
              <a:rPr lang="en-US" sz="3600" dirty="0"/>
              <a:t>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07D14-62F1-0D39-137E-5559C6F4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507" y="9182100"/>
            <a:ext cx="2133600" cy="365125"/>
          </a:xfrm>
        </p:spPr>
        <p:txBody>
          <a:bodyPr/>
          <a:lstStyle/>
          <a:p>
            <a:fld id="{67C10C2B-9E55-4591-8FC9-30408B8261E2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81D93-5ECB-FA04-A4B2-ADF06793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17622" y="95472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7</a:t>
            </a:fld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0838D-8B69-83D3-BBEF-31B90FC3A256}"/>
              </a:ext>
            </a:extLst>
          </p:cNvPr>
          <p:cNvSpPr txBox="1"/>
          <p:nvPr/>
        </p:nvSpPr>
        <p:spPr>
          <a:xfrm rot="10800000" flipV="1">
            <a:off x="3581400" y="6526770"/>
            <a:ext cx="1272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Limitations</a:t>
            </a:r>
            <a:endParaRPr lang="en-US" sz="3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Lack of diversity of hair pattern generation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 pre segmented mask is used </a:t>
            </a:r>
          </a:p>
          <a:p>
            <a:pPr algn="just"/>
            <a:endParaRPr lang="en-US" sz="3600" dirty="0"/>
          </a:p>
          <a:p>
            <a:endParaRPr lang="en-US" sz="24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D3F3B33B-28BF-3498-EDF4-D64F061F0B00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Related Works(Cont’d)</a:t>
            </a:r>
          </a:p>
        </p:txBody>
      </p:sp>
    </p:spTree>
    <p:extLst>
      <p:ext uri="{BB962C8B-B14F-4D97-AF65-F5344CB8AC3E}">
        <p14:creationId xmlns:p14="http://schemas.microsoft.com/office/powerpoint/2010/main" val="332685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4A13BC-E1DF-B2A2-321B-244A38D37A2E}"/>
              </a:ext>
            </a:extLst>
          </p:cNvPr>
          <p:cNvSpPr txBox="1"/>
          <p:nvPr/>
        </p:nvSpPr>
        <p:spPr>
          <a:xfrm>
            <a:off x="2057401" y="3203901"/>
            <a:ext cx="14996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alibri body"/>
                <a:ea typeface="Calibri" panose="020F0502020204030204" pitchFamily="34" charset="0"/>
              </a:rPr>
              <a:t>The image generation method proposed by Ali </a:t>
            </a:r>
            <a:r>
              <a:rPr lang="en-US" sz="3600" dirty="0" err="1">
                <a:effectLst/>
                <a:latin typeface="Calibri body"/>
                <a:ea typeface="Calibri" panose="020F0502020204030204" pitchFamily="34" charset="0"/>
              </a:rPr>
              <a:t>Razavi</a:t>
            </a:r>
            <a:r>
              <a:rPr lang="en-US" sz="3600" dirty="0">
                <a:effectLst/>
                <a:latin typeface="Calibri body"/>
                <a:ea typeface="Calibri" panose="020F0502020204030204" pitchFamily="34" charset="0"/>
              </a:rPr>
              <a:t> et al[2] employs</a:t>
            </a:r>
          </a:p>
          <a:p>
            <a:endParaRPr lang="en-US" sz="6000" dirty="0">
              <a:latin typeface="Calibri body"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7EFA-9784-5867-1E95-9A6D50DE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857" y="9420464"/>
            <a:ext cx="2133600" cy="365125"/>
          </a:xfrm>
        </p:spPr>
        <p:txBody>
          <a:bodyPr/>
          <a:lstStyle/>
          <a:p>
            <a:fld id="{B8A02030-D025-47ED-91E5-B711F908F404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1F6B2-9672-50A2-07EC-9069066D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70023" y="96030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8</a:t>
            </a:fld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D595E-E9BE-BD3E-68A2-A06BC47E1964}"/>
              </a:ext>
            </a:extLst>
          </p:cNvPr>
          <p:cNvSpPr txBox="1"/>
          <p:nvPr/>
        </p:nvSpPr>
        <p:spPr>
          <a:xfrm>
            <a:off x="2963143" y="4163616"/>
            <a:ext cx="13212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body"/>
              </a:rPr>
              <a:t>Simple feed-forward encoder and decoder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body"/>
              </a:rPr>
              <a:t>Additionally, VQ-VAE requires sampling an autoregressive model only in the compressed latent space.</a:t>
            </a:r>
            <a:endParaRPr lang="en-US" sz="3600" dirty="0">
              <a:latin typeface="Calibri body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body"/>
                <a:ea typeface="Calibri" panose="020F0502020204030204" pitchFamily="34" charset="0"/>
              </a:rPr>
              <a:t>The prior distribution is captured by a Pixel Snail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5430E4B-1D93-861C-4885-904B87A3593A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Related Works(Cont’d)</a:t>
            </a:r>
          </a:p>
        </p:txBody>
      </p:sp>
    </p:spTree>
    <p:extLst>
      <p:ext uri="{BB962C8B-B14F-4D97-AF65-F5344CB8AC3E}">
        <p14:creationId xmlns:p14="http://schemas.microsoft.com/office/powerpoint/2010/main" val="42081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2"/>
    </mc:Choice>
    <mc:Fallback xmlns="">
      <p:transition spd="slow" advTm="1556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Black"/>
              </a:rPr>
              <a:t>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4A13BC-E1DF-B2A2-321B-244A38D37A2E}"/>
              </a:ext>
            </a:extLst>
          </p:cNvPr>
          <p:cNvSpPr txBox="1"/>
          <p:nvPr/>
        </p:nvSpPr>
        <p:spPr>
          <a:xfrm>
            <a:off x="2667000" y="2981876"/>
            <a:ext cx="14328396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Findings: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Not suffering from GAN’s known shortcomings such as mode collapse and lack of diversity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Faster   training and output generation than Gan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It can be used for hair mask generation </a:t>
            </a:r>
          </a:p>
          <a:p>
            <a:endParaRPr lang="en-US" sz="3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Limitation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It still has the shortcoming  of generating high quality images like 512*512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Lack of stability for training and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69DAE-DC65-82BC-D043-EAE98827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507" y="9258300"/>
            <a:ext cx="2133600" cy="365125"/>
          </a:xfrm>
        </p:spPr>
        <p:txBody>
          <a:bodyPr/>
          <a:lstStyle/>
          <a:p>
            <a:fld id="{DC384B2B-2168-4A24-A481-334D78CEC18F}" type="datetime1">
              <a:rPr lang="en-US" sz="2000" smtClean="0"/>
              <a:t>2/24/2024</a:t>
            </a:fld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E9BCD-583E-28FC-6980-4DF334CE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92400" y="92968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9</a:t>
            </a:fld>
            <a:endParaRPr lang="en-US" sz="2000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36AD7870-683E-8581-E1CC-A209FF219D5F}"/>
              </a:ext>
            </a:extLst>
          </p:cNvPr>
          <p:cNvSpPr txBox="1"/>
          <p:nvPr/>
        </p:nvSpPr>
        <p:spPr>
          <a:xfrm>
            <a:off x="5470901" y="1439283"/>
            <a:ext cx="8342491" cy="126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004AAD"/>
                </a:solidFill>
                <a:latin typeface="Calibri (Body)"/>
              </a:rPr>
              <a:t>Related Works(Cont’d)</a:t>
            </a:r>
          </a:p>
        </p:txBody>
      </p:sp>
    </p:spTree>
    <p:extLst>
      <p:ext uri="{BB962C8B-B14F-4D97-AF65-F5344CB8AC3E}">
        <p14:creationId xmlns:p14="http://schemas.microsoft.com/office/powerpoint/2010/main" val="17284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0"/>
    </mc:Choice>
    <mc:Fallback xmlns="">
      <p:transition spd="slow" advTm="1488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1536</Words>
  <Application>Microsoft Office PowerPoint</Application>
  <PresentationFormat>Custom</PresentationFormat>
  <Paragraphs>354</Paragraphs>
  <Slides>36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Nunito Sans Black</vt:lpstr>
      <vt:lpstr>Calibari body</vt:lpstr>
      <vt:lpstr>Calibri (Body)</vt:lpstr>
      <vt:lpstr>Nunito Sans Regular Bold</vt:lpstr>
      <vt:lpstr>Segoe UI Historic</vt:lpstr>
      <vt:lpstr>Calibri</vt:lpstr>
      <vt:lpstr>Calibri (Headings)</vt:lpstr>
      <vt:lpstr>Wingdings</vt:lpstr>
      <vt:lpstr>Calibri body</vt:lpstr>
      <vt:lpstr>Arial</vt:lpstr>
      <vt:lpstr>Nunito Sans Regular</vt:lpstr>
      <vt:lpstr>Times New Roman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</dc:title>
  <dc:creator>jamilul huq</dc:creator>
  <cp:lastModifiedBy>Lul Jami</cp:lastModifiedBy>
  <cp:revision>38</cp:revision>
  <dcterms:created xsi:type="dcterms:W3CDTF">2006-08-16T00:00:00Z</dcterms:created>
  <dcterms:modified xsi:type="dcterms:W3CDTF">2024-02-24T06:58:21Z</dcterms:modified>
  <dc:identifier>DAFnaoESmM4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2023-07-04T15:10:51Z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4952277e-6450-4ded-b827-29ea0210fe09</vt:lpwstr>
  </property>
  <property fmtid="{D5CDD505-2E9C-101B-9397-08002B2CF9AE}" pid="7" name="MSIP_Label_defa4170-0d19-0005-0004-bc88714345d2_ActionId">
    <vt:lpwstr>663d141c-2fc3-4b1b-b21c-227daa678ae3</vt:lpwstr>
  </property>
  <property fmtid="{D5CDD505-2E9C-101B-9397-08002B2CF9AE}" pid="8" name="MSIP_Label_defa4170-0d19-0005-0004-bc88714345d2_ContentBits">
    <vt:lpwstr>0</vt:lpwstr>
  </property>
</Properties>
</file>