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4"/>
  </p:notesMasterIdLst>
  <p:sldIdLst>
    <p:sldId id="256" r:id="rId2"/>
    <p:sldId id="257" r:id="rId3"/>
    <p:sldId id="258" r:id="rId4"/>
    <p:sldId id="259" r:id="rId5"/>
    <p:sldId id="368" r:id="rId6"/>
    <p:sldId id="260" r:id="rId7"/>
    <p:sldId id="261" r:id="rId8"/>
    <p:sldId id="262" r:id="rId9"/>
    <p:sldId id="263" r:id="rId10"/>
    <p:sldId id="264" r:id="rId11"/>
    <p:sldId id="265" r:id="rId12"/>
    <p:sldId id="266" r:id="rId13"/>
    <p:sldId id="369" r:id="rId14"/>
    <p:sldId id="267" r:id="rId15"/>
    <p:sldId id="268" r:id="rId16"/>
    <p:sldId id="269" r:id="rId17"/>
    <p:sldId id="270" r:id="rId18"/>
    <p:sldId id="271" r:id="rId19"/>
    <p:sldId id="272" r:id="rId20"/>
    <p:sldId id="273" r:id="rId21"/>
    <p:sldId id="375" r:id="rId22"/>
    <p:sldId id="376" r:id="rId23"/>
    <p:sldId id="377" r:id="rId24"/>
    <p:sldId id="274" r:id="rId25"/>
    <p:sldId id="275" r:id="rId26"/>
    <p:sldId id="398" r:id="rId27"/>
    <p:sldId id="399" r:id="rId28"/>
    <p:sldId id="276" r:id="rId29"/>
    <p:sldId id="277" r:id="rId30"/>
    <p:sldId id="278" r:id="rId31"/>
    <p:sldId id="279" r:id="rId32"/>
    <p:sldId id="280" r:id="rId33"/>
    <p:sldId id="281" r:id="rId34"/>
    <p:sldId id="285" r:id="rId35"/>
    <p:sldId id="286" r:id="rId36"/>
    <p:sldId id="370" r:id="rId37"/>
    <p:sldId id="371" r:id="rId38"/>
    <p:sldId id="386" r:id="rId39"/>
    <p:sldId id="287" r:id="rId40"/>
    <p:sldId id="289" r:id="rId41"/>
    <p:sldId id="290" r:id="rId42"/>
    <p:sldId id="291" r:id="rId43"/>
    <p:sldId id="292" r:id="rId44"/>
    <p:sldId id="293" r:id="rId45"/>
    <p:sldId id="342" r:id="rId46"/>
    <p:sldId id="343" r:id="rId47"/>
    <p:sldId id="294" r:id="rId48"/>
    <p:sldId id="387" r:id="rId49"/>
    <p:sldId id="388" r:id="rId50"/>
    <p:sldId id="389" r:id="rId51"/>
    <p:sldId id="295" r:id="rId52"/>
    <p:sldId id="318" r:id="rId53"/>
    <p:sldId id="319" r:id="rId54"/>
    <p:sldId id="320" r:id="rId55"/>
    <p:sldId id="379" r:id="rId56"/>
    <p:sldId id="380" r:id="rId57"/>
    <p:sldId id="381" r:id="rId58"/>
    <p:sldId id="374" r:id="rId59"/>
    <p:sldId id="367" r:id="rId60"/>
    <p:sldId id="382" r:id="rId61"/>
    <p:sldId id="383" r:id="rId62"/>
    <p:sldId id="384" r:id="rId63"/>
    <p:sldId id="391" r:id="rId64"/>
    <p:sldId id="392" r:id="rId65"/>
    <p:sldId id="393" r:id="rId66"/>
    <p:sldId id="322" r:id="rId67"/>
    <p:sldId id="394" r:id="rId68"/>
    <p:sldId id="395" r:id="rId69"/>
    <p:sldId id="396" r:id="rId70"/>
    <p:sldId id="397" r:id="rId71"/>
    <p:sldId id="472" r:id="rId72"/>
    <p:sldId id="328" r:id="rId73"/>
    <p:sldId id="341" r:id="rId74"/>
    <p:sldId id="331" r:id="rId75"/>
    <p:sldId id="329" r:id="rId76"/>
    <p:sldId id="330" r:id="rId77"/>
    <p:sldId id="326" r:id="rId78"/>
    <p:sldId id="332" r:id="rId79"/>
    <p:sldId id="334" r:id="rId80"/>
    <p:sldId id="333" r:id="rId81"/>
    <p:sldId id="335" r:id="rId82"/>
    <p:sldId id="336" r:id="rId83"/>
    <p:sldId id="338" r:id="rId84"/>
    <p:sldId id="339" r:id="rId85"/>
    <p:sldId id="340" r:id="rId86"/>
    <p:sldId id="296" r:id="rId87"/>
    <p:sldId id="297" r:id="rId88"/>
    <p:sldId id="298" r:id="rId89"/>
    <p:sldId id="299" r:id="rId90"/>
    <p:sldId id="300" r:id="rId91"/>
    <p:sldId id="301" r:id="rId92"/>
    <p:sldId id="302" r:id="rId93"/>
    <p:sldId id="303" r:id="rId94"/>
    <p:sldId id="304" r:id="rId95"/>
    <p:sldId id="421" r:id="rId96"/>
    <p:sldId id="422" r:id="rId97"/>
    <p:sldId id="423" r:id="rId98"/>
    <p:sldId id="424" r:id="rId99"/>
    <p:sldId id="425" r:id="rId100"/>
    <p:sldId id="426" r:id="rId101"/>
    <p:sldId id="427" r:id="rId102"/>
    <p:sldId id="428" r:id="rId103"/>
    <p:sldId id="429" r:id="rId104"/>
    <p:sldId id="430" r:id="rId105"/>
    <p:sldId id="458" r:id="rId106"/>
    <p:sldId id="459" r:id="rId107"/>
    <p:sldId id="460" r:id="rId108"/>
    <p:sldId id="461" r:id="rId109"/>
    <p:sldId id="462" r:id="rId110"/>
    <p:sldId id="463" r:id="rId111"/>
    <p:sldId id="464" r:id="rId112"/>
    <p:sldId id="465" r:id="rId113"/>
    <p:sldId id="466" r:id="rId114"/>
    <p:sldId id="467" r:id="rId115"/>
    <p:sldId id="468" r:id="rId116"/>
    <p:sldId id="469" r:id="rId117"/>
    <p:sldId id="470" r:id="rId118"/>
    <p:sldId id="471" r:id="rId119"/>
    <p:sldId id="309" r:id="rId120"/>
    <p:sldId id="400" r:id="rId121"/>
    <p:sldId id="401" r:id="rId122"/>
    <p:sldId id="402" r:id="rId123"/>
    <p:sldId id="403" r:id="rId124"/>
    <p:sldId id="404" r:id="rId125"/>
    <p:sldId id="405" r:id="rId126"/>
    <p:sldId id="410" r:id="rId127"/>
    <p:sldId id="406" r:id="rId128"/>
    <p:sldId id="407" r:id="rId129"/>
    <p:sldId id="408" r:id="rId130"/>
    <p:sldId id="409" r:id="rId131"/>
    <p:sldId id="354" r:id="rId132"/>
    <p:sldId id="412" r:id="rId133"/>
    <p:sldId id="414" r:id="rId134"/>
    <p:sldId id="355" r:id="rId135"/>
    <p:sldId id="356" r:id="rId136"/>
    <p:sldId id="310" r:id="rId137"/>
    <p:sldId id="311" r:id="rId138"/>
    <p:sldId id="312" r:id="rId139"/>
    <p:sldId id="313" r:id="rId140"/>
    <p:sldId id="314" r:id="rId141"/>
    <p:sldId id="432" r:id="rId142"/>
    <p:sldId id="433" r:id="rId143"/>
    <p:sldId id="434" r:id="rId144"/>
    <p:sldId id="435" r:id="rId145"/>
    <p:sldId id="436" r:id="rId146"/>
    <p:sldId id="362" r:id="rId147"/>
    <p:sldId id="363" r:id="rId148"/>
    <p:sldId id="364" r:id="rId149"/>
    <p:sldId id="366" r:id="rId150"/>
    <p:sldId id="361" r:id="rId151"/>
    <p:sldId id="437" r:id="rId152"/>
    <p:sldId id="438" r:id="rId153"/>
    <p:sldId id="439" r:id="rId154"/>
    <p:sldId id="440" r:id="rId155"/>
    <p:sldId id="441" r:id="rId156"/>
    <p:sldId id="442" r:id="rId157"/>
    <p:sldId id="443" r:id="rId158"/>
    <p:sldId id="444" r:id="rId159"/>
    <p:sldId id="445" r:id="rId160"/>
    <p:sldId id="446" r:id="rId161"/>
    <p:sldId id="447" r:id="rId162"/>
    <p:sldId id="448" r:id="rId163"/>
    <p:sldId id="449" r:id="rId164"/>
    <p:sldId id="450" r:id="rId165"/>
    <p:sldId id="451" r:id="rId166"/>
    <p:sldId id="452" r:id="rId167"/>
    <p:sldId id="453" r:id="rId168"/>
    <p:sldId id="454" r:id="rId169"/>
    <p:sldId id="455" r:id="rId170"/>
    <p:sldId id="456" r:id="rId171"/>
    <p:sldId id="457" r:id="rId172"/>
    <p:sldId id="315" r:id="rId1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741" autoAdjust="0"/>
  </p:normalViewPr>
  <p:slideViewPr>
    <p:cSldViewPr snapToGrid="0">
      <p:cViewPr varScale="1">
        <p:scale>
          <a:sx n="65" d="100"/>
          <a:sy n="65" d="100"/>
        </p:scale>
        <p:origin x="6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heme" Target="theme/theme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9F4A66-FD77-486D-8685-128509E3B3F4}" type="datetimeFigureOut">
              <a:rPr lang="en-IN" smtClean="0"/>
              <a:t>04-04-2016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EE8FA-A411-4F44-B711-590EDC637E0B}" type="slidenum">
              <a:rPr lang="en-IN" smtClean="0"/>
              <a:t>‹#›</a:t>
            </a:fld>
            <a:endParaRPr lang="en-IN"/>
          </a:p>
        </p:txBody>
      </p:sp>
    </p:spTree>
    <p:extLst>
      <p:ext uri="{BB962C8B-B14F-4D97-AF65-F5344CB8AC3E}">
        <p14:creationId xmlns:p14="http://schemas.microsoft.com/office/powerpoint/2010/main" val="4154889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browserscope.org/?category=network"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8DEE8FA-A411-4F44-B711-590EDC637E0B}" type="slidenum">
              <a:rPr lang="en-IN" smtClean="0"/>
              <a:t>1</a:t>
            </a:fld>
            <a:endParaRPr lang="en-IN"/>
          </a:p>
        </p:txBody>
      </p:sp>
    </p:spTree>
    <p:extLst>
      <p:ext uri="{BB962C8B-B14F-4D97-AF65-F5344CB8AC3E}">
        <p14:creationId xmlns:p14="http://schemas.microsoft.com/office/powerpoint/2010/main" val="1205312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MVC Life Cycle</a:t>
            </a:r>
            <a:r>
              <a:rPr lang="en-US" baseline="0" dirty="0" smtClean="0"/>
              <a:t> Refer: http://www.asp.net/mvc/overview/getting-started/lifecycle-of-an-aspnet-mvc-5-application</a:t>
            </a:r>
          </a:p>
          <a:p>
            <a:endParaRPr lang="en-IN" dirty="0"/>
          </a:p>
        </p:txBody>
      </p:sp>
      <p:sp>
        <p:nvSpPr>
          <p:cNvPr id="4" name="Slide Number Placeholder 3"/>
          <p:cNvSpPr>
            <a:spLocks noGrp="1"/>
          </p:cNvSpPr>
          <p:nvPr>
            <p:ph type="sldNum" sz="quarter" idx="10"/>
          </p:nvPr>
        </p:nvSpPr>
        <p:spPr/>
        <p:txBody>
          <a:bodyPr/>
          <a:lstStyle/>
          <a:p>
            <a:fld id="{38DEE8FA-A411-4F44-B711-590EDC637E0B}" type="slidenum">
              <a:rPr lang="en-IN" smtClean="0"/>
              <a:t>8</a:t>
            </a:fld>
            <a:endParaRPr lang="en-IN"/>
          </a:p>
        </p:txBody>
      </p:sp>
    </p:spTree>
    <p:extLst>
      <p:ext uri="{BB962C8B-B14F-4D97-AF65-F5344CB8AC3E}">
        <p14:creationId xmlns:p14="http://schemas.microsoft.com/office/powerpoint/2010/main" val="1160498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DEE8FA-A411-4F44-B711-590EDC637E0B}" type="slidenum">
              <a:rPr lang="en-IN" smtClean="0"/>
              <a:t>52</a:t>
            </a:fld>
            <a:endParaRPr lang="en-IN"/>
          </a:p>
        </p:txBody>
      </p:sp>
    </p:spTree>
    <p:extLst>
      <p:ext uri="{BB962C8B-B14F-4D97-AF65-F5344CB8AC3E}">
        <p14:creationId xmlns:p14="http://schemas.microsoft.com/office/powerpoint/2010/main" val="2613151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of the current major browsers limit the number of </a:t>
            </a:r>
            <a:r>
              <a:rPr lang="en-US" sz="1200" b="0" i="0" u="none" strike="noStrike" kern="1200" dirty="0" smtClean="0">
                <a:solidFill>
                  <a:schemeClr val="tx1"/>
                </a:solidFill>
                <a:effectLst/>
                <a:latin typeface="+mn-lt"/>
                <a:ea typeface="+mn-ea"/>
                <a:cs typeface="+mn-cs"/>
                <a:hlinkClick r:id="rId3"/>
              </a:rPr>
              <a:t>simultaneous connections</a:t>
            </a:r>
            <a:r>
              <a:rPr lang="en-US" sz="1200" b="0" i="0" kern="1200" dirty="0" smtClean="0">
                <a:solidFill>
                  <a:schemeClr val="tx1"/>
                </a:solidFill>
                <a:effectLst/>
                <a:latin typeface="+mn-lt"/>
                <a:ea typeface="+mn-ea"/>
                <a:cs typeface="+mn-cs"/>
              </a:rPr>
              <a:t> per each hostname to six. That means that while six requests are being processed, additional requests for assets on a host will be queued by the browser. In the image below, the IE F12 developer tools network tabs shows the timing for assets required by the About view of a sample application.</a:t>
            </a:r>
          </a:p>
          <a:p>
            <a:endParaRPr lang="en-US" sz="1200" b="0" i="0" kern="1200" dirty="0" smtClean="0">
              <a:solidFill>
                <a:schemeClr val="tx1"/>
              </a:solidFill>
              <a:effectLst/>
              <a:latin typeface="+mn-lt"/>
              <a:ea typeface="+mn-ea"/>
              <a:cs typeface="+mn-cs"/>
            </a:endParaRPr>
          </a:p>
          <a:p>
            <a:r>
              <a:rPr lang="en-US" dirty="0" smtClean="0"/>
              <a:t>http://www.asp.net/mvc/overview/performance/bundling-and-minification</a:t>
            </a:r>
          </a:p>
          <a:p>
            <a:endParaRPr lang="en-IN" dirty="0"/>
          </a:p>
        </p:txBody>
      </p:sp>
      <p:sp>
        <p:nvSpPr>
          <p:cNvPr id="4" name="Slide Number Placeholder 3"/>
          <p:cNvSpPr>
            <a:spLocks noGrp="1"/>
          </p:cNvSpPr>
          <p:nvPr>
            <p:ph type="sldNum" sz="quarter" idx="10"/>
          </p:nvPr>
        </p:nvSpPr>
        <p:spPr/>
        <p:txBody>
          <a:bodyPr/>
          <a:lstStyle/>
          <a:p>
            <a:fld id="{38DEE8FA-A411-4F44-B711-590EDC637E0B}" type="slidenum">
              <a:rPr lang="en-IN" smtClean="0"/>
              <a:t>87</a:t>
            </a:fld>
            <a:endParaRPr lang="en-IN"/>
          </a:p>
        </p:txBody>
      </p:sp>
    </p:spTree>
    <p:extLst>
      <p:ext uri="{BB962C8B-B14F-4D97-AF65-F5344CB8AC3E}">
        <p14:creationId xmlns:p14="http://schemas.microsoft.com/office/powerpoint/2010/main" val="237945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http://www.dotnetjalps.com/2014/07/cdn-in-aspnet-mvc-bundling.html</a:t>
            </a:r>
          </a:p>
          <a:p>
            <a:r>
              <a:rPr lang="en-US" u="sng" dirty="0" smtClean="0"/>
              <a:t>Advantages of using CDN</a:t>
            </a:r>
            <a:endParaRPr lang="en-US" dirty="0" smtClean="0"/>
          </a:p>
          <a:p>
            <a:pPr lvl="1"/>
            <a:r>
              <a:rPr lang="en-US" dirty="0" smtClean="0"/>
              <a:t>Content delivery networks are distributed amongst several geographic locations so it will load very fast.</a:t>
            </a:r>
          </a:p>
          <a:p>
            <a:pPr lvl="1"/>
            <a:r>
              <a:rPr lang="en-US" dirty="0" smtClean="0"/>
              <a:t>There may be possibility that other application also uses same library from the same CDN and since browser caching resources based on URL and so if it used different applications that it may directly load it from browser cache.</a:t>
            </a:r>
          </a:p>
          <a:p>
            <a:pPr lvl="1"/>
            <a:r>
              <a:rPr lang="en-US" dirty="0" smtClean="0"/>
              <a:t>Modern browsers limits resources downloading based on the hostnames. When you use CDN those files will be available with different hostname with different URLs and most of moderns browsers download content from different hosts in parallel and ultimately it will load much faster then normal download.</a:t>
            </a:r>
          </a:p>
          <a:p>
            <a:pPr lvl="1"/>
            <a:r>
              <a:rPr lang="en-US" dirty="0" smtClean="0"/>
              <a:t>Most of CDNs are built with high capacity infrastructures so CDNs offers high availability and low latency as they are distributed in different </a:t>
            </a:r>
            <a:r>
              <a:rPr lang="en-US" dirty="0" err="1" smtClean="0"/>
              <a:t>GeoGraphic</a:t>
            </a:r>
            <a:r>
              <a:rPr lang="en-US" dirty="0" smtClean="0"/>
              <a:t> locations.</a:t>
            </a:r>
          </a:p>
          <a:p>
            <a:pPr lvl="1"/>
            <a:r>
              <a:rPr lang="en-US" dirty="0" smtClean="0"/>
              <a:t>Almost all CDN provide version controls. So you can have different versions of libraries available and you can choose based on your requirement.</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38DEE8FA-A411-4F44-B711-590EDC637E0B}" type="slidenum">
              <a:rPr lang="en-IN" smtClean="0"/>
              <a:t>90</a:t>
            </a:fld>
            <a:endParaRPr lang="en-IN"/>
          </a:p>
        </p:txBody>
      </p:sp>
    </p:spTree>
    <p:extLst>
      <p:ext uri="{BB962C8B-B14F-4D97-AF65-F5344CB8AC3E}">
        <p14:creationId xmlns:p14="http://schemas.microsoft.com/office/powerpoint/2010/main" val="3844955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http://weblogs.asp.net/rashid/asp-net-mvc-action-filter-caching-and-compression</a:t>
            </a:r>
            <a:endParaRPr lang="en-IN" dirty="0"/>
          </a:p>
        </p:txBody>
      </p:sp>
      <p:sp>
        <p:nvSpPr>
          <p:cNvPr id="4" name="Slide Number Placeholder 3"/>
          <p:cNvSpPr>
            <a:spLocks noGrp="1"/>
          </p:cNvSpPr>
          <p:nvPr>
            <p:ph type="sldNum" sz="quarter" idx="10"/>
          </p:nvPr>
        </p:nvSpPr>
        <p:spPr/>
        <p:txBody>
          <a:bodyPr/>
          <a:lstStyle/>
          <a:p>
            <a:fld id="{38DEE8FA-A411-4F44-B711-590EDC637E0B}" type="slidenum">
              <a:rPr lang="en-IN" smtClean="0"/>
              <a:t>106</a:t>
            </a:fld>
            <a:endParaRPr lang="en-IN"/>
          </a:p>
        </p:txBody>
      </p:sp>
    </p:spTree>
    <p:extLst>
      <p:ext uri="{BB962C8B-B14F-4D97-AF65-F5344CB8AC3E}">
        <p14:creationId xmlns:p14="http://schemas.microsoft.com/office/powerpoint/2010/main" val="352928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err="1" smtClean="0">
                <a:solidFill>
                  <a:schemeClr val="tx1"/>
                </a:solidFill>
                <a:effectLst/>
                <a:latin typeface="+mn-lt"/>
                <a:ea typeface="+mn-ea"/>
                <a:cs typeface="+mn-cs"/>
              </a:rPr>
              <a:t>GruntJS</a:t>
            </a:r>
            <a:r>
              <a:rPr lang="en-IN" sz="1200" b="0" i="0" kern="1200" dirty="0" smtClean="0">
                <a:solidFill>
                  <a:schemeClr val="tx1"/>
                </a:solidFill>
                <a:effectLst/>
                <a:latin typeface="+mn-lt"/>
                <a:ea typeface="+mn-ea"/>
                <a:cs typeface="+mn-cs"/>
              </a:rPr>
              <a:t> is a task runner that enables you to build front-end resources such as JavaScript and CSS files. For example, you can use </a:t>
            </a:r>
            <a:r>
              <a:rPr lang="en-IN" sz="1200" b="0" i="0" kern="1200" dirty="0" err="1" smtClean="0">
                <a:solidFill>
                  <a:schemeClr val="tx1"/>
                </a:solidFill>
                <a:effectLst/>
                <a:latin typeface="+mn-lt"/>
                <a:ea typeface="+mn-ea"/>
                <a:cs typeface="+mn-cs"/>
              </a:rPr>
              <a:t>GruntJS</a:t>
            </a:r>
            <a:r>
              <a:rPr lang="en-IN" sz="1200" b="0" i="0" kern="1200" dirty="0" smtClean="0">
                <a:solidFill>
                  <a:schemeClr val="tx1"/>
                </a:solidFill>
                <a:effectLst/>
                <a:latin typeface="+mn-lt"/>
                <a:ea typeface="+mn-ea"/>
                <a:cs typeface="+mn-cs"/>
              </a:rPr>
              <a:t> to concatenate and minify your JavaScript files whenever you perform a build in Visual Studio</a:t>
            </a:r>
            <a:endParaRPr lang="en-IN" dirty="0"/>
          </a:p>
        </p:txBody>
      </p:sp>
      <p:sp>
        <p:nvSpPr>
          <p:cNvPr id="4" name="Slide Number Placeholder 3"/>
          <p:cNvSpPr>
            <a:spLocks noGrp="1"/>
          </p:cNvSpPr>
          <p:nvPr>
            <p:ph type="sldNum" sz="quarter" idx="10"/>
          </p:nvPr>
        </p:nvSpPr>
        <p:spPr/>
        <p:txBody>
          <a:bodyPr/>
          <a:lstStyle/>
          <a:p>
            <a:fld id="{38DEE8FA-A411-4F44-B711-590EDC637E0B}" type="slidenum">
              <a:rPr lang="en-IN" smtClean="0"/>
              <a:t>146</a:t>
            </a:fld>
            <a:endParaRPr lang="en-IN"/>
          </a:p>
        </p:txBody>
      </p:sp>
    </p:spTree>
    <p:extLst>
      <p:ext uri="{BB962C8B-B14F-4D97-AF65-F5344CB8AC3E}">
        <p14:creationId xmlns:p14="http://schemas.microsoft.com/office/powerpoint/2010/main" val="473829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http://www.codeproject.com/Articles/842923/MVC-overview</a:t>
            </a:r>
            <a:endParaRPr lang="en-IN" dirty="0"/>
          </a:p>
        </p:txBody>
      </p:sp>
      <p:sp>
        <p:nvSpPr>
          <p:cNvPr id="4" name="Slide Number Placeholder 3"/>
          <p:cNvSpPr>
            <a:spLocks noGrp="1"/>
          </p:cNvSpPr>
          <p:nvPr>
            <p:ph type="sldNum" sz="quarter" idx="10"/>
          </p:nvPr>
        </p:nvSpPr>
        <p:spPr/>
        <p:txBody>
          <a:bodyPr/>
          <a:lstStyle/>
          <a:p>
            <a:fld id="{38DEE8FA-A411-4F44-B711-590EDC637E0B}" type="slidenum">
              <a:rPr lang="en-IN" smtClean="0"/>
              <a:t>147</a:t>
            </a:fld>
            <a:endParaRPr lang="en-IN"/>
          </a:p>
        </p:txBody>
      </p:sp>
    </p:spTree>
    <p:extLst>
      <p:ext uri="{BB962C8B-B14F-4D97-AF65-F5344CB8AC3E}">
        <p14:creationId xmlns:p14="http://schemas.microsoft.com/office/powerpoint/2010/main" val="1899545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608D722-2E71-43AB-9BCF-6E58B0403403}"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2494F-C00F-4EC9-8178-B72F0FEC6AA3}" type="slidenum">
              <a:rPr lang="en-IN" smtClean="0"/>
              <a:t>‹#›</a:t>
            </a:fld>
            <a:endParaRPr lang="en-IN"/>
          </a:p>
        </p:txBody>
      </p:sp>
    </p:spTree>
    <p:extLst>
      <p:ext uri="{BB962C8B-B14F-4D97-AF65-F5344CB8AC3E}">
        <p14:creationId xmlns:p14="http://schemas.microsoft.com/office/powerpoint/2010/main" val="221332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08D722-2E71-43AB-9BCF-6E58B0403403}"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2494F-C00F-4EC9-8178-B72F0FEC6AA3}" type="slidenum">
              <a:rPr lang="en-IN" smtClean="0"/>
              <a:t>‹#›</a:t>
            </a:fld>
            <a:endParaRPr lang="en-IN"/>
          </a:p>
        </p:txBody>
      </p:sp>
    </p:spTree>
    <p:extLst>
      <p:ext uri="{BB962C8B-B14F-4D97-AF65-F5344CB8AC3E}">
        <p14:creationId xmlns:p14="http://schemas.microsoft.com/office/powerpoint/2010/main" val="405160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08D722-2E71-43AB-9BCF-6E58B0403403}"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2494F-C00F-4EC9-8178-B72F0FEC6AA3}" type="slidenum">
              <a:rPr lang="en-IN" smtClean="0"/>
              <a:t>‹#›</a:t>
            </a:fld>
            <a:endParaRPr lang="en-IN"/>
          </a:p>
        </p:txBody>
      </p:sp>
    </p:spTree>
    <p:extLst>
      <p:ext uri="{BB962C8B-B14F-4D97-AF65-F5344CB8AC3E}">
        <p14:creationId xmlns:p14="http://schemas.microsoft.com/office/powerpoint/2010/main" val="323352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08D722-2E71-43AB-9BCF-6E58B0403403}"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2494F-C00F-4EC9-8178-B72F0FEC6AA3}" type="slidenum">
              <a:rPr lang="en-IN" smtClean="0"/>
              <a:t>‹#›</a:t>
            </a:fld>
            <a:endParaRPr lang="en-IN"/>
          </a:p>
        </p:txBody>
      </p:sp>
    </p:spTree>
    <p:extLst>
      <p:ext uri="{BB962C8B-B14F-4D97-AF65-F5344CB8AC3E}">
        <p14:creationId xmlns:p14="http://schemas.microsoft.com/office/powerpoint/2010/main" val="69708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08D722-2E71-43AB-9BCF-6E58B0403403}"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2494F-C00F-4EC9-8178-B72F0FEC6AA3}" type="slidenum">
              <a:rPr lang="en-IN" smtClean="0"/>
              <a:t>‹#›</a:t>
            </a:fld>
            <a:endParaRPr lang="en-IN"/>
          </a:p>
        </p:txBody>
      </p:sp>
    </p:spTree>
    <p:extLst>
      <p:ext uri="{BB962C8B-B14F-4D97-AF65-F5344CB8AC3E}">
        <p14:creationId xmlns:p14="http://schemas.microsoft.com/office/powerpoint/2010/main" val="400406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608D722-2E71-43AB-9BCF-6E58B0403403}" type="datetimeFigureOut">
              <a:rPr lang="en-IN" smtClean="0"/>
              <a:t>04-04-2016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D2494F-C00F-4EC9-8178-B72F0FEC6AA3}" type="slidenum">
              <a:rPr lang="en-IN" smtClean="0"/>
              <a:t>‹#›</a:t>
            </a:fld>
            <a:endParaRPr lang="en-IN"/>
          </a:p>
        </p:txBody>
      </p:sp>
    </p:spTree>
    <p:extLst>
      <p:ext uri="{BB962C8B-B14F-4D97-AF65-F5344CB8AC3E}">
        <p14:creationId xmlns:p14="http://schemas.microsoft.com/office/powerpoint/2010/main" val="369367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608D722-2E71-43AB-9BCF-6E58B0403403}" type="datetimeFigureOut">
              <a:rPr lang="en-IN" smtClean="0"/>
              <a:t>04-04-2016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D2494F-C00F-4EC9-8178-B72F0FEC6AA3}" type="slidenum">
              <a:rPr lang="en-IN" smtClean="0"/>
              <a:t>‹#›</a:t>
            </a:fld>
            <a:endParaRPr lang="en-IN"/>
          </a:p>
        </p:txBody>
      </p:sp>
    </p:spTree>
    <p:extLst>
      <p:ext uri="{BB962C8B-B14F-4D97-AF65-F5344CB8AC3E}">
        <p14:creationId xmlns:p14="http://schemas.microsoft.com/office/powerpoint/2010/main" val="273180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608D722-2E71-43AB-9BCF-6E58B0403403}" type="datetimeFigureOut">
              <a:rPr lang="en-IN" smtClean="0"/>
              <a:t>04-04-2016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D2494F-C00F-4EC9-8178-B72F0FEC6AA3}" type="slidenum">
              <a:rPr lang="en-IN" smtClean="0"/>
              <a:t>‹#›</a:t>
            </a:fld>
            <a:endParaRPr lang="en-IN"/>
          </a:p>
        </p:txBody>
      </p:sp>
    </p:spTree>
    <p:extLst>
      <p:ext uri="{BB962C8B-B14F-4D97-AF65-F5344CB8AC3E}">
        <p14:creationId xmlns:p14="http://schemas.microsoft.com/office/powerpoint/2010/main" val="246840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8D722-2E71-43AB-9BCF-6E58B0403403}" type="datetimeFigureOut">
              <a:rPr lang="en-IN" smtClean="0"/>
              <a:t>04-04-2016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D2494F-C00F-4EC9-8178-B72F0FEC6AA3}" type="slidenum">
              <a:rPr lang="en-IN" smtClean="0"/>
              <a:t>‹#›</a:t>
            </a:fld>
            <a:endParaRPr lang="en-IN"/>
          </a:p>
        </p:txBody>
      </p:sp>
    </p:spTree>
    <p:extLst>
      <p:ext uri="{BB962C8B-B14F-4D97-AF65-F5344CB8AC3E}">
        <p14:creationId xmlns:p14="http://schemas.microsoft.com/office/powerpoint/2010/main" val="14014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08D722-2E71-43AB-9BCF-6E58B0403403}" type="datetimeFigureOut">
              <a:rPr lang="en-IN" smtClean="0"/>
              <a:t>04-04-2016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D2494F-C00F-4EC9-8178-B72F0FEC6AA3}" type="slidenum">
              <a:rPr lang="en-IN" smtClean="0"/>
              <a:t>‹#›</a:t>
            </a:fld>
            <a:endParaRPr lang="en-IN"/>
          </a:p>
        </p:txBody>
      </p:sp>
    </p:spTree>
    <p:extLst>
      <p:ext uri="{BB962C8B-B14F-4D97-AF65-F5344CB8AC3E}">
        <p14:creationId xmlns:p14="http://schemas.microsoft.com/office/powerpoint/2010/main" val="336281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08D722-2E71-43AB-9BCF-6E58B0403403}" type="datetimeFigureOut">
              <a:rPr lang="en-IN" smtClean="0"/>
              <a:t>04-04-2016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D2494F-C00F-4EC9-8178-B72F0FEC6AA3}" type="slidenum">
              <a:rPr lang="en-IN" smtClean="0"/>
              <a:t>‹#›</a:t>
            </a:fld>
            <a:endParaRPr lang="en-IN"/>
          </a:p>
        </p:txBody>
      </p:sp>
    </p:spTree>
    <p:extLst>
      <p:ext uri="{BB962C8B-B14F-4D97-AF65-F5344CB8AC3E}">
        <p14:creationId xmlns:p14="http://schemas.microsoft.com/office/powerpoint/2010/main" val="2416089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8D722-2E71-43AB-9BCF-6E58B0403403}" type="datetimeFigureOut">
              <a:rPr lang="en-IN" smtClean="0"/>
              <a:t>04-04-2016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2494F-C00F-4EC9-8178-B72F0FEC6AA3}" type="slidenum">
              <a:rPr lang="en-IN" smtClean="0"/>
              <a:t>‹#›</a:t>
            </a:fld>
            <a:endParaRPr lang="en-IN"/>
          </a:p>
        </p:txBody>
      </p:sp>
    </p:spTree>
    <p:extLst>
      <p:ext uri="{BB962C8B-B14F-4D97-AF65-F5344CB8AC3E}">
        <p14:creationId xmlns:p14="http://schemas.microsoft.com/office/powerpoint/2010/main" val="3521014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orgauthonprem"/><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example.com/bar.html" TargetMode="External"/><Relationship Id="rId7" Type="http://schemas.openxmlformats.org/officeDocument/2006/relationships/hyperlink" Target="http://www.example.com/foo.html" TargetMode="External"/><Relationship Id="rId2" Type="http://schemas.openxmlformats.org/officeDocument/2006/relationships/hyperlink" Target="http://example.com/foo.html" TargetMode="External"/><Relationship Id="rId1" Type="http://schemas.openxmlformats.org/officeDocument/2006/relationships/slideLayout" Target="../slideLayouts/slideLayout2.xml"/><Relationship Id="rId6" Type="http://schemas.openxmlformats.org/officeDocument/2006/relationships/hyperlink" Target="https://example.com/foo.html" TargetMode="External"/><Relationship Id="rId5" Type="http://schemas.openxmlformats.org/officeDocument/2006/relationships/hyperlink" Target="http://example.com:9000/foo.html" TargetMode="External"/><Relationship Id="rId4" Type="http://schemas.openxmlformats.org/officeDocument/2006/relationships/hyperlink" Target="http://example.net/"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nuget.org/packages/Microsoft.AspNet.WebApi.HelpPage/"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nuget.org/packages/WebApiTestOnHelpPage/" TargetMode="Externa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hyperlink" Target="https://www.nuget.org/" TargetMode="Externa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hyperlink" Target="https://blog.mariusschulz.com/2015/11/26/view-components-in-asp-net-mvc-6" TargetMode="Externa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localhost:59581/Auctions/Index" TargetMode="Externa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code.google.com/p/autofac/" TargetMode="External"/><Relationship Id="rId7" Type="http://schemas.openxmlformats.org/officeDocument/2006/relationships/hyperlink" Target="http://www.springframework.net/" TargetMode="External"/><Relationship Id="rId2" Type="http://schemas.openxmlformats.org/officeDocument/2006/relationships/hyperlink" Target="http://docs.castleproject.org/Windsor.MainPage.ashx" TargetMode="External"/><Relationship Id="rId1" Type="http://schemas.openxmlformats.org/officeDocument/2006/relationships/slideLayout" Target="../slideLayouts/slideLayout2.xml"/><Relationship Id="rId6" Type="http://schemas.openxmlformats.org/officeDocument/2006/relationships/hyperlink" Target="http://unity.codeplex.com/" TargetMode="External"/><Relationship Id="rId5" Type="http://schemas.openxmlformats.org/officeDocument/2006/relationships/hyperlink" Target="http://www.ninject.org/" TargetMode="External"/><Relationship Id="rId4" Type="http://schemas.openxmlformats.org/officeDocument/2006/relationships/hyperlink" Target="http://structuremap.net/structuremap/" TargetMode="External"/></Relationships>
</file>

<file path=ppt/slides/_rels/slide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getbootstrap.com/components/"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indauth"/><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msdn.microsoft.com/en-us/library/s10awwz0.aspx"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61610"/>
            <a:ext cx="9144000" cy="1221592"/>
          </a:xfrm>
        </p:spPr>
        <p:txBody>
          <a:bodyPr>
            <a:normAutofit/>
          </a:bodyPr>
          <a:lstStyle/>
          <a:p>
            <a:r>
              <a:rPr lang="en-US" dirty="0" smtClean="0">
                <a:latin typeface="Candara" panose="020E0502030303020204" pitchFamily="34" charset="0"/>
              </a:rPr>
              <a:t>ASP.NET MVC</a:t>
            </a:r>
            <a:endParaRPr lang="en-IN" dirty="0"/>
          </a:p>
        </p:txBody>
      </p:sp>
      <p:sp>
        <p:nvSpPr>
          <p:cNvPr id="3" name="Subtitle 2"/>
          <p:cNvSpPr>
            <a:spLocks noGrp="1"/>
          </p:cNvSpPr>
          <p:nvPr>
            <p:ph type="subTitle" idx="1"/>
          </p:nvPr>
        </p:nvSpPr>
        <p:spPr>
          <a:xfrm>
            <a:off x="1524000" y="2649002"/>
            <a:ext cx="9144000" cy="506323"/>
          </a:xfrm>
        </p:spPr>
        <p:txBody>
          <a:bodyPr/>
          <a:lstStyle/>
          <a:p>
            <a:r>
              <a:rPr lang="en-IN" dirty="0" smtClean="0"/>
              <a:t>Rajeev D L</a:t>
            </a:r>
            <a:endParaRPr lang="en-IN" dirty="0"/>
          </a:p>
        </p:txBody>
      </p:sp>
      <p:pic>
        <p:nvPicPr>
          <p:cNvPr id="4" name="Picture 2" descr="http://cdn2.hubspot.net/hub/410430/file-1347657492-png/template_images/alliance-global-logo.png?t=1447860371636&amp;width=2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410" y="3931921"/>
            <a:ext cx="4885180" cy="122649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BD2494F-C00F-4EC9-8178-B72F0FEC6AA3}" type="slidenum">
              <a:rPr lang="en-IN" smtClean="0"/>
              <a:t>1</a:t>
            </a:fld>
            <a:endParaRPr lang="en-IN"/>
          </a:p>
        </p:txBody>
      </p:sp>
    </p:spTree>
    <p:extLst>
      <p:ext uri="{BB962C8B-B14F-4D97-AF65-F5344CB8AC3E}">
        <p14:creationId xmlns:p14="http://schemas.microsoft.com/office/powerpoint/2010/main" val="720291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Template – Additional References</a:t>
            </a:r>
            <a:endParaRPr lang="en-IN" dirty="0"/>
          </a:p>
        </p:txBody>
      </p:sp>
      <p:sp>
        <p:nvSpPr>
          <p:cNvPr id="3" name="Content Placeholder 2"/>
          <p:cNvSpPr>
            <a:spLocks noGrp="1"/>
          </p:cNvSpPr>
          <p:nvPr>
            <p:ph idx="1"/>
          </p:nvPr>
        </p:nvSpPr>
        <p:spPr>
          <a:xfrm>
            <a:off x="838200" y="3278141"/>
            <a:ext cx="10515600" cy="3122659"/>
          </a:xfrm>
        </p:spPr>
        <p:txBody>
          <a:bodyPr>
            <a:noAutofit/>
          </a:bodyPr>
          <a:lstStyle/>
          <a:p>
            <a:pPr>
              <a:spcBef>
                <a:spcPct val="20000"/>
              </a:spcBef>
              <a:buClr>
                <a:srgbClr val="00A1E4"/>
              </a:buClr>
            </a:pPr>
            <a:r>
              <a:rPr lang="en-US" sz="2000" b="1" dirty="0"/>
              <a:t>Add Web Forms Support </a:t>
            </a:r>
            <a:r>
              <a:rPr lang="en-US" sz="2000" dirty="0"/>
              <a:t>- Creates empty </a:t>
            </a:r>
            <a:r>
              <a:rPr lang="en-US" sz="2000" dirty="0" err="1"/>
              <a:t>App_Data</a:t>
            </a:r>
            <a:r>
              <a:rPr lang="en-US" sz="2000" dirty="0"/>
              <a:t> and Models folders and a </a:t>
            </a:r>
            <a:r>
              <a:rPr lang="en-US" sz="2000" dirty="0" err="1"/>
              <a:t>Global.asax</a:t>
            </a:r>
            <a:r>
              <a:rPr lang="en-US" sz="2000" dirty="0"/>
              <a:t> file. These are already created by all templates other than the Empty template.  </a:t>
            </a:r>
          </a:p>
          <a:p>
            <a:pPr>
              <a:spcBef>
                <a:spcPct val="20000"/>
              </a:spcBef>
              <a:buClr>
                <a:srgbClr val="00A1E4"/>
              </a:buClr>
            </a:pPr>
            <a:endParaRPr lang="en-US" sz="2000" dirty="0"/>
          </a:p>
          <a:p>
            <a:pPr>
              <a:spcBef>
                <a:spcPct val="20000"/>
              </a:spcBef>
              <a:buClr>
                <a:srgbClr val="00A1E4"/>
              </a:buClr>
            </a:pPr>
            <a:r>
              <a:rPr lang="en-US" sz="2000" b="1" dirty="0"/>
              <a:t>Add MVC Support </a:t>
            </a:r>
            <a:r>
              <a:rPr lang="en-US" sz="2000" dirty="0"/>
              <a:t>- Installs MVC, Razor, and </a:t>
            </a:r>
            <a:r>
              <a:rPr lang="en-US" sz="2000" dirty="0" err="1"/>
              <a:t>WebPages</a:t>
            </a:r>
            <a:r>
              <a:rPr lang="en-US" sz="2000" dirty="0"/>
              <a:t> </a:t>
            </a:r>
            <a:r>
              <a:rPr lang="en-US" sz="2000" dirty="0" err="1"/>
              <a:t>NuGet</a:t>
            </a:r>
            <a:r>
              <a:rPr lang="en-US" sz="2000" dirty="0"/>
              <a:t> packages, creates empty </a:t>
            </a:r>
            <a:r>
              <a:rPr lang="en-US" sz="2000" dirty="0" err="1"/>
              <a:t>App_Data</a:t>
            </a:r>
            <a:r>
              <a:rPr lang="en-US" sz="2000" dirty="0"/>
              <a:t>, Controllers, Models, and Views folders, creates </a:t>
            </a:r>
            <a:r>
              <a:rPr lang="en-US" sz="2000" dirty="0" err="1"/>
              <a:t>App_Start</a:t>
            </a:r>
            <a:r>
              <a:rPr lang="en-US" sz="2000" dirty="0"/>
              <a:t> folder with </a:t>
            </a:r>
            <a:r>
              <a:rPr lang="en-US" sz="2000" dirty="0" err="1"/>
              <a:t>RouteConfig.cs</a:t>
            </a:r>
            <a:r>
              <a:rPr lang="en-US" sz="2000" dirty="0"/>
              <a:t> file, and creates </a:t>
            </a:r>
            <a:r>
              <a:rPr lang="en-US" sz="2000" dirty="0" err="1"/>
              <a:t>Global.asax</a:t>
            </a:r>
            <a:r>
              <a:rPr lang="en-US" sz="2000" dirty="0"/>
              <a:t> file.</a:t>
            </a:r>
          </a:p>
          <a:p>
            <a:pPr>
              <a:spcBef>
                <a:spcPct val="20000"/>
              </a:spcBef>
              <a:buClr>
                <a:srgbClr val="00A1E4"/>
              </a:buClr>
            </a:pPr>
            <a:endParaRPr lang="en-US" sz="2000" dirty="0"/>
          </a:p>
          <a:p>
            <a:pPr>
              <a:spcBef>
                <a:spcPct val="20000"/>
              </a:spcBef>
              <a:buClr>
                <a:srgbClr val="00A1E4"/>
              </a:buClr>
            </a:pPr>
            <a:r>
              <a:rPr lang="en-US" sz="2000" b="1" dirty="0"/>
              <a:t>Add Web API Support </a:t>
            </a:r>
            <a:r>
              <a:rPr lang="en-US" sz="2000" dirty="0"/>
              <a:t>- Installs </a:t>
            </a:r>
            <a:r>
              <a:rPr lang="en-US" sz="2000" dirty="0" err="1"/>
              <a:t>WebApi</a:t>
            </a:r>
            <a:r>
              <a:rPr lang="en-US" sz="2000" dirty="0"/>
              <a:t> and </a:t>
            </a:r>
            <a:r>
              <a:rPr lang="en-US" sz="2000" dirty="0" err="1"/>
              <a:t>Newtonsoft.Json</a:t>
            </a:r>
            <a:r>
              <a:rPr lang="en-US" sz="2000" dirty="0"/>
              <a:t> </a:t>
            </a:r>
            <a:r>
              <a:rPr lang="en-US" sz="2000" dirty="0" err="1"/>
              <a:t>NuGet</a:t>
            </a:r>
            <a:r>
              <a:rPr lang="en-US" sz="2000" dirty="0"/>
              <a:t> packages, creates empty </a:t>
            </a:r>
            <a:r>
              <a:rPr lang="en-US" sz="2000" dirty="0" err="1"/>
              <a:t>App_Data</a:t>
            </a:r>
            <a:r>
              <a:rPr lang="en-US" sz="2000" dirty="0"/>
              <a:t>, Controllers, and Models folders, creates </a:t>
            </a:r>
            <a:r>
              <a:rPr lang="en-US" sz="2000" dirty="0" err="1"/>
              <a:t>App_Start</a:t>
            </a:r>
            <a:r>
              <a:rPr lang="en-US" sz="2000" dirty="0"/>
              <a:t> folder with </a:t>
            </a:r>
            <a:r>
              <a:rPr lang="en-US" sz="2000" dirty="0" err="1"/>
              <a:t>WebApiConfig.cs</a:t>
            </a:r>
            <a:r>
              <a:rPr lang="en-US" sz="2000" dirty="0"/>
              <a:t> file, and creates </a:t>
            </a:r>
            <a:r>
              <a:rPr lang="en-US" sz="2000" dirty="0" err="1"/>
              <a:t>Global.asax</a:t>
            </a:r>
            <a:r>
              <a:rPr lang="en-US" sz="2000" dirty="0"/>
              <a:t> file.</a:t>
            </a:r>
          </a:p>
        </p:txBody>
      </p:sp>
      <p:pic>
        <p:nvPicPr>
          <p:cNvPr id="4" name="Picture 2" descr="C:\Users\rl830681\Desktop\AddFramewor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9858" y="2004831"/>
            <a:ext cx="4529140" cy="92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17465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Filter</a:t>
            </a:r>
            <a:endParaRPr lang="en-IN" dirty="0"/>
          </a:p>
        </p:txBody>
      </p:sp>
      <p:sp>
        <p:nvSpPr>
          <p:cNvPr id="3" name="Content Placeholder 2"/>
          <p:cNvSpPr>
            <a:spLocks noGrp="1"/>
          </p:cNvSpPr>
          <p:nvPr>
            <p:ph idx="1"/>
          </p:nvPr>
        </p:nvSpPr>
        <p:spPr/>
        <p:txBody>
          <a:bodyPr/>
          <a:lstStyle/>
          <a:p>
            <a:r>
              <a:rPr lang="en-US" dirty="0"/>
              <a:t>Executed before or after an action is executed</a:t>
            </a:r>
          </a:p>
          <a:p>
            <a:r>
              <a:rPr lang="en-US" dirty="0" err="1"/>
              <a:t>IActionFilter</a:t>
            </a:r>
            <a:r>
              <a:rPr lang="en-US" dirty="0"/>
              <a:t> interface is used to create an Action Filter which provides two methods </a:t>
            </a:r>
          </a:p>
          <a:p>
            <a:pPr lvl="1"/>
            <a:r>
              <a:rPr lang="en-US" b="1" dirty="0" err="1"/>
              <a:t>OnActionExecuting</a:t>
            </a:r>
            <a:r>
              <a:rPr lang="en-US" dirty="0"/>
              <a:t> and </a:t>
            </a:r>
            <a:r>
              <a:rPr lang="en-US" b="1" dirty="0" err="1"/>
              <a:t>OnActionExecuted</a:t>
            </a:r>
            <a:r>
              <a:rPr lang="en-US" dirty="0"/>
              <a:t> which will be executed before or after an action is executed respectively</a:t>
            </a:r>
          </a:p>
          <a:p>
            <a:endParaRPr lang="en-US" dirty="0"/>
          </a:p>
          <a:p>
            <a:endParaRPr lang="en-IN" dirty="0"/>
          </a:p>
        </p:txBody>
      </p:sp>
    </p:spTree>
    <p:extLst>
      <p:ext uri="{BB962C8B-B14F-4D97-AF65-F5344CB8AC3E}">
        <p14:creationId xmlns:p14="http://schemas.microsoft.com/office/powerpoint/2010/main" val="42169762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Filters</a:t>
            </a:r>
            <a:endParaRPr lang="en-IN" dirty="0"/>
          </a:p>
        </p:txBody>
      </p:sp>
      <p:sp>
        <p:nvSpPr>
          <p:cNvPr id="3" name="Content Placeholder 2"/>
          <p:cNvSpPr>
            <a:spLocks noGrp="1"/>
          </p:cNvSpPr>
          <p:nvPr>
            <p:ph idx="1"/>
          </p:nvPr>
        </p:nvSpPr>
        <p:spPr/>
        <p:txBody>
          <a:bodyPr/>
          <a:lstStyle/>
          <a:p>
            <a:r>
              <a:rPr lang="en-US" dirty="0"/>
              <a:t>Executed before or after generating the result for an action</a:t>
            </a:r>
          </a:p>
          <a:p>
            <a:r>
              <a:rPr lang="en-US" dirty="0"/>
              <a:t>Result filters are called after the Action filters</a:t>
            </a:r>
          </a:p>
          <a:p>
            <a:r>
              <a:rPr lang="en-US" dirty="0" err="1"/>
              <a:t>IResultFilter</a:t>
            </a:r>
            <a:r>
              <a:rPr lang="en-US" dirty="0"/>
              <a:t> interface is used to create an Result Filter which provides two methods </a:t>
            </a:r>
          </a:p>
          <a:p>
            <a:pPr lvl="1"/>
            <a:r>
              <a:rPr lang="en-US" b="1" dirty="0" err="1"/>
              <a:t>OnResultExecuting</a:t>
            </a:r>
            <a:r>
              <a:rPr lang="en-US" dirty="0"/>
              <a:t> and </a:t>
            </a:r>
            <a:r>
              <a:rPr lang="en-US" b="1" dirty="0" err="1"/>
              <a:t>OnResultExecuted</a:t>
            </a:r>
            <a:r>
              <a:rPr lang="en-US" dirty="0"/>
              <a:t> which will be executed before or after generating the result for an action respectively</a:t>
            </a:r>
          </a:p>
          <a:p>
            <a:endParaRPr lang="en-IN" dirty="0"/>
          </a:p>
        </p:txBody>
      </p:sp>
    </p:spTree>
    <p:extLst>
      <p:ext uri="{BB962C8B-B14F-4D97-AF65-F5344CB8AC3E}">
        <p14:creationId xmlns:p14="http://schemas.microsoft.com/office/powerpoint/2010/main" val="164622643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Filters</a:t>
            </a:r>
            <a:endParaRPr lang="en-IN" dirty="0"/>
          </a:p>
        </p:txBody>
      </p:sp>
      <p:sp>
        <p:nvSpPr>
          <p:cNvPr id="3" name="Content Placeholder 2"/>
          <p:cNvSpPr>
            <a:spLocks noGrp="1"/>
          </p:cNvSpPr>
          <p:nvPr>
            <p:ph idx="1"/>
          </p:nvPr>
        </p:nvSpPr>
        <p:spPr/>
        <p:txBody>
          <a:bodyPr/>
          <a:lstStyle/>
          <a:p>
            <a:r>
              <a:rPr lang="en-US" dirty="0"/>
              <a:t>Executed when exception occurs during the actions execution or filters execution</a:t>
            </a:r>
          </a:p>
          <a:p>
            <a:r>
              <a:rPr lang="en-US" dirty="0" err="1"/>
              <a:t>IExceptionFilter</a:t>
            </a:r>
            <a:r>
              <a:rPr lang="en-US" dirty="0"/>
              <a:t> interface is used to create an Exception Filter which provides </a:t>
            </a:r>
            <a:r>
              <a:rPr lang="en-US" b="1" dirty="0" err="1"/>
              <a:t>OnException</a:t>
            </a:r>
            <a:r>
              <a:rPr lang="en-US" dirty="0"/>
              <a:t> method which will be executed when exception occurs during the actions execution or filters execution</a:t>
            </a:r>
          </a:p>
          <a:p>
            <a:endParaRPr lang="en-IN" dirty="0"/>
          </a:p>
        </p:txBody>
      </p:sp>
    </p:spTree>
    <p:extLst>
      <p:ext uri="{BB962C8B-B14F-4D97-AF65-F5344CB8AC3E}">
        <p14:creationId xmlns:p14="http://schemas.microsoft.com/office/powerpoint/2010/main" val="246130439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Filter Execution</a:t>
            </a:r>
            <a:endParaRPr lang="en-IN" dirty="0"/>
          </a:p>
        </p:txBody>
      </p:sp>
      <p:sp>
        <p:nvSpPr>
          <p:cNvPr id="3" name="Content Placeholder 2"/>
          <p:cNvSpPr>
            <a:spLocks noGrp="1"/>
          </p:cNvSpPr>
          <p:nvPr>
            <p:ph idx="1"/>
          </p:nvPr>
        </p:nvSpPr>
        <p:spPr/>
        <p:txBody>
          <a:bodyPr/>
          <a:lstStyle/>
          <a:p>
            <a:pPr fontAlgn="t"/>
            <a:r>
              <a:rPr lang="en-US" dirty="0"/>
              <a:t>Authentication filters</a:t>
            </a:r>
          </a:p>
          <a:p>
            <a:pPr fontAlgn="t"/>
            <a:r>
              <a:rPr lang="en-US" dirty="0"/>
              <a:t>Authorization filters</a:t>
            </a:r>
          </a:p>
          <a:p>
            <a:pPr fontAlgn="t"/>
            <a:r>
              <a:rPr lang="en-US" dirty="0"/>
              <a:t>Action filters</a:t>
            </a:r>
          </a:p>
          <a:p>
            <a:pPr fontAlgn="t"/>
            <a:r>
              <a:rPr lang="en-US" dirty="0"/>
              <a:t>Result </a:t>
            </a:r>
            <a:r>
              <a:rPr lang="en-US" dirty="0" smtClean="0"/>
              <a:t>filters</a:t>
            </a:r>
          </a:p>
          <a:p>
            <a:pPr fontAlgn="t"/>
            <a:r>
              <a:rPr lang="en-US" dirty="0" smtClean="0"/>
              <a:t>Exception filters</a:t>
            </a:r>
            <a:endParaRPr lang="en-US" dirty="0"/>
          </a:p>
          <a:p>
            <a:endParaRPr lang="en-US" dirty="0"/>
          </a:p>
          <a:p>
            <a:endParaRPr lang="en-IN" dirty="0"/>
          </a:p>
        </p:txBody>
      </p:sp>
    </p:spTree>
    <p:extLst>
      <p:ext uri="{BB962C8B-B14F-4D97-AF65-F5344CB8AC3E}">
        <p14:creationId xmlns:p14="http://schemas.microsoft.com/office/powerpoint/2010/main" val="277435291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Filters</a:t>
            </a:r>
            <a:endParaRPr lang="en-IN" dirty="0"/>
          </a:p>
        </p:txBody>
      </p:sp>
      <p:sp>
        <p:nvSpPr>
          <p:cNvPr id="3" name="Content Placeholder 2"/>
          <p:cNvSpPr>
            <a:spLocks noGrp="1"/>
          </p:cNvSpPr>
          <p:nvPr>
            <p:ph idx="1"/>
          </p:nvPr>
        </p:nvSpPr>
        <p:spPr/>
        <p:txBody>
          <a:bodyPr/>
          <a:lstStyle/>
          <a:p>
            <a:r>
              <a:rPr lang="en-US" dirty="0"/>
              <a:t>Global level</a:t>
            </a:r>
          </a:p>
          <a:p>
            <a:pPr lvl="1"/>
            <a:r>
              <a:rPr lang="en-US" dirty="0"/>
              <a:t>By registering your filter into </a:t>
            </a:r>
            <a:r>
              <a:rPr lang="en-US" dirty="0" err="1"/>
              <a:t>Application_Start</a:t>
            </a:r>
            <a:r>
              <a:rPr lang="en-US" dirty="0"/>
              <a:t> event of </a:t>
            </a:r>
            <a:r>
              <a:rPr lang="en-US" dirty="0" err="1"/>
              <a:t>Global.asax.cs</a:t>
            </a:r>
            <a:r>
              <a:rPr lang="en-US" dirty="0"/>
              <a:t> file with the help of </a:t>
            </a:r>
            <a:r>
              <a:rPr lang="en-US" dirty="0" err="1"/>
              <a:t>FilterConfig</a:t>
            </a:r>
            <a:r>
              <a:rPr lang="en-US" dirty="0"/>
              <a:t> class</a:t>
            </a:r>
          </a:p>
          <a:p>
            <a:r>
              <a:rPr lang="en-US" dirty="0"/>
              <a:t>Controller level</a:t>
            </a:r>
          </a:p>
          <a:p>
            <a:pPr lvl="1"/>
            <a:r>
              <a:rPr lang="en-US" dirty="0"/>
              <a:t>By </a:t>
            </a:r>
            <a:r>
              <a:rPr lang="en-US" dirty="0" smtClean="0"/>
              <a:t>placing </a:t>
            </a:r>
            <a:r>
              <a:rPr lang="en-US" dirty="0"/>
              <a:t>your filter on the top of the controller name </a:t>
            </a:r>
          </a:p>
          <a:p>
            <a:r>
              <a:rPr lang="en-US" dirty="0"/>
              <a:t>Action level</a:t>
            </a:r>
          </a:p>
          <a:p>
            <a:pPr lvl="1"/>
            <a:r>
              <a:rPr lang="en-US" dirty="0"/>
              <a:t>By </a:t>
            </a:r>
            <a:r>
              <a:rPr lang="en-US" dirty="0" smtClean="0"/>
              <a:t>placing your </a:t>
            </a:r>
            <a:r>
              <a:rPr lang="en-US" dirty="0"/>
              <a:t>filter on the top of the action name </a:t>
            </a:r>
          </a:p>
          <a:p>
            <a:endParaRPr lang="en-IN" dirty="0"/>
          </a:p>
        </p:txBody>
      </p:sp>
    </p:spTree>
    <p:extLst>
      <p:ext uri="{BB962C8B-B14F-4D97-AF65-F5344CB8AC3E}">
        <p14:creationId xmlns:p14="http://schemas.microsoft.com/office/powerpoint/2010/main" val="260634223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Gzip</a:t>
            </a:r>
            <a:r>
              <a:rPr lang="en-IN" dirty="0" smtClean="0"/>
              <a:t> Compression</a:t>
            </a:r>
            <a:endParaRPr lang="en-IN" dirty="0"/>
          </a:p>
        </p:txBody>
      </p:sp>
      <p:sp>
        <p:nvSpPr>
          <p:cNvPr id="3" name="Content Placeholder 2"/>
          <p:cNvSpPr>
            <a:spLocks noGrp="1"/>
          </p:cNvSpPr>
          <p:nvPr>
            <p:ph idx="1"/>
          </p:nvPr>
        </p:nvSpPr>
        <p:spPr>
          <a:xfrm>
            <a:off x="838200" y="1690687"/>
            <a:ext cx="2948189" cy="4375261"/>
          </a:xfrm>
        </p:spPr>
        <p:txBody>
          <a:bodyPr>
            <a:normAutofit/>
          </a:bodyPr>
          <a:lstStyle/>
          <a:p>
            <a:r>
              <a:rPr lang="en-IN" sz="1800" dirty="0" err="1" smtClean="0"/>
              <a:t>Gzip</a:t>
            </a:r>
            <a:r>
              <a:rPr lang="en-IN" sz="1800" dirty="0" smtClean="0"/>
              <a:t> compression is used to compress the response from MVC Application</a:t>
            </a:r>
          </a:p>
          <a:p>
            <a:r>
              <a:rPr lang="en-IN" sz="1800" dirty="0" smtClean="0"/>
              <a:t>Enable </a:t>
            </a:r>
            <a:r>
              <a:rPr lang="en-IN" sz="1800" dirty="0" err="1" smtClean="0"/>
              <a:t>Gzip</a:t>
            </a:r>
            <a:r>
              <a:rPr lang="en-IN" sz="1800" dirty="0" smtClean="0"/>
              <a:t> compression through web server section of web </a:t>
            </a:r>
            <a:r>
              <a:rPr lang="en-IN" sz="1800" dirty="0" err="1" smtClean="0"/>
              <a:t>config</a:t>
            </a:r>
            <a:endParaRPr lang="en-IN" sz="1800" dirty="0" smtClean="0"/>
          </a:p>
          <a:p>
            <a:pPr marL="0" indent="0" fontAlgn="base">
              <a:buNone/>
            </a:pPr>
            <a:r>
              <a:rPr lang="en-US" sz="1600" dirty="0" smtClean="0"/>
              <a:t>&lt;</a:t>
            </a:r>
            <a:r>
              <a:rPr lang="en-US" sz="1600" dirty="0" err="1"/>
              <a:t>system.webServer</a:t>
            </a:r>
            <a:r>
              <a:rPr lang="en-US" sz="1600" dirty="0"/>
              <a:t>&gt;</a:t>
            </a:r>
          </a:p>
          <a:p>
            <a:pPr marL="0" indent="0" fontAlgn="base">
              <a:buNone/>
            </a:pPr>
            <a:r>
              <a:rPr lang="en-US" sz="1600" dirty="0"/>
              <a:t>    &lt;</a:t>
            </a:r>
            <a:r>
              <a:rPr lang="en-US" sz="1600" dirty="0" err="1"/>
              <a:t>urlCompression</a:t>
            </a:r>
            <a:r>
              <a:rPr lang="en-US" sz="1600" dirty="0"/>
              <a:t> </a:t>
            </a:r>
            <a:r>
              <a:rPr lang="en-US" sz="1600" dirty="0" err="1"/>
              <a:t>doStaticCompression</a:t>
            </a:r>
            <a:r>
              <a:rPr lang="en-US" sz="1600" dirty="0"/>
              <a:t>="true" </a:t>
            </a:r>
            <a:r>
              <a:rPr lang="en-US" sz="1600" dirty="0" err="1"/>
              <a:t>doDynamicCompression</a:t>
            </a:r>
            <a:r>
              <a:rPr lang="en-US" sz="1600" dirty="0"/>
              <a:t>="true" /&gt;</a:t>
            </a:r>
          </a:p>
          <a:p>
            <a:pPr marL="0" indent="0" fontAlgn="base">
              <a:buNone/>
            </a:pPr>
            <a:r>
              <a:rPr lang="en-US" sz="1600" dirty="0"/>
              <a:t>&lt;/</a:t>
            </a:r>
            <a:r>
              <a:rPr lang="en-US" sz="1600" dirty="0" err="1"/>
              <a:t>system.webServer</a:t>
            </a:r>
            <a:r>
              <a:rPr lang="en-US" sz="1600" dirty="0"/>
              <a:t>&gt;</a:t>
            </a:r>
            <a:endParaRPr lang="en-US" sz="2000" dirty="0"/>
          </a:p>
          <a:p>
            <a:endParaRPr lang="en-IN" dirty="0"/>
          </a:p>
        </p:txBody>
      </p:sp>
      <p:pic>
        <p:nvPicPr>
          <p:cNvPr id="12290" name="Picture 2" descr="https://aspblogs.blob.core.windows.net/media/rashid/ActionFilters/Uncompres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448" y="2681802"/>
            <a:ext cx="78771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63511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Gzip</a:t>
            </a:r>
            <a:r>
              <a:rPr lang="en-IN" dirty="0" smtClean="0"/>
              <a:t> Compression</a:t>
            </a:r>
            <a:endParaRPr lang="en-IN" dirty="0"/>
          </a:p>
        </p:txBody>
      </p:sp>
      <p:sp>
        <p:nvSpPr>
          <p:cNvPr id="4" name="Rectangle 1"/>
          <p:cNvSpPr>
            <a:spLocks noGrp="1" noChangeArrowheads="1"/>
          </p:cNvSpPr>
          <p:nvPr>
            <p:ph idx="1"/>
          </p:nvPr>
        </p:nvSpPr>
        <p:spPr bwMode="auto">
          <a:xfrm>
            <a:off x="765220" y="1597614"/>
            <a:ext cx="9537611" cy="5260386"/>
          </a:xfrm>
          <a:prstGeom prst="rect">
            <a:avLst/>
          </a:prstGeom>
          <a:noFill/>
          <a:ln>
            <a:noFill/>
          </a:ln>
          <a:effectLst/>
        </p:spPr>
        <p:txBody>
          <a:bodyPr vert="horz" wrap="none" lIns="0" tIns="0" rIns="0" bIns="88872"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sz="1400" dirty="0">
                <a:solidFill>
                  <a:srgbClr val="0000FF"/>
                </a:solidFill>
                <a:latin typeface="Menlo"/>
              </a:rPr>
              <a:t>using</a:t>
            </a:r>
            <a:r>
              <a:rPr lang="en-US" sz="1400" dirty="0">
                <a:solidFill>
                  <a:srgbClr val="333333"/>
                </a:solidFill>
                <a:latin typeface="Menlo"/>
              </a:rPr>
              <a:t> </a:t>
            </a:r>
            <a:r>
              <a:rPr lang="en-US" sz="1400" dirty="0" err="1">
                <a:solidFill>
                  <a:srgbClr val="333333"/>
                </a:solidFill>
                <a:latin typeface="Menlo"/>
              </a:rPr>
              <a:t>System.Web</a:t>
            </a:r>
            <a:r>
              <a:rPr lang="en-US" sz="1400" dirty="0">
                <a:solidFill>
                  <a:srgbClr val="333333"/>
                </a:solidFill>
                <a:latin typeface="Menlo"/>
              </a:rPr>
              <a:t>; </a:t>
            </a:r>
            <a:endParaRPr lang="en-US" sz="1400" dirty="0" smtClean="0">
              <a:solidFill>
                <a:srgbClr val="333333"/>
              </a:solidFill>
              <a:latin typeface="Menlo"/>
            </a:endParaRPr>
          </a:p>
          <a:p>
            <a:pPr marL="0" indent="0" eaLnBrk="0" fontAlgn="base" hangingPunct="0">
              <a:lnSpc>
                <a:spcPct val="100000"/>
              </a:lnSpc>
              <a:spcBef>
                <a:spcPct val="0"/>
              </a:spcBef>
              <a:spcAft>
                <a:spcPct val="0"/>
              </a:spcAft>
              <a:buNone/>
            </a:pPr>
            <a:r>
              <a:rPr lang="en-US" sz="1400" dirty="0" smtClean="0">
                <a:solidFill>
                  <a:srgbClr val="0000FF"/>
                </a:solidFill>
                <a:latin typeface="Menlo"/>
              </a:rPr>
              <a:t>using</a:t>
            </a:r>
            <a:r>
              <a:rPr lang="en-US" sz="1400" dirty="0" smtClean="0">
                <a:solidFill>
                  <a:srgbClr val="333333"/>
                </a:solidFill>
                <a:latin typeface="Menlo"/>
              </a:rPr>
              <a:t> </a:t>
            </a:r>
            <a:r>
              <a:rPr lang="en-US" sz="1400" dirty="0" err="1">
                <a:solidFill>
                  <a:srgbClr val="333333"/>
                </a:solidFill>
                <a:latin typeface="Menlo"/>
              </a:rPr>
              <a:t>System.Web.Mvc</a:t>
            </a:r>
            <a:r>
              <a:rPr lang="en-US" sz="1400" dirty="0">
                <a:solidFill>
                  <a:srgbClr val="333333"/>
                </a:solidFill>
                <a:latin typeface="Menlo"/>
              </a:rPr>
              <a:t>; </a:t>
            </a:r>
            <a:endParaRPr lang="en-US" sz="1400" dirty="0" smtClean="0">
              <a:solidFill>
                <a:srgbClr val="333333"/>
              </a:solidFill>
              <a:latin typeface="Menlo"/>
            </a:endParaRPr>
          </a:p>
          <a:p>
            <a:pPr marL="0" indent="0" eaLnBrk="0" fontAlgn="base" hangingPunct="0">
              <a:lnSpc>
                <a:spcPct val="100000"/>
              </a:lnSpc>
              <a:spcBef>
                <a:spcPct val="0"/>
              </a:spcBef>
              <a:spcAft>
                <a:spcPct val="0"/>
              </a:spcAft>
              <a:buNone/>
            </a:pPr>
            <a:r>
              <a:rPr lang="en-US" sz="1400" dirty="0" smtClean="0">
                <a:solidFill>
                  <a:srgbClr val="0000FF"/>
                </a:solidFill>
                <a:latin typeface="Menlo"/>
              </a:rPr>
              <a:t>public</a:t>
            </a:r>
            <a:r>
              <a:rPr lang="en-US" sz="1400" dirty="0" smtClean="0">
                <a:solidFill>
                  <a:srgbClr val="333333"/>
                </a:solidFill>
                <a:latin typeface="Menlo"/>
              </a:rPr>
              <a:t> </a:t>
            </a:r>
            <a:r>
              <a:rPr lang="en-US" sz="1400" dirty="0">
                <a:solidFill>
                  <a:srgbClr val="0000FF"/>
                </a:solidFill>
                <a:latin typeface="Menlo"/>
              </a:rPr>
              <a:t>class</a:t>
            </a:r>
            <a:r>
              <a:rPr lang="en-US" sz="1400" dirty="0">
                <a:solidFill>
                  <a:srgbClr val="333333"/>
                </a:solidFill>
                <a:latin typeface="Menlo"/>
              </a:rPr>
              <a:t> </a:t>
            </a:r>
            <a:r>
              <a:rPr lang="en-US" sz="1400" dirty="0" err="1">
                <a:solidFill>
                  <a:srgbClr val="2B91AF"/>
                </a:solidFill>
                <a:latin typeface="Menlo"/>
              </a:rPr>
              <a:t>CompressFilter</a:t>
            </a:r>
            <a:r>
              <a:rPr lang="en-US" sz="1400" dirty="0">
                <a:solidFill>
                  <a:srgbClr val="333333"/>
                </a:solidFill>
                <a:latin typeface="Menlo"/>
              </a:rPr>
              <a:t> : </a:t>
            </a:r>
            <a:r>
              <a:rPr lang="en-US" sz="1400" dirty="0" err="1">
                <a:solidFill>
                  <a:srgbClr val="2B91AF"/>
                </a:solidFill>
                <a:latin typeface="Menlo"/>
              </a:rPr>
              <a:t>ActionFilterAttribute</a:t>
            </a:r>
            <a:r>
              <a:rPr lang="en-US" sz="1400" dirty="0">
                <a:solidFill>
                  <a:srgbClr val="2B91AF"/>
                </a:solidFill>
                <a:latin typeface="Menlo"/>
              </a:rPr>
              <a:t> </a:t>
            </a:r>
            <a:endParaRPr lang="en-US" sz="1400" dirty="0" smtClean="0">
              <a:solidFill>
                <a:srgbClr val="2B91AF"/>
              </a:solidFill>
              <a:latin typeface="Menlo"/>
            </a:endParaRPr>
          </a:p>
          <a:p>
            <a:pPr marL="0" indent="0" eaLnBrk="0" fontAlgn="base" hangingPunct="0">
              <a:lnSpc>
                <a:spcPct val="100000"/>
              </a:lnSpc>
              <a:spcBef>
                <a:spcPct val="0"/>
              </a:spcBef>
              <a:spcAft>
                <a:spcPct val="0"/>
              </a:spcAft>
              <a:buNone/>
            </a:pPr>
            <a:r>
              <a:rPr lang="en-US" sz="1400" dirty="0" smtClean="0">
                <a:solidFill>
                  <a:srgbClr val="333333"/>
                </a:solidFill>
                <a:latin typeface="Menlo"/>
              </a:rPr>
              <a:t>{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a:t>
            </a:r>
            <a:r>
              <a:rPr lang="en-US" sz="1400" dirty="0" smtClean="0">
                <a:solidFill>
                  <a:srgbClr val="0000FF"/>
                </a:solidFill>
                <a:latin typeface="Menlo"/>
              </a:rPr>
              <a:t>public</a:t>
            </a:r>
            <a:r>
              <a:rPr lang="en-US" sz="1400" dirty="0" smtClean="0">
                <a:solidFill>
                  <a:srgbClr val="333333"/>
                </a:solidFill>
                <a:latin typeface="Menlo"/>
              </a:rPr>
              <a:t> </a:t>
            </a:r>
            <a:r>
              <a:rPr lang="en-US" sz="1400" dirty="0" smtClean="0">
                <a:solidFill>
                  <a:srgbClr val="0000FF"/>
                </a:solidFill>
                <a:latin typeface="Menlo"/>
              </a:rPr>
              <a:t>override</a:t>
            </a:r>
            <a:r>
              <a:rPr lang="en-US" sz="1400" dirty="0" smtClean="0">
                <a:solidFill>
                  <a:srgbClr val="333333"/>
                </a:solidFill>
                <a:latin typeface="Menlo"/>
              </a:rPr>
              <a:t> </a:t>
            </a:r>
            <a:r>
              <a:rPr lang="en-US" sz="1400" dirty="0" smtClean="0">
                <a:solidFill>
                  <a:srgbClr val="0000FF"/>
                </a:solidFill>
                <a:latin typeface="Menlo"/>
              </a:rPr>
              <a:t>void</a:t>
            </a:r>
            <a:r>
              <a:rPr lang="en-US" sz="1400" dirty="0" smtClean="0">
                <a:solidFill>
                  <a:srgbClr val="333333"/>
                </a:solidFill>
                <a:latin typeface="Menlo"/>
              </a:rPr>
              <a:t> </a:t>
            </a:r>
            <a:r>
              <a:rPr lang="en-US" sz="1400" dirty="0" err="1" smtClean="0">
                <a:solidFill>
                  <a:srgbClr val="333333"/>
                </a:solidFill>
                <a:latin typeface="Menlo"/>
              </a:rPr>
              <a:t>OnActionExecuting</a:t>
            </a:r>
            <a:r>
              <a:rPr lang="en-US" sz="1400" dirty="0" smtClean="0">
                <a:solidFill>
                  <a:srgbClr val="333333"/>
                </a:solidFill>
                <a:latin typeface="Menlo"/>
              </a:rPr>
              <a:t>(</a:t>
            </a:r>
            <a:r>
              <a:rPr lang="en-US" sz="1400" dirty="0" err="1" smtClean="0">
                <a:solidFill>
                  <a:srgbClr val="2B91AF"/>
                </a:solidFill>
                <a:latin typeface="Menlo"/>
              </a:rPr>
              <a:t>FilterExecutingContext</a:t>
            </a:r>
            <a:r>
              <a:rPr lang="en-US" sz="1400" dirty="0" smtClean="0">
                <a:solidFill>
                  <a:srgbClr val="333333"/>
                </a:solidFill>
                <a:latin typeface="Menlo"/>
              </a:rPr>
              <a:t> </a:t>
            </a:r>
            <a:r>
              <a:rPr lang="en-US" sz="1400" dirty="0" err="1" smtClean="0">
                <a:solidFill>
                  <a:srgbClr val="333333"/>
                </a:solidFill>
                <a:latin typeface="Menlo"/>
              </a:rPr>
              <a:t>filterContext</a:t>
            </a:r>
            <a:r>
              <a:rPr lang="en-US" sz="1400" dirty="0" smtClean="0">
                <a:solidFill>
                  <a:srgbClr val="333333"/>
                </a:solidFill>
                <a:latin typeface="Menlo"/>
              </a:rPr>
              <a:t>)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a:t>
            </a:r>
            <a:r>
              <a:rPr lang="en-US" sz="1400" dirty="0" err="1" smtClean="0">
                <a:solidFill>
                  <a:srgbClr val="2B91AF"/>
                </a:solidFill>
                <a:latin typeface="Menlo"/>
              </a:rPr>
              <a:t>HttpRequestBase</a:t>
            </a:r>
            <a:r>
              <a:rPr lang="en-US" sz="1400" dirty="0" smtClean="0">
                <a:solidFill>
                  <a:srgbClr val="333333"/>
                </a:solidFill>
                <a:latin typeface="Menlo"/>
              </a:rPr>
              <a:t> request = </a:t>
            </a:r>
            <a:r>
              <a:rPr lang="en-US" sz="1400" dirty="0" err="1" smtClean="0">
                <a:solidFill>
                  <a:srgbClr val="333333"/>
                </a:solidFill>
                <a:latin typeface="Menlo"/>
              </a:rPr>
              <a:t>filterContext.HttpContext.Request</a:t>
            </a:r>
            <a:r>
              <a:rPr lang="en-US" sz="1400" dirty="0" smtClean="0">
                <a:solidFill>
                  <a:srgbClr val="333333"/>
                </a:solidFill>
                <a:latin typeface="Menlo"/>
              </a:rPr>
              <a:t>;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a:t>
            </a:r>
            <a:r>
              <a:rPr lang="en-US" sz="1400" dirty="0" smtClean="0">
                <a:solidFill>
                  <a:srgbClr val="0000FF"/>
                </a:solidFill>
                <a:latin typeface="Menlo"/>
              </a:rPr>
              <a:t>string</a:t>
            </a:r>
            <a:r>
              <a:rPr lang="en-US" sz="1400" dirty="0" smtClean="0">
                <a:solidFill>
                  <a:srgbClr val="333333"/>
                </a:solidFill>
                <a:latin typeface="Menlo"/>
              </a:rPr>
              <a:t> </a:t>
            </a:r>
            <a:r>
              <a:rPr lang="en-US" sz="1400" dirty="0" err="1" smtClean="0">
                <a:solidFill>
                  <a:srgbClr val="333333"/>
                </a:solidFill>
                <a:latin typeface="Menlo"/>
              </a:rPr>
              <a:t>acceptEncoding</a:t>
            </a:r>
            <a:r>
              <a:rPr lang="en-US" sz="1400" dirty="0" smtClean="0">
                <a:solidFill>
                  <a:srgbClr val="333333"/>
                </a:solidFill>
                <a:latin typeface="Menlo"/>
              </a:rPr>
              <a:t> = </a:t>
            </a:r>
            <a:r>
              <a:rPr lang="en-US" sz="1400" dirty="0" err="1" smtClean="0">
                <a:solidFill>
                  <a:srgbClr val="333333"/>
                </a:solidFill>
                <a:latin typeface="Menlo"/>
              </a:rPr>
              <a:t>request.Headers</a:t>
            </a:r>
            <a:r>
              <a:rPr lang="en-US" sz="1400" dirty="0" smtClean="0">
                <a:solidFill>
                  <a:srgbClr val="333333"/>
                </a:solidFill>
                <a:latin typeface="Menlo"/>
              </a:rPr>
              <a:t>[</a:t>
            </a:r>
            <a:r>
              <a:rPr lang="en-US" sz="1400" dirty="0" smtClean="0">
                <a:solidFill>
                  <a:srgbClr val="A31515"/>
                </a:solidFill>
                <a:latin typeface="Menlo"/>
              </a:rPr>
              <a:t>"Accept-Encoding"</a:t>
            </a:r>
            <a:r>
              <a:rPr lang="en-US" sz="1400" dirty="0" smtClean="0">
                <a:solidFill>
                  <a:srgbClr val="333333"/>
                </a:solidFill>
                <a:latin typeface="Menlo"/>
              </a:rPr>
              <a:t>]; </a:t>
            </a:r>
          </a:p>
          <a:p>
            <a:pPr marL="0" indent="0" eaLnBrk="0" fontAlgn="base" hangingPunct="0">
              <a:lnSpc>
                <a:spcPct val="100000"/>
              </a:lnSpc>
              <a:spcBef>
                <a:spcPct val="0"/>
              </a:spcBef>
              <a:spcAft>
                <a:spcPct val="0"/>
              </a:spcAft>
              <a:buNone/>
            </a:pPr>
            <a:r>
              <a:rPr lang="en-US" sz="1400" dirty="0" smtClean="0">
                <a:solidFill>
                  <a:srgbClr val="0000FF"/>
                </a:solidFill>
                <a:latin typeface="Menlo"/>
              </a:rPr>
              <a:t>		if</a:t>
            </a:r>
            <a:r>
              <a:rPr lang="en-US" sz="1400" dirty="0" smtClean="0">
                <a:solidFill>
                  <a:srgbClr val="333333"/>
                </a:solidFill>
                <a:latin typeface="Menlo"/>
              </a:rPr>
              <a:t> (</a:t>
            </a:r>
            <a:r>
              <a:rPr lang="en-US" sz="1400" dirty="0" err="1" smtClean="0">
                <a:solidFill>
                  <a:srgbClr val="0000FF"/>
                </a:solidFill>
                <a:latin typeface="Menlo"/>
              </a:rPr>
              <a:t>string</a:t>
            </a:r>
            <a:r>
              <a:rPr lang="en-US" sz="1400" dirty="0" err="1" smtClean="0">
                <a:solidFill>
                  <a:srgbClr val="333333"/>
                </a:solidFill>
                <a:latin typeface="Menlo"/>
              </a:rPr>
              <a:t>.IsNullOrEmpty</a:t>
            </a:r>
            <a:r>
              <a:rPr lang="en-US" sz="1400" dirty="0" smtClean="0">
                <a:solidFill>
                  <a:srgbClr val="333333"/>
                </a:solidFill>
                <a:latin typeface="Menlo"/>
              </a:rPr>
              <a:t>(</a:t>
            </a:r>
            <a:r>
              <a:rPr lang="en-US" sz="1400" dirty="0" err="1" smtClean="0">
                <a:solidFill>
                  <a:srgbClr val="333333"/>
                </a:solidFill>
                <a:latin typeface="Menlo"/>
              </a:rPr>
              <a:t>acceptEncoding</a:t>
            </a:r>
            <a:r>
              <a:rPr lang="en-US" sz="1400" dirty="0" smtClean="0">
                <a:solidFill>
                  <a:srgbClr val="333333"/>
                </a:solidFill>
                <a:latin typeface="Menlo"/>
              </a:rPr>
              <a:t>))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a:t>
            </a:r>
            <a:r>
              <a:rPr lang="en-US" sz="1400" dirty="0" smtClean="0">
                <a:solidFill>
                  <a:srgbClr val="0000FF"/>
                </a:solidFill>
                <a:latin typeface="Menlo"/>
              </a:rPr>
              <a:t>return</a:t>
            </a:r>
            <a:r>
              <a:rPr lang="en-US" sz="1400" dirty="0" smtClean="0">
                <a:solidFill>
                  <a:srgbClr val="333333"/>
                </a:solidFill>
                <a:latin typeface="Menlo"/>
              </a:rPr>
              <a:t>;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a:t>
            </a:r>
            <a:r>
              <a:rPr lang="en-US" sz="1400" dirty="0" err="1" smtClean="0">
                <a:solidFill>
                  <a:srgbClr val="333333"/>
                </a:solidFill>
                <a:latin typeface="Menlo"/>
              </a:rPr>
              <a:t>acceptEncoding</a:t>
            </a:r>
            <a:r>
              <a:rPr lang="en-US" sz="1400" dirty="0" smtClean="0">
                <a:solidFill>
                  <a:srgbClr val="333333"/>
                </a:solidFill>
                <a:latin typeface="Menlo"/>
              </a:rPr>
              <a:t> = </a:t>
            </a:r>
            <a:r>
              <a:rPr lang="en-US" sz="1400" dirty="0" err="1" smtClean="0">
                <a:solidFill>
                  <a:srgbClr val="333333"/>
                </a:solidFill>
                <a:latin typeface="Menlo"/>
              </a:rPr>
              <a:t>acceptEncoding.ToUpperInvariant</a:t>
            </a:r>
            <a:r>
              <a:rPr lang="en-US" sz="1400" dirty="0" smtClean="0">
                <a:solidFill>
                  <a:srgbClr val="333333"/>
                </a:solidFill>
                <a:latin typeface="Menlo"/>
              </a:rPr>
              <a:t>();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a:t>
            </a:r>
            <a:r>
              <a:rPr lang="en-US" sz="1400" dirty="0" err="1" smtClean="0">
                <a:solidFill>
                  <a:srgbClr val="2B91AF"/>
                </a:solidFill>
                <a:latin typeface="Menlo"/>
              </a:rPr>
              <a:t>HttpResponseBase</a:t>
            </a:r>
            <a:r>
              <a:rPr lang="en-US" sz="1400" dirty="0" smtClean="0">
                <a:solidFill>
                  <a:srgbClr val="333333"/>
                </a:solidFill>
                <a:latin typeface="Menlo"/>
              </a:rPr>
              <a:t> response = </a:t>
            </a:r>
            <a:r>
              <a:rPr lang="en-US" sz="1400" dirty="0" err="1" smtClean="0">
                <a:solidFill>
                  <a:srgbClr val="333333"/>
                </a:solidFill>
                <a:latin typeface="Menlo"/>
              </a:rPr>
              <a:t>filterContext.HttpContext.Response</a:t>
            </a:r>
            <a:r>
              <a:rPr lang="en-US" sz="1400" dirty="0" smtClean="0">
                <a:solidFill>
                  <a:srgbClr val="333333"/>
                </a:solidFill>
                <a:latin typeface="Menlo"/>
              </a:rPr>
              <a:t>;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a:t>
            </a:r>
            <a:r>
              <a:rPr lang="en-US" sz="1400" dirty="0" smtClean="0">
                <a:solidFill>
                  <a:srgbClr val="0000FF"/>
                </a:solidFill>
                <a:latin typeface="Menlo"/>
              </a:rPr>
              <a:t>if</a:t>
            </a:r>
            <a:r>
              <a:rPr lang="en-US" sz="1400" dirty="0" smtClean="0">
                <a:solidFill>
                  <a:srgbClr val="333333"/>
                </a:solidFill>
                <a:latin typeface="Menlo"/>
              </a:rPr>
              <a:t> (</a:t>
            </a:r>
            <a:r>
              <a:rPr lang="en-US" sz="1400" dirty="0" err="1" smtClean="0">
                <a:solidFill>
                  <a:srgbClr val="333333"/>
                </a:solidFill>
                <a:latin typeface="Menlo"/>
              </a:rPr>
              <a:t>acceptEncoding.Contains</a:t>
            </a:r>
            <a:r>
              <a:rPr lang="en-US" sz="1400" dirty="0" smtClean="0">
                <a:solidFill>
                  <a:srgbClr val="333333"/>
                </a:solidFill>
                <a:latin typeface="Menlo"/>
              </a:rPr>
              <a:t>(</a:t>
            </a:r>
            <a:r>
              <a:rPr lang="en-US" sz="1400" dirty="0" smtClean="0">
                <a:solidFill>
                  <a:srgbClr val="A31515"/>
                </a:solidFill>
                <a:latin typeface="Menlo"/>
              </a:rPr>
              <a:t>"GZIP"</a:t>
            </a:r>
            <a:r>
              <a:rPr lang="en-US" sz="1400" dirty="0" smtClean="0">
                <a:solidFill>
                  <a:srgbClr val="333333"/>
                </a:solidFill>
                <a:latin typeface="Menlo"/>
              </a:rPr>
              <a:t>))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a:t>
            </a:r>
            <a:r>
              <a:rPr lang="en-US" sz="1400" dirty="0" err="1" smtClean="0">
                <a:solidFill>
                  <a:srgbClr val="333333"/>
                </a:solidFill>
                <a:latin typeface="Menlo"/>
              </a:rPr>
              <a:t>response.AppendHeader</a:t>
            </a:r>
            <a:r>
              <a:rPr lang="en-US" sz="1400" dirty="0" smtClean="0">
                <a:solidFill>
                  <a:srgbClr val="333333"/>
                </a:solidFill>
                <a:latin typeface="Menlo"/>
              </a:rPr>
              <a:t>(</a:t>
            </a:r>
            <a:r>
              <a:rPr lang="en-US" sz="1400" dirty="0" smtClean="0">
                <a:solidFill>
                  <a:srgbClr val="A31515"/>
                </a:solidFill>
                <a:latin typeface="Menlo"/>
              </a:rPr>
              <a:t>"Content-encoding"</a:t>
            </a:r>
            <a:r>
              <a:rPr lang="en-US" sz="1400" dirty="0" smtClean="0">
                <a:solidFill>
                  <a:srgbClr val="333333"/>
                </a:solidFill>
                <a:latin typeface="Menlo"/>
              </a:rPr>
              <a:t>, </a:t>
            </a:r>
            <a:r>
              <a:rPr lang="en-US" sz="1400" dirty="0" smtClean="0">
                <a:solidFill>
                  <a:srgbClr val="A31515"/>
                </a:solidFill>
                <a:latin typeface="Menlo"/>
              </a:rPr>
              <a:t>"</a:t>
            </a:r>
            <a:r>
              <a:rPr lang="en-US" sz="1400" dirty="0" err="1" smtClean="0">
                <a:solidFill>
                  <a:srgbClr val="A31515"/>
                </a:solidFill>
                <a:latin typeface="Menlo"/>
              </a:rPr>
              <a:t>gzip</a:t>
            </a:r>
            <a:r>
              <a:rPr lang="en-US" sz="1400" dirty="0" smtClean="0">
                <a:solidFill>
                  <a:srgbClr val="A31515"/>
                </a:solidFill>
                <a:latin typeface="Menlo"/>
              </a:rPr>
              <a:t>"</a:t>
            </a:r>
            <a:r>
              <a:rPr lang="en-US" sz="1400" dirty="0" smtClean="0">
                <a:solidFill>
                  <a:srgbClr val="333333"/>
                </a:solidFill>
                <a:latin typeface="Menlo"/>
              </a:rPr>
              <a:t>);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a:t>
            </a:r>
            <a:r>
              <a:rPr lang="en-US" sz="1400" dirty="0" err="1" smtClean="0">
                <a:solidFill>
                  <a:srgbClr val="333333"/>
                </a:solidFill>
                <a:latin typeface="Menlo"/>
              </a:rPr>
              <a:t>response.Filter</a:t>
            </a:r>
            <a:r>
              <a:rPr lang="en-US" sz="1400" dirty="0" smtClean="0">
                <a:solidFill>
                  <a:srgbClr val="333333"/>
                </a:solidFill>
                <a:latin typeface="Menlo"/>
              </a:rPr>
              <a:t> = </a:t>
            </a:r>
            <a:r>
              <a:rPr lang="en-US" sz="1400" dirty="0" smtClean="0">
                <a:solidFill>
                  <a:srgbClr val="0000FF"/>
                </a:solidFill>
                <a:latin typeface="Menlo"/>
              </a:rPr>
              <a:t>new</a:t>
            </a:r>
            <a:r>
              <a:rPr lang="en-US" sz="1400" dirty="0" smtClean="0">
                <a:solidFill>
                  <a:srgbClr val="333333"/>
                </a:solidFill>
                <a:latin typeface="Menlo"/>
              </a:rPr>
              <a:t> </a:t>
            </a:r>
            <a:r>
              <a:rPr lang="en-US" sz="1400" dirty="0" err="1" smtClean="0">
                <a:solidFill>
                  <a:srgbClr val="2B91AF"/>
                </a:solidFill>
                <a:latin typeface="Menlo"/>
              </a:rPr>
              <a:t>GZipStream</a:t>
            </a:r>
            <a:r>
              <a:rPr lang="en-US" sz="1400" dirty="0" smtClean="0">
                <a:solidFill>
                  <a:srgbClr val="333333"/>
                </a:solidFill>
                <a:latin typeface="Menlo"/>
              </a:rPr>
              <a:t>(</a:t>
            </a:r>
            <a:r>
              <a:rPr lang="en-US" sz="1400" dirty="0" err="1" smtClean="0">
                <a:solidFill>
                  <a:srgbClr val="333333"/>
                </a:solidFill>
                <a:latin typeface="Menlo"/>
              </a:rPr>
              <a:t>response.Filter</a:t>
            </a:r>
            <a:r>
              <a:rPr lang="en-US" sz="1400" dirty="0" smtClean="0">
                <a:solidFill>
                  <a:srgbClr val="333333"/>
                </a:solidFill>
                <a:latin typeface="Menlo"/>
              </a:rPr>
              <a:t>, </a:t>
            </a:r>
            <a:r>
              <a:rPr lang="en-US" sz="1400" dirty="0" err="1" smtClean="0">
                <a:solidFill>
                  <a:srgbClr val="2B91AF"/>
                </a:solidFill>
                <a:latin typeface="Menlo"/>
              </a:rPr>
              <a:t>CompressionMode</a:t>
            </a:r>
            <a:r>
              <a:rPr lang="en-US" sz="1400" dirty="0" err="1" smtClean="0">
                <a:solidFill>
                  <a:srgbClr val="333333"/>
                </a:solidFill>
                <a:latin typeface="Menlo"/>
              </a:rPr>
              <a:t>.Compress</a:t>
            </a:r>
            <a:r>
              <a:rPr lang="en-US" sz="1400" dirty="0" smtClean="0">
                <a:solidFill>
                  <a:srgbClr val="333333"/>
                </a:solidFill>
                <a:latin typeface="Menlo"/>
              </a:rPr>
              <a:t>);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a:t>
            </a:r>
            <a:r>
              <a:rPr lang="en-US" sz="1400" dirty="0" smtClean="0">
                <a:solidFill>
                  <a:srgbClr val="0000FF"/>
                </a:solidFill>
                <a:latin typeface="Menlo"/>
              </a:rPr>
              <a:t>else</a:t>
            </a:r>
            <a:r>
              <a:rPr lang="en-US" sz="1400" dirty="0" smtClean="0">
                <a:solidFill>
                  <a:srgbClr val="333333"/>
                </a:solidFill>
                <a:latin typeface="Menlo"/>
              </a:rPr>
              <a:t> </a:t>
            </a:r>
            <a:r>
              <a:rPr lang="en-US" sz="1400" dirty="0" smtClean="0">
                <a:solidFill>
                  <a:srgbClr val="0000FF"/>
                </a:solidFill>
                <a:latin typeface="Menlo"/>
              </a:rPr>
              <a:t>if</a:t>
            </a:r>
            <a:r>
              <a:rPr lang="en-US" sz="1400" dirty="0" smtClean="0">
                <a:solidFill>
                  <a:srgbClr val="333333"/>
                </a:solidFill>
                <a:latin typeface="Menlo"/>
              </a:rPr>
              <a:t> (</a:t>
            </a:r>
            <a:r>
              <a:rPr lang="en-US" sz="1400" dirty="0" err="1" smtClean="0">
                <a:solidFill>
                  <a:srgbClr val="333333"/>
                </a:solidFill>
                <a:latin typeface="Menlo"/>
              </a:rPr>
              <a:t>acceptEncoding.Contains</a:t>
            </a:r>
            <a:r>
              <a:rPr lang="en-US" sz="1400" dirty="0" smtClean="0">
                <a:solidFill>
                  <a:srgbClr val="333333"/>
                </a:solidFill>
                <a:latin typeface="Menlo"/>
              </a:rPr>
              <a:t>(</a:t>
            </a:r>
            <a:r>
              <a:rPr lang="en-US" sz="1400" dirty="0" smtClean="0">
                <a:solidFill>
                  <a:srgbClr val="A31515"/>
                </a:solidFill>
                <a:latin typeface="Menlo"/>
              </a:rPr>
              <a:t>"DEFLATE"</a:t>
            </a:r>
            <a:r>
              <a:rPr lang="en-US" sz="1400" dirty="0" smtClean="0">
                <a:solidFill>
                  <a:srgbClr val="333333"/>
                </a:solidFill>
                <a:latin typeface="Menlo"/>
              </a:rPr>
              <a:t>))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a:t>
            </a:r>
            <a:r>
              <a:rPr lang="en-US" sz="1400" dirty="0" err="1" smtClean="0">
                <a:solidFill>
                  <a:srgbClr val="333333"/>
                </a:solidFill>
                <a:latin typeface="Menlo"/>
              </a:rPr>
              <a:t>response.AppendHeader</a:t>
            </a:r>
            <a:r>
              <a:rPr lang="en-US" sz="1400" dirty="0" smtClean="0">
                <a:solidFill>
                  <a:srgbClr val="333333"/>
                </a:solidFill>
                <a:latin typeface="Menlo"/>
              </a:rPr>
              <a:t>(</a:t>
            </a:r>
            <a:r>
              <a:rPr lang="en-US" sz="1400" dirty="0" smtClean="0">
                <a:solidFill>
                  <a:srgbClr val="A31515"/>
                </a:solidFill>
                <a:latin typeface="Menlo"/>
              </a:rPr>
              <a:t>"Content-encoding"</a:t>
            </a:r>
            <a:r>
              <a:rPr lang="en-US" sz="1400" dirty="0" smtClean="0">
                <a:solidFill>
                  <a:srgbClr val="333333"/>
                </a:solidFill>
                <a:latin typeface="Menlo"/>
              </a:rPr>
              <a:t>, </a:t>
            </a:r>
            <a:r>
              <a:rPr lang="en-US" sz="1400" dirty="0" smtClean="0">
                <a:solidFill>
                  <a:srgbClr val="A31515"/>
                </a:solidFill>
                <a:latin typeface="Menlo"/>
              </a:rPr>
              <a:t>"deflate"</a:t>
            </a:r>
            <a:r>
              <a:rPr lang="en-US" sz="1400" dirty="0" smtClean="0">
                <a:solidFill>
                  <a:srgbClr val="333333"/>
                </a:solidFill>
                <a:latin typeface="Menlo"/>
              </a:rPr>
              <a:t>);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a:t>
            </a:r>
            <a:r>
              <a:rPr lang="en-US" sz="1400" dirty="0" err="1" smtClean="0">
                <a:solidFill>
                  <a:srgbClr val="333333"/>
                </a:solidFill>
                <a:latin typeface="Menlo"/>
              </a:rPr>
              <a:t>response.Filter</a:t>
            </a:r>
            <a:r>
              <a:rPr lang="en-US" sz="1400" dirty="0" smtClean="0">
                <a:solidFill>
                  <a:srgbClr val="333333"/>
                </a:solidFill>
                <a:latin typeface="Menlo"/>
              </a:rPr>
              <a:t> = </a:t>
            </a:r>
            <a:r>
              <a:rPr lang="en-US" sz="1400" dirty="0" smtClean="0">
                <a:solidFill>
                  <a:srgbClr val="0000FF"/>
                </a:solidFill>
                <a:latin typeface="Menlo"/>
              </a:rPr>
              <a:t>new</a:t>
            </a:r>
            <a:r>
              <a:rPr lang="en-US" sz="1400" dirty="0" smtClean="0">
                <a:solidFill>
                  <a:srgbClr val="333333"/>
                </a:solidFill>
                <a:latin typeface="Menlo"/>
              </a:rPr>
              <a:t> </a:t>
            </a:r>
            <a:r>
              <a:rPr lang="en-US" sz="1400" dirty="0" err="1" smtClean="0">
                <a:solidFill>
                  <a:srgbClr val="2B91AF"/>
                </a:solidFill>
                <a:latin typeface="Menlo"/>
              </a:rPr>
              <a:t>DeflateStream</a:t>
            </a:r>
            <a:r>
              <a:rPr lang="en-US" sz="1400" dirty="0" smtClean="0">
                <a:solidFill>
                  <a:srgbClr val="333333"/>
                </a:solidFill>
                <a:latin typeface="Menlo"/>
              </a:rPr>
              <a:t>(</a:t>
            </a:r>
            <a:r>
              <a:rPr lang="en-US" sz="1400" dirty="0" err="1" smtClean="0">
                <a:solidFill>
                  <a:srgbClr val="333333"/>
                </a:solidFill>
                <a:latin typeface="Menlo"/>
              </a:rPr>
              <a:t>response.Filter</a:t>
            </a:r>
            <a:r>
              <a:rPr lang="en-US" sz="1400" dirty="0" smtClean="0">
                <a:solidFill>
                  <a:srgbClr val="333333"/>
                </a:solidFill>
                <a:latin typeface="Menlo"/>
              </a:rPr>
              <a:t>, </a:t>
            </a:r>
            <a:r>
              <a:rPr lang="en-US" sz="1400" dirty="0" err="1" smtClean="0">
                <a:solidFill>
                  <a:srgbClr val="2B91AF"/>
                </a:solidFill>
                <a:latin typeface="Menlo"/>
              </a:rPr>
              <a:t>CompressionMode</a:t>
            </a:r>
            <a:r>
              <a:rPr lang="en-US" sz="1400" dirty="0" err="1" smtClean="0">
                <a:solidFill>
                  <a:srgbClr val="333333"/>
                </a:solidFill>
                <a:latin typeface="Menlo"/>
              </a:rPr>
              <a:t>.Compress</a:t>
            </a:r>
            <a:r>
              <a:rPr lang="en-US" sz="1400" dirty="0" smtClean="0">
                <a:solidFill>
                  <a:srgbClr val="333333"/>
                </a:solidFill>
                <a:latin typeface="Menlo"/>
              </a:rPr>
              <a:t>);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	} </a:t>
            </a:r>
          </a:p>
          <a:p>
            <a:pPr marL="0" indent="0" eaLnBrk="0" fontAlgn="base" hangingPunct="0">
              <a:lnSpc>
                <a:spcPct val="100000"/>
              </a:lnSpc>
              <a:spcBef>
                <a:spcPct val="0"/>
              </a:spcBef>
              <a:spcAft>
                <a:spcPct val="0"/>
              </a:spcAft>
              <a:buNone/>
            </a:pPr>
            <a:r>
              <a:rPr lang="en-US" sz="1400" dirty="0" smtClean="0">
                <a:solidFill>
                  <a:srgbClr val="333333"/>
                </a:solidFill>
                <a:latin typeface="Menlo"/>
              </a:rPr>
              <a:t>}</a:t>
            </a:r>
            <a:r>
              <a:rPr lang="en-US" sz="1400" dirty="0" smtClean="0"/>
              <a:t> </a:t>
            </a:r>
            <a:endParaRPr lang="en-US" sz="3600" dirty="0">
              <a:latin typeface="Arial" panose="020B0604020202020204" pitchFamily="34" charset="0"/>
            </a:endParaRPr>
          </a:p>
        </p:txBody>
      </p:sp>
    </p:spTree>
    <p:extLst>
      <p:ext uri="{BB962C8B-B14F-4D97-AF65-F5344CB8AC3E}">
        <p14:creationId xmlns:p14="http://schemas.microsoft.com/office/powerpoint/2010/main" val="394869686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Gzip</a:t>
            </a:r>
            <a:r>
              <a:rPr lang="en-IN" dirty="0" smtClean="0"/>
              <a:t> Compression</a:t>
            </a:r>
            <a:endParaRPr lang="en-IN" dirty="0"/>
          </a:p>
        </p:txBody>
      </p:sp>
      <p:sp>
        <p:nvSpPr>
          <p:cNvPr id="6" name="TextBox 5"/>
          <p:cNvSpPr txBox="1"/>
          <p:nvPr/>
        </p:nvSpPr>
        <p:spPr>
          <a:xfrm>
            <a:off x="838200" y="1880316"/>
            <a:ext cx="4278735" cy="984885"/>
          </a:xfrm>
          <a:prstGeom prst="rect">
            <a:avLst/>
          </a:prstGeom>
          <a:noFill/>
        </p:spPr>
        <p:txBody>
          <a:bodyPr wrap="none" rtlCol="0">
            <a:spAutoFit/>
          </a:bodyPr>
          <a:lstStyle/>
          <a:p>
            <a:pPr lvl="0"/>
            <a:r>
              <a:rPr lang="en-US" sz="1600" dirty="0">
                <a:solidFill>
                  <a:srgbClr val="333333"/>
                </a:solidFill>
                <a:latin typeface="Menlo"/>
              </a:rPr>
              <a:t>[</a:t>
            </a:r>
            <a:r>
              <a:rPr lang="en-US" sz="1600" dirty="0" err="1">
                <a:solidFill>
                  <a:srgbClr val="2B91AF"/>
                </a:solidFill>
                <a:latin typeface="Menlo"/>
              </a:rPr>
              <a:t>CompressFilter</a:t>
            </a:r>
            <a:r>
              <a:rPr lang="en-US" sz="1600" dirty="0">
                <a:solidFill>
                  <a:srgbClr val="333333"/>
                </a:solidFill>
                <a:latin typeface="Menlo"/>
              </a:rPr>
              <a:t>] </a:t>
            </a:r>
            <a:endParaRPr lang="en-US" sz="1600" dirty="0" smtClean="0">
              <a:solidFill>
                <a:srgbClr val="333333"/>
              </a:solidFill>
              <a:latin typeface="Menlo"/>
            </a:endParaRPr>
          </a:p>
          <a:p>
            <a:pPr lvl="0"/>
            <a:r>
              <a:rPr lang="en-US" sz="1600" dirty="0" smtClean="0">
                <a:solidFill>
                  <a:srgbClr val="0000FF"/>
                </a:solidFill>
                <a:latin typeface="Menlo"/>
              </a:rPr>
              <a:t>public</a:t>
            </a:r>
            <a:r>
              <a:rPr lang="en-US" sz="1600" dirty="0" smtClean="0">
                <a:solidFill>
                  <a:srgbClr val="333333"/>
                </a:solidFill>
                <a:latin typeface="Menlo"/>
              </a:rPr>
              <a:t> </a:t>
            </a:r>
            <a:r>
              <a:rPr lang="en-US" sz="1600" dirty="0">
                <a:solidFill>
                  <a:srgbClr val="0000FF"/>
                </a:solidFill>
                <a:latin typeface="Menlo"/>
              </a:rPr>
              <a:t>void</a:t>
            </a:r>
            <a:r>
              <a:rPr lang="en-US" sz="1600" dirty="0">
                <a:solidFill>
                  <a:srgbClr val="333333"/>
                </a:solidFill>
                <a:latin typeface="Menlo"/>
              </a:rPr>
              <a:t> Category(</a:t>
            </a:r>
            <a:r>
              <a:rPr lang="en-US" sz="1600" dirty="0">
                <a:solidFill>
                  <a:srgbClr val="0000FF"/>
                </a:solidFill>
                <a:latin typeface="Menlo"/>
              </a:rPr>
              <a:t>string</a:t>
            </a:r>
            <a:r>
              <a:rPr lang="en-US" sz="1600" dirty="0">
                <a:solidFill>
                  <a:srgbClr val="333333"/>
                </a:solidFill>
                <a:latin typeface="Menlo"/>
              </a:rPr>
              <a:t> name, </a:t>
            </a:r>
            <a:r>
              <a:rPr lang="en-US" sz="1600" dirty="0" err="1">
                <a:solidFill>
                  <a:srgbClr val="0000FF"/>
                </a:solidFill>
                <a:latin typeface="Menlo"/>
              </a:rPr>
              <a:t>int</a:t>
            </a:r>
            <a:r>
              <a:rPr lang="en-US" sz="1600" dirty="0">
                <a:solidFill>
                  <a:srgbClr val="333333"/>
                </a:solidFill>
                <a:latin typeface="Menlo"/>
              </a:rPr>
              <a:t>? page)</a:t>
            </a:r>
            <a:r>
              <a:rPr lang="en-US" sz="2400" dirty="0"/>
              <a:t> </a:t>
            </a:r>
            <a:endParaRPr lang="en-US" sz="4000" dirty="0">
              <a:latin typeface="Arial" panose="020B0604020202020204" pitchFamily="34" charset="0"/>
            </a:endParaRPr>
          </a:p>
          <a:p>
            <a:endParaRPr lang="en-IN" dirty="0"/>
          </a:p>
        </p:txBody>
      </p:sp>
      <p:pic>
        <p:nvPicPr>
          <p:cNvPr id="1026" name="Picture 2" descr="https://aspblogs.blob.core.windows.net/media/rashid/ActionFilters/Compres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655" y="2741217"/>
            <a:ext cx="7896225"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61605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Caching</a:t>
            </a:r>
            <a:endParaRPr lang="en-IN" dirty="0"/>
          </a:p>
        </p:txBody>
      </p:sp>
      <p:sp>
        <p:nvSpPr>
          <p:cNvPr id="3" name="Content Placeholder 2"/>
          <p:cNvSpPr>
            <a:spLocks noGrp="1"/>
          </p:cNvSpPr>
          <p:nvPr>
            <p:ph idx="1"/>
          </p:nvPr>
        </p:nvSpPr>
        <p:spPr/>
        <p:txBody>
          <a:bodyPr/>
          <a:lstStyle/>
          <a:p>
            <a:r>
              <a:rPr lang="en-IN" dirty="0"/>
              <a:t>Caching plays a major role in developing highly scalable web applications. </a:t>
            </a:r>
            <a:endParaRPr lang="en-IN" dirty="0" smtClean="0"/>
          </a:p>
          <a:p>
            <a:r>
              <a:rPr lang="en-IN" dirty="0" smtClean="0"/>
              <a:t>We </a:t>
            </a:r>
            <a:r>
              <a:rPr lang="en-IN" dirty="0"/>
              <a:t>can cache any http get request in the user browser for a predefined time, if the user request the same URL in that predefined time the response will be loaded from the browser cache instead of the server. </a:t>
            </a:r>
            <a:endParaRPr lang="en-IN" dirty="0" smtClean="0"/>
          </a:p>
        </p:txBody>
      </p:sp>
    </p:spTree>
    <p:extLst>
      <p:ext uri="{BB962C8B-B14F-4D97-AF65-F5344CB8AC3E}">
        <p14:creationId xmlns:p14="http://schemas.microsoft.com/office/powerpoint/2010/main" val="350145351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Caching</a:t>
            </a:r>
            <a:endParaRPr lang="en-IN" dirty="0"/>
          </a:p>
        </p:txBody>
      </p:sp>
      <p:pic>
        <p:nvPicPr>
          <p:cNvPr id="16386" name="Picture 2" descr="https://aspblogs.blob.core.windows.net/media/rashid/ActionFilters/NoCach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891" y="2175121"/>
            <a:ext cx="7867650"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737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Template – Authentication</a:t>
            </a:r>
            <a:endParaRPr lang="en-IN" dirty="0"/>
          </a:p>
        </p:txBody>
      </p:sp>
      <p:sp>
        <p:nvSpPr>
          <p:cNvPr id="3" name="Content Placeholder 2"/>
          <p:cNvSpPr>
            <a:spLocks noGrp="1"/>
          </p:cNvSpPr>
          <p:nvPr>
            <p:ph idx="1"/>
          </p:nvPr>
        </p:nvSpPr>
        <p:spPr>
          <a:xfrm>
            <a:off x="838200" y="4480559"/>
            <a:ext cx="10515600" cy="2087881"/>
          </a:xfrm>
        </p:spPr>
        <p:txBody>
          <a:bodyPr>
            <a:normAutofit fontScale="62500" lnSpcReduction="20000"/>
          </a:bodyPr>
          <a:lstStyle/>
          <a:p>
            <a:pPr marL="0" indent="0">
              <a:buNone/>
            </a:pPr>
            <a:r>
              <a:rPr lang="en-US" sz="3200" b="1" dirty="0" smtClean="0"/>
              <a:t>No Authentication - </a:t>
            </a:r>
            <a:r>
              <a:rPr lang="en-US" sz="3200" dirty="0" smtClean="0"/>
              <a:t>The sample application will contain no web pages for logging in, no UI indicating who is logged in, no entity classes for a membership database, and no connection string for a membership database.</a:t>
            </a:r>
          </a:p>
          <a:p>
            <a:pPr marL="0" indent="0">
              <a:buNone/>
            </a:pPr>
            <a:r>
              <a:rPr lang="en-US" sz="3200" b="1" dirty="0" smtClean="0"/>
              <a:t>Individual User Accounts - </a:t>
            </a:r>
            <a:r>
              <a:rPr lang="en-US" sz="3200" dirty="0" smtClean="0"/>
              <a:t>The sample application will be configured to use ASP.NET Identity (formerly known as ASP.NET membership) for user authentication. ASP.NET Identity enables a user to register an account, by creating a username and password on the site or by signing in with social providers such as Facebook, Google, Microsoft Account, or Twitter. The default data store for user profiles in ASP.NET Identity is a SQL Server </a:t>
            </a:r>
            <a:r>
              <a:rPr lang="en-US" sz="3200" dirty="0" err="1" smtClean="0"/>
              <a:t>LocalDB</a:t>
            </a:r>
            <a:r>
              <a:rPr lang="en-US" sz="3200" dirty="0" smtClean="0"/>
              <a:t> database.</a:t>
            </a:r>
          </a:p>
          <a:p>
            <a:endParaRPr lang="en-US" dirty="0" smtClean="0"/>
          </a:p>
        </p:txBody>
      </p:sp>
      <p:pic>
        <p:nvPicPr>
          <p:cNvPr id="4" name="Picture 2" descr="Configure authentication dia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147" y="1574209"/>
            <a:ext cx="61722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7649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Caching</a:t>
            </a:r>
          </a:p>
        </p:txBody>
      </p:sp>
      <p:sp>
        <p:nvSpPr>
          <p:cNvPr id="5" name="TextBox 4"/>
          <p:cNvSpPr txBox="1"/>
          <p:nvPr/>
        </p:nvSpPr>
        <p:spPr>
          <a:xfrm>
            <a:off x="838200" y="1933575"/>
            <a:ext cx="7664214" cy="4708981"/>
          </a:xfrm>
          <a:prstGeom prst="rect">
            <a:avLst/>
          </a:prstGeom>
          <a:noFill/>
        </p:spPr>
        <p:txBody>
          <a:bodyPr wrap="none" rtlCol="0">
            <a:spAutoFit/>
          </a:bodyPr>
          <a:lstStyle/>
          <a:p>
            <a:pPr lvl="0"/>
            <a:r>
              <a:rPr lang="en-US" sz="1400" dirty="0">
                <a:solidFill>
                  <a:srgbClr val="0000FF"/>
                </a:solidFill>
                <a:latin typeface="Menlo"/>
              </a:rPr>
              <a:t>using</a:t>
            </a:r>
            <a:r>
              <a:rPr lang="en-US" sz="1400" dirty="0">
                <a:solidFill>
                  <a:srgbClr val="333333"/>
                </a:solidFill>
                <a:latin typeface="Menlo"/>
              </a:rPr>
              <a:t> System; </a:t>
            </a:r>
            <a:endParaRPr lang="en-US" sz="1400" dirty="0" smtClean="0">
              <a:solidFill>
                <a:srgbClr val="333333"/>
              </a:solidFill>
              <a:latin typeface="Menlo"/>
            </a:endParaRPr>
          </a:p>
          <a:p>
            <a:pPr lvl="0"/>
            <a:r>
              <a:rPr lang="en-US" sz="1400" dirty="0" smtClean="0">
                <a:solidFill>
                  <a:srgbClr val="0000FF"/>
                </a:solidFill>
                <a:latin typeface="Menlo"/>
              </a:rPr>
              <a:t>using</a:t>
            </a:r>
            <a:r>
              <a:rPr lang="en-US" sz="1400" dirty="0" smtClean="0">
                <a:solidFill>
                  <a:srgbClr val="333333"/>
                </a:solidFill>
                <a:latin typeface="Menlo"/>
              </a:rPr>
              <a:t> </a:t>
            </a:r>
            <a:r>
              <a:rPr lang="en-US" sz="1400" dirty="0" err="1">
                <a:solidFill>
                  <a:srgbClr val="333333"/>
                </a:solidFill>
                <a:latin typeface="Menlo"/>
              </a:rPr>
              <a:t>System.Web</a:t>
            </a:r>
            <a:r>
              <a:rPr lang="en-US" sz="1400" dirty="0">
                <a:solidFill>
                  <a:srgbClr val="333333"/>
                </a:solidFill>
                <a:latin typeface="Menlo"/>
              </a:rPr>
              <a:t>; </a:t>
            </a:r>
            <a:endParaRPr lang="en-US" sz="1400" dirty="0" smtClean="0">
              <a:solidFill>
                <a:srgbClr val="333333"/>
              </a:solidFill>
              <a:latin typeface="Menlo"/>
            </a:endParaRPr>
          </a:p>
          <a:p>
            <a:pPr lvl="0"/>
            <a:r>
              <a:rPr lang="en-US" sz="1400" dirty="0" smtClean="0">
                <a:solidFill>
                  <a:srgbClr val="0000FF"/>
                </a:solidFill>
                <a:latin typeface="Menlo"/>
              </a:rPr>
              <a:t>using</a:t>
            </a:r>
            <a:r>
              <a:rPr lang="en-US" sz="1400" dirty="0" smtClean="0">
                <a:solidFill>
                  <a:srgbClr val="333333"/>
                </a:solidFill>
                <a:latin typeface="Menlo"/>
              </a:rPr>
              <a:t> </a:t>
            </a:r>
            <a:r>
              <a:rPr lang="en-US" sz="1400" dirty="0" err="1">
                <a:solidFill>
                  <a:srgbClr val="333333"/>
                </a:solidFill>
                <a:latin typeface="Menlo"/>
              </a:rPr>
              <a:t>System.Web.Mvc</a:t>
            </a:r>
            <a:r>
              <a:rPr lang="en-US" sz="1400" dirty="0">
                <a:solidFill>
                  <a:srgbClr val="333333"/>
                </a:solidFill>
                <a:latin typeface="Menlo"/>
              </a:rPr>
              <a:t>; </a:t>
            </a:r>
            <a:endParaRPr lang="en-US" sz="1400" dirty="0" smtClean="0">
              <a:solidFill>
                <a:srgbClr val="333333"/>
              </a:solidFill>
              <a:latin typeface="Menlo"/>
            </a:endParaRPr>
          </a:p>
          <a:p>
            <a:pPr lvl="0"/>
            <a:r>
              <a:rPr lang="en-US" sz="1400" dirty="0" smtClean="0">
                <a:solidFill>
                  <a:srgbClr val="0000FF"/>
                </a:solidFill>
                <a:latin typeface="Menlo"/>
              </a:rPr>
              <a:t>public</a:t>
            </a:r>
            <a:r>
              <a:rPr lang="en-US" sz="1400" dirty="0" smtClean="0">
                <a:solidFill>
                  <a:srgbClr val="333333"/>
                </a:solidFill>
                <a:latin typeface="Menlo"/>
              </a:rPr>
              <a:t> </a:t>
            </a:r>
            <a:r>
              <a:rPr lang="en-US" sz="1400" dirty="0">
                <a:solidFill>
                  <a:srgbClr val="0000FF"/>
                </a:solidFill>
                <a:latin typeface="Menlo"/>
              </a:rPr>
              <a:t>class</a:t>
            </a:r>
            <a:r>
              <a:rPr lang="en-US" sz="1400" dirty="0">
                <a:solidFill>
                  <a:srgbClr val="333333"/>
                </a:solidFill>
                <a:latin typeface="Menlo"/>
              </a:rPr>
              <a:t> </a:t>
            </a:r>
            <a:r>
              <a:rPr lang="en-US" sz="1400" dirty="0" err="1">
                <a:solidFill>
                  <a:srgbClr val="2B91AF"/>
                </a:solidFill>
                <a:latin typeface="Menlo"/>
              </a:rPr>
              <a:t>CacheFilterAttribute</a:t>
            </a:r>
            <a:r>
              <a:rPr lang="en-US" sz="1400" dirty="0">
                <a:solidFill>
                  <a:srgbClr val="333333"/>
                </a:solidFill>
                <a:latin typeface="Menlo"/>
              </a:rPr>
              <a:t> : </a:t>
            </a:r>
            <a:r>
              <a:rPr lang="en-US" sz="1400" dirty="0" err="1">
                <a:solidFill>
                  <a:srgbClr val="2B91AF"/>
                </a:solidFill>
                <a:latin typeface="Menlo"/>
              </a:rPr>
              <a:t>ActionFilterAttribute</a:t>
            </a:r>
            <a:r>
              <a:rPr lang="en-US" sz="1400" dirty="0">
                <a:solidFill>
                  <a:srgbClr val="2B91AF"/>
                </a:solidFill>
                <a:latin typeface="Menlo"/>
              </a:rPr>
              <a:t> </a:t>
            </a:r>
            <a:endParaRPr lang="en-US" sz="1400" dirty="0" smtClean="0">
              <a:solidFill>
                <a:srgbClr val="2B91AF"/>
              </a:solidFill>
              <a:latin typeface="Menlo"/>
            </a:endParaRPr>
          </a:p>
          <a:p>
            <a:pPr lvl="0"/>
            <a:r>
              <a:rPr lang="en-US" sz="1400" dirty="0" smtClean="0">
                <a:solidFill>
                  <a:srgbClr val="333333"/>
                </a:solidFill>
                <a:latin typeface="Menlo"/>
              </a:rPr>
              <a:t>{ </a:t>
            </a:r>
          </a:p>
          <a:p>
            <a:pPr lvl="1"/>
            <a:r>
              <a:rPr lang="en-US" sz="1400" dirty="0" smtClean="0">
                <a:solidFill>
                  <a:srgbClr val="808080"/>
                </a:solidFill>
                <a:latin typeface="Menlo"/>
              </a:rPr>
              <a:t>///</a:t>
            </a:r>
            <a:r>
              <a:rPr lang="en-US" sz="1400" dirty="0" smtClean="0">
                <a:solidFill>
                  <a:srgbClr val="008000"/>
                </a:solidFill>
                <a:latin typeface="Menlo"/>
              </a:rPr>
              <a:t> </a:t>
            </a:r>
            <a:r>
              <a:rPr lang="en-US" sz="1400" dirty="0">
                <a:solidFill>
                  <a:srgbClr val="808080"/>
                </a:solidFill>
                <a:latin typeface="Menlo"/>
              </a:rPr>
              <a:t>&lt;summary&gt; ///</a:t>
            </a:r>
            <a:r>
              <a:rPr lang="en-US" sz="1400" dirty="0">
                <a:solidFill>
                  <a:srgbClr val="008000"/>
                </a:solidFill>
                <a:latin typeface="Menlo"/>
              </a:rPr>
              <a:t> Gets or sets the cache duration in seconds. The default is 10 seconds. </a:t>
            </a:r>
            <a:endParaRPr lang="en-US" sz="1400" dirty="0" smtClean="0">
              <a:solidFill>
                <a:srgbClr val="008000"/>
              </a:solidFill>
              <a:latin typeface="Menlo"/>
            </a:endParaRPr>
          </a:p>
          <a:p>
            <a:pPr lvl="1"/>
            <a:r>
              <a:rPr lang="en-US" sz="1400" dirty="0" smtClean="0">
                <a:solidFill>
                  <a:srgbClr val="808080"/>
                </a:solidFill>
                <a:latin typeface="Menlo"/>
              </a:rPr>
              <a:t>///</a:t>
            </a:r>
            <a:r>
              <a:rPr lang="en-US" sz="1400" dirty="0" smtClean="0">
                <a:solidFill>
                  <a:srgbClr val="008000"/>
                </a:solidFill>
                <a:latin typeface="Menlo"/>
              </a:rPr>
              <a:t> </a:t>
            </a:r>
            <a:r>
              <a:rPr lang="en-US" sz="1400" dirty="0">
                <a:solidFill>
                  <a:srgbClr val="808080"/>
                </a:solidFill>
                <a:latin typeface="Menlo"/>
              </a:rPr>
              <a:t>&lt;/summary&gt; ///</a:t>
            </a:r>
            <a:r>
              <a:rPr lang="en-US" sz="1400" dirty="0">
                <a:solidFill>
                  <a:srgbClr val="008000"/>
                </a:solidFill>
                <a:latin typeface="Menlo"/>
              </a:rPr>
              <a:t> </a:t>
            </a:r>
            <a:r>
              <a:rPr lang="en-US" sz="1400" dirty="0">
                <a:solidFill>
                  <a:srgbClr val="808080"/>
                </a:solidFill>
                <a:latin typeface="Menlo"/>
              </a:rPr>
              <a:t>&lt;value&gt;</a:t>
            </a:r>
            <a:r>
              <a:rPr lang="en-US" sz="1400" dirty="0">
                <a:solidFill>
                  <a:srgbClr val="008000"/>
                </a:solidFill>
                <a:latin typeface="Menlo"/>
              </a:rPr>
              <a:t>The cache duration in seconds.</a:t>
            </a:r>
            <a:r>
              <a:rPr lang="en-US" sz="1400" dirty="0">
                <a:solidFill>
                  <a:srgbClr val="808080"/>
                </a:solidFill>
                <a:latin typeface="Menlo"/>
              </a:rPr>
              <a:t>&lt;/value&gt; </a:t>
            </a:r>
            <a:endParaRPr lang="en-US" sz="1400" dirty="0" smtClean="0">
              <a:solidFill>
                <a:srgbClr val="808080"/>
              </a:solidFill>
              <a:latin typeface="Menlo"/>
            </a:endParaRPr>
          </a:p>
          <a:p>
            <a:pPr lvl="1"/>
            <a:r>
              <a:rPr lang="en-US" sz="1400" dirty="0" smtClean="0">
                <a:solidFill>
                  <a:srgbClr val="0000FF"/>
                </a:solidFill>
                <a:latin typeface="Menlo"/>
              </a:rPr>
              <a:t>public</a:t>
            </a:r>
            <a:r>
              <a:rPr lang="en-US" sz="1400" dirty="0" smtClean="0">
                <a:solidFill>
                  <a:srgbClr val="333333"/>
                </a:solidFill>
                <a:latin typeface="Menlo"/>
              </a:rPr>
              <a:t> </a:t>
            </a:r>
            <a:r>
              <a:rPr lang="en-US" sz="1400" dirty="0" err="1">
                <a:solidFill>
                  <a:srgbClr val="0000FF"/>
                </a:solidFill>
                <a:latin typeface="Menlo"/>
              </a:rPr>
              <a:t>int</a:t>
            </a:r>
            <a:r>
              <a:rPr lang="en-US" sz="1400" dirty="0">
                <a:solidFill>
                  <a:srgbClr val="333333"/>
                </a:solidFill>
                <a:latin typeface="Menlo"/>
              </a:rPr>
              <a:t> Duration { </a:t>
            </a:r>
            <a:r>
              <a:rPr lang="en-US" sz="1400" dirty="0">
                <a:solidFill>
                  <a:srgbClr val="0000FF"/>
                </a:solidFill>
                <a:latin typeface="Menlo"/>
              </a:rPr>
              <a:t>get</a:t>
            </a:r>
            <a:r>
              <a:rPr lang="en-US" sz="1400" dirty="0">
                <a:solidFill>
                  <a:srgbClr val="333333"/>
                </a:solidFill>
                <a:latin typeface="Menlo"/>
              </a:rPr>
              <a:t>; </a:t>
            </a:r>
            <a:r>
              <a:rPr lang="en-US" sz="1400" dirty="0">
                <a:solidFill>
                  <a:srgbClr val="0000FF"/>
                </a:solidFill>
                <a:latin typeface="Menlo"/>
              </a:rPr>
              <a:t>set</a:t>
            </a:r>
            <a:r>
              <a:rPr lang="en-US" sz="1400" dirty="0">
                <a:solidFill>
                  <a:srgbClr val="333333"/>
                </a:solidFill>
                <a:latin typeface="Menlo"/>
              </a:rPr>
              <a:t>; } </a:t>
            </a:r>
            <a:endParaRPr lang="en-US" sz="1400" dirty="0" smtClean="0">
              <a:solidFill>
                <a:srgbClr val="333333"/>
              </a:solidFill>
              <a:latin typeface="Menlo"/>
            </a:endParaRPr>
          </a:p>
          <a:p>
            <a:pPr lvl="1"/>
            <a:r>
              <a:rPr lang="en-US" sz="1400" dirty="0" smtClean="0">
                <a:solidFill>
                  <a:srgbClr val="0000FF"/>
                </a:solidFill>
                <a:latin typeface="Menlo"/>
              </a:rPr>
              <a:t>public</a:t>
            </a:r>
            <a:r>
              <a:rPr lang="en-US" sz="1400" dirty="0" smtClean="0">
                <a:solidFill>
                  <a:srgbClr val="333333"/>
                </a:solidFill>
                <a:latin typeface="Menlo"/>
              </a:rPr>
              <a:t> </a:t>
            </a:r>
            <a:r>
              <a:rPr lang="en-US" sz="1400" dirty="0" err="1">
                <a:solidFill>
                  <a:srgbClr val="333333"/>
                </a:solidFill>
                <a:latin typeface="Menlo"/>
              </a:rPr>
              <a:t>CacheFilterAttribute</a:t>
            </a:r>
            <a:r>
              <a:rPr lang="en-US" sz="1400" dirty="0">
                <a:solidFill>
                  <a:srgbClr val="333333"/>
                </a:solidFill>
                <a:latin typeface="Menlo"/>
              </a:rPr>
              <a:t>() { Duration = 10; } </a:t>
            </a:r>
            <a:endParaRPr lang="en-US" sz="1400" dirty="0" smtClean="0">
              <a:solidFill>
                <a:srgbClr val="333333"/>
              </a:solidFill>
              <a:latin typeface="Menlo"/>
            </a:endParaRPr>
          </a:p>
          <a:p>
            <a:pPr lvl="1"/>
            <a:r>
              <a:rPr lang="en-US" sz="1400" dirty="0" smtClean="0">
                <a:solidFill>
                  <a:srgbClr val="0000FF"/>
                </a:solidFill>
                <a:latin typeface="Menlo"/>
              </a:rPr>
              <a:t>public</a:t>
            </a:r>
            <a:r>
              <a:rPr lang="en-US" sz="1400" dirty="0" smtClean="0">
                <a:solidFill>
                  <a:srgbClr val="333333"/>
                </a:solidFill>
                <a:latin typeface="Menlo"/>
              </a:rPr>
              <a:t> </a:t>
            </a:r>
            <a:r>
              <a:rPr lang="en-US" sz="1400" dirty="0">
                <a:solidFill>
                  <a:srgbClr val="0000FF"/>
                </a:solidFill>
                <a:latin typeface="Menlo"/>
              </a:rPr>
              <a:t>override</a:t>
            </a:r>
            <a:r>
              <a:rPr lang="en-US" sz="1400" dirty="0">
                <a:solidFill>
                  <a:srgbClr val="333333"/>
                </a:solidFill>
                <a:latin typeface="Menlo"/>
              </a:rPr>
              <a:t> </a:t>
            </a:r>
            <a:r>
              <a:rPr lang="en-US" sz="1400" dirty="0">
                <a:solidFill>
                  <a:srgbClr val="0000FF"/>
                </a:solidFill>
                <a:latin typeface="Menlo"/>
              </a:rPr>
              <a:t>void</a:t>
            </a:r>
            <a:r>
              <a:rPr lang="en-US" sz="1400" dirty="0">
                <a:solidFill>
                  <a:srgbClr val="333333"/>
                </a:solidFill>
                <a:latin typeface="Menlo"/>
              </a:rPr>
              <a:t> </a:t>
            </a:r>
            <a:r>
              <a:rPr lang="en-US" sz="1400" dirty="0" err="1">
                <a:solidFill>
                  <a:srgbClr val="333333"/>
                </a:solidFill>
                <a:latin typeface="Menlo"/>
              </a:rPr>
              <a:t>OnActionExecuted</a:t>
            </a:r>
            <a:r>
              <a:rPr lang="en-US" sz="1400" dirty="0">
                <a:solidFill>
                  <a:srgbClr val="333333"/>
                </a:solidFill>
                <a:latin typeface="Menlo"/>
              </a:rPr>
              <a:t>(</a:t>
            </a:r>
            <a:r>
              <a:rPr lang="en-US" sz="1400" dirty="0" err="1">
                <a:solidFill>
                  <a:srgbClr val="2B91AF"/>
                </a:solidFill>
                <a:latin typeface="Menlo"/>
              </a:rPr>
              <a:t>FilterExecutedContext</a:t>
            </a:r>
            <a:r>
              <a:rPr lang="en-US" sz="1400" dirty="0">
                <a:solidFill>
                  <a:srgbClr val="333333"/>
                </a:solidFill>
                <a:latin typeface="Menlo"/>
              </a:rPr>
              <a:t> </a:t>
            </a:r>
            <a:r>
              <a:rPr lang="en-US" sz="1400" dirty="0" err="1">
                <a:solidFill>
                  <a:srgbClr val="333333"/>
                </a:solidFill>
                <a:latin typeface="Menlo"/>
              </a:rPr>
              <a:t>filterContext</a:t>
            </a:r>
            <a:r>
              <a:rPr lang="en-US" sz="1400" dirty="0" smtClean="0">
                <a:solidFill>
                  <a:srgbClr val="333333"/>
                </a:solidFill>
                <a:latin typeface="Menlo"/>
              </a:rPr>
              <a:t>)</a:t>
            </a:r>
          </a:p>
          <a:p>
            <a:pPr lvl="1"/>
            <a:r>
              <a:rPr lang="en-US" sz="1400" dirty="0" smtClean="0">
                <a:solidFill>
                  <a:srgbClr val="333333"/>
                </a:solidFill>
                <a:latin typeface="Menlo"/>
              </a:rPr>
              <a:t> </a:t>
            </a:r>
            <a:r>
              <a:rPr lang="en-US" sz="1400" dirty="0">
                <a:solidFill>
                  <a:srgbClr val="333333"/>
                </a:solidFill>
                <a:latin typeface="Menlo"/>
              </a:rPr>
              <a:t>{ </a:t>
            </a:r>
            <a:endParaRPr lang="en-US" sz="1400" dirty="0" smtClean="0">
              <a:solidFill>
                <a:srgbClr val="333333"/>
              </a:solidFill>
              <a:latin typeface="Menlo"/>
            </a:endParaRPr>
          </a:p>
          <a:p>
            <a:pPr lvl="2"/>
            <a:r>
              <a:rPr lang="en-US" sz="1400" dirty="0" smtClean="0">
                <a:solidFill>
                  <a:srgbClr val="0000FF"/>
                </a:solidFill>
                <a:latin typeface="Menlo"/>
              </a:rPr>
              <a:t>if</a:t>
            </a:r>
            <a:r>
              <a:rPr lang="en-US" sz="1400" dirty="0" smtClean="0">
                <a:solidFill>
                  <a:srgbClr val="333333"/>
                </a:solidFill>
                <a:latin typeface="Menlo"/>
              </a:rPr>
              <a:t> </a:t>
            </a:r>
            <a:r>
              <a:rPr lang="en-US" sz="1400" dirty="0">
                <a:solidFill>
                  <a:srgbClr val="333333"/>
                </a:solidFill>
                <a:latin typeface="Menlo"/>
              </a:rPr>
              <a:t>(Duration &lt;= 0) </a:t>
            </a:r>
            <a:endParaRPr lang="en-US" sz="1400" dirty="0" smtClean="0">
              <a:solidFill>
                <a:srgbClr val="333333"/>
              </a:solidFill>
              <a:latin typeface="Menlo"/>
            </a:endParaRPr>
          </a:p>
          <a:p>
            <a:pPr lvl="2"/>
            <a:r>
              <a:rPr lang="en-US" sz="1400" dirty="0">
                <a:solidFill>
                  <a:srgbClr val="333333"/>
                </a:solidFill>
                <a:latin typeface="Menlo"/>
              </a:rPr>
              <a:t>	</a:t>
            </a:r>
            <a:r>
              <a:rPr lang="en-US" sz="1400" dirty="0" smtClean="0">
                <a:solidFill>
                  <a:srgbClr val="0000FF"/>
                </a:solidFill>
                <a:latin typeface="Menlo"/>
              </a:rPr>
              <a:t>return</a:t>
            </a:r>
            <a:r>
              <a:rPr lang="en-US" sz="1400" dirty="0">
                <a:solidFill>
                  <a:srgbClr val="333333"/>
                </a:solidFill>
                <a:latin typeface="Menlo"/>
              </a:rPr>
              <a:t>; </a:t>
            </a:r>
            <a:endParaRPr lang="en-US" sz="1400" dirty="0" smtClean="0">
              <a:solidFill>
                <a:srgbClr val="333333"/>
              </a:solidFill>
              <a:latin typeface="Menlo"/>
            </a:endParaRPr>
          </a:p>
          <a:p>
            <a:pPr lvl="2"/>
            <a:r>
              <a:rPr lang="en-US" sz="1400" dirty="0" err="1" smtClean="0">
                <a:solidFill>
                  <a:srgbClr val="2B91AF"/>
                </a:solidFill>
                <a:latin typeface="Menlo"/>
              </a:rPr>
              <a:t>HttpCachePolicyBase</a:t>
            </a:r>
            <a:r>
              <a:rPr lang="en-US" sz="1400" dirty="0" smtClean="0">
                <a:solidFill>
                  <a:srgbClr val="333333"/>
                </a:solidFill>
                <a:latin typeface="Menlo"/>
              </a:rPr>
              <a:t> </a:t>
            </a:r>
            <a:r>
              <a:rPr lang="en-US" sz="1400" dirty="0">
                <a:solidFill>
                  <a:srgbClr val="333333"/>
                </a:solidFill>
                <a:latin typeface="Menlo"/>
              </a:rPr>
              <a:t>cache = </a:t>
            </a:r>
            <a:r>
              <a:rPr lang="en-US" sz="1400" dirty="0" err="1">
                <a:solidFill>
                  <a:srgbClr val="333333"/>
                </a:solidFill>
                <a:latin typeface="Menlo"/>
              </a:rPr>
              <a:t>filterContext.HttpContext.Response.Cache</a:t>
            </a:r>
            <a:r>
              <a:rPr lang="en-US" sz="1400" dirty="0">
                <a:solidFill>
                  <a:srgbClr val="333333"/>
                </a:solidFill>
                <a:latin typeface="Menlo"/>
              </a:rPr>
              <a:t>; </a:t>
            </a:r>
            <a:endParaRPr lang="en-US" sz="1400" dirty="0" smtClean="0">
              <a:solidFill>
                <a:srgbClr val="333333"/>
              </a:solidFill>
              <a:latin typeface="Menlo"/>
            </a:endParaRPr>
          </a:p>
          <a:p>
            <a:pPr lvl="2"/>
            <a:r>
              <a:rPr lang="en-US" sz="1400" dirty="0" err="1" smtClean="0">
                <a:solidFill>
                  <a:srgbClr val="2B91AF"/>
                </a:solidFill>
                <a:latin typeface="Menlo"/>
              </a:rPr>
              <a:t>TimeSpan</a:t>
            </a:r>
            <a:r>
              <a:rPr lang="en-US" sz="1400" dirty="0" smtClean="0">
                <a:solidFill>
                  <a:srgbClr val="333333"/>
                </a:solidFill>
                <a:latin typeface="Menlo"/>
              </a:rPr>
              <a:t> </a:t>
            </a:r>
            <a:r>
              <a:rPr lang="en-US" sz="1400" dirty="0" err="1">
                <a:solidFill>
                  <a:srgbClr val="333333"/>
                </a:solidFill>
                <a:latin typeface="Menlo"/>
              </a:rPr>
              <a:t>cacheDuration</a:t>
            </a:r>
            <a:r>
              <a:rPr lang="en-US" sz="1400" dirty="0">
                <a:solidFill>
                  <a:srgbClr val="333333"/>
                </a:solidFill>
                <a:latin typeface="Menlo"/>
              </a:rPr>
              <a:t> = </a:t>
            </a:r>
            <a:r>
              <a:rPr lang="en-US" sz="1400" dirty="0" err="1">
                <a:solidFill>
                  <a:srgbClr val="2B91AF"/>
                </a:solidFill>
                <a:latin typeface="Menlo"/>
              </a:rPr>
              <a:t>TimeSpan</a:t>
            </a:r>
            <a:r>
              <a:rPr lang="en-US" sz="1400" dirty="0" err="1">
                <a:solidFill>
                  <a:srgbClr val="333333"/>
                </a:solidFill>
                <a:latin typeface="Menlo"/>
              </a:rPr>
              <a:t>.FromSeconds</a:t>
            </a:r>
            <a:r>
              <a:rPr lang="en-US" sz="1400" dirty="0">
                <a:solidFill>
                  <a:srgbClr val="333333"/>
                </a:solidFill>
                <a:latin typeface="Menlo"/>
              </a:rPr>
              <a:t>(Duration); </a:t>
            </a:r>
            <a:endParaRPr lang="en-US" sz="1400" dirty="0" smtClean="0">
              <a:solidFill>
                <a:srgbClr val="333333"/>
              </a:solidFill>
              <a:latin typeface="Menlo"/>
            </a:endParaRPr>
          </a:p>
          <a:p>
            <a:pPr lvl="2"/>
            <a:r>
              <a:rPr lang="en-US" sz="1400" dirty="0" err="1" smtClean="0">
                <a:solidFill>
                  <a:srgbClr val="333333"/>
                </a:solidFill>
                <a:latin typeface="Menlo"/>
              </a:rPr>
              <a:t>cache.SetCacheability</a:t>
            </a:r>
            <a:r>
              <a:rPr lang="en-US" sz="1400" dirty="0" smtClean="0">
                <a:solidFill>
                  <a:srgbClr val="333333"/>
                </a:solidFill>
                <a:latin typeface="Menlo"/>
              </a:rPr>
              <a:t>(</a:t>
            </a:r>
            <a:r>
              <a:rPr lang="en-US" sz="1400" dirty="0" err="1" smtClean="0">
                <a:solidFill>
                  <a:srgbClr val="2B91AF"/>
                </a:solidFill>
                <a:latin typeface="Menlo"/>
              </a:rPr>
              <a:t>HttpCacheability</a:t>
            </a:r>
            <a:r>
              <a:rPr lang="en-US" sz="1400" dirty="0" err="1" smtClean="0">
                <a:solidFill>
                  <a:srgbClr val="333333"/>
                </a:solidFill>
                <a:latin typeface="Menlo"/>
              </a:rPr>
              <a:t>.Public</a:t>
            </a:r>
            <a:r>
              <a:rPr lang="en-US" sz="1400" dirty="0">
                <a:solidFill>
                  <a:srgbClr val="333333"/>
                </a:solidFill>
                <a:latin typeface="Menlo"/>
              </a:rPr>
              <a:t>); </a:t>
            </a:r>
            <a:endParaRPr lang="en-US" sz="1400" dirty="0" smtClean="0">
              <a:solidFill>
                <a:srgbClr val="333333"/>
              </a:solidFill>
              <a:latin typeface="Menlo"/>
            </a:endParaRPr>
          </a:p>
          <a:p>
            <a:pPr lvl="2"/>
            <a:r>
              <a:rPr lang="en-US" sz="1400" dirty="0" err="1" smtClean="0">
                <a:solidFill>
                  <a:srgbClr val="333333"/>
                </a:solidFill>
                <a:latin typeface="Menlo"/>
              </a:rPr>
              <a:t>cache.SetExpires</a:t>
            </a:r>
            <a:r>
              <a:rPr lang="en-US" sz="1400" dirty="0" smtClean="0">
                <a:solidFill>
                  <a:srgbClr val="333333"/>
                </a:solidFill>
                <a:latin typeface="Menlo"/>
              </a:rPr>
              <a:t>(</a:t>
            </a:r>
            <a:r>
              <a:rPr lang="en-US" sz="1400" dirty="0" err="1" smtClean="0">
                <a:solidFill>
                  <a:srgbClr val="2B91AF"/>
                </a:solidFill>
                <a:latin typeface="Menlo"/>
              </a:rPr>
              <a:t>DateTime</a:t>
            </a:r>
            <a:r>
              <a:rPr lang="en-US" sz="1400" dirty="0" err="1" smtClean="0">
                <a:solidFill>
                  <a:srgbClr val="333333"/>
                </a:solidFill>
                <a:latin typeface="Menlo"/>
              </a:rPr>
              <a:t>.Now.Add</a:t>
            </a:r>
            <a:r>
              <a:rPr lang="en-US" sz="1400" dirty="0" smtClean="0">
                <a:solidFill>
                  <a:srgbClr val="333333"/>
                </a:solidFill>
                <a:latin typeface="Menlo"/>
              </a:rPr>
              <a:t>(</a:t>
            </a:r>
            <a:r>
              <a:rPr lang="en-US" sz="1400" dirty="0" err="1" smtClean="0">
                <a:solidFill>
                  <a:srgbClr val="333333"/>
                </a:solidFill>
                <a:latin typeface="Menlo"/>
              </a:rPr>
              <a:t>cacheDuration</a:t>
            </a:r>
            <a:r>
              <a:rPr lang="en-US" sz="1400" dirty="0">
                <a:solidFill>
                  <a:srgbClr val="333333"/>
                </a:solidFill>
                <a:latin typeface="Menlo"/>
              </a:rPr>
              <a:t>)); </a:t>
            </a:r>
            <a:endParaRPr lang="en-US" sz="1400" dirty="0" smtClean="0">
              <a:solidFill>
                <a:srgbClr val="333333"/>
              </a:solidFill>
              <a:latin typeface="Menlo"/>
            </a:endParaRPr>
          </a:p>
          <a:p>
            <a:pPr lvl="2"/>
            <a:r>
              <a:rPr lang="en-US" sz="1400" dirty="0" err="1" smtClean="0">
                <a:solidFill>
                  <a:srgbClr val="333333"/>
                </a:solidFill>
                <a:latin typeface="Menlo"/>
              </a:rPr>
              <a:t>cache.SetMaxAge</a:t>
            </a:r>
            <a:r>
              <a:rPr lang="en-US" sz="1400" dirty="0" smtClean="0">
                <a:solidFill>
                  <a:srgbClr val="333333"/>
                </a:solidFill>
                <a:latin typeface="Menlo"/>
              </a:rPr>
              <a:t>(</a:t>
            </a:r>
            <a:r>
              <a:rPr lang="en-US" sz="1400" dirty="0" err="1" smtClean="0">
                <a:solidFill>
                  <a:srgbClr val="333333"/>
                </a:solidFill>
                <a:latin typeface="Menlo"/>
              </a:rPr>
              <a:t>cacheDuration</a:t>
            </a:r>
            <a:r>
              <a:rPr lang="en-US" sz="1400" dirty="0">
                <a:solidFill>
                  <a:srgbClr val="333333"/>
                </a:solidFill>
                <a:latin typeface="Menlo"/>
              </a:rPr>
              <a:t>); </a:t>
            </a:r>
            <a:endParaRPr lang="en-US" sz="1400" dirty="0" smtClean="0">
              <a:solidFill>
                <a:srgbClr val="333333"/>
              </a:solidFill>
              <a:latin typeface="Menlo"/>
            </a:endParaRPr>
          </a:p>
          <a:p>
            <a:pPr lvl="2"/>
            <a:r>
              <a:rPr lang="en-US" sz="1400" dirty="0" err="1" smtClean="0">
                <a:solidFill>
                  <a:srgbClr val="333333"/>
                </a:solidFill>
                <a:latin typeface="Menlo"/>
              </a:rPr>
              <a:t>cache.AppendCacheExtension</a:t>
            </a:r>
            <a:r>
              <a:rPr lang="en-US" sz="1400" dirty="0">
                <a:solidFill>
                  <a:srgbClr val="333333"/>
                </a:solidFill>
                <a:latin typeface="Menlo"/>
              </a:rPr>
              <a:t>(</a:t>
            </a:r>
            <a:r>
              <a:rPr lang="en-US" sz="1400" dirty="0">
                <a:solidFill>
                  <a:srgbClr val="A31515"/>
                </a:solidFill>
                <a:latin typeface="Menlo"/>
              </a:rPr>
              <a:t>"must-revalidate, proxy-revalidate"</a:t>
            </a:r>
            <a:r>
              <a:rPr lang="en-US" sz="1400" dirty="0">
                <a:solidFill>
                  <a:srgbClr val="333333"/>
                </a:solidFill>
                <a:latin typeface="Menlo"/>
              </a:rPr>
              <a:t>); </a:t>
            </a:r>
            <a:endParaRPr lang="en-US" sz="1400" dirty="0" smtClean="0">
              <a:solidFill>
                <a:srgbClr val="333333"/>
              </a:solidFill>
              <a:latin typeface="Menlo"/>
            </a:endParaRPr>
          </a:p>
          <a:p>
            <a:pPr lvl="1"/>
            <a:r>
              <a:rPr lang="en-US" sz="1400" dirty="0" smtClean="0">
                <a:solidFill>
                  <a:srgbClr val="333333"/>
                </a:solidFill>
                <a:latin typeface="Menlo"/>
              </a:rPr>
              <a:t>} </a:t>
            </a:r>
          </a:p>
          <a:p>
            <a:pPr lvl="0"/>
            <a:r>
              <a:rPr lang="en-US" sz="1400" dirty="0" smtClean="0">
                <a:solidFill>
                  <a:srgbClr val="333333"/>
                </a:solidFill>
                <a:latin typeface="Menlo"/>
              </a:rPr>
              <a:t>}</a:t>
            </a:r>
            <a:r>
              <a:rPr lang="en-US" sz="2000" dirty="0" smtClean="0"/>
              <a:t> </a:t>
            </a:r>
            <a:endParaRPr lang="en-US" sz="3600" dirty="0">
              <a:latin typeface="Arial" panose="020B0604020202020204" pitchFamily="34" charset="0"/>
            </a:endParaRPr>
          </a:p>
        </p:txBody>
      </p:sp>
    </p:spTree>
    <p:extLst>
      <p:ext uri="{BB962C8B-B14F-4D97-AF65-F5344CB8AC3E}">
        <p14:creationId xmlns:p14="http://schemas.microsoft.com/office/powerpoint/2010/main" val="145126131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Caching</a:t>
            </a:r>
            <a:endParaRPr lang="en-IN" dirty="0"/>
          </a:p>
        </p:txBody>
      </p:sp>
      <p:pic>
        <p:nvPicPr>
          <p:cNvPr id="17410" name="Picture 2" descr="https://aspblogs.blob.core.windows.net/media/rashid/ActionFilters/Cach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785" y="2691685"/>
            <a:ext cx="7858125" cy="3819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656175" y="1596119"/>
            <a:ext cx="4278735" cy="707886"/>
          </a:xfrm>
          <a:prstGeom prst="rect">
            <a:avLst/>
          </a:prstGeom>
          <a:noFill/>
        </p:spPr>
        <p:txBody>
          <a:bodyPr wrap="none" rtlCol="0">
            <a:spAutoFit/>
          </a:bodyPr>
          <a:lstStyle/>
          <a:p>
            <a:pPr lvl="0"/>
            <a:r>
              <a:rPr lang="en-US" sz="1600" dirty="0">
                <a:solidFill>
                  <a:srgbClr val="333333"/>
                </a:solidFill>
                <a:latin typeface="Menlo"/>
              </a:rPr>
              <a:t>[</a:t>
            </a:r>
            <a:r>
              <a:rPr lang="en-US" sz="1600" dirty="0" err="1">
                <a:solidFill>
                  <a:srgbClr val="2B91AF"/>
                </a:solidFill>
                <a:latin typeface="Menlo"/>
              </a:rPr>
              <a:t>CacheFilter</a:t>
            </a:r>
            <a:r>
              <a:rPr lang="en-US" sz="1600" dirty="0">
                <a:solidFill>
                  <a:srgbClr val="333333"/>
                </a:solidFill>
                <a:latin typeface="Menlo"/>
              </a:rPr>
              <a:t>(Duration = 60)] </a:t>
            </a:r>
            <a:endParaRPr lang="en-US" sz="1600" dirty="0" smtClean="0">
              <a:solidFill>
                <a:srgbClr val="333333"/>
              </a:solidFill>
              <a:latin typeface="Menlo"/>
            </a:endParaRPr>
          </a:p>
          <a:p>
            <a:pPr lvl="0"/>
            <a:r>
              <a:rPr lang="en-US" sz="1600" dirty="0" smtClean="0">
                <a:solidFill>
                  <a:srgbClr val="0000FF"/>
                </a:solidFill>
                <a:latin typeface="Menlo"/>
              </a:rPr>
              <a:t>public</a:t>
            </a:r>
            <a:r>
              <a:rPr lang="en-US" sz="1600" dirty="0" smtClean="0">
                <a:solidFill>
                  <a:srgbClr val="333333"/>
                </a:solidFill>
                <a:latin typeface="Menlo"/>
              </a:rPr>
              <a:t> </a:t>
            </a:r>
            <a:r>
              <a:rPr lang="en-US" sz="1600" dirty="0">
                <a:solidFill>
                  <a:srgbClr val="0000FF"/>
                </a:solidFill>
                <a:latin typeface="Menlo"/>
              </a:rPr>
              <a:t>void</a:t>
            </a:r>
            <a:r>
              <a:rPr lang="en-US" sz="1600" dirty="0">
                <a:solidFill>
                  <a:srgbClr val="333333"/>
                </a:solidFill>
                <a:latin typeface="Menlo"/>
              </a:rPr>
              <a:t> Category(</a:t>
            </a:r>
            <a:r>
              <a:rPr lang="en-US" sz="1600" dirty="0">
                <a:solidFill>
                  <a:srgbClr val="0000FF"/>
                </a:solidFill>
                <a:latin typeface="Menlo"/>
              </a:rPr>
              <a:t>string</a:t>
            </a:r>
            <a:r>
              <a:rPr lang="en-US" sz="1600" dirty="0">
                <a:solidFill>
                  <a:srgbClr val="333333"/>
                </a:solidFill>
                <a:latin typeface="Menlo"/>
              </a:rPr>
              <a:t> name, </a:t>
            </a:r>
            <a:r>
              <a:rPr lang="en-US" sz="1600" dirty="0" err="1">
                <a:solidFill>
                  <a:srgbClr val="0000FF"/>
                </a:solidFill>
                <a:latin typeface="Menlo"/>
              </a:rPr>
              <a:t>int</a:t>
            </a:r>
            <a:r>
              <a:rPr lang="en-US" sz="1600" dirty="0">
                <a:solidFill>
                  <a:srgbClr val="333333"/>
                </a:solidFill>
                <a:latin typeface="Menlo"/>
              </a:rPr>
              <a:t>? page)</a:t>
            </a:r>
            <a:r>
              <a:rPr lang="en-US" sz="2400" dirty="0"/>
              <a:t> </a:t>
            </a:r>
            <a:endParaRPr lang="en-US" sz="4000" dirty="0">
              <a:latin typeface="Arial" panose="020B0604020202020204" pitchFamily="34" charset="0"/>
            </a:endParaRPr>
          </a:p>
        </p:txBody>
      </p:sp>
    </p:spTree>
    <p:extLst>
      <p:ext uri="{BB962C8B-B14F-4D97-AF65-F5344CB8AC3E}">
        <p14:creationId xmlns:p14="http://schemas.microsoft.com/office/powerpoint/2010/main" val="15842014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CSRF Attacks</a:t>
            </a:r>
            <a:endParaRPr lang="en-IN" dirty="0"/>
          </a:p>
        </p:txBody>
      </p:sp>
      <p:pic>
        <p:nvPicPr>
          <p:cNvPr id="6146" name="Picture 2" descr="http://www.redteamsecure.com/images/labs/csr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712" y="1852921"/>
            <a:ext cx="9398189" cy="433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17855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CSRF Attacks </a:t>
            </a:r>
            <a:r>
              <a:rPr lang="en-IN" dirty="0" err="1" smtClean="0"/>
              <a:t>Cont</a:t>
            </a:r>
            <a:r>
              <a:rPr lang="en-IN" dirty="0" smtClean="0"/>
              <a:t>…</a:t>
            </a:r>
            <a:endParaRPr lang="en-IN" dirty="0"/>
          </a:p>
        </p:txBody>
      </p:sp>
      <p:sp>
        <p:nvSpPr>
          <p:cNvPr id="3" name="Content Placeholder 2"/>
          <p:cNvSpPr>
            <a:spLocks noGrp="1"/>
          </p:cNvSpPr>
          <p:nvPr>
            <p:ph idx="1"/>
          </p:nvPr>
        </p:nvSpPr>
        <p:spPr/>
        <p:txBody>
          <a:bodyPr>
            <a:normAutofit fontScale="77500" lnSpcReduction="20000"/>
          </a:bodyPr>
          <a:lstStyle/>
          <a:p>
            <a:pPr marL="457200" indent="-457200">
              <a:buFont typeface="+mj-lt"/>
              <a:buAutoNum type="arabicPeriod"/>
            </a:pPr>
            <a:r>
              <a:rPr lang="en-IN" dirty="0"/>
              <a:t>A user logs into </a:t>
            </a:r>
            <a:r>
              <a:rPr lang="en-IN" dirty="0" smtClean="0">
                <a:hlinkClick r:id="rId2"/>
              </a:rPr>
              <a:t>www.example.com</a:t>
            </a:r>
            <a:r>
              <a:rPr lang="en-IN" dirty="0" smtClean="0"/>
              <a:t>, </a:t>
            </a:r>
            <a:r>
              <a:rPr lang="en-IN" dirty="0"/>
              <a:t>using forms </a:t>
            </a:r>
            <a:r>
              <a:rPr lang="en-IN" dirty="0" smtClean="0"/>
              <a:t>authentication</a:t>
            </a:r>
          </a:p>
          <a:p>
            <a:pPr marL="457200" indent="-457200">
              <a:buFont typeface="+mj-lt"/>
              <a:buAutoNum type="arabicPeriod"/>
            </a:pPr>
            <a:r>
              <a:rPr lang="en-IN" dirty="0"/>
              <a:t>The server authenticates the user. The response from the server includes an authentication cookie.</a:t>
            </a:r>
          </a:p>
          <a:p>
            <a:pPr marL="457200" indent="-457200">
              <a:buFont typeface="+mj-lt"/>
              <a:buAutoNum type="arabicPeriod"/>
            </a:pPr>
            <a:r>
              <a:rPr lang="en-IN" dirty="0"/>
              <a:t>Without logging out, the user visits a malicious web site. This malicious site contains the following HTML form</a:t>
            </a:r>
            <a:r>
              <a:rPr lang="en-IN" dirty="0" smtClean="0"/>
              <a:t>:</a:t>
            </a:r>
          </a:p>
          <a:p>
            <a:pPr marL="457200" lvl="1" indent="0">
              <a:buNone/>
            </a:pPr>
            <a:r>
              <a:rPr lang="en-US" dirty="0">
                <a:solidFill>
                  <a:srgbClr val="A31515"/>
                </a:solidFill>
                <a:latin typeface="Consolas" panose="020B0609020204030204" pitchFamily="49" charset="0"/>
                <a:cs typeface="Consolas" panose="020B0609020204030204" pitchFamily="49" charset="0"/>
              </a:rPr>
              <a:t>&lt;h1&gt;</a:t>
            </a:r>
            <a:r>
              <a:rPr lang="en-US" dirty="0">
                <a:solidFill>
                  <a:srgbClr val="000000"/>
                </a:solidFill>
                <a:latin typeface="Consolas" panose="020B0609020204030204" pitchFamily="49" charset="0"/>
                <a:cs typeface="Consolas" panose="020B0609020204030204" pitchFamily="49" charset="0"/>
              </a:rPr>
              <a:t>You Are a Winner!</a:t>
            </a:r>
            <a:r>
              <a:rPr lang="en-US" dirty="0">
                <a:solidFill>
                  <a:srgbClr val="A31515"/>
                </a:solidFill>
                <a:latin typeface="Consolas" panose="020B0609020204030204" pitchFamily="49" charset="0"/>
                <a:cs typeface="Consolas" panose="020B0609020204030204" pitchFamily="49" charset="0"/>
              </a:rPr>
              <a:t>&lt;/h1&gt;</a:t>
            </a:r>
            <a:r>
              <a:rPr lang="en-US" dirty="0">
                <a:solidFill>
                  <a:srgbClr val="000000"/>
                </a:solidFill>
                <a:latin typeface="Consolas" panose="020B0609020204030204" pitchFamily="49" charset="0"/>
                <a:cs typeface="Consolas" panose="020B0609020204030204" pitchFamily="49" charset="0"/>
              </a:rPr>
              <a:t> </a:t>
            </a:r>
            <a:endParaRPr lang="en-US" dirty="0" smtClean="0">
              <a:solidFill>
                <a:srgbClr val="000000"/>
              </a:solidFill>
              <a:latin typeface="Consolas" panose="020B0609020204030204" pitchFamily="49" charset="0"/>
              <a:cs typeface="Consolas" panose="020B0609020204030204" pitchFamily="49" charset="0"/>
            </a:endParaRPr>
          </a:p>
          <a:p>
            <a:pPr marL="457200" lvl="1" indent="0">
              <a:buNone/>
            </a:pPr>
            <a:r>
              <a:rPr lang="en-US" dirty="0" smtClean="0">
                <a:solidFill>
                  <a:srgbClr val="A31515"/>
                </a:solidFill>
                <a:latin typeface="Consolas" panose="020B0609020204030204" pitchFamily="49" charset="0"/>
                <a:cs typeface="Consolas" panose="020B0609020204030204" pitchFamily="49" charset="0"/>
              </a:rPr>
              <a:t>&lt;</a:t>
            </a:r>
            <a:r>
              <a:rPr lang="en-US" dirty="0">
                <a:solidFill>
                  <a:srgbClr val="A31515"/>
                </a:solidFill>
                <a:latin typeface="Consolas" panose="020B0609020204030204" pitchFamily="49" charset="0"/>
                <a:cs typeface="Consolas" panose="020B0609020204030204" pitchFamily="49" charset="0"/>
              </a:rPr>
              <a:t>form</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action</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"http://example.com/</a:t>
            </a:r>
            <a:r>
              <a:rPr lang="en-US" dirty="0" err="1">
                <a:solidFill>
                  <a:srgbClr val="0000FF"/>
                </a:solidFill>
                <a:latin typeface="Consolas" panose="020B0609020204030204" pitchFamily="49" charset="0"/>
                <a:cs typeface="Consolas" panose="020B0609020204030204" pitchFamily="49" charset="0"/>
              </a:rPr>
              <a:t>api</a:t>
            </a:r>
            <a:r>
              <a:rPr lang="en-US" dirty="0">
                <a:solidFill>
                  <a:srgbClr val="0000FF"/>
                </a:solidFill>
                <a:latin typeface="Consolas" panose="020B0609020204030204" pitchFamily="49" charset="0"/>
                <a:cs typeface="Consolas" panose="020B0609020204030204" pitchFamily="49" charset="0"/>
              </a:rPr>
              <a:t>/account"</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method</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"post"</a:t>
            </a:r>
            <a:r>
              <a:rPr lang="en-US" dirty="0">
                <a:solidFill>
                  <a:srgbClr val="A31515"/>
                </a:solidFill>
                <a:latin typeface="Consolas" panose="020B0609020204030204" pitchFamily="49" charset="0"/>
                <a:cs typeface="Consolas" panose="020B0609020204030204" pitchFamily="49" charset="0"/>
              </a:rPr>
              <a:t>&gt;</a:t>
            </a:r>
            <a:r>
              <a:rPr lang="en-US" dirty="0">
                <a:solidFill>
                  <a:srgbClr val="000000"/>
                </a:solidFill>
                <a:latin typeface="Consolas" panose="020B0609020204030204" pitchFamily="49" charset="0"/>
                <a:cs typeface="Consolas" panose="020B0609020204030204" pitchFamily="49" charset="0"/>
              </a:rPr>
              <a:t> </a:t>
            </a:r>
            <a:endParaRPr lang="en-US" dirty="0" smtClean="0">
              <a:solidFill>
                <a:srgbClr val="000000"/>
              </a:solidFill>
              <a:latin typeface="Consolas" panose="020B0609020204030204" pitchFamily="49" charset="0"/>
              <a:cs typeface="Consolas" panose="020B0609020204030204" pitchFamily="49" charset="0"/>
            </a:endParaRPr>
          </a:p>
          <a:p>
            <a:pPr marL="914400" lvl="2" indent="0">
              <a:buNone/>
            </a:pPr>
            <a:r>
              <a:rPr lang="en-US" dirty="0" smtClean="0">
                <a:solidFill>
                  <a:srgbClr val="A31515"/>
                </a:solidFill>
                <a:latin typeface="Consolas" panose="020B0609020204030204" pitchFamily="49" charset="0"/>
                <a:cs typeface="Consolas" panose="020B0609020204030204" pitchFamily="49" charset="0"/>
              </a:rPr>
              <a:t>&lt;</a:t>
            </a:r>
            <a:r>
              <a:rPr lang="en-US" dirty="0">
                <a:solidFill>
                  <a:srgbClr val="A31515"/>
                </a:solidFill>
                <a:latin typeface="Consolas" panose="020B0609020204030204" pitchFamily="49" charset="0"/>
                <a:cs typeface="Consolas" panose="020B0609020204030204" pitchFamily="49" charset="0"/>
              </a:rPr>
              <a:t>input</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type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"hidden"</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name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"Transaction"</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value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"withdraw"</a:t>
            </a:r>
            <a:r>
              <a:rPr lang="en-US" dirty="0">
                <a:solidFill>
                  <a:srgbClr val="000000"/>
                </a:solidFill>
                <a:latin typeface="Consolas" panose="020B0609020204030204" pitchFamily="49" charset="0"/>
                <a:cs typeface="Consolas" panose="020B0609020204030204" pitchFamily="49" charset="0"/>
              </a:rPr>
              <a:t> </a:t>
            </a:r>
            <a:r>
              <a:rPr lang="en-US" dirty="0">
                <a:solidFill>
                  <a:srgbClr val="A31515"/>
                </a:solidFill>
                <a:latin typeface="Consolas" panose="020B0609020204030204" pitchFamily="49" charset="0"/>
                <a:cs typeface="Consolas" panose="020B0609020204030204" pitchFamily="49" charset="0"/>
              </a:rPr>
              <a:t>/&gt;</a:t>
            </a:r>
            <a:r>
              <a:rPr lang="en-US" dirty="0">
                <a:solidFill>
                  <a:srgbClr val="000000"/>
                </a:solidFill>
                <a:latin typeface="Consolas" panose="020B0609020204030204" pitchFamily="49" charset="0"/>
                <a:cs typeface="Consolas" panose="020B0609020204030204" pitchFamily="49" charset="0"/>
              </a:rPr>
              <a:t> </a:t>
            </a:r>
            <a:endParaRPr lang="en-US" dirty="0" smtClean="0">
              <a:solidFill>
                <a:srgbClr val="000000"/>
              </a:solidFill>
              <a:latin typeface="Consolas" panose="020B0609020204030204" pitchFamily="49" charset="0"/>
              <a:cs typeface="Consolas" panose="020B0609020204030204" pitchFamily="49" charset="0"/>
            </a:endParaRPr>
          </a:p>
          <a:p>
            <a:pPr marL="914400" lvl="2" indent="0">
              <a:buNone/>
            </a:pPr>
            <a:r>
              <a:rPr lang="en-US" dirty="0" smtClean="0">
                <a:solidFill>
                  <a:srgbClr val="A31515"/>
                </a:solidFill>
                <a:latin typeface="Consolas" panose="020B0609020204030204" pitchFamily="49" charset="0"/>
                <a:cs typeface="Consolas" panose="020B0609020204030204" pitchFamily="49" charset="0"/>
              </a:rPr>
              <a:t>&lt;</a:t>
            </a:r>
            <a:r>
              <a:rPr lang="en-US" dirty="0">
                <a:solidFill>
                  <a:srgbClr val="A31515"/>
                </a:solidFill>
                <a:latin typeface="Consolas" panose="020B0609020204030204" pitchFamily="49" charset="0"/>
                <a:cs typeface="Consolas" panose="020B0609020204030204" pitchFamily="49" charset="0"/>
              </a:rPr>
              <a:t>input</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type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"hidden"</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name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"Amount"</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value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"1000000"</a:t>
            </a:r>
            <a:r>
              <a:rPr lang="en-US" dirty="0">
                <a:solidFill>
                  <a:srgbClr val="000000"/>
                </a:solidFill>
                <a:latin typeface="Consolas" panose="020B0609020204030204" pitchFamily="49" charset="0"/>
                <a:cs typeface="Consolas" panose="020B0609020204030204" pitchFamily="49" charset="0"/>
              </a:rPr>
              <a:t> </a:t>
            </a:r>
            <a:r>
              <a:rPr lang="en-US" dirty="0">
                <a:solidFill>
                  <a:srgbClr val="A31515"/>
                </a:solidFill>
                <a:latin typeface="Consolas" panose="020B0609020204030204" pitchFamily="49" charset="0"/>
                <a:cs typeface="Consolas" panose="020B0609020204030204" pitchFamily="49" charset="0"/>
              </a:rPr>
              <a:t>/&gt;</a:t>
            </a:r>
            <a:r>
              <a:rPr lang="en-US" dirty="0">
                <a:solidFill>
                  <a:srgbClr val="000000"/>
                </a:solidFill>
                <a:latin typeface="Consolas" panose="020B0609020204030204" pitchFamily="49" charset="0"/>
                <a:cs typeface="Consolas" panose="020B0609020204030204" pitchFamily="49" charset="0"/>
              </a:rPr>
              <a:t> </a:t>
            </a:r>
            <a:endParaRPr lang="en-US" dirty="0" smtClean="0">
              <a:solidFill>
                <a:srgbClr val="000000"/>
              </a:solidFill>
              <a:latin typeface="Consolas" panose="020B0609020204030204" pitchFamily="49" charset="0"/>
              <a:cs typeface="Consolas" panose="020B0609020204030204" pitchFamily="49" charset="0"/>
            </a:endParaRPr>
          </a:p>
          <a:p>
            <a:pPr marL="914400" lvl="2" indent="0">
              <a:buNone/>
            </a:pPr>
            <a:r>
              <a:rPr lang="en-US" dirty="0" smtClean="0">
                <a:solidFill>
                  <a:srgbClr val="A31515"/>
                </a:solidFill>
                <a:latin typeface="Consolas" panose="020B0609020204030204" pitchFamily="49" charset="0"/>
                <a:cs typeface="Consolas" panose="020B0609020204030204" pitchFamily="49" charset="0"/>
              </a:rPr>
              <a:t>&lt;</a:t>
            </a:r>
            <a:r>
              <a:rPr lang="en-US" dirty="0">
                <a:solidFill>
                  <a:srgbClr val="A31515"/>
                </a:solidFill>
                <a:latin typeface="Consolas" panose="020B0609020204030204" pitchFamily="49" charset="0"/>
                <a:cs typeface="Consolas" panose="020B0609020204030204" pitchFamily="49" charset="0"/>
              </a:rPr>
              <a:t>input</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type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"submit"</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value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"Click Me"</a:t>
            </a:r>
            <a:r>
              <a:rPr lang="en-US" dirty="0">
                <a:solidFill>
                  <a:srgbClr val="A31515"/>
                </a:solidFill>
                <a:latin typeface="Consolas" panose="020B0609020204030204" pitchFamily="49" charset="0"/>
                <a:cs typeface="Consolas" panose="020B0609020204030204" pitchFamily="49" charset="0"/>
              </a:rPr>
              <a:t>/&gt;</a:t>
            </a:r>
            <a:r>
              <a:rPr lang="en-US" dirty="0">
                <a:solidFill>
                  <a:srgbClr val="000000"/>
                </a:solidFill>
                <a:latin typeface="Consolas" panose="020B0609020204030204" pitchFamily="49" charset="0"/>
                <a:cs typeface="Consolas" panose="020B0609020204030204" pitchFamily="49" charset="0"/>
              </a:rPr>
              <a:t> </a:t>
            </a:r>
            <a:endParaRPr lang="en-US" dirty="0" smtClean="0">
              <a:solidFill>
                <a:srgbClr val="000000"/>
              </a:solidFill>
              <a:latin typeface="Consolas" panose="020B0609020204030204" pitchFamily="49" charset="0"/>
              <a:cs typeface="Consolas" panose="020B0609020204030204" pitchFamily="49" charset="0"/>
            </a:endParaRPr>
          </a:p>
          <a:p>
            <a:pPr marL="457200" lvl="1" indent="0">
              <a:buNone/>
            </a:pPr>
            <a:r>
              <a:rPr lang="en-US" dirty="0" smtClean="0">
                <a:solidFill>
                  <a:srgbClr val="A31515"/>
                </a:solidFill>
                <a:latin typeface="Consolas" panose="020B0609020204030204" pitchFamily="49" charset="0"/>
                <a:cs typeface="Consolas" panose="020B0609020204030204" pitchFamily="49" charset="0"/>
              </a:rPr>
              <a:t>&lt;/</a:t>
            </a:r>
            <a:r>
              <a:rPr lang="en-US" dirty="0">
                <a:solidFill>
                  <a:srgbClr val="A31515"/>
                </a:solidFill>
                <a:latin typeface="Consolas" panose="020B0609020204030204" pitchFamily="49" charset="0"/>
                <a:cs typeface="Consolas" panose="020B0609020204030204" pitchFamily="49" charset="0"/>
              </a:rPr>
              <a:t>form&gt;</a:t>
            </a:r>
            <a:r>
              <a:rPr lang="en-US" sz="3600" dirty="0"/>
              <a:t> </a:t>
            </a:r>
            <a:endParaRPr lang="en-US" sz="5600" dirty="0">
              <a:latin typeface="Arial" panose="020B0604020202020204" pitchFamily="34" charset="0"/>
            </a:endParaRPr>
          </a:p>
          <a:p>
            <a:pPr marL="457200" indent="-457200">
              <a:buFont typeface="+mj-lt"/>
              <a:buAutoNum type="arabicPeriod"/>
            </a:pPr>
            <a:r>
              <a:rPr lang="en-IN" dirty="0"/>
              <a:t>The user clicks the submit button. The browser includes the authentication cookie with the </a:t>
            </a:r>
            <a:r>
              <a:rPr lang="en-IN" dirty="0" smtClean="0"/>
              <a:t>request</a:t>
            </a:r>
          </a:p>
          <a:p>
            <a:pPr marL="457200" indent="-457200">
              <a:buFont typeface="+mj-lt"/>
              <a:buAutoNum type="arabicPeriod"/>
            </a:pPr>
            <a:r>
              <a:rPr lang="en-IN" dirty="0"/>
              <a:t>The request runs on the server with the user’s authentication context, and can do anything that an authenticated user is allowed to do</a:t>
            </a:r>
            <a:r>
              <a:rPr lang="en-IN" dirty="0" smtClean="0"/>
              <a:t>.</a:t>
            </a:r>
          </a:p>
          <a:p>
            <a:pPr marL="457200" indent="-457200">
              <a:buFont typeface="+mj-lt"/>
              <a:buAutoNum type="arabicPeriod"/>
            </a:pPr>
            <a:endParaRPr lang="en-IN" dirty="0" smtClean="0"/>
          </a:p>
          <a:p>
            <a:pPr marL="457200" indent="-457200">
              <a:buFont typeface="+mj-lt"/>
              <a:buAutoNum type="arabicPeriod"/>
            </a:pPr>
            <a:endParaRPr lang="en-IN" dirty="0"/>
          </a:p>
        </p:txBody>
      </p:sp>
      <p:sp>
        <p:nvSpPr>
          <p:cNvPr id="4" name="Rectangle 1"/>
          <p:cNvSpPr>
            <a:spLocks noChangeArrowheads="1"/>
          </p:cNvSpPr>
          <p:nvPr/>
        </p:nvSpPr>
        <p:spPr bwMode="auto">
          <a:xfrm>
            <a:off x="0" y="-126236"/>
            <a:ext cx="65" cy="709673"/>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60287"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693951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CSRF Attacks </a:t>
            </a:r>
            <a:r>
              <a:rPr lang="en-IN" dirty="0" err="1" smtClean="0"/>
              <a:t>Cont</a:t>
            </a:r>
            <a:r>
              <a:rPr lang="en-IN" dirty="0" smtClean="0"/>
              <a:t>…</a:t>
            </a:r>
            <a:endParaRPr lang="en-IN" dirty="0"/>
          </a:p>
        </p:txBody>
      </p:sp>
      <p:sp>
        <p:nvSpPr>
          <p:cNvPr id="3" name="Content Placeholder 2"/>
          <p:cNvSpPr>
            <a:spLocks noGrp="1"/>
          </p:cNvSpPr>
          <p:nvPr>
            <p:ph idx="1"/>
          </p:nvPr>
        </p:nvSpPr>
        <p:spPr/>
        <p:txBody>
          <a:bodyPr/>
          <a:lstStyle/>
          <a:p>
            <a:r>
              <a:rPr lang="en-IN" dirty="0" smtClean="0"/>
              <a:t>The </a:t>
            </a:r>
            <a:r>
              <a:rPr lang="en-IN" dirty="0"/>
              <a:t>malicious page could just as easily run a script that sends an AJAX request</a:t>
            </a:r>
            <a:endParaRPr lang="en-IN" dirty="0" smtClean="0"/>
          </a:p>
          <a:p>
            <a:r>
              <a:rPr lang="en-IN" dirty="0" smtClean="0"/>
              <a:t>Using </a:t>
            </a:r>
            <a:r>
              <a:rPr lang="en-IN" b="1" dirty="0"/>
              <a:t>SSL</a:t>
            </a:r>
            <a:r>
              <a:rPr lang="en-IN" dirty="0"/>
              <a:t> does not prevent a CSRF attack, because the malicious site can send an “https://” </a:t>
            </a:r>
            <a:r>
              <a:rPr lang="en-IN" dirty="0" smtClean="0"/>
              <a:t>request</a:t>
            </a:r>
          </a:p>
          <a:p>
            <a:r>
              <a:rPr lang="en-IN" dirty="0"/>
              <a:t>CSRF attacks are possible against web sites that use </a:t>
            </a:r>
            <a:r>
              <a:rPr lang="en-IN" b="1" dirty="0"/>
              <a:t>cookies</a:t>
            </a:r>
            <a:r>
              <a:rPr lang="en-IN" dirty="0"/>
              <a:t> for authentication, because browsers send all relevant cookies to the destination web </a:t>
            </a:r>
            <a:r>
              <a:rPr lang="en-IN" dirty="0" smtClean="0"/>
              <a:t>site</a:t>
            </a:r>
          </a:p>
          <a:p>
            <a:r>
              <a:rPr lang="en-IN" dirty="0" smtClean="0"/>
              <a:t>Also, after a user logs in with Basic or Digest authentication. the browser automatically sends the credentials until the session ends</a:t>
            </a:r>
          </a:p>
          <a:p>
            <a:endParaRPr lang="en-IN" dirty="0"/>
          </a:p>
        </p:txBody>
      </p:sp>
    </p:spTree>
    <p:extLst>
      <p:ext uri="{BB962C8B-B14F-4D97-AF65-F5344CB8AC3E}">
        <p14:creationId xmlns:p14="http://schemas.microsoft.com/office/powerpoint/2010/main" val="3635934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Anti-Forgery </a:t>
            </a:r>
            <a:r>
              <a:rPr lang="en-IN" dirty="0" smtClean="0"/>
              <a:t>Tokens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To help prevent CSRF attacks, ASP.NET MVC uses anti-forgery tokens, also called </a:t>
            </a:r>
            <a:r>
              <a:rPr lang="en-IN" i="1" dirty="0"/>
              <a:t>request verification </a:t>
            </a:r>
            <a:r>
              <a:rPr lang="en-IN" i="1" dirty="0" smtClean="0"/>
              <a:t>tokens</a:t>
            </a:r>
          </a:p>
          <a:p>
            <a:pPr marL="514350" indent="-514350">
              <a:buFont typeface="+mj-lt"/>
              <a:buAutoNum type="arabicPeriod"/>
            </a:pPr>
            <a:r>
              <a:rPr lang="en-IN" dirty="0"/>
              <a:t>The client requests an HTML page that contains a form.</a:t>
            </a:r>
          </a:p>
          <a:p>
            <a:pPr marL="514350" indent="-514350">
              <a:buFont typeface="+mj-lt"/>
              <a:buAutoNum type="arabicPeriod"/>
            </a:pPr>
            <a:r>
              <a:rPr lang="en-IN" dirty="0"/>
              <a:t>The server includes two tokens in the response. One token is sent as a cookie. The other is placed in a hidden form field. The tokens are generated randomly so that an adversary cannot guess the values.</a:t>
            </a:r>
          </a:p>
          <a:p>
            <a:pPr marL="514350" indent="-514350">
              <a:buFont typeface="+mj-lt"/>
              <a:buAutoNum type="arabicPeriod"/>
            </a:pPr>
            <a:r>
              <a:rPr lang="en-IN" dirty="0"/>
              <a:t>When the client submits the form, it must send both tokens back to the </a:t>
            </a:r>
            <a:r>
              <a:rPr lang="en-IN" dirty="0" smtClean="0"/>
              <a:t>server. (Browser </a:t>
            </a:r>
            <a:r>
              <a:rPr lang="en-IN" dirty="0"/>
              <a:t>client </a:t>
            </a:r>
            <a:r>
              <a:rPr lang="en-IN" dirty="0" smtClean="0"/>
              <a:t>automatically does </a:t>
            </a:r>
            <a:r>
              <a:rPr lang="en-IN" dirty="0"/>
              <a:t>this when the user submits the </a:t>
            </a:r>
            <a:r>
              <a:rPr lang="en-IN" dirty="0" smtClean="0"/>
              <a:t>form)</a:t>
            </a:r>
          </a:p>
          <a:p>
            <a:pPr marL="514350" indent="-514350">
              <a:buFont typeface="+mj-lt"/>
              <a:buAutoNum type="arabicPeriod"/>
            </a:pPr>
            <a:r>
              <a:rPr lang="en-IN" dirty="0"/>
              <a:t>If a request does not include both tokens, the server disallows the request.</a:t>
            </a:r>
          </a:p>
          <a:p>
            <a:pPr marL="0" indent="0">
              <a:buNone/>
            </a:pPr>
            <a:r>
              <a:rPr lang="en-IN" dirty="0"/>
              <a:t>Anti-forgery tokens work because the malicious page cannot read the user’s tokens, due to same-origin policies.</a:t>
            </a:r>
            <a:endParaRPr lang="en-IN" i="1" dirty="0" smtClean="0"/>
          </a:p>
          <a:p>
            <a:endParaRPr lang="en-IN" dirty="0"/>
          </a:p>
        </p:txBody>
      </p:sp>
    </p:spTree>
    <p:extLst>
      <p:ext uri="{BB962C8B-B14F-4D97-AF65-F5344CB8AC3E}">
        <p14:creationId xmlns:p14="http://schemas.microsoft.com/office/powerpoint/2010/main" val="41187465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Anti-Forgery Tokens in MVC</a:t>
            </a:r>
            <a:endParaRPr lang="en-IN" dirty="0"/>
          </a:p>
        </p:txBody>
      </p:sp>
      <p:sp>
        <p:nvSpPr>
          <p:cNvPr id="3" name="Content Placeholder 2"/>
          <p:cNvSpPr>
            <a:spLocks noGrp="1"/>
          </p:cNvSpPr>
          <p:nvPr>
            <p:ph idx="1"/>
          </p:nvPr>
        </p:nvSpPr>
        <p:spPr/>
        <p:txBody>
          <a:bodyPr/>
          <a:lstStyle/>
          <a:p>
            <a:r>
              <a:rPr lang="en-IN" dirty="0"/>
              <a:t>To add the anti-forgery tokens to a Razor page, use </a:t>
            </a:r>
            <a:r>
              <a:rPr lang="en-IN" dirty="0" smtClean="0"/>
              <a:t>the</a:t>
            </a:r>
            <a:r>
              <a:rPr lang="en-IN" dirty="0"/>
              <a:t> </a:t>
            </a:r>
            <a:r>
              <a:rPr lang="en-IN" b="1" dirty="0" err="1"/>
              <a:t>HtmlHelper.AntiForgeryToken</a:t>
            </a:r>
            <a:r>
              <a:rPr lang="en-IN" dirty="0"/>
              <a:t> helper method</a:t>
            </a:r>
            <a:r>
              <a:rPr lang="en-IN" dirty="0" smtClean="0"/>
              <a:t>:</a:t>
            </a:r>
          </a:p>
          <a:p>
            <a:endParaRPr lang="en-IN" dirty="0" smtClean="0"/>
          </a:p>
          <a:p>
            <a:pPr marL="0" lvl="0" indent="0">
              <a:buNone/>
            </a:pPr>
            <a:r>
              <a:rPr lang="en-US" sz="1800" dirty="0">
                <a:solidFill>
                  <a:srgbClr val="000000"/>
                </a:solidFill>
                <a:latin typeface="Consolas" panose="020B0609020204030204" pitchFamily="49" charset="0"/>
                <a:cs typeface="Consolas" panose="020B0609020204030204" pitchFamily="49" charset="0"/>
              </a:rPr>
              <a:t>@using (</a:t>
            </a:r>
            <a:r>
              <a:rPr lang="en-US" sz="1800" dirty="0" err="1">
                <a:solidFill>
                  <a:srgbClr val="000000"/>
                </a:solidFill>
                <a:latin typeface="Consolas" panose="020B0609020204030204" pitchFamily="49" charset="0"/>
                <a:cs typeface="Consolas" panose="020B0609020204030204" pitchFamily="49" charset="0"/>
              </a:rPr>
              <a:t>Html.BeginForm</a:t>
            </a:r>
            <a:r>
              <a:rPr lang="en-US" sz="1800" dirty="0">
                <a:solidFill>
                  <a:srgbClr val="000000"/>
                </a:solidFill>
                <a:latin typeface="Consolas" panose="020B0609020204030204" pitchFamily="49" charset="0"/>
                <a:cs typeface="Consolas" panose="020B0609020204030204" pitchFamily="49" charset="0"/>
              </a:rPr>
              <a:t>("Manage", "Account")) </a:t>
            </a:r>
            <a:endParaRPr lang="en-US"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800" dirty="0" smtClean="0">
                <a:solidFill>
                  <a:srgbClr val="000000"/>
                </a:solidFill>
                <a:latin typeface="Consolas" panose="020B0609020204030204" pitchFamily="49" charset="0"/>
                <a:cs typeface="Consolas" panose="020B0609020204030204" pitchFamily="49" charset="0"/>
              </a:rPr>
              <a:t>{ </a:t>
            </a:r>
          </a:p>
          <a:p>
            <a:pPr marL="0" lvl="0" indent="0">
              <a:buNone/>
            </a:pPr>
            <a:r>
              <a:rPr lang="en-US" sz="1800" dirty="0">
                <a:solidFill>
                  <a:srgbClr val="000000"/>
                </a:solidFill>
                <a:latin typeface="Consolas" panose="020B0609020204030204" pitchFamily="49" charset="0"/>
                <a:cs typeface="Consolas" panose="020B0609020204030204" pitchFamily="49" charset="0"/>
              </a:rPr>
              <a:t>	</a:t>
            </a:r>
            <a:r>
              <a:rPr lang="en-US" sz="1800" dirty="0" smtClean="0">
                <a:solidFill>
                  <a:srgbClr val="000000"/>
                </a:solidFill>
                <a:latin typeface="Consolas" panose="020B0609020204030204" pitchFamily="49" charset="0"/>
                <a:cs typeface="Consolas" panose="020B0609020204030204" pitchFamily="49" charset="0"/>
              </a:rPr>
              <a:t>@</a:t>
            </a:r>
            <a:r>
              <a:rPr lang="en-US" sz="1800" dirty="0" err="1">
                <a:solidFill>
                  <a:srgbClr val="000000"/>
                </a:solidFill>
                <a:latin typeface="Consolas" panose="020B0609020204030204" pitchFamily="49" charset="0"/>
                <a:cs typeface="Consolas" panose="020B0609020204030204" pitchFamily="49" charset="0"/>
              </a:rPr>
              <a:t>Html.AntiForgeryToken</a:t>
            </a:r>
            <a:r>
              <a:rPr lang="en-US" sz="1800" dirty="0">
                <a:solidFill>
                  <a:srgbClr val="000000"/>
                </a:solidFill>
                <a:latin typeface="Consolas" panose="020B0609020204030204" pitchFamily="49" charset="0"/>
                <a:cs typeface="Consolas" panose="020B0609020204030204" pitchFamily="49" charset="0"/>
              </a:rPr>
              <a:t>() </a:t>
            </a:r>
            <a:endParaRPr lang="en-US"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800" dirty="0" smtClean="0">
                <a:solidFill>
                  <a:srgbClr val="000000"/>
                </a:solidFill>
                <a:latin typeface="Consolas" panose="020B0609020204030204" pitchFamily="49" charset="0"/>
                <a:cs typeface="Consolas" panose="020B0609020204030204" pitchFamily="49" charset="0"/>
              </a:rPr>
              <a:t>}</a:t>
            </a:r>
            <a:r>
              <a:rPr lang="en-US" dirty="0" smtClean="0"/>
              <a:t> </a:t>
            </a:r>
            <a:endParaRPr lang="en-US" sz="4400" dirty="0">
              <a:latin typeface="Arial" panose="020B0604020202020204" pitchFamily="34" charset="0"/>
            </a:endParaRPr>
          </a:p>
          <a:p>
            <a:pPr marL="0" indent="0">
              <a:buNone/>
            </a:pPr>
            <a:endParaRPr lang="en-IN" dirty="0" smtClean="0"/>
          </a:p>
          <a:p>
            <a:pPr marL="0" indent="0">
              <a:buNone/>
            </a:pPr>
            <a:r>
              <a:rPr lang="en-IN" dirty="0" smtClean="0"/>
              <a:t>This </a:t>
            </a:r>
            <a:r>
              <a:rPr lang="en-IN" dirty="0"/>
              <a:t>method adds the hidden form field and also sets the cookie token</a:t>
            </a:r>
          </a:p>
        </p:txBody>
      </p:sp>
      <p:sp>
        <p:nvSpPr>
          <p:cNvPr id="5" name="Rectangle 2"/>
          <p:cNvSpPr>
            <a:spLocks noChangeArrowheads="1"/>
          </p:cNvSpPr>
          <p:nvPr/>
        </p:nvSpPr>
        <p:spPr bwMode="auto">
          <a:xfrm>
            <a:off x="0" y="-126236"/>
            <a:ext cx="65" cy="709673"/>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60287"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112932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Anti-CSRF with AJAX</a:t>
            </a:r>
            <a:endParaRPr lang="en-IN" dirty="0"/>
          </a:p>
        </p:txBody>
      </p:sp>
      <p:sp>
        <p:nvSpPr>
          <p:cNvPr id="3" name="Content Placeholder 2"/>
          <p:cNvSpPr>
            <a:spLocks noGrp="1"/>
          </p:cNvSpPr>
          <p:nvPr>
            <p:ph idx="1"/>
          </p:nvPr>
        </p:nvSpPr>
        <p:spPr/>
        <p:txBody>
          <a:bodyPr>
            <a:normAutofit fontScale="92500"/>
          </a:bodyPr>
          <a:lstStyle/>
          <a:p>
            <a:r>
              <a:rPr lang="en-IN" dirty="0" smtClean="0"/>
              <a:t>For AJAX requests we need to send </a:t>
            </a:r>
            <a:r>
              <a:rPr lang="en-IN" dirty="0"/>
              <a:t>the tokens in a custom HTTP header. </a:t>
            </a:r>
            <a:endParaRPr lang="en-IN" dirty="0" smtClean="0"/>
          </a:p>
          <a:p>
            <a:r>
              <a:rPr lang="en-IN" dirty="0" smtClean="0"/>
              <a:t>The </a:t>
            </a:r>
            <a:r>
              <a:rPr lang="en-IN" dirty="0"/>
              <a:t>tokens are generated at the server </a:t>
            </a:r>
            <a:r>
              <a:rPr lang="en-IN" dirty="0" smtClean="0"/>
              <a:t>by calling</a:t>
            </a:r>
            <a:r>
              <a:rPr lang="en-IN" dirty="0"/>
              <a:t> </a:t>
            </a:r>
            <a:r>
              <a:rPr lang="en-IN" b="1" dirty="0" err="1"/>
              <a:t>AntiForgery.GetTokens</a:t>
            </a:r>
            <a:r>
              <a:rPr lang="en-IN" dirty="0" smtClean="0"/>
              <a:t>.</a:t>
            </a:r>
          </a:p>
          <a:p>
            <a:pPr marL="0" lvl="0" indent="0">
              <a:lnSpc>
                <a:spcPct val="120000"/>
              </a:lnSpc>
              <a:spcBef>
                <a:spcPts val="0"/>
              </a:spcBef>
              <a:buNone/>
            </a:pPr>
            <a:r>
              <a:rPr lang="en-US" sz="1500" dirty="0">
                <a:solidFill>
                  <a:srgbClr val="A31515"/>
                </a:solidFill>
                <a:latin typeface="Consolas" panose="020B0609020204030204" pitchFamily="49" charset="0"/>
                <a:cs typeface="Consolas" panose="020B0609020204030204" pitchFamily="49" charset="0"/>
              </a:rPr>
              <a:t>&lt;script&gt;</a:t>
            </a:r>
            <a:r>
              <a:rPr lang="en-US" sz="1500" dirty="0">
                <a:solidFill>
                  <a:srgbClr val="000000"/>
                </a:solidFill>
                <a:latin typeface="Consolas" panose="020B0609020204030204" pitchFamily="49" charset="0"/>
                <a:cs typeface="Consolas" panose="020B0609020204030204" pitchFamily="49" charset="0"/>
              </a:rPr>
              <a:t> </a:t>
            </a:r>
            <a:endParaRPr lang="en-US" sz="1500" dirty="0" smtClean="0">
              <a:solidFill>
                <a:srgbClr val="000000"/>
              </a:solidFill>
              <a:latin typeface="Consolas" panose="020B0609020204030204" pitchFamily="49" charset="0"/>
              <a:cs typeface="Consolas" panose="020B0609020204030204" pitchFamily="49" charset="0"/>
            </a:endParaRPr>
          </a:p>
          <a:p>
            <a:pPr marL="0" lvl="0" indent="0">
              <a:lnSpc>
                <a:spcPct val="120000"/>
              </a:lnSpc>
              <a:spcBef>
                <a:spcPts val="0"/>
              </a:spcBef>
              <a:buNone/>
            </a:pPr>
            <a:r>
              <a:rPr lang="en-US" sz="1500" dirty="0" smtClean="0">
                <a:solidFill>
                  <a:srgbClr val="FF0000"/>
                </a:solidFill>
                <a:latin typeface="Consolas" panose="020B0609020204030204" pitchFamily="49" charset="0"/>
                <a:cs typeface="Consolas" panose="020B0609020204030204" pitchFamily="49" charset="0"/>
              </a:rPr>
              <a:t>@</a:t>
            </a:r>
            <a:r>
              <a:rPr lang="en-US" sz="1500" dirty="0">
                <a:solidFill>
                  <a:srgbClr val="FF0000"/>
                </a:solidFill>
                <a:latin typeface="Consolas" panose="020B0609020204030204" pitchFamily="49" charset="0"/>
                <a:cs typeface="Consolas" panose="020B0609020204030204" pitchFamily="49" charset="0"/>
              </a:rPr>
              <a:t>functions</a:t>
            </a:r>
            <a:r>
              <a:rPr lang="en-US" sz="1500" dirty="0">
                <a:solidFill>
                  <a:srgbClr val="000000"/>
                </a:solidFill>
                <a:latin typeface="Consolas" panose="020B0609020204030204" pitchFamily="49" charset="0"/>
                <a:cs typeface="Consolas" panose="020B0609020204030204" pitchFamily="49" charset="0"/>
              </a:rPr>
              <a:t>{ </a:t>
            </a:r>
            <a:endParaRPr lang="en-US" sz="1500" dirty="0" smtClean="0">
              <a:solidFill>
                <a:srgbClr val="000000"/>
              </a:solidFill>
              <a:latin typeface="Consolas" panose="020B0609020204030204" pitchFamily="49" charset="0"/>
              <a:cs typeface="Consolas" panose="020B0609020204030204" pitchFamily="49" charset="0"/>
            </a:endParaRPr>
          </a:p>
          <a:p>
            <a:pPr marL="0" lvl="0" indent="0">
              <a:lnSpc>
                <a:spcPct val="120000"/>
              </a:lnSpc>
              <a:spcBef>
                <a:spcPts val="0"/>
              </a:spcBef>
              <a:buNone/>
            </a:pPr>
            <a:r>
              <a:rPr lang="en-US" sz="1500" dirty="0">
                <a:solidFill>
                  <a:srgbClr val="000000"/>
                </a:solidFill>
                <a:latin typeface="Consolas" panose="020B0609020204030204" pitchFamily="49" charset="0"/>
                <a:cs typeface="Consolas" panose="020B0609020204030204" pitchFamily="49" charset="0"/>
              </a:rPr>
              <a:t>	</a:t>
            </a:r>
            <a:r>
              <a:rPr lang="en-US" sz="1500" dirty="0" smtClean="0">
                <a:solidFill>
                  <a:srgbClr val="0000FF"/>
                </a:solidFill>
                <a:latin typeface="Consolas" panose="020B0609020204030204" pitchFamily="49" charset="0"/>
                <a:cs typeface="Consolas" panose="020B0609020204030204" pitchFamily="49" charset="0"/>
              </a:rPr>
              <a:t>public</a:t>
            </a:r>
            <a:r>
              <a:rPr lang="en-US" sz="1500" dirty="0" smtClean="0">
                <a:solidFill>
                  <a:srgbClr val="000000"/>
                </a:solidFill>
                <a:latin typeface="Consolas" panose="020B0609020204030204" pitchFamily="49" charset="0"/>
                <a:cs typeface="Consolas" panose="020B0609020204030204" pitchFamily="49" charset="0"/>
              </a:rPr>
              <a:t> </a:t>
            </a:r>
            <a:r>
              <a:rPr lang="en-US" sz="1500" dirty="0">
                <a:solidFill>
                  <a:srgbClr val="000000"/>
                </a:solidFill>
                <a:latin typeface="Consolas" panose="020B0609020204030204" pitchFamily="49" charset="0"/>
                <a:cs typeface="Consolas" panose="020B0609020204030204" pitchFamily="49" charset="0"/>
              </a:rPr>
              <a:t>string </a:t>
            </a:r>
            <a:r>
              <a:rPr lang="en-US" sz="1500" dirty="0" err="1">
                <a:solidFill>
                  <a:srgbClr val="2B91AF"/>
                </a:solidFill>
                <a:latin typeface="Consolas" panose="020B0609020204030204" pitchFamily="49" charset="0"/>
                <a:cs typeface="Consolas" panose="020B0609020204030204" pitchFamily="49" charset="0"/>
              </a:rPr>
              <a:t>TokenHeaderValue</a:t>
            </a:r>
            <a:r>
              <a:rPr lang="en-US" sz="1500" dirty="0">
                <a:solidFill>
                  <a:srgbClr val="000000"/>
                </a:solidFill>
                <a:latin typeface="Consolas" panose="020B0609020204030204" pitchFamily="49" charset="0"/>
                <a:cs typeface="Consolas" panose="020B0609020204030204" pitchFamily="49" charset="0"/>
              </a:rPr>
              <a:t>() </a:t>
            </a:r>
            <a:endParaRPr lang="en-US" sz="1500" dirty="0" smtClean="0">
              <a:solidFill>
                <a:srgbClr val="000000"/>
              </a:solidFill>
              <a:latin typeface="Consolas" panose="020B0609020204030204" pitchFamily="49" charset="0"/>
              <a:cs typeface="Consolas" panose="020B0609020204030204" pitchFamily="49" charset="0"/>
            </a:endParaRPr>
          </a:p>
          <a:p>
            <a:pPr marL="0" lvl="0" indent="0">
              <a:lnSpc>
                <a:spcPct val="120000"/>
              </a:lnSpc>
              <a:spcBef>
                <a:spcPts val="0"/>
              </a:spcBef>
              <a:buNone/>
            </a:pPr>
            <a:r>
              <a:rPr lang="en-US" sz="1500" dirty="0">
                <a:solidFill>
                  <a:srgbClr val="000000"/>
                </a:solidFill>
                <a:latin typeface="Consolas" panose="020B0609020204030204" pitchFamily="49" charset="0"/>
                <a:cs typeface="Consolas" panose="020B0609020204030204" pitchFamily="49" charset="0"/>
              </a:rPr>
              <a:t>	</a:t>
            </a:r>
            <a:r>
              <a:rPr lang="en-US" sz="1500" dirty="0" smtClean="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500" dirty="0">
                <a:solidFill>
                  <a:srgbClr val="000000"/>
                </a:solidFill>
                <a:latin typeface="Consolas" panose="020B0609020204030204" pitchFamily="49" charset="0"/>
                <a:cs typeface="Consolas" panose="020B0609020204030204" pitchFamily="49" charset="0"/>
              </a:rPr>
              <a:t>	</a:t>
            </a:r>
            <a:r>
              <a:rPr lang="en-US" sz="1500" dirty="0" smtClean="0">
                <a:solidFill>
                  <a:srgbClr val="000000"/>
                </a:solidFill>
                <a:latin typeface="Consolas" panose="020B0609020204030204" pitchFamily="49" charset="0"/>
                <a:cs typeface="Consolas" panose="020B0609020204030204" pitchFamily="49" charset="0"/>
              </a:rPr>
              <a:t>	string </a:t>
            </a:r>
            <a:r>
              <a:rPr lang="en-US" sz="1500" dirty="0" err="1">
                <a:solidFill>
                  <a:srgbClr val="000000"/>
                </a:solidFill>
                <a:latin typeface="Consolas" panose="020B0609020204030204" pitchFamily="49" charset="0"/>
                <a:cs typeface="Consolas" panose="020B0609020204030204" pitchFamily="49" charset="0"/>
              </a:rPr>
              <a:t>cookieToken</a:t>
            </a:r>
            <a:r>
              <a:rPr lang="en-US" sz="1500" dirty="0">
                <a:solidFill>
                  <a:srgbClr val="000000"/>
                </a:solidFill>
                <a:latin typeface="Consolas" panose="020B0609020204030204" pitchFamily="49" charset="0"/>
                <a:cs typeface="Consolas" panose="020B0609020204030204" pitchFamily="49" charset="0"/>
              </a:rPr>
              <a:t>, </a:t>
            </a:r>
            <a:r>
              <a:rPr lang="en-US" sz="1500" dirty="0" err="1">
                <a:solidFill>
                  <a:srgbClr val="000000"/>
                </a:solidFill>
                <a:latin typeface="Consolas" panose="020B0609020204030204" pitchFamily="49" charset="0"/>
                <a:cs typeface="Consolas" panose="020B0609020204030204" pitchFamily="49" charset="0"/>
              </a:rPr>
              <a:t>formToken</a:t>
            </a:r>
            <a:r>
              <a:rPr lang="en-US" sz="1500" dirty="0">
                <a:solidFill>
                  <a:srgbClr val="000000"/>
                </a:solidFill>
                <a:latin typeface="Consolas" panose="020B0609020204030204" pitchFamily="49" charset="0"/>
                <a:cs typeface="Consolas" panose="020B0609020204030204" pitchFamily="49" charset="0"/>
              </a:rPr>
              <a:t>; </a:t>
            </a:r>
            <a:endParaRPr lang="en-US" sz="1500" dirty="0" smtClean="0">
              <a:solidFill>
                <a:srgbClr val="000000"/>
              </a:solidFill>
              <a:latin typeface="Consolas" panose="020B0609020204030204" pitchFamily="49" charset="0"/>
              <a:cs typeface="Consolas" panose="020B0609020204030204" pitchFamily="49" charset="0"/>
            </a:endParaRPr>
          </a:p>
          <a:p>
            <a:pPr marL="0" lvl="0" indent="0">
              <a:lnSpc>
                <a:spcPct val="120000"/>
              </a:lnSpc>
              <a:spcBef>
                <a:spcPts val="0"/>
              </a:spcBef>
              <a:buNone/>
            </a:pPr>
            <a:r>
              <a:rPr lang="en-US" sz="1500" dirty="0">
                <a:solidFill>
                  <a:srgbClr val="000000"/>
                </a:solidFill>
                <a:latin typeface="Consolas" panose="020B0609020204030204" pitchFamily="49" charset="0"/>
                <a:cs typeface="Consolas" panose="020B0609020204030204" pitchFamily="49" charset="0"/>
              </a:rPr>
              <a:t>	</a:t>
            </a:r>
            <a:r>
              <a:rPr lang="en-US" sz="1500" dirty="0" smtClean="0">
                <a:solidFill>
                  <a:srgbClr val="000000"/>
                </a:solidFill>
                <a:latin typeface="Consolas" panose="020B0609020204030204" pitchFamily="49" charset="0"/>
                <a:cs typeface="Consolas" panose="020B0609020204030204" pitchFamily="49" charset="0"/>
              </a:rPr>
              <a:t>	</a:t>
            </a:r>
            <a:r>
              <a:rPr lang="en-US" sz="1500" dirty="0" err="1" smtClean="0">
                <a:solidFill>
                  <a:srgbClr val="2B91AF"/>
                </a:solidFill>
                <a:latin typeface="Consolas" panose="020B0609020204030204" pitchFamily="49" charset="0"/>
                <a:cs typeface="Consolas" panose="020B0609020204030204" pitchFamily="49" charset="0"/>
              </a:rPr>
              <a:t>AntiForgery</a:t>
            </a:r>
            <a:r>
              <a:rPr lang="en-US" sz="1500" dirty="0" err="1" smtClean="0">
                <a:solidFill>
                  <a:srgbClr val="000000"/>
                </a:solidFill>
                <a:latin typeface="Consolas" panose="020B0609020204030204" pitchFamily="49" charset="0"/>
                <a:cs typeface="Consolas" panose="020B0609020204030204" pitchFamily="49" charset="0"/>
              </a:rPr>
              <a:t>.</a:t>
            </a:r>
            <a:r>
              <a:rPr lang="en-US" sz="1500" dirty="0" err="1" smtClean="0">
                <a:solidFill>
                  <a:srgbClr val="2B91AF"/>
                </a:solidFill>
                <a:latin typeface="Consolas" panose="020B0609020204030204" pitchFamily="49" charset="0"/>
                <a:cs typeface="Consolas" panose="020B0609020204030204" pitchFamily="49" charset="0"/>
              </a:rPr>
              <a:t>GetTokens</a:t>
            </a:r>
            <a:r>
              <a:rPr lang="en-US" sz="1500" dirty="0" smtClean="0">
                <a:solidFill>
                  <a:srgbClr val="000000"/>
                </a:solidFill>
                <a:latin typeface="Consolas" panose="020B0609020204030204" pitchFamily="49" charset="0"/>
                <a:cs typeface="Consolas" panose="020B0609020204030204" pitchFamily="49" charset="0"/>
              </a:rPr>
              <a:t>(</a:t>
            </a:r>
            <a:r>
              <a:rPr lang="en-US" sz="1500" dirty="0" smtClean="0">
                <a:solidFill>
                  <a:srgbClr val="0000FF"/>
                </a:solidFill>
                <a:latin typeface="Consolas" panose="020B0609020204030204" pitchFamily="49" charset="0"/>
                <a:cs typeface="Consolas" panose="020B0609020204030204" pitchFamily="49" charset="0"/>
              </a:rPr>
              <a:t>null</a:t>
            </a:r>
            <a:r>
              <a:rPr lang="en-US" sz="1500" dirty="0">
                <a:solidFill>
                  <a:srgbClr val="000000"/>
                </a:solidFill>
                <a:latin typeface="Consolas" panose="020B0609020204030204" pitchFamily="49" charset="0"/>
                <a:cs typeface="Consolas" panose="020B0609020204030204" pitchFamily="49" charset="0"/>
              </a:rPr>
              <a:t>, out </a:t>
            </a:r>
            <a:r>
              <a:rPr lang="en-US" sz="1500" dirty="0" err="1">
                <a:solidFill>
                  <a:srgbClr val="000000"/>
                </a:solidFill>
                <a:latin typeface="Consolas" panose="020B0609020204030204" pitchFamily="49" charset="0"/>
                <a:cs typeface="Consolas" panose="020B0609020204030204" pitchFamily="49" charset="0"/>
              </a:rPr>
              <a:t>cookieToken</a:t>
            </a:r>
            <a:r>
              <a:rPr lang="en-US" sz="1500" dirty="0">
                <a:solidFill>
                  <a:srgbClr val="000000"/>
                </a:solidFill>
                <a:latin typeface="Consolas" panose="020B0609020204030204" pitchFamily="49" charset="0"/>
                <a:cs typeface="Consolas" panose="020B0609020204030204" pitchFamily="49" charset="0"/>
              </a:rPr>
              <a:t>, out </a:t>
            </a:r>
            <a:r>
              <a:rPr lang="en-US" sz="1500" dirty="0" err="1">
                <a:solidFill>
                  <a:srgbClr val="000000"/>
                </a:solidFill>
                <a:latin typeface="Consolas" panose="020B0609020204030204" pitchFamily="49" charset="0"/>
                <a:cs typeface="Consolas" panose="020B0609020204030204" pitchFamily="49" charset="0"/>
              </a:rPr>
              <a:t>formToken</a:t>
            </a:r>
            <a:r>
              <a:rPr lang="en-US" sz="1500" dirty="0">
                <a:solidFill>
                  <a:srgbClr val="000000"/>
                </a:solidFill>
                <a:latin typeface="Consolas" panose="020B0609020204030204" pitchFamily="49" charset="0"/>
                <a:cs typeface="Consolas" panose="020B0609020204030204" pitchFamily="49" charset="0"/>
              </a:rPr>
              <a:t>); </a:t>
            </a:r>
            <a:endParaRPr lang="en-US" sz="1500" dirty="0" smtClean="0">
              <a:solidFill>
                <a:srgbClr val="000000"/>
              </a:solidFill>
              <a:latin typeface="Consolas" panose="020B0609020204030204" pitchFamily="49" charset="0"/>
              <a:cs typeface="Consolas" panose="020B0609020204030204" pitchFamily="49" charset="0"/>
            </a:endParaRPr>
          </a:p>
          <a:p>
            <a:pPr marL="0" lvl="0" indent="0">
              <a:lnSpc>
                <a:spcPct val="120000"/>
              </a:lnSpc>
              <a:spcBef>
                <a:spcPts val="0"/>
              </a:spcBef>
              <a:buNone/>
            </a:pPr>
            <a:r>
              <a:rPr lang="en-US" sz="1500" dirty="0">
                <a:solidFill>
                  <a:srgbClr val="000000"/>
                </a:solidFill>
                <a:latin typeface="Consolas" panose="020B0609020204030204" pitchFamily="49" charset="0"/>
                <a:cs typeface="Consolas" panose="020B0609020204030204" pitchFamily="49" charset="0"/>
              </a:rPr>
              <a:t>	</a:t>
            </a:r>
            <a:r>
              <a:rPr lang="en-US" sz="1500" dirty="0" smtClean="0">
                <a:solidFill>
                  <a:srgbClr val="000000"/>
                </a:solidFill>
                <a:latin typeface="Consolas" panose="020B0609020204030204" pitchFamily="49" charset="0"/>
                <a:cs typeface="Consolas" panose="020B0609020204030204" pitchFamily="49" charset="0"/>
              </a:rPr>
              <a:t>	</a:t>
            </a:r>
            <a:r>
              <a:rPr lang="en-US" sz="1500" dirty="0" smtClean="0">
                <a:solidFill>
                  <a:srgbClr val="0000FF"/>
                </a:solidFill>
                <a:latin typeface="Consolas" panose="020B0609020204030204" pitchFamily="49" charset="0"/>
                <a:cs typeface="Consolas" panose="020B0609020204030204" pitchFamily="49" charset="0"/>
              </a:rPr>
              <a:t>return</a:t>
            </a:r>
            <a:r>
              <a:rPr lang="en-US" sz="1500" dirty="0" smtClean="0">
                <a:solidFill>
                  <a:srgbClr val="000000"/>
                </a:solidFill>
                <a:latin typeface="Consolas" panose="020B0609020204030204" pitchFamily="49" charset="0"/>
                <a:cs typeface="Consolas" panose="020B0609020204030204" pitchFamily="49" charset="0"/>
              </a:rPr>
              <a:t> </a:t>
            </a:r>
            <a:r>
              <a:rPr lang="en-US" sz="1500" dirty="0" err="1">
                <a:solidFill>
                  <a:srgbClr val="000000"/>
                </a:solidFill>
                <a:latin typeface="Consolas" panose="020B0609020204030204" pitchFamily="49" charset="0"/>
                <a:cs typeface="Consolas" panose="020B0609020204030204" pitchFamily="49" charset="0"/>
              </a:rPr>
              <a:t>cookieToken</a:t>
            </a:r>
            <a:r>
              <a:rPr lang="en-US" sz="1500" dirty="0">
                <a:solidFill>
                  <a:srgbClr val="000000"/>
                </a:solidFill>
                <a:latin typeface="Consolas" panose="020B0609020204030204" pitchFamily="49" charset="0"/>
                <a:cs typeface="Consolas" panose="020B0609020204030204" pitchFamily="49" charset="0"/>
              </a:rPr>
              <a:t> + </a:t>
            </a:r>
            <a:r>
              <a:rPr lang="en-US" sz="1500" dirty="0">
                <a:solidFill>
                  <a:srgbClr val="A31515"/>
                </a:solidFill>
                <a:latin typeface="Consolas" panose="020B0609020204030204" pitchFamily="49" charset="0"/>
                <a:cs typeface="Consolas" panose="020B0609020204030204" pitchFamily="49" charset="0"/>
              </a:rPr>
              <a:t>":"</a:t>
            </a:r>
            <a:r>
              <a:rPr lang="en-US" sz="1500" dirty="0">
                <a:solidFill>
                  <a:srgbClr val="000000"/>
                </a:solidFill>
                <a:latin typeface="Consolas" panose="020B0609020204030204" pitchFamily="49" charset="0"/>
                <a:cs typeface="Consolas" panose="020B0609020204030204" pitchFamily="49" charset="0"/>
              </a:rPr>
              <a:t> + </a:t>
            </a:r>
            <a:r>
              <a:rPr lang="en-US" sz="1500" dirty="0" err="1">
                <a:solidFill>
                  <a:srgbClr val="000000"/>
                </a:solidFill>
                <a:latin typeface="Consolas" panose="020B0609020204030204" pitchFamily="49" charset="0"/>
                <a:cs typeface="Consolas" panose="020B0609020204030204" pitchFamily="49" charset="0"/>
              </a:rPr>
              <a:t>formToken</a:t>
            </a:r>
            <a:r>
              <a:rPr lang="en-US" sz="1500" dirty="0">
                <a:solidFill>
                  <a:srgbClr val="000000"/>
                </a:solidFill>
                <a:latin typeface="Consolas" panose="020B0609020204030204" pitchFamily="49" charset="0"/>
                <a:cs typeface="Consolas" panose="020B0609020204030204" pitchFamily="49" charset="0"/>
              </a:rPr>
              <a:t>; </a:t>
            </a:r>
            <a:endParaRPr lang="en-US" sz="1500" dirty="0" smtClean="0">
              <a:solidFill>
                <a:srgbClr val="000000"/>
              </a:solidFill>
              <a:latin typeface="Consolas" panose="020B0609020204030204" pitchFamily="49" charset="0"/>
              <a:cs typeface="Consolas" panose="020B0609020204030204" pitchFamily="49" charset="0"/>
            </a:endParaRPr>
          </a:p>
          <a:p>
            <a:pPr marL="0" lvl="0" indent="0">
              <a:lnSpc>
                <a:spcPct val="120000"/>
              </a:lnSpc>
              <a:spcBef>
                <a:spcPts val="0"/>
              </a:spcBef>
              <a:buNone/>
            </a:pPr>
            <a:r>
              <a:rPr lang="en-US" sz="1500" dirty="0">
                <a:solidFill>
                  <a:srgbClr val="000000"/>
                </a:solidFill>
                <a:latin typeface="Consolas" panose="020B0609020204030204" pitchFamily="49" charset="0"/>
                <a:cs typeface="Consolas" panose="020B0609020204030204" pitchFamily="49" charset="0"/>
              </a:rPr>
              <a:t>	</a:t>
            </a:r>
            <a:r>
              <a:rPr lang="en-US" sz="1500" dirty="0" smtClean="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500" dirty="0" smtClean="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500" dirty="0" smtClean="0">
                <a:solidFill>
                  <a:srgbClr val="000000"/>
                </a:solidFill>
                <a:latin typeface="Consolas" panose="020B0609020204030204" pitchFamily="49" charset="0"/>
                <a:cs typeface="Consolas" panose="020B0609020204030204" pitchFamily="49" charset="0"/>
              </a:rPr>
              <a:t>$.</a:t>
            </a:r>
            <a:r>
              <a:rPr lang="en-US" sz="1500" dirty="0" err="1">
                <a:solidFill>
                  <a:srgbClr val="000000"/>
                </a:solidFill>
                <a:latin typeface="Consolas" panose="020B0609020204030204" pitchFamily="49" charset="0"/>
                <a:cs typeface="Consolas" panose="020B0609020204030204" pitchFamily="49" charset="0"/>
              </a:rPr>
              <a:t>ajax</a:t>
            </a:r>
            <a:r>
              <a:rPr lang="en-US" sz="1500" dirty="0">
                <a:solidFill>
                  <a:srgbClr val="000000"/>
                </a:solidFill>
                <a:latin typeface="Consolas" panose="020B0609020204030204" pitchFamily="49" charset="0"/>
                <a:cs typeface="Consolas" panose="020B0609020204030204" pitchFamily="49" charset="0"/>
              </a:rPr>
              <a:t>(</a:t>
            </a:r>
            <a:r>
              <a:rPr lang="en-US" sz="1500" dirty="0">
                <a:solidFill>
                  <a:srgbClr val="A31515"/>
                </a:solidFill>
                <a:latin typeface="Consolas" panose="020B0609020204030204" pitchFamily="49" charset="0"/>
                <a:cs typeface="Consolas" panose="020B0609020204030204" pitchFamily="49" charset="0"/>
              </a:rPr>
              <a:t>"</a:t>
            </a:r>
            <a:r>
              <a:rPr lang="en-US" sz="1500" dirty="0" err="1">
                <a:solidFill>
                  <a:srgbClr val="A31515"/>
                </a:solidFill>
                <a:latin typeface="Consolas" panose="020B0609020204030204" pitchFamily="49" charset="0"/>
                <a:cs typeface="Consolas" panose="020B0609020204030204" pitchFamily="49" charset="0"/>
              </a:rPr>
              <a:t>api</a:t>
            </a:r>
            <a:r>
              <a:rPr lang="en-US" sz="1500" dirty="0">
                <a:solidFill>
                  <a:srgbClr val="A31515"/>
                </a:solidFill>
                <a:latin typeface="Consolas" panose="020B0609020204030204" pitchFamily="49" charset="0"/>
                <a:cs typeface="Consolas" panose="020B0609020204030204" pitchFamily="49" charset="0"/>
              </a:rPr>
              <a:t>/values"</a:t>
            </a:r>
            <a:r>
              <a:rPr lang="en-US" sz="1500" dirty="0">
                <a:solidFill>
                  <a:srgbClr val="000000"/>
                </a:solidFill>
                <a:latin typeface="Consolas" panose="020B0609020204030204" pitchFamily="49" charset="0"/>
                <a:cs typeface="Consolas" panose="020B0609020204030204" pitchFamily="49" charset="0"/>
              </a:rPr>
              <a:t>, { type: </a:t>
            </a:r>
            <a:r>
              <a:rPr lang="en-US" sz="1500" dirty="0">
                <a:solidFill>
                  <a:srgbClr val="A31515"/>
                </a:solidFill>
                <a:latin typeface="Consolas" panose="020B0609020204030204" pitchFamily="49" charset="0"/>
                <a:cs typeface="Consolas" panose="020B0609020204030204" pitchFamily="49" charset="0"/>
              </a:rPr>
              <a:t>"post"</a:t>
            </a:r>
            <a:r>
              <a:rPr lang="en-US" sz="1500" dirty="0">
                <a:solidFill>
                  <a:srgbClr val="000000"/>
                </a:solidFill>
                <a:latin typeface="Consolas" panose="020B0609020204030204" pitchFamily="49" charset="0"/>
                <a:cs typeface="Consolas" panose="020B0609020204030204" pitchFamily="49" charset="0"/>
              </a:rPr>
              <a:t>, </a:t>
            </a:r>
            <a:r>
              <a:rPr lang="en-US" sz="1500" dirty="0" err="1">
                <a:solidFill>
                  <a:srgbClr val="000000"/>
                </a:solidFill>
                <a:latin typeface="Consolas" panose="020B0609020204030204" pitchFamily="49" charset="0"/>
                <a:cs typeface="Consolas" panose="020B0609020204030204" pitchFamily="49" charset="0"/>
              </a:rPr>
              <a:t>contentType</a:t>
            </a:r>
            <a:r>
              <a:rPr lang="en-US" sz="1500" dirty="0">
                <a:solidFill>
                  <a:srgbClr val="000000"/>
                </a:solidFill>
                <a:latin typeface="Consolas" panose="020B0609020204030204" pitchFamily="49" charset="0"/>
                <a:cs typeface="Consolas" panose="020B0609020204030204" pitchFamily="49" charset="0"/>
              </a:rPr>
              <a:t>: </a:t>
            </a:r>
            <a:r>
              <a:rPr lang="en-US" sz="1500" dirty="0">
                <a:solidFill>
                  <a:srgbClr val="A31515"/>
                </a:solidFill>
                <a:latin typeface="Consolas" panose="020B0609020204030204" pitchFamily="49" charset="0"/>
                <a:cs typeface="Consolas" panose="020B0609020204030204" pitchFamily="49" charset="0"/>
              </a:rPr>
              <a:t>"application/</a:t>
            </a:r>
            <a:r>
              <a:rPr lang="en-US" sz="1500" dirty="0" err="1">
                <a:solidFill>
                  <a:srgbClr val="A31515"/>
                </a:solidFill>
                <a:latin typeface="Consolas" panose="020B0609020204030204" pitchFamily="49" charset="0"/>
                <a:cs typeface="Consolas" panose="020B0609020204030204" pitchFamily="49" charset="0"/>
              </a:rPr>
              <a:t>json</a:t>
            </a:r>
            <a:r>
              <a:rPr lang="en-US" sz="1500" dirty="0">
                <a:solidFill>
                  <a:srgbClr val="A31515"/>
                </a:solidFill>
                <a:latin typeface="Consolas" panose="020B0609020204030204" pitchFamily="49" charset="0"/>
                <a:cs typeface="Consolas" panose="020B0609020204030204" pitchFamily="49" charset="0"/>
              </a:rPr>
              <a:t>"</a:t>
            </a:r>
            <a:r>
              <a:rPr lang="en-US" sz="1500" dirty="0">
                <a:solidFill>
                  <a:srgbClr val="000000"/>
                </a:solidFill>
                <a:latin typeface="Consolas" panose="020B0609020204030204" pitchFamily="49" charset="0"/>
                <a:cs typeface="Consolas" panose="020B0609020204030204" pitchFamily="49" charset="0"/>
              </a:rPr>
              <a:t>, data: { }, </a:t>
            </a:r>
            <a:r>
              <a:rPr lang="en-US" sz="1500" dirty="0">
                <a:solidFill>
                  <a:srgbClr val="008000"/>
                </a:solidFill>
                <a:latin typeface="Consolas" panose="020B0609020204030204" pitchFamily="49" charset="0"/>
                <a:cs typeface="Consolas" panose="020B0609020204030204" pitchFamily="49" charset="0"/>
              </a:rPr>
              <a:t>// JSON data goes here</a:t>
            </a:r>
            <a:r>
              <a:rPr lang="en-US" sz="1500" dirty="0">
                <a:solidFill>
                  <a:srgbClr val="000000"/>
                </a:solidFill>
                <a:latin typeface="Consolas" panose="020B0609020204030204" pitchFamily="49" charset="0"/>
                <a:cs typeface="Consolas" panose="020B0609020204030204" pitchFamily="49" charset="0"/>
              </a:rPr>
              <a:t> </a:t>
            </a:r>
            <a:r>
              <a:rPr lang="en-US" sz="1500" dirty="0" err="1">
                <a:solidFill>
                  <a:srgbClr val="000000"/>
                </a:solidFill>
                <a:latin typeface="Consolas" panose="020B0609020204030204" pitchFamily="49" charset="0"/>
                <a:cs typeface="Consolas" panose="020B0609020204030204" pitchFamily="49" charset="0"/>
              </a:rPr>
              <a:t>dataType</a:t>
            </a:r>
            <a:r>
              <a:rPr lang="en-US" sz="1500" dirty="0">
                <a:solidFill>
                  <a:srgbClr val="000000"/>
                </a:solidFill>
                <a:latin typeface="Consolas" panose="020B0609020204030204" pitchFamily="49" charset="0"/>
                <a:cs typeface="Consolas" panose="020B0609020204030204" pitchFamily="49" charset="0"/>
              </a:rPr>
              <a:t>: </a:t>
            </a:r>
            <a:r>
              <a:rPr lang="en-US" sz="1500" dirty="0">
                <a:solidFill>
                  <a:srgbClr val="A31515"/>
                </a:solidFill>
                <a:latin typeface="Consolas" panose="020B0609020204030204" pitchFamily="49" charset="0"/>
                <a:cs typeface="Consolas" panose="020B0609020204030204" pitchFamily="49" charset="0"/>
              </a:rPr>
              <a:t>"</a:t>
            </a:r>
            <a:r>
              <a:rPr lang="en-US" sz="1500" dirty="0" err="1">
                <a:solidFill>
                  <a:srgbClr val="A31515"/>
                </a:solidFill>
                <a:latin typeface="Consolas" panose="020B0609020204030204" pitchFamily="49" charset="0"/>
                <a:cs typeface="Consolas" panose="020B0609020204030204" pitchFamily="49" charset="0"/>
              </a:rPr>
              <a:t>json</a:t>
            </a:r>
            <a:r>
              <a:rPr lang="en-US" sz="1500" dirty="0">
                <a:solidFill>
                  <a:srgbClr val="A31515"/>
                </a:solidFill>
                <a:latin typeface="Consolas" panose="020B0609020204030204" pitchFamily="49" charset="0"/>
                <a:cs typeface="Consolas" panose="020B0609020204030204" pitchFamily="49" charset="0"/>
              </a:rPr>
              <a:t>"</a:t>
            </a:r>
            <a:r>
              <a:rPr lang="en-US" sz="1500" dirty="0">
                <a:solidFill>
                  <a:srgbClr val="000000"/>
                </a:solidFill>
                <a:latin typeface="Consolas" panose="020B0609020204030204" pitchFamily="49" charset="0"/>
                <a:cs typeface="Consolas" panose="020B0609020204030204" pitchFamily="49" charset="0"/>
              </a:rPr>
              <a:t>, headers: { </a:t>
            </a:r>
            <a:r>
              <a:rPr lang="en-US" sz="1500" dirty="0">
                <a:solidFill>
                  <a:srgbClr val="A31515"/>
                </a:solidFill>
                <a:latin typeface="Consolas" panose="020B0609020204030204" pitchFamily="49" charset="0"/>
                <a:cs typeface="Consolas" panose="020B0609020204030204" pitchFamily="49" charset="0"/>
              </a:rPr>
              <a:t>'</a:t>
            </a:r>
            <a:r>
              <a:rPr lang="en-US" sz="1500" dirty="0" err="1">
                <a:solidFill>
                  <a:srgbClr val="A31515"/>
                </a:solidFill>
                <a:latin typeface="Consolas" panose="020B0609020204030204" pitchFamily="49" charset="0"/>
                <a:cs typeface="Consolas" panose="020B0609020204030204" pitchFamily="49" charset="0"/>
              </a:rPr>
              <a:t>RequestVerificationToken</a:t>
            </a:r>
            <a:r>
              <a:rPr lang="en-US" sz="1500" dirty="0">
                <a:solidFill>
                  <a:srgbClr val="A31515"/>
                </a:solidFill>
                <a:latin typeface="Consolas" panose="020B0609020204030204" pitchFamily="49" charset="0"/>
                <a:cs typeface="Consolas" panose="020B0609020204030204" pitchFamily="49" charset="0"/>
              </a:rPr>
              <a:t>'</a:t>
            </a:r>
            <a:r>
              <a:rPr lang="en-US" sz="1500" dirty="0">
                <a:solidFill>
                  <a:srgbClr val="000000"/>
                </a:solidFill>
                <a:latin typeface="Consolas" panose="020B0609020204030204" pitchFamily="49" charset="0"/>
                <a:cs typeface="Consolas" panose="020B0609020204030204" pitchFamily="49" charset="0"/>
              </a:rPr>
              <a:t>: </a:t>
            </a:r>
            <a:r>
              <a:rPr lang="en-US" sz="1500" dirty="0">
                <a:solidFill>
                  <a:srgbClr val="A31515"/>
                </a:solidFill>
                <a:latin typeface="Consolas" panose="020B0609020204030204" pitchFamily="49" charset="0"/>
                <a:cs typeface="Consolas" panose="020B0609020204030204" pitchFamily="49" charset="0"/>
              </a:rPr>
              <a:t>'@</a:t>
            </a:r>
            <a:r>
              <a:rPr lang="en-US" sz="1500" dirty="0" err="1">
                <a:solidFill>
                  <a:srgbClr val="A31515"/>
                </a:solidFill>
                <a:latin typeface="Consolas" panose="020B0609020204030204" pitchFamily="49" charset="0"/>
                <a:cs typeface="Consolas" panose="020B0609020204030204" pitchFamily="49" charset="0"/>
              </a:rPr>
              <a:t>TokenHeaderValue</a:t>
            </a:r>
            <a:r>
              <a:rPr lang="en-US" sz="1500" dirty="0">
                <a:solidFill>
                  <a:srgbClr val="A31515"/>
                </a:solidFill>
                <a:latin typeface="Consolas" panose="020B0609020204030204" pitchFamily="49" charset="0"/>
                <a:cs typeface="Consolas" panose="020B0609020204030204" pitchFamily="49" charset="0"/>
              </a:rPr>
              <a:t>()'</a:t>
            </a:r>
            <a:r>
              <a:rPr lang="en-US" sz="1500" dirty="0">
                <a:solidFill>
                  <a:srgbClr val="000000"/>
                </a:solidFill>
                <a:latin typeface="Consolas" panose="020B0609020204030204" pitchFamily="49" charset="0"/>
                <a:cs typeface="Consolas" panose="020B0609020204030204" pitchFamily="49" charset="0"/>
              </a:rPr>
              <a:t> } }); </a:t>
            </a:r>
            <a:endParaRPr lang="en-US" sz="1500" dirty="0" smtClean="0">
              <a:solidFill>
                <a:srgbClr val="000000"/>
              </a:solidFill>
              <a:latin typeface="Consolas" panose="020B0609020204030204" pitchFamily="49" charset="0"/>
              <a:cs typeface="Consolas" panose="020B0609020204030204" pitchFamily="49" charset="0"/>
            </a:endParaRPr>
          </a:p>
          <a:p>
            <a:pPr marL="0" lvl="0" indent="0">
              <a:lnSpc>
                <a:spcPct val="120000"/>
              </a:lnSpc>
              <a:spcBef>
                <a:spcPts val="0"/>
              </a:spcBef>
              <a:buNone/>
            </a:pPr>
            <a:r>
              <a:rPr lang="en-US" sz="1500" dirty="0" smtClean="0">
                <a:solidFill>
                  <a:srgbClr val="A31515"/>
                </a:solidFill>
                <a:latin typeface="Consolas" panose="020B0609020204030204" pitchFamily="49" charset="0"/>
                <a:cs typeface="Consolas" panose="020B0609020204030204" pitchFamily="49" charset="0"/>
              </a:rPr>
              <a:t>&lt;/</a:t>
            </a:r>
            <a:r>
              <a:rPr lang="en-US" sz="1500" dirty="0">
                <a:solidFill>
                  <a:srgbClr val="A31515"/>
                </a:solidFill>
                <a:latin typeface="Consolas" panose="020B0609020204030204" pitchFamily="49" charset="0"/>
                <a:cs typeface="Consolas" panose="020B0609020204030204" pitchFamily="49" charset="0"/>
              </a:rPr>
              <a:t>script&gt;</a:t>
            </a:r>
            <a:r>
              <a:rPr lang="en-US" sz="2200" dirty="0"/>
              <a:t> </a:t>
            </a:r>
            <a:endParaRPr lang="en-US" sz="3900" dirty="0">
              <a:latin typeface="Arial" panose="020B0604020202020204" pitchFamily="34" charset="0"/>
            </a:endParaRPr>
          </a:p>
          <a:p>
            <a:pPr marL="0" indent="0">
              <a:lnSpc>
                <a:spcPct val="120000"/>
              </a:lnSpc>
              <a:spcBef>
                <a:spcPts val="0"/>
              </a:spcBef>
              <a:buNone/>
            </a:pPr>
            <a:endParaRPr lang="en-IN" sz="1500" dirty="0"/>
          </a:p>
        </p:txBody>
      </p:sp>
      <p:sp>
        <p:nvSpPr>
          <p:cNvPr id="4" name="Rectangle 1"/>
          <p:cNvSpPr>
            <a:spLocks noChangeArrowheads="1"/>
          </p:cNvSpPr>
          <p:nvPr/>
        </p:nvSpPr>
        <p:spPr bwMode="auto">
          <a:xfrm>
            <a:off x="0" y="-126236"/>
            <a:ext cx="65" cy="709673"/>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60287"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323586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Anti-CSRF and </a:t>
            </a:r>
            <a:r>
              <a:rPr lang="en-IN" dirty="0" smtClean="0"/>
              <a:t>AJAX </a:t>
            </a:r>
            <a:r>
              <a:rPr lang="en-IN" dirty="0" err="1" smtClean="0"/>
              <a:t>Cont</a:t>
            </a:r>
            <a:r>
              <a:rPr lang="en-IN" dirty="0" smtClean="0"/>
              <a:t>…</a:t>
            </a:r>
            <a:endParaRPr lang="en-IN" dirty="0"/>
          </a:p>
        </p:txBody>
      </p:sp>
      <p:sp>
        <p:nvSpPr>
          <p:cNvPr id="3" name="Content Placeholder 2"/>
          <p:cNvSpPr>
            <a:spLocks noGrp="1"/>
          </p:cNvSpPr>
          <p:nvPr>
            <p:ph idx="1"/>
          </p:nvPr>
        </p:nvSpPr>
        <p:spPr>
          <a:xfrm>
            <a:off x="762000" y="1513169"/>
            <a:ext cx="10515600" cy="5156062"/>
          </a:xfrm>
        </p:spPr>
        <p:txBody>
          <a:bodyPr>
            <a:noAutofit/>
          </a:bodyPr>
          <a:lstStyle/>
          <a:p>
            <a:r>
              <a:rPr lang="en-IN" sz="2000" dirty="0"/>
              <a:t>When you process the request, extract the tokens from the request </a:t>
            </a:r>
            <a:r>
              <a:rPr lang="en-IN" sz="2000" dirty="0" smtClean="0"/>
              <a:t>header</a:t>
            </a:r>
          </a:p>
          <a:p>
            <a:r>
              <a:rPr lang="en-IN" sz="2000" dirty="0"/>
              <a:t>Then call the </a:t>
            </a:r>
            <a:r>
              <a:rPr lang="en-IN" sz="2000" b="1" dirty="0" err="1"/>
              <a:t>AntiForgery.Validate</a:t>
            </a:r>
            <a:r>
              <a:rPr lang="en-IN" sz="2000" dirty="0"/>
              <a:t> method to validate the tokens. </a:t>
            </a:r>
            <a:endParaRPr lang="en-IN" sz="2000" dirty="0" smtClean="0"/>
          </a:p>
          <a:p>
            <a:r>
              <a:rPr lang="en-IN" sz="2000" dirty="0"/>
              <a:t>The </a:t>
            </a:r>
            <a:r>
              <a:rPr lang="en-IN" sz="2000" b="1" dirty="0"/>
              <a:t>Validate</a:t>
            </a:r>
            <a:r>
              <a:rPr lang="en-IN" sz="2000" dirty="0"/>
              <a:t> method throws an exception if the tokens are not valid</a:t>
            </a:r>
            <a:r>
              <a:rPr lang="en-IN" sz="2000" dirty="0" smtClean="0"/>
              <a:t>.</a:t>
            </a:r>
          </a:p>
          <a:p>
            <a:pPr marL="0" lvl="0" indent="0">
              <a:lnSpc>
                <a:spcPct val="120000"/>
              </a:lnSpc>
              <a:spcBef>
                <a:spcPts val="0"/>
              </a:spcBef>
              <a:buNone/>
            </a:pPr>
            <a:r>
              <a:rPr lang="en-US" sz="1400" dirty="0">
                <a:solidFill>
                  <a:srgbClr val="0000FF"/>
                </a:solidFill>
                <a:latin typeface="Consolas" panose="020B0609020204030204" pitchFamily="49" charset="0"/>
                <a:cs typeface="Consolas" panose="020B0609020204030204" pitchFamily="49" charset="0"/>
              </a:rPr>
              <a:t>void</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2B91AF"/>
                </a:solidFill>
                <a:latin typeface="Consolas" panose="020B0609020204030204" pitchFamily="49" charset="0"/>
                <a:cs typeface="Consolas" panose="020B0609020204030204" pitchFamily="49" charset="0"/>
              </a:rPr>
              <a:t>ValidateRequestHeader</a:t>
            </a:r>
            <a:r>
              <a:rPr lang="en-US" sz="1400" dirty="0">
                <a:solidFill>
                  <a:srgbClr val="000000"/>
                </a:solidFill>
                <a:latin typeface="Consolas" panose="020B0609020204030204" pitchFamily="49" charset="0"/>
                <a:cs typeface="Consolas" panose="020B0609020204030204" pitchFamily="49" charset="0"/>
              </a:rPr>
              <a:t>(</a:t>
            </a:r>
            <a:r>
              <a:rPr lang="en-US" sz="1400" dirty="0" err="1">
                <a:solidFill>
                  <a:srgbClr val="2B91AF"/>
                </a:solidFill>
                <a:latin typeface="Consolas" panose="020B0609020204030204" pitchFamily="49" charset="0"/>
                <a:cs typeface="Consolas" panose="020B0609020204030204" pitchFamily="49" charset="0"/>
              </a:rPr>
              <a:t>HttpRequestMessage</a:t>
            </a:r>
            <a:r>
              <a:rPr lang="en-US" sz="1400" dirty="0">
                <a:solidFill>
                  <a:srgbClr val="000000"/>
                </a:solidFill>
                <a:latin typeface="Consolas" panose="020B0609020204030204" pitchFamily="49" charset="0"/>
                <a:cs typeface="Consolas" panose="020B0609020204030204" pitchFamily="49" charset="0"/>
              </a:rPr>
              <a:t> request) </a:t>
            </a:r>
            <a:endParaRPr lang="en-US" sz="1400" dirty="0" smtClean="0">
              <a:solidFill>
                <a:srgbClr val="000000"/>
              </a:solidFill>
              <a:latin typeface="Consolas" panose="020B0609020204030204" pitchFamily="49" charset="0"/>
              <a:cs typeface="Consolas" panose="020B0609020204030204" pitchFamily="49" charset="0"/>
            </a:endParaRPr>
          </a:p>
          <a:p>
            <a:pPr marL="0" lvl="0" indent="0">
              <a:lnSpc>
                <a:spcPct val="120000"/>
              </a:lnSpc>
              <a:spcBef>
                <a:spcPts val="0"/>
              </a:spcBef>
              <a:buNone/>
            </a:pPr>
            <a:r>
              <a:rPr lang="en-US" sz="1400" dirty="0" smtClean="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FF"/>
                </a:solidFill>
                <a:latin typeface="Consolas" panose="020B0609020204030204" pitchFamily="49" charset="0"/>
                <a:cs typeface="Consolas" panose="020B0609020204030204" pitchFamily="49" charset="0"/>
              </a:rPr>
              <a:t>string</a:t>
            </a:r>
            <a:r>
              <a:rPr lang="en-US" sz="1400" dirty="0" smtClean="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cookieToken</a:t>
            </a:r>
            <a:r>
              <a:rPr lang="en-US" sz="1400" dirty="0">
                <a:solidFill>
                  <a:srgbClr val="000000"/>
                </a:solidFill>
                <a:latin typeface="Consolas" panose="020B0609020204030204" pitchFamily="49" charset="0"/>
                <a:cs typeface="Consolas" panose="020B0609020204030204" pitchFamily="49" charset="0"/>
              </a:rPr>
              <a:t> = </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string</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formToken</a:t>
            </a:r>
            <a:r>
              <a:rPr lang="en-US" sz="1400" dirty="0">
                <a:solidFill>
                  <a:srgbClr val="000000"/>
                </a:solidFill>
                <a:latin typeface="Consolas" panose="020B0609020204030204" pitchFamily="49" charset="0"/>
                <a:cs typeface="Consolas" panose="020B0609020204030204" pitchFamily="49" charset="0"/>
              </a:rPr>
              <a:t> = </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 </a:t>
            </a:r>
            <a:endParaRPr lang="en-US" sz="1400" dirty="0" smtClean="0">
              <a:solidFill>
                <a:srgbClr val="000000"/>
              </a:solidFill>
              <a:latin typeface="Consolas" panose="020B0609020204030204" pitchFamily="49" charset="0"/>
              <a:cs typeface="Consolas" panose="020B0609020204030204" pitchFamily="49" charset="0"/>
            </a:endParaRP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err="1" smtClean="0">
                <a:solidFill>
                  <a:srgbClr val="2B91AF"/>
                </a:solidFill>
                <a:latin typeface="Consolas" panose="020B0609020204030204" pitchFamily="49" charset="0"/>
                <a:cs typeface="Consolas" panose="020B0609020204030204" pitchFamily="49" charset="0"/>
              </a:rPr>
              <a:t>IEnumerable</a:t>
            </a:r>
            <a:r>
              <a:rPr lang="en-US" sz="1400" dirty="0" smtClean="0">
                <a:solidFill>
                  <a:srgbClr val="A31515"/>
                </a:solidFill>
                <a:latin typeface="Consolas" panose="020B0609020204030204" pitchFamily="49" charset="0"/>
                <a:cs typeface="Consolas" panose="020B0609020204030204" pitchFamily="49" charset="0"/>
              </a:rPr>
              <a:t>&lt;string</a:t>
            </a:r>
            <a:r>
              <a:rPr lang="en-US" sz="1400" dirty="0">
                <a:solidFill>
                  <a:srgbClr val="A31515"/>
                </a:solidFill>
                <a:latin typeface="Consolas" panose="020B0609020204030204" pitchFamily="49" charset="0"/>
                <a:cs typeface="Consolas" panose="020B0609020204030204" pitchFamily="49" charset="0"/>
              </a:rPr>
              <a:t>&gt;</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tokenHeaders</a:t>
            </a:r>
            <a:r>
              <a:rPr lang="en-US" sz="1400" dirty="0">
                <a:solidFill>
                  <a:srgbClr val="000000"/>
                </a:solidFill>
                <a:latin typeface="Consolas" panose="020B0609020204030204" pitchFamily="49" charset="0"/>
                <a:cs typeface="Consolas" panose="020B0609020204030204" pitchFamily="49" charset="0"/>
              </a:rPr>
              <a:t>; </a:t>
            </a:r>
            <a:endParaRPr lang="en-US" sz="1400" dirty="0" smtClean="0">
              <a:solidFill>
                <a:srgbClr val="000000"/>
              </a:solidFill>
              <a:latin typeface="Consolas" panose="020B0609020204030204" pitchFamily="49" charset="0"/>
              <a:cs typeface="Consolas" panose="020B0609020204030204" pitchFamily="49" charset="0"/>
            </a:endParaRP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FF"/>
                </a:solidFill>
                <a:latin typeface="Consolas" panose="020B0609020204030204" pitchFamily="49" charset="0"/>
                <a:cs typeface="Consolas" panose="020B0609020204030204" pitchFamily="49" charset="0"/>
              </a:rPr>
              <a:t>if</a:t>
            </a:r>
            <a:r>
              <a:rPr lang="en-US" sz="1400" dirty="0" smtClean="0">
                <a:solidFill>
                  <a:srgbClr val="000000"/>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a:t>
            </a:r>
            <a:r>
              <a:rPr lang="en-US" sz="1400" dirty="0" err="1">
                <a:solidFill>
                  <a:srgbClr val="000000"/>
                </a:solidFill>
                <a:latin typeface="Consolas" panose="020B0609020204030204" pitchFamily="49" charset="0"/>
                <a:cs typeface="Consolas" panose="020B0609020204030204" pitchFamily="49" charset="0"/>
              </a:rPr>
              <a:t>request.</a:t>
            </a:r>
            <a:r>
              <a:rPr lang="en-US" sz="1400" dirty="0" err="1">
                <a:solidFill>
                  <a:srgbClr val="2B91AF"/>
                </a:solidFill>
                <a:latin typeface="Consolas" panose="020B0609020204030204" pitchFamily="49" charset="0"/>
                <a:cs typeface="Consolas" panose="020B0609020204030204" pitchFamily="49" charset="0"/>
              </a:rPr>
              <a:t>Headers</a:t>
            </a:r>
            <a:r>
              <a:rPr lang="en-US" sz="1400" dirty="0" err="1">
                <a:solidFill>
                  <a:srgbClr val="000000"/>
                </a:solidFill>
                <a:latin typeface="Consolas" panose="020B0609020204030204" pitchFamily="49" charset="0"/>
                <a:cs typeface="Consolas" panose="020B0609020204030204" pitchFamily="49" charset="0"/>
              </a:rPr>
              <a:t>.</a:t>
            </a:r>
            <a:r>
              <a:rPr lang="en-US" sz="1400" dirty="0" err="1">
                <a:solidFill>
                  <a:srgbClr val="2B91AF"/>
                </a:solidFill>
                <a:latin typeface="Consolas" panose="020B0609020204030204" pitchFamily="49" charset="0"/>
                <a:cs typeface="Consolas" panose="020B0609020204030204" pitchFamily="49" charset="0"/>
              </a:rPr>
              <a:t>TryGetValues</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A31515"/>
                </a:solidFill>
                <a:latin typeface="Consolas" panose="020B0609020204030204" pitchFamily="49" charset="0"/>
                <a:cs typeface="Consolas" panose="020B0609020204030204" pitchFamily="49" charset="0"/>
              </a:rPr>
              <a:t>"</a:t>
            </a:r>
            <a:r>
              <a:rPr lang="en-US" sz="1400" dirty="0" err="1">
                <a:solidFill>
                  <a:srgbClr val="A31515"/>
                </a:solidFill>
                <a:latin typeface="Consolas" panose="020B0609020204030204" pitchFamily="49" charset="0"/>
                <a:cs typeface="Consolas" panose="020B0609020204030204" pitchFamily="49" charset="0"/>
              </a:rPr>
              <a:t>RequestVerificationToken</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out</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tokenHeaders</a:t>
            </a:r>
            <a:r>
              <a:rPr lang="en-US" sz="1400" dirty="0">
                <a:solidFill>
                  <a:srgbClr val="000000"/>
                </a:solidFill>
                <a:latin typeface="Consolas" panose="020B0609020204030204" pitchFamily="49" charset="0"/>
                <a:cs typeface="Consolas" panose="020B0609020204030204" pitchFamily="49" charset="0"/>
              </a:rPr>
              <a:t>)) </a:t>
            </a:r>
            <a:endParaRPr lang="en-US" sz="1400" dirty="0" smtClean="0">
              <a:solidFill>
                <a:srgbClr val="000000"/>
              </a:solidFill>
              <a:latin typeface="Consolas" panose="020B0609020204030204" pitchFamily="49" charset="0"/>
              <a:cs typeface="Consolas" panose="020B0609020204030204" pitchFamily="49" charset="0"/>
            </a:endParaRP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a:t>
            </a:r>
            <a:r>
              <a:rPr lang="en-US" sz="1400" dirty="0" smtClean="0">
                <a:solidFill>
                  <a:srgbClr val="0000FF"/>
                </a:solidFill>
                <a:latin typeface="Consolas" panose="020B0609020204030204" pitchFamily="49" charset="0"/>
                <a:cs typeface="Consolas" panose="020B0609020204030204" pitchFamily="49" charset="0"/>
              </a:rPr>
              <a:t>string</a:t>
            </a:r>
            <a:r>
              <a:rPr lang="en-US" sz="1400" dirty="0">
                <a:solidFill>
                  <a:srgbClr val="000000"/>
                </a:solidFill>
                <a:latin typeface="Consolas" panose="020B0609020204030204" pitchFamily="49" charset="0"/>
                <a:cs typeface="Consolas" panose="020B0609020204030204" pitchFamily="49" charset="0"/>
              </a:rPr>
              <a:t>[] tokens = </a:t>
            </a:r>
            <a:r>
              <a:rPr lang="en-US" sz="1400" dirty="0" err="1">
                <a:solidFill>
                  <a:srgbClr val="000000"/>
                </a:solidFill>
                <a:latin typeface="Consolas" panose="020B0609020204030204" pitchFamily="49" charset="0"/>
                <a:cs typeface="Consolas" panose="020B0609020204030204" pitchFamily="49" charset="0"/>
              </a:rPr>
              <a:t>tokenHeaders.</a:t>
            </a:r>
            <a:r>
              <a:rPr lang="en-US" sz="1400" dirty="0" err="1">
                <a:solidFill>
                  <a:srgbClr val="2B91AF"/>
                </a:solidFill>
                <a:latin typeface="Consolas" panose="020B0609020204030204" pitchFamily="49" charset="0"/>
                <a:cs typeface="Consolas" panose="020B0609020204030204" pitchFamily="49" charset="0"/>
              </a:rPr>
              <a:t>First</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2B91AF"/>
                </a:solidFill>
                <a:latin typeface="Consolas" panose="020B0609020204030204" pitchFamily="49" charset="0"/>
                <a:cs typeface="Consolas" panose="020B0609020204030204" pitchFamily="49" charset="0"/>
              </a:rPr>
              <a:t>Split</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 </a:t>
            </a:r>
            <a:endParaRPr lang="en-US" sz="1400" dirty="0" smtClean="0">
              <a:solidFill>
                <a:srgbClr val="000000"/>
              </a:solidFill>
              <a:latin typeface="Consolas" panose="020B0609020204030204" pitchFamily="49" charset="0"/>
              <a:cs typeface="Consolas" panose="020B0609020204030204" pitchFamily="49" charset="0"/>
            </a:endParaRP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a:t>
            </a:r>
            <a:r>
              <a:rPr lang="en-US" sz="1400" dirty="0" smtClean="0">
                <a:solidFill>
                  <a:srgbClr val="0000FF"/>
                </a:solidFill>
                <a:latin typeface="Consolas" panose="020B0609020204030204" pitchFamily="49" charset="0"/>
                <a:cs typeface="Consolas" panose="020B0609020204030204" pitchFamily="49" charset="0"/>
              </a:rPr>
              <a:t>if</a:t>
            </a:r>
            <a:r>
              <a:rPr lang="en-US" sz="1400" dirty="0" smtClean="0">
                <a:solidFill>
                  <a:srgbClr val="000000"/>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a:t>
            </a:r>
            <a:r>
              <a:rPr lang="en-US" sz="1400" dirty="0" err="1">
                <a:solidFill>
                  <a:srgbClr val="000000"/>
                </a:solidFill>
                <a:latin typeface="Consolas" panose="020B0609020204030204" pitchFamily="49" charset="0"/>
                <a:cs typeface="Consolas" panose="020B0609020204030204" pitchFamily="49" charset="0"/>
              </a:rPr>
              <a:t>tokens.</a:t>
            </a:r>
            <a:r>
              <a:rPr lang="en-US" sz="1400" dirty="0" err="1">
                <a:solidFill>
                  <a:srgbClr val="2B91AF"/>
                </a:solidFill>
                <a:latin typeface="Consolas" panose="020B0609020204030204" pitchFamily="49" charset="0"/>
                <a:cs typeface="Consolas" panose="020B0609020204030204" pitchFamily="49" charset="0"/>
              </a:rPr>
              <a:t>Length</a:t>
            </a:r>
            <a:r>
              <a:rPr lang="en-US" sz="1400" dirty="0">
                <a:solidFill>
                  <a:srgbClr val="000000"/>
                </a:solidFill>
                <a:latin typeface="Consolas" panose="020B0609020204030204" pitchFamily="49" charset="0"/>
                <a:cs typeface="Consolas" panose="020B0609020204030204" pitchFamily="49" charset="0"/>
              </a:rPr>
              <a:t> == </a:t>
            </a:r>
            <a:r>
              <a:rPr lang="en-US" sz="1400" dirty="0">
                <a:solidFill>
                  <a:srgbClr val="FF0000"/>
                </a:solidFill>
                <a:latin typeface="Consolas" panose="020B0609020204030204" pitchFamily="49" charset="0"/>
                <a:cs typeface="Consolas" panose="020B0609020204030204" pitchFamily="49" charset="0"/>
              </a:rPr>
              <a:t>2</a:t>
            </a:r>
            <a:r>
              <a:rPr lang="en-US" sz="1400" dirty="0">
                <a:solidFill>
                  <a:srgbClr val="000000"/>
                </a:solidFill>
                <a:latin typeface="Consolas" panose="020B0609020204030204" pitchFamily="49" charset="0"/>
                <a:cs typeface="Consolas" panose="020B0609020204030204" pitchFamily="49" charset="0"/>
              </a:rPr>
              <a:t>) </a:t>
            </a:r>
            <a:endParaRPr lang="en-US" sz="1400" dirty="0" smtClean="0">
              <a:solidFill>
                <a:srgbClr val="000000"/>
              </a:solidFill>
              <a:latin typeface="Consolas" panose="020B0609020204030204" pitchFamily="49" charset="0"/>
              <a:cs typeface="Consolas" panose="020B0609020204030204" pitchFamily="49" charset="0"/>
            </a:endParaRP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cookieToken</a:t>
            </a:r>
            <a:r>
              <a:rPr lang="en-US" sz="1400" dirty="0" smtClean="0">
                <a:solidFill>
                  <a:srgbClr val="000000"/>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 tokens[</a:t>
            </a:r>
            <a:r>
              <a:rPr lang="en-US" sz="1400" dirty="0">
                <a:solidFill>
                  <a:srgbClr val="FF0000"/>
                </a:solidFill>
                <a:latin typeface="Consolas" panose="020B0609020204030204" pitchFamily="49" charset="0"/>
                <a:cs typeface="Consolas" panose="020B0609020204030204" pitchFamily="49" charset="0"/>
              </a:rPr>
              <a:t>0</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2B91AF"/>
                </a:solidFill>
                <a:latin typeface="Consolas" panose="020B0609020204030204" pitchFamily="49" charset="0"/>
                <a:cs typeface="Consolas" panose="020B0609020204030204" pitchFamily="49" charset="0"/>
              </a:rPr>
              <a:t>Trim</a:t>
            </a:r>
            <a:r>
              <a:rPr lang="en-US" sz="1400" dirty="0">
                <a:solidFill>
                  <a:srgbClr val="000000"/>
                </a:solidFill>
                <a:latin typeface="Consolas" panose="020B0609020204030204" pitchFamily="49" charset="0"/>
                <a:cs typeface="Consolas" panose="020B0609020204030204" pitchFamily="49" charset="0"/>
              </a:rPr>
              <a:t>(); </a:t>
            </a:r>
            <a:endParaRPr lang="en-US" sz="1400" dirty="0" smtClean="0">
              <a:solidFill>
                <a:srgbClr val="000000"/>
              </a:solidFill>
              <a:latin typeface="Consolas" panose="020B0609020204030204" pitchFamily="49" charset="0"/>
              <a:cs typeface="Consolas" panose="020B0609020204030204" pitchFamily="49" charset="0"/>
            </a:endParaRP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formToken</a:t>
            </a:r>
            <a:r>
              <a:rPr lang="en-US" sz="1400" dirty="0" smtClean="0">
                <a:solidFill>
                  <a:srgbClr val="000000"/>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 tokens[</a:t>
            </a:r>
            <a:r>
              <a:rPr lang="en-US" sz="1400" dirty="0">
                <a:solidFill>
                  <a:srgbClr val="FF0000"/>
                </a:solidFill>
                <a:latin typeface="Consolas" panose="020B0609020204030204" pitchFamily="49" charset="0"/>
                <a:cs typeface="Consolas" panose="020B0609020204030204" pitchFamily="49" charset="0"/>
              </a:rPr>
              <a:t>1</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2B91AF"/>
                </a:solidFill>
                <a:latin typeface="Consolas" panose="020B0609020204030204" pitchFamily="49" charset="0"/>
                <a:cs typeface="Consolas" panose="020B0609020204030204" pitchFamily="49" charset="0"/>
              </a:rPr>
              <a:t>Trim</a:t>
            </a:r>
            <a:r>
              <a:rPr lang="en-US" sz="1400" dirty="0">
                <a:solidFill>
                  <a:srgbClr val="000000"/>
                </a:solidFill>
                <a:latin typeface="Consolas" panose="020B0609020204030204" pitchFamily="49" charset="0"/>
                <a:cs typeface="Consolas" panose="020B0609020204030204" pitchFamily="49" charset="0"/>
              </a:rPr>
              <a:t>(); </a:t>
            </a:r>
            <a:endParaRPr lang="en-US" sz="1400" dirty="0" smtClean="0">
              <a:solidFill>
                <a:srgbClr val="000000"/>
              </a:solidFill>
              <a:latin typeface="Consolas" panose="020B0609020204030204" pitchFamily="49" charset="0"/>
              <a:cs typeface="Consolas" panose="020B0609020204030204" pitchFamily="49" charset="0"/>
            </a:endParaRP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400" dirty="0" smtClean="0">
                <a:solidFill>
                  <a:srgbClr val="2B91AF"/>
                </a:solidFill>
                <a:latin typeface="Consolas" panose="020B0609020204030204" pitchFamily="49" charset="0"/>
                <a:cs typeface="Consolas" panose="020B0609020204030204" pitchFamily="49" charset="0"/>
              </a:rPr>
              <a:t>	</a:t>
            </a:r>
            <a:r>
              <a:rPr lang="en-US" sz="1400" dirty="0" err="1" smtClean="0">
                <a:solidFill>
                  <a:srgbClr val="2B91AF"/>
                </a:solidFill>
                <a:latin typeface="Consolas" panose="020B0609020204030204" pitchFamily="49" charset="0"/>
                <a:cs typeface="Consolas" panose="020B0609020204030204" pitchFamily="49" charset="0"/>
              </a:rPr>
              <a:t>AntiForgery</a:t>
            </a:r>
            <a:r>
              <a:rPr lang="en-US" sz="1400" dirty="0" err="1" smtClean="0">
                <a:solidFill>
                  <a:srgbClr val="000000"/>
                </a:solidFill>
                <a:latin typeface="Consolas" panose="020B0609020204030204" pitchFamily="49" charset="0"/>
                <a:cs typeface="Consolas" panose="020B0609020204030204" pitchFamily="49" charset="0"/>
              </a:rPr>
              <a:t>.</a:t>
            </a:r>
            <a:r>
              <a:rPr lang="en-US" sz="1400" dirty="0" err="1" smtClean="0">
                <a:solidFill>
                  <a:srgbClr val="2B91AF"/>
                </a:solidFill>
                <a:latin typeface="Consolas" panose="020B0609020204030204" pitchFamily="49" charset="0"/>
                <a:cs typeface="Consolas" panose="020B0609020204030204" pitchFamily="49" charset="0"/>
              </a:rPr>
              <a:t>Validate</a:t>
            </a:r>
            <a:r>
              <a:rPr lang="en-US" sz="1400" dirty="0" smtClean="0">
                <a:solidFill>
                  <a:srgbClr val="000000"/>
                </a:solidFill>
                <a:latin typeface="Consolas" panose="020B0609020204030204" pitchFamily="49" charset="0"/>
                <a:cs typeface="Consolas" panose="020B0609020204030204" pitchFamily="49" charset="0"/>
              </a:rPr>
              <a:t>(</a:t>
            </a:r>
            <a:r>
              <a:rPr lang="en-US" sz="1400" dirty="0" err="1" smtClean="0">
                <a:solidFill>
                  <a:srgbClr val="000000"/>
                </a:solidFill>
                <a:latin typeface="Consolas" panose="020B0609020204030204" pitchFamily="49" charset="0"/>
                <a:cs typeface="Consolas" panose="020B0609020204030204" pitchFamily="49" charset="0"/>
              </a:rPr>
              <a:t>cookieToken</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formToken</a:t>
            </a:r>
            <a:r>
              <a:rPr lang="en-US" sz="1400" dirty="0">
                <a:solidFill>
                  <a:srgbClr val="000000"/>
                </a:solidFill>
                <a:latin typeface="Consolas" panose="020B0609020204030204" pitchFamily="49" charset="0"/>
                <a:cs typeface="Consolas" panose="020B0609020204030204" pitchFamily="49" charset="0"/>
              </a:rPr>
              <a:t>); </a:t>
            </a:r>
            <a:endParaRPr lang="en-US" sz="1400" dirty="0" smtClean="0">
              <a:solidFill>
                <a:srgbClr val="000000"/>
              </a:solidFill>
              <a:latin typeface="Consolas" panose="020B0609020204030204" pitchFamily="49" charset="0"/>
              <a:cs typeface="Consolas" panose="020B0609020204030204" pitchFamily="49" charset="0"/>
            </a:endParaRPr>
          </a:p>
          <a:p>
            <a:pPr marL="0" lvl="0" indent="0">
              <a:lnSpc>
                <a:spcPct val="120000"/>
              </a:lnSpc>
              <a:spcBef>
                <a:spcPts val="0"/>
              </a:spcBef>
              <a:buNone/>
            </a:pPr>
            <a:r>
              <a:rPr lang="en-US" sz="1400" dirty="0" smtClean="0">
                <a:solidFill>
                  <a:srgbClr val="000000"/>
                </a:solidFill>
                <a:latin typeface="Consolas" panose="020B0609020204030204" pitchFamily="49" charset="0"/>
                <a:cs typeface="Consolas" panose="020B0609020204030204" pitchFamily="49" charset="0"/>
              </a:rPr>
              <a:t>}</a:t>
            </a:r>
            <a:r>
              <a:rPr lang="en-US" sz="2000" dirty="0" smtClean="0"/>
              <a:t> </a:t>
            </a:r>
            <a:endParaRPr lang="en-US" sz="3200" dirty="0">
              <a:latin typeface="Arial" panose="020B0604020202020204" pitchFamily="34" charset="0"/>
            </a:endParaRPr>
          </a:p>
        </p:txBody>
      </p:sp>
      <p:sp>
        <p:nvSpPr>
          <p:cNvPr id="4" name="Rectangle 1"/>
          <p:cNvSpPr>
            <a:spLocks noChangeArrowheads="1"/>
          </p:cNvSpPr>
          <p:nvPr/>
        </p:nvSpPr>
        <p:spPr bwMode="auto">
          <a:xfrm>
            <a:off x="0" y="-126236"/>
            <a:ext cx="65" cy="709673"/>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60287"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1267" name="Picture 3" descr="http://www.codeproject.com/KB/aspnet/994759/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2202" y="5117910"/>
            <a:ext cx="5133043" cy="1551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0534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a:t>
            </a:r>
            <a:endParaRPr lang="en-IN" dirty="0"/>
          </a:p>
        </p:txBody>
      </p:sp>
      <p:sp>
        <p:nvSpPr>
          <p:cNvPr id="3" name="Content Placeholder 2"/>
          <p:cNvSpPr>
            <a:spLocks noGrp="1"/>
          </p:cNvSpPr>
          <p:nvPr>
            <p:ph idx="1"/>
          </p:nvPr>
        </p:nvSpPr>
        <p:spPr/>
        <p:txBody>
          <a:bodyPr/>
          <a:lstStyle/>
          <a:p>
            <a:r>
              <a:rPr lang="en-US" b="0" dirty="0" smtClean="0"/>
              <a:t>Framework that makes it easy to build HTTP services that reach a broad range of clients, including browsers and mobile devices</a:t>
            </a:r>
          </a:p>
          <a:p>
            <a:r>
              <a:rPr lang="en-US" b="0" dirty="0" smtClean="0"/>
              <a:t>With </a:t>
            </a:r>
            <a:r>
              <a:rPr lang="en-US" b="0" dirty="0" err="1" smtClean="0"/>
              <a:t>WebAPI</a:t>
            </a:r>
            <a:r>
              <a:rPr lang="en-US" b="0" dirty="0" smtClean="0"/>
              <a:t> content negotiation, we can return data based on the client requests</a:t>
            </a:r>
          </a:p>
          <a:p>
            <a:r>
              <a:rPr lang="en-US" b="0" dirty="0" err="1" smtClean="0"/>
              <a:t>WebAPI</a:t>
            </a:r>
            <a:r>
              <a:rPr lang="en-US" b="0" dirty="0" smtClean="0"/>
              <a:t> framework deals with the request type and returns the data appropriately based on the media type</a:t>
            </a:r>
          </a:p>
          <a:p>
            <a:r>
              <a:rPr lang="en-US" b="0" dirty="0" smtClean="0"/>
              <a:t>By default </a:t>
            </a:r>
            <a:r>
              <a:rPr lang="en-US" b="0" dirty="0" err="1" smtClean="0"/>
              <a:t>WebAPI</a:t>
            </a:r>
            <a:r>
              <a:rPr lang="en-US" b="0" dirty="0" smtClean="0"/>
              <a:t> provides JSON and XML based responses.</a:t>
            </a:r>
          </a:p>
          <a:p>
            <a:r>
              <a:rPr lang="en-US" b="0" dirty="0" smtClean="0"/>
              <a:t>The client can make a GET, PUT, POST, and DELETE request and get the </a:t>
            </a:r>
            <a:r>
              <a:rPr lang="en-US" b="0" dirty="0" err="1" smtClean="0"/>
              <a:t>WebAPI</a:t>
            </a:r>
            <a:r>
              <a:rPr lang="en-US" b="0" dirty="0" smtClean="0"/>
              <a:t> response appropriately.</a:t>
            </a:r>
          </a:p>
        </p:txBody>
      </p:sp>
    </p:spTree>
    <p:extLst>
      <p:ext uri="{BB962C8B-B14F-4D97-AF65-F5344CB8AC3E}">
        <p14:creationId xmlns:p14="http://schemas.microsoft.com/office/powerpoint/2010/main" val="894008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Template – Authentication </a:t>
            </a:r>
            <a:r>
              <a:rPr lang="en-US" dirty="0" err="1" smtClean="0"/>
              <a:t>Cont</a:t>
            </a:r>
            <a:r>
              <a:rPr lang="en-US" dirty="0" smtClean="0"/>
              <a:t>…</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Organizational Accounts - </a:t>
            </a:r>
            <a:r>
              <a:rPr lang="en-US" sz="2400" dirty="0" smtClean="0"/>
              <a:t>The sample application will be configured to use Windows Identity Foundation (WIF) for authentication based on user accounts in Windows Server Active Directory. </a:t>
            </a:r>
          </a:p>
          <a:p>
            <a:pPr marL="0" indent="0">
              <a:buNone/>
            </a:pPr>
            <a:r>
              <a:rPr lang="en-US" b="1" dirty="0" smtClean="0"/>
              <a:t>Windows Authentication - </a:t>
            </a:r>
            <a:r>
              <a:rPr lang="en-US" sz="2400" dirty="0" smtClean="0"/>
              <a:t>The sample application will be configured to use the Windows Authentication IIS module for authentication. The application will display the domain and user ID of the Active directory or local machine account that is logged into Windows but won't include user registration or log-in UI. This option is intended for Intranet web sites</a:t>
            </a:r>
            <a:r>
              <a:rPr lang="en-US" dirty="0" smtClean="0"/>
              <a:t>.</a:t>
            </a:r>
          </a:p>
          <a:p>
            <a:r>
              <a:rPr lang="en-US" sz="2600" dirty="0" smtClean="0"/>
              <a:t>You can create an Intranet site that uses AD authentication by choosing the </a:t>
            </a:r>
            <a:r>
              <a:rPr lang="en-US" sz="2600" dirty="0" smtClean="0">
                <a:hlinkClick r:id="rId2" action="ppaction://hlinkfile"/>
              </a:rPr>
              <a:t>On-Premises option under Organizational Accounts</a:t>
            </a:r>
            <a:r>
              <a:rPr lang="en-US" sz="2600" dirty="0" smtClean="0"/>
              <a:t>. The On-Premises option uses Windows Identity Foundation (WIF) instead of the Windows Authentication module. Some additional steps are required in order to set up the On-Premises option, but WIF enables features that aren't available with the Windows Authentication module. For example, with WIF you can configure application access in Active Directory and query directory data.</a:t>
            </a:r>
          </a:p>
          <a:p>
            <a:endParaRPr lang="en-IN" sz="2600" dirty="0"/>
          </a:p>
        </p:txBody>
      </p:sp>
    </p:spTree>
    <p:extLst>
      <p:ext uri="{BB962C8B-B14F-4D97-AF65-F5344CB8AC3E}">
        <p14:creationId xmlns:p14="http://schemas.microsoft.com/office/powerpoint/2010/main" val="140345160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Selling Points (Web API)</a:t>
            </a:r>
            <a:endParaRPr lang="en-IN" dirty="0"/>
          </a:p>
        </p:txBody>
      </p:sp>
      <p:sp>
        <p:nvSpPr>
          <p:cNvPr id="3" name="Content Placeholder 2"/>
          <p:cNvSpPr>
            <a:spLocks noGrp="1"/>
          </p:cNvSpPr>
          <p:nvPr>
            <p:ph idx="1"/>
          </p:nvPr>
        </p:nvSpPr>
        <p:spPr/>
        <p:txBody>
          <a:bodyPr/>
          <a:lstStyle/>
          <a:p>
            <a:r>
              <a:rPr lang="en-US" dirty="0"/>
              <a:t>If we need a web service and don’t need SOAP, then </a:t>
            </a:r>
            <a:r>
              <a:rPr lang="en-US" dirty="0" err="1"/>
              <a:t>Asp.Net</a:t>
            </a:r>
            <a:r>
              <a:rPr lang="en-US" dirty="0"/>
              <a:t> Web API is very useful</a:t>
            </a:r>
          </a:p>
          <a:p>
            <a:r>
              <a:rPr lang="en-US" dirty="0"/>
              <a:t>Used to build simple, non-SOAP based  HTTP services on top of existing  WCF message </a:t>
            </a:r>
            <a:r>
              <a:rPr lang="en-US" dirty="0" err="1"/>
              <a:t>pipline</a:t>
            </a:r>
            <a:endParaRPr lang="en-US" dirty="0"/>
          </a:p>
          <a:p>
            <a:r>
              <a:rPr lang="en-US" dirty="0"/>
              <a:t>No need to configure like WCF REST services</a:t>
            </a:r>
          </a:p>
          <a:p>
            <a:r>
              <a:rPr lang="en-US" dirty="0"/>
              <a:t>No need for Data Contracts</a:t>
            </a:r>
          </a:p>
          <a:p>
            <a:r>
              <a:rPr lang="en-US" dirty="0"/>
              <a:t>Simple service creation</a:t>
            </a:r>
          </a:p>
          <a:p>
            <a:r>
              <a:rPr lang="en-US" dirty="0"/>
              <a:t>Light weight architecture</a:t>
            </a:r>
          </a:p>
          <a:p>
            <a:r>
              <a:rPr lang="en-US" dirty="0"/>
              <a:t>Focused at one thing, being easy to define and expose  and consume</a:t>
            </a:r>
          </a:p>
          <a:p>
            <a:endParaRPr lang="en-IN" dirty="0"/>
          </a:p>
        </p:txBody>
      </p:sp>
    </p:spTree>
    <p:extLst>
      <p:ext uri="{BB962C8B-B14F-4D97-AF65-F5344CB8AC3E}">
        <p14:creationId xmlns:p14="http://schemas.microsoft.com/office/powerpoint/2010/main" val="26858224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API - </a:t>
            </a:r>
            <a:r>
              <a:rPr lang="en-US" dirty="0"/>
              <a:t>How to Choose?</a:t>
            </a:r>
            <a:endParaRPr lang="en-IN" dirty="0"/>
          </a:p>
        </p:txBody>
      </p:sp>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2390371379"/>
              </p:ext>
            </p:extLst>
          </p:nvPr>
        </p:nvGraphicFramePr>
        <p:xfrm>
          <a:off x="756313" y="1825625"/>
          <a:ext cx="10597487" cy="4216400"/>
        </p:xfrm>
        <a:graphic>
          <a:graphicData uri="http://schemas.openxmlformats.org/drawingml/2006/table">
            <a:tbl>
              <a:tblPr firstRow="1" bandRow="1">
                <a:tableStyleId>{5C22544A-7EE6-4342-B048-85BDC9FD1C3A}</a:tableStyleId>
              </a:tblPr>
              <a:tblGrid>
                <a:gridCol w="7163116"/>
                <a:gridCol w="1766248"/>
                <a:gridCol w="1668123"/>
              </a:tblGrid>
              <a:tr h="370840">
                <a:tc>
                  <a:txBody>
                    <a:bodyPr/>
                    <a:lstStyle/>
                    <a:p>
                      <a:pPr algn="ctr"/>
                      <a:r>
                        <a:rPr lang="en-US" dirty="0" smtClean="0"/>
                        <a:t>Scenario</a:t>
                      </a:r>
                      <a:endParaRPr lang="en-US" dirty="0"/>
                    </a:p>
                  </a:txBody>
                  <a:tcPr/>
                </a:tc>
                <a:tc>
                  <a:txBody>
                    <a:bodyPr/>
                    <a:lstStyle/>
                    <a:p>
                      <a:pPr algn="ctr"/>
                      <a:r>
                        <a:rPr lang="en-US" dirty="0" smtClean="0"/>
                        <a:t>WCF</a:t>
                      </a:r>
                      <a:endParaRPr lang="en-US" dirty="0"/>
                    </a:p>
                  </a:txBody>
                  <a:tcPr/>
                </a:tc>
                <a:tc>
                  <a:txBody>
                    <a:bodyPr/>
                    <a:lstStyle/>
                    <a:p>
                      <a:pPr algn="ctr"/>
                      <a:r>
                        <a:rPr lang="en-US" dirty="0" smtClean="0"/>
                        <a:t>Web API</a:t>
                      </a:r>
                      <a:endParaRPr lang="en-US" dirty="0"/>
                    </a:p>
                  </a:txBody>
                  <a:tcPr/>
                </a:tc>
              </a:tr>
              <a:tr h="370840">
                <a:tc>
                  <a:txBody>
                    <a:bodyPr/>
                    <a:lstStyle/>
                    <a:p>
                      <a:r>
                        <a:rPr lang="en-US" dirty="0" smtClean="0"/>
                        <a:t>Need to support specific scenarios like Message</a:t>
                      </a:r>
                      <a:r>
                        <a:rPr lang="en-US" baseline="0" dirty="0" smtClean="0"/>
                        <a:t> </a:t>
                      </a:r>
                      <a:r>
                        <a:rPr lang="en-US" baseline="0" dirty="0" smtClean="0"/>
                        <a:t>Queues, </a:t>
                      </a:r>
                      <a:r>
                        <a:rPr lang="en-US" baseline="0" dirty="0" smtClean="0"/>
                        <a:t>end to end message security, distributed transactions, one way messaging </a:t>
                      </a:r>
                      <a:r>
                        <a:rPr lang="en-US" baseline="0" dirty="0" err="1" smtClean="0"/>
                        <a:t>etc</a:t>
                      </a:r>
                      <a:r>
                        <a:rPr lang="en-US" baseline="0" dirty="0" smtClean="0"/>
                        <a:t>,..</a:t>
                      </a:r>
                      <a:endParaRPr lang="en-US" dirty="0"/>
                    </a:p>
                  </a:txBody>
                  <a:tcPr/>
                </a:tc>
                <a:tc>
                  <a:txBody>
                    <a:bodyPr/>
                    <a:lstStyle/>
                    <a:p>
                      <a:pPr algn="ctr"/>
                      <a:r>
                        <a:rPr lang="en-US" sz="2800" dirty="0" smtClean="0">
                          <a:solidFill>
                            <a:srgbClr val="00B050"/>
                          </a:solidFill>
                          <a:sym typeface="Wingdings"/>
                        </a:rPr>
                        <a:t></a:t>
                      </a:r>
                      <a:endParaRPr lang="en-US" sz="2800" dirty="0">
                        <a:solidFill>
                          <a:srgbClr val="00B050"/>
                        </a:solidFill>
                      </a:endParaRPr>
                    </a:p>
                  </a:txBody>
                  <a:tcPr/>
                </a:tc>
                <a:tc>
                  <a:txBody>
                    <a:bodyPr/>
                    <a:lstStyle/>
                    <a:p>
                      <a:endParaRPr lang="en-US"/>
                    </a:p>
                  </a:txBody>
                  <a:tcPr/>
                </a:tc>
              </a:tr>
              <a:tr h="370840">
                <a:tc>
                  <a:txBody>
                    <a:bodyPr/>
                    <a:lstStyle/>
                    <a:p>
                      <a:r>
                        <a:rPr lang="en-US" dirty="0" smtClean="0"/>
                        <a:t>Already you have</a:t>
                      </a:r>
                      <a:r>
                        <a:rPr lang="en-US" baseline="0" dirty="0" smtClean="0"/>
                        <a:t> existing working WCF services and would like to add HTTP support functionality</a:t>
                      </a:r>
                      <a:endParaRPr lang="en-US" dirty="0"/>
                    </a:p>
                  </a:txBody>
                  <a:tcPr/>
                </a:tc>
                <a:tc>
                  <a:txBody>
                    <a:bodyPr/>
                    <a:lstStyle/>
                    <a:p>
                      <a:pPr algn="ctr"/>
                      <a:r>
                        <a:rPr lang="en-US" sz="2800" dirty="0" smtClean="0">
                          <a:solidFill>
                            <a:srgbClr val="00B050"/>
                          </a:solidFill>
                          <a:sym typeface="Wingdings"/>
                        </a:rPr>
                        <a:t></a:t>
                      </a:r>
                      <a:endParaRPr lang="en-US" sz="1050" dirty="0"/>
                    </a:p>
                  </a:txBody>
                  <a:tcPr/>
                </a:tc>
                <a:tc>
                  <a:txBody>
                    <a:bodyPr/>
                    <a:lstStyle/>
                    <a:p>
                      <a:endParaRPr lang="en-US"/>
                    </a:p>
                  </a:txBody>
                  <a:tcPr/>
                </a:tc>
              </a:tr>
              <a:tr h="370840">
                <a:tc>
                  <a:txBody>
                    <a:bodyPr/>
                    <a:lstStyle/>
                    <a:p>
                      <a:r>
                        <a:rPr lang="en-US" dirty="0" smtClean="0"/>
                        <a:t>One code base to support SOAP and </a:t>
                      </a:r>
                      <a:r>
                        <a:rPr lang="en-US" dirty="0" err="1" smtClean="0"/>
                        <a:t>RESTful</a:t>
                      </a:r>
                      <a:r>
                        <a:rPr lang="en-US" baseline="0" dirty="0" smtClean="0"/>
                        <a:t> endpoints</a:t>
                      </a:r>
                      <a:endParaRPr lang="en-US" dirty="0"/>
                    </a:p>
                  </a:txBody>
                  <a:tcPr/>
                </a:tc>
                <a:tc>
                  <a:txBody>
                    <a:bodyPr/>
                    <a:lstStyle/>
                    <a:p>
                      <a:pPr algn="ctr"/>
                      <a:r>
                        <a:rPr lang="en-US" sz="2800" dirty="0" smtClean="0">
                          <a:solidFill>
                            <a:srgbClr val="00B050"/>
                          </a:solidFill>
                          <a:sym typeface="Wingdings"/>
                        </a:rPr>
                        <a:t></a:t>
                      </a:r>
                      <a:endParaRPr lang="en-US" dirty="0"/>
                    </a:p>
                  </a:txBody>
                  <a:tcPr/>
                </a:tc>
                <a:tc>
                  <a:txBody>
                    <a:bodyPr/>
                    <a:lstStyle/>
                    <a:p>
                      <a:endParaRPr lang="en-US" dirty="0"/>
                    </a:p>
                  </a:txBody>
                  <a:tcPr/>
                </a:tc>
              </a:tr>
              <a:tr h="370840">
                <a:tc>
                  <a:txBody>
                    <a:bodyPr/>
                    <a:lstStyle/>
                    <a:p>
                      <a:r>
                        <a:rPr lang="en-US" dirty="0" smtClean="0"/>
                        <a:t>Need to create resource oriented services over HTTP</a:t>
                      </a:r>
                      <a:endParaRPr lang="en-US" dirty="0"/>
                    </a:p>
                  </a:txBody>
                  <a:tcPr/>
                </a:tc>
                <a:tc>
                  <a:txBody>
                    <a:bodyPr/>
                    <a:lstStyle/>
                    <a:p>
                      <a:endParaRPr lang="en-US" dirty="0"/>
                    </a:p>
                  </a:txBody>
                  <a:tcPr/>
                </a:tc>
                <a:tc>
                  <a:txBody>
                    <a:bodyPr/>
                    <a:lstStyle/>
                    <a:p>
                      <a:pPr algn="ctr"/>
                      <a:r>
                        <a:rPr lang="en-US" sz="2800" dirty="0" smtClean="0">
                          <a:solidFill>
                            <a:srgbClr val="00B050"/>
                          </a:solidFill>
                          <a:sym typeface="Wingdings"/>
                        </a:rPr>
                        <a:t></a:t>
                      </a:r>
                      <a:endParaRPr lang="en-US" sz="1600" dirty="0"/>
                    </a:p>
                  </a:txBody>
                  <a:tcPr/>
                </a:tc>
              </a:tr>
              <a:tr h="370840">
                <a:tc>
                  <a:txBody>
                    <a:bodyPr/>
                    <a:lstStyle/>
                    <a:p>
                      <a:r>
                        <a:rPr lang="en-US" dirty="0" smtClean="0"/>
                        <a:t>Your project is MVC application</a:t>
                      </a:r>
                      <a:r>
                        <a:rPr lang="en-US" baseline="0" dirty="0" smtClean="0"/>
                        <a:t> and want to expose some functionality over HTTP</a:t>
                      </a:r>
                      <a:endParaRPr lang="en-US" dirty="0"/>
                    </a:p>
                  </a:txBody>
                  <a:tcPr/>
                </a:tc>
                <a:tc>
                  <a:txBody>
                    <a:bodyPr/>
                    <a:lstStyle/>
                    <a:p>
                      <a:endParaRPr lang="en-US" dirty="0"/>
                    </a:p>
                  </a:txBody>
                  <a:tcPr/>
                </a:tc>
                <a:tc>
                  <a:txBody>
                    <a:bodyPr/>
                    <a:lstStyle/>
                    <a:p>
                      <a:pPr algn="ctr"/>
                      <a:r>
                        <a:rPr lang="en-US" sz="2800" dirty="0" smtClean="0">
                          <a:solidFill>
                            <a:srgbClr val="00B050"/>
                          </a:solidFill>
                          <a:sym typeface="Wingdings"/>
                        </a:rPr>
                        <a:t></a:t>
                      </a:r>
                      <a:endParaRPr lang="en-US" dirty="0"/>
                    </a:p>
                  </a:txBody>
                  <a:tcPr/>
                </a:tc>
              </a:tr>
              <a:tr h="370840">
                <a:tc>
                  <a:txBody>
                    <a:bodyPr/>
                    <a:lstStyle/>
                    <a:p>
                      <a:r>
                        <a:rPr lang="en-US" dirty="0" smtClean="0"/>
                        <a:t>Want to build</a:t>
                      </a:r>
                      <a:r>
                        <a:rPr lang="en-US" baseline="0" dirty="0" smtClean="0"/>
                        <a:t> only HTTP/</a:t>
                      </a:r>
                      <a:r>
                        <a:rPr lang="en-US" baseline="0" dirty="0" err="1" smtClean="0"/>
                        <a:t>RESTful</a:t>
                      </a:r>
                      <a:r>
                        <a:rPr lang="en-US" baseline="0" dirty="0" smtClean="0"/>
                        <a:t> services</a:t>
                      </a:r>
                      <a:endParaRPr lang="en-US" dirty="0"/>
                    </a:p>
                  </a:txBody>
                  <a:tcPr/>
                </a:tc>
                <a:tc>
                  <a:txBody>
                    <a:bodyPr/>
                    <a:lstStyle/>
                    <a:p>
                      <a:endParaRPr lang="en-US" dirty="0"/>
                    </a:p>
                  </a:txBody>
                  <a:tcPr/>
                </a:tc>
                <a:tc>
                  <a:txBody>
                    <a:bodyPr/>
                    <a:lstStyle/>
                    <a:p>
                      <a:pPr algn="ctr"/>
                      <a:r>
                        <a:rPr lang="en-US" sz="2800" dirty="0" smtClean="0">
                          <a:solidFill>
                            <a:srgbClr val="00B050"/>
                          </a:solidFill>
                          <a:sym typeface="Wingdings"/>
                        </a:rPr>
                        <a:t></a:t>
                      </a:r>
                      <a:endParaRPr lang="en-US" dirty="0"/>
                    </a:p>
                  </a:txBody>
                  <a:tcPr/>
                </a:tc>
              </a:tr>
              <a:tr h="370840">
                <a:tc>
                  <a:txBody>
                    <a:bodyPr/>
                    <a:lstStyle/>
                    <a:p>
                      <a:r>
                        <a:rPr lang="en-US" dirty="0" smtClean="0"/>
                        <a:t>Duplex</a:t>
                      </a:r>
                      <a:r>
                        <a:rPr lang="en-US" baseline="0" dirty="0" smtClean="0"/>
                        <a:t> communication over HTTP</a:t>
                      </a:r>
                      <a:endParaRPr lang="en-US" dirty="0"/>
                    </a:p>
                  </a:txBody>
                  <a:tcPr/>
                </a:tc>
                <a:tc gridSpan="2">
                  <a:txBody>
                    <a:bodyPr/>
                    <a:lstStyle/>
                    <a:p>
                      <a:pPr algn="ctr"/>
                      <a:r>
                        <a:rPr lang="en-US" dirty="0" err="1" smtClean="0"/>
                        <a:t>SignalR</a:t>
                      </a:r>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24137547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WCF </a:t>
            </a:r>
            <a:r>
              <a:rPr lang="en-IN" dirty="0" err="1"/>
              <a:t>v</a:t>
            </a:r>
            <a:r>
              <a:rPr lang="en-IN" dirty="0" err="1" smtClean="0"/>
              <a:t>s</a:t>
            </a:r>
            <a:r>
              <a:rPr lang="en-IN" dirty="0" smtClean="0"/>
              <a:t> Web API</a:t>
            </a:r>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2000153368"/>
              </p:ext>
            </p:extLst>
          </p:nvPr>
        </p:nvGraphicFramePr>
        <p:xfrm>
          <a:off x="1439838" y="2241645"/>
          <a:ext cx="8229600" cy="33375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WCF</a:t>
                      </a:r>
                      <a:endParaRPr lang="en-US" dirty="0"/>
                    </a:p>
                  </a:txBody>
                  <a:tcPr/>
                </a:tc>
                <a:tc>
                  <a:txBody>
                    <a:bodyPr/>
                    <a:lstStyle/>
                    <a:p>
                      <a:r>
                        <a:rPr lang="en-US" dirty="0" smtClean="0"/>
                        <a:t>ASP.NET WEB API</a:t>
                      </a:r>
                      <a:endParaRPr lang="en-US" dirty="0"/>
                    </a:p>
                  </a:txBody>
                  <a:tcPr/>
                </a:tc>
              </a:tr>
              <a:tr h="370840">
                <a:tc>
                  <a:txBody>
                    <a:bodyPr/>
                    <a:lstStyle/>
                    <a:p>
                      <a:r>
                        <a:rPr lang="en-US" dirty="0" smtClean="0"/>
                        <a:t>Service</a:t>
                      </a:r>
                      <a:endParaRPr lang="en-US" dirty="0"/>
                    </a:p>
                  </a:txBody>
                  <a:tcPr/>
                </a:tc>
                <a:tc>
                  <a:txBody>
                    <a:bodyPr/>
                    <a:lstStyle/>
                    <a:p>
                      <a:r>
                        <a:rPr lang="en-US" dirty="0" smtClean="0"/>
                        <a:t>Controller</a:t>
                      </a:r>
                      <a:endParaRPr lang="en-US" dirty="0"/>
                    </a:p>
                  </a:txBody>
                  <a:tcPr/>
                </a:tc>
              </a:tr>
              <a:tr h="370840">
                <a:tc>
                  <a:txBody>
                    <a:bodyPr/>
                    <a:lstStyle/>
                    <a:p>
                      <a:r>
                        <a:rPr lang="en-US" dirty="0" smtClean="0"/>
                        <a:t>Operation</a:t>
                      </a:r>
                      <a:endParaRPr lang="en-US" dirty="0"/>
                    </a:p>
                  </a:txBody>
                  <a:tcPr/>
                </a:tc>
                <a:tc>
                  <a:txBody>
                    <a:bodyPr/>
                    <a:lstStyle/>
                    <a:p>
                      <a:r>
                        <a:rPr lang="en-US" dirty="0" smtClean="0"/>
                        <a:t>Action</a:t>
                      </a:r>
                      <a:endParaRPr lang="en-US" dirty="0"/>
                    </a:p>
                  </a:txBody>
                  <a:tcPr/>
                </a:tc>
              </a:tr>
              <a:tr h="370840">
                <a:tc>
                  <a:txBody>
                    <a:bodyPr/>
                    <a:lstStyle/>
                    <a:p>
                      <a:r>
                        <a:rPr lang="en-US" dirty="0" smtClean="0"/>
                        <a:t>Service Contract</a:t>
                      </a:r>
                      <a:endParaRPr lang="en-US" dirty="0"/>
                    </a:p>
                  </a:txBody>
                  <a:tcPr/>
                </a:tc>
                <a:tc>
                  <a:txBody>
                    <a:bodyPr/>
                    <a:lstStyle/>
                    <a:p>
                      <a:r>
                        <a:rPr lang="en-US" dirty="0" smtClean="0"/>
                        <a:t>NA</a:t>
                      </a:r>
                      <a:endParaRPr lang="en-US" dirty="0"/>
                    </a:p>
                  </a:txBody>
                  <a:tcPr/>
                </a:tc>
              </a:tr>
              <a:tr h="370840">
                <a:tc>
                  <a:txBody>
                    <a:bodyPr/>
                    <a:lstStyle/>
                    <a:p>
                      <a:r>
                        <a:rPr lang="en-US" dirty="0" smtClean="0"/>
                        <a:t>Endpoint</a:t>
                      </a:r>
                      <a:endParaRPr lang="en-US" dirty="0"/>
                    </a:p>
                  </a:txBody>
                  <a:tcPr/>
                </a:tc>
                <a:tc>
                  <a:txBody>
                    <a:bodyPr/>
                    <a:lstStyle/>
                    <a:p>
                      <a:r>
                        <a:rPr lang="en-US" dirty="0" smtClean="0"/>
                        <a:t>NA</a:t>
                      </a:r>
                      <a:endParaRPr lang="en-US" dirty="0"/>
                    </a:p>
                  </a:txBody>
                  <a:tcPr/>
                </a:tc>
              </a:tr>
              <a:tr h="370840">
                <a:tc>
                  <a:txBody>
                    <a:bodyPr/>
                    <a:lstStyle/>
                    <a:p>
                      <a:r>
                        <a:rPr lang="en-US" dirty="0" smtClean="0"/>
                        <a:t>URI Templates</a:t>
                      </a:r>
                      <a:endParaRPr lang="en-US" dirty="0"/>
                    </a:p>
                  </a:txBody>
                  <a:tcPr/>
                </a:tc>
                <a:tc>
                  <a:txBody>
                    <a:bodyPr/>
                    <a:lstStyle/>
                    <a:p>
                      <a:r>
                        <a:rPr lang="en-US" dirty="0" smtClean="0"/>
                        <a:t>ASP.NET</a:t>
                      </a:r>
                      <a:r>
                        <a:rPr lang="en-US" baseline="0" dirty="0" smtClean="0"/>
                        <a:t> Routing</a:t>
                      </a:r>
                      <a:endParaRPr lang="en-US" dirty="0"/>
                    </a:p>
                  </a:txBody>
                  <a:tcPr/>
                </a:tc>
              </a:tr>
              <a:tr h="370840">
                <a:tc>
                  <a:txBody>
                    <a:bodyPr/>
                    <a:lstStyle/>
                    <a:p>
                      <a:r>
                        <a:rPr lang="en-US" dirty="0" smtClean="0"/>
                        <a:t>Message Handlers</a:t>
                      </a:r>
                      <a:endParaRPr lang="en-US" dirty="0"/>
                    </a:p>
                  </a:txBody>
                  <a:tcPr/>
                </a:tc>
                <a:tc>
                  <a:txBody>
                    <a:bodyPr/>
                    <a:lstStyle/>
                    <a:p>
                      <a:r>
                        <a:rPr lang="en-US" dirty="0" smtClean="0"/>
                        <a:t>Message Handlers</a:t>
                      </a:r>
                      <a:endParaRPr lang="en-US" dirty="0"/>
                    </a:p>
                  </a:txBody>
                  <a:tcPr/>
                </a:tc>
              </a:tr>
              <a:tr h="370840">
                <a:tc>
                  <a:txBody>
                    <a:bodyPr/>
                    <a:lstStyle/>
                    <a:p>
                      <a:r>
                        <a:rPr lang="en-US" dirty="0" smtClean="0"/>
                        <a:t>Formatters</a:t>
                      </a:r>
                      <a:endParaRPr lang="en-US" dirty="0"/>
                    </a:p>
                  </a:txBody>
                  <a:tcPr/>
                </a:tc>
                <a:tc>
                  <a:txBody>
                    <a:bodyPr/>
                    <a:lstStyle/>
                    <a:p>
                      <a:r>
                        <a:rPr lang="en-US" dirty="0" smtClean="0"/>
                        <a:t>Formatters</a:t>
                      </a:r>
                      <a:endParaRPr lang="en-US" dirty="0"/>
                    </a:p>
                  </a:txBody>
                  <a:tcPr/>
                </a:tc>
              </a:tr>
              <a:tr h="370840">
                <a:tc>
                  <a:txBody>
                    <a:bodyPr/>
                    <a:lstStyle/>
                    <a:p>
                      <a:r>
                        <a:rPr lang="en-US" dirty="0" smtClean="0"/>
                        <a:t>Operation Handlers</a:t>
                      </a:r>
                      <a:endParaRPr lang="en-US" dirty="0"/>
                    </a:p>
                  </a:txBody>
                  <a:tcPr/>
                </a:tc>
                <a:tc>
                  <a:txBody>
                    <a:bodyPr/>
                    <a:lstStyle/>
                    <a:p>
                      <a:r>
                        <a:rPr lang="en-US" dirty="0" smtClean="0"/>
                        <a:t>Filters, Model Binders</a:t>
                      </a:r>
                      <a:endParaRPr lang="en-US" dirty="0"/>
                    </a:p>
                  </a:txBody>
                  <a:tcPr/>
                </a:tc>
              </a:tr>
            </a:tbl>
          </a:graphicData>
        </a:graphic>
      </p:graphicFrame>
    </p:spTree>
    <p:extLst>
      <p:ext uri="{BB962C8B-B14F-4D97-AF65-F5344CB8AC3E}">
        <p14:creationId xmlns:p14="http://schemas.microsoft.com/office/powerpoint/2010/main" val="5422936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Stack (Web API)</a:t>
            </a:r>
            <a:endParaRPr lang="en-IN" dirty="0"/>
          </a:p>
        </p:txBody>
      </p:sp>
      <p:sp>
        <p:nvSpPr>
          <p:cNvPr id="3" name="Content Placeholder 2"/>
          <p:cNvSpPr>
            <a:spLocks noGrp="1"/>
          </p:cNvSpPr>
          <p:nvPr>
            <p:ph idx="1"/>
          </p:nvPr>
        </p:nvSpPr>
        <p:spPr/>
        <p:txBody>
          <a:bodyPr>
            <a:normAutofit fontScale="92500" lnSpcReduction="20000"/>
          </a:bodyPr>
          <a:lstStyle/>
          <a:p>
            <a:r>
              <a:rPr lang="en-US" dirty="0"/>
              <a:t>Modern HTTP Programming Model</a:t>
            </a:r>
          </a:p>
          <a:p>
            <a:r>
              <a:rPr lang="en-US" dirty="0"/>
              <a:t>Full support for ASP.NET Routing</a:t>
            </a:r>
          </a:p>
          <a:p>
            <a:r>
              <a:rPr lang="en-US" dirty="0"/>
              <a:t>Content Negotiation and Custom Formatters</a:t>
            </a:r>
          </a:p>
          <a:p>
            <a:r>
              <a:rPr lang="en-US" dirty="0"/>
              <a:t>Model Binding and Validations</a:t>
            </a:r>
          </a:p>
          <a:p>
            <a:r>
              <a:rPr lang="en-US" dirty="0"/>
              <a:t>Filters</a:t>
            </a:r>
          </a:p>
          <a:p>
            <a:r>
              <a:rPr lang="en-US" dirty="0"/>
              <a:t>Query Composition</a:t>
            </a:r>
          </a:p>
          <a:p>
            <a:r>
              <a:rPr lang="en-US" dirty="0"/>
              <a:t>Easy to Unit Test</a:t>
            </a:r>
          </a:p>
          <a:p>
            <a:r>
              <a:rPr lang="en-US" dirty="0"/>
              <a:t>Improved Inversion of Control (</a:t>
            </a:r>
            <a:r>
              <a:rPr lang="en-US" dirty="0" err="1"/>
              <a:t>IoC</a:t>
            </a:r>
            <a:r>
              <a:rPr lang="en-US" dirty="0"/>
              <a:t>)</a:t>
            </a:r>
          </a:p>
          <a:p>
            <a:r>
              <a:rPr lang="en-US" dirty="0"/>
              <a:t>Code Based Configuration</a:t>
            </a:r>
          </a:p>
          <a:p>
            <a:r>
              <a:rPr lang="en-US" dirty="0"/>
              <a:t>Self-Host</a:t>
            </a:r>
          </a:p>
          <a:p>
            <a:endParaRPr lang="en-IN" dirty="0"/>
          </a:p>
        </p:txBody>
      </p:sp>
    </p:spTree>
    <p:extLst>
      <p:ext uri="{BB962C8B-B14F-4D97-AF65-F5344CB8AC3E}">
        <p14:creationId xmlns:p14="http://schemas.microsoft.com/office/powerpoint/2010/main" val="225042499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 - Configure </a:t>
            </a:r>
            <a:r>
              <a:rPr lang="en-US" dirty="0"/>
              <a:t>Transport</a:t>
            </a:r>
            <a:endParaRPr lang="en-IN" dirty="0"/>
          </a:p>
        </p:txBody>
      </p:sp>
      <p:sp>
        <p:nvSpPr>
          <p:cNvPr id="3" name="Content Placeholder 2"/>
          <p:cNvSpPr>
            <a:spLocks noGrp="1"/>
          </p:cNvSpPr>
          <p:nvPr>
            <p:ph idx="1"/>
          </p:nvPr>
        </p:nvSpPr>
        <p:spPr/>
        <p:txBody>
          <a:bodyPr/>
          <a:lstStyle/>
          <a:p>
            <a:r>
              <a:rPr lang="en-US" dirty="0"/>
              <a:t>Set XML or JSON based on Content-Type or Accept header</a:t>
            </a:r>
          </a:p>
          <a:p>
            <a:r>
              <a:rPr lang="en-US" dirty="0"/>
              <a:t>Accept: </a:t>
            </a:r>
            <a:r>
              <a:rPr lang="en-US" dirty="0" smtClean="0"/>
              <a:t>application/xml</a:t>
            </a:r>
            <a:endParaRPr lang="en-US" dirty="0"/>
          </a:p>
          <a:p>
            <a:endParaRPr lang="en-IN" dirty="0"/>
          </a:p>
        </p:txBody>
      </p:sp>
    </p:spTree>
    <p:extLst>
      <p:ext uri="{BB962C8B-B14F-4D97-AF65-F5344CB8AC3E}">
        <p14:creationId xmlns:p14="http://schemas.microsoft.com/office/powerpoint/2010/main" val="375115609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  - Return </a:t>
            </a:r>
            <a:r>
              <a:rPr lang="en-US" dirty="0"/>
              <a:t>Codes</a:t>
            </a:r>
            <a:endParaRPr lang="en-IN" dirty="0"/>
          </a:p>
        </p:txBody>
      </p:sp>
      <p:sp>
        <p:nvSpPr>
          <p:cNvPr id="3" name="Content Placeholder 2"/>
          <p:cNvSpPr>
            <a:spLocks noGrp="1"/>
          </p:cNvSpPr>
          <p:nvPr>
            <p:ph idx="1"/>
          </p:nvPr>
        </p:nvSpPr>
        <p:spPr/>
        <p:txBody>
          <a:bodyPr/>
          <a:lstStyle/>
          <a:p>
            <a:r>
              <a:rPr lang="en-US" dirty="0"/>
              <a:t>Now have the ability to specify return codes beside 200</a:t>
            </a:r>
          </a:p>
          <a:p>
            <a:r>
              <a:rPr lang="en-US" dirty="0" err="1"/>
              <a:t>HttpResponseMessage</a:t>
            </a:r>
            <a:endParaRPr lang="en-US" dirty="0"/>
          </a:p>
          <a:p>
            <a:r>
              <a:rPr lang="en-US" dirty="0" err="1"/>
              <a:t>HttpStatusCode.Created</a:t>
            </a:r>
            <a:r>
              <a:rPr lang="en-US" dirty="0"/>
              <a:t> 201</a:t>
            </a:r>
          </a:p>
          <a:p>
            <a:r>
              <a:rPr lang="en-US" dirty="0" err="1"/>
              <a:t>Response.Headers.Location</a:t>
            </a:r>
            <a:r>
              <a:rPr lang="en-US" dirty="0"/>
              <a:t> = new Uri()</a:t>
            </a:r>
          </a:p>
          <a:p>
            <a:endParaRPr lang="en-IN" dirty="0"/>
          </a:p>
        </p:txBody>
      </p:sp>
    </p:spTree>
    <p:extLst>
      <p:ext uri="{BB962C8B-B14F-4D97-AF65-F5344CB8AC3E}">
        <p14:creationId xmlns:p14="http://schemas.microsoft.com/office/powerpoint/2010/main" val="361720601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Status Codes (Top 10)</a:t>
            </a:r>
            <a:endParaRPr lang="en-IN" dirty="0"/>
          </a:p>
        </p:txBody>
      </p:sp>
      <p:sp>
        <p:nvSpPr>
          <p:cNvPr id="3" name="Content Placeholder 2"/>
          <p:cNvSpPr>
            <a:spLocks noGrp="1"/>
          </p:cNvSpPr>
          <p:nvPr>
            <p:ph idx="1"/>
          </p:nvPr>
        </p:nvSpPr>
        <p:spPr>
          <a:xfrm>
            <a:off x="838200" y="1690688"/>
            <a:ext cx="10515600" cy="4486275"/>
          </a:xfrm>
        </p:spPr>
        <p:txBody>
          <a:bodyPr>
            <a:normAutofit fontScale="62500" lnSpcReduction="20000"/>
          </a:bodyPr>
          <a:lstStyle/>
          <a:p>
            <a:r>
              <a:rPr lang="en-IN" b="1" dirty="0" smtClean="0"/>
              <a:t>201 </a:t>
            </a:r>
            <a:r>
              <a:rPr lang="en-IN" b="1" dirty="0"/>
              <a:t>(CREATED) </a:t>
            </a:r>
            <a:r>
              <a:rPr lang="en-IN" dirty="0"/>
              <a:t>– Successful creation occurred (via either POST or PUT). Set the Location header </a:t>
            </a:r>
            <a:r>
              <a:rPr lang="en-IN" dirty="0" smtClean="0"/>
              <a:t>to contain </a:t>
            </a:r>
            <a:r>
              <a:rPr lang="en-IN" dirty="0"/>
              <a:t>a link to the newly-created resource. Response body content may or may not be present.</a:t>
            </a:r>
          </a:p>
          <a:p>
            <a:r>
              <a:rPr lang="en-IN" b="1" dirty="0"/>
              <a:t>204 (NO CONTENT) </a:t>
            </a:r>
            <a:r>
              <a:rPr lang="en-IN" dirty="0"/>
              <a:t>– Status when wrapped responses are not used and nothing is in the body (e.g</a:t>
            </a:r>
            <a:r>
              <a:rPr lang="en-IN" dirty="0" smtClean="0"/>
              <a:t>. DELETE</a:t>
            </a:r>
            <a:r>
              <a:rPr lang="en-IN" dirty="0"/>
              <a:t>).</a:t>
            </a:r>
          </a:p>
          <a:p>
            <a:r>
              <a:rPr lang="en-IN" b="1" dirty="0"/>
              <a:t>304 (NOT MODIFIED) </a:t>
            </a:r>
            <a:r>
              <a:rPr lang="en-IN" dirty="0"/>
              <a:t>– Used in response to conditional GET calls to reduce band-width usage. </a:t>
            </a:r>
            <a:r>
              <a:rPr lang="en-IN" dirty="0" smtClean="0"/>
              <a:t>If used</a:t>
            </a:r>
            <a:r>
              <a:rPr lang="en-IN" dirty="0"/>
              <a:t>, must set the Date, Content-Location, </a:t>
            </a:r>
            <a:r>
              <a:rPr lang="en-IN" dirty="0" err="1"/>
              <a:t>Etag</a:t>
            </a:r>
            <a:r>
              <a:rPr lang="en-IN" dirty="0"/>
              <a:t> headers to what they would have been on a </a:t>
            </a:r>
            <a:r>
              <a:rPr lang="en-IN" dirty="0" smtClean="0"/>
              <a:t>regular GET </a:t>
            </a:r>
            <a:r>
              <a:rPr lang="en-IN" dirty="0"/>
              <a:t>call. There must be no response body.</a:t>
            </a:r>
          </a:p>
          <a:p>
            <a:r>
              <a:rPr lang="en-IN" b="1" dirty="0"/>
              <a:t>400 (BAD REQUEST) </a:t>
            </a:r>
            <a:r>
              <a:rPr lang="en-IN" dirty="0"/>
              <a:t>– General error when fulfilling the request would cause an invalid state</a:t>
            </a:r>
            <a:r>
              <a:rPr lang="en-IN" dirty="0" smtClean="0"/>
              <a:t>. Domain </a:t>
            </a:r>
            <a:r>
              <a:rPr lang="en-IN" dirty="0"/>
              <a:t>validation errors, missing data, etc. are some examples.</a:t>
            </a:r>
          </a:p>
          <a:p>
            <a:r>
              <a:rPr lang="en-IN" b="1" dirty="0"/>
              <a:t>401 (UNAUTHORIZED) </a:t>
            </a:r>
            <a:r>
              <a:rPr lang="en-IN" dirty="0"/>
              <a:t>– Error code for a missing or invalid authentication token.</a:t>
            </a:r>
          </a:p>
          <a:p>
            <a:r>
              <a:rPr lang="en-IN" b="1" dirty="0"/>
              <a:t>403 (FORBIDDEN) </a:t>
            </a:r>
            <a:r>
              <a:rPr lang="en-IN" dirty="0"/>
              <a:t>– Error code for user not authorized to perform the operation, doesn't have </a:t>
            </a:r>
            <a:r>
              <a:rPr lang="en-IN" dirty="0" smtClean="0"/>
              <a:t>rights to </a:t>
            </a:r>
            <a:r>
              <a:rPr lang="en-IN" dirty="0"/>
              <a:t>access the resource, or the resource is unavailable for some reason (e.g. time constraints, etc.).</a:t>
            </a:r>
          </a:p>
          <a:p>
            <a:r>
              <a:rPr lang="en-IN" b="1" dirty="0"/>
              <a:t>404 (NOT FOUND) </a:t>
            </a:r>
            <a:r>
              <a:rPr lang="en-IN" dirty="0"/>
              <a:t>– Used when the requested resource is not found, whether it doesn't exist or </a:t>
            </a:r>
            <a:r>
              <a:rPr lang="en-IN" dirty="0" smtClean="0"/>
              <a:t>if there </a:t>
            </a:r>
            <a:r>
              <a:rPr lang="en-IN" dirty="0"/>
              <a:t>was a 401 or 403 that, for security reasons, the service wants to mask.</a:t>
            </a:r>
          </a:p>
          <a:p>
            <a:r>
              <a:rPr lang="en-IN" b="1" dirty="0"/>
              <a:t>409 (CONFLICT) </a:t>
            </a:r>
            <a:r>
              <a:rPr lang="en-IN" dirty="0"/>
              <a:t>– Whenever a resource conflict would be caused by fulfilling the request</a:t>
            </a:r>
            <a:r>
              <a:rPr lang="en-IN" dirty="0" smtClean="0"/>
              <a:t>. Duplicate </a:t>
            </a:r>
            <a:r>
              <a:rPr lang="en-IN" dirty="0"/>
              <a:t>entries, deleting root objects when cascade-delete not supported are a couple of examples.</a:t>
            </a:r>
          </a:p>
          <a:p>
            <a:r>
              <a:rPr lang="en-IN" b="1" dirty="0"/>
              <a:t>500 (INTERNAL SERVER ERROR) </a:t>
            </a:r>
            <a:r>
              <a:rPr lang="en-IN" dirty="0"/>
              <a:t>– The general catch-all error when the server-side throws </a:t>
            </a:r>
            <a:r>
              <a:rPr lang="en-IN" dirty="0" smtClean="0"/>
              <a:t>an exception</a:t>
            </a:r>
            <a:r>
              <a:rPr lang="en-IN" dirty="0"/>
              <a:t>.</a:t>
            </a:r>
          </a:p>
        </p:txBody>
      </p:sp>
    </p:spTree>
    <p:extLst>
      <p:ext uri="{BB962C8B-B14F-4D97-AF65-F5344CB8AC3E}">
        <p14:creationId xmlns:p14="http://schemas.microsoft.com/office/powerpoint/2010/main" val="82571713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API - </a:t>
            </a:r>
            <a:r>
              <a:rPr lang="en-US" dirty="0"/>
              <a:t>Security</a:t>
            </a:r>
            <a:endParaRPr lang="en-IN" dirty="0"/>
          </a:p>
        </p:txBody>
      </p:sp>
      <p:sp>
        <p:nvSpPr>
          <p:cNvPr id="3" name="Content Placeholder 2"/>
          <p:cNvSpPr>
            <a:spLocks noGrp="1"/>
          </p:cNvSpPr>
          <p:nvPr>
            <p:ph idx="1"/>
          </p:nvPr>
        </p:nvSpPr>
        <p:spPr/>
        <p:txBody>
          <a:bodyPr/>
          <a:lstStyle/>
          <a:p>
            <a:r>
              <a:rPr lang="en-US" dirty="0"/>
              <a:t>[Authorize] Attribute</a:t>
            </a:r>
          </a:p>
          <a:p>
            <a:r>
              <a:rPr lang="en-US" dirty="0"/>
              <a:t>https over port 443</a:t>
            </a:r>
          </a:p>
          <a:p>
            <a:r>
              <a:rPr lang="en-US" dirty="0"/>
              <a:t>Security Tokens</a:t>
            </a:r>
          </a:p>
          <a:p>
            <a:r>
              <a:rPr lang="en-US" dirty="0" err="1" smtClean="0"/>
              <a:t>Oauth</a:t>
            </a:r>
            <a:r>
              <a:rPr lang="en-US" dirty="0" smtClean="0"/>
              <a:t> (Open Authentication)</a:t>
            </a:r>
            <a:endParaRPr lang="en-US" dirty="0"/>
          </a:p>
          <a:p>
            <a:endParaRPr lang="en-IN" dirty="0"/>
          </a:p>
        </p:txBody>
      </p:sp>
    </p:spTree>
    <p:extLst>
      <p:ext uri="{BB962C8B-B14F-4D97-AF65-F5344CB8AC3E}">
        <p14:creationId xmlns:p14="http://schemas.microsoft.com/office/powerpoint/2010/main" val="303578778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API - </a:t>
            </a:r>
            <a:r>
              <a:rPr lang="en-US" dirty="0"/>
              <a:t>How to Test?</a:t>
            </a:r>
            <a:endParaRPr lang="en-IN" dirty="0"/>
          </a:p>
        </p:txBody>
      </p:sp>
      <p:sp>
        <p:nvSpPr>
          <p:cNvPr id="3" name="Content Placeholder 2"/>
          <p:cNvSpPr>
            <a:spLocks noGrp="1"/>
          </p:cNvSpPr>
          <p:nvPr>
            <p:ph idx="1"/>
          </p:nvPr>
        </p:nvSpPr>
        <p:spPr/>
        <p:txBody>
          <a:bodyPr/>
          <a:lstStyle/>
          <a:p>
            <a:r>
              <a:rPr lang="en-US" dirty="0"/>
              <a:t>Fiddler2</a:t>
            </a:r>
          </a:p>
          <a:p>
            <a:r>
              <a:rPr lang="en-US" dirty="0"/>
              <a:t>Firebug (Firefox)</a:t>
            </a:r>
          </a:p>
          <a:p>
            <a:r>
              <a:rPr lang="en-US" dirty="0"/>
              <a:t>Chrome developer tools</a:t>
            </a:r>
          </a:p>
          <a:p>
            <a:r>
              <a:rPr lang="en-US" dirty="0"/>
              <a:t>Cocoa Rest Client (For MAC)</a:t>
            </a:r>
          </a:p>
          <a:p>
            <a:r>
              <a:rPr lang="en-IN" dirty="0" smtClean="0"/>
              <a:t>Help Page</a:t>
            </a:r>
            <a:endParaRPr lang="en-IN" dirty="0"/>
          </a:p>
        </p:txBody>
      </p:sp>
    </p:spTree>
    <p:extLst>
      <p:ext uri="{BB962C8B-B14F-4D97-AF65-F5344CB8AC3E}">
        <p14:creationId xmlns:p14="http://schemas.microsoft.com/office/powerpoint/2010/main" val="331329568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Web API</a:t>
            </a:r>
            <a:endParaRPr lang="en-IN" dirty="0"/>
          </a:p>
        </p:txBody>
      </p:sp>
      <p:sp>
        <p:nvSpPr>
          <p:cNvPr id="3" name="Content Placeholder 2"/>
          <p:cNvSpPr>
            <a:spLocks noGrp="1"/>
          </p:cNvSpPr>
          <p:nvPr>
            <p:ph idx="1"/>
          </p:nvPr>
        </p:nvSpPr>
        <p:spPr/>
        <p:txBody>
          <a:bodyPr/>
          <a:lstStyle/>
          <a:p>
            <a:r>
              <a:rPr lang="en-US" dirty="0"/>
              <a:t>Web Apps (ASP.NET, MVC, PHP, Java, ColdFusion, Ruby(Rails), Python, Pearl)</a:t>
            </a:r>
          </a:p>
          <a:p>
            <a:r>
              <a:rPr lang="en-US" dirty="0" err="1"/>
              <a:t>Javascript</a:t>
            </a:r>
            <a:r>
              <a:rPr lang="en-US" dirty="0"/>
              <a:t>/</a:t>
            </a:r>
            <a:r>
              <a:rPr lang="en-US" dirty="0" err="1"/>
              <a:t>Jquery</a:t>
            </a:r>
            <a:endParaRPr lang="en-US" dirty="0"/>
          </a:p>
          <a:p>
            <a:r>
              <a:rPr lang="en-US" dirty="0"/>
              <a:t>Mobile (</a:t>
            </a:r>
            <a:r>
              <a:rPr lang="en-US" dirty="0" err="1"/>
              <a:t>iOS</a:t>
            </a:r>
            <a:r>
              <a:rPr lang="en-US" dirty="0"/>
              <a:t>, Android, WP7, Blackberry OS)</a:t>
            </a:r>
          </a:p>
          <a:p>
            <a:endParaRPr lang="en-IN" dirty="0"/>
          </a:p>
        </p:txBody>
      </p:sp>
    </p:spTree>
    <p:extLst>
      <p:ext uri="{BB962C8B-B14F-4D97-AF65-F5344CB8AC3E}">
        <p14:creationId xmlns:p14="http://schemas.microsoft.com/office/powerpoint/2010/main" val="1145037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Project Structure</a:t>
            </a:r>
            <a:endParaRPr lang="en-IN" dirty="0"/>
          </a:p>
        </p:txBody>
      </p:sp>
      <p:sp>
        <p:nvSpPr>
          <p:cNvPr id="5" name="Content Placeholder 2"/>
          <p:cNvSpPr txBox="1">
            <a:spLocks/>
          </p:cNvSpPr>
          <p:nvPr/>
        </p:nvSpPr>
        <p:spPr>
          <a:xfrm>
            <a:off x="1774552" y="1825625"/>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Basic structure of a MVC Project</a:t>
            </a:r>
            <a:endParaRPr lang="en-US" dirty="0"/>
          </a:p>
        </p:txBody>
      </p:sp>
      <p:pic>
        <p:nvPicPr>
          <p:cNvPr id="6" name="Picture 2" descr="C:\Users\rl830681\Desktop\pic_mvc_controll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0251" y="2503677"/>
            <a:ext cx="2560935" cy="412031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endCxn id="10" idx="3"/>
          </p:cNvCxnSpPr>
          <p:nvPr/>
        </p:nvCxnSpPr>
        <p:spPr>
          <a:xfrm flipH="1">
            <a:off x="3669023" y="5096609"/>
            <a:ext cx="2147288"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 name="Straight Arrow Connector 7"/>
          <p:cNvCxnSpPr>
            <a:endCxn id="11" idx="3"/>
          </p:cNvCxnSpPr>
          <p:nvPr/>
        </p:nvCxnSpPr>
        <p:spPr>
          <a:xfrm flipH="1">
            <a:off x="2515199" y="5533931"/>
            <a:ext cx="330111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a:endCxn id="12" idx="3"/>
          </p:cNvCxnSpPr>
          <p:nvPr/>
        </p:nvCxnSpPr>
        <p:spPr>
          <a:xfrm flipH="1">
            <a:off x="4676618" y="4420749"/>
            <a:ext cx="1139693"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0" name="TextBox 9"/>
          <p:cNvSpPr txBox="1"/>
          <p:nvPr/>
        </p:nvSpPr>
        <p:spPr>
          <a:xfrm>
            <a:off x="2875216" y="4911943"/>
            <a:ext cx="793807" cy="369332"/>
          </a:xfrm>
          <a:prstGeom prst="rect">
            <a:avLst/>
          </a:prstGeom>
          <a:effectLst>
            <a:outerShdw blurRad="40000" dist="23000" dir="5400000" rotWithShape="0">
              <a:srgbClr val="000000">
                <a:alpha val="35000"/>
              </a:srgbClr>
            </a:outerShdw>
            <a:reflection blurRad="6350" stA="50000" endA="300" endPos="90000" dir="5400000" sy="-100000" algn="bl" rotWithShape="0"/>
          </a:effectLst>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Model</a:t>
            </a:r>
            <a:endParaRPr lang="en-US" dirty="0"/>
          </a:p>
        </p:txBody>
      </p:sp>
      <p:sp>
        <p:nvSpPr>
          <p:cNvPr id="11" name="TextBox 10"/>
          <p:cNvSpPr txBox="1"/>
          <p:nvPr/>
        </p:nvSpPr>
        <p:spPr>
          <a:xfrm>
            <a:off x="1866816" y="5349265"/>
            <a:ext cx="648383" cy="369332"/>
          </a:xfrm>
          <a:prstGeom prst="rect">
            <a:avLst/>
          </a:prstGeom>
          <a:effectLst>
            <a:outerShdw blurRad="40000" dist="23000" dir="5400000" rotWithShape="0">
              <a:srgbClr val="000000">
                <a:alpha val="35000"/>
              </a:srgbClr>
            </a:outerShdw>
            <a:reflection blurRad="6350" stA="50000" endA="300" endPos="90000" dir="5400000" sy="-100000" algn="bl" rotWithShape="0"/>
          </a:effectLst>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View</a:t>
            </a:r>
            <a:endParaRPr lang="en-US" dirty="0"/>
          </a:p>
        </p:txBody>
      </p:sp>
      <p:sp>
        <p:nvSpPr>
          <p:cNvPr id="12" name="TextBox 11"/>
          <p:cNvSpPr txBox="1"/>
          <p:nvPr/>
        </p:nvSpPr>
        <p:spPr>
          <a:xfrm>
            <a:off x="3550412" y="4236083"/>
            <a:ext cx="1126206" cy="369332"/>
          </a:xfrm>
          <a:prstGeom prst="rect">
            <a:avLst/>
          </a:prstGeom>
          <a:effectLst>
            <a:outerShdw blurRad="40000" dist="23000" dir="5400000" rotWithShape="0">
              <a:srgbClr val="000000">
                <a:alpha val="35000"/>
              </a:srgbClr>
            </a:outerShdw>
            <a:reflection blurRad="6350" stA="50000" endA="300" endPos="90000" dir="5400000" sy="-100000" algn="bl" rotWithShape="0"/>
          </a:effectLst>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dirty="0" smtClean="0"/>
              <a:t>Controller</a:t>
            </a:r>
            <a:endParaRPr lang="en-US" dirty="0"/>
          </a:p>
        </p:txBody>
      </p:sp>
    </p:spTree>
    <p:extLst>
      <p:ext uri="{BB962C8B-B14F-4D97-AF65-F5344CB8AC3E}">
        <p14:creationId xmlns:p14="http://schemas.microsoft.com/office/powerpoint/2010/main" val="154841493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Web API in </a:t>
            </a:r>
            <a:r>
              <a:rPr lang="en-US" dirty="0" err="1"/>
              <a:t>iOS</a:t>
            </a:r>
            <a:endParaRPr lang="en-IN" dirty="0"/>
          </a:p>
        </p:txBody>
      </p:sp>
      <p:sp>
        <p:nvSpPr>
          <p:cNvPr id="3" name="Content Placeholder 2"/>
          <p:cNvSpPr>
            <a:spLocks noGrp="1"/>
          </p:cNvSpPr>
          <p:nvPr>
            <p:ph idx="1"/>
          </p:nvPr>
        </p:nvSpPr>
        <p:spPr/>
        <p:txBody>
          <a:bodyPr/>
          <a:lstStyle/>
          <a:p>
            <a:r>
              <a:rPr lang="en-US" dirty="0"/>
              <a:t>Use </a:t>
            </a:r>
            <a:r>
              <a:rPr lang="en-US" dirty="0" err="1"/>
              <a:t>NSURLConnection</a:t>
            </a:r>
            <a:r>
              <a:rPr lang="en-US" dirty="0"/>
              <a:t> delegate or GCD</a:t>
            </a:r>
          </a:p>
          <a:p>
            <a:r>
              <a:rPr lang="en-US" dirty="0"/>
              <a:t>Show progress while waiting for response</a:t>
            </a:r>
          </a:p>
          <a:p>
            <a:r>
              <a:rPr lang="en-US" dirty="0"/>
              <a:t>Use JSON over XML</a:t>
            </a:r>
          </a:p>
          <a:p>
            <a:r>
              <a:rPr lang="en-US" dirty="0" err="1"/>
              <a:t>NSJSONSerialization</a:t>
            </a:r>
            <a:r>
              <a:rPr lang="en-US" dirty="0"/>
              <a:t> class (new in iOS5)</a:t>
            </a:r>
          </a:p>
          <a:p>
            <a:endParaRPr lang="en-IN" dirty="0"/>
          </a:p>
        </p:txBody>
      </p:sp>
    </p:spTree>
    <p:extLst>
      <p:ext uri="{BB962C8B-B14F-4D97-AF65-F5344CB8AC3E}">
        <p14:creationId xmlns:p14="http://schemas.microsoft.com/office/powerpoint/2010/main" val="70465390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What is Same Origin? </a:t>
            </a:r>
            <a:r>
              <a:rPr lang="en-US" dirty="0" smtClean="0"/>
              <a:t>- </a:t>
            </a:r>
            <a:r>
              <a:rPr lang="en-IN" dirty="0" smtClean="0"/>
              <a:t>If two </a:t>
            </a:r>
            <a:r>
              <a:rPr lang="en-IN" dirty="0"/>
              <a:t>URLs have the same </a:t>
            </a:r>
            <a:r>
              <a:rPr lang="en-IN" dirty="0" smtClean="0"/>
              <a:t>origin, identical </a:t>
            </a:r>
            <a:r>
              <a:rPr lang="en-IN" dirty="0"/>
              <a:t>schemes, hosts, and </a:t>
            </a:r>
            <a:r>
              <a:rPr lang="en-IN" dirty="0" smtClean="0"/>
              <a:t>ports.</a:t>
            </a:r>
          </a:p>
          <a:p>
            <a:pPr lvl="1"/>
            <a:r>
              <a:rPr lang="en-US" sz="2000" dirty="0">
                <a:hlinkClick r:id="rId2"/>
              </a:rPr>
              <a:t>http://</a:t>
            </a:r>
            <a:r>
              <a:rPr lang="en-US" sz="2000" dirty="0" smtClean="0">
                <a:hlinkClick r:id="rId2"/>
              </a:rPr>
              <a:t>example.com/foo.html</a:t>
            </a:r>
            <a:endParaRPr lang="en-US" sz="2000" dirty="0" smtClean="0"/>
          </a:p>
          <a:p>
            <a:pPr marL="685800" lvl="2" fontAlgn="base">
              <a:spcBef>
                <a:spcPts val="1000"/>
              </a:spcBef>
              <a:spcAft>
                <a:spcPct val="0"/>
              </a:spcAft>
            </a:pPr>
            <a:r>
              <a:rPr lang="en-US" dirty="0" smtClean="0">
                <a:hlinkClick r:id="rId3"/>
              </a:rPr>
              <a:t>http</a:t>
            </a:r>
            <a:r>
              <a:rPr lang="en-US" dirty="0">
                <a:hlinkClick r:id="rId3"/>
              </a:rPr>
              <a:t>://</a:t>
            </a:r>
            <a:r>
              <a:rPr lang="en-US" dirty="0" smtClean="0">
                <a:hlinkClick r:id="rId3"/>
              </a:rPr>
              <a:t>example.com/bar.html</a:t>
            </a:r>
            <a:endParaRPr lang="en-US" dirty="0" smtClean="0"/>
          </a:p>
          <a:p>
            <a:pPr marL="685800" lvl="2" fontAlgn="base">
              <a:spcBef>
                <a:spcPts val="1000"/>
              </a:spcBef>
              <a:spcAft>
                <a:spcPct val="0"/>
              </a:spcAft>
            </a:pPr>
            <a:endParaRPr lang="en-US" dirty="0" smtClean="0"/>
          </a:p>
          <a:p>
            <a:pPr marL="228600" lvl="1" fontAlgn="base">
              <a:spcBef>
                <a:spcPts val="1000"/>
              </a:spcBef>
              <a:spcAft>
                <a:spcPct val="0"/>
              </a:spcAft>
            </a:pPr>
            <a:r>
              <a:rPr lang="en-US" sz="2200" dirty="0" smtClean="0">
                <a:latin typeface="Arial" panose="020B0604020202020204" pitchFamily="34" charset="0"/>
              </a:rPr>
              <a:t>What is Cross Origin?</a:t>
            </a:r>
          </a:p>
          <a:p>
            <a:pPr marL="685800" lvl="2" fontAlgn="base">
              <a:spcBef>
                <a:spcPts val="1000"/>
              </a:spcBef>
              <a:spcAft>
                <a:spcPct val="0"/>
              </a:spcAft>
            </a:pPr>
            <a:r>
              <a:rPr lang="en-US" sz="1800" dirty="0" smtClean="0">
                <a:latin typeface="Arial" panose="020B0604020202020204" pitchFamily="34" charset="0"/>
                <a:hlinkClick r:id="rId4"/>
              </a:rPr>
              <a:t>http</a:t>
            </a:r>
            <a:r>
              <a:rPr lang="en-US" sz="1800" dirty="0">
                <a:latin typeface="Arial" panose="020B0604020202020204" pitchFamily="34" charset="0"/>
                <a:hlinkClick r:id="rId4"/>
              </a:rPr>
              <a:t>://</a:t>
            </a:r>
            <a:r>
              <a:rPr lang="en-US" sz="1800" dirty="0" smtClean="0">
                <a:latin typeface="Arial" panose="020B0604020202020204" pitchFamily="34" charset="0"/>
                <a:hlinkClick r:id="rId4"/>
              </a:rPr>
              <a:t>example.net</a:t>
            </a:r>
            <a:r>
              <a:rPr lang="en-US" sz="1800" dirty="0" smtClean="0">
                <a:latin typeface="Arial" panose="020B0604020202020204" pitchFamily="34" charset="0"/>
              </a:rPr>
              <a:t> </a:t>
            </a:r>
            <a:r>
              <a:rPr lang="en-US" sz="1800" dirty="0">
                <a:latin typeface="Arial" panose="020B0604020202020204" pitchFamily="34" charset="0"/>
              </a:rPr>
              <a:t> - Different domain</a:t>
            </a:r>
          </a:p>
          <a:p>
            <a:pPr marL="685800" lvl="2" fontAlgn="base">
              <a:spcBef>
                <a:spcPts val="1000"/>
              </a:spcBef>
              <a:spcAft>
                <a:spcPct val="0"/>
              </a:spcAft>
            </a:pPr>
            <a:r>
              <a:rPr lang="en-US" sz="1800" dirty="0">
                <a:latin typeface="Arial" panose="020B0604020202020204" pitchFamily="34" charset="0"/>
                <a:hlinkClick r:id="rId5"/>
              </a:rPr>
              <a:t>http://</a:t>
            </a:r>
            <a:r>
              <a:rPr lang="en-US" sz="1800" dirty="0" smtClean="0">
                <a:latin typeface="Arial" panose="020B0604020202020204" pitchFamily="34" charset="0"/>
                <a:hlinkClick r:id="rId5"/>
              </a:rPr>
              <a:t>example.com:9000/foo.html</a:t>
            </a:r>
            <a:r>
              <a:rPr lang="en-US" sz="1800" dirty="0" smtClean="0">
                <a:latin typeface="Arial" panose="020B0604020202020204" pitchFamily="34" charset="0"/>
              </a:rPr>
              <a:t> </a:t>
            </a:r>
            <a:r>
              <a:rPr lang="en-US" sz="1800" dirty="0">
                <a:latin typeface="Arial" panose="020B0604020202020204" pitchFamily="34" charset="0"/>
              </a:rPr>
              <a:t> - Different port</a:t>
            </a:r>
          </a:p>
          <a:p>
            <a:pPr marL="685800" lvl="2" fontAlgn="base">
              <a:spcBef>
                <a:spcPts val="1000"/>
              </a:spcBef>
              <a:spcAft>
                <a:spcPct val="0"/>
              </a:spcAft>
            </a:pPr>
            <a:r>
              <a:rPr lang="en-US" sz="1800" dirty="0">
                <a:latin typeface="Arial" panose="020B0604020202020204" pitchFamily="34" charset="0"/>
                <a:hlinkClick r:id="rId6"/>
              </a:rPr>
              <a:t>https://</a:t>
            </a:r>
            <a:r>
              <a:rPr lang="en-US" sz="1800" dirty="0" smtClean="0">
                <a:latin typeface="Arial" panose="020B0604020202020204" pitchFamily="34" charset="0"/>
                <a:hlinkClick r:id="rId6"/>
              </a:rPr>
              <a:t>example.com/foo.html</a:t>
            </a:r>
            <a:r>
              <a:rPr lang="en-US" sz="1800" dirty="0" smtClean="0">
                <a:latin typeface="Arial" panose="020B0604020202020204" pitchFamily="34" charset="0"/>
              </a:rPr>
              <a:t> </a:t>
            </a:r>
            <a:r>
              <a:rPr lang="en-US" sz="1800" dirty="0">
                <a:latin typeface="Arial" panose="020B0604020202020204" pitchFamily="34" charset="0"/>
              </a:rPr>
              <a:t> - Different scheme</a:t>
            </a:r>
          </a:p>
          <a:p>
            <a:pPr marL="685800" lvl="2" fontAlgn="base">
              <a:spcBef>
                <a:spcPts val="1000"/>
              </a:spcBef>
              <a:spcAft>
                <a:spcPct val="0"/>
              </a:spcAft>
            </a:pPr>
            <a:r>
              <a:rPr lang="en-US" sz="1800" dirty="0">
                <a:latin typeface="Arial" panose="020B0604020202020204" pitchFamily="34" charset="0"/>
                <a:hlinkClick r:id="rId7"/>
              </a:rPr>
              <a:t>http://</a:t>
            </a:r>
            <a:r>
              <a:rPr lang="en-US" sz="1800" dirty="0" smtClean="0">
                <a:latin typeface="Arial" panose="020B0604020202020204" pitchFamily="34" charset="0"/>
                <a:hlinkClick r:id="rId7"/>
              </a:rPr>
              <a:t>www.example.com/foo.html</a:t>
            </a:r>
            <a:r>
              <a:rPr lang="en-US" sz="1800" dirty="0" smtClean="0">
                <a:latin typeface="Arial" panose="020B0604020202020204" pitchFamily="34" charset="0"/>
              </a:rPr>
              <a:t> </a:t>
            </a:r>
            <a:r>
              <a:rPr lang="en-US" sz="1800" dirty="0">
                <a:latin typeface="Arial" panose="020B0604020202020204" pitchFamily="34" charset="0"/>
              </a:rPr>
              <a:t> - Different </a:t>
            </a:r>
            <a:r>
              <a:rPr lang="en-US" sz="1800" dirty="0" smtClean="0">
                <a:latin typeface="Arial" panose="020B0604020202020204" pitchFamily="34" charset="0"/>
              </a:rPr>
              <a:t>subdomain</a:t>
            </a:r>
            <a:endParaRPr lang="en-US" sz="2200" dirty="0" smtClean="0">
              <a:latin typeface="Arial" panose="020B0604020202020204" pitchFamily="34" charset="0"/>
            </a:endParaRPr>
          </a:p>
          <a:p>
            <a:pPr marL="228600" lvl="1" fontAlgn="base">
              <a:spcBef>
                <a:spcPts val="1000"/>
              </a:spcBef>
              <a:spcAft>
                <a:spcPct val="0"/>
              </a:spcAft>
            </a:pPr>
            <a:endParaRPr lang="en-US" sz="2200" dirty="0">
              <a:latin typeface="Arial" panose="020B0604020202020204" pitchFamily="34" charset="0"/>
            </a:endParaRPr>
          </a:p>
          <a:p>
            <a:pPr lvl="1"/>
            <a:endParaRPr lang="en-IN" dirty="0" smtClean="0"/>
          </a:p>
          <a:p>
            <a:endParaRPr lang="en-IN" dirty="0"/>
          </a:p>
        </p:txBody>
      </p:sp>
      <p:sp>
        <p:nvSpPr>
          <p:cNvPr id="2" name="Title 1"/>
          <p:cNvSpPr>
            <a:spLocks noGrp="1"/>
          </p:cNvSpPr>
          <p:nvPr>
            <p:ph type="title"/>
          </p:nvPr>
        </p:nvSpPr>
        <p:spPr/>
        <p:txBody>
          <a:bodyPr/>
          <a:lstStyle/>
          <a:p>
            <a:r>
              <a:rPr lang="en-IN" dirty="0" smtClean="0"/>
              <a:t>CORS – Cross Origin Resource Sharing</a:t>
            </a:r>
            <a:endParaRPr lang="en-IN" dirty="0"/>
          </a:p>
        </p:txBody>
      </p:sp>
      <p:pic>
        <p:nvPicPr>
          <p:cNvPr id="3076" name="Picture 4" descr="https://aspumbraco.blob.core.windows.net/media/4315842/cors06.png"/>
          <p:cNvPicPr>
            <a:picLocks noGrp="1" noChangeAspect="1" noChangeArrowheads="1"/>
          </p:cNvPicPr>
          <p:nvPr>
            <p:ph idx="1"/>
          </p:nvPr>
        </p:nvPicPr>
        <p:blipFill>
          <a:blip r:embed="rId8">
            <a:extLst>
              <a:ext uri="{28A0092B-C50C-407E-A947-70E740481C1C}">
                <a14:useLocalDpi xmlns:a14="http://schemas.microsoft.com/office/drawing/2010/main" val="0"/>
              </a:ext>
            </a:extLst>
          </a:blip>
          <a:srcRect/>
          <a:stretch>
            <a:fillRect/>
          </a:stretch>
        </p:blipFill>
        <p:spPr bwMode="auto">
          <a:xfrm>
            <a:off x="6986587" y="2614410"/>
            <a:ext cx="3436918" cy="1021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53904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Enable CORS</a:t>
            </a:r>
            <a:endParaRPr lang="en-IN" dirty="0"/>
          </a:p>
        </p:txBody>
      </p:sp>
      <p:sp>
        <p:nvSpPr>
          <p:cNvPr id="3" name="Content Placeholder 2"/>
          <p:cNvSpPr>
            <a:spLocks noGrp="1"/>
          </p:cNvSpPr>
          <p:nvPr>
            <p:ph idx="1"/>
          </p:nvPr>
        </p:nvSpPr>
        <p:spPr/>
        <p:txBody>
          <a:bodyPr>
            <a:normAutofit fontScale="92500" lnSpcReduction="10000"/>
          </a:bodyPr>
          <a:lstStyle/>
          <a:p>
            <a:r>
              <a:rPr lang="en-IN" sz="1900" dirty="0" smtClean="0"/>
              <a:t>Add </a:t>
            </a:r>
            <a:r>
              <a:rPr lang="en-IN" sz="1900" dirty="0"/>
              <a:t>the CORS </a:t>
            </a:r>
            <a:r>
              <a:rPr lang="en-IN" sz="1900" dirty="0" err="1"/>
              <a:t>NuGet</a:t>
            </a:r>
            <a:r>
              <a:rPr lang="en-IN" sz="1900" dirty="0"/>
              <a:t> </a:t>
            </a:r>
            <a:r>
              <a:rPr lang="en-IN" sz="1900" dirty="0" smtClean="0"/>
              <a:t>package</a:t>
            </a:r>
          </a:p>
          <a:p>
            <a:pPr marL="457200" lvl="1" indent="0">
              <a:buNone/>
            </a:pPr>
            <a:r>
              <a:rPr lang="en-US" sz="1600" dirty="0">
                <a:solidFill>
                  <a:srgbClr val="2B91AF"/>
                </a:solidFill>
                <a:latin typeface="Consolas" panose="020B0609020204030204" pitchFamily="49" charset="0"/>
                <a:cs typeface="Consolas" panose="020B0609020204030204" pitchFamily="49" charset="0"/>
              </a:rPr>
              <a:t>Install</a:t>
            </a:r>
            <a:r>
              <a:rPr lang="en-US" sz="1600" dirty="0">
                <a:solidFill>
                  <a:srgbClr val="000000"/>
                </a:solidFill>
                <a:latin typeface="Consolas" panose="020B0609020204030204" pitchFamily="49" charset="0"/>
                <a:cs typeface="Consolas" panose="020B0609020204030204" pitchFamily="49" charset="0"/>
              </a:rPr>
              <a:t>-</a:t>
            </a:r>
            <a:r>
              <a:rPr lang="en-US" sz="1600" dirty="0">
                <a:solidFill>
                  <a:srgbClr val="2B91AF"/>
                </a:solidFill>
                <a:latin typeface="Consolas" panose="020B0609020204030204" pitchFamily="49" charset="0"/>
                <a:cs typeface="Consolas" panose="020B0609020204030204" pitchFamily="49" charset="0"/>
              </a:rPr>
              <a:t>Package</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2B91AF"/>
                </a:solidFill>
                <a:latin typeface="Consolas" panose="020B0609020204030204" pitchFamily="49" charset="0"/>
                <a:cs typeface="Consolas" panose="020B0609020204030204" pitchFamily="49" charset="0"/>
              </a:rPr>
              <a:t>Microsoft</a:t>
            </a:r>
            <a:r>
              <a:rPr lang="en-US" sz="1600" dirty="0" err="1">
                <a:solidFill>
                  <a:srgbClr val="000000"/>
                </a:solidFill>
                <a:latin typeface="Consolas" panose="020B0609020204030204" pitchFamily="49" charset="0"/>
                <a:cs typeface="Consolas" panose="020B0609020204030204" pitchFamily="49" charset="0"/>
              </a:rPr>
              <a:t>.</a:t>
            </a:r>
            <a:r>
              <a:rPr lang="en-US" sz="1600" dirty="0" err="1">
                <a:solidFill>
                  <a:srgbClr val="2B91AF"/>
                </a:solidFill>
                <a:latin typeface="Consolas" panose="020B0609020204030204" pitchFamily="49" charset="0"/>
                <a:cs typeface="Consolas" panose="020B0609020204030204" pitchFamily="49" charset="0"/>
              </a:rPr>
              <a:t>AspNet</a:t>
            </a:r>
            <a:r>
              <a:rPr lang="en-US" sz="1600" dirty="0" err="1">
                <a:solidFill>
                  <a:srgbClr val="000000"/>
                </a:solidFill>
                <a:latin typeface="Consolas" panose="020B0609020204030204" pitchFamily="49" charset="0"/>
                <a:cs typeface="Consolas" panose="020B0609020204030204" pitchFamily="49" charset="0"/>
              </a:rPr>
              <a:t>.</a:t>
            </a:r>
            <a:r>
              <a:rPr lang="en-US" sz="1600" dirty="0" err="1">
                <a:solidFill>
                  <a:srgbClr val="2B91AF"/>
                </a:solidFill>
                <a:latin typeface="Consolas" panose="020B0609020204030204" pitchFamily="49" charset="0"/>
                <a:cs typeface="Consolas" panose="020B0609020204030204" pitchFamily="49" charset="0"/>
              </a:rPr>
              <a:t>WebApi</a:t>
            </a:r>
            <a:r>
              <a:rPr lang="en-US" sz="1600" dirty="0" err="1">
                <a:solidFill>
                  <a:srgbClr val="000000"/>
                </a:solidFill>
                <a:latin typeface="Consolas" panose="020B0609020204030204" pitchFamily="49" charset="0"/>
                <a:cs typeface="Consolas" panose="020B0609020204030204" pitchFamily="49" charset="0"/>
              </a:rPr>
              <a:t>.</a:t>
            </a:r>
            <a:r>
              <a:rPr lang="en-US" sz="1600" dirty="0" err="1">
                <a:solidFill>
                  <a:srgbClr val="2B91AF"/>
                </a:solidFill>
                <a:latin typeface="Consolas" panose="020B0609020204030204" pitchFamily="49" charset="0"/>
                <a:cs typeface="Consolas" panose="020B0609020204030204" pitchFamily="49" charset="0"/>
              </a:rPr>
              <a:t>Cors</a:t>
            </a:r>
            <a:r>
              <a:rPr lang="en-US" dirty="0"/>
              <a:t> </a:t>
            </a:r>
            <a:endParaRPr lang="en-US" sz="4000" dirty="0">
              <a:latin typeface="Arial" panose="020B0604020202020204" pitchFamily="34" charset="0"/>
            </a:endParaRPr>
          </a:p>
          <a:p>
            <a:r>
              <a:rPr lang="en-IN" sz="1800" dirty="0"/>
              <a:t>Add the following code to the </a:t>
            </a:r>
            <a:r>
              <a:rPr lang="en-IN" sz="1800" b="1" dirty="0" err="1"/>
              <a:t>WebApiConfig.Register</a:t>
            </a:r>
            <a:r>
              <a:rPr lang="en-IN" sz="1800" dirty="0"/>
              <a:t> </a:t>
            </a:r>
            <a:r>
              <a:rPr lang="en-IN" sz="1800" dirty="0" smtClean="0"/>
              <a:t>method in </a:t>
            </a:r>
            <a:r>
              <a:rPr lang="en-IN" sz="1800" dirty="0" err="1" smtClean="0"/>
              <a:t>WebApiConfig.cs</a:t>
            </a:r>
            <a:endParaRPr lang="en-IN" sz="1800" dirty="0" smtClean="0"/>
          </a:p>
          <a:p>
            <a:pPr marL="457200" lvl="1" indent="0">
              <a:buNone/>
            </a:pPr>
            <a:r>
              <a:rPr lang="en-US" sz="1600" dirty="0" err="1">
                <a:solidFill>
                  <a:srgbClr val="000000"/>
                </a:solidFill>
                <a:latin typeface="Consolas" panose="020B0609020204030204" pitchFamily="49" charset="0"/>
                <a:cs typeface="Consolas" panose="020B0609020204030204" pitchFamily="49" charset="0"/>
              </a:rPr>
              <a:t>config.</a:t>
            </a:r>
            <a:r>
              <a:rPr lang="en-US" sz="1600" dirty="0" err="1">
                <a:solidFill>
                  <a:srgbClr val="2B91AF"/>
                </a:solidFill>
                <a:latin typeface="Consolas" panose="020B0609020204030204" pitchFamily="49" charset="0"/>
                <a:cs typeface="Consolas" panose="020B0609020204030204" pitchFamily="49" charset="0"/>
              </a:rPr>
              <a:t>EnableCors</a:t>
            </a:r>
            <a:r>
              <a:rPr lang="en-US" sz="1600" dirty="0">
                <a:solidFill>
                  <a:srgbClr val="000000"/>
                </a:solidFill>
                <a:latin typeface="Consolas" panose="020B0609020204030204" pitchFamily="49" charset="0"/>
                <a:cs typeface="Consolas" panose="020B0609020204030204" pitchFamily="49" charset="0"/>
              </a:rPr>
              <a:t>();</a:t>
            </a:r>
            <a:r>
              <a:rPr lang="en-US" dirty="0"/>
              <a:t> </a:t>
            </a:r>
            <a:endParaRPr lang="en-US" sz="4400" dirty="0">
              <a:latin typeface="Arial" panose="020B0604020202020204" pitchFamily="34" charset="0"/>
            </a:endParaRPr>
          </a:p>
          <a:p>
            <a:pPr lvl="0"/>
            <a:r>
              <a:rPr lang="en-US" sz="1800" dirty="0" smtClean="0">
                <a:latin typeface="Segoe UI" panose="020B0502040204020203" pitchFamily="34" charset="0"/>
                <a:cs typeface="Segoe UI" panose="020B0502040204020203" pitchFamily="34" charset="0"/>
              </a:rPr>
              <a:t>Add </a:t>
            </a:r>
            <a:r>
              <a:rPr lang="en-US" sz="1800" dirty="0">
                <a:latin typeface="Segoe UI" panose="020B0502040204020203" pitchFamily="34" charset="0"/>
                <a:cs typeface="Segoe UI" panose="020B0502040204020203" pitchFamily="34" charset="0"/>
              </a:rPr>
              <a:t>the </a:t>
            </a:r>
            <a:r>
              <a:rPr lang="en-US" sz="1800" b="1" dirty="0">
                <a:latin typeface="Segoe UI" panose="020B0502040204020203" pitchFamily="34" charset="0"/>
                <a:cs typeface="Segoe UI" panose="020B0502040204020203" pitchFamily="34" charset="0"/>
              </a:rPr>
              <a:t>[</a:t>
            </a:r>
            <a:r>
              <a:rPr lang="en-US" sz="1800" b="1" dirty="0" err="1">
                <a:latin typeface="Segoe UI" panose="020B0502040204020203" pitchFamily="34" charset="0"/>
                <a:cs typeface="Segoe UI" panose="020B0502040204020203" pitchFamily="34" charset="0"/>
              </a:rPr>
              <a:t>EnableCors</a:t>
            </a:r>
            <a:r>
              <a:rPr lang="en-US" sz="1800" b="1" dirty="0">
                <a:latin typeface="Segoe UI" panose="020B0502040204020203" pitchFamily="34" charset="0"/>
                <a:cs typeface="Segoe UI" panose="020B0502040204020203" pitchFamily="34" charset="0"/>
              </a:rPr>
              <a:t>]</a:t>
            </a:r>
            <a:r>
              <a:rPr lang="en-US" sz="1800" dirty="0">
                <a:latin typeface="Segoe UI" panose="020B0502040204020203" pitchFamily="34" charset="0"/>
                <a:cs typeface="Segoe UI" panose="020B0502040204020203" pitchFamily="34" charset="0"/>
              </a:rPr>
              <a:t> attribute to the </a:t>
            </a:r>
            <a:r>
              <a:rPr lang="en-US" sz="1800" dirty="0" smtClean="0">
                <a:latin typeface="Consolas" panose="020B0609020204030204" pitchFamily="49" charset="0"/>
                <a:cs typeface="Consolas" panose="020B0609020204030204" pitchFamily="49" charset="0"/>
              </a:rPr>
              <a:t>Controller</a:t>
            </a:r>
            <a:r>
              <a:rPr lang="en-US" sz="1800" dirty="0">
                <a:latin typeface="Segoe UI" panose="020B0502040204020203" pitchFamily="34" charset="0"/>
                <a:cs typeface="Segoe UI" panose="020B0502040204020203" pitchFamily="34" charset="0"/>
              </a:rPr>
              <a:t> class</a:t>
            </a:r>
            <a:r>
              <a:rPr lang="en-US" dirty="0"/>
              <a:t> </a:t>
            </a:r>
            <a:endParaRPr lang="en-US" sz="4400" dirty="0">
              <a:latin typeface="Arial" panose="020B0604020202020204" pitchFamily="34" charset="0"/>
            </a:endParaRPr>
          </a:p>
          <a:p>
            <a:pPr marL="457200" lvl="1" indent="0">
              <a:buNone/>
            </a:pPr>
            <a:r>
              <a:rPr lang="en-US" sz="1700" dirty="0">
                <a:solidFill>
                  <a:srgbClr val="0000FF"/>
                </a:solidFill>
                <a:latin typeface="Consolas" panose="020B0609020204030204" pitchFamily="49" charset="0"/>
                <a:cs typeface="Consolas" panose="020B0609020204030204" pitchFamily="49" charset="0"/>
              </a:rPr>
              <a:t>using</a:t>
            </a:r>
            <a:r>
              <a:rPr lang="en-US" sz="1700" dirty="0">
                <a:solidFill>
                  <a:srgbClr val="000000"/>
                </a:solidFill>
                <a:latin typeface="Consolas" panose="020B0609020204030204" pitchFamily="49" charset="0"/>
                <a:cs typeface="Consolas" panose="020B0609020204030204" pitchFamily="49" charset="0"/>
              </a:rPr>
              <a:t> </a:t>
            </a:r>
            <a:r>
              <a:rPr lang="en-US" sz="1700" dirty="0" err="1">
                <a:solidFill>
                  <a:srgbClr val="2B91AF"/>
                </a:solidFill>
                <a:latin typeface="Consolas" panose="020B0609020204030204" pitchFamily="49" charset="0"/>
                <a:cs typeface="Consolas" panose="020B0609020204030204" pitchFamily="49" charset="0"/>
              </a:rPr>
              <a:t>System</a:t>
            </a:r>
            <a:r>
              <a:rPr lang="en-US" sz="1700" dirty="0" err="1">
                <a:solidFill>
                  <a:srgbClr val="000000"/>
                </a:solidFill>
                <a:latin typeface="Consolas" panose="020B0609020204030204" pitchFamily="49" charset="0"/>
                <a:cs typeface="Consolas" panose="020B0609020204030204" pitchFamily="49" charset="0"/>
              </a:rPr>
              <a:t>.</a:t>
            </a:r>
            <a:r>
              <a:rPr lang="en-US" sz="1700" dirty="0" err="1">
                <a:solidFill>
                  <a:srgbClr val="2B91AF"/>
                </a:solidFill>
                <a:latin typeface="Consolas" panose="020B0609020204030204" pitchFamily="49" charset="0"/>
                <a:cs typeface="Consolas" panose="020B0609020204030204" pitchFamily="49" charset="0"/>
              </a:rPr>
              <a:t>Web</a:t>
            </a:r>
            <a:r>
              <a:rPr lang="en-US" sz="1700" dirty="0" err="1">
                <a:solidFill>
                  <a:srgbClr val="000000"/>
                </a:solidFill>
                <a:latin typeface="Consolas" panose="020B0609020204030204" pitchFamily="49" charset="0"/>
                <a:cs typeface="Consolas" panose="020B0609020204030204" pitchFamily="49" charset="0"/>
              </a:rPr>
              <a:t>.</a:t>
            </a:r>
            <a:r>
              <a:rPr lang="en-US" sz="1700" dirty="0" err="1">
                <a:solidFill>
                  <a:srgbClr val="2B91AF"/>
                </a:solidFill>
                <a:latin typeface="Consolas" panose="020B0609020204030204" pitchFamily="49" charset="0"/>
                <a:cs typeface="Consolas" panose="020B0609020204030204" pitchFamily="49" charset="0"/>
              </a:rPr>
              <a:t>Http</a:t>
            </a:r>
            <a:r>
              <a:rPr lang="en-US" sz="1700" dirty="0" err="1">
                <a:solidFill>
                  <a:srgbClr val="000000"/>
                </a:solidFill>
                <a:latin typeface="Consolas" panose="020B0609020204030204" pitchFamily="49" charset="0"/>
                <a:cs typeface="Consolas" panose="020B0609020204030204" pitchFamily="49" charset="0"/>
              </a:rPr>
              <a:t>.</a:t>
            </a:r>
            <a:r>
              <a:rPr lang="en-US" sz="1700" dirty="0" err="1">
                <a:solidFill>
                  <a:srgbClr val="2B91AF"/>
                </a:solidFill>
                <a:latin typeface="Consolas" panose="020B0609020204030204" pitchFamily="49" charset="0"/>
                <a:cs typeface="Consolas" panose="020B0609020204030204" pitchFamily="49" charset="0"/>
              </a:rPr>
              <a:t>Cors</a:t>
            </a:r>
            <a:r>
              <a:rPr lang="en-US" sz="1700" dirty="0">
                <a:solidFill>
                  <a:srgbClr val="000000"/>
                </a:solidFill>
                <a:latin typeface="Consolas" panose="020B0609020204030204" pitchFamily="49" charset="0"/>
                <a:cs typeface="Consolas" panose="020B0609020204030204" pitchFamily="49" charset="0"/>
              </a:rPr>
              <a:t>;</a:t>
            </a:r>
            <a:r>
              <a:rPr lang="en-US" sz="2600" dirty="0"/>
              <a:t> </a:t>
            </a:r>
            <a:endParaRPr lang="en-US" sz="4300" dirty="0">
              <a:latin typeface="Arial" panose="020B0604020202020204" pitchFamily="34" charset="0"/>
            </a:endParaRPr>
          </a:p>
          <a:p>
            <a:pPr marL="457200" lvl="1" indent="0">
              <a:buNone/>
            </a:pPr>
            <a:r>
              <a:rPr lang="en-US" sz="1700" dirty="0">
                <a:solidFill>
                  <a:srgbClr val="000000"/>
                </a:solidFill>
                <a:latin typeface="Consolas" panose="020B0609020204030204" pitchFamily="49" charset="0"/>
                <a:cs typeface="Consolas" panose="020B0609020204030204" pitchFamily="49" charset="0"/>
              </a:rPr>
              <a:t>[</a:t>
            </a:r>
            <a:r>
              <a:rPr lang="en-US" sz="1700" dirty="0" err="1">
                <a:solidFill>
                  <a:srgbClr val="2B91AF"/>
                </a:solidFill>
                <a:latin typeface="Consolas" panose="020B0609020204030204" pitchFamily="49" charset="0"/>
                <a:cs typeface="Consolas" panose="020B0609020204030204" pitchFamily="49" charset="0"/>
              </a:rPr>
              <a:t>EnableCors</a:t>
            </a:r>
            <a:r>
              <a:rPr lang="en-US" sz="1700" dirty="0">
                <a:solidFill>
                  <a:srgbClr val="000000"/>
                </a:solidFill>
                <a:latin typeface="Consolas" panose="020B0609020204030204" pitchFamily="49" charset="0"/>
                <a:cs typeface="Consolas" panose="020B0609020204030204" pitchFamily="49" charset="0"/>
              </a:rPr>
              <a:t>(origins: </a:t>
            </a:r>
            <a:r>
              <a:rPr lang="en-US" sz="1700" dirty="0">
                <a:solidFill>
                  <a:srgbClr val="A31515"/>
                </a:solidFill>
                <a:latin typeface="Consolas" panose="020B0609020204030204" pitchFamily="49" charset="0"/>
                <a:cs typeface="Consolas" panose="020B0609020204030204" pitchFamily="49" charset="0"/>
              </a:rPr>
              <a:t>"http://mywebclient.azurewebsites.net"</a:t>
            </a:r>
            <a:r>
              <a:rPr lang="en-US" sz="1700" dirty="0">
                <a:solidFill>
                  <a:srgbClr val="000000"/>
                </a:solidFill>
                <a:latin typeface="Consolas" panose="020B0609020204030204" pitchFamily="49" charset="0"/>
                <a:cs typeface="Consolas" panose="020B0609020204030204" pitchFamily="49" charset="0"/>
              </a:rPr>
              <a:t>, headers: </a:t>
            </a:r>
            <a:r>
              <a:rPr lang="en-US" sz="1700" dirty="0">
                <a:solidFill>
                  <a:srgbClr val="A31515"/>
                </a:solidFill>
                <a:latin typeface="Consolas" panose="020B0609020204030204" pitchFamily="49" charset="0"/>
                <a:cs typeface="Consolas" panose="020B0609020204030204" pitchFamily="49" charset="0"/>
              </a:rPr>
              <a:t>"*"</a:t>
            </a:r>
            <a:r>
              <a:rPr lang="en-US" sz="1700" dirty="0">
                <a:solidFill>
                  <a:srgbClr val="000000"/>
                </a:solidFill>
                <a:latin typeface="Consolas" panose="020B0609020204030204" pitchFamily="49" charset="0"/>
                <a:cs typeface="Consolas" panose="020B0609020204030204" pitchFamily="49" charset="0"/>
              </a:rPr>
              <a:t>, methods: </a:t>
            </a:r>
            <a:r>
              <a:rPr lang="en-US" sz="1700" dirty="0">
                <a:solidFill>
                  <a:srgbClr val="A31515"/>
                </a:solidFill>
                <a:latin typeface="Consolas" panose="020B0609020204030204" pitchFamily="49" charset="0"/>
                <a:cs typeface="Consolas" panose="020B0609020204030204" pitchFamily="49" charset="0"/>
              </a:rPr>
              <a:t>"*"</a:t>
            </a:r>
            <a:r>
              <a:rPr lang="en-US" sz="1700" dirty="0">
                <a:solidFill>
                  <a:srgbClr val="000000"/>
                </a:solidFill>
                <a:latin typeface="Consolas" panose="020B0609020204030204" pitchFamily="49" charset="0"/>
                <a:cs typeface="Consolas" panose="020B0609020204030204" pitchFamily="49" charset="0"/>
              </a:rPr>
              <a:t>)] </a:t>
            </a:r>
            <a:endParaRPr lang="en-US" sz="1700" dirty="0" smtClean="0">
              <a:solidFill>
                <a:srgbClr val="000000"/>
              </a:solidFill>
              <a:latin typeface="Consolas" panose="020B0609020204030204" pitchFamily="49" charset="0"/>
              <a:cs typeface="Consolas" panose="020B0609020204030204" pitchFamily="49" charset="0"/>
            </a:endParaRPr>
          </a:p>
          <a:p>
            <a:pPr marL="457200" lvl="1" indent="0">
              <a:buNone/>
            </a:pPr>
            <a:r>
              <a:rPr lang="en-US" sz="1700" dirty="0" smtClean="0">
                <a:solidFill>
                  <a:srgbClr val="0000FF"/>
                </a:solidFill>
                <a:latin typeface="Consolas" panose="020B0609020204030204" pitchFamily="49" charset="0"/>
                <a:cs typeface="Consolas" panose="020B0609020204030204" pitchFamily="49" charset="0"/>
              </a:rPr>
              <a:t>public</a:t>
            </a:r>
            <a:r>
              <a:rPr lang="en-US" sz="1700" dirty="0" smtClean="0">
                <a:solidFill>
                  <a:srgbClr val="000000"/>
                </a:solidFill>
                <a:latin typeface="Consolas" panose="020B0609020204030204" pitchFamily="49" charset="0"/>
                <a:cs typeface="Consolas" panose="020B0609020204030204" pitchFamily="49" charset="0"/>
              </a:rPr>
              <a:t> </a:t>
            </a:r>
            <a:r>
              <a:rPr lang="en-US" sz="1700" dirty="0">
                <a:solidFill>
                  <a:srgbClr val="0000FF"/>
                </a:solidFill>
                <a:latin typeface="Consolas" panose="020B0609020204030204" pitchFamily="49" charset="0"/>
                <a:cs typeface="Consolas" panose="020B0609020204030204" pitchFamily="49" charset="0"/>
              </a:rPr>
              <a:t>class</a:t>
            </a:r>
            <a:r>
              <a:rPr lang="en-US" sz="1700" dirty="0">
                <a:solidFill>
                  <a:srgbClr val="000000"/>
                </a:solidFill>
                <a:latin typeface="Consolas" panose="020B0609020204030204" pitchFamily="49" charset="0"/>
                <a:cs typeface="Consolas" panose="020B0609020204030204" pitchFamily="49" charset="0"/>
              </a:rPr>
              <a:t> </a:t>
            </a:r>
            <a:r>
              <a:rPr lang="en-US" sz="1700" dirty="0" err="1">
                <a:solidFill>
                  <a:srgbClr val="2B91AF"/>
                </a:solidFill>
                <a:latin typeface="Consolas" panose="020B0609020204030204" pitchFamily="49" charset="0"/>
                <a:cs typeface="Consolas" panose="020B0609020204030204" pitchFamily="49" charset="0"/>
              </a:rPr>
              <a:t>TestController</a:t>
            </a:r>
            <a:r>
              <a:rPr lang="en-US" sz="1700" dirty="0">
                <a:solidFill>
                  <a:srgbClr val="000000"/>
                </a:solidFill>
                <a:latin typeface="Consolas" panose="020B0609020204030204" pitchFamily="49" charset="0"/>
                <a:cs typeface="Consolas" panose="020B0609020204030204" pitchFamily="49" charset="0"/>
              </a:rPr>
              <a:t> : </a:t>
            </a:r>
            <a:r>
              <a:rPr lang="en-US" sz="1700" dirty="0" err="1">
                <a:solidFill>
                  <a:srgbClr val="2B91AF"/>
                </a:solidFill>
                <a:latin typeface="Consolas" panose="020B0609020204030204" pitchFamily="49" charset="0"/>
                <a:cs typeface="Consolas" panose="020B0609020204030204" pitchFamily="49" charset="0"/>
              </a:rPr>
              <a:t>ApiController</a:t>
            </a:r>
            <a:r>
              <a:rPr lang="en-US" sz="1700" dirty="0">
                <a:solidFill>
                  <a:srgbClr val="000000"/>
                </a:solidFill>
                <a:latin typeface="Consolas" panose="020B0609020204030204" pitchFamily="49" charset="0"/>
                <a:cs typeface="Consolas" panose="020B0609020204030204" pitchFamily="49" charset="0"/>
              </a:rPr>
              <a:t> </a:t>
            </a:r>
            <a:r>
              <a:rPr lang="en-US" sz="1700" dirty="0" smtClean="0">
                <a:solidFill>
                  <a:srgbClr val="000000"/>
                </a:solidFill>
                <a:latin typeface="Consolas" panose="020B0609020204030204" pitchFamily="49" charset="0"/>
                <a:cs typeface="Consolas" panose="020B0609020204030204" pitchFamily="49" charset="0"/>
              </a:rPr>
              <a:t>{</a:t>
            </a:r>
          </a:p>
          <a:p>
            <a:r>
              <a:rPr lang="en-IN" sz="1800" dirty="0">
                <a:latin typeface="Segoe UI" panose="020B0502040204020203" pitchFamily="34" charset="0"/>
                <a:cs typeface="Segoe UI" panose="020B0502040204020203" pitchFamily="34" charset="0"/>
              </a:rPr>
              <a:t>This allows cross-origin requests from </a:t>
            </a:r>
            <a:r>
              <a:rPr lang="en-IN" sz="1800" dirty="0" err="1">
                <a:latin typeface="Segoe UI" panose="020B0502040204020203" pitchFamily="34" charset="0"/>
                <a:cs typeface="Segoe UI" panose="020B0502040204020203" pitchFamily="34" charset="0"/>
              </a:rPr>
              <a:t>WebClient</a:t>
            </a:r>
            <a:r>
              <a:rPr lang="en-IN" sz="1800" dirty="0">
                <a:latin typeface="Segoe UI" panose="020B0502040204020203" pitchFamily="34" charset="0"/>
                <a:cs typeface="Segoe UI" panose="020B0502040204020203" pitchFamily="34" charset="0"/>
              </a:rPr>
              <a:t>, while still disallowing all other cross-domain requests.</a:t>
            </a:r>
            <a:r>
              <a:rPr lang="en-US" sz="1800" dirty="0">
                <a:latin typeface="Segoe UI" panose="020B0502040204020203" pitchFamily="34" charset="0"/>
                <a:cs typeface="Segoe UI" panose="020B0502040204020203" pitchFamily="34" charset="0"/>
              </a:rPr>
              <a:t> </a:t>
            </a:r>
          </a:p>
          <a:p>
            <a:r>
              <a:rPr lang="en-IN" sz="1600" i="1" dirty="0"/>
              <a:t>Do not include a forward slash at the end of the origins URL</a:t>
            </a:r>
            <a:r>
              <a:rPr lang="en-IN" sz="1600" i="1" dirty="0" smtClean="0"/>
              <a:t>.</a:t>
            </a:r>
          </a:p>
          <a:p>
            <a:endParaRPr lang="en-IN" sz="1600" i="1" dirty="0">
              <a:solidFill>
                <a:srgbClr val="505050"/>
              </a:solidFill>
              <a:latin typeface="Segoe UI" panose="020B0502040204020203" pitchFamily="34" charset="0"/>
              <a:cs typeface="Segoe UI" panose="020B0502040204020203" pitchFamily="34" charset="0"/>
            </a:endParaRPr>
          </a:p>
          <a:p>
            <a:pPr marL="0" indent="0">
              <a:buNone/>
            </a:pPr>
            <a:r>
              <a:rPr lang="en-IN" sz="2600" dirty="0" smtClean="0"/>
              <a:t>$.</a:t>
            </a:r>
            <a:r>
              <a:rPr lang="en-IN" sz="2600" dirty="0" err="1"/>
              <a:t>support.cors</a:t>
            </a:r>
            <a:r>
              <a:rPr lang="en-IN" sz="2600" dirty="0"/>
              <a:t> = true</a:t>
            </a:r>
            <a:r>
              <a:rPr lang="en-IN" sz="2600" dirty="0" smtClean="0"/>
              <a:t>;</a:t>
            </a:r>
            <a:endParaRPr lang="en-IN" sz="2600" b="1" dirty="0"/>
          </a:p>
          <a:p>
            <a:endParaRPr lang="en-IN" sz="1600" i="1" dirty="0">
              <a:solidFill>
                <a:srgbClr val="505050"/>
              </a:solidFill>
              <a:latin typeface="Segoe UI" panose="020B0502040204020203" pitchFamily="34" charset="0"/>
              <a:cs typeface="Segoe UI" panose="020B0502040204020203" pitchFamily="34" charset="0"/>
            </a:endParaRPr>
          </a:p>
          <a:p>
            <a:endParaRPr lang="en-IN" dirty="0"/>
          </a:p>
        </p:txBody>
      </p:sp>
      <p:sp>
        <p:nvSpPr>
          <p:cNvPr id="4" name="Rectangle 1"/>
          <p:cNvSpPr>
            <a:spLocks noChangeArrowheads="1"/>
          </p:cNvSpPr>
          <p:nvPr/>
        </p:nvSpPr>
        <p:spPr bwMode="auto">
          <a:xfrm>
            <a:off x="0" y="-126236"/>
            <a:ext cx="65" cy="709673"/>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60287"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26236"/>
            <a:ext cx="65" cy="709673"/>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60287"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26236"/>
            <a:ext cx="65" cy="709673"/>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60287"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0" y="-126236"/>
            <a:ext cx="65" cy="709673"/>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60287"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035673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825"/>
            <a:ext cx="10515600" cy="1325563"/>
          </a:xfrm>
        </p:spPr>
        <p:txBody>
          <a:bodyPr/>
          <a:lstStyle/>
          <a:p>
            <a:r>
              <a:rPr lang="en-IN" dirty="0" smtClean="0"/>
              <a:t>How CORS Works?</a:t>
            </a:r>
            <a:endParaRPr lang="en-IN" dirty="0"/>
          </a:p>
        </p:txBody>
      </p:sp>
      <p:pic>
        <p:nvPicPr>
          <p:cNvPr id="4" name="Picture 2" descr="http://ictgiants.com/wp-content/uploads/2015/04/c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162" y="2665412"/>
            <a:ext cx="5857875"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82771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API – Help Page</a:t>
            </a:r>
            <a:endParaRPr lang="en-IN" dirty="0"/>
          </a:p>
        </p:txBody>
      </p:sp>
      <p:sp>
        <p:nvSpPr>
          <p:cNvPr id="3" name="Content Placeholder 2"/>
          <p:cNvSpPr>
            <a:spLocks noGrp="1"/>
          </p:cNvSpPr>
          <p:nvPr>
            <p:ph idx="1"/>
          </p:nvPr>
        </p:nvSpPr>
        <p:spPr/>
        <p:txBody>
          <a:bodyPr/>
          <a:lstStyle/>
          <a:p>
            <a:r>
              <a:rPr lang="en-IN" dirty="0">
                <a:hlinkClick r:id="rId2"/>
              </a:rPr>
              <a:t>https://www.nuget.org/packages/Microsoft.AspNet.WebApi.HelpPage/</a:t>
            </a:r>
            <a:endParaRPr lang="en-IN" dirty="0"/>
          </a:p>
        </p:txBody>
      </p:sp>
      <p:pic>
        <p:nvPicPr>
          <p:cNvPr id="1026" name="Picture 2" descr="https://martinobrink.azurewebsites.net/wp-content/uploads/2014/03/WebAPI_Help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0548" y="2393465"/>
            <a:ext cx="8096215" cy="4341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313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API – Test Client</a:t>
            </a:r>
            <a:endParaRPr lang="en-IN" dirty="0"/>
          </a:p>
        </p:txBody>
      </p:sp>
      <p:sp>
        <p:nvSpPr>
          <p:cNvPr id="3" name="Content Placeholder 2"/>
          <p:cNvSpPr>
            <a:spLocks noGrp="1"/>
          </p:cNvSpPr>
          <p:nvPr>
            <p:ph idx="1"/>
          </p:nvPr>
        </p:nvSpPr>
        <p:spPr/>
        <p:txBody>
          <a:bodyPr/>
          <a:lstStyle/>
          <a:p>
            <a:r>
              <a:rPr lang="en-IN" dirty="0" smtClean="0">
                <a:hlinkClick r:id="rId2"/>
              </a:rPr>
              <a:t>https</a:t>
            </a:r>
            <a:r>
              <a:rPr lang="en-IN" dirty="0">
                <a:hlinkClick r:id="rId2"/>
              </a:rPr>
              <a:t>://www.nuget.org/packages/WebApiTestOnHelpPage</a:t>
            </a:r>
            <a:r>
              <a:rPr lang="en-IN" dirty="0" smtClean="0">
                <a:hlinkClick r:id="rId2"/>
              </a:rPr>
              <a:t>/</a:t>
            </a:r>
            <a:endParaRPr lang="en-IN" dirty="0" smtClean="0"/>
          </a:p>
          <a:p>
            <a:endParaRPr lang="en-IN" dirty="0"/>
          </a:p>
        </p:txBody>
      </p:sp>
      <p:pic>
        <p:nvPicPr>
          <p:cNvPr id="2050" name="Picture 2" descr="http://blogs.msdn.com/cfs-filesystemfile.ashx/__key/communityserver-blogs-components-weblogfiles/00-00-01-52-84-metablogapi/0844.image_5F00_2978C5D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0160" y="2357492"/>
            <a:ext cx="6812410" cy="437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07988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Nuget</a:t>
            </a:r>
            <a:endParaRPr lang="en-IN" dirty="0"/>
          </a:p>
        </p:txBody>
      </p:sp>
      <p:sp>
        <p:nvSpPr>
          <p:cNvPr id="3" name="Content Placeholder 2"/>
          <p:cNvSpPr>
            <a:spLocks noGrp="1"/>
          </p:cNvSpPr>
          <p:nvPr>
            <p:ph idx="1"/>
          </p:nvPr>
        </p:nvSpPr>
        <p:spPr/>
        <p:txBody>
          <a:bodyPr>
            <a:normAutofit fontScale="85000" lnSpcReduction="20000"/>
          </a:bodyPr>
          <a:lstStyle/>
          <a:p>
            <a:r>
              <a:rPr lang="en-US" b="0" dirty="0" smtClean="0"/>
              <a:t>Free and open source package manager for the Microsoft development platform </a:t>
            </a:r>
          </a:p>
          <a:p>
            <a:r>
              <a:rPr lang="en-US" b="0" dirty="0" err="1" smtClean="0"/>
              <a:t>NuGet</a:t>
            </a:r>
            <a:r>
              <a:rPr lang="en-US" b="0" dirty="0" smtClean="0"/>
              <a:t> client tools provide the ability to produce and consume packages. </a:t>
            </a:r>
          </a:p>
          <a:p>
            <a:r>
              <a:rPr lang="en-US" b="0" dirty="0" err="1" smtClean="0"/>
              <a:t>NuGet</a:t>
            </a:r>
            <a:r>
              <a:rPr lang="en-US" b="0" dirty="0" smtClean="0"/>
              <a:t> Gallery is the central package repository used by all package authors and consumers.</a:t>
            </a:r>
          </a:p>
          <a:p>
            <a:r>
              <a:rPr lang="en-US" b="0" dirty="0" smtClean="0">
                <a:hlinkClick r:id="rId2"/>
              </a:rPr>
              <a:t>https://www.nuget.org/</a:t>
            </a:r>
            <a:endParaRPr lang="en-US" b="0" dirty="0" smtClean="0"/>
          </a:p>
          <a:p>
            <a:r>
              <a:rPr lang="en-US" b="0" dirty="0" smtClean="0"/>
              <a:t>For Visual Studio 2010, </a:t>
            </a:r>
            <a:r>
              <a:rPr lang="en-US" b="0" dirty="0" err="1" smtClean="0"/>
              <a:t>NuGet</a:t>
            </a:r>
            <a:r>
              <a:rPr lang="en-US" b="0" dirty="0" smtClean="0"/>
              <a:t> is available through the Visual Studio Extension Manager.</a:t>
            </a:r>
          </a:p>
          <a:p>
            <a:r>
              <a:rPr lang="en-US" b="0" dirty="0" smtClean="0"/>
              <a:t>Visual Studio 2012, </a:t>
            </a:r>
            <a:r>
              <a:rPr lang="en-US" b="0" dirty="0" err="1" smtClean="0"/>
              <a:t>NuGet</a:t>
            </a:r>
            <a:r>
              <a:rPr lang="en-US" b="0" dirty="0" smtClean="0"/>
              <a:t> is included in every edition by default.</a:t>
            </a:r>
          </a:p>
          <a:p>
            <a:r>
              <a:rPr lang="en-US" b="0" dirty="0" smtClean="0"/>
              <a:t>To check if your copy of Visual Studio already has the </a:t>
            </a:r>
            <a:r>
              <a:rPr lang="en-US" b="0" dirty="0" err="1" smtClean="0"/>
              <a:t>NuGet</a:t>
            </a:r>
            <a:r>
              <a:rPr lang="en-US" b="0" dirty="0" smtClean="0"/>
              <a:t> extension, look for </a:t>
            </a:r>
            <a:r>
              <a:rPr lang="en-US" b="0" i="1" dirty="0" smtClean="0"/>
              <a:t>Library Package Manager</a:t>
            </a:r>
            <a:r>
              <a:rPr lang="en-US" b="0" dirty="0" smtClean="0"/>
              <a:t> in the Tools menu of Visual Studio</a:t>
            </a:r>
          </a:p>
          <a:p>
            <a:r>
              <a:rPr lang="en-US" b="0" dirty="0" smtClean="0"/>
              <a:t>If your copy of Visual Studio does not already have the Library Package Manager (</a:t>
            </a:r>
            <a:r>
              <a:rPr lang="en-US" b="0" dirty="0" err="1" smtClean="0"/>
              <a:t>NuGet</a:t>
            </a:r>
            <a:r>
              <a:rPr lang="en-US" b="0" dirty="0" smtClean="0"/>
              <a:t>) extension, you can install it using the Extension Manager.</a:t>
            </a:r>
          </a:p>
          <a:p>
            <a:endParaRPr lang="en-US" b="0" dirty="0" smtClean="0"/>
          </a:p>
          <a:p>
            <a:endParaRPr lang="en-US" dirty="0" smtClean="0"/>
          </a:p>
          <a:p>
            <a:endParaRPr lang="en-IN" dirty="0"/>
          </a:p>
        </p:txBody>
      </p:sp>
    </p:spTree>
    <p:extLst>
      <p:ext uri="{BB962C8B-B14F-4D97-AF65-F5344CB8AC3E}">
        <p14:creationId xmlns:p14="http://schemas.microsoft.com/office/powerpoint/2010/main" val="99791044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Nuget</a:t>
            </a:r>
            <a:r>
              <a:rPr lang="en-US" dirty="0" smtClean="0"/>
              <a:t> – Manage Packages</a:t>
            </a:r>
            <a:endParaRPr lang="en-IN" dirty="0"/>
          </a:p>
        </p:txBody>
      </p:sp>
      <p:pic>
        <p:nvPicPr>
          <p:cNvPr id="4" name="Picture 2" descr="Manage NuGet Packages menu o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17" y="2325551"/>
            <a:ext cx="3190875" cy="3190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nage NuGet Packages Dialog Win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415" y="2325551"/>
            <a:ext cx="4705350"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84506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Nuget</a:t>
            </a:r>
            <a:r>
              <a:rPr lang="en-US" dirty="0" smtClean="0"/>
              <a:t> – Package Source</a:t>
            </a:r>
            <a:endParaRPr lang="en-IN" dirty="0"/>
          </a:p>
        </p:txBody>
      </p:sp>
      <p:pic>
        <p:nvPicPr>
          <p:cNvPr id="4" name="Picture 2" descr="Package Sources Dia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785" y="1758156"/>
            <a:ext cx="7496175" cy="448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79989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Nuget</a:t>
            </a:r>
            <a:r>
              <a:rPr lang="en-US" dirty="0" smtClean="0"/>
              <a:t> - Package Manager Console</a:t>
            </a:r>
            <a:endParaRPr lang="en-IN" dirty="0"/>
          </a:p>
        </p:txBody>
      </p:sp>
      <p:pic>
        <p:nvPicPr>
          <p:cNvPr id="4" name="Picture 2" descr="Package Manager Console in me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39" y="1690688"/>
            <a:ext cx="3857300" cy="3311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ackage Manager 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583" y="4314215"/>
            <a:ext cx="4044044" cy="219658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6851074" y="2010928"/>
            <a:ext cx="4754260" cy="3785652"/>
          </a:xfrm>
          <a:prstGeom prst="rect">
            <a:avLst/>
          </a:prstGeom>
          <a:noFill/>
          <a:ln>
            <a:noFill/>
          </a:ln>
          <a:effec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pPr marL="342900" marR="0" lvl="0" indent="-342900" fontAlgn="base">
              <a:lnSpc>
                <a:spcPct val="100000"/>
              </a:lnSpc>
              <a:spcBef>
                <a:spcPct val="20000"/>
              </a:spcBef>
              <a:spcAft>
                <a:spcPct val="0"/>
              </a:spcAft>
              <a:buClr>
                <a:srgbClr val="00A1E4"/>
              </a:buClr>
              <a:buSzTx/>
              <a:buFont typeface="Wingdings" panose="05000000000000000000" pitchFamily="2" charset="2"/>
              <a:buChar char="Ø"/>
              <a:tabLst/>
            </a:pPr>
            <a:r>
              <a:rPr lang="en-US" altLang="en-US" b="1" dirty="0" smtClean="0">
                <a:solidFill>
                  <a:schemeClr val="bg1">
                    <a:lumMod val="50000"/>
                  </a:schemeClr>
                </a:solidFill>
                <a:latin typeface="Candara" panose="020E0502030303020204" pitchFamily="34" charset="0"/>
              </a:rPr>
              <a:t>Commands</a:t>
            </a:r>
          </a:p>
          <a:p>
            <a:pPr marL="800100" lvl="1" indent="-342900" fontAlgn="base">
              <a:spcBef>
                <a:spcPct val="20000"/>
              </a:spcBef>
              <a:spcAft>
                <a:spcPct val="0"/>
              </a:spcAft>
              <a:buClr>
                <a:srgbClr val="00A1E4"/>
              </a:buClr>
              <a:buFont typeface="Wingdings" panose="05000000000000000000" pitchFamily="2" charset="2"/>
              <a:buChar char="v"/>
            </a:pPr>
            <a:r>
              <a:rPr lang="en-US" altLang="en-US" dirty="0" smtClean="0">
                <a:solidFill>
                  <a:schemeClr val="bg1">
                    <a:lumMod val="50000"/>
                  </a:schemeClr>
                </a:solidFill>
                <a:latin typeface="Candara" panose="020E0502030303020204" pitchFamily="34" charset="0"/>
              </a:rPr>
              <a:t>Install-Package &lt;Package-name&gt;</a:t>
            </a:r>
          </a:p>
          <a:p>
            <a:pPr marL="800100" lvl="1" indent="-342900" fontAlgn="base">
              <a:spcBef>
                <a:spcPct val="20000"/>
              </a:spcBef>
              <a:spcAft>
                <a:spcPct val="0"/>
              </a:spcAft>
              <a:buClr>
                <a:srgbClr val="00A1E4"/>
              </a:buClr>
              <a:buFont typeface="Wingdings" panose="05000000000000000000" pitchFamily="2" charset="2"/>
              <a:buChar char="v"/>
            </a:pPr>
            <a:r>
              <a:rPr lang="en-US" dirty="0">
                <a:solidFill>
                  <a:schemeClr val="bg1">
                    <a:lumMod val="50000"/>
                  </a:schemeClr>
                </a:solidFill>
                <a:latin typeface="Candara" panose="020E0502030303020204" pitchFamily="34" charset="0"/>
              </a:rPr>
              <a:t>Get-Package </a:t>
            </a:r>
            <a:endParaRPr lang="en-US" dirty="0" smtClean="0">
              <a:solidFill>
                <a:schemeClr val="bg1">
                  <a:lumMod val="50000"/>
                </a:schemeClr>
              </a:solidFill>
              <a:latin typeface="Candara" panose="020E0502030303020204" pitchFamily="34" charset="0"/>
            </a:endParaRPr>
          </a:p>
          <a:p>
            <a:pPr marL="1257300" lvl="2" indent="-342900" fontAlgn="base">
              <a:spcBef>
                <a:spcPct val="20000"/>
              </a:spcBef>
              <a:spcAft>
                <a:spcPct val="0"/>
              </a:spcAft>
              <a:buClr>
                <a:srgbClr val="00A1E4"/>
              </a:buClr>
              <a:buFont typeface="Wingdings" panose="05000000000000000000" pitchFamily="2" charset="2"/>
              <a:buChar char="v"/>
            </a:pPr>
            <a:r>
              <a:rPr lang="en-US" sz="1400" dirty="0" smtClean="0">
                <a:solidFill>
                  <a:schemeClr val="bg1">
                    <a:lumMod val="50000"/>
                  </a:schemeClr>
                </a:solidFill>
                <a:latin typeface="Candara" panose="020E0502030303020204" pitchFamily="34" charset="0"/>
              </a:rPr>
              <a:t>List </a:t>
            </a:r>
            <a:r>
              <a:rPr lang="en-US" sz="1400" dirty="0">
                <a:solidFill>
                  <a:schemeClr val="bg1">
                    <a:lumMod val="50000"/>
                  </a:schemeClr>
                </a:solidFill>
                <a:latin typeface="Candara" panose="020E0502030303020204" pitchFamily="34" charset="0"/>
              </a:rPr>
              <a:t>of all of the packages that are currently installed</a:t>
            </a:r>
            <a:endParaRPr lang="en-US" altLang="en-US" sz="1400" dirty="0">
              <a:solidFill>
                <a:schemeClr val="bg1">
                  <a:lumMod val="50000"/>
                </a:schemeClr>
              </a:solidFill>
              <a:latin typeface="Candara" panose="020E0502030303020204" pitchFamily="34" charset="0"/>
            </a:endParaRPr>
          </a:p>
          <a:p>
            <a:pPr marL="800100" lvl="1" indent="-342900" fontAlgn="base">
              <a:spcBef>
                <a:spcPct val="20000"/>
              </a:spcBef>
              <a:spcAft>
                <a:spcPct val="0"/>
              </a:spcAft>
              <a:buClr>
                <a:srgbClr val="00A1E4"/>
              </a:buClr>
              <a:buFont typeface="Wingdings" panose="05000000000000000000" pitchFamily="2" charset="2"/>
              <a:buChar char="v"/>
            </a:pPr>
            <a:r>
              <a:rPr lang="en-US" dirty="0" smtClean="0">
                <a:solidFill>
                  <a:schemeClr val="bg1">
                    <a:lumMod val="50000"/>
                  </a:schemeClr>
                </a:solidFill>
                <a:latin typeface="Candara" panose="020E0502030303020204" pitchFamily="34" charset="0"/>
              </a:rPr>
              <a:t>Get-Package</a:t>
            </a:r>
            <a:r>
              <a:rPr lang="en-US" dirty="0">
                <a:solidFill>
                  <a:schemeClr val="bg1">
                    <a:lumMod val="50000"/>
                  </a:schemeClr>
                </a:solidFill>
                <a:latin typeface="Candara" panose="020E0502030303020204" pitchFamily="34" charset="0"/>
              </a:rPr>
              <a:t> -</a:t>
            </a:r>
            <a:r>
              <a:rPr lang="en-US" dirty="0" err="1">
                <a:solidFill>
                  <a:schemeClr val="bg1">
                    <a:lumMod val="50000"/>
                  </a:schemeClr>
                </a:solidFill>
                <a:latin typeface="Candara" panose="020E0502030303020204" pitchFamily="34" charset="0"/>
              </a:rPr>
              <a:t>ListAvailable</a:t>
            </a:r>
            <a:r>
              <a:rPr lang="en-US" dirty="0">
                <a:solidFill>
                  <a:schemeClr val="bg1">
                    <a:lumMod val="50000"/>
                  </a:schemeClr>
                </a:solidFill>
                <a:latin typeface="Candara" panose="020E0502030303020204" pitchFamily="34" charset="0"/>
              </a:rPr>
              <a:t> </a:t>
            </a:r>
            <a:endParaRPr lang="en-US" dirty="0" smtClean="0">
              <a:solidFill>
                <a:schemeClr val="bg1">
                  <a:lumMod val="50000"/>
                </a:schemeClr>
              </a:solidFill>
              <a:latin typeface="Candara" panose="020E0502030303020204" pitchFamily="34" charset="0"/>
            </a:endParaRPr>
          </a:p>
          <a:p>
            <a:pPr marL="1257300" lvl="2" indent="-342900" fontAlgn="base">
              <a:spcBef>
                <a:spcPct val="20000"/>
              </a:spcBef>
              <a:spcAft>
                <a:spcPct val="0"/>
              </a:spcAft>
              <a:buClr>
                <a:srgbClr val="00A1E4"/>
              </a:buClr>
              <a:buFont typeface="Wingdings" panose="05000000000000000000" pitchFamily="2" charset="2"/>
              <a:buChar char="v"/>
            </a:pPr>
            <a:r>
              <a:rPr lang="en-US" sz="1400" dirty="0" smtClean="0">
                <a:solidFill>
                  <a:schemeClr val="bg1">
                    <a:lumMod val="50000"/>
                  </a:schemeClr>
                </a:solidFill>
                <a:latin typeface="Candara" panose="020E0502030303020204" pitchFamily="34" charset="0"/>
              </a:rPr>
              <a:t>List </a:t>
            </a:r>
            <a:r>
              <a:rPr lang="en-US" sz="1400" dirty="0">
                <a:solidFill>
                  <a:schemeClr val="bg1">
                    <a:lumMod val="50000"/>
                  </a:schemeClr>
                </a:solidFill>
                <a:latin typeface="Candara" panose="020E0502030303020204" pitchFamily="34" charset="0"/>
              </a:rPr>
              <a:t>of all packages that are available in the selected package source</a:t>
            </a:r>
          </a:p>
          <a:p>
            <a:pPr marL="800100" lvl="1" indent="-342900" fontAlgn="base">
              <a:spcBef>
                <a:spcPct val="20000"/>
              </a:spcBef>
              <a:spcAft>
                <a:spcPct val="0"/>
              </a:spcAft>
              <a:buClr>
                <a:srgbClr val="00A1E4"/>
              </a:buClr>
              <a:buFont typeface="Wingdings" panose="05000000000000000000" pitchFamily="2" charset="2"/>
              <a:buChar char="v"/>
            </a:pPr>
            <a:r>
              <a:rPr lang="en-US" dirty="0">
                <a:solidFill>
                  <a:schemeClr val="bg1">
                    <a:lumMod val="50000"/>
                  </a:schemeClr>
                </a:solidFill>
                <a:latin typeface="Candara" panose="020E0502030303020204" pitchFamily="34" charset="0"/>
              </a:rPr>
              <a:t>Uninstall-Package </a:t>
            </a:r>
            <a:r>
              <a:rPr lang="en-US" dirty="0" smtClean="0">
                <a:solidFill>
                  <a:schemeClr val="bg1">
                    <a:lumMod val="50000"/>
                  </a:schemeClr>
                </a:solidFill>
                <a:latin typeface="Candara" panose="020E0502030303020204" pitchFamily="34" charset="0"/>
              </a:rPr>
              <a:t>&lt;Package-name&gt;</a:t>
            </a:r>
          </a:p>
          <a:p>
            <a:pPr marL="800100" lvl="1" indent="-342900" fontAlgn="base">
              <a:spcBef>
                <a:spcPct val="20000"/>
              </a:spcBef>
              <a:spcAft>
                <a:spcPct val="0"/>
              </a:spcAft>
              <a:buClr>
                <a:srgbClr val="00A1E4"/>
              </a:buClr>
              <a:buFont typeface="Wingdings" panose="05000000000000000000" pitchFamily="2" charset="2"/>
              <a:buChar char="v"/>
            </a:pPr>
            <a:r>
              <a:rPr lang="en-US" dirty="0">
                <a:solidFill>
                  <a:schemeClr val="bg1">
                    <a:lumMod val="50000"/>
                  </a:schemeClr>
                </a:solidFill>
                <a:latin typeface="Candara" panose="020E0502030303020204" pitchFamily="34" charset="0"/>
              </a:rPr>
              <a:t>Get-Package –</a:t>
            </a:r>
            <a:r>
              <a:rPr lang="en-US" dirty="0" smtClean="0">
                <a:solidFill>
                  <a:schemeClr val="bg1">
                    <a:lumMod val="50000"/>
                  </a:schemeClr>
                </a:solidFill>
                <a:latin typeface="Candara" panose="020E0502030303020204" pitchFamily="34" charset="0"/>
              </a:rPr>
              <a:t>updates</a:t>
            </a:r>
          </a:p>
          <a:p>
            <a:pPr marL="1257300" lvl="2" indent="-342900" fontAlgn="base">
              <a:spcBef>
                <a:spcPct val="20000"/>
              </a:spcBef>
              <a:spcAft>
                <a:spcPct val="0"/>
              </a:spcAft>
              <a:buClr>
                <a:srgbClr val="00A1E4"/>
              </a:buClr>
              <a:buFont typeface="Arial" panose="020B0604020202020204" pitchFamily="34" charset="0"/>
              <a:buChar char="•"/>
            </a:pPr>
            <a:r>
              <a:rPr lang="en-US" sz="1400" dirty="0">
                <a:solidFill>
                  <a:schemeClr val="bg1">
                    <a:lumMod val="50000"/>
                  </a:schemeClr>
                </a:solidFill>
                <a:latin typeface="Candara" panose="020E0502030303020204" pitchFamily="34" charset="0"/>
              </a:rPr>
              <a:t>To check if there are newer versions available for any installed packages</a:t>
            </a:r>
          </a:p>
          <a:p>
            <a:pPr marL="800100" lvl="1" indent="-342900" fontAlgn="base">
              <a:spcBef>
                <a:spcPct val="20000"/>
              </a:spcBef>
              <a:spcAft>
                <a:spcPct val="0"/>
              </a:spcAft>
              <a:buClr>
                <a:srgbClr val="00A1E4"/>
              </a:buClr>
              <a:buFont typeface="Wingdings" panose="05000000000000000000" pitchFamily="2" charset="2"/>
              <a:buChar char="v"/>
            </a:pPr>
            <a:r>
              <a:rPr lang="en-US" dirty="0">
                <a:solidFill>
                  <a:schemeClr val="bg1">
                    <a:lumMod val="50000"/>
                  </a:schemeClr>
                </a:solidFill>
                <a:latin typeface="Candara" panose="020E0502030303020204" pitchFamily="34" charset="0"/>
              </a:rPr>
              <a:t>Update-Package  &lt;Package-name&gt;</a:t>
            </a:r>
            <a:endParaRPr lang="en-US" altLang="en-US" dirty="0">
              <a:solidFill>
                <a:schemeClr val="bg1">
                  <a:lumMod val="50000"/>
                </a:schemeClr>
              </a:solidFill>
              <a:latin typeface="Candara" panose="020E0502030303020204" pitchFamily="34" charset="0"/>
            </a:endParaRPr>
          </a:p>
        </p:txBody>
      </p:sp>
    </p:spTree>
    <p:extLst>
      <p:ext uri="{BB962C8B-B14F-4D97-AF65-F5344CB8AC3E}">
        <p14:creationId xmlns:p14="http://schemas.microsoft.com/office/powerpoint/2010/main" val="986578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 Layer</a:t>
            </a:r>
            <a:endParaRPr lang="en-IN" dirty="0"/>
          </a:p>
        </p:txBody>
      </p:sp>
      <p:sp>
        <p:nvSpPr>
          <p:cNvPr id="3" name="Content Placeholder 2"/>
          <p:cNvSpPr>
            <a:spLocks noGrp="1"/>
          </p:cNvSpPr>
          <p:nvPr>
            <p:ph idx="1"/>
          </p:nvPr>
        </p:nvSpPr>
        <p:spPr/>
        <p:txBody>
          <a:bodyPr>
            <a:normAutofit fontScale="77500" lnSpcReduction="20000"/>
          </a:bodyPr>
          <a:lstStyle/>
          <a:p>
            <a:r>
              <a:rPr lang="en-US" b="0" dirty="0" smtClean="0"/>
              <a:t>The Model contains business logic of the application.</a:t>
            </a:r>
          </a:p>
          <a:p>
            <a:r>
              <a:rPr lang="en-US" b="0" dirty="0" smtClean="0"/>
              <a:t>Model objects implement the logic for application’s data domain.</a:t>
            </a:r>
          </a:p>
          <a:p>
            <a:r>
              <a:rPr lang="en-US" b="0" dirty="0" smtClean="0"/>
              <a:t>Just a class</a:t>
            </a:r>
          </a:p>
          <a:p>
            <a:r>
              <a:rPr lang="en-US" b="0" dirty="0" smtClean="0"/>
              <a:t>File Extension:  .</a:t>
            </a:r>
            <a:r>
              <a:rPr lang="en-US" b="0" dirty="0" err="1" smtClean="0"/>
              <a:t>cs</a:t>
            </a:r>
            <a:r>
              <a:rPr lang="en-US" b="0" dirty="0" smtClean="0"/>
              <a:t> (c#) and .</a:t>
            </a:r>
            <a:r>
              <a:rPr lang="en-US" b="0" dirty="0" err="1" smtClean="0"/>
              <a:t>vb</a:t>
            </a:r>
            <a:r>
              <a:rPr lang="en-US" b="0" dirty="0" smtClean="0"/>
              <a:t>(</a:t>
            </a:r>
            <a:r>
              <a:rPr lang="en-US" b="0" dirty="0" err="1" smtClean="0"/>
              <a:t>vb</a:t>
            </a:r>
            <a:r>
              <a:rPr lang="en-US" b="0" dirty="0" smtClean="0"/>
              <a:t>)</a:t>
            </a:r>
          </a:p>
          <a:p>
            <a:endParaRPr lang="en-US" b="0" dirty="0" smtClean="0"/>
          </a:p>
          <a:p>
            <a:r>
              <a:rPr lang="en-US" dirty="0" smtClean="0"/>
              <a:t>Example</a:t>
            </a:r>
          </a:p>
          <a:p>
            <a:pPr marL="457200" lvl="1" indent="0">
              <a:buNone/>
            </a:pPr>
            <a:r>
              <a:rPr lang="en-US" sz="1400" dirty="0" smtClean="0">
                <a:solidFill>
                  <a:srgbClr val="0070C0"/>
                </a:solidFill>
                <a:latin typeface="Courier New" panose="02070309020205020404" pitchFamily="49" charset="0"/>
                <a:cs typeface="Courier New" panose="02070309020205020404" pitchFamily="49" charset="0"/>
              </a:rPr>
              <a:t>public class Auction </a:t>
            </a:r>
          </a:p>
          <a:p>
            <a:pPr marL="457200" lvl="1" indent="0">
              <a:buNone/>
            </a:pPr>
            <a:r>
              <a:rPr lang="en-US" sz="1400" dirty="0" smtClean="0">
                <a:solidFill>
                  <a:srgbClr val="0070C0"/>
                </a:solidFill>
                <a:latin typeface="Courier New" panose="02070309020205020404" pitchFamily="49" charset="0"/>
                <a:cs typeface="Courier New" panose="02070309020205020404" pitchFamily="49" charset="0"/>
              </a:rPr>
              <a:t>{ </a:t>
            </a:r>
          </a:p>
          <a:p>
            <a:pPr marL="457200" lvl="1" indent="0">
              <a:buNone/>
            </a:pPr>
            <a:r>
              <a:rPr lang="en-US" sz="1400" dirty="0" smtClean="0">
                <a:solidFill>
                  <a:srgbClr val="0070C0"/>
                </a:solidFill>
                <a:latin typeface="Courier New" panose="02070309020205020404" pitchFamily="49" charset="0"/>
                <a:cs typeface="Courier New" panose="02070309020205020404" pitchFamily="49" charset="0"/>
              </a:rPr>
              <a:t>	public long Id { get; set; } </a:t>
            </a:r>
          </a:p>
          <a:p>
            <a:pPr marL="457200" lvl="1" indent="0">
              <a:buNone/>
            </a:pPr>
            <a:r>
              <a:rPr lang="en-US" sz="1400" dirty="0" smtClean="0">
                <a:solidFill>
                  <a:srgbClr val="0070C0"/>
                </a:solidFill>
                <a:latin typeface="Courier New" panose="02070309020205020404" pitchFamily="49" charset="0"/>
                <a:cs typeface="Courier New" panose="02070309020205020404" pitchFamily="49" charset="0"/>
              </a:rPr>
              <a:t>	public string Title { get; set; } </a:t>
            </a:r>
          </a:p>
          <a:p>
            <a:pPr marL="457200" lvl="1" indent="0">
              <a:buNone/>
            </a:pPr>
            <a:r>
              <a:rPr lang="en-US" sz="1400" dirty="0" smtClean="0">
                <a:solidFill>
                  <a:srgbClr val="0070C0"/>
                </a:solidFill>
                <a:latin typeface="Courier New" panose="02070309020205020404" pitchFamily="49" charset="0"/>
                <a:cs typeface="Courier New" panose="02070309020205020404" pitchFamily="49" charset="0"/>
              </a:rPr>
              <a:t>	public string Description { get; set; } </a:t>
            </a:r>
          </a:p>
          <a:p>
            <a:pPr marL="457200" lvl="1" indent="0">
              <a:buNone/>
            </a:pPr>
            <a:r>
              <a:rPr lang="en-US" sz="1400" dirty="0" smtClean="0">
                <a:solidFill>
                  <a:srgbClr val="0070C0"/>
                </a:solidFill>
                <a:latin typeface="Courier New" panose="02070309020205020404" pitchFamily="49" charset="0"/>
                <a:cs typeface="Courier New" panose="02070309020205020404" pitchFamily="49" charset="0"/>
              </a:rPr>
              <a:t>	public string </a:t>
            </a:r>
            <a:r>
              <a:rPr lang="en-US" sz="1400" dirty="0" err="1" smtClean="0">
                <a:solidFill>
                  <a:srgbClr val="0070C0"/>
                </a:solidFill>
                <a:latin typeface="Courier New" panose="02070309020205020404" pitchFamily="49" charset="0"/>
                <a:cs typeface="Courier New" panose="02070309020205020404" pitchFamily="49" charset="0"/>
              </a:rPr>
              <a:t>ImageUrl</a:t>
            </a:r>
            <a:r>
              <a:rPr lang="en-US" sz="1400" dirty="0" smtClean="0">
                <a:solidFill>
                  <a:srgbClr val="0070C0"/>
                </a:solidFill>
                <a:latin typeface="Courier New" panose="02070309020205020404" pitchFamily="49" charset="0"/>
                <a:cs typeface="Courier New" panose="02070309020205020404" pitchFamily="49" charset="0"/>
              </a:rPr>
              <a:t> { get; set; } </a:t>
            </a:r>
          </a:p>
          <a:p>
            <a:pPr marL="457200" lvl="1" indent="0">
              <a:buNone/>
            </a:pPr>
            <a:r>
              <a:rPr lang="en-US" sz="1400" dirty="0" smtClean="0">
                <a:solidFill>
                  <a:srgbClr val="0070C0"/>
                </a:solidFill>
                <a:latin typeface="Courier New" panose="02070309020205020404" pitchFamily="49" charset="0"/>
                <a:cs typeface="Courier New" panose="02070309020205020404" pitchFamily="49" charset="0"/>
              </a:rPr>
              <a:t>	public </a:t>
            </a:r>
            <a:r>
              <a:rPr lang="en-US" sz="1400" dirty="0" err="1" smtClean="0">
                <a:solidFill>
                  <a:srgbClr val="0070C0"/>
                </a:solidFill>
                <a:latin typeface="Courier New" panose="02070309020205020404" pitchFamily="49" charset="0"/>
                <a:cs typeface="Courier New" panose="02070309020205020404" pitchFamily="49" charset="0"/>
              </a:rPr>
              <a:t>DateTime</a:t>
            </a:r>
            <a:r>
              <a:rPr lang="en-US" sz="1400" dirty="0" smtClean="0">
                <a:solidFill>
                  <a:srgbClr val="0070C0"/>
                </a:solidFill>
                <a:latin typeface="Courier New" panose="02070309020205020404" pitchFamily="49" charset="0"/>
                <a:cs typeface="Courier New" panose="02070309020205020404" pitchFamily="49" charset="0"/>
              </a:rPr>
              <a:t> </a:t>
            </a:r>
            <a:r>
              <a:rPr lang="en-US" sz="1400" dirty="0" err="1" smtClean="0">
                <a:solidFill>
                  <a:srgbClr val="0070C0"/>
                </a:solidFill>
                <a:latin typeface="Courier New" panose="02070309020205020404" pitchFamily="49" charset="0"/>
                <a:cs typeface="Courier New" panose="02070309020205020404" pitchFamily="49" charset="0"/>
              </a:rPr>
              <a:t>StartTime</a:t>
            </a:r>
            <a:r>
              <a:rPr lang="en-US" sz="1400" dirty="0" smtClean="0">
                <a:solidFill>
                  <a:srgbClr val="0070C0"/>
                </a:solidFill>
                <a:latin typeface="Courier New" panose="02070309020205020404" pitchFamily="49" charset="0"/>
                <a:cs typeface="Courier New" panose="02070309020205020404" pitchFamily="49" charset="0"/>
              </a:rPr>
              <a:t> { get; set; } </a:t>
            </a:r>
          </a:p>
          <a:p>
            <a:pPr marL="457200" lvl="1" indent="0">
              <a:buNone/>
            </a:pPr>
            <a:r>
              <a:rPr lang="en-US" sz="1400" dirty="0" smtClean="0">
                <a:solidFill>
                  <a:srgbClr val="0070C0"/>
                </a:solidFill>
                <a:latin typeface="Courier New" panose="02070309020205020404" pitchFamily="49" charset="0"/>
                <a:cs typeface="Courier New" panose="02070309020205020404" pitchFamily="49" charset="0"/>
              </a:rPr>
              <a:t>	public </a:t>
            </a:r>
            <a:r>
              <a:rPr lang="en-US" sz="1400" dirty="0" err="1" smtClean="0">
                <a:solidFill>
                  <a:srgbClr val="0070C0"/>
                </a:solidFill>
                <a:latin typeface="Courier New" panose="02070309020205020404" pitchFamily="49" charset="0"/>
                <a:cs typeface="Courier New" panose="02070309020205020404" pitchFamily="49" charset="0"/>
              </a:rPr>
              <a:t>DateTime</a:t>
            </a:r>
            <a:r>
              <a:rPr lang="en-US" sz="1400" dirty="0" smtClean="0">
                <a:solidFill>
                  <a:srgbClr val="0070C0"/>
                </a:solidFill>
                <a:latin typeface="Courier New" panose="02070309020205020404" pitchFamily="49" charset="0"/>
                <a:cs typeface="Courier New" panose="02070309020205020404" pitchFamily="49" charset="0"/>
              </a:rPr>
              <a:t> </a:t>
            </a:r>
            <a:r>
              <a:rPr lang="en-US" sz="1400" dirty="0" err="1" smtClean="0">
                <a:solidFill>
                  <a:srgbClr val="0070C0"/>
                </a:solidFill>
                <a:latin typeface="Courier New" panose="02070309020205020404" pitchFamily="49" charset="0"/>
                <a:cs typeface="Courier New" panose="02070309020205020404" pitchFamily="49" charset="0"/>
              </a:rPr>
              <a:t>EndTime</a:t>
            </a:r>
            <a:r>
              <a:rPr lang="en-US" sz="1400" dirty="0" smtClean="0">
                <a:solidFill>
                  <a:srgbClr val="0070C0"/>
                </a:solidFill>
                <a:latin typeface="Courier New" panose="02070309020205020404" pitchFamily="49" charset="0"/>
                <a:cs typeface="Courier New" panose="02070309020205020404" pitchFamily="49" charset="0"/>
              </a:rPr>
              <a:t> { get; set; } </a:t>
            </a:r>
          </a:p>
          <a:p>
            <a:pPr marL="457200" lvl="1" indent="0">
              <a:buNone/>
            </a:pPr>
            <a:r>
              <a:rPr lang="en-US" sz="1400" dirty="0" smtClean="0">
                <a:solidFill>
                  <a:srgbClr val="0070C0"/>
                </a:solidFill>
                <a:latin typeface="Courier New" panose="02070309020205020404" pitchFamily="49" charset="0"/>
                <a:cs typeface="Courier New" panose="02070309020205020404" pitchFamily="49" charset="0"/>
              </a:rPr>
              <a:t>	public decimal </a:t>
            </a:r>
            <a:r>
              <a:rPr lang="en-US" sz="1400" dirty="0" err="1" smtClean="0">
                <a:solidFill>
                  <a:srgbClr val="0070C0"/>
                </a:solidFill>
                <a:latin typeface="Courier New" panose="02070309020205020404" pitchFamily="49" charset="0"/>
                <a:cs typeface="Courier New" panose="02070309020205020404" pitchFamily="49" charset="0"/>
              </a:rPr>
              <a:t>StartPrice</a:t>
            </a:r>
            <a:r>
              <a:rPr lang="en-US" sz="1400" dirty="0" smtClean="0">
                <a:solidFill>
                  <a:srgbClr val="0070C0"/>
                </a:solidFill>
                <a:latin typeface="Courier New" panose="02070309020205020404" pitchFamily="49" charset="0"/>
                <a:cs typeface="Courier New" panose="02070309020205020404" pitchFamily="49" charset="0"/>
              </a:rPr>
              <a:t> { get; set; } </a:t>
            </a:r>
          </a:p>
          <a:p>
            <a:pPr marL="457200" lvl="1" indent="0">
              <a:buNone/>
            </a:pPr>
            <a:r>
              <a:rPr lang="en-US" sz="1400" dirty="0" smtClean="0">
                <a:solidFill>
                  <a:srgbClr val="0070C0"/>
                </a:solidFill>
                <a:latin typeface="Courier New" panose="02070309020205020404" pitchFamily="49" charset="0"/>
                <a:cs typeface="Courier New" panose="02070309020205020404" pitchFamily="49" charset="0"/>
              </a:rPr>
              <a:t>	public decimal </a:t>
            </a:r>
            <a:r>
              <a:rPr lang="en-US" sz="1400" dirty="0" err="1" smtClean="0">
                <a:solidFill>
                  <a:srgbClr val="0070C0"/>
                </a:solidFill>
                <a:latin typeface="Courier New" panose="02070309020205020404" pitchFamily="49" charset="0"/>
                <a:cs typeface="Courier New" panose="02070309020205020404" pitchFamily="49" charset="0"/>
              </a:rPr>
              <a:t>CurrentPrice</a:t>
            </a:r>
            <a:r>
              <a:rPr lang="en-US" sz="1400" dirty="0" smtClean="0">
                <a:solidFill>
                  <a:srgbClr val="0070C0"/>
                </a:solidFill>
                <a:latin typeface="Courier New" panose="02070309020205020404" pitchFamily="49" charset="0"/>
                <a:cs typeface="Courier New" panose="02070309020205020404" pitchFamily="49" charset="0"/>
              </a:rPr>
              <a:t> { get; set; } </a:t>
            </a:r>
          </a:p>
          <a:p>
            <a:pPr marL="457200" lvl="1" indent="0">
              <a:buNone/>
            </a:pPr>
            <a:r>
              <a:rPr lang="en-US" sz="1400" dirty="0" smtClean="0">
                <a:solidFill>
                  <a:srgbClr val="0070C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815453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ASP.NET MVC - Best Practices</a:t>
            </a:r>
            <a:endParaRPr lang="en-IN" dirty="0"/>
          </a:p>
        </p:txBody>
      </p:sp>
      <p:sp>
        <p:nvSpPr>
          <p:cNvPr id="3" name="Content Placeholder 2"/>
          <p:cNvSpPr>
            <a:spLocks noGrp="1"/>
          </p:cNvSpPr>
          <p:nvPr>
            <p:ph idx="1"/>
          </p:nvPr>
        </p:nvSpPr>
        <p:spPr>
          <a:xfrm>
            <a:off x="838200" y="1417320"/>
            <a:ext cx="10515600" cy="5240154"/>
          </a:xfrm>
        </p:spPr>
        <p:txBody>
          <a:bodyPr>
            <a:noAutofit/>
          </a:bodyPr>
          <a:lstStyle/>
          <a:p>
            <a:r>
              <a:rPr lang="en-US" sz="2000" b="0" dirty="0" smtClean="0"/>
              <a:t>Remove unnecessary references</a:t>
            </a:r>
          </a:p>
          <a:p>
            <a:r>
              <a:rPr lang="en-US" sz="2000" b="0" dirty="0" smtClean="0"/>
              <a:t>Bundling and Minifying CSS, JS Files</a:t>
            </a:r>
          </a:p>
          <a:p>
            <a:r>
              <a:rPr lang="en-US" sz="2000" b="0" dirty="0" smtClean="0"/>
              <a:t>Keep Controllers Thin, No business logic in controllers</a:t>
            </a:r>
          </a:p>
          <a:p>
            <a:r>
              <a:rPr lang="en-US" sz="2000" b="0" dirty="0" smtClean="0"/>
              <a:t>Include All validation logic in the model</a:t>
            </a:r>
          </a:p>
          <a:p>
            <a:r>
              <a:rPr lang="en-US" sz="2000" b="0" dirty="0" smtClean="0"/>
              <a:t>No business logic in View</a:t>
            </a:r>
          </a:p>
          <a:p>
            <a:r>
              <a:rPr lang="en-US" sz="2000" b="0" dirty="0" smtClean="0"/>
              <a:t>Put HTML in Views and Partial Views (not in a controller)</a:t>
            </a:r>
          </a:p>
          <a:p>
            <a:r>
              <a:rPr lang="en-US" sz="2000" b="0" dirty="0" smtClean="0"/>
              <a:t>Use </a:t>
            </a:r>
            <a:r>
              <a:rPr lang="en-US" sz="2000" b="0" dirty="0" err="1" smtClean="0"/>
              <a:t>HTMLHelper</a:t>
            </a:r>
            <a:r>
              <a:rPr lang="en-US" sz="2000" b="0" dirty="0" smtClean="0"/>
              <a:t> extension methods </a:t>
            </a:r>
          </a:p>
          <a:p>
            <a:r>
              <a:rPr lang="en-US" sz="2000" b="0" dirty="0" smtClean="0"/>
              <a:t>Authenticate and authorize users to protect content</a:t>
            </a:r>
          </a:p>
          <a:p>
            <a:r>
              <a:rPr lang="en-US" sz="2000" b="0" dirty="0" smtClean="0"/>
              <a:t>Consider partial page updates using AJAX for reducing bandwidth</a:t>
            </a:r>
          </a:p>
          <a:p>
            <a:r>
              <a:rPr lang="en-US" sz="2000" b="0" dirty="0" smtClean="0"/>
              <a:t>Consider using asynchronous controllers for long running requests</a:t>
            </a:r>
          </a:p>
          <a:p>
            <a:r>
              <a:rPr lang="en-US" sz="2000" dirty="0" smtClean="0"/>
              <a:t>Implement Caching and </a:t>
            </a:r>
            <a:r>
              <a:rPr lang="en-US" sz="2000" dirty="0" err="1" smtClean="0"/>
              <a:t>Gzip</a:t>
            </a:r>
            <a:r>
              <a:rPr lang="en-US" sz="2000" dirty="0" smtClean="0"/>
              <a:t> Compression</a:t>
            </a:r>
          </a:p>
          <a:p>
            <a:endParaRPr lang="en-IN" sz="2000" dirty="0"/>
          </a:p>
        </p:txBody>
      </p:sp>
    </p:spTree>
    <p:extLst>
      <p:ext uri="{BB962C8B-B14F-4D97-AF65-F5344CB8AC3E}">
        <p14:creationId xmlns:p14="http://schemas.microsoft.com/office/powerpoint/2010/main" val="363340326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OWIN</a:t>
            </a:r>
            <a:endParaRPr lang="en-IN" dirty="0"/>
          </a:p>
        </p:txBody>
      </p:sp>
      <p:sp>
        <p:nvSpPr>
          <p:cNvPr id="4" name="Rectangle 3"/>
          <p:cNvSpPr/>
          <p:nvPr/>
        </p:nvSpPr>
        <p:spPr>
          <a:xfrm>
            <a:off x="1046328" y="843240"/>
            <a:ext cx="5934075" cy="369332"/>
          </a:xfrm>
          <a:prstGeom prst="rect">
            <a:avLst/>
          </a:prstGeom>
        </p:spPr>
        <p:txBody>
          <a:bodyPr wrap="square">
            <a:spAutoFit/>
          </a:bodyPr>
          <a:lstStyle/>
          <a:p>
            <a:pPr algn="ctr"/>
            <a:r>
              <a:rPr lang="en-US" i="1" dirty="0" smtClean="0"/>
              <a:t>Open Web Interface for </a:t>
            </a:r>
            <a:r>
              <a:rPr lang="en-US" i="1" dirty="0" err="1" smtClean="0"/>
              <a:t>.Net</a:t>
            </a:r>
            <a:endParaRPr lang="en-US" dirty="0"/>
          </a:p>
        </p:txBody>
      </p:sp>
      <p:pic>
        <p:nvPicPr>
          <p:cNvPr id="5" name="Picture 2" descr="http://www.codeproject.com/KB/aspnet/826757/OWIN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461" y="1347509"/>
            <a:ext cx="7077075" cy="25717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odeproject.com/KB/aspnet/826757/OWIN_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7" y="4219574"/>
            <a:ext cx="7591425" cy="26384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940844" y="3539629"/>
            <a:ext cx="6096000" cy="923330"/>
          </a:xfrm>
          <a:prstGeom prst="rect">
            <a:avLst/>
          </a:prstGeom>
        </p:spPr>
        <p:txBody>
          <a:bodyPr>
            <a:spAutoFit/>
          </a:bodyPr>
          <a:lstStyle/>
          <a:p>
            <a:r>
              <a:rPr lang="en-US" i="1" dirty="0"/>
              <a:t>OWIN  defines  a standard interface between .NET web servers and web applications. The goal of the OWIN interface is to decouple server and application</a:t>
            </a:r>
            <a:endParaRPr lang="en-US" dirty="0"/>
          </a:p>
        </p:txBody>
      </p:sp>
    </p:spTree>
    <p:extLst>
      <p:ext uri="{BB962C8B-B14F-4D97-AF65-F5344CB8AC3E}">
        <p14:creationId xmlns:p14="http://schemas.microsoft.com/office/powerpoint/2010/main" val="9711670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OWIN</a:t>
            </a:r>
            <a:endParaRPr lang="en-IN" dirty="0"/>
          </a:p>
        </p:txBody>
      </p:sp>
      <p:sp>
        <p:nvSpPr>
          <p:cNvPr id="3" name="Content Placeholder 2"/>
          <p:cNvSpPr>
            <a:spLocks noGrp="1"/>
          </p:cNvSpPr>
          <p:nvPr>
            <p:ph idx="1"/>
          </p:nvPr>
        </p:nvSpPr>
        <p:spPr/>
        <p:txBody>
          <a:bodyPr>
            <a:normAutofit fontScale="92500" lnSpcReduction="10000"/>
          </a:bodyPr>
          <a:lstStyle/>
          <a:p>
            <a:r>
              <a:rPr lang="en-US" dirty="0"/>
              <a:t>OWIN decouples the web server from the application frameworks</a:t>
            </a:r>
          </a:p>
          <a:p>
            <a:r>
              <a:rPr lang="en-US" dirty="0"/>
              <a:t>As the web server is decoupled from the application framework we can use the application with different web servers and other components</a:t>
            </a:r>
          </a:p>
          <a:p>
            <a:r>
              <a:rPr lang="en-US" b="1" dirty="0"/>
              <a:t>Flexibility</a:t>
            </a:r>
            <a:r>
              <a:rPr lang="en-US" dirty="0"/>
              <a:t>  We have the option of selecting the different components and easily replacing one component with another one</a:t>
            </a:r>
            <a:r>
              <a:rPr lang="en-US" dirty="0" smtClean="0"/>
              <a:t>. We </a:t>
            </a:r>
            <a:r>
              <a:rPr lang="en-US" dirty="0"/>
              <a:t>can mix and match different components as we see fit based on our requirement</a:t>
            </a:r>
          </a:p>
          <a:p>
            <a:r>
              <a:rPr lang="en-US" b="1" dirty="0"/>
              <a:t>Portable</a:t>
            </a:r>
            <a:r>
              <a:rPr lang="en-US" dirty="0"/>
              <a:t>  </a:t>
            </a:r>
            <a:r>
              <a:rPr lang="en-US" dirty="0" smtClean="0"/>
              <a:t>OWIN </a:t>
            </a:r>
            <a:r>
              <a:rPr lang="en-US" dirty="0"/>
              <a:t>lets us </a:t>
            </a:r>
            <a:r>
              <a:rPr lang="en-US" dirty="0" smtClean="0"/>
              <a:t>connect </a:t>
            </a:r>
            <a:r>
              <a:rPr lang="en-US" dirty="0"/>
              <a:t>the existing components with new components which are not restricted to any </a:t>
            </a:r>
            <a:r>
              <a:rPr lang="en-US" dirty="0" smtClean="0"/>
              <a:t>particular </a:t>
            </a:r>
            <a:r>
              <a:rPr lang="en-US" dirty="0"/>
              <a:t>vendor</a:t>
            </a:r>
            <a:r>
              <a:rPr lang="en-US" dirty="0" smtClean="0"/>
              <a:t>. </a:t>
            </a:r>
            <a:r>
              <a:rPr lang="en-US" i="1" dirty="0" smtClean="0"/>
              <a:t>We </a:t>
            </a:r>
            <a:r>
              <a:rPr lang="en-US" i="1" dirty="0"/>
              <a:t>can </a:t>
            </a:r>
            <a:r>
              <a:rPr lang="en-US" i="1" dirty="0" smtClean="0"/>
              <a:t>replace </a:t>
            </a:r>
            <a:r>
              <a:rPr lang="en-US" i="1" dirty="0"/>
              <a:t>the host</a:t>
            </a:r>
            <a:r>
              <a:rPr lang="en-US" i="1" dirty="0" smtClean="0"/>
              <a:t>, server </a:t>
            </a:r>
            <a:r>
              <a:rPr lang="en-US" i="1" dirty="0"/>
              <a:t>or the middleware anytime</a:t>
            </a:r>
          </a:p>
          <a:p>
            <a:r>
              <a:rPr lang="en-US" b="1" dirty="0"/>
              <a:t>Efficiency  </a:t>
            </a:r>
            <a:r>
              <a:rPr lang="en-US" dirty="0" smtClean="0"/>
              <a:t>OWIN </a:t>
            </a:r>
            <a:r>
              <a:rPr lang="en-US" dirty="0"/>
              <a:t>is </a:t>
            </a:r>
            <a:r>
              <a:rPr lang="en-US" dirty="0"/>
              <a:t>Lightweight</a:t>
            </a:r>
            <a:r>
              <a:rPr lang="en-US" b="1" dirty="0"/>
              <a:t>.</a:t>
            </a:r>
            <a:r>
              <a:rPr lang="en-US" dirty="0"/>
              <a:t> </a:t>
            </a:r>
            <a:r>
              <a:rPr lang="en-US" dirty="0"/>
              <a:t> OWIN provides </a:t>
            </a:r>
            <a:r>
              <a:rPr lang="en-US" dirty="0"/>
              <a:t>us the capability to add and use features we require</a:t>
            </a:r>
          </a:p>
          <a:p>
            <a:endParaRPr lang="en-IN" dirty="0"/>
          </a:p>
        </p:txBody>
      </p:sp>
    </p:spTree>
    <p:extLst>
      <p:ext uri="{BB962C8B-B14F-4D97-AF65-F5344CB8AC3E}">
        <p14:creationId xmlns:p14="http://schemas.microsoft.com/office/powerpoint/2010/main" val="264355054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OWIN</a:t>
            </a:r>
            <a:endParaRPr lang="en-IN" dirty="0"/>
          </a:p>
        </p:txBody>
      </p:sp>
      <p:sp>
        <p:nvSpPr>
          <p:cNvPr id="3" name="Content Placeholder 2"/>
          <p:cNvSpPr>
            <a:spLocks noGrp="1"/>
          </p:cNvSpPr>
          <p:nvPr>
            <p:ph idx="1"/>
          </p:nvPr>
        </p:nvSpPr>
        <p:spPr/>
        <p:txBody>
          <a:bodyPr/>
          <a:lstStyle/>
          <a:p>
            <a:r>
              <a:rPr lang="en-US" dirty="0"/>
              <a:t>An application built upon OWIN Specification  has the following Layers</a:t>
            </a:r>
          </a:p>
          <a:p>
            <a:endParaRPr lang="en-IN" dirty="0"/>
          </a:p>
        </p:txBody>
      </p:sp>
      <p:pic>
        <p:nvPicPr>
          <p:cNvPr id="4" name="Picture 2" descr="http://www.codeproject.com/KB/aspnet/826757/owin11__2_.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655" y="2358533"/>
            <a:ext cx="7506268" cy="4499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91955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OWIN</a:t>
            </a:r>
            <a:endParaRPr lang="en-IN" dirty="0"/>
          </a:p>
        </p:txBody>
      </p:sp>
      <p:sp>
        <p:nvSpPr>
          <p:cNvPr id="3" name="Content Placeholder 2"/>
          <p:cNvSpPr>
            <a:spLocks noGrp="1"/>
          </p:cNvSpPr>
          <p:nvPr>
            <p:ph idx="1"/>
          </p:nvPr>
        </p:nvSpPr>
        <p:spPr/>
        <p:txBody>
          <a:bodyPr>
            <a:normAutofit/>
          </a:bodyPr>
          <a:lstStyle/>
          <a:p>
            <a:r>
              <a:rPr lang="en-US" sz="2000" dirty="0"/>
              <a:t>We can swap</a:t>
            </a:r>
            <a:r>
              <a:rPr lang="en-US" sz="2000" i="1" dirty="0"/>
              <a:t> IIS with </a:t>
            </a:r>
            <a:r>
              <a:rPr lang="en-US" sz="2000" i="1" dirty="0" err="1"/>
              <a:t>ConsoleApplication</a:t>
            </a:r>
            <a:r>
              <a:rPr lang="en-US" sz="2000" dirty="0"/>
              <a:t> ,   </a:t>
            </a:r>
            <a:r>
              <a:rPr lang="en-US" sz="2000" i="1" dirty="0"/>
              <a:t>MVC with </a:t>
            </a:r>
            <a:r>
              <a:rPr lang="en-US" sz="2000" i="1" dirty="0" err="1"/>
              <a:t>WebAPI</a:t>
            </a:r>
            <a:r>
              <a:rPr lang="en-US" sz="2000" dirty="0"/>
              <a:t> , </a:t>
            </a:r>
            <a:r>
              <a:rPr lang="en-US" sz="2000" i="1" dirty="0" err="1"/>
              <a:t>SystemWeb</a:t>
            </a:r>
            <a:r>
              <a:rPr lang="en-US" sz="2000" i="1" dirty="0"/>
              <a:t> with  </a:t>
            </a:r>
            <a:r>
              <a:rPr lang="en-US" sz="2000" i="1" dirty="0" err="1"/>
              <a:t>WebListener</a:t>
            </a:r>
            <a:r>
              <a:rPr lang="en-US" sz="2000" dirty="0"/>
              <a:t> </a:t>
            </a:r>
            <a:r>
              <a:rPr lang="en-US" sz="2000" i="1" dirty="0"/>
              <a:t>without effecting our existing application</a:t>
            </a:r>
            <a:r>
              <a:rPr lang="en-US" sz="2000" dirty="0" smtClean="0"/>
              <a:t>. Contrast </a:t>
            </a:r>
            <a:r>
              <a:rPr lang="en-US" sz="2000" dirty="0"/>
              <a:t>this with the traditional web development model</a:t>
            </a:r>
            <a:r>
              <a:rPr lang="en-US" sz="2000" dirty="0" smtClean="0"/>
              <a:t>. It </a:t>
            </a:r>
            <a:r>
              <a:rPr lang="en-US" sz="2000" dirty="0"/>
              <a:t>gives us lot of options </a:t>
            </a:r>
          </a:p>
          <a:p>
            <a:endParaRPr lang="en-IN" sz="2000" dirty="0"/>
          </a:p>
        </p:txBody>
      </p:sp>
      <p:pic>
        <p:nvPicPr>
          <p:cNvPr id="4" name="Picture 2" descr="http://www.codeproject.com/KB/aspnet/826757/OWIN_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432" y="2690741"/>
            <a:ext cx="927735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90236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Katana</a:t>
            </a:r>
            <a:endParaRPr lang="en-IN" dirty="0"/>
          </a:p>
        </p:txBody>
      </p:sp>
      <p:sp>
        <p:nvSpPr>
          <p:cNvPr id="3" name="Content Placeholder 2"/>
          <p:cNvSpPr>
            <a:spLocks noGrp="1"/>
          </p:cNvSpPr>
          <p:nvPr>
            <p:ph idx="1"/>
          </p:nvPr>
        </p:nvSpPr>
        <p:spPr/>
        <p:txBody>
          <a:bodyPr/>
          <a:lstStyle/>
          <a:p>
            <a:r>
              <a:rPr lang="en-US" i="1" dirty="0"/>
              <a:t>Katana is a set of open source </a:t>
            </a:r>
            <a:r>
              <a:rPr lang="en-US" i="1" dirty="0" smtClean="0"/>
              <a:t>OWIN </a:t>
            </a:r>
            <a:r>
              <a:rPr lang="en-US" i="1" dirty="0"/>
              <a:t>components built by Microsoft .It is used to build OWIN based web applications</a:t>
            </a:r>
          </a:p>
          <a:p>
            <a:endParaRPr lang="en-US" dirty="0"/>
          </a:p>
          <a:p>
            <a:endParaRPr lang="en-IN" dirty="0"/>
          </a:p>
        </p:txBody>
      </p:sp>
    </p:spTree>
    <p:extLst>
      <p:ext uri="{BB962C8B-B14F-4D97-AF65-F5344CB8AC3E}">
        <p14:creationId xmlns:p14="http://schemas.microsoft.com/office/powerpoint/2010/main" val="225909307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ASP.NET 5 and MVC 6 Features</a:t>
            </a:r>
            <a:endParaRPr lang="en-IN"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IN" dirty="0" smtClean="0"/>
              <a:t>View Components</a:t>
            </a:r>
          </a:p>
          <a:p>
            <a:pPr marL="514350" indent="-514350">
              <a:buFont typeface="+mj-lt"/>
              <a:buAutoNum type="arabicPeriod"/>
            </a:pPr>
            <a:r>
              <a:rPr lang="en-IN" dirty="0"/>
              <a:t>No More Web Forms</a:t>
            </a:r>
          </a:p>
          <a:p>
            <a:pPr marL="514350" indent="-514350">
              <a:buFont typeface="+mj-lt"/>
              <a:buAutoNum type="arabicPeriod"/>
            </a:pPr>
            <a:r>
              <a:rPr lang="en-IN" dirty="0"/>
              <a:t>No More Visual Basic</a:t>
            </a:r>
          </a:p>
          <a:p>
            <a:pPr marL="514350" indent="-514350">
              <a:buFont typeface="+mj-lt"/>
              <a:buAutoNum type="arabicPeriod"/>
            </a:pPr>
            <a:r>
              <a:rPr lang="en-IN" dirty="0"/>
              <a:t>ASP.NET on OSX and Linux</a:t>
            </a:r>
          </a:p>
          <a:p>
            <a:pPr marL="514350" indent="-514350">
              <a:buFont typeface="+mj-lt"/>
              <a:buAutoNum type="arabicPeriod"/>
            </a:pPr>
            <a:r>
              <a:rPr lang="en-IN" dirty="0"/>
              <a:t>Tag </a:t>
            </a:r>
            <a:r>
              <a:rPr lang="en-IN" dirty="0" smtClean="0"/>
              <a:t>Helpers</a:t>
            </a:r>
            <a:endParaRPr lang="en-IN" dirty="0"/>
          </a:p>
          <a:p>
            <a:pPr marL="514350" indent="-514350">
              <a:buFont typeface="+mj-lt"/>
              <a:buAutoNum type="arabicPeriod"/>
            </a:pPr>
            <a:r>
              <a:rPr lang="en-IN" dirty="0"/>
              <a:t>Unified MVC and Web API Controllers</a:t>
            </a:r>
          </a:p>
          <a:p>
            <a:pPr marL="514350" indent="-514350">
              <a:buFont typeface="+mj-lt"/>
              <a:buAutoNum type="arabicPeriod"/>
            </a:pPr>
            <a:r>
              <a:rPr lang="en-IN" dirty="0" err="1"/>
              <a:t>AngularJS</a:t>
            </a:r>
            <a:endParaRPr lang="en-IN" dirty="0"/>
          </a:p>
          <a:p>
            <a:pPr marL="514350" indent="-514350">
              <a:buFont typeface="+mj-lt"/>
              <a:buAutoNum type="arabicPeriod"/>
            </a:pPr>
            <a:r>
              <a:rPr lang="en-IN" dirty="0"/>
              <a:t>ASP.NET Dependency Injection Framework</a:t>
            </a:r>
          </a:p>
          <a:p>
            <a:pPr marL="514350" indent="-514350">
              <a:buFont typeface="+mj-lt"/>
              <a:buAutoNum type="arabicPeriod"/>
            </a:pPr>
            <a:r>
              <a:rPr lang="en-IN" dirty="0" smtClean="0"/>
              <a:t>xUnit.net</a:t>
            </a:r>
            <a:endParaRPr lang="en-IN" dirty="0"/>
          </a:p>
        </p:txBody>
      </p:sp>
    </p:spTree>
    <p:extLst>
      <p:ext uri="{BB962C8B-B14F-4D97-AF65-F5344CB8AC3E}">
        <p14:creationId xmlns:p14="http://schemas.microsoft.com/office/powerpoint/2010/main" val="271005694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MVC 6</a:t>
            </a:r>
            <a:endParaRPr lang="en-IN" dirty="0"/>
          </a:p>
        </p:txBody>
      </p:sp>
      <p:sp>
        <p:nvSpPr>
          <p:cNvPr id="3" name="Content Placeholder 2"/>
          <p:cNvSpPr>
            <a:spLocks noGrp="1"/>
          </p:cNvSpPr>
          <p:nvPr>
            <p:ph idx="1"/>
          </p:nvPr>
        </p:nvSpPr>
        <p:spPr/>
        <p:txBody>
          <a:bodyPr>
            <a:normAutofit/>
          </a:bodyPr>
          <a:lstStyle/>
          <a:p>
            <a:r>
              <a:rPr lang="en-IN" b="1" i="1" dirty="0"/>
              <a:t>Can be run other hosts </a:t>
            </a:r>
            <a:r>
              <a:rPr lang="en-IN" b="1" i="1" dirty="0" smtClean="0"/>
              <a:t>than IIS </a:t>
            </a:r>
          </a:p>
          <a:p>
            <a:pPr lvl="1"/>
            <a:r>
              <a:rPr lang="en-IN" dirty="0" smtClean="0"/>
              <a:t>While MVC5 can be hosted in IIS and runs on top of  asp.net pipeline</a:t>
            </a:r>
            <a:r>
              <a:rPr lang="en-IN" i="1" dirty="0" smtClean="0"/>
              <a:t> ,MVC 6 can be self hosted and uses  flexible pipeline in which we have complete control over the components that are part of the pipeline.</a:t>
            </a:r>
          </a:p>
          <a:p>
            <a:r>
              <a:rPr lang="en-IN" b="1" i="1" dirty="0"/>
              <a:t>Environment based configuration </a:t>
            </a:r>
            <a:r>
              <a:rPr lang="en-IN" b="1" i="1" dirty="0" smtClean="0"/>
              <a:t>system</a:t>
            </a:r>
          </a:p>
          <a:p>
            <a:pPr lvl="1"/>
            <a:r>
              <a:rPr lang="en-IN" i="1" dirty="0" smtClean="0"/>
              <a:t>Includes </a:t>
            </a:r>
            <a:r>
              <a:rPr lang="en-IN" i="1" dirty="0"/>
              <a:t>new environment based configuration system</a:t>
            </a:r>
            <a:r>
              <a:rPr lang="en-IN" i="1" dirty="0" smtClean="0"/>
              <a:t>, unlike </a:t>
            </a:r>
            <a:r>
              <a:rPr lang="en-IN" i="1" dirty="0"/>
              <a:t>depending on just the </a:t>
            </a:r>
            <a:r>
              <a:rPr lang="en-IN" i="1" dirty="0" err="1"/>
              <a:t>web.config</a:t>
            </a:r>
            <a:r>
              <a:rPr lang="en-IN" i="1" dirty="0"/>
              <a:t> file as in the previous </a:t>
            </a:r>
            <a:r>
              <a:rPr lang="en-IN" i="1" dirty="0" smtClean="0"/>
              <a:t>versions.</a:t>
            </a:r>
          </a:p>
          <a:p>
            <a:pPr lvl="1"/>
            <a:r>
              <a:rPr lang="en-IN" i="1" dirty="0" smtClean="0"/>
              <a:t>MVC </a:t>
            </a:r>
            <a:r>
              <a:rPr lang="en-IN" i="1" dirty="0"/>
              <a:t>6 applications can be very easily deployed to the cloud because of </a:t>
            </a:r>
            <a:r>
              <a:rPr lang="en-IN" i="1" dirty="0" smtClean="0"/>
              <a:t>the</a:t>
            </a:r>
            <a:r>
              <a:rPr lang="en-IN" i="1" dirty="0"/>
              <a:t> environment based configuration </a:t>
            </a:r>
            <a:r>
              <a:rPr lang="en-IN" i="1" dirty="0" smtClean="0"/>
              <a:t>system.</a:t>
            </a:r>
          </a:p>
          <a:p>
            <a:r>
              <a:rPr lang="en-IN" b="1" i="1" dirty="0" smtClean="0"/>
              <a:t>Supports OWIN</a:t>
            </a:r>
          </a:p>
          <a:p>
            <a:endParaRPr lang="en-IN" dirty="0"/>
          </a:p>
        </p:txBody>
      </p:sp>
    </p:spTree>
    <p:extLst>
      <p:ext uri="{BB962C8B-B14F-4D97-AF65-F5344CB8AC3E}">
        <p14:creationId xmlns:p14="http://schemas.microsoft.com/office/powerpoint/2010/main" val="259252061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New file types in MVC </a:t>
            </a:r>
            <a:r>
              <a:rPr lang="en-IN" b="1" dirty="0" smtClean="0"/>
              <a:t>6</a:t>
            </a:r>
            <a:endParaRPr lang="en-IN" dirty="0"/>
          </a:p>
        </p:txBody>
      </p:sp>
      <p:sp>
        <p:nvSpPr>
          <p:cNvPr id="3" name="Content Placeholder 2"/>
          <p:cNvSpPr>
            <a:spLocks noGrp="1"/>
          </p:cNvSpPr>
          <p:nvPr>
            <p:ph idx="1"/>
          </p:nvPr>
        </p:nvSpPr>
        <p:spPr/>
        <p:txBody>
          <a:bodyPr>
            <a:normAutofit fontScale="92500" lnSpcReduction="10000"/>
          </a:bodyPr>
          <a:lstStyle/>
          <a:p>
            <a:r>
              <a:rPr lang="en-IN" b="1" i="1" dirty="0" err="1" smtClean="0"/>
              <a:t>Project.json</a:t>
            </a:r>
            <a:r>
              <a:rPr lang="en-IN" i="1" dirty="0"/>
              <a:t>  This file contains the project dependencies as well as the build information. </a:t>
            </a:r>
            <a:r>
              <a:rPr lang="en-IN" dirty="0"/>
              <a:t>This can also contain the commands used by the application</a:t>
            </a:r>
            <a:r>
              <a:rPr lang="en-IN" dirty="0" smtClean="0"/>
              <a:t>.</a:t>
            </a:r>
          </a:p>
          <a:p>
            <a:r>
              <a:rPr lang="en-IN" b="1" i="1" dirty="0" err="1"/>
              <a:t>Config.json</a:t>
            </a:r>
            <a:r>
              <a:rPr lang="en-IN" i="1" dirty="0"/>
              <a:t>   This file contains the application configuration information. </a:t>
            </a:r>
            <a:endParaRPr lang="en-IN" i="1" dirty="0" smtClean="0"/>
          </a:p>
          <a:p>
            <a:r>
              <a:rPr lang="en-IN" b="1" i="1" dirty="0" err="1"/>
              <a:t>Startup.cs</a:t>
            </a:r>
            <a:r>
              <a:rPr lang="en-IN" i="1" dirty="0"/>
              <a:t>  By default the host looks for a class called </a:t>
            </a:r>
            <a:r>
              <a:rPr lang="en-IN" i="1" dirty="0" err="1"/>
              <a:t>Startup</a:t>
            </a:r>
            <a:r>
              <a:rPr lang="en-IN" i="1" dirty="0"/>
              <a:t> with a Configure method that takes </a:t>
            </a:r>
            <a:r>
              <a:rPr lang="en-IN" i="1" dirty="0" err="1"/>
              <a:t>IApplicationBuilder</a:t>
            </a:r>
            <a:r>
              <a:rPr lang="en-IN" i="1" dirty="0"/>
              <a:t>  as a parameter</a:t>
            </a:r>
            <a:r>
              <a:rPr lang="en-IN" i="1" dirty="0" smtClean="0"/>
              <a:t>.</a:t>
            </a:r>
          </a:p>
          <a:p>
            <a:r>
              <a:rPr lang="en-IN" b="1" i="1" dirty="0" err="1"/>
              <a:t>Global.json</a:t>
            </a:r>
            <a:r>
              <a:rPr lang="en-IN" i="1" dirty="0"/>
              <a:t>     defines the location for project references so that projects can reference each other</a:t>
            </a:r>
            <a:r>
              <a:rPr lang="en-IN" i="1" dirty="0" smtClean="0"/>
              <a:t>.</a:t>
            </a:r>
          </a:p>
          <a:p>
            <a:r>
              <a:rPr lang="en-IN" b="1" i="1" dirty="0" err="1"/>
              <a:t>NuGet</a:t>
            </a:r>
            <a:r>
              <a:rPr lang="en-IN" b="1" i="1" dirty="0"/>
              <a:t> Packages  </a:t>
            </a:r>
            <a:r>
              <a:rPr lang="en-IN" dirty="0"/>
              <a:t>If we right click the ASP.NET reference node ,there is no option to add the assembly reference</a:t>
            </a:r>
            <a:r>
              <a:rPr lang="en-IN" i="1" dirty="0" smtClean="0"/>
              <a:t>. It </a:t>
            </a:r>
            <a:r>
              <a:rPr lang="en-IN" i="1" dirty="0"/>
              <a:t>is because the unit of reference in MVC 6 application is </a:t>
            </a:r>
            <a:r>
              <a:rPr lang="en-IN" i="1" dirty="0" err="1"/>
              <a:t>nuget</a:t>
            </a:r>
            <a:r>
              <a:rPr lang="en-IN" i="1" dirty="0"/>
              <a:t> package and not assembly unlike the previous version.</a:t>
            </a:r>
            <a:endParaRPr lang="en-IN" dirty="0"/>
          </a:p>
        </p:txBody>
      </p:sp>
    </p:spTree>
    <p:extLst>
      <p:ext uri="{BB962C8B-B14F-4D97-AF65-F5344CB8AC3E}">
        <p14:creationId xmlns:p14="http://schemas.microsoft.com/office/powerpoint/2010/main" val="324541922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MVC 6 Solution</a:t>
            </a:r>
            <a:endParaRPr lang="en-IN" dirty="0"/>
          </a:p>
        </p:txBody>
      </p:sp>
      <p:sp>
        <p:nvSpPr>
          <p:cNvPr id="3" name="Content Placeholder 2"/>
          <p:cNvSpPr>
            <a:spLocks noGrp="1"/>
          </p:cNvSpPr>
          <p:nvPr>
            <p:ph idx="1"/>
          </p:nvPr>
        </p:nvSpPr>
        <p:spPr/>
        <p:txBody>
          <a:bodyPr/>
          <a:lstStyle/>
          <a:p>
            <a:endParaRPr lang="en-IN"/>
          </a:p>
        </p:txBody>
      </p:sp>
      <p:pic>
        <p:nvPicPr>
          <p:cNvPr id="18434" name="Picture 2" descr="http://www.codeproject.com/KB/aspnet/842923/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238" y="2582068"/>
            <a:ext cx="2295525" cy="283845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www.codeproject.com/KB/aspnet/842923/hierarchy_nug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017" y="2424906"/>
            <a:ext cx="376237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144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View Layer</a:t>
            </a:r>
            <a:endParaRPr lang="en-IN" dirty="0"/>
          </a:p>
        </p:txBody>
      </p:sp>
      <p:sp>
        <p:nvSpPr>
          <p:cNvPr id="3" name="Content Placeholder 2"/>
          <p:cNvSpPr>
            <a:spLocks noGrp="1"/>
          </p:cNvSpPr>
          <p:nvPr>
            <p:ph idx="1"/>
          </p:nvPr>
        </p:nvSpPr>
        <p:spPr/>
        <p:txBody>
          <a:bodyPr>
            <a:normAutofit fontScale="85000" lnSpcReduction="20000"/>
          </a:bodyPr>
          <a:lstStyle/>
          <a:p>
            <a:r>
              <a:rPr lang="en-US" b="0" dirty="0" smtClean="0"/>
              <a:t>Responsible for interacting with the user</a:t>
            </a:r>
          </a:p>
          <a:p>
            <a:r>
              <a:rPr lang="en-US" b="0" dirty="0" smtClean="0"/>
              <a:t>Helps to Visualize the model and communicate with the user</a:t>
            </a:r>
          </a:p>
          <a:p>
            <a:r>
              <a:rPr lang="en-US" b="0" dirty="0" smtClean="0"/>
              <a:t>Content Type : HTML/JavaScript/CSS </a:t>
            </a:r>
          </a:p>
          <a:p>
            <a:r>
              <a:rPr lang="en-US" b="0" dirty="0" smtClean="0"/>
              <a:t>Can also render JSON, XML, Custom return types.</a:t>
            </a:r>
          </a:p>
          <a:p>
            <a:r>
              <a:rPr lang="en-US" b="0" u="sng" dirty="0" smtClean="0"/>
              <a:t>File Type:</a:t>
            </a:r>
            <a:r>
              <a:rPr lang="en-US" b="0" dirty="0" smtClean="0"/>
              <a:t> HTML/JavaScript file, .</a:t>
            </a:r>
            <a:r>
              <a:rPr lang="en-US" b="0" dirty="0" err="1" smtClean="0"/>
              <a:t>cshtml</a:t>
            </a:r>
            <a:r>
              <a:rPr lang="en-US" b="0" dirty="0" smtClean="0"/>
              <a:t>(c#), .</a:t>
            </a:r>
            <a:r>
              <a:rPr lang="en-US" b="0" dirty="0" err="1" smtClean="0"/>
              <a:t>vbhtml</a:t>
            </a:r>
            <a:r>
              <a:rPr lang="en-US" b="0" dirty="0" smtClean="0"/>
              <a:t> (</a:t>
            </a:r>
            <a:r>
              <a:rPr lang="en-US" b="0" dirty="0" err="1" smtClean="0"/>
              <a:t>vb</a:t>
            </a:r>
            <a:r>
              <a:rPr lang="en-US" b="0" dirty="0" smtClean="0"/>
              <a:t>) (Razor)</a:t>
            </a:r>
          </a:p>
          <a:p>
            <a:endParaRPr lang="en-US" dirty="0" smtClean="0"/>
          </a:p>
          <a:p>
            <a:pPr marL="0" indent="0">
              <a:buNone/>
            </a:pPr>
            <a:endParaRPr lang="en-US" dirty="0"/>
          </a:p>
          <a:p>
            <a:pPr marL="0" indent="0">
              <a:buNone/>
            </a:pPr>
            <a:r>
              <a:rPr lang="en-US" dirty="0" smtClean="0">
                <a:solidFill>
                  <a:srgbClr val="0070C0"/>
                </a:solidFill>
                <a:latin typeface="Courier New" panose="02070309020205020404" pitchFamily="49" charset="0"/>
                <a:cs typeface="Courier New" panose="02070309020205020404" pitchFamily="49" charset="0"/>
              </a:rPr>
              <a:t>@{ </a:t>
            </a:r>
          </a:p>
          <a:p>
            <a:pPr marL="0" indent="0">
              <a:buNone/>
            </a:pPr>
            <a:r>
              <a:rPr lang="en-US" dirty="0" smtClean="0">
                <a:solidFill>
                  <a:srgbClr val="0070C0"/>
                </a:solidFill>
                <a:latin typeface="Courier New" panose="02070309020205020404" pitchFamily="49" charset="0"/>
                <a:cs typeface="Courier New" panose="02070309020205020404" pitchFamily="49" charset="0"/>
              </a:rPr>
              <a:t>	</a:t>
            </a:r>
            <a:r>
              <a:rPr lang="en-US" dirty="0" err="1" smtClean="0">
                <a:solidFill>
                  <a:srgbClr val="0070C0"/>
                </a:solidFill>
                <a:latin typeface="Courier New" panose="02070309020205020404" pitchFamily="49" charset="0"/>
                <a:cs typeface="Courier New" panose="02070309020205020404" pitchFamily="49" charset="0"/>
              </a:rPr>
              <a:t>ViewBag.Title</a:t>
            </a:r>
            <a:r>
              <a:rPr lang="en-US" dirty="0" smtClean="0">
                <a:solidFill>
                  <a:srgbClr val="0070C0"/>
                </a:solidFill>
                <a:latin typeface="Courier New" panose="02070309020205020404" pitchFamily="49" charset="0"/>
                <a:cs typeface="Courier New" panose="02070309020205020404" pitchFamily="49" charset="0"/>
              </a:rPr>
              <a:t> = "Home Page"; </a:t>
            </a:r>
          </a:p>
          <a:p>
            <a:pPr marL="0" indent="0">
              <a:buNone/>
            </a:pPr>
            <a:r>
              <a:rPr lang="en-US" dirty="0" smtClean="0">
                <a:solidFill>
                  <a:srgbClr val="0070C0"/>
                </a:solidFill>
                <a:latin typeface="Courier New" panose="02070309020205020404" pitchFamily="49" charset="0"/>
                <a:cs typeface="Courier New" panose="02070309020205020404" pitchFamily="49" charset="0"/>
              </a:rPr>
              <a:t>} </a:t>
            </a:r>
          </a:p>
          <a:p>
            <a:pPr marL="0" indent="0">
              <a:buNone/>
            </a:pPr>
            <a:r>
              <a:rPr lang="en-US" dirty="0" smtClean="0">
                <a:solidFill>
                  <a:srgbClr val="0070C0"/>
                </a:solidFill>
                <a:latin typeface="Courier New" panose="02070309020205020404" pitchFamily="49" charset="0"/>
                <a:cs typeface="Courier New" panose="02070309020205020404" pitchFamily="49" charset="0"/>
              </a:rPr>
              <a:t>&lt;h2&gt;My Index Page&lt;/h2&gt;</a:t>
            </a:r>
          </a:p>
          <a:p>
            <a:endParaRPr lang="en-US" dirty="0" smtClean="0"/>
          </a:p>
          <a:p>
            <a:endParaRPr lang="en-IN" dirty="0"/>
          </a:p>
        </p:txBody>
      </p:sp>
    </p:spTree>
    <p:extLst>
      <p:ext uri="{BB962C8B-B14F-4D97-AF65-F5344CB8AC3E}">
        <p14:creationId xmlns:p14="http://schemas.microsoft.com/office/powerpoint/2010/main" val="143429122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MVC 6 – View Components</a:t>
            </a:r>
            <a:endParaRPr lang="en-IN" dirty="0"/>
          </a:p>
        </p:txBody>
      </p:sp>
      <p:sp>
        <p:nvSpPr>
          <p:cNvPr id="3" name="Content Placeholder 2"/>
          <p:cNvSpPr>
            <a:spLocks noGrp="1"/>
          </p:cNvSpPr>
          <p:nvPr>
            <p:ph idx="1"/>
          </p:nvPr>
        </p:nvSpPr>
        <p:spPr>
          <a:xfrm>
            <a:off x="838200" y="1540042"/>
            <a:ext cx="10515600" cy="4973053"/>
          </a:xfrm>
        </p:spPr>
        <p:txBody>
          <a:bodyPr>
            <a:normAutofit lnSpcReduction="10000"/>
          </a:bodyPr>
          <a:lstStyle/>
          <a:p>
            <a:pPr marL="0" indent="0">
              <a:buNone/>
            </a:pPr>
            <a:r>
              <a:rPr lang="en-IN" b="1" dirty="0" smtClean="0"/>
              <a:t>1. View Components</a:t>
            </a:r>
          </a:p>
          <a:p>
            <a:r>
              <a:rPr lang="en-IN" dirty="0" smtClean="0"/>
              <a:t>Similar </a:t>
            </a:r>
            <a:r>
              <a:rPr lang="en-IN" dirty="0"/>
              <a:t>to partial views, but they are much more </a:t>
            </a:r>
            <a:r>
              <a:rPr lang="en-IN" dirty="0" smtClean="0"/>
              <a:t>powerful</a:t>
            </a:r>
          </a:p>
          <a:p>
            <a:r>
              <a:rPr lang="en-IN" dirty="0" smtClean="0"/>
              <a:t>Include </a:t>
            </a:r>
            <a:r>
              <a:rPr lang="en-IN" dirty="0"/>
              <a:t>the same separation-of-concerns and testability benefits </a:t>
            </a:r>
            <a:endParaRPr lang="en-IN" dirty="0" smtClean="0"/>
          </a:p>
          <a:p>
            <a:r>
              <a:rPr lang="en-IN" dirty="0" smtClean="0"/>
              <a:t>Think </a:t>
            </a:r>
            <a:r>
              <a:rPr lang="en-IN" dirty="0"/>
              <a:t>of a view component as a mini-controller—it’s responsible for rendering a chunk rather than a whole </a:t>
            </a:r>
            <a:r>
              <a:rPr lang="en-IN" dirty="0" smtClean="0"/>
              <a:t>response</a:t>
            </a:r>
          </a:p>
          <a:p>
            <a:r>
              <a:rPr lang="en-IN" dirty="0"/>
              <a:t>U</a:t>
            </a:r>
            <a:r>
              <a:rPr lang="en-IN" dirty="0" smtClean="0"/>
              <a:t>se </a:t>
            </a:r>
            <a:r>
              <a:rPr lang="en-IN" dirty="0"/>
              <a:t>view components to solve any problem that you feel is too complex with a partial, such as</a:t>
            </a:r>
            <a:r>
              <a:rPr lang="en-IN" dirty="0" smtClean="0"/>
              <a:t>:</a:t>
            </a:r>
          </a:p>
          <a:p>
            <a:pPr lvl="1"/>
            <a:r>
              <a:rPr lang="en-IN" dirty="0"/>
              <a:t>Dynamic navigation menus</a:t>
            </a:r>
          </a:p>
          <a:p>
            <a:pPr lvl="1"/>
            <a:r>
              <a:rPr lang="en-IN" dirty="0" smtClean="0"/>
              <a:t>Login </a:t>
            </a:r>
            <a:r>
              <a:rPr lang="en-IN" dirty="0"/>
              <a:t>panel</a:t>
            </a:r>
          </a:p>
          <a:p>
            <a:pPr lvl="1"/>
            <a:r>
              <a:rPr lang="en-IN" dirty="0"/>
              <a:t>Shopping cart</a:t>
            </a:r>
          </a:p>
          <a:p>
            <a:pPr lvl="1"/>
            <a:r>
              <a:rPr lang="en-IN" dirty="0"/>
              <a:t>Recently published articles</a:t>
            </a:r>
          </a:p>
          <a:p>
            <a:pPr lvl="1"/>
            <a:r>
              <a:rPr lang="en-IN" dirty="0"/>
              <a:t>Sidebar content on a typical blog</a:t>
            </a:r>
          </a:p>
          <a:p>
            <a:pPr lvl="1"/>
            <a:endParaRPr lang="en-IN" dirty="0"/>
          </a:p>
        </p:txBody>
      </p:sp>
      <p:sp>
        <p:nvSpPr>
          <p:cNvPr id="4" name="Rectangle 3"/>
          <p:cNvSpPr/>
          <p:nvPr/>
        </p:nvSpPr>
        <p:spPr>
          <a:xfrm>
            <a:off x="838200" y="6328429"/>
            <a:ext cx="9683262" cy="369332"/>
          </a:xfrm>
          <a:prstGeom prst="rect">
            <a:avLst/>
          </a:prstGeom>
        </p:spPr>
        <p:txBody>
          <a:bodyPr wrap="square">
            <a:spAutoFit/>
          </a:bodyPr>
          <a:lstStyle/>
          <a:p>
            <a:r>
              <a:rPr lang="en-IN" dirty="0">
                <a:hlinkClick r:id="rId2"/>
              </a:rPr>
              <a:t>https://</a:t>
            </a:r>
            <a:r>
              <a:rPr lang="en-IN" dirty="0" smtClean="0">
                <a:hlinkClick r:id="rId2"/>
              </a:rPr>
              <a:t>blog.mariusschulz.com/2015/11/26/view-components-in-asp-net-mvc-6</a:t>
            </a:r>
            <a:r>
              <a:rPr lang="en-IN" dirty="0" smtClean="0"/>
              <a:t> </a:t>
            </a:r>
            <a:endParaRPr lang="en-IN" dirty="0"/>
          </a:p>
        </p:txBody>
      </p:sp>
    </p:spTree>
    <p:extLst>
      <p:ext uri="{BB962C8B-B14F-4D97-AF65-F5344CB8AC3E}">
        <p14:creationId xmlns:p14="http://schemas.microsoft.com/office/powerpoint/2010/main" val="332808725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MVC 6 – Tag Helper</a:t>
            </a:r>
            <a:endParaRPr lang="en-IN" dirty="0"/>
          </a:p>
        </p:txBody>
      </p:sp>
      <p:sp>
        <p:nvSpPr>
          <p:cNvPr id="3" name="Content Placeholder 2"/>
          <p:cNvSpPr>
            <a:spLocks noGrp="1"/>
          </p:cNvSpPr>
          <p:nvPr>
            <p:ph idx="1"/>
          </p:nvPr>
        </p:nvSpPr>
        <p:spPr>
          <a:xfrm>
            <a:off x="838200" y="1487837"/>
            <a:ext cx="10515600" cy="4689126"/>
          </a:xfrm>
        </p:spPr>
        <p:txBody>
          <a:bodyPr>
            <a:normAutofit/>
          </a:bodyPr>
          <a:lstStyle/>
          <a:p>
            <a:r>
              <a:rPr lang="en-IN" sz="2000" dirty="0"/>
              <a:t>Tag Helpers is the one feature that might have the biggest impact on the way that you create your views in an ASP.NET MVC application. </a:t>
            </a:r>
            <a:endParaRPr lang="en-IN" sz="2000" dirty="0" smtClean="0"/>
          </a:p>
          <a:p>
            <a:r>
              <a:rPr lang="en-IN" sz="2000" dirty="0" smtClean="0"/>
              <a:t>Tag </a:t>
            </a:r>
            <a:r>
              <a:rPr lang="en-IN" sz="2000" dirty="0"/>
              <a:t>Helpers are a better alternative to using traditional MVC helpers.</a:t>
            </a:r>
          </a:p>
        </p:txBody>
      </p:sp>
      <p:pic>
        <p:nvPicPr>
          <p:cNvPr id="4" name="Picture 3"/>
          <p:cNvPicPr>
            <a:picLocks noChangeAspect="1"/>
          </p:cNvPicPr>
          <p:nvPr/>
        </p:nvPicPr>
        <p:blipFill>
          <a:blip r:embed="rId2"/>
          <a:stretch>
            <a:fillRect/>
          </a:stretch>
        </p:blipFill>
        <p:spPr>
          <a:xfrm>
            <a:off x="1718939" y="2613564"/>
            <a:ext cx="8258175" cy="1847850"/>
          </a:xfrm>
          <a:prstGeom prst="rect">
            <a:avLst/>
          </a:prstGeom>
        </p:spPr>
      </p:pic>
      <p:pic>
        <p:nvPicPr>
          <p:cNvPr id="5" name="Picture 4"/>
          <p:cNvPicPr>
            <a:picLocks noChangeAspect="1"/>
          </p:cNvPicPr>
          <p:nvPr/>
        </p:nvPicPr>
        <p:blipFill>
          <a:blip r:embed="rId3"/>
          <a:stretch>
            <a:fillRect/>
          </a:stretch>
        </p:blipFill>
        <p:spPr>
          <a:xfrm>
            <a:off x="1699889" y="4926365"/>
            <a:ext cx="8277225" cy="1838325"/>
          </a:xfrm>
          <a:prstGeom prst="rect">
            <a:avLst/>
          </a:prstGeom>
        </p:spPr>
      </p:pic>
    </p:spTree>
    <p:extLst>
      <p:ext uri="{BB962C8B-B14F-4D97-AF65-F5344CB8AC3E}">
        <p14:creationId xmlns:p14="http://schemas.microsoft.com/office/powerpoint/2010/main" val="268762672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702" y="2720867"/>
            <a:ext cx="10515600" cy="1325563"/>
          </a:xfrm>
        </p:spPr>
        <p:txBody>
          <a:bodyPr/>
          <a:lstStyle/>
          <a:p>
            <a:pPr algn="ctr"/>
            <a:r>
              <a:rPr lang="en-IN" dirty="0" smtClean="0"/>
              <a:t>Object Oriented JavaScript</a:t>
            </a:r>
            <a:endParaRPr lang="en-IN" dirty="0"/>
          </a:p>
        </p:txBody>
      </p:sp>
    </p:spTree>
    <p:extLst>
      <p:ext uri="{BB962C8B-B14F-4D97-AF65-F5344CB8AC3E}">
        <p14:creationId xmlns:p14="http://schemas.microsoft.com/office/powerpoint/2010/main" val="324682137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sp>
        <p:nvSpPr>
          <p:cNvPr id="3" name="Content Placeholder 2"/>
          <p:cNvSpPr>
            <a:spLocks noGrp="1"/>
          </p:cNvSpPr>
          <p:nvPr>
            <p:ph idx="1"/>
          </p:nvPr>
        </p:nvSpPr>
        <p:spPr/>
        <p:txBody>
          <a:bodyPr>
            <a:normAutofit lnSpcReduction="10000"/>
          </a:bodyPr>
          <a:lstStyle/>
          <a:p>
            <a:r>
              <a:rPr lang="en-US" dirty="0"/>
              <a:t>P</a:t>
            </a:r>
            <a:r>
              <a:rPr lang="en-US" dirty="0" smtClean="0"/>
              <a:t>rogramming </a:t>
            </a:r>
            <a:r>
              <a:rPr lang="en-US" dirty="0"/>
              <a:t>paradigm that uses abstraction to create models based on the real </a:t>
            </a:r>
            <a:r>
              <a:rPr lang="en-US" dirty="0" smtClean="0"/>
              <a:t>world</a:t>
            </a:r>
          </a:p>
          <a:p>
            <a:r>
              <a:rPr lang="en-US" dirty="0"/>
              <a:t>OOP uses several </a:t>
            </a:r>
            <a:r>
              <a:rPr lang="en-US" dirty="0" smtClean="0"/>
              <a:t>techniques including</a:t>
            </a:r>
            <a:r>
              <a:rPr lang="en-US" dirty="0"/>
              <a:t> modularity, </a:t>
            </a:r>
            <a:r>
              <a:rPr lang="en-US" dirty="0" smtClean="0"/>
              <a:t>polymorphism, and</a:t>
            </a:r>
            <a:r>
              <a:rPr lang="en-US" dirty="0"/>
              <a:t> </a:t>
            </a:r>
            <a:r>
              <a:rPr lang="en-US" dirty="0" smtClean="0"/>
              <a:t>encapsulation</a:t>
            </a:r>
          </a:p>
          <a:p>
            <a:r>
              <a:rPr lang="en-US" dirty="0"/>
              <a:t>OOP envisions software as a collection of cooperating objects rather than a collection of functions or simply a list of </a:t>
            </a:r>
            <a:r>
              <a:rPr lang="en-US" dirty="0" smtClean="0"/>
              <a:t>commands</a:t>
            </a:r>
          </a:p>
          <a:p>
            <a:r>
              <a:rPr lang="en-US" dirty="0"/>
              <a:t>E</a:t>
            </a:r>
            <a:r>
              <a:rPr lang="en-US" dirty="0" smtClean="0"/>
              <a:t>ach </a:t>
            </a:r>
            <a:r>
              <a:rPr lang="en-US" dirty="0"/>
              <a:t>object can receive messages, process data, and send messages to other </a:t>
            </a:r>
            <a:r>
              <a:rPr lang="en-US" dirty="0" smtClean="0"/>
              <a:t>objects</a:t>
            </a:r>
          </a:p>
          <a:p>
            <a:r>
              <a:rPr lang="en-US" dirty="0"/>
              <a:t>Each object can be viewed as an independent little machine with a distinct role or responsibility</a:t>
            </a:r>
          </a:p>
        </p:txBody>
      </p:sp>
    </p:spTree>
    <p:extLst>
      <p:ext uri="{BB962C8B-B14F-4D97-AF65-F5344CB8AC3E}">
        <p14:creationId xmlns:p14="http://schemas.microsoft.com/office/powerpoint/2010/main" val="86557073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a:bodyPr>
          <a:lstStyle/>
          <a:p>
            <a:r>
              <a:rPr lang="en-US" b="1" dirty="0" smtClean="0"/>
              <a:t>Namespace</a:t>
            </a:r>
            <a:r>
              <a:rPr lang="en-US" dirty="0" smtClean="0"/>
              <a:t>: </a:t>
            </a:r>
            <a:r>
              <a:rPr lang="en-US" dirty="0"/>
              <a:t>A container which lets developers bundle all functionality under a unique, application-specific </a:t>
            </a:r>
            <a:r>
              <a:rPr lang="en-US" dirty="0" smtClean="0"/>
              <a:t>name.</a:t>
            </a:r>
          </a:p>
          <a:p>
            <a:r>
              <a:rPr lang="en-US" b="1" dirty="0" smtClean="0"/>
              <a:t>Class</a:t>
            </a:r>
            <a:r>
              <a:rPr lang="en-US" dirty="0" smtClean="0"/>
              <a:t>: </a:t>
            </a:r>
            <a:r>
              <a:rPr lang="en-US" dirty="0"/>
              <a:t>Defines the object's characteristics. A class is a template definition of an object's properties and </a:t>
            </a:r>
            <a:r>
              <a:rPr lang="en-US" dirty="0" smtClean="0"/>
              <a:t>methods</a:t>
            </a:r>
          </a:p>
          <a:p>
            <a:r>
              <a:rPr lang="en-US" b="1" dirty="0" smtClean="0"/>
              <a:t>Object</a:t>
            </a:r>
            <a:r>
              <a:rPr lang="en-US" dirty="0" smtClean="0"/>
              <a:t>: </a:t>
            </a:r>
            <a:r>
              <a:rPr lang="en-US" dirty="0"/>
              <a:t>An instance of a </a:t>
            </a:r>
            <a:r>
              <a:rPr lang="en-US" dirty="0" smtClean="0"/>
              <a:t>class</a:t>
            </a:r>
          </a:p>
          <a:p>
            <a:r>
              <a:rPr lang="en-US" b="1" dirty="0" smtClean="0"/>
              <a:t>Property</a:t>
            </a:r>
            <a:r>
              <a:rPr lang="en-US" dirty="0" smtClean="0"/>
              <a:t>: </a:t>
            </a:r>
            <a:r>
              <a:rPr lang="en-US" dirty="0"/>
              <a:t>An object characteristic, such as </a:t>
            </a:r>
            <a:r>
              <a:rPr lang="en-US" dirty="0" smtClean="0"/>
              <a:t>color</a:t>
            </a:r>
          </a:p>
          <a:p>
            <a:r>
              <a:rPr lang="en-US" b="1" dirty="0" smtClean="0"/>
              <a:t>Method</a:t>
            </a:r>
            <a:r>
              <a:rPr lang="en-US" dirty="0" smtClean="0"/>
              <a:t>: An </a:t>
            </a:r>
            <a:r>
              <a:rPr lang="en-US" dirty="0"/>
              <a:t>object capability, such as walk. It is a subroutine or function associated with a class</a:t>
            </a:r>
          </a:p>
        </p:txBody>
      </p:sp>
    </p:spTree>
    <p:extLst>
      <p:ext uri="{BB962C8B-B14F-4D97-AF65-F5344CB8AC3E}">
        <p14:creationId xmlns:p14="http://schemas.microsoft.com/office/powerpoint/2010/main" val="19226905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smtClean="0"/>
              <a:t>Constructor</a:t>
            </a:r>
            <a:r>
              <a:rPr lang="en-US" dirty="0" smtClean="0"/>
              <a:t>: </a:t>
            </a:r>
            <a:r>
              <a:rPr lang="en-US" dirty="0"/>
              <a:t>A method called at the moment an object is instantiated. It usually has the same name as the class containing </a:t>
            </a:r>
            <a:r>
              <a:rPr lang="en-US" dirty="0" smtClean="0"/>
              <a:t>it</a:t>
            </a:r>
          </a:p>
          <a:p>
            <a:r>
              <a:rPr lang="en-US" b="1" dirty="0" smtClean="0"/>
              <a:t>Inheritance</a:t>
            </a:r>
            <a:r>
              <a:rPr lang="en-US" dirty="0" smtClean="0"/>
              <a:t>: </a:t>
            </a:r>
            <a:r>
              <a:rPr lang="en-US" dirty="0"/>
              <a:t>A class can inherit characteristics from another </a:t>
            </a:r>
            <a:r>
              <a:rPr lang="en-US" dirty="0" smtClean="0"/>
              <a:t>class</a:t>
            </a:r>
          </a:p>
          <a:p>
            <a:r>
              <a:rPr lang="en-US" b="1" dirty="0" smtClean="0"/>
              <a:t>Encapsulation</a:t>
            </a:r>
            <a:r>
              <a:rPr lang="en-US" dirty="0" smtClean="0"/>
              <a:t>: </a:t>
            </a:r>
            <a:r>
              <a:rPr lang="en-US" dirty="0"/>
              <a:t>A method of bundling the data and methods that use the </a:t>
            </a:r>
            <a:r>
              <a:rPr lang="en-US" dirty="0" smtClean="0"/>
              <a:t>data</a:t>
            </a:r>
          </a:p>
          <a:p>
            <a:r>
              <a:rPr lang="en-US" b="1" dirty="0" smtClean="0"/>
              <a:t>Abstraction</a:t>
            </a:r>
            <a:r>
              <a:rPr lang="en-US" dirty="0" smtClean="0"/>
              <a:t>: </a:t>
            </a:r>
            <a:r>
              <a:rPr lang="en-US" dirty="0"/>
              <a:t>The conjunction of an object's complex inheritance, methods, and properties must adequately reflect a reality </a:t>
            </a:r>
            <a:r>
              <a:rPr lang="en-US" dirty="0" smtClean="0"/>
              <a:t>model</a:t>
            </a:r>
          </a:p>
          <a:p>
            <a:r>
              <a:rPr lang="en-US" b="1" dirty="0" smtClean="0"/>
              <a:t>Polymorphism</a:t>
            </a:r>
            <a:r>
              <a:rPr lang="en-US" dirty="0" smtClean="0"/>
              <a:t>: </a:t>
            </a:r>
            <a:r>
              <a:rPr lang="en-US" dirty="0"/>
              <a:t>Poly means "</a:t>
            </a:r>
            <a:r>
              <a:rPr lang="en-US" i="1" dirty="0"/>
              <a:t>many</a:t>
            </a:r>
            <a:r>
              <a:rPr lang="en-US" dirty="0"/>
              <a:t>" and </a:t>
            </a:r>
            <a:r>
              <a:rPr lang="en-US" dirty="0" err="1"/>
              <a:t>morphism</a:t>
            </a:r>
            <a:r>
              <a:rPr lang="en-US" dirty="0"/>
              <a:t> means "</a:t>
            </a:r>
            <a:r>
              <a:rPr lang="en-US" i="1" dirty="0"/>
              <a:t>forms</a:t>
            </a:r>
            <a:r>
              <a:rPr lang="en-US" dirty="0"/>
              <a:t>". Different classes might define the same method or property</a:t>
            </a:r>
          </a:p>
        </p:txBody>
      </p:sp>
    </p:spTree>
    <p:extLst>
      <p:ext uri="{BB962C8B-B14F-4D97-AF65-F5344CB8AC3E}">
        <p14:creationId xmlns:p14="http://schemas.microsoft.com/office/powerpoint/2010/main" val="143493414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Prototype-based Programming</a:t>
            </a:r>
            <a:endParaRPr lang="en-US" dirty="0"/>
          </a:p>
        </p:txBody>
      </p:sp>
      <p:sp>
        <p:nvSpPr>
          <p:cNvPr id="3" name="Content Placeholder 2"/>
          <p:cNvSpPr>
            <a:spLocks noGrp="1"/>
          </p:cNvSpPr>
          <p:nvPr>
            <p:ph idx="1"/>
          </p:nvPr>
        </p:nvSpPr>
        <p:spPr/>
        <p:txBody>
          <a:bodyPr/>
          <a:lstStyle/>
          <a:p>
            <a:r>
              <a:rPr lang="en-US" dirty="0" smtClean="0"/>
              <a:t>Class-less programming style</a:t>
            </a:r>
          </a:p>
          <a:p>
            <a:r>
              <a:rPr lang="en-US" dirty="0" smtClean="0"/>
              <a:t>It </a:t>
            </a:r>
            <a:r>
              <a:rPr lang="en-US" dirty="0"/>
              <a:t>doesn't use classes, but rather it first accomplishes the behavior of any class and then reuses </a:t>
            </a:r>
            <a:r>
              <a:rPr lang="en-US" dirty="0" smtClean="0"/>
              <a:t>it by decorating </a:t>
            </a:r>
            <a:r>
              <a:rPr lang="en-US" dirty="0"/>
              <a:t>existing </a:t>
            </a:r>
            <a:r>
              <a:rPr lang="en-US" i="1" dirty="0"/>
              <a:t>prototype </a:t>
            </a:r>
            <a:r>
              <a:rPr lang="en-US" dirty="0" smtClean="0"/>
              <a:t>objects.</a:t>
            </a:r>
          </a:p>
          <a:p>
            <a:endParaRPr lang="en-US" dirty="0" smtClean="0"/>
          </a:p>
          <a:p>
            <a:endParaRPr lang="en-US" dirty="0"/>
          </a:p>
        </p:txBody>
      </p:sp>
    </p:spTree>
    <p:extLst>
      <p:ext uri="{BB962C8B-B14F-4D97-AF65-F5344CB8AC3E}">
        <p14:creationId xmlns:p14="http://schemas.microsoft.com/office/powerpoint/2010/main" val="52836776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902" y="2367326"/>
            <a:ext cx="10476854" cy="1442674"/>
          </a:xfrm>
        </p:spPr>
        <p:txBody>
          <a:bodyPr/>
          <a:lstStyle/>
          <a:p>
            <a:r>
              <a:rPr lang="en-US" dirty="0" smtClean="0"/>
              <a:t>JavaScript Object Oriented Programming</a:t>
            </a:r>
            <a:endParaRPr lang="en-US" dirty="0"/>
          </a:p>
        </p:txBody>
      </p:sp>
    </p:spTree>
    <p:extLst>
      <p:ext uri="{BB962C8B-B14F-4D97-AF65-F5344CB8AC3E}">
        <p14:creationId xmlns:p14="http://schemas.microsoft.com/office/powerpoint/2010/main" val="276989715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a:t>
            </a:r>
            <a:endParaRPr lang="en-US" dirty="0"/>
          </a:p>
        </p:txBody>
      </p:sp>
      <p:sp>
        <p:nvSpPr>
          <p:cNvPr id="3" name="Content Placeholder 2"/>
          <p:cNvSpPr>
            <a:spLocks noGrp="1"/>
          </p:cNvSpPr>
          <p:nvPr>
            <p:ph idx="1"/>
          </p:nvPr>
        </p:nvSpPr>
        <p:spPr/>
        <p:txBody>
          <a:bodyPr>
            <a:normAutofit/>
          </a:bodyPr>
          <a:lstStyle/>
          <a:p>
            <a:r>
              <a:rPr lang="en-US" dirty="0"/>
              <a:t>A namespace is a container which allows developers to bundle up functionality under a unique, application-specific name</a:t>
            </a:r>
            <a:r>
              <a:rPr lang="en-US" dirty="0" smtClean="0"/>
              <a:t>.</a:t>
            </a:r>
          </a:p>
          <a:p>
            <a:r>
              <a:rPr lang="en-US" b="1" dirty="0"/>
              <a:t>In JavaScript a namespace is just another object containing methods, properties, and objects</a:t>
            </a:r>
            <a:r>
              <a:rPr lang="en-US" b="1" dirty="0" smtClean="0"/>
              <a:t>.</a:t>
            </a:r>
          </a:p>
          <a:p>
            <a:r>
              <a:rPr lang="en-US" dirty="0"/>
              <a:t>The idea behind creating a namespace in JavaScript is simple: create one global object, and all variables, methods, and functions become properties of that object.</a:t>
            </a:r>
            <a:endParaRPr lang="en-US" b="1" dirty="0" smtClean="0"/>
          </a:p>
          <a:p>
            <a:r>
              <a:rPr lang="en-US" dirty="0"/>
              <a:t>Use of namespaces also reduces the chance of name conflicts in an application</a:t>
            </a:r>
          </a:p>
        </p:txBody>
      </p:sp>
    </p:spTree>
    <p:extLst>
      <p:ext uri="{BB962C8B-B14F-4D97-AF65-F5344CB8AC3E}">
        <p14:creationId xmlns:p14="http://schemas.microsoft.com/office/powerpoint/2010/main" val="46863658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Calibri" pitchFamily="34" charset="0"/>
                <a:cs typeface="Calibri" pitchFamily="34" charset="0"/>
              </a:rPr>
              <a:t>// global namespace </a:t>
            </a:r>
            <a:endParaRPr lang="en-US" dirty="0" smtClean="0">
              <a:latin typeface="Calibri" pitchFamily="34" charset="0"/>
              <a:cs typeface="Calibri" pitchFamily="34" charset="0"/>
            </a:endParaRPr>
          </a:p>
          <a:p>
            <a:pPr marL="0" indent="0">
              <a:buNone/>
            </a:pPr>
            <a:r>
              <a:rPr lang="en-US" dirty="0" err="1" smtClean="0">
                <a:latin typeface="Calibri" pitchFamily="34" charset="0"/>
                <a:cs typeface="Calibri" pitchFamily="34" charset="0"/>
              </a:rPr>
              <a:t>var</a:t>
            </a:r>
            <a:r>
              <a:rPr lang="en-US" dirty="0" smtClean="0">
                <a:latin typeface="Calibri" pitchFamily="34" charset="0"/>
                <a:cs typeface="Calibri" pitchFamily="34" charset="0"/>
              </a:rPr>
              <a:t> </a:t>
            </a:r>
            <a:r>
              <a:rPr lang="en-US" dirty="0">
                <a:latin typeface="Calibri" pitchFamily="34" charset="0"/>
                <a:cs typeface="Calibri" pitchFamily="34" charset="0"/>
              </a:rPr>
              <a:t>MYAPP = MYAPP || </a:t>
            </a:r>
            <a:r>
              <a:rPr lang="en-US" dirty="0" smtClean="0">
                <a:latin typeface="Calibri" pitchFamily="34" charset="0"/>
                <a:cs typeface="Calibri" pitchFamily="34" charset="0"/>
              </a:rPr>
              <a:t>{};</a:t>
            </a:r>
          </a:p>
          <a:p>
            <a:endParaRPr lang="en-US" dirty="0" smtClean="0"/>
          </a:p>
          <a:p>
            <a:r>
              <a:rPr lang="en-US" dirty="0" smtClean="0"/>
              <a:t>First check whether MYAPP is already defined</a:t>
            </a:r>
          </a:p>
          <a:p>
            <a:r>
              <a:rPr lang="en-US" dirty="0" smtClean="0"/>
              <a:t>If defined use the existing object, else create and empty object</a:t>
            </a:r>
          </a:p>
          <a:p>
            <a:endParaRPr lang="en-US" dirty="0" smtClean="0"/>
          </a:p>
          <a:p>
            <a:pPr marL="0" indent="0">
              <a:buNone/>
            </a:pPr>
            <a:r>
              <a:rPr lang="en-US" dirty="0">
                <a:latin typeface="Calibri" pitchFamily="34" charset="0"/>
                <a:cs typeface="Calibri" pitchFamily="34" charset="0"/>
              </a:rPr>
              <a:t>// sub namespace </a:t>
            </a:r>
            <a:endParaRPr lang="en-US" dirty="0" smtClean="0">
              <a:latin typeface="Calibri" pitchFamily="34" charset="0"/>
              <a:cs typeface="Calibri" pitchFamily="34" charset="0"/>
            </a:endParaRPr>
          </a:p>
          <a:p>
            <a:pPr marL="0" indent="0">
              <a:buNone/>
            </a:pPr>
            <a:r>
              <a:rPr lang="en-US" dirty="0" err="1" smtClean="0">
                <a:latin typeface="Calibri" pitchFamily="34" charset="0"/>
                <a:cs typeface="Calibri" pitchFamily="34" charset="0"/>
              </a:rPr>
              <a:t>MYAPP.event</a:t>
            </a:r>
            <a:r>
              <a:rPr lang="en-US" dirty="0" smtClean="0">
                <a:latin typeface="Calibri" pitchFamily="34" charset="0"/>
                <a:cs typeface="Calibri" pitchFamily="34" charset="0"/>
              </a:rPr>
              <a:t> </a:t>
            </a:r>
            <a:r>
              <a:rPr lang="en-US" dirty="0">
                <a:latin typeface="Calibri" pitchFamily="34" charset="0"/>
                <a:cs typeface="Calibri" pitchFamily="34" charset="0"/>
              </a:rPr>
              <a:t>= </a:t>
            </a:r>
            <a:r>
              <a:rPr lang="en-US" dirty="0" smtClean="0">
                <a:latin typeface="Calibri" pitchFamily="34" charset="0"/>
                <a:cs typeface="Calibri" pitchFamily="34" charset="0"/>
              </a:rPr>
              <a:t>{};</a:t>
            </a:r>
          </a:p>
          <a:p>
            <a:pPr marL="0" indent="0">
              <a:buNone/>
            </a:pPr>
            <a:endParaRPr lang="en-US" dirty="0" smtClean="0"/>
          </a:p>
          <a:p>
            <a:r>
              <a:rPr lang="en-US" dirty="0"/>
              <a:t>We can also create sub-namespaces</a:t>
            </a:r>
          </a:p>
        </p:txBody>
      </p:sp>
    </p:spTree>
    <p:extLst>
      <p:ext uri="{BB962C8B-B14F-4D97-AF65-F5344CB8AC3E}">
        <p14:creationId xmlns:p14="http://schemas.microsoft.com/office/powerpoint/2010/main" val="80499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Engine</a:t>
            </a:r>
            <a:endParaRPr lang="en-IN" dirty="0"/>
          </a:p>
        </p:txBody>
      </p:sp>
      <p:sp>
        <p:nvSpPr>
          <p:cNvPr id="3" name="Content Placeholder 2"/>
          <p:cNvSpPr>
            <a:spLocks noGrp="1"/>
          </p:cNvSpPr>
          <p:nvPr>
            <p:ph idx="1"/>
          </p:nvPr>
        </p:nvSpPr>
        <p:spPr/>
        <p:txBody>
          <a:bodyPr>
            <a:normAutofit fontScale="70000" lnSpcReduction="20000"/>
          </a:bodyPr>
          <a:lstStyle/>
          <a:p>
            <a:r>
              <a:rPr lang="en-US" b="0" dirty="0" smtClean="0"/>
              <a:t>Responsible for rendering the HTML from your views to the browser</a:t>
            </a:r>
          </a:p>
          <a:p>
            <a:r>
              <a:rPr lang="en-US" b="0" dirty="0" smtClean="0"/>
              <a:t>Different syntax for implementation</a:t>
            </a:r>
          </a:p>
          <a:p>
            <a:r>
              <a:rPr lang="en-US" b="0" dirty="0" smtClean="0"/>
              <a:t>Razor, traditional ASPX, Spark, </a:t>
            </a:r>
            <a:r>
              <a:rPr lang="en-US" b="0" dirty="0" err="1" smtClean="0"/>
              <a:t>Nhaml</a:t>
            </a:r>
            <a:r>
              <a:rPr lang="en-US" b="0" dirty="0" smtClean="0"/>
              <a:t>, </a:t>
            </a:r>
            <a:r>
              <a:rPr lang="en-US" b="0" dirty="0" err="1" smtClean="0"/>
              <a:t>Ndjango</a:t>
            </a:r>
            <a:r>
              <a:rPr lang="en-US" b="0" dirty="0" smtClean="0"/>
              <a:t>, </a:t>
            </a:r>
            <a:r>
              <a:rPr lang="en-US" b="0" dirty="0" err="1" smtClean="0"/>
              <a:t>Hasic</a:t>
            </a:r>
            <a:r>
              <a:rPr lang="en-US" b="0" dirty="0" smtClean="0"/>
              <a:t>, Brail, Bellevue, </a:t>
            </a:r>
            <a:r>
              <a:rPr lang="en-US" b="0" dirty="0" err="1" smtClean="0"/>
              <a:t>SharpTiles</a:t>
            </a:r>
            <a:r>
              <a:rPr lang="en-US" b="0" dirty="0" smtClean="0"/>
              <a:t>, String Template, Wing Beats, </a:t>
            </a:r>
            <a:r>
              <a:rPr lang="en-US" b="0" dirty="0" err="1" smtClean="0"/>
              <a:t>SharpDOM</a:t>
            </a:r>
            <a:endParaRPr lang="en-US" b="0" dirty="0" smtClean="0"/>
          </a:p>
          <a:p>
            <a:r>
              <a:rPr lang="en-US" b="0" dirty="0" smtClean="0"/>
              <a:t>Can use multiple view engines in parallel </a:t>
            </a:r>
          </a:p>
          <a:p>
            <a:endParaRPr lang="en-US" dirty="0" smtClean="0"/>
          </a:p>
          <a:p>
            <a:pPr marL="0" indent="0">
              <a:buNone/>
            </a:pPr>
            <a:r>
              <a:rPr lang="en-US" sz="3600" b="0" u="sng" dirty="0" smtClean="0"/>
              <a:t>Razor view engine </a:t>
            </a:r>
          </a:p>
          <a:p>
            <a:r>
              <a:rPr lang="en-US" b="0" dirty="0" smtClean="0"/>
              <a:t>Advanced view engine from Microsoft, packaged with MVC 3</a:t>
            </a:r>
          </a:p>
          <a:p>
            <a:r>
              <a:rPr lang="en-US" b="0" dirty="0" smtClean="0"/>
              <a:t>Syntax:  @ character instead of </a:t>
            </a:r>
            <a:r>
              <a:rPr lang="en-US" b="0" dirty="0" err="1" smtClean="0"/>
              <a:t>aspx's</a:t>
            </a:r>
            <a:r>
              <a:rPr lang="en-US" b="0" dirty="0" smtClean="0"/>
              <a:t> &lt;% %&gt;</a:t>
            </a:r>
          </a:p>
          <a:p>
            <a:r>
              <a:rPr lang="en-US" b="0" dirty="0" smtClean="0"/>
              <a:t>Razor does not require you to explicitly close the code-block</a:t>
            </a:r>
          </a:p>
          <a:p>
            <a:r>
              <a:rPr lang="en-US" b="0" dirty="0" smtClean="0"/>
              <a:t>File extension </a:t>
            </a:r>
            <a:r>
              <a:rPr lang="en-US" b="0" dirty="0" err="1" smtClean="0"/>
              <a:t>cshtml</a:t>
            </a:r>
            <a:r>
              <a:rPr lang="en-US" b="0" dirty="0" smtClean="0"/>
              <a:t> (C#) or </a:t>
            </a:r>
            <a:r>
              <a:rPr lang="en-US" b="0" dirty="0" err="1" smtClean="0"/>
              <a:t>vbhtml</a:t>
            </a:r>
            <a:r>
              <a:rPr lang="en-US" b="0" dirty="0" smtClean="0"/>
              <a:t> (VB).</a:t>
            </a:r>
          </a:p>
          <a:p>
            <a:endParaRPr lang="en-US" dirty="0" smtClean="0"/>
          </a:p>
          <a:p>
            <a:r>
              <a:rPr lang="en-US" b="0" i="1" dirty="0" smtClean="0"/>
              <a:t>Accepted as the best</a:t>
            </a:r>
            <a:r>
              <a:rPr lang="en-US" b="0" dirty="0" smtClean="0"/>
              <a:t> view engine for MVC </a:t>
            </a:r>
          </a:p>
        </p:txBody>
      </p:sp>
    </p:spTree>
    <p:extLst>
      <p:ext uri="{BB962C8B-B14F-4D97-AF65-F5344CB8AC3E}">
        <p14:creationId xmlns:p14="http://schemas.microsoft.com/office/powerpoint/2010/main" val="396036600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latin typeface="Calibri" pitchFamily="34" charset="0"/>
                <a:cs typeface="Calibri" pitchFamily="34" charset="0"/>
              </a:rPr>
              <a:t>// Create </a:t>
            </a:r>
            <a:r>
              <a:rPr lang="en-US" dirty="0">
                <a:latin typeface="Calibri" pitchFamily="34" charset="0"/>
                <a:cs typeface="Calibri" pitchFamily="34" charset="0"/>
              </a:rPr>
              <a:t>container called </a:t>
            </a:r>
            <a:r>
              <a:rPr lang="en-US" dirty="0" err="1">
                <a:latin typeface="Calibri" pitchFamily="34" charset="0"/>
                <a:cs typeface="Calibri" pitchFamily="34" charset="0"/>
              </a:rPr>
              <a:t>MYAPP.commonMethod</a:t>
            </a:r>
            <a:r>
              <a:rPr lang="en-US" dirty="0">
                <a:latin typeface="Calibri" pitchFamily="34" charset="0"/>
                <a:cs typeface="Calibri" pitchFamily="34" charset="0"/>
              </a:rPr>
              <a:t> for common method and </a:t>
            </a:r>
            <a:r>
              <a:rPr lang="en-US" dirty="0" smtClean="0">
                <a:latin typeface="Calibri" pitchFamily="34" charset="0"/>
                <a:cs typeface="Calibri" pitchFamily="34" charset="0"/>
              </a:rPr>
              <a:t>properties</a:t>
            </a:r>
          </a:p>
          <a:p>
            <a:pPr marL="0" indent="0">
              <a:buNone/>
            </a:pPr>
            <a:endParaRPr lang="en-US" dirty="0" smtClean="0">
              <a:latin typeface="Calibri" pitchFamily="34" charset="0"/>
              <a:cs typeface="Calibri" pitchFamily="34" charset="0"/>
            </a:endParaRPr>
          </a:p>
          <a:p>
            <a:pPr marL="0" indent="0">
              <a:buNone/>
            </a:pPr>
            <a:r>
              <a:rPr lang="en-US" dirty="0" err="1" smtClean="0">
                <a:latin typeface="Calibri" pitchFamily="34" charset="0"/>
                <a:cs typeface="Calibri" pitchFamily="34" charset="0"/>
              </a:rPr>
              <a:t>MYAPP.commonMethod</a:t>
            </a:r>
            <a:r>
              <a:rPr lang="en-US" dirty="0" smtClean="0">
                <a:latin typeface="Calibri" pitchFamily="34" charset="0"/>
                <a:cs typeface="Calibri" pitchFamily="34" charset="0"/>
              </a:rPr>
              <a:t> </a:t>
            </a:r>
            <a:r>
              <a:rPr lang="en-US" dirty="0">
                <a:latin typeface="Calibri" pitchFamily="34" charset="0"/>
                <a:cs typeface="Calibri" pitchFamily="34" charset="0"/>
              </a:rPr>
              <a:t>= { </a:t>
            </a:r>
            <a:endParaRPr lang="en-US" dirty="0" smtClean="0">
              <a:latin typeface="Calibri" pitchFamily="34" charset="0"/>
              <a:cs typeface="Calibri" pitchFamily="34" charset="0"/>
            </a:endParaRPr>
          </a:p>
          <a:p>
            <a:pPr marL="0" indent="0">
              <a:buNone/>
            </a:pPr>
            <a:r>
              <a:rPr lang="en-US" dirty="0">
                <a:latin typeface="Calibri" pitchFamily="34" charset="0"/>
                <a:cs typeface="Calibri" pitchFamily="34" charset="0"/>
              </a:rPr>
              <a:t>	</a:t>
            </a:r>
            <a:r>
              <a:rPr lang="en-US" dirty="0" err="1" smtClean="0">
                <a:latin typeface="Calibri" pitchFamily="34" charset="0"/>
                <a:cs typeface="Calibri" pitchFamily="34" charset="0"/>
              </a:rPr>
              <a:t>regExForName</a:t>
            </a:r>
            <a:r>
              <a:rPr lang="en-US" dirty="0">
                <a:latin typeface="Calibri" pitchFamily="34" charset="0"/>
                <a:cs typeface="Calibri" pitchFamily="34" charset="0"/>
              </a:rPr>
              <a:t>: "", // define regex for name validation </a:t>
            </a:r>
            <a:endParaRPr lang="en-US" dirty="0" smtClean="0">
              <a:latin typeface="Calibri" pitchFamily="34" charset="0"/>
              <a:cs typeface="Calibri" pitchFamily="34" charset="0"/>
            </a:endParaRPr>
          </a:p>
          <a:p>
            <a:pPr marL="0" indent="0">
              <a:buNone/>
            </a:pPr>
            <a:r>
              <a:rPr lang="en-US" dirty="0">
                <a:latin typeface="Calibri" pitchFamily="34" charset="0"/>
                <a:cs typeface="Calibri" pitchFamily="34" charset="0"/>
              </a:rPr>
              <a:t>	</a:t>
            </a:r>
            <a:r>
              <a:rPr lang="en-US" dirty="0" err="1" smtClean="0">
                <a:latin typeface="Calibri" pitchFamily="34" charset="0"/>
                <a:cs typeface="Calibri" pitchFamily="34" charset="0"/>
              </a:rPr>
              <a:t>regExForPhone</a:t>
            </a:r>
            <a:r>
              <a:rPr lang="en-US" dirty="0">
                <a:latin typeface="Calibri" pitchFamily="34" charset="0"/>
                <a:cs typeface="Calibri" pitchFamily="34" charset="0"/>
              </a:rPr>
              <a:t>: "", // define regex for phone no validation </a:t>
            </a:r>
            <a:endParaRPr lang="en-US" dirty="0" smtClean="0">
              <a:latin typeface="Calibri" pitchFamily="34" charset="0"/>
              <a:cs typeface="Calibri" pitchFamily="34" charset="0"/>
            </a:endParaRPr>
          </a:p>
          <a:p>
            <a:pPr marL="0" indent="0">
              <a:buNone/>
            </a:pPr>
            <a:r>
              <a:rPr lang="en-US" dirty="0">
                <a:latin typeface="Calibri" pitchFamily="34" charset="0"/>
                <a:cs typeface="Calibri" pitchFamily="34" charset="0"/>
              </a:rPr>
              <a:t>	</a:t>
            </a:r>
            <a:r>
              <a:rPr lang="en-US" dirty="0" err="1" smtClean="0">
                <a:latin typeface="Calibri" pitchFamily="34" charset="0"/>
                <a:cs typeface="Calibri" pitchFamily="34" charset="0"/>
              </a:rPr>
              <a:t>validateName</a:t>
            </a:r>
            <a:r>
              <a:rPr lang="en-US" dirty="0">
                <a:latin typeface="Calibri" pitchFamily="34" charset="0"/>
                <a:cs typeface="Calibri" pitchFamily="34" charset="0"/>
              </a:rPr>
              <a:t>: function(name){ </a:t>
            </a:r>
            <a:endParaRPr lang="en-US" dirty="0" smtClean="0">
              <a:latin typeface="Calibri" pitchFamily="34" charset="0"/>
              <a:cs typeface="Calibri" pitchFamily="34" charset="0"/>
            </a:endParaRPr>
          </a:p>
          <a:p>
            <a:pPr marL="0" indent="0">
              <a:buNone/>
            </a:pPr>
            <a:r>
              <a:rPr lang="en-US" dirty="0">
                <a:latin typeface="Calibri" pitchFamily="34" charset="0"/>
                <a:cs typeface="Calibri" pitchFamily="34" charset="0"/>
              </a:rPr>
              <a:t>	</a:t>
            </a:r>
            <a:r>
              <a:rPr lang="en-US" dirty="0" smtClean="0">
                <a:latin typeface="Calibri" pitchFamily="34" charset="0"/>
                <a:cs typeface="Calibri" pitchFamily="34" charset="0"/>
              </a:rPr>
              <a:t>	// </a:t>
            </a:r>
            <a:r>
              <a:rPr lang="en-US" dirty="0">
                <a:latin typeface="Calibri" pitchFamily="34" charset="0"/>
                <a:cs typeface="Calibri" pitchFamily="34" charset="0"/>
              </a:rPr>
              <a:t>Do something with name, you can access </a:t>
            </a:r>
            <a:r>
              <a:rPr lang="en-US" dirty="0" err="1">
                <a:latin typeface="Calibri" pitchFamily="34" charset="0"/>
                <a:cs typeface="Calibri" pitchFamily="34" charset="0"/>
              </a:rPr>
              <a:t>regExForName</a:t>
            </a:r>
            <a:r>
              <a:rPr lang="en-US" dirty="0">
                <a:latin typeface="Calibri" pitchFamily="34" charset="0"/>
                <a:cs typeface="Calibri" pitchFamily="34" charset="0"/>
              </a:rPr>
              <a:t> variable </a:t>
            </a:r>
            <a:endParaRPr lang="en-US" dirty="0" smtClean="0">
              <a:latin typeface="Calibri" pitchFamily="34" charset="0"/>
              <a:cs typeface="Calibri" pitchFamily="34" charset="0"/>
            </a:endParaRPr>
          </a:p>
          <a:p>
            <a:pPr marL="0" indent="0">
              <a:buNone/>
            </a:pPr>
            <a:r>
              <a:rPr lang="en-US" dirty="0">
                <a:latin typeface="Calibri" pitchFamily="34" charset="0"/>
                <a:cs typeface="Calibri" pitchFamily="34" charset="0"/>
              </a:rPr>
              <a:t>	</a:t>
            </a:r>
            <a:r>
              <a:rPr lang="en-US" dirty="0" smtClean="0">
                <a:latin typeface="Calibri" pitchFamily="34" charset="0"/>
                <a:cs typeface="Calibri" pitchFamily="34" charset="0"/>
              </a:rPr>
              <a:t>	// </a:t>
            </a:r>
            <a:r>
              <a:rPr lang="en-US" dirty="0">
                <a:latin typeface="Calibri" pitchFamily="34" charset="0"/>
                <a:cs typeface="Calibri" pitchFamily="34" charset="0"/>
              </a:rPr>
              <a:t>using "</a:t>
            </a:r>
            <a:r>
              <a:rPr lang="en-US" dirty="0" err="1" smtClean="0">
                <a:latin typeface="Calibri" pitchFamily="34" charset="0"/>
                <a:cs typeface="Calibri" pitchFamily="34" charset="0"/>
              </a:rPr>
              <a:t>this.regExForName</a:t>
            </a:r>
            <a:r>
              <a:rPr lang="en-US" dirty="0" smtClean="0">
                <a:latin typeface="Calibri" pitchFamily="34" charset="0"/>
                <a:cs typeface="Calibri" pitchFamily="34" charset="0"/>
              </a:rPr>
              <a:t>“</a:t>
            </a:r>
          </a:p>
          <a:p>
            <a:pPr marL="0" indent="0">
              <a:buNone/>
            </a:pPr>
            <a:r>
              <a:rPr lang="en-US" dirty="0">
                <a:latin typeface="Calibri" pitchFamily="34" charset="0"/>
                <a:cs typeface="Calibri" pitchFamily="34" charset="0"/>
              </a:rPr>
              <a:t>	</a:t>
            </a:r>
            <a:r>
              <a:rPr lang="en-US" dirty="0" smtClean="0">
                <a:latin typeface="Calibri" pitchFamily="34" charset="0"/>
                <a:cs typeface="Calibri" pitchFamily="34" charset="0"/>
              </a:rPr>
              <a:t> </a:t>
            </a:r>
            <a:r>
              <a:rPr lang="en-US" dirty="0">
                <a:latin typeface="Calibri" pitchFamily="34" charset="0"/>
                <a:cs typeface="Calibri" pitchFamily="34" charset="0"/>
              </a:rPr>
              <a:t>}, </a:t>
            </a:r>
            <a:endParaRPr lang="en-US" dirty="0" smtClean="0">
              <a:latin typeface="Calibri" pitchFamily="34" charset="0"/>
              <a:cs typeface="Calibri" pitchFamily="34" charset="0"/>
            </a:endParaRPr>
          </a:p>
          <a:p>
            <a:pPr marL="0" indent="0">
              <a:buNone/>
            </a:pPr>
            <a:r>
              <a:rPr lang="en-US" dirty="0">
                <a:latin typeface="Calibri" pitchFamily="34" charset="0"/>
                <a:cs typeface="Calibri" pitchFamily="34" charset="0"/>
              </a:rPr>
              <a:t>	</a:t>
            </a:r>
            <a:r>
              <a:rPr lang="en-US" dirty="0" err="1" smtClean="0">
                <a:latin typeface="Calibri" pitchFamily="34" charset="0"/>
                <a:cs typeface="Calibri" pitchFamily="34" charset="0"/>
              </a:rPr>
              <a:t>validatePhoneNo</a:t>
            </a:r>
            <a:r>
              <a:rPr lang="en-US" dirty="0">
                <a:latin typeface="Calibri" pitchFamily="34" charset="0"/>
                <a:cs typeface="Calibri" pitchFamily="34" charset="0"/>
              </a:rPr>
              <a:t>: function(</a:t>
            </a:r>
            <a:r>
              <a:rPr lang="en-US" dirty="0" err="1">
                <a:latin typeface="Calibri" pitchFamily="34" charset="0"/>
                <a:cs typeface="Calibri" pitchFamily="34" charset="0"/>
              </a:rPr>
              <a:t>phoneNo</a:t>
            </a:r>
            <a:r>
              <a:rPr lang="en-US" dirty="0">
                <a:latin typeface="Calibri" pitchFamily="34" charset="0"/>
                <a:cs typeface="Calibri" pitchFamily="34" charset="0"/>
              </a:rPr>
              <a:t>){ </a:t>
            </a:r>
            <a:endParaRPr lang="en-US" dirty="0" smtClean="0">
              <a:latin typeface="Calibri" pitchFamily="34" charset="0"/>
              <a:cs typeface="Calibri" pitchFamily="34" charset="0"/>
            </a:endParaRPr>
          </a:p>
          <a:p>
            <a:pPr marL="0" indent="0">
              <a:buNone/>
            </a:pPr>
            <a:r>
              <a:rPr lang="en-US" dirty="0">
                <a:latin typeface="Calibri" pitchFamily="34" charset="0"/>
                <a:cs typeface="Calibri" pitchFamily="34" charset="0"/>
              </a:rPr>
              <a:t>	</a:t>
            </a:r>
            <a:r>
              <a:rPr lang="en-US" dirty="0" smtClean="0">
                <a:latin typeface="Calibri" pitchFamily="34" charset="0"/>
                <a:cs typeface="Calibri" pitchFamily="34" charset="0"/>
              </a:rPr>
              <a:t>	// </a:t>
            </a:r>
            <a:r>
              <a:rPr lang="en-US" dirty="0">
                <a:latin typeface="Calibri" pitchFamily="34" charset="0"/>
                <a:cs typeface="Calibri" pitchFamily="34" charset="0"/>
              </a:rPr>
              <a:t>do something with phone number </a:t>
            </a:r>
            <a:endParaRPr lang="en-US" dirty="0" smtClean="0">
              <a:latin typeface="Calibri" pitchFamily="34" charset="0"/>
              <a:cs typeface="Calibri" pitchFamily="34" charset="0"/>
            </a:endParaRPr>
          </a:p>
          <a:p>
            <a:pPr marL="0" indent="0">
              <a:buNone/>
            </a:pPr>
            <a:r>
              <a:rPr lang="en-US" dirty="0" smtClean="0">
                <a:latin typeface="Calibri" pitchFamily="34" charset="0"/>
                <a:cs typeface="Calibri" pitchFamily="34" charset="0"/>
              </a:rPr>
              <a:t>	} </a:t>
            </a:r>
          </a:p>
          <a:p>
            <a:pPr marL="0" indent="0">
              <a:buNone/>
            </a:pPr>
            <a:r>
              <a:rPr lang="en-US" dirty="0" smtClean="0">
                <a:latin typeface="Calibri" pitchFamily="34" charset="0"/>
                <a:cs typeface="Calibri" pitchFamily="34" charset="0"/>
              </a:rPr>
              <a:t>} </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97547456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lstStyle/>
          <a:p>
            <a:r>
              <a:rPr lang="en-US" dirty="0"/>
              <a:t>JavaScript is a prototype-based language and contains no class </a:t>
            </a:r>
            <a:r>
              <a:rPr lang="en-US" dirty="0" smtClean="0"/>
              <a:t>statement</a:t>
            </a:r>
          </a:p>
          <a:p>
            <a:r>
              <a:rPr lang="en-US" dirty="0"/>
              <a:t>Instead, JavaScript uses functions as constructors for </a:t>
            </a:r>
            <a:r>
              <a:rPr lang="en-US" dirty="0" smtClean="0"/>
              <a:t>classes</a:t>
            </a:r>
          </a:p>
          <a:p>
            <a:r>
              <a:rPr lang="en-US" dirty="0"/>
              <a:t>Defining a class is as easy as defining a </a:t>
            </a:r>
            <a:r>
              <a:rPr lang="en-US" dirty="0" smtClean="0"/>
              <a:t>function</a:t>
            </a:r>
          </a:p>
          <a:p>
            <a:pPr marL="0" indent="0">
              <a:buNone/>
            </a:pPr>
            <a:endParaRPr lang="en-US" dirty="0" smtClean="0"/>
          </a:p>
          <a:p>
            <a:pPr marL="0" indent="0">
              <a:buNone/>
            </a:pPr>
            <a:r>
              <a:rPr lang="en-US" dirty="0" err="1" smtClean="0">
                <a:latin typeface="Calibri" pitchFamily="34" charset="0"/>
                <a:cs typeface="Calibri" pitchFamily="34" charset="0"/>
              </a:rPr>
              <a:t>var</a:t>
            </a:r>
            <a:r>
              <a:rPr lang="en-US" dirty="0" smtClean="0">
                <a:latin typeface="Calibri" pitchFamily="34" charset="0"/>
                <a:cs typeface="Calibri" pitchFamily="34" charset="0"/>
              </a:rPr>
              <a:t> </a:t>
            </a:r>
            <a:r>
              <a:rPr lang="en-US" dirty="0">
                <a:latin typeface="Calibri" pitchFamily="34" charset="0"/>
                <a:cs typeface="Calibri" pitchFamily="34" charset="0"/>
              </a:rPr>
              <a:t>Person = function () </a:t>
            </a:r>
            <a:r>
              <a:rPr lang="en-US" dirty="0" smtClean="0">
                <a:latin typeface="Calibri" pitchFamily="34" charset="0"/>
                <a:cs typeface="Calibri" pitchFamily="34" charset="0"/>
              </a:rPr>
              <a:t>{};</a:t>
            </a:r>
          </a:p>
          <a:p>
            <a:endParaRPr lang="en-US" dirty="0"/>
          </a:p>
        </p:txBody>
      </p:sp>
    </p:spTree>
    <p:extLst>
      <p:ext uri="{BB962C8B-B14F-4D97-AF65-F5344CB8AC3E}">
        <p14:creationId xmlns:p14="http://schemas.microsoft.com/office/powerpoint/2010/main" val="214790743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(Class Instance)</a:t>
            </a:r>
            <a:endParaRPr lang="en-US" dirty="0"/>
          </a:p>
        </p:txBody>
      </p:sp>
      <p:sp>
        <p:nvSpPr>
          <p:cNvPr id="3" name="Content Placeholder 2"/>
          <p:cNvSpPr>
            <a:spLocks noGrp="1"/>
          </p:cNvSpPr>
          <p:nvPr>
            <p:ph idx="1"/>
          </p:nvPr>
        </p:nvSpPr>
        <p:spPr/>
        <p:txBody>
          <a:bodyPr/>
          <a:lstStyle/>
          <a:p>
            <a:r>
              <a:rPr lang="en-US" dirty="0"/>
              <a:t>To create a new instance of an object </a:t>
            </a:r>
            <a:r>
              <a:rPr lang="en-US" dirty="0" smtClean="0"/>
              <a:t>use </a:t>
            </a:r>
            <a:r>
              <a:rPr lang="en-US" dirty="0"/>
              <a:t>the statement </a:t>
            </a:r>
            <a:r>
              <a:rPr lang="en-US" dirty="0" smtClean="0"/>
              <a:t>new</a:t>
            </a:r>
          </a:p>
          <a:p>
            <a:r>
              <a:rPr lang="en-US" dirty="0" smtClean="0"/>
              <a:t>And assign </a:t>
            </a:r>
            <a:r>
              <a:rPr lang="en-US" dirty="0"/>
              <a:t>the </a:t>
            </a:r>
            <a:r>
              <a:rPr lang="en-US" dirty="0" smtClean="0"/>
              <a:t>result </a:t>
            </a:r>
            <a:r>
              <a:rPr lang="en-US" dirty="0"/>
              <a:t>to a variable to access it </a:t>
            </a:r>
            <a:r>
              <a:rPr lang="en-US" dirty="0" smtClean="0"/>
              <a:t>later</a:t>
            </a:r>
          </a:p>
          <a:p>
            <a:endParaRPr lang="en-US" dirty="0"/>
          </a:p>
          <a:p>
            <a:pPr marL="0" indent="0">
              <a:buNone/>
            </a:pPr>
            <a:r>
              <a:rPr lang="en-US" dirty="0" err="1">
                <a:latin typeface="Calibri" pitchFamily="34" charset="0"/>
                <a:cs typeface="Calibri" pitchFamily="34" charset="0"/>
              </a:rPr>
              <a:t>var</a:t>
            </a:r>
            <a:r>
              <a:rPr lang="en-US" dirty="0">
                <a:latin typeface="Calibri" pitchFamily="34" charset="0"/>
                <a:cs typeface="Calibri" pitchFamily="34" charset="0"/>
              </a:rPr>
              <a:t> person1 = new Person(); </a:t>
            </a:r>
            <a:endParaRPr lang="en-US" dirty="0" smtClean="0">
              <a:latin typeface="Calibri" pitchFamily="34" charset="0"/>
              <a:cs typeface="Calibri" pitchFamily="34" charset="0"/>
            </a:endParaRPr>
          </a:p>
          <a:p>
            <a:pPr marL="0" indent="0">
              <a:buNone/>
            </a:pPr>
            <a:r>
              <a:rPr lang="en-US" dirty="0" err="1" smtClean="0">
                <a:latin typeface="Calibri" pitchFamily="34" charset="0"/>
                <a:cs typeface="Calibri" pitchFamily="34" charset="0"/>
              </a:rPr>
              <a:t>var</a:t>
            </a:r>
            <a:r>
              <a:rPr lang="en-US" dirty="0" smtClean="0">
                <a:latin typeface="Calibri" pitchFamily="34" charset="0"/>
                <a:cs typeface="Calibri" pitchFamily="34" charset="0"/>
              </a:rPr>
              <a:t> </a:t>
            </a:r>
            <a:r>
              <a:rPr lang="en-US" dirty="0">
                <a:latin typeface="Calibri" pitchFamily="34" charset="0"/>
                <a:cs typeface="Calibri" pitchFamily="34" charset="0"/>
              </a:rPr>
              <a:t>person2 = new Person();</a:t>
            </a:r>
          </a:p>
        </p:txBody>
      </p:sp>
    </p:spTree>
    <p:extLst>
      <p:ext uri="{BB962C8B-B14F-4D97-AF65-F5344CB8AC3E}">
        <p14:creationId xmlns:p14="http://schemas.microsoft.com/office/powerpoint/2010/main" val="292713414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Is </a:t>
            </a:r>
            <a:r>
              <a:rPr lang="en-US" dirty="0"/>
              <a:t>called at the moment of </a:t>
            </a:r>
            <a:r>
              <a:rPr lang="en-US" dirty="0" smtClean="0"/>
              <a:t>instantiation</a:t>
            </a:r>
          </a:p>
          <a:p>
            <a:r>
              <a:rPr lang="en-US" dirty="0"/>
              <a:t>I</a:t>
            </a:r>
            <a:r>
              <a:rPr lang="en-US" dirty="0" smtClean="0"/>
              <a:t>s </a:t>
            </a:r>
            <a:r>
              <a:rPr lang="en-US" dirty="0"/>
              <a:t>a method of the </a:t>
            </a:r>
            <a:r>
              <a:rPr lang="en-US" dirty="0" smtClean="0"/>
              <a:t>class</a:t>
            </a:r>
          </a:p>
          <a:p>
            <a:r>
              <a:rPr lang="en-US" dirty="0"/>
              <a:t>In JavaScript the function serves as the constructor of the object, therefore there is no need to explicitly define a constructor </a:t>
            </a:r>
            <a:r>
              <a:rPr lang="en-US" dirty="0" smtClean="0"/>
              <a:t>method</a:t>
            </a:r>
          </a:p>
          <a:p>
            <a:r>
              <a:rPr lang="en-US" dirty="0"/>
              <a:t>Every action declared in the class gets executed at the time of </a:t>
            </a:r>
            <a:r>
              <a:rPr lang="en-US" dirty="0" smtClean="0"/>
              <a:t>instantiation</a:t>
            </a:r>
          </a:p>
          <a:p>
            <a:pPr marL="0" indent="0">
              <a:buNone/>
            </a:pPr>
            <a:endParaRPr lang="en-US" dirty="0" smtClean="0"/>
          </a:p>
          <a:p>
            <a:pPr marL="0" indent="0">
              <a:buNone/>
            </a:pPr>
            <a:r>
              <a:rPr lang="en-US" dirty="0" err="1" smtClean="0">
                <a:latin typeface="Calibri" pitchFamily="34" charset="0"/>
                <a:cs typeface="Calibri" pitchFamily="34" charset="0"/>
              </a:rPr>
              <a:t>var</a:t>
            </a:r>
            <a:r>
              <a:rPr lang="en-US" dirty="0" smtClean="0">
                <a:latin typeface="Calibri" pitchFamily="34" charset="0"/>
                <a:cs typeface="Calibri" pitchFamily="34" charset="0"/>
              </a:rPr>
              <a:t> </a:t>
            </a:r>
            <a:r>
              <a:rPr lang="en-US" dirty="0">
                <a:latin typeface="Calibri" pitchFamily="34" charset="0"/>
                <a:cs typeface="Calibri" pitchFamily="34" charset="0"/>
              </a:rPr>
              <a:t>Person = function () { </a:t>
            </a:r>
            <a:endParaRPr lang="en-US" dirty="0" smtClean="0">
              <a:latin typeface="Calibri" pitchFamily="34" charset="0"/>
              <a:cs typeface="Calibri" pitchFamily="34" charset="0"/>
            </a:endParaRPr>
          </a:p>
          <a:p>
            <a:pPr marL="0" indent="0">
              <a:buNone/>
            </a:pPr>
            <a:r>
              <a:rPr lang="en-US" dirty="0">
                <a:latin typeface="Calibri" pitchFamily="34" charset="0"/>
                <a:cs typeface="Calibri" pitchFamily="34" charset="0"/>
              </a:rPr>
              <a:t>	</a:t>
            </a:r>
            <a:r>
              <a:rPr lang="en-US" dirty="0" smtClean="0">
                <a:latin typeface="Calibri" pitchFamily="34" charset="0"/>
                <a:cs typeface="Calibri" pitchFamily="34" charset="0"/>
              </a:rPr>
              <a:t>console.log</a:t>
            </a:r>
            <a:r>
              <a:rPr lang="en-US" dirty="0">
                <a:latin typeface="Calibri" pitchFamily="34" charset="0"/>
                <a:cs typeface="Calibri" pitchFamily="34" charset="0"/>
              </a:rPr>
              <a:t>('instance created'); </a:t>
            </a:r>
            <a:endParaRPr lang="en-US" dirty="0" smtClean="0">
              <a:latin typeface="Calibri" pitchFamily="34" charset="0"/>
              <a:cs typeface="Calibri" pitchFamily="34" charset="0"/>
            </a:endParaRPr>
          </a:p>
          <a:p>
            <a:pPr marL="0" indent="0">
              <a:buNone/>
            </a:pPr>
            <a:r>
              <a:rPr lang="en-US" dirty="0" smtClean="0">
                <a:latin typeface="Calibri" pitchFamily="34" charset="0"/>
                <a:cs typeface="Calibri" pitchFamily="34" charset="0"/>
              </a:rPr>
              <a:t>}; </a:t>
            </a:r>
          </a:p>
          <a:p>
            <a:pPr marL="0" indent="0">
              <a:buNone/>
            </a:pPr>
            <a:r>
              <a:rPr lang="en-US" dirty="0" err="1" smtClean="0">
                <a:latin typeface="Calibri" pitchFamily="34" charset="0"/>
                <a:cs typeface="Calibri" pitchFamily="34" charset="0"/>
              </a:rPr>
              <a:t>var</a:t>
            </a:r>
            <a:r>
              <a:rPr lang="en-US" dirty="0" smtClean="0">
                <a:latin typeface="Calibri" pitchFamily="34" charset="0"/>
                <a:cs typeface="Calibri" pitchFamily="34" charset="0"/>
              </a:rPr>
              <a:t> </a:t>
            </a:r>
            <a:r>
              <a:rPr lang="en-US" dirty="0">
                <a:latin typeface="Calibri" pitchFamily="34" charset="0"/>
                <a:cs typeface="Calibri" pitchFamily="34" charset="0"/>
              </a:rPr>
              <a:t>person1 = new Person(); </a:t>
            </a:r>
            <a:endParaRPr lang="en-US" dirty="0" smtClean="0">
              <a:latin typeface="Calibri" pitchFamily="34" charset="0"/>
              <a:cs typeface="Calibri" pitchFamily="34" charset="0"/>
            </a:endParaRPr>
          </a:p>
          <a:p>
            <a:pPr marL="0" indent="0">
              <a:buNone/>
            </a:pPr>
            <a:r>
              <a:rPr lang="en-US" dirty="0" err="1" smtClean="0">
                <a:latin typeface="Calibri" pitchFamily="34" charset="0"/>
                <a:cs typeface="Calibri" pitchFamily="34" charset="0"/>
              </a:rPr>
              <a:t>var</a:t>
            </a:r>
            <a:r>
              <a:rPr lang="en-US" dirty="0" smtClean="0">
                <a:latin typeface="Calibri" pitchFamily="34" charset="0"/>
                <a:cs typeface="Calibri" pitchFamily="34" charset="0"/>
              </a:rPr>
              <a:t> </a:t>
            </a:r>
            <a:r>
              <a:rPr lang="en-US" dirty="0">
                <a:latin typeface="Calibri" pitchFamily="34" charset="0"/>
                <a:cs typeface="Calibri" pitchFamily="34" charset="0"/>
              </a:rPr>
              <a:t>person2 = new Person();</a:t>
            </a:r>
          </a:p>
          <a:p>
            <a:endParaRPr lang="en-US" dirty="0"/>
          </a:p>
        </p:txBody>
      </p:sp>
    </p:spTree>
    <p:extLst>
      <p:ext uri="{BB962C8B-B14F-4D97-AF65-F5344CB8AC3E}">
        <p14:creationId xmlns:p14="http://schemas.microsoft.com/office/powerpoint/2010/main" val="344031333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(Object Attribute)</a:t>
            </a:r>
            <a:endParaRPr lang="en-US" dirty="0"/>
          </a:p>
        </p:txBody>
      </p:sp>
      <p:sp>
        <p:nvSpPr>
          <p:cNvPr id="3" name="Content Placeholder 2"/>
          <p:cNvSpPr>
            <a:spLocks noGrp="1"/>
          </p:cNvSpPr>
          <p:nvPr>
            <p:ph idx="1"/>
          </p:nvPr>
        </p:nvSpPr>
        <p:spPr/>
        <p:txBody>
          <a:bodyPr>
            <a:normAutofit/>
          </a:bodyPr>
          <a:lstStyle/>
          <a:p>
            <a:r>
              <a:rPr lang="en-US" dirty="0"/>
              <a:t>Properties are variables contained in the </a:t>
            </a:r>
            <a:r>
              <a:rPr lang="en-US" dirty="0" smtClean="0"/>
              <a:t>class</a:t>
            </a:r>
          </a:p>
          <a:p>
            <a:r>
              <a:rPr lang="en-US" dirty="0"/>
              <a:t>E</a:t>
            </a:r>
            <a:r>
              <a:rPr lang="en-US" dirty="0" smtClean="0"/>
              <a:t>very </a:t>
            </a:r>
            <a:r>
              <a:rPr lang="en-US" dirty="0"/>
              <a:t>instance of the object has those </a:t>
            </a:r>
            <a:r>
              <a:rPr lang="en-US" dirty="0" smtClean="0"/>
              <a:t>properties</a:t>
            </a:r>
          </a:p>
          <a:p>
            <a:r>
              <a:rPr lang="en-US" dirty="0"/>
              <a:t>Properties are set in the constructor (function) of the class so that they are created on each </a:t>
            </a:r>
            <a:r>
              <a:rPr lang="en-US" dirty="0" smtClean="0"/>
              <a:t>instance</a:t>
            </a:r>
          </a:p>
          <a:p>
            <a:r>
              <a:rPr lang="en-US" dirty="0"/>
              <a:t>The keyword </a:t>
            </a:r>
            <a:r>
              <a:rPr lang="en-US" b="1" dirty="0"/>
              <a:t>this</a:t>
            </a:r>
            <a:r>
              <a:rPr lang="en-US" dirty="0"/>
              <a:t>, which refers to the current object, lets you work with properties from within the </a:t>
            </a:r>
            <a:r>
              <a:rPr lang="en-US" dirty="0" smtClean="0"/>
              <a:t>class</a:t>
            </a:r>
          </a:p>
          <a:p>
            <a:r>
              <a:rPr lang="en-US" dirty="0"/>
              <a:t>Accessing </a:t>
            </a:r>
            <a:r>
              <a:rPr lang="en-US" dirty="0" smtClean="0"/>
              <a:t>a </a:t>
            </a:r>
            <a:r>
              <a:rPr lang="en-US" dirty="0"/>
              <a:t>property outside of the class is done with the syntax</a:t>
            </a:r>
            <a:r>
              <a:rPr lang="en-US" dirty="0" smtClean="0"/>
              <a:t>: </a:t>
            </a:r>
            <a:r>
              <a:rPr lang="en-US" dirty="0" err="1" smtClean="0"/>
              <a:t>InstanceName.Property</a:t>
            </a:r>
            <a:endParaRPr lang="en-US" dirty="0" smtClean="0"/>
          </a:p>
          <a:p>
            <a:endParaRPr lang="en-US" dirty="0"/>
          </a:p>
        </p:txBody>
      </p:sp>
    </p:spTree>
    <p:extLst>
      <p:ext uri="{BB962C8B-B14F-4D97-AF65-F5344CB8AC3E}">
        <p14:creationId xmlns:p14="http://schemas.microsoft.com/office/powerpoint/2010/main" val="200362777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Example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err="1">
                <a:latin typeface="Calibri" pitchFamily="34" charset="0"/>
                <a:cs typeface="Calibri" pitchFamily="34" charset="0"/>
              </a:rPr>
              <a:t>var</a:t>
            </a:r>
            <a:r>
              <a:rPr lang="en-US" dirty="0">
                <a:latin typeface="Calibri" pitchFamily="34" charset="0"/>
                <a:cs typeface="Calibri" pitchFamily="34" charset="0"/>
              </a:rPr>
              <a:t> Person = function (</a:t>
            </a:r>
            <a:r>
              <a:rPr lang="en-US" dirty="0" err="1">
                <a:latin typeface="Calibri" pitchFamily="34" charset="0"/>
                <a:cs typeface="Calibri" pitchFamily="34" charset="0"/>
              </a:rPr>
              <a:t>firstName</a:t>
            </a:r>
            <a:r>
              <a:rPr lang="en-US" dirty="0">
                <a:latin typeface="Calibri" pitchFamily="34" charset="0"/>
                <a:cs typeface="Calibri" pitchFamily="34" charset="0"/>
              </a:rPr>
              <a:t>) { </a:t>
            </a:r>
            <a:endParaRPr lang="en-US" dirty="0" smtClean="0">
              <a:latin typeface="Calibri" pitchFamily="34" charset="0"/>
              <a:cs typeface="Calibri" pitchFamily="34" charset="0"/>
            </a:endParaRPr>
          </a:p>
          <a:p>
            <a:pPr marL="0" indent="0">
              <a:buNone/>
            </a:pPr>
            <a:r>
              <a:rPr lang="en-US" dirty="0">
                <a:latin typeface="Calibri" pitchFamily="34" charset="0"/>
                <a:cs typeface="Calibri" pitchFamily="34" charset="0"/>
              </a:rPr>
              <a:t>	</a:t>
            </a:r>
            <a:r>
              <a:rPr lang="en-US" dirty="0" err="1" smtClean="0">
                <a:latin typeface="Calibri" pitchFamily="34" charset="0"/>
                <a:cs typeface="Calibri" pitchFamily="34" charset="0"/>
              </a:rPr>
              <a:t>this.firstName</a:t>
            </a:r>
            <a:r>
              <a:rPr lang="en-US" dirty="0" smtClean="0">
                <a:latin typeface="Calibri" pitchFamily="34" charset="0"/>
                <a:cs typeface="Calibri" pitchFamily="34" charset="0"/>
              </a:rPr>
              <a:t> </a:t>
            </a:r>
            <a:r>
              <a:rPr lang="en-US" dirty="0">
                <a:latin typeface="Calibri" pitchFamily="34" charset="0"/>
                <a:cs typeface="Calibri" pitchFamily="34" charset="0"/>
              </a:rPr>
              <a:t>= </a:t>
            </a:r>
            <a:r>
              <a:rPr lang="en-US" dirty="0" err="1">
                <a:latin typeface="Calibri" pitchFamily="34" charset="0"/>
                <a:cs typeface="Calibri" pitchFamily="34" charset="0"/>
              </a:rPr>
              <a:t>firstName</a:t>
            </a:r>
            <a:r>
              <a:rPr lang="en-US" dirty="0">
                <a:latin typeface="Calibri" pitchFamily="34" charset="0"/>
                <a:cs typeface="Calibri" pitchFamily="34" charset="0"/>
              </a:rPr>
              <a:t>; </a:t>
            </a:r>
            <a:endParaRPr lang="en-US" dirty="0" smtClean="0">
              <a:latin typeface="Calibri" pitchFamily="34" charset="0"/>
              <a:cs typeface="Calibri" pitchFamily="34" charset="0"/>
            </a:endParaRPr>
          </a:p>
          <a:p>
            <a:pPr marL="0" indent="0">
              <a:buNone/>
            </a:pPr>
            <a:r>
              <a:rPr lang="en-US" dirty="0">
                <a:latin typeface="Calibri" pitchFamily="34" charset="0"/>
                <a:cs typeface="Calibri" pitchFamily="34" charset="0"/>
              </a:rPr>
              <a:t>	</a:t>
            </a:r>
            <a:r>
              <a:rPr lang="en-US" dirty="0" smtClean="0">
                <a:latin typeface="Calibri" pitchFamily="34" charset="0"/>
                <a:cs typeface="Calibri" pitchFamily="34" charset="0"/>
              </a:rPr>
              <a:t>console.log</a:t>
            </a:r>
            <a:r>
              <a:rPr lang="en-US" dirty="0">
                <a:latin typeface="Calibri" pitchFamily="34" charset="0"/>
                <a:cs typeface="Calibri" pitchFamily="34" charset="0"/>
              </a:rPr>
              <a:t>('Person instantiated'); </a:t>
            </a:r>
            <a:endParaRPr lang="en-US" dirty="0" smtClean="0">
              <a:latin typeface="Calibri" pitchFamily="34" charset="0"/>
              <a:cs typeface="Calibri" pitchFamily="34" charset="0"/>
            </a:endParaRPr>
          </a:p>
          <a:p>
            <a:pPr marL="0" indent="0">
              <a:buNone/>
            </a:pPr>
            <a:r>
              <a:rPr lang="en-US" dirty="0" smtClean="0">
                <a:latin typeface="Calibri" pitchFamily="34" charset="0"/>
                <a:cs typeface="Calibri" pitchFamily="34" charset="0"/>
              </a:rPr>
              <a:t>}; </a:t>
            </a:r>
          </a:p>
          <a:p>
            <a:pPr marL="0" indent="0">
              <a:buNone/>
            </a:pPr>
            <a:r>
              <a:rPr lang="en-US" dirty="0" err="1" smtClean="0">
                <a:latin typeface="Calibri" pitchFamily="34" charset="0"/>
                <a:cs typeface="Calibri" pitchFamily="34" charset="0"/>
              </a:rPr>
              <a:t>var</a:t>
            </a:r>
            <a:r>
              <a:rPr lang="en-US" dirty="0" smtClean="0">
                <a:latin typeface="Calibri" pitchFamily="34" charset="0"/>
                <a:cs typeface="Calibri" pitchFamily="34" charset="0"/>
              </a:rPr>
              <a:t> </a:t>
            </a:r>
            <a:r>
              <a:rPr lang="en-US" dirty="0">
                <a:latin typeface="Calibri" pitchFamily="34" charset="0"/>
                <a:cs typeface="Calibri" pitchFamily="34" charset="0"/>
              </a:rPr>
              <a:t>person1 = new Person('Alice'); </a:t>
            </a:r>
            <a:endParaRPr lang="en-US" dirty="0" smtClean="0">
              <a:latin typeface="Calibri" pitchFamily="34" charset="0"/>
              <a:cs typeface="Calibri" pitchFamily="34" charset="0"/>
            </a:endParaRPr>
          </a:p>
          <a:p>
            <a:pPr marL="0" indent="0">
              <a:buNone/>
            </a:pPr>
            <a:r>
              <a:rPr lang="en-US" dirty="0" err="1" smtClean="0">
                <a:latin typeface="Calibri" pitchFamily="34" charset="0"/>
                <a:cs typeface="Calibri" pitchFamily="34" charset="0"/>
              </a:rPr>
              <a:t>var</a:t>
            </a:r>
            <a:r>
              <a:rPr lang="en-US" dirty="0" smtClean="0">
                <a:latin typeface="Calibri" pitchFamily="34" charset="0"/>
                <a:cs typeface="Calibri" pitchFamily="34" charset="0"/>
              </a:rPr>
              <a:t> </a:t>
            </a:r>
            <a:r>
              <a:rPr lang="en-US" dirty="0">
                <a:latin typeface="Calibri" pitchFamily="34" charset="0"/>
                <a:cs typeface="Calibri" pitchFamily="34" charset="0"/>
              </a:rPr>
              <a:t>person2 = new Person('Bob'); </a:t>
            </a:r>
            <a:endParaRPr lang="en-US" dirty="0" smtClean="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r>
              <a:rPr lang="en-US" dirty="0" smtClean="0">
                <a:latin typeface="Calibri" pitchFamily="34" charset="0"/>
                <a:cs typeface="Calibri" pitchFamily="34" charset="0"/>
              </a:rPr>
              <a:t>// </a:t>
            </a:r>
            <a:r>
              <a:rPr lang="en-US" dirty="0">
                <a:latin typeface="Calibri" pitchFamily="34" charset="0"/>
                <a:cs typeface="Calibri" pitchFamily="34" charset="0"/>
              </a:rPr>
              <a:t>Show the </a:t>
            </a:r>
            <a:r>
              <a:rPr lang="en-US" dirty="0" err="1">
                <a:latin typeface="Calibri" pitchFamily="34" charset="0"/>
                <a:cs typeface="Calibri" pitchFamily="34" charset="0"/>
              </a:rPr>
              <a:t>firstName</a:t>
            </a:r>
            <a:r>
              <a:rPr lang="en-US" dirty="0">
                <a:latin typeface="Calibri" pitchFamily="34" charset="0"/>
                <a:cs typeface="Calibri" pitchFamily="34" charset="0"/>
              </a:rPr>
              <a:t> properties of the objects </a:t>
            </a:r>
            <a:endParaRPr lang="en-US" dirty="0" smtClean="0">
              <a:latin typeface="Calibri" pitchFamily="34" charset="0"/>
              <a:cs typeface="Calibri" pitchFamily="34" charset="0"/>
            </a:endParaRPr>
          </a:p>
          <a:p>
            <a:pPr marL="0" indent="0">
              <a:buNone/>
            </a:pPr>
            <a:r>
              <a:rPr lang="en-US" dirty="0" smtClean="0">
                <a:latin typeface="Calibri" pitchFamily="34" charset="0"/>
                <a:cs typeface="Calibri" pitchFamily="34" charset="0"/>
              </a:rPr>
              <a:t>console.log</a:t>
            </a:r>
            <a:r>
              <a:rPr lang="en-US" dirty="0">
                <a:latin typeface="Calibri" pitchFamily="34" charset="0"/>
                <a:cs typeface="Calibri" pitchFamily="34" charset="0"/>
              </a:rPr>
              <a:t>('person1 is ' + person1.firstName); </a:t>
            </a:r>
            <a:endParaRPr lang="en-US" dirty="0" smtClean="0">
              <a:latin typeface="Calibri" pitchFamily="34" charset="0"/>
              <a:cs typeface="Calibri" pitchFamily="34" charset="0"/>
            </a:endParaRPr>
          </a:p>
          <a:p>
            <a:pPr marL="0" indent="0">
              <a:buNone/>
            </a:pPr>
            <a:r>
              <a:rPr lang="en-US" dirty="0" smtClean="0">
                <a:latin typeface="Calibri" pitchFamily="34" charset="0"/>
                <a:cs typeface="Calibri" pitchFamily="34" charset="0"/>
              </a:rPr>
              <a:t>// </a:t>
            </a:r>
            <a:r>
              <a:rPr lang="en-US" dirty="0">
                <a:latin typeface="Calibri" pitchFamily="34" charset="0"/>
                <a:cs typeface="Calibri" pitchFamily="34" charset="0"/>
              </a:rPr>
              <a:t>logs "person1 is Alice" </a:t>
            </a:r>
            <a:endParaRPr lang="en-US" dirty="0" smtClean="0">
              <a:latin typeface="Calibri" pitchFamily="34" charset="0"/>
              <a:cs typeface="Calibri" pitchFamily="34" charset="0"/>
            </a:endParaRPr>
          </a:p>
          <a:p>
            <a:pPr marL="0" indent="0">
              <a:buNone/>
            </a:pPr>
            <a:endParaRPr lang="en-US" dirty="0" smtClean="0">
              <a:latin typeface="Calibri" pitchFamily="34" charset="0"/>
              <a:cs typeface="Calibri" pitchFamily="34" charset="0"/>
            </a:endParaRPr>
          </a:p>
          <a:p>
            <a:pPr marL="0" indent="0">
              <a:buNone/>
            </a:pPr>
            <a:r>
              <a:rPr lang="en-US" dirty="0" smtClean="0">
                <a:latin typeface="Calibri" pitchFamily="34" charset="0"/>
                <a:cs typeface="Calibri" pitchFamily="34" charset="0"/>
              </a:rPr>
              <a:t>console.log</a:t>
            </a:r>
            <a:r>
              <a:rPr lang="en-US" dirty="0">
                <a:latin typeface="Calibri" pitchFamily="34" charset="0"/>
                <a:cs typeface="Calibri" pitchFamily="34" charset="0"/>
              </a:rPr>
              <a:t>('person2 is ' + person2.firstName); </a:t>
            </a:r>
            <a:endParaRPr lang="en-US" dirty="0" smtClean="0">
              <a:latin typeface="Calibri" pitchFamily="34" charset="0"/>
              <a:cs typeface="Calibri" pitchFamily="34" charset="0"/>
            </a:endParaRPr>
          </a:p>
          <a:p>
            <a:pPr marL="0" indent="0">
              <a:buNone/>
            </a:pPr>
            <a:r>
              <a:rPr lang="en-US" dirty="0" smtClean="0">
                <a:latin typeface="Calibri" pitchFamily="34" charset="0"/>
                <a:cs typeface="Calibri" pitchFamily="34" charset="0"/>
              </a:rPr>
              <a:t>// </a:t>
            </a:r>
            <a:r>
              <a:rPr lang="en-US" dirty="0">
                <a:latin typeface="Calibri" pitchFamily="34" charset="0"/>
                <a:cs typeface="Calibri" pitchFamily="34" charset="0"/>
              </a:rPr>
              <a:t>logs "person2 is Bob</a:t>
            </a:r>
            <a:r>
              <a:rPr lang="en-US" dirty="0" smtClean="0">
                <a:latin typeface="Calibri" pitchFamily="34" charset="0"/>
                <a:cs typeface="Calibri" pitchFamily="34" charset="0"/>
              </a:rPr>
              <a:t>"</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177726818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a:t>Methods are </a:t>
            </a:r>
            <a:r>
              <a:rPr lang="en-US" dirty="0" smtClean="0"/>
              <a:t>functions</a:t>
            </a:r>
          </a:p>
          <a:p>
            <a:r>
              <a:rPr lang="en-US" dirty="0"/>
              <a:t>Calling a method is similar to accessing a property, but you add () at the end of the method name, possibly with </a:t>
            </a:r>
            <a:r>
              <a:rPr lang="en-US" dirty="0" smtClean="0"/>
              <a:t>arguments</a:t>
            </a:r>
          </a:p>
          <a:p>
            <a:r>
              <a:rPr lang="en-US" dirty="0"/>
              <a:t>To define a method, assign a function to a named property of the class's prototype </a:t>
            </a:r>
            <a:r>
              <a:rPr lang="en-US" dirty="0" smtClean="0"/>
              <a:t>property</a:t>
            </a:r>
          </a:p>
          <a:p>
            <a:r>
              <a:rPr lang="en-US" dirty="0"/>
              <a:t>Later, you can call the method on the object by the same name as you assigned the function to.</a:t>
            </a:r>
          </a:p>
        </p:txBody>
      </p:sp>
    </p:spTree>
    <p:extLst>
      <p:ext uri="{BB962C8B-B14F-4D97-AF65-F5344CB8AC3E}">
        <p14:creationId xmlns:p14="http://schemas.microsoft.com/office/powerpoint/2010/main" val="347050144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Example</a:t>
            </a:r>
            <a:endParaRPr lang="en-US" dirty="0"/>
          </a:p>
        </p:txBody>
      </p:sp>
      <p:sp>
        <p:nvSpPr>
          <p:cNvPr id="3" name="Content Placeholder 2"/>
          <p:cNvSpPr>
            <a:spLocks noGrp="1"/>
          </p:cNvSpPr>
          <p:nvPr>
            <p:ph idx="1"/>
          </p:nvPr>
        </p:nvSpPr>
        <p:spPr>
          <a:xfrm>
            <a:off x="838200" y="1317356"/>
            <a:ext cx="10515600" cy="4859607"/>
          </a:xfrm>
        </p:spPr>
        <p:txBody>
          <a:bodyPr>
            <a:noAutofit/>
          </a:bodyPr>
          <a:lstStyle/>
          <a:p>
            <a:pPr marL="0" indent="0">
              <a:buNone/>
            </a:pPr>
            <a:r>
              <a:rPr lang="en-US" sz="1200" dirty="0" err="1">
                <a:latin typeface="Calibri" pitchFamily="34" charset="0"/>
                <a:cs typeface="Calibri" pitchFamily="34" charset="0"/>
              </a:rPr>
              <a:t>var</a:t>
            </a:r>
            <a:r>
              <a:rPr lang="en-US" sz="1200" dirty="0">
                <a:latin typeface="Calibri" pitchFamily="34" charset="0"/>
                <a:cs typeface="Calibri" pitchFamily="34" charset="0"/>
              </a:rPr>
              <a:t> Person = function (</a:t>
            </a:r>
            <a:r>
              <a:rPr lang="en-US" sz="1200" dirty="0" err="1">
                <a:latin typeface="Calibri" pitchFamily="34" charset="0"/>
                <a:cs typeface="Calibri" pitchFamily="34" charset="0"/>
              </a:rPr>
              <a:t>firstName</a:t>
            </a:r>
            <a:r>
              <a:rPr lang="en-US" sz="1200" dirty="0">
                <a:latin typeface="Calibri" pitchFamily="34" charset="0"/>
                <a:cs typeface="Calibri" pitchFamily="34" charset="0"/>
              </a:rPr>
              <a:t>) { </a:t>
            </a:r>
            <a:endParaRPr lang="en-US" sz="1200" dirty="0" smtClean="0">
              <a:latin typeface="Calibri" pitchFamily="34" charset="0"/>
              <a:cs typeface="Calibri" pitchFamily="34" charset="0"/>
            </a:endParaRPr>
          </a:p>
          <a:p>
            <a:pPr marL="0" indent="0">
              <a:buNone/>
            </a:pPr>
            <a:r>
              <a:rPr lang="en-US" sz="1200" dirty="0">
                <a:latin typeface="Calibri" pitchFamily="34" charset="0"/>
                <a:cs typeface="Calibri" pitchFamily="34" charset="0"/>
              </a:rPr>
              <a:t>	</a:t>
            </a:r>
            <a:r>
              <a:rPr lang="en-US" sz="1200" dirty="0" err="1" smtClean="0">
                <a:latin typeface="Calibri" pitchFamily="34" charset="0"/>
                <a:cs typeface="Calibri" pitchFamily="34" charset="0"/>
              </a:rPr>
              <a:t>this.firstName</a:t>
            </a:r>
            <a:r>
              <a:rPr lang="en-US" sz="1200" dirty="0" smtClean="0">
                <a:latin typeface="Calibri" pitchFamily="34" charset="0"/>
                <a:cs typeface="Calibri" pitchFamily="34" charset="0"/>
              </a:rPr>
              <a:t> </a:t>
            </a:r>
            <a:r>
              <a:rPr lang="en-US" sz="1200" dirty="0">
                <a:latin typeface="Calibri" pitchFamily="34" charset="0"/>
                <a:cs typeface="Calibri" pitchFamily="34" charset="0"/>
              </a:rPr>
              <a:t>= </a:t>
            </a:r>
            <a:r>
              <a:rPr lang="en-US" sz="1200" dirty="0" err="1">
                <a:latin typeface="Calibri" pitchFamily="34" charset="0"/>
                <a:cs typeface="Calibri" pitchFamily="34" charset="0"/>
              </a:rPr>
              <a:t>firstName</a:t>
            </a:r>
            <a:r>
              <a:rPr lang="en-US" sz="1200" dirty="0">
                <a:latin typeface="Calibri" pitchFamily="34" charset="0"/>
                <a:cs typeface="Calibri" pitchFamily="34" charset="0"/>
              </a:rPr>
              <a:t>; </a:t>
            </a:r>
            <a:endParaRPr lang="en-US" sz="1200" dirty="0" smtClean="0">
              <a:latin typeface="Calibri" pitchFamily="34" charset="0"/>
              <a:cs typeface="Calibri" pitchFamily="34" charset="0"/>
            </a:endParaRPr>
          </a:p>
          <a:p>
            <a:pPr marL="0" indent="0">
              <a:buNone/>
            </a:pPr>
            <a:r>
              <a:rPr lang="en-US" sz="1200" dirty="0" smtClean="0">
                <a:latin typeface="Calibri" pitchFamily="34" charset="0"/>
                <a:cs typeface="Calibri" pitchFamily="34" charset="0"/>
              </a:rPr>
              <a:t>}; </a:t>
            </a:r>
            <a:endParaRPr lang="en-US" sz="1200" dirty="0" smtClean="0">
              <a:latin typeface="Calibri" pitchFamily="34" charset="0"/>
              <a:cs typeface="Calibri" pitchFamily="34" charset="0"/>
            </a:endParaRPr>
          </a:p>
          <a:p>
            <a:pPr marL="0" indent="0">
              <a:buNone/>
            </a:pPr>
            <a:endParaRPr lang="en-US" sz="1200" dirty="0">
              <a:latin typeface="Calibri" pitchFamily="34" charset="0"/>
              <a:cs typeface="Calibri" pitchFamily="34" charset="0"/>
            </a:endParaRPr>
          </a:p>
          <a:p>
            <a:pPr marL="0" indent="0">
              <a:buNone/>
            </a:pPr>
            <a:r>
              <a:rPr lang="en-US" sz="1200" dirty="0" err="1" smtClean="0">
                <a:latin typeface="Calibri" pitchFamily="34" charset="0"/>
                <a:cs typeface="Calibri" pitchFamily="34" charset="0"/>
              </a:rPr>
              <a:t>Person.prototype.sayHello</a:t>
            </a:r>
            <a:r>
              <a:rPr lang="en-US" sz="1200" dirty="0" smtClean="0">
                <a:latin typeface="Calibri" pitchFamily="34" charset="0"/>
                <a:cs typeface="Calibri" pitchFamily="34" charset="0"/>
              </a:rPr>
              <a:t> </a:t>
            </a:r>
            <a:r>
              <a:rPr lang="en-US" sz="1200" dirty="0">
                <a:latin typeface="Calibri" pitchFamily="34" charset="0"/>
                <a:cs typeface="Calibri" pitchFamily="34" charset="0"/>
              </a:rPr>
              <a:t>= function() </a:t>
            </a:r>
            <a:r>
              <a:rPr lang="en-US" sz="1200" dirty="0" smtClean="0">
                <a:latin typeface="Calibri" pitchFamily="34" charset="0"/>
                <a:cs typeface="Calibri" pitchFamily="34" charset="0"/>
              </a:rPr>
              <a:t>{</a:t>
            </a:r>
          </a:p>
          <a:p>
            <a:pPr marL="0" indent="0">
              <a:buNone/>
            </a:pPr>
            <a:r>
              <a:rPr lang="en-US" sz="1200" dirty="0" smtClean="0">
                <a:latin typeface="Calibri" pitchFamily="34" charset="0"/>
                <a:cs typeface="Calibri" pitchFamily="34" charset="0"/>
              </a:rPr>
              <a:t>	console.log</a:t>
            </a:r>
            <a:r>
              <a:rPr lang="en-US" sz="1200" dirty="0">
                <a:latin typeface="Calibri" pitchFamily="34" charset="0"/>
                <a:cs typeface="Calibri" pitchFamily="34" charset="0"/>
              </a:rPr>
              <a:t>("Hello, I'm " + </a:t>
            </a:r>
            <a:r>
              <a:rPr lang="en-US" sz="1200" dirty="0" err="1">
                <a:latin typeface="Calibri" pitchFamily="34" charset="0"/>
                <a:cs typeface="Calibri" pitchFamily="34" charset="0"/>
              </a:rPr>
              <a:t>this.firstName</a:t>
            </a:r>
            <a:r>
              <a:rPr lang="en-US" sz="1200" dirty="0">
                <a:latin typeface="Calibri" pitchFamily="34" charset="0"/>
                <a:cs typeface="Calibri" pitchFamily="34" charset="0"/>
              </a:rPr>
              <a:t>); </a:t>
            </a:r>
            <a:endParaRPr lang="en-US" sz="1200" dirty="0" smtClean="0">
              <a:latin typeface="Calibri" pitchFamily="34" charset="0"/>
              <a:cs typeface="Calibri" pitchFamily="34" charset="0"/>
            </a:endParaRPr>
          </a:p>
          <a:p>
            <a:pPr marL="0" indent="0">
              <a:buNone/>
            </a:pPr>
            <a:r>
              <a:rPr lang="en-US" sz="1200" dirty="0" smtClean="0">
                <a:latin typeface="Calibri" pitchFamily="34" charset="0"/>
                <a:cs typeface="Calibri" pitchFamily="34" charset="0"/>
              </a:rPr>
              <a:t>}; </a:t>
            </a:r>
          </a:p>
          <a:p>
            <a:pPr marL="0" indent="0">
              <a:buNone/>
            </a:pPr>
            <a:endParaRPr lang="en-US" sz="1200" dirty="0">
              <a:latin typeface="Calibri" pitchFamily="34" charset="0"/>
              <a:cs typeface="Calibri" pitchFamily="34" charset="0"/>
            </a:endParaRPr>
          </a:p>
          <a:p>
            <a:pPr marL="0" indent="0">
              <a:buNone/>
            </a:pPr>
            <a:r>
              <a:rPr lang="en-US" sz="1200" dirty="0" err="1" smtClean="0">
                <a:latin typeface="Calibri" pitchFamily="34" charset="0"/>
                <a:cs typeface="Calibri" pitchFamily="34" charset="0"/>
              </a:rPr>
              <a:t>var</a:t>
            </a:r>
            <a:r>
              <a:rPr lang="en-US" sz="1200" dirty="0" smtClean="0">
                <a:latin typeface="Calibri" pitchFamily="34" charset="0"/>
                <a:cs typeface="Calibri" pitchFamily="34" charset="0"/>
              </a:rPr>
              <a:t> </a:t>
            </a:r>
            <a:r>
              <a:rPr lang="en-US" sz="1200" dirty="0">
                <a:latin typeface="Calibri" pitchFamily="34" charset="0"/>
                <a:cs typeface="Calibri" pitchFamily="34" charset="0"/>
              </a:rPr>
              <a:t>person1 = new Person("Alice"); </a:t>
            </a:r>
            <a:endParaRPr lang="en-US" sz="1200" dirty="0" smtClean="0">
              <a:latin typeface="Calibri" pitchFamily="34" charset="0"/>
              <a:cs typeface="Calibri" pitchFamily="34" charset="0"/>
            </a:endParaRPr>
          </a:p>
          <a:p>
            <a:pPr marL="0" indent="0">
              <a:buNone/>
            </a:pPr>
            <a:r>
              <a:rPr lang="en-US" sz="1200" dirty="0" err="1" smtClean="0">
                <a:latin typeface="Calibri" pitchFamily="34" charset="0"/>
                <a:cs typeface="Calibri" pitchFamily="34" charset="0"/>
              </a:rPr>
              <a:t>var</a:t>
            </a:r>
            <a:r>
              <a:rPr lang="en-US" sz="1200" dirty="0" smtClean="0">
                <a:latin typeface="Calibri" pitchFamily="34" charset="0"/>
                <a:cs typeface="Calibri" pitchFamily="34" charset="0"/>
              </a:rPr>
              <a:t> </a:t>
            </a:r>
            <a:r>
              <a:rPr lang="en-US" sz="1200" dirty="0">
                <a:latin typeface="Calibri" pitchFamily="34" charset="0"/>
                <a:cs typeface="Calibri" pitchFamily="34" charset="0"/>
              </a:rPr>
              <a:t>person2 = new Person("Bob"); </a:t>
            </a:r>
            <a:endParaRPr lang="en-US" sz="1200" dirty="0" smtClean="0">
              <a:latin typeface="Calibri" pitchFamily="34" charset="0"/>
              <a:cs typeface="Calibri" pitchFamily="34" charset="0"/>
            </a:endParaRPr>
          </a:p>
          <a:p>
            <a:pPr marL="0" indent="0">
              <a:buNone/>
            </a:pPr>
            <a:endParaRPr lang="en-US" sz="1200" dirty="0" smtClean="0">
              <a:latin typeface="Calibri" pitchFamily="34" charset="0"/>
              <a:cs typeface="Calibri" pitchFamily="34" charset="0"/>
            </a:endParaRPr>
          </a:p>
          <a:p>
            <a:pPr marL="0" indent="0">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call the Person </a:t>
            </a:r>
            <a:r>
              <a:rPr lang="en-US" sz="1200" dirty="0" err="1">
                <a:latin typeface="Calibri" pitchFamily="34" charset="0"/>
                <a:cs typeface="Calibri" pitchFamily="34" charset="0"/>
              </a:rPr>
              <a:t>sayHello</a:t>
            </a:r>
            <a:r>
              <a:rPr lang="en-US" sz="1200" dirty="0">
                <a:latin typeface="Calibri" pitchFamily="34" charset="0"/>
                <a:cs typeface="Calibri" pitchFamily="34" charset="0"/>
              </a:rPr>
              <a:t> method. </a:t>
            </a:r>
            <a:endParaRPr lang="en-US" sz="1200" dirty="0" smtClean="0">
              <a:latin typeface="Calibri" pitchFamily="34" charset="0"/>
              <a:cs typeface="Calibri" pitchFamily="34" charset="0"/>
            </a:endParaRPr>
          </a:p>
          <a:p>
            <a:pPr marL="0" indent="0">
              <a:buNone/>
            </a:pPr>
            <a:r>
              <a:rPr lang="en-US" sz="1200" dirty="0" smtClean="0">
                <a:latin typeface="Calibri" pitchFamily="34" charset="0"/>
                <a:cs typeface="Calibri" pitchFamily="34" charset="0"/>
              </a:rPr>
              <a:t>person1.sayHello</a:t>
            </a:r>
            <a:r>
              <a:rPr lang="en-US" sz="1200" dirty="0">
                <a:latin typeface="Calibri" pitchFamily="34" charset="0"/>
                <a:cs typeface="Calibri" pitchFamily="34" charset="0"/>
              </a:rPr>
              <a:t>(); </a:t>
            </a:r>
            <a:endParaRPr lang="en-US" sz="1200" dirty="0" smtClean="0">
              <a:latin typeface="Calibri" pitchFamily="34" charset="0"/>
              <a:cs typeface="Calibri" pitchFamily="34" charset="0"/>
            </a:endParaRPr>
          </a:p>
          <a:p>
            <a:pPr marL="0" indent="0">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logs "Hello, I'm Alice" </a:t>
            </a:r>
            <a:endParaRPr lang="en-US" sz="1200" dirty="0" smtClean="0">
              <a:latin typeface="Calibri" pitchFamily="34" charset="0"/>
              <a:cs typeface="Calibri" pitchFamily="34" charset="0"/>
            </a:endParaRPr>
          </a:p>
          <a:p>
            <a:pPr marL="0" indent="0">
              <a:buNone/>
            </a:pPr>
            <a:endParaRPr lang="en-US" sz="1200" dirty="0" smtClean="0">
              <a:latin typeface="Calibri" pitchFamily="34" charset="0"/>
              <a:cs typeface="Calibri" pitchFamily="34" charset="0"/>
            </a:endParaRPr>
          </a:p>
          <a:p>
            <a:pPr marL="0" indent="0">
              <a:buNone/>
            </a:pPr>
            <a:r>
              <a:rPr lang="en-US" sz="1200" dirty="0" smtClean="0">
                <a:latin typeface="Calibri" pitchFamily="34" charset="0"/>
                <a:cs typeface="Calibri" pitchFamily="34" charset="0"/>
              </a:rPr>
              <a:t>person2.sayHello</a:t>
            </a:r>
            <a:r>
              <a:rPr lang="en-US" sz="1200" dirty="0">
                <a:latin typeface="Calibri" pitchFamily="34" charset="0"/>
                <a:cs typeface="Calibri" pitchFamily="34" charset="0"/>
              </a:rPr>
              <a:t>(); </a:t>
            </a:r>
            <a:endParaRPr lang="en-US" sz="1200" dirty="0" smtClean="0">
              <a:latin typeface="Calibri" pitchFamily="34" charset="0"/>
              <a:cs typeface="Calibri" pitchFamily="34" charset="0"/>
            </a:endParaRPr>
          </a:p>
          <a:p>
            <a:pPr marL="0" indent="0">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logs "Hello, I'm Bob"</a:t>
            </a:r>
          </a:p>
        </p:txBody>
      </p:sp>
    </p:spTree>
    <p:extLst>
      <p:ext uri="{BB962C8B-B14F-4D97-AF65-F5344CB8AC3E}">
        <p14:creationId xmlns:p14="http://schemas.microsoft.com/office/powerpoint/2010/main" val="16007607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a:t>I</a:t>
            </a:r>
            <a:r>
              <a:rPr lang="en-US" dirty="0" smtClean="0"/>
              <a:t>s </a:t>
            </a:r>
            <a:r>
              <a:rPr lang="en-US" dirty="0"/>
              <a:t>a way to create a class as a specialized version of one or more classes </a:t>
            </a:r>
            <a:endParaRPr lang="en-US" dirty="0" smtClean="0"/>
          </a:p>
          <a:p>
            <a:r>
              <a:rPr lang="en-US" i="1" dirty="0" smtClean="0"/>
              <a:t>JavaScript </a:t>
            </a:r>
            <a:r>
              <a:rPr lang="en-US" i="1" dirty="0"/>
              <a:t>only supports single </a:t>
            </a:r>
            <a:r>
              <a:rPr lang="en-US" i="1" dirty="0" smtClean="0"/>
              <a:t>inheritance</a:t>
            </a:r>
            <a:r>
              <a:rPr lang="en-US" dirty="0" smtClean="0"/>
              <a:t>. </a:t>
            </a:r>
          </a:p>
          <a:p>
            <a:r>
              <a:rPr lang="en-US" dirty="0" smtClean="0"/>
              <a:t>The </a:t>
            </a:r>
            <a:r>
              <a:rPr lang="en-US" dirty="0"/>
              <a:t>specialized class is commonly called the </a:t>
            </a:r>
            <a:r>
              <a:rPr lang="en-US" i="1" dirty="0"/>
              <a:t>child</a:t>
            </a:r>
            <a:r>
              <a:rPr lang="en-US" dirty="0"/>
              <a:t>, and the other class is commonly called the </a:t>
            </a:r>
            <a:r>
              <a:rPr lang="en-US" i="1" dirty="0"/>
              <a:t>parent</a:t>
            </a:r>
            <a:r>
              <a:rPr lang="en-US" dirty="0" smtClean="0"/>
              <a:t>.</a:t>
            </a:r>
          </a:p>
          <a:p>
            <a:r>
              <a:rPr lang="en-US" dirty="0"/>
              <a:t>In JavaScript you do this by assigning an instance of the parent class to the child class, and then specializing it</a:t>
            </a:r>
          </a:p>
        </p:txBody>
      </p:sp>
    </p:spTree>
    <p:extLst>
      <p:ext uri="{BB962C8B-B14F-4D97-AF65-F5344CB8AC3E}">
        <p14:creationId xmlns:p14="http://schemas.microsoft.com/office/powerpoint/2010/main" val="201322636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Example</a:t>
            </a:r>
            <a:endParaRPr lang="en-US" dirty="0"/>
          </a:p>
        </p:txBody>
      </p:sp>
      <p:sp>
        <p:nvSpPr>
          <p:cNvPr id="3" name="Content Placeholder 2"/>
          <p:cNvSpPr>
            <a:spLocks noGrp="1"/>
          </p:cNvSpPr>
          <p:nvPr>
            <p:ph idx="1"/>
          </p:nvPr>
        </p:nvSpPr>
        <p:spPr>
          <a:xfrm>
            <a:off x="838200" y="1348353"/>
            <a:ext cx="10515600" cy="4828610"/>
          </a:xfrm>
        </p:spPr>
        <p:txBody>
          <a:bodyPr>
            <a:noAutofit/>
          </a:bodyPr>
          <a:lstStyle/>
          <a:p>
            <a:pPr marL="0" indent="0">
              <a:buNone/>
            </a:pPr>
            <a:r>
              <a:rPr lang="en-US" sz="1000" dirty="0"/>
              <a:t>// Define the Person constructor </a:t>
            </a:r>
            <a:endParaRPr lang="en-US" sz="1000" dirty="0" smtClean="0"/>
          </a:p>
          <a:p>
            <a:pPr marL="0" indent="0">
              <a:buNone/>
            </a:pPr>
            <a:r>
              <a:rPr lang="en-US" sz="1000" dirty="0" err="1" smtClean="0"/>
              <a:t>var</a:t>
            </a:r>
            <a:r>
              <a:rPr lang="en-US" sz="1000" dirty="0" smtClean="0"/>
              <a:t> </a:t>
            </a:r>
            <a:r>
              <a:rPr lang="en-US" sz="1000" dirty="0"/>
              <a:t>Person = function(</a:t>
            </a:r>
            <a:r>
              <a:rPr lang="en-US" sz="1000" dirty="0" err="1"/>
              <a:t>firstName</a:t>
            </a:r>
            <a:r>
              <a:rPr lang="en-US" sz="1000" dirty="0"/>
              <a:t>) { </a:t>
            </a:r>
            <a:endParaRPr lang="en-US" sz="1000" dirty="0" smtClean="0"/>
          </a:p>
          <a:p>
            <a:pPr marL="0" indent="0">
              <a:buNone/>
            </a:pPr>
            <a:r>
              <a:rPr lang="en-US" sz="1000" dirty="0"/>
              <a:t>	</a:t>
            </a:r>
            <a:r>
              <a:rPr lang="en-US" sz="1000" dirty="0" err="1" smtClean="0"/>
              <a:t>this.firstName</a:t>
            </a:r>
            <a:r>
              <a:rPr lang="en-US" sz="1000" dirty="0" smtClean="0"/>
              <a:t> </a:t>
            </a:r>
            <a:r>
              <a:rPr lang="en-US" sz="1000" dirty="0"/>
              <a:t>= </a:t>
            </a:r>
            <a:r>
              <a:rPr lang="en-US" sz="1000" dirty="0" err="1"/>
              <a:t>firstName</a:t>
            </a:r>
            <a:r>
              <a:rPr lang="en-US" sz="1000" dirty="0"/>
              <a:t>; </a:t>
            </a:r>
            <a:endParaRPr lang="en-US" sz="1000" dirty="0" smtClean="0"/>
          </a:p>
          <a:p>
            <a:pPr marL="0" indent="0">
              <a:buNone/>
            </a:pPr>
            <a:r>
              <a:rPr lang="en-US" sz="1000" dirty="0" smtClean="0"/>
              <a:t>}; </a:t>
            </a:r>
          </a:p>
          <a:p>
            <a:pPr marL="0" indent="0">
              <a:buNone/>
            </a:pPr>
            <a:r>
              <a:rPr lang="en-US" sz="1000" dirty="0" smtClean="0"/>
              <a:t>// </a:t>
            </a:r>
            <a:r>
              <a:rPr lang="en-US" sz="1000" dirty="0"/>
              <a:t>Add a couple of methods to </a:t>
            </a:r>
            <a:r>
              <a:rPr lang="en-US" sz="1000" dirty="0" err="1"/>
              <a:t>Person.prototype</a:t>
            </a:r>
            <a:r>
              <a:rPr lang="en-US" sz="1000" dirty="0"/>
              <a:t> </a:t>
            </a:r>
          </a:p>
          <a:p>
            <a:pPr marL="0" indent="0">
              <a:buNone/>
            </a:pPr>
            <a:r>
              <a:rPr lang="en-US" sz="1000" dirty="0" err="1" smtClean="0"/>
              <a:t>Person.prototype.walk</a:t>
            </a:r>
            <a:r>
              <a:rPr lang="en-US" sz="1000" dirty="0" smtClean="0"/>
              <a:t> </a:t>
            </a:r>
            <a:r>
              <a:rPr lang="en-US" sz="1000" dirty="0"/>
              <a:t>= function(){ </a:t>
            </a:r>
            <a:endParaRPr lang="en-US" sz="1000" dirty="0" smtClean="0"/>
          </a:p>
          <a:p>
            <a:pPr marL="0" indent="0">
              <a:buNone/>
            </a:pPr>
            <a:r>
              <a:rPr lang="en-US" sz="1000" dirty="0"/>
              <a:t>	</a:t>
            </a:r>
            <a:r>
              <a:rPr lang="en-US" sz="1000" dirty="0" smtClean="0"/>
              <a:t>console.log</a:t>
            </a:r>
            <a:r>
              <a:rPr lang="en-US" sz="1000" dirty="0"/>
              <a:t>("I am walking!"); </a:t>
            </a:r>
            <a:endParaRPr lang="en-US" sz="1000" dirty="0" smtClean="0"/>
          </a:p>
          <a:p>
            <a:pPr marL="0" indent="0">
              <a:buNone/>
            </a:pPr>
            <a:r>
              <a:rPr lang="en-US" sz="1000" dirty="0" smtClean="0"/>
              <a:t>}; </a:t>
            </a:r>
          </a:p>
          <a:p>
            <a:pPr marL="0" indent="0">
              <a:buNone/>
            </a:pPr>
            <a:r>
              <a:rPr lang="en-US" sz="1000" dirty="0" err="1" smtClean="0"/>
              <a:t>Person.prototype.sayHello</a:t>
            </a:r>
            <a:r>
              <a:rPr lang="en-US" sz="1000" dirty="0" smtClean="0"/>
              <a:t> </a:t>
            </a:r>
            <a:r>
              <a:rPr lang="en-US" sz="1000" dirty="0"/>
              <a:t>= function(){ </a:t>
            </a:r>
            <a:endParaRPr lang="en-US" sz="1000" dirty="0" smtClean="0"/>
          </a:p>
          <a:p>
            <a:pPr marL="0" indent="0">
              <a:buNone/>
            </a:pPr>
            <a:r>
              <a:rPr lang="en-US" sz="1000" dirty="0"/>
              <a:t>	</a:t>
            </a:r>
            <a:r>
              <a:rPr lang="en-US" sz="1000" dirty="0" smtClean="0"/>
              <a:t>console.log</a:t>
            </a:r>
            <a:r>
              <a:rPr lang="en-US" sz="1000" dirty="0"/>
              <a:t>("Hello, I'm " + </a:t>
            </a:r>
            <a:r>
              <a:rPr lang="en-US" sz="1000" dirty="0" err="1"/>
              <a:t>this.firstName</a:t>
            </a:r>
            <a:r>
              <a:rPr lang="en-US" sz="1000" dirty="0"/>
              <a:t>); </a:t>
            </a:r>
            <a:endParaRPr lang="en-US" sz="1000" dirty="0" smtClean="0"/>
          </a:p>
          <a:p>
            <a:pPr marL="0" indent="0">
              <a:buNone/>
            </a:pPr>
            <a:r>
              <a:rPr lang="en-US" sz="1000" dirty="0" smtClean="0"/>
              <a:t>}; </a:t>
            </a:r>
          </a:p>
          <a:p>
            <a:pPr marL="0" indent="0">
              <a:buNone/>
            </a:pPr>
            <a:r>
              <a:rPr lang="en-US" sz="1000" dirty="0" smtClean="0"/>
              <a:t>// </a:t>
            </a:r>
            <a:r>
              <a:rPr lang="en-US" sz="1000" dirty="0"/>
              <a:t>Define the Student constructor </a:t>
            </a:r>
            <a:endParaRPr lang="en-US" sz="1000" dirty="0" smtClean="0"/>
          </a:p>
          <a:p>
            <a:pPr marL="0" indent="0">
              <a:buNone/>
            </a:pPr>
            <a:r>
              <a:rPr lang="en-US" sz="1000" dirty="0" smtClean="0"/>
              <a:t>function </a:t>
            </a:r>
            <a:r>
              <a:rPr lang="en-US" sz="1000" dirty="0"/>
              <a:t>Student(</a:t>
            </a:r>
            <a:r>
              <a:rPr lang="en-US" sz="1000" dirty="0" err="1"/>
              <a:t>firstName</a:t>
            </a:r>
            <a:r>
              <a:rPr lang="en-US" sz="1000" dirty="0"/>
              <a:t>, subject) { </a:t>
            </a:r>
            <a:endParaRPr lang="en-US" sz="1000" dirty="0" smtClean="0"/>
          </a:p>
          <a:p>
            <a:pPr marL="0" indent="0">
              <a:buNone/>
            </a:pPr>
            <a:r>
              <a:rPr lang="en-US" sz="1000" dirty="0"/>
              <a:t>	</a:t>
            </a:r>
            <a:r>
              <a:rPr lang="en-US" sz="1000" dirty="0" smtClean="0"/>
              <a:t>// </a:t>
            </a:r>
            <a:r>
              <a:rPr lang="en-US" sz="1000" dirty="0"/>
              <a:t>Call the parent constructor, making sure (using </a:t>
            </a:r>
            <a:r>
              <a:rPr lang="en-US" sz="1000" dirty="0" err="1"/>
              <a:t>Function#call</a:t>
            </a:r>
            <a:r>
              <a:rPr lang="en-US" sz="1000" dirty="0"/>
              <a:t>) </a:t>
            </a:r>
            <a:endParaRPr lang="en-US" sz="1000" dirty="0" smtClean="0"/>
          </a:p>
          <a:p>
            <a:pPr marL="0" indent="0">
              <a:buNone/>
            </a:pPr>
            <a:r>
              <a:rPr lang="en-US" sz="1000" dirty="0"/>
              <a:t>	</a:t>
            </a:r>
            <a:r>
              <a:rPr lang="en-US" sz="1000" dirty="0" smtClean="0"/>
              <a:t>// </a:t>
            </a:r>
            <a:r>
              <a:rPr lang="en-US" sz="1000" dirty="0"/>
              <a:t>that "this" is set correctly during the call </a:t>
            </a:r>
            <a:endParaRPr lang="en-US" sz="1000" dirty="0" smtClean="0"/>
          </a:p>
          <a:p>
            <a:pPr marL="0" indent="0">
              <a:buNone/>
            </a:pPr>
            <a:r>
              <a:rPr lang="en-US" sz="1000" dirty="0"/>
              <a:t>	</a:t>
            </a:r>
            <a:r>
              <a:rPr lang="en-US" sz="1000" dirty="0" err="1" smtClean="0"/>
              <a:t>Person.call</a:t>
            </a:r>
            <a:r>
              <a:rPr lang="en-US" sz="1000" dirty="0" smtClean="0"/>
              <a:t>(this</a:t>
            </a:r>
            <a:r>
              <a:rPr lang="en-US" sz="1000" dirty="0"/>
              <a:t>, </a:t>
            </a:r>
            <a:r>
              <a:rPr lang="en-US" sz="1000" dirty="0" err="1"/>
              <a:t>firstName</a:t>
            </a:r>
            <a:r>
              <a:rPr lang="en-US" sz="1000" dirty="0"/>
              <a:t>); </a:t>
            </a:r>
            <a:endParaRPr lang="en-US" sz="1000" dirty="0" smtClean="0"/>
          </a:p>
          <a:p>
            <a:pPr marL="0" indent="0">
              <a:buNone/>
            </a:pPr>
            <a:r>
              <a:rPr lang="en-US" sz="1000" dirty="0"/>
              <a:t>	</a:t>
            </a:r>
            <a:r>
              <a:rPr lang="en-US" sz="1000" dirty="0" smtClean="0"/>
              <a:t>// </a:t>
            </a:r>
            <a:r>
              <a:rPr lang="en-US" sz="1000" dirty="0"/>
              <a:t>Initialize our Student-specific properties </a:t>
            </a:r>
            <a:endParaRPr lang="en-US" sz="1000" dirty="0" smtClean="0"/>
          </a:p>
          <a:p>
            <a:pPr marL="0" indent="0">
              <a:buNone/>
            </a:pPr>
            <a:r>
              <a:rPr lang="en-US" sz="1000" dirty="0"/>
              <a:t>	</a:t>
            </a:r>
            <a:r>
              <a:rPr lang="en-US" sz="1000" dirty="0" err="1" smtClean="0"/>
              <a:t>this.subject</a:t>
            </a:r>
            <a:r>
              <a:rPr lang="en-US" sz="1000" dirty="0" smtClean="0"/>
              <a:t> </a:t>
            </a:r>
            <a:r>
              <a:rPr lang="en-US" sz="1000" dirty="0"/>
              <a:t>= subject; </a:t>
            </a:r>
            <a:endParaRPr lang="en-US" sz="1000" dirty="0" smtClean="0"/>
          </a:p>
          <a:p>
            <a:pPr marL="0" indent="0">
              <a:buNone/>
            </a:pPr>
            <a:r>
              <a:rPr lang="en-US" sz="1000" dirty="0" smtClean="0"/>
              <a:t>};</a:t>
            </a:r>
            <a:endParaRPr lang="en-US" sz="1000" dirty="0"/>
          </a:p>
        </p:txBody>
      </p:sp>
    </p:spTree>
    <p:extLst>
      <p:ext uri="{BB962C8B-B14F-4D97-AF65-F5344CB8AC3E}">
        <p14:creationId xmlns:p14="http://schemas.microsoft.com/office/powerpoint/2010/main" val="3176621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Controller Layer</a:t>
            </a:r>
            <a:endParaRPr lang="en-IN" dirty="0"/>
          </a:p>
        </p:txBody>
      </p:sp>
      <p:sp>
        <p:nvSpPr>
          <p:cNvPr id="3" name="Content Placeholder 2"/>
          <p:cNvSpPr>
            <a:spLocks noGrp="1"/>
          </p:cNvSpPr>
          <p:nvPr>
            <p:ph idx="1"/>
          </p:nvPr>
        </p:nvSpPr>
        <p:spPr>
          <a:xfrm>
            <a:off x="838200" y="1569720"/>
            <a:ext cx="10515600" cy="4953000"/>
          </a:xfrm>
        </p:spPr>
        <p:txBody>
          <a:bodyPr>
            <a:normAutofit fontScale="70000" lnSpcReduction="20000"/>
          </a:bodyPr>
          <a:lstStyle/>
          <a:p>
            <a:r>
              <a:rPr lang="en-US" b="0" dirty="0" smtClean="0"/>
              <a:t>Controls the application flow and interaction between the Model and View</a:t>
            </a:r>
          </a:p>
          <a:p>
            <a:r>
              <a:rPr lang="en-US" b="0" dirty="0" smtClean="0"/>
              <a:t>Brains of the ASP.NET MVC application</a:t>
            </a:r>
          </a:p>
          <a:p>
            <a:r>
              <a:rPr lang="en-US" b="0" dirty="0" smtClean="0"/>
              <a:t>Request the data from the Model Layer</a:t>
            </a:r>
          </a:p>
          <a:p>
            <a:r>
              <a:rPr lang="en-US" b="0" dirty="0" smtClean="0"/>
              <a:t>Controller does not perform any of the work directly</a:t>
            </a:r>
          </a:p>
          <a:p>
            <a:r>
              <a:rPr lang="en-US" b="0" dirty="0" smtClean="0"/>
              <a:t>It delegates the work to   models and the view layer to do real work</a:t>
            </a:r>
          </a:p>
          <a:p>
            <a:r>
              <a:rPr lang="en-US" b="0" u="sng" dirty="0" smtClean="0"/>
              <a:t>File Type</a:t>
            </a:r>
            <a:r>
              <a:rPr lang="en-US" b="0" dirty="0" smtClean="0"/>
              <a:t>: Class file. (.</a:t>
            </a:r>
            <a:r>
              <a:rPr lang="en-US" b="0" dirty="0" err="1" smtClean="0"/>
              <a:t>cs</a:t>
            </a:r>
            <a:r>
              <a:rPr lang="en-US" b="0" dirty="0" smtClean="0"/>
              <a:t> extension)</a:t>
            </a:r>
          </a:p>
          <a:p>
            <a:endParaRPr lang="en-US" dirty="0" smtClean="0"/>
          </a:p>
          <a:p>
            <a:r>
              <a:rPr lang="en-US" dirty="0" smtClean="0"/>
              <a:t>Example: (</a:t>
            </a:r>
            <a:r>
              <a:rPr lang="en-US" dirty="0" smtClean="0">
                <a:hlinkClick r:id="rId2"/>
              </a:rPr>
              <a:t>http://localhost:59581/Auctions/Index</a:t>
            </a:r>
            <a:r>
              <a:rPr lang="en-US" dirty="0" smtClean="0"/>
              <a:t>)</a:t>
            </a:r>
          </a:p>
          <a:p>
            <a:pPr marL="457200" lvl="1" indent="0">
              <a:buNone/>
            </a:pPr>
            <a:endParaRPr lang="en-US" dirty="0" smtClean="0"/>
          </a:p>
          <a:p>
            <a:pPr marL="457200" lvl="1" indent="0">
              <a:buNone/>
            </a:pPr>
            <a:r>
              <a:rPr lang="en-US" dirty="0" smtClean="0">
                <a:solidFill>
                  <a:srgbClr val="0070C0"/>
                </a:solidFill>
              </a:rPr>
              <a:t>public class </a:t>
            </a:r>
            <a:r>
              <a:rPr lang="en-US" dirty="0" err="1" smtClean="0">
                <a:solidFill>
                  <a:srgbClr val="0070C0"/>
                </a:solidFill>
              </a:rPr>
              <a:t>AuctionsController</a:t>
            </a:r>
            <a:r>
              <a:rPr lang="en-US" dirty="0" smtClean="0">
                <a:solidFill>
                  <a:srgbClr val="0070C0"/>
                </a:solidFill>
              </a:rPr>
              <a:t> : Controller </a:t>
            </a:r>
          </a:p>
          <a:p>
            <a:pPr marL="457200" lvl="1" indent="0">
              <a:buNone/>
            </a:pPr>
            <a:r>
              <a:rPr lang="en-US" dirty="0" smtClean="0">
                <a:solidFill>
                  <a:srgbClr val="0070C0"/>
                </a:solidFill>
              </a:rPr>
              <a:t>{ </a:t>
            </a:r>
          </a:p>
          <a:p>
            <a:pPr marL="457200" lvl="1" indent="0">
              <a:buNone/>
            </a:pPr>
            <a:r>
              <a:rPr lang="en-US" dirty="0" smtClean="0">
                <a:solidFill>
                  <a:srgbClr val="0070C0"/>
                </a:solidFill>
              </a:rPr>
              <a:t>	// GET: /Auctions/ </a:t>
            </a:r>
          </a:p>
          <a:p>
            <a:pPr marL="457200" lvl="1" indent="0">
              <a:buNone/>
            </a:pPr>
            <a:r>
              <a:rPr lang="en-US" dirty="0" smtClean="0">
                <a:solidFill>
                  <a:srgbClr val="0070C0"/>
                </a:solidFill>
              </a:rPr>
              <a:t>	public </a:t>
            </a:r>
            <a:r>
              <a:rPr lang="en-US" dirty="0" err="1" smtClean="0">
                <a:solidFill>
                  <a:srgbClr val="0070C0"/>
                </a:solidFill>
              </a:rPr>
              <a:t>ActionResult</a:t>
            </a:r>
            <a:r>
              <a:rPr lang="en-US" dirty="0" smtClean="0">
                <a:solidFill>
                  <a:srgbClr val="0070C0"/>
                </a:solidFill>
              </a:rPr>
              <a:t> Index() </a:t>
            </a:r>
          </a:p>
          <a:p>
            <a:pPr marL="457200" lvl="1" indent="0">
              <a:buNone/>
            </a:pPr>
            <a:r>
              <a:rPr lang="en-US" dirty="0" smtClean="0">
                <a:solidFill>
                  <a:srgbClr val="0070C0"/>
                </a:solidFill>
              </a:rPr>
              <a:t>	{ </a:t>
            </a:r>
          </a:p>
          <a:p>
            <a:pPr marL="457200" lvl="1" indent="0">
              <a:buNone/>
            </a:pPr>
            <a:r>
              <a:rPr lang="en-US" dirty="0" smtClean="0">
                <a:solidFill>
                  <a:srgbClr val="0070C0"/>
                </a:solidFill>
              </a:rPr>
              <a:t>		return View(); </a:t>
            </a:r>
          </a:p>
          <a:p>
            <a:pPr marL="457200" lvl="1" indent="0">
              <a:buNone/>
            </a:pPr>
            <a:r>
              <a:rPr lang="en-US" dirty="0" smtClean="0">
                <a:solidFill>
                  <a:srgbClr val="0070C0"/>
                </a:solidFill>
              </a:rPr>
              <a:t>	} </a:t>
            </a:r>
          </a:p>
          <a:p>
            <a:pPr marL="457200" lvl="1" indent="0">
              <a:buNone/>
            </a:pPr>
            <a:r>
              <a:rPr lang="en-US" dirty="0" smtClean="0">
                <a:solidFill>
                  <a:srgbClr val="0070C0"/>
                </a:solidFill>
              </a:rPr>
              <a:t>}</a:t>
            </a:r>
          </a:p>
        </p:txBody>
      </p:sp>
    </p:spTree>
    <p:extLst>
      <p:ext uri="{BB962C8B-B14F-4D97-AF65-F5344CB8AC3E}">
        <p14:creationId xmlns:p14="http://schemas.microsoft.com/office/powerpoint/2010/main" val="53970646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Example </a:t>
            </a:r>
            <a:r>
              <a:rPr lang="en-US" dirty="0" err="1" smtClean="0"/>
              <a:t>Cont</a:t>
            </a:r>
            <a:r>
              <a:rPr lang="en-US" dirty="0" smtClean="0"/>
              <a:t>…</a:t>
            </a:r>
            <a:endParaRPr lang="en-US" dirty="0"/>
          </a:p>
        </p:txBody>
      </p:sp>
      <p:sp>
        <p:nvSpPr>
          <p:cNvPr id="3" name="Content Placeholder 2"/>
          <p:cNvSpPr>
            <a:spLocks noGrp="1"/>
          </p:cNvSpPr>
          <p:nvPr>
            <p:ph idx="1"/>
          </p:nvPr>
        </p:nvSpPr>
        <p:spPr>
          <a:xfrm>
            <a:off x="838200" y="1600201"/>
            <a:ext cx="10010614" cy="4389525"/>
          </a:xfrm>
        </p:spPr>
        <p:txBody>
          <a:bodyPr>
            <a:noAutofit/>
          </a:bodyPr>
          <a:lstStyle/>
          <a:p>
            <a:pPr marL="0" indent="0">
              <a:buNone/>
            </a:pPr>
            <a:r>
              <a:rPr lang="en-US" sz="1200" dirty="0"/>
              <a:t>// Create a </a:t>
            </a:r>
            <a:r>
              <a:rPr lang="en-US" sz="1200" dirty="0" err="1"/>
              <a:t>Student.prototype</a:t>
            </a:r>
            <a:r>
              <a:rPr lang="en-US" sz="1200" dirty="0"/>
              <a:t> object that inherits from </a:t>
            </a:r>
            <a:r>
              <a:rPr lang="en-US" sz="1200" dirty="0" err="1"/>
              <a:t>Person.prototype</a:t>
            </a:r>
            <a:r>
              <a:rPr lang="en-US" sz="1200" dirty="0"/>
              <a:t>. </a:t>
            </a:r>
          </a:p>
          <a:p>
            <a:pPr marL="0" indent="0">
              <a:buNone/>
            </a:pPr>
            <a:r>
              <a:rPr lang="en-US" sz="1200" dirty="0" smtClean="0"/>
              <a:t>// </a:t>
            </a:r>
            <a:r>
              <a:rPr lang="en-US" sz="1200" dirty="0"/>
              <a:t>Note: A common error here is to use "new Person()" to create the </a:t>
            </a:r>
          </a:p>
          <a:p>
            <a:pPr marL="0" indent="0">
              <a:buNone/>
            </a:pPr>
            <a:r>
              <a:rPr lang="en-US" sz="1200" dirty="0" smtClean="0"/>
              <a:t>// </a:t>
            </a:r>
            <a:r>
              <a:rPr lang="en-US" sz="1200" dirty="0" err="1"/>
              <a:t>Student.prototype</a:t>
            </a:r>
            <a:r>
              <a:rPr lang="en-US" sz="1200" dirty="0"/>
              <a:t>. That's incorrect for several reasons, not least </a:t>
            </a:r>
          </a:p>
          <a:p>
            <a:pPr marL="0" indent="0">
              <a:buNone/>
            </a:pPr>
            <a:r>
              <a:rPr lang="en-US" sz="1200" dirty="0" smtClean="0"/>
              <a:t>// </a:t>
            </a:r>
            <a:r>
              <a:rPr lang="en-US" sz="1200" dirty="0"/>
              <a:t>that we don't have anything to give Person for the "</a:t>
            </a:r>
            <a:r>
              <a:rPr lang="en-US" sz="1200" dirty="0" err="1"/>
              <a:t>firstName</a:t>
            </a:r>
            <a:r>
              <a:rPr lang="en-US" sz="1200" dirty="0"/>
              <a:t>" </a:t>
            </a:r>
            <a:endParaRPr lang="en-US" sz="1200" dirty="0" smtClean="0"/>
          </a:p>
          <a:p>
            <a:pPr marL="0" indent="0">
              <a:buNone/>
            </a:pPr>
            <a:r>
              <a:rPr lang="en-US" sz="1200" dirty="0" smtClean="0"/>
              <a:t>// </a:t>
            </a:r>
            <a:r>
              <a:rPr lang="en-US" sz="1200" dirty="0"/>
              <a:t>argument. The correct place to call Person is above, where we call </a:t>
            </a:r>
            <a:endParaRPr lang="en-US" sz="1200" dirty="0" smtClean="0"/>
          </a:p>
          <a:p>
            <a:pPr marL="0" indent="0">
              <a:buNone/>
            </a:pPr>
            <a:r>
              <a:rPr lang="en-US" sz="1200" dirty="0" smtClean="0"/>
              <a:t>// </a:t>
            </a:r>
            <a:r>
              <a:rPr lang="en-US" sz="1200" dirty="0"/>
              <a:t>it from Student. </a:t>
            </a:r>
            <a:endParaRPr lang="en-US" sz="1200" dirty="0" smtClean="0"/>
          </a:p>
          <a:p>
            <a:pPr marL="0" indent="0">
              <a:buNone/>
            </a:pPr>
            <a:r>
              <a:rPr lang="en-US" sz="1200" dirty="0" err="1" smtClean="0"/>
              <a:t>Student.prototype</a:t>
            </a:r>
            <a:r>
              <a:rPr lang="en-US" sz="1200" dirty="0" smtClean="0"/>
              <a:t> </a:t>
            </a:r>
            <a:r>
              <a:rPr lang="en-US" sz="1200" dirty="0"/>
              <a:t>= </a:t>
            </a:r>
            <a:r>
              <a:rPr lang="en-US" sz="1200" dirty="0" err="1"/>
              <a:t>Object.create</a:t>
            </a:r>
            <a:r>
              <a:rPr lang="en-US" sz="1200" dirty="0"/>
              <a:t>(</a:t>
            </a:r>
            <a:r>
              <a:rPr lang="en-US" sz="1200" dirty="0" err="1"/>
              <a:t>Person.prototype</a:t>
            </a:r>
            <a:r>
              <a:rPr lang="en-US" sz="1200" dirty="0"/>
              <a:t>); </a:t>
            </a:r>
            <a:endParaRPr lang="en-US" sz="1200" dirty="0" smtClean="0"/>
          </a:p>
          <a:p>
            <a:pPr marL="0" indent="0">
              <a:buNone/>
            </a:pPr>
            <a:r>
              <a:rPr lang="en-US" sz="1200" dirty="0" smtClean="0"/>
              <a:t>// </a:t>
            </a:r>
            <a:r>
              <a:rPr lang="en-US" sz="1200" dirty="0"/>
              <a:t>See note below </a:t>
            </a:r>
            <a:endParaRPr lang="en-US" sz="1200" dirty="0" smtClean="0"/>
          </a:p>
          <a:p>
            <a:pPr marL="0" indent="0">
              <a:buNone/>
            </a:pPr>
            <a:r>
              <a:rPr lang="en-US" sz="1200" dirty="0" smtClean="0"/>
              <a:t>// </a:t>
            </a:r>
            <a:r>
              <a:rPr lang="en-US" sz="1200" dirty="0"/>
              <a:t>Set the "constructor" property to refer to Student </a:t>
            </a:r>
            <a:endParaRPr lang="en-US" sz="1200" dirty="0" smtClean="0"/>
          </a:p>
          <a:p>
            <a:pPr marL="0" indent="0">
              <a:buNone/>
            </a:pPr>
            <a:r>
              <a:rPr lang="en-US" sz="1200" dirty="0" err="1" smtClean="0"/>
              <a:t>Student.prototype.constructor</a:t>
            </a:r>
            <a:r>
              <a:rPr lang="en-US" sz="1200" dirty="0" smtClean="0"/>
              <a:t> </a:t>
            </a:r>
            <a:r>
              <a:rPr lang="en-US" sz="1200" dirty="0"/>
              <a:t>= Student; </a:t>
            </a:r>
            <a:endParaRPr lang="en-US" sz="1200" dirty="0" smtClean="0"/>
          </a:p>
          <a:p>
            <a:pPr marL="0" indent="0">
              <a:buNone/>
            </a:pPr>
            <a:r>
              <a:rPr lang="en-US" sz="1200" dirty="0" smtClean="0"/>
              <a:t>// </a:t>
            </a:r>
            <a:r>
              <a:rPr lang="en-US" sz="1200" dirty="0"/>
              <a:t>Replace the "</a:t>
            </a:r>
            <a:r>
              <a:rPr lang="en-US" sz="1200" dirty="0" err="1"/>
              <a:t>sayHello</a:t>
            </a:r>
            <a:r>
              <a:rPr lang="en-US" sz="1200" dirty="0"/>
              <a:t>" method </a:t>
            </a:r>
            <a:endParaRPr lang="en-US" sz="1200" dirty="0" smtClean="0"/>
          </a:p>
          <a:p>
            <a:pPr marL="0" indent="0">
              <a:buNone/>
            </a:pPr>
            <a:r>
              <a:rPr lang="en-US" sz="1200" dirty="0" err="1" smtClean="0"/>
              <a:t>Student.prototype.sayHello</a:t>
            </a:r>
            <a:r>
              <a:rPr lang="en-US" sz="1200" dirty="0" smtClean="0"/>
              <a:t> </a:t>
            </a:r>
            <a:r>
              <a:rPr lang="en-US" sz="1200" dirty="0"/>
              <a:t>= function(){ </a:t>
            </a:r>
            <a:endParaRPr lang="en-US" sz="1200" dirty="0" smtClean="0"/>
          </a:p>
          <a:p>
            <a:pPr marL="0" indent="0">
              <a:buNone/>
            </a:pPr>
            <a:r>
              <a:rPr lang="en-US" sz="1200" dirty="0"/>
              <a:t>	</a:t>
            </a:r>
            <a:r>
              <a:rPr lang="en-US" sz="1200" dirty="0" smtClean="0"/>
              <a:t>console.log</a:t>
            </a:r>
            <a:r>
              <a:rPr lang="en-US" sz="1200" dirty="0"/>
              <a:t>("Hello, I'm " + </a:t>
            </a:r>
            <a:r>
              <a:rPr lang="en-US" sz="1200" dirty="0" err="1"/>
              <a:t>this.firstName</a:t>
            </a:r>
            <a:r>
              <a:rPr lang="en-US" sz="1200" dirty="0"/>
              <a:t> + ". I'm studying " + </a:t>
            </a:r>
            <a:r>
              <a:rPr lang="en-US" sz="1200" dirty="0" err="1"/>
              <a:t>this.subject</a:t>
            </a:r>
            <a:r>
              <a:rPr lang="en-US" sz="1200" dirty="0"/>
              <a:t> + "."); </a:t>
            </a:r>
            <a:endParaRPr lang="en-US" sz="1200" dirty="0" smtClean="0"/>
          </a:p>
          <a:p>
            <a:pPr marL="0" indent="0">
              <a:buNone/>
            </a:pPr>
            <a:r>
              <a:rPr lang="en-US" sz="1200" dirty="0" smtClean="0"/>
              <a:t>}; </a:t>
            </a:r>
            <a:r>
              <a:rPr lang="en-US" sz="1200" dirty="0"/>
              <a:t/>
            </a:r>
            <a:br>
              <a:rPr lang="en-US" sz="1200" dirty="0"/>
            </a:br>
            <a:r>
              <a:rPr lang="en-US" sz="1200" dirty="0"/>
              <a:t>// Add a "</a:t>
            </a:r>
            <a:r>
              <a:rPr lang="en-US" sz="1200" dirty="0" err="1"/>
              <a:t>sayGoodBye</a:t>
            </a:r>
            <a:r>
              <a:rPr lang="en-US" sz="1200" dirty="0"/>
              <a:t>" method </a:t>
            </a:r>
            <a:endParaRPr lang="en-US" sz="1200" dirty="0" smtClean="0"/>
          </a:p>
          <a:p>
            <a:pPr marL="0" indent="0">
              <a:buNone/>
            </a:pPr>
            <a:r>
              <a:rPr lang="en-US" sz="1200" dirty="0" err="1" smtClean="0"/>
              <a:t>Student.prototype.sayGoodBye</a:t>
            </a:r>
            <a:r>
              <a:rPr lang="en-US" sz="1200" dirty="0" smtClean="0"/>
              <a:t> </a:t>
            </a:r>
            <a:r>
              <a:rPr lang="en-US" sz="1200" dirty="0"/>
              <a:t>= function(){ </a:t>
            </a:r>
            <a:endParaRPr lang="en-US" sz="1200" dirty="0" smtClean="0"/>
          </a:p>
          <a:p>
            <a:pPr marL="0" indent="0">
              <a:buNone/>
            </a:pPr>
            <a:r>
              <a:rPr lang="en-US" sz="1200" dirty="0"/>
              <a:t>	</a:t>
            </a:r>
            <a:r>
              <a:rPr lang="en-US" sz="1200" dirty="0" smtClean="0"/>
              <a:t>console.log</a:t>
            </a:r>
            <a:r>
              <a:rPr lang="en-US" sz="1200" dirty="0"/>
              <a:t>("Goodbye!"); </a:t>
            </a:r>
            <a:endParaRPr lang="en-US" sz="1200" dirty="0" smtClean="0"/>
          </a:p>
          <a:p>
            <a:pPr marL="0" indent="0">
              <a:buNone/>
            </a:pPr>
            <a:r>
              <a:rPr lang="en-US" sz="1200" dirty="0" smtClean="0"/>
              <a:t>}; </a:t>
            </a:r>
            <a:r>
              <a:rPr lang="en-US" sz="1200" dirty="0"/>
              <a:t/>
            </a:r>
            <a:br>
              <a:rPr lang="en-US" sz="1200" dirty="0"/>
            </a:br>
            <a:endParaRPr lang="en-US" sz="1200" dirty="0"/>
          </a:p>
        </p:txBody>
      </p:sp>
    </p:spTree>
    <p:extLst>
      <p:ext uri="{BB962C8B-B14F-4D97-AF65-F5344CB8AC3E}">
        <p14:creationId xmlns:p14="http://schemas.microsoft.com/office/powerpoint/2010/main" val="98302819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Example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 Example usage: </a:t>
            </a:r>
            <a:endParaRPr lang="en-US" dirty="0" smtClean="0"/>
          </a:p>
          <a:p>
            <a:pPr marL="0" indent="0">
              <a:buNone/>
            </a:pPr>
            <a:r>
              <a:rPr lang="en-US" dirty="0" err="1" smtClean="0"/>
              <a:t>var</a:t>
            </a:r>
            <a:r>
              <a:rPr lang="en-US" dirty="0" smtClean="0"/>
              <a:t> </a:t>
            </a:r>
            <a:r>
              <a:rPr lang="en-US" dirty="0"/>
              <a:t>student1 = new Student("Janet", "Applied Physics"); </a:t>
            </a:r>
            <a:endParaRPr lang="en-US" dirty="0" smtClean="0"/>
          </a:p>
          <a:p>
            <a:pPr marL="0" indent="0">
              <a:buNone/>
            </a:pPr>
            <a:r>
              <a:rPr lang="en-US" dirty="0" smtClean="0"/>
              <a:t>student1.sayHello</a:t>
            </a:r>
            <a:r>
              <a:rPr lang="en-US" dirty="0"/>
              <a:t>(); </a:t>
            </a:r>
            <a:endParaRPr lang="en-US" dirty="0" smtClean="0"/>
          </a:p>
          <a:p>
            <a:pPr marL="0" indent="0">
              <a:buNone/>
            </a:pPr>
            <a:r>
              <a:rPr lang="en-US" dirty="0" smtClean="0"/>
              <a:t>// </a:t>
            </a:r>
            <a:r>
              <a:rPr lang="en-US" dirty="0"/>
              <a:t>"Hello, I'm Janet. I'm studying Applied Physics." </a:t>
            </a:r>
            <a:endParaRPr lang="en-US" dirty="0" smtClean="0"/>
          </a:p>
          <a:p>
            <a:pPr marL="0" indent="0">
              <a:buNone/>
            </a:pPr>
            <a:r>
              <a:rPr lang="en-US" dirty="0" smtClean="0"/>
              <a:t>student1.walk</a:t>
            </a:r>
            <a:r>
              <a:rPr lang="en-US" dirty="0"/>
              <a:t>(); // "I am walking!" </a:t>
            </a:r>
            <a:endParaRPr lang="en-US" dirty="0" smtClean="0"/>
          </a:p>
          <a:p>
            <a:pPr marL="0" indent="0">
              <a:buNone/>
            </a:pPr>
            <a:r>
              <a:rPr lang="en-US" dirty="0" smtClean="0"/>
              <a:t>student1.sayGoodBye</a:t>
            </a:r>
            <a:r>
              <a:rPr lang="en-US" dirty="0"/>
              <a:t>(); // "Goodbye!" </a:t>
            </a:r>
            <a:endParaRPr lang="en-US" dirty="0" smtClean="0"/>
          </a:p>
          <a:p>
            <a:pPr marL="0" indent="0">
              <a:buNone/>
            </a:pPr>
            <a:endParaRPr lang="en-US" dirty="0"/>
          </a:p>
          <a:p>
            <a:pPr marL="0" indent="0">
              <a:buNone/>
            </a:pPr>
            <a:r>
              <a:rPr lang="en-US" dirty="0" smtClean="0"/>
              <a:t>// </a:t>
            </a:r>
            <a:r>
              <a:rPr lang="en-US" dirty="0"/>
              <a:t>Check that </a:t>
            </a:r>
            <a:r>
              <a:rPr lang="en-US" dirty="0" err="1"/>
              <a:t>instanceof</a:t>
            </a:r>
            <a:r>
              <a:rPr lang="en-US" dirty="0"/>
              <a:t> works correctly </a:t>
            </a:r>
            <a:endParaRPr lang="en-US" dirty="0" smtClean="0"/>
          </a:p>
          <a:p>
            <a:pPr marL="0" indent="0">
              <a:buNone/>
            </a:pPr>
            <a:r>
              <a:rPr lang="en-US" dirty="0" smtClean="0"/>
              <a:t>console.log(student1 </a:t>
            </a:r>
            <a:r>
              <a:rPr lang="en-US" dirty="0" err="1"/>
              <a:t>instanceof</a:t>
            </a:r>
            <a:r>
              <a:rPr lang="en-US" dirty="0"/>
              <a:t> Person); // true </a:t>
            </a:r>
            <a:endParaRPr lang="en-US" dirty="0" smtClean="0"/>
          </a:p>
          <a:p>
            <a:pPr marL="0" indent="0">
              <a:buNone/>
            </a:pPr>
            <a:r>
              <a:rPr lang="en-US" dirty="0" smtClean="0"/>
              <a:t>console.log(student1 </a:t>
            </a:r>
            <a:r>
              <a:rPr lang="en-US" dirty="0" err="1"/>
              <a:t>instanceof</a:t>
            </a:r>
            <a:r>
              <a:rPr lang="en-US" dirty="0"/>
              <a:t> Student); // true</a:t>
            </a:r>
          </a:p>
        </p:txBody>
      </p:sp>
    </p:spTree>
    <p:extLst>
      <p:ext uri="{BB962C8B-B14F-4D97-AF65-F5344CB8AC3E}">
        <p14:creationId xmlns:p14="http://schemas.microsoft.com/office/powerpoint/2010/main" val="355721793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204" y="2689871"/>
            <a:ext cx="10515600" cy="1325563"/>
          </a:xfrm>
        </p:spPr>
        <p:txBody>
          <a:bodyPr/>
          <a:lstStyle/>
          <a:p>
            <a:pPr algn="ctr"/>
            <a:r>
              <a:rPr lang="en-US" dirty="0" smtClean="0"/>
              <a:t>Questions</a:t>
            </a:r>
            <a:endParaRPr lang="en-IN" dirty="0"/>
          </a:p>
        </p:txBody>
      </p:sp>
    </p:spTree>
    <p:extLst>
      <p:ext uri="{BB962C8B-B14F-4D97-AF65-F5344CB8AC3E}">
        <p14:creationId xmlns:p14="http://schemas.microsoft.com/office/powerpoint/2010/main" val="4180326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 Cont..</a:t>
            </a:r>
            <a:endParaRPr lang="en-IN" dirty="0"/>
          </a:p>
        </p:txBody>
      </p:sp>
      <p:sp>
        <p:nvSpPr>
          <p:cNvPr id="3" name="Content Placeholder 2"/>
          <p:cNvSpPr>
            <a:spLocks noGrp="1"/>
          </p:cNvSpPr>
          <p:nvPr>
            <p:ph idx="1"/>
          </p:nvPr>
        </p:nvSpPr>
        <p:spPr>
          <a:xfrm>
            <a:off x="838200" y="1825625"/>
            <a:ext cx="10515600" cy="4727575"/>
          </a:xfrm>
        </p:spPr>
        <p:txBody>
          <a:bodyPr>
            <a:normAutofit/>
          </a:bodyPr>
          <a:lstStyle/>
          <a:p>
            <a:r>
              <a:rPr lang="en-US" b="0" dirty="0" smtClean="0"/>
              <a:t>The base class for all Controller is </a:t>
            </a:r>
            <a:r>
              <a:rPr lang="en-US" b="0" dirty="0" err="1" smtClean="0"/>
              <a:t>ControllerBase</a:t>
            </a:r>
            <a:endParaRPr lang="en-US" b="0" dirty="0" smtClean="0"/>
          </a:p>
          <a:p>
            <a:r>
              <a:rPr lang="en-US" b="0" dirty="0" smtClean="0"/>
              <a:t>Controller class inherits from </a:t>
            </a:r>
            <a:r>
              <a:rPr lang="en-US" b="0" dirty="0" err="1" smtClean="0"/>
              <a:t>ControllerBase</a:t>
            </a:r>
            <a:endParaRPr lang="en-US" b="0" dirty="0" smtClean="0"/>
          </a:p>
          <a:p>
            <a:pPr marL="457200" lvl="1" indent="0">
              <a:buNone/>
            </a:pPr>
            <a:r>
              <a:rPr lang="en-US" dirty="0" smtClean="0">
                <a:solidFill>
                  <a:srgbClr val="0070C0"/>
                </a:solidFill>
              </a:rPr>
              <a:t>public class </a:t>
            </a:r>
            <a:r>
              <a:rPr lang="en-US" dirty="0" err="1" smtClean="0">
                <a:solidFill>
                  <a:srgbClr val="0070C0"/>
                </a:solidFill>
              </a:rPr>
              <a:t>HomeController</a:t>
            </a:r>
            <a:r>
              <a:rPr lang="en-US" dirty="0" smtClean="0">
                <a:solidFill>
                  <a:srgbClr val="0070C0"/>
                </a:solidFill>
              </a:rPr>
              <a:t> : Controller </a:t>
            </a:r>
          </a:p>
          <a:p>
            <a:pPr marL="457200" lvl="1" indent="0">
              <a:buNone/>
            </a:pPr>
            <a:endParaRPr lang="en-US" dirty="0" smtClean="0">
              <a:solidFill>
                <a:srgbClr val="0070C0"/>
              </a:solidFill>
            </a:endParaRPr>
          </a:p>
          <a:p>
            <a:pPr marL="342900" lvl="1" indent="-342900">
              <a:buFont typeface="Wingdings" panose="05000000000000000000" pitchFamily="2" charset="2"/>
              <a:buChar char="Ø"/>
            </a:pPr>
            <a:r>
              <a:rPr lang="en-US" sz="1800" b="1" dirty="0" smtClean="0"/>
              <a:t>Action Methods</a:t>
            </a:r>
          </a:p>
          <a:p>
            <a:pPr marL="742950" lvl="2" indent="-342900">
              <a:buFont typeface="Wingdings" panose="05000000000000000000" pitchFamily="2" charset="2"/>
              <a:buChar char="Ø"/>
            </a:pPr>
            <a:r>
              <a:rPr lang="en-US" sz="1600" dirty="0" smtClean="0"/>
              <a:t>The controller defines action methods</a:t>
            </a:r>
          </a:p>
          <a:p>
            <a:pPr marL="742950" lvl="2" indent="-342900">
              <a:buFont typeface="Wingdings" panose="05000000000000000000" pitchFamily="2" charset="2"/>
              <a:buChar char="Ø"/>
            </a:pPr>
            <a:r>
              <a:rPr lang="en-US" sz="1600" dirty="0" smtClean="0"/>
              <a:t>Controllers can include as many action methods as needed</a:t>
            </a:r>
          </a:p>
          <a:p>
            <a:pPr marL="742950" lvl="2" indent="-342900">
              <a:buFont typeface="Wingdings" panose="05000000000000000000" pitchFamily="2" charset="2"/>
              <a:buChar char="Ø"/>
            </a:pPr>
            <a:endParaRPr lang="en-US" sz="1600" b="1" dirty="0" smtClean="0"/>
          </a:p>
          <a:p>
            <a:pPr marL="342900" lvl="1" indent="-342900">
              <a:buFont typeface="Wingdings" panose="05000000000000000000" pitchFamily="2" charset="2"/>
              <a:buChar char="Ø"/>
            </a:pPr>
            <a:r>
              <a:rPr lang="en-US" sz="2000" b="1" dirty="0" smtClean="0"/>
              <a:t>Action Result</a:t>
            </a:r>
          </a:p>
          <a:p>
            <a:pPr marL="742950" lvl="2" indent="-342900">
              <a:buFont typeface="Wingdings" panose="05000000000000000000" pitchFamily="2" charset="2"/>
              <a:buChar char="Ø"/>
            </a:pPr>
            <a:r>
              <a:rPr lang="en-US" sz="1600" dirty="0" smtClean="0"/>
              <a:t>Most action methods return an instance of a class that derives from </a:t>
            </a:r>
            <a:r>
              <a:rPr lang="en-US" sz="1600" dirty="0" err="1" smtClean="0"/>
              <a:t>ActionResult</a:t>
            </a:r>
            <a:endParaRPr lang="en-US" sz="1600" dirty="0" smtClean="0"/>
          </a:p>
          <a:p>
            <a:pPr marL="742950" lvl="2" indent="-342900">
              <a:buFont typeface="Wingdings" panose="05000000000000000000" pitchFamily="2" charset="2"/>
              <a:buChar char="Ø"/>
            </a:pPr>
            <a:r>
              <a:rPr lang="en-US" sz="1600" dirty="0" err="1" smtClean="0"/>
              <a:t>ActionResult</a:t>
            </a:r>
            <a:r>
              <a:rPr lang="en-US" sz="1600" dirty="0" smtClean="0"/>
              <a:t> class is the base for all action results</a:t>
            </a:r>
          </a:p>
        </p:txBody>
      </p:sp>
    </p:spTree>
    <p:extLst>
      <p:ext uri="{BB962C8B-B14F-4D97-AF65-F5344CB8AC3E}">
        <p14:creationId xmlns:p14="http://schemas.microsoft.com/office/powerpoint/2010/main" val="1042687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Controller – Action Result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126847703"/>
              </p:ext>
            </p:extLst>
          </p:nvPr>
        </p:nvGraphicFramePr>
        <p:xfrm>
          <a:off x="678564" y="1690688"/>
          <a:ext cx="10964795" cy="3235960"/>
        </p:xfrm>
        <a:graphic>
          <a:graphicData uri="http://schemas.openxmlformats.org/drawingml/2006/table">
            <a:tbl>
              <a:tblPr firstRow="1" bandRow="1">
                <a:tableStyleId>{FABFCF23-3B69-468F-B69F-88F6DE6A72F2}</a:tableStyleId>
              </a:tblPr>
              <a:tblGrid>
                <a:gridCol w="2338956"/>
                <a:gridCol w="2514600"/>
                <a:gridCol w="6111239"/>
              </a:tblGrid>
              <a:tr h="370840">
                <a:tc>
                  <a:txBody>
                    <a:bodyPr/>
                    <a:lstStyle/>
                    <a:p>
                      <a:r>
                        <a:rPr lang="en-US" dirty="0" smtClean="0"/>
                        <a:t>Action Result</a:t>
                      </a:r>
                      <a:endParaRPr lang="en-US" dirty="0"/>
                    </a:p>
                  </a:txBody>
                  <a:tcPr/>
                </a:tc>
                <a:tc>
                  <a:txBody>
                    <a:bodyPr/>
                    <a:lstStyle/>
                    <a:p>
                      <a:r>
                        <a:rPr lang="en-US" dirty="0" smtClean="0"/>
                        <a:t>Helper Method</a:t>
                      </a:r>
                      <a:endParaRPr lang="en-US" dirty="0"/>
                    </a:p>
                  </a:txBody>
                  <a:tcPr/>
                </a:tc>
                <a:tc>
                  <a:txBody>
                    <a:bodyPr/>
                    <a:lstStyle/>
                    <a:p>
                      <a:r>
                        <a:rPr lang="en-US" dirty="0" smtClean="0"/>
                        <a:t>Description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ViewResult</a:t>
                      </a:r>
                      <a:endParaRPr lang="en-US" dirty="0" smtClean="0">
                        <a:effectLst/>
                      </a:endParaRPr>
                    </a:p>
                  </a:txBody>
                  <a:tcPr/>
                </a:tc>
                <a:tc>
                  <a:txBody>
                    <a:bodyPr/>
                    <a:lstStyle/>
                    <a:p>
                      <a:r>
                        <a:rPr lang="en-US" dirty="0" smtClean="0"/>
                        <a:t>View</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Renders a view as a Web page.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PartialViewResult</a:t>
                      </a:r>
                      <a:endParaRPr lang="en-US" dirty="0" smtClean="0">
                        <a:effectLst/>
                      </a:endParaRPr>
                    </a:p>
                  </a:txBody>
                  <a:tcPr/>
                </a:tc>
                <a:tc>
                  <a:txBody>
                    <a:bodyPr/>
                    <a:lstStyle/>
                    <a:p>
                      <a:r>
                        <a:rPr lang="en-US" dirty="0" err="1" smtClean="0">
                          <a:effectLst/>
                        </a:rPr>
                        <a:t>PartialView</a:t>
                      </a:r>
                      <a:endParaRPr lang="en-US" dirty="0"/>
                    </a:p>
                  </a:txBody>
                  <a:tcPr/>
                </a:tc>
                <a:tc>
                  <a:txBody>
                    <a:bodyPr/>
                    <a:lstStyle/>
                    <a:p>
                      <a:r>
                        <a:rPr lang="en-US" dirty="0" smtClean="0"/>
                        <a:t>Renders a partial view, which defines a section of a view that can be rendered inside another view</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smtClean="0">
                          <a:solidFill>
                            <a:schemeClr val="dk1"/>
                          </a:solidFill>
                          <a:effectLst/>
                          <a:latin typeface="+mn-lt"/>
                          <a:ea typeface="+mn-ea"/>
                          <a:cs typeface="+mn-cs"/>
                        </a:rPr>
                        <a:t>JsonResult</a:t>
                      </a:r>
                      <a:endParaRPr lang="en-US" dirty="0" smtClean="0">
                        <a:effectLst/>
                      </a:endParaRPr>
                    </a:p>
                  </a:txBody>
                  <a:tcPr/>
                </a:tc>
                <a:tc>
                  <a:txBody>
                    <a:bodyPr/>
                    <a:lstStyle/>
                    <a:p>
                      <a:r>
                        <a:rPr lang="en-IN" sz="1800" b="0" i="0" u="none" strike="noStrike" kern="1200" dirty="0" smtClean="0">
                          <a:solidFill>
                            <a:schemeClr val="dk1"/>
                          </a:solidFill>
                          <a:effectLst/>
                          <a:latin typeface="+mn-lt"/>
                          <a:ea typeface="+mn-ea"/>
                          <a:cs typeface="+mn-cs"/>
                        </a:rPr>
                        <a:t>Json</a:t>
                      </a:r>
                      <a:endParaRPr lang="en-US" dirty="0"/>
                    </a:p>
                  </a:txBody>
                  <a:tcPr/>
                </a:tc>
                <a:tc>
                  <a:txBody>
                    <a:bodyPr/>
                    <a:lstStyle/>
                    <a:p>
                      <a:r>
                        <a:rPr lang="en-IN" sz="1800" b="0" i="0" kern="1200" dirty="0" smtClean="0">
                          <a:solidFill>
                            <a:schemeClr val="dk1"/>
                          </a:solidFill>
                          <a:effectLst/>
                          <a:latin typeface="+mn-lt"/>
                          <a:ea typeface="+mn-ea"/>
                          <a:cs typeface="+mn-cs"/>
                        </a:rPr>
                        <a:t>Returns a serialized JSON object.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smtClean="0">
                          <a:solidFill>
                            <a:schemeClr val="dk1"/>
                          </a:solidFill>
                          <a:effectLst/>
                          <a:latin typeface="+mn-lt"/>
                          <a:ea typeface="+mn-ea"/>
                          <a:cs typeface="+mn-cs"/>
                        </a:rPr>
                        <a:t>JavaScriptResult</a:t>
                      </a:r>
                      <a:endParaRPr lang="en-US" dirty="0" smtClean="0">
                        <a:effectLst/>
                      </a:endParaRPr>
                    </a:p>
                  </a:txBody>
                  <a:tcPr/>
                </a:tc>
                <a:tc>
                  <a:txBody>
                    <a:bodyPr/>
                    <a:lstStyle/>
                    <a:p>
                      <a:r>
                        <a:rPr lang="en-IN" sz="1800" b="0" i="0" u="none" strike="noStrike" kern="1200" dirty="0" smtClean="0">
                          <a:solidFill>
                            <a:schemeClr val="dk1"/>
                          </a:solidFill>
                          <a:effectLst/>
                          <a:latin typeface="+mn-lt"/>
                          <a:ea typeface="+mn-ea"/>
                          <a:cs typeface="+mn-cs"/>
                        </a:rPr>
                        <a:t>JavaScript</a:t>
                      </a:r>
                      <a:endParaRPr lang="en-US" dirty="0"/>
                    </a:p>
                  </a:txBody>
                  <a:tcPr/>
                </a:tc>
                <a:tc>
                  <a:txBody>
                    <a:bodyPr/>
                    <a:lstStyle/>
                    <a:p>
                      <a:r>
                        <a:rPr lang="en-IN" sz="1800" b="0" i="0" kern="1200" dirty="0" smtClean="0">
                          <a:solidFill>
                            <a:schemeClr val="dk1"/>
                          </a:solidFill>
                          <a:effectLst/>
                          <a:latin typeface="+mn-lt"/>
                          <a:ea typeface="+mn-ea"/>
                          <a:cs typeface="+mn-cs"/>
                        </a:rPr>
                        <a:t>Returns a script that can be executed on the client.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smtClean="0">
                          <a:solidFill>
                            <a:schemeClr val="dk1"/>
                          </a:solidFill>
                          <a:effectLst/>
                          <a:latin typeface="+mn-lt"/>
                          <a:ea typeface="+mn-ea"/>
                          <a:cs typeface="+mn-cs"/>
                        </a:rPr>
                        <a:t>FileResult</a:t>
                      </a:r>
                      <a:endParaRPr lang="en-US" dirty="0" smtClean="0">
                        <a:effectLst/>
                      </a:endParaRPr>
                    </a:p>
                  </a:txBody>
                  <a:tcPr/>
                </a:tc>
                <a:tc>
                  <a:txBody>
                    <a:bodyPr/>
                    <a:lstStyle/>
                    <a:p>
                      <a:r>
                        <a:rPr lang="en-IN" sz="1800" b="0" i="0" u="none" strike="noStrike" kern="1200" dirty="0" smtClean="0">
                          <a:solidFill>
                            <a:schemeClr val="dk1"/>
                          </a:solidFill>
                          <a:effectLst/>
                          <a:latin typeface="+mn-lt"/>
                          <a:ea typeface="+mn-ea"/>
                          <a:cs typeface="+mn-cs"/>
                        </a:rPr>
                        <a:t>File</a:t>
                      </a:r>
                      <a:endParaRPr lang="en-US" dirty="0"/>
                    </a:p>
                  </a:txBody>
                  <a:tcPr/>
                </a:tc>
                <a:tc>
                  <a:txBody>
                    <a:bodyPr/>
                    <a:lstStyle/>
                    <a:p>
                      <a:r>
                        <a:rPr lang="en-IN" sz="1800" b="0" i="0" kern="1200" dirty="0" smtClean="0">
                          <a:solidFill>
                            <a:schemeClr val="dk1"/>
                          </a:solidFill>
                          <a:effectLst/>
                          <a:latin typeface="+mn-lt"/>
                          <a:ea typeface="+mn-ea"/>
                          <a:cs typeface="+mn-cs"/>
                        </a:rPr>
                        <a:t>Returns binary output to write to the response.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smtClean="0">
                          <a:solidFill>
                            <a:schemeClr val="dk1"/>
                          </a:solidFill>
                          <a:effectLst/>
                          <a:latin typeface="+mn-lt"/>
                          <a:ea typeface="+mn-ea"/>
                          <a:cs typeface="+mn-cs"/>
                        </a:rPr>
                        <a:t>ContentResult</a:t>
                      </a:r>
                      <a:endParaRPr lang="en-US" dirty="0" smtClean="0">
                        <a:effectLst/>
                      </a:endParaRPr>
                    </a:p>
                  </a:txBody>
                  <a:tcPr/>
                </a:tc>
                <a:tc>
                  <a:txBody>
                    <a:bodyPr/>
                    <a:lstStyle/>
                    <a:p>
                      <a:r>
                        <a:rPr lang="en-IN" sz="1800" b="0" i="0" u="none" strike="noStrike" kern="1200" dirty="0" smtClean="0">
                          <a:solidFill>
                            <a:schemeClr val="dk1"/>
                          </a:solidFill>
                          <a:effectLst/>
                          <a:latin typeface="+mn-lt"/>
                          <a:ea typeface="+mn-ea"/>
                          <a:cs typeface="+mn-cs"/>
                        </a:rPr>
                        <a:t>Content</a:t>
                      </a:r>
                      <a:endParaRPr lang="en-US" dirty="0"/>
                    </a:p>
                  </a:txBody>
                  <a:tcPr/>
                </a:tc>
                <a:tc>
                  <a:txBody>
                    <a:bodyPr/>
                    <a:lstStyle/>
                    <a:p>
                      <a:r>
                        <a:rPr lang="en-IN" sz="1800" b="0" i="0" kern="1200" dirty="0" smtClean="0">
                          <a:solidFill>
                            <a:schemeClr val="dk1"/>
                          </a:solidFill>
                          <a:effectLst/>
                          <a:latin typeface="+mn-lt"/>
                          <a:ea typeface="+mn-ea"/>
                          <a:cs typeface="+mn-cs"/>
                        </a:rPr>
                        <a:t>Returns a user-defined content type.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smtClean="0">
                          <a:solidFill>
                            <a:schemeClr val="dk1"/>
                          </a:solidFill>
                          <a:effectLst/>
                          <a:latin typeface="+mn-lt"/>
                          <a:ea typeface="+mn-ea"/>
                          <a:cs typeface="+mn-cs"/>
                        </a:rPr>
                        <a:t>RedirectResult</a:t>
                      </a:r>
                      <a:endParaRPr lang="en-US" dirty="0" smtClean="0">
                        <a:effectLst/>
                      </a:endParaRPr>
                    </a:p>
                  </a:txBody>
                  <a:tcPr/>
                </a:tc>
                <a:tc>
                  <a:txBody>
                    <a:bodyPr/>
                    <a:lstStyle/>
                    <a:p>
                      <a:r>
                        <a:rPr lang="en-IN" sz="1800" b="0" i="0" u="none" strike="noStrike" kern="1200" dirty="0" smtClean="0">
                          <a:solidFill>
                            <a:schemeClr val="dk1"/>
                          </a:solidFill>
                          <a:effectLst/>
                          <a:latin typeface="+mn-lt"/>
                          <a:ea typeface="+mn-ea"/>
                          <a:cs typeface="+mn-cs"/>
                        </a:rPr>
                        <a:t>Redirect</a:t>
                      </a:r>
                      <a:endParaRPr lang="en-US" dirty="0"/>
                    </a:p>
                  </a:txBody>
                  <a:tcPr/>
                </a:tc>
                <a:tc>
                  <a:txBody>
                    <a:bodyPr/>
                    <a:lstStyle/>
                    <a:p>
                      <a:r>
                        <a:rPr lang="en-IN" sz="1800" b="0" i="0" kern="1200" dirty="0" smtClean="0">
                          <a:solidFill>
                            <a:schemeClr val="dk1"/>
                          </a:solidFill>
                          <a:effectLst/>
                          <a:latin typeface="+mn-lt"/>
                          <a:ea typeface="+mn-ea"/>
                          <a:cs typeface="+mn-cs"/>
                        </a:rPr>
                        <a:t>Redirects to another action method by using its URL.</a:t>
                      </a:r>
                      <a:endParaRPr lang="en-US" dirty="0"/>
                    </a:p>
                  </a:txBody>
                  <a:tcPr/>
                </a:tc>
              </a:tr>
            </a:tbl>
          </a:graphicData>
        </a:graphic>
      </p:graphicFrame>
    </p:spTree>
    <p:extLst>
      <p:ext uri="{BB962C8B-B14F-4D97-AF65-F5344CB8AC3E}">
        <p14:creationId xmlns:p14="http://schemas.microsoft.com/office/powerpoint/2010/main" val="6386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Agenda</a:t>
            </a:r>
            <a:endParaRPr lang="en-IN" dirty="0"/>
          </a:p>
        </p:txBody>
      </p:sp>
      <p:sp>
        <p:nvSpPr>
          <p:cNvPr id="3" name="Content Placeholder 2"/>
          <p:cNvSpPr>
            <a:spLocks noGrp="1"/>
          </p:cNvSpPr>
          <p:nvPr>
            <p:ph idx="1"/>
          </p:nvPr>
        </p:nvSpPr>
        <p:spPr>
          <a:xfrm>
            <a:off x="645017" y="1720001"/>
            <a:ext cx="4764110" cy="4826022"/>
          </a:xfrm>
        </p:spPr>
        <p:txBody>
          <a:bodyPr>
            <a:normAutofit fontScale="85000" lnSpcReduction="20000"/>
          </a:bodyPr>
          <a:lstStyle/>
          <a:p>
            <a:pPr marL="0" lvl="0" indent="0">
              <a:buNone/>
            </a:pPr>
            <a:r>
              <a:rPr lang="en-IN" dirty="0"/>
              <a:t>MVC Introduction</a:t>
            </a:r>
          </a:p>
          <a:p>
            <a:pPr marL="0" indent="0">
              <a:buNone/>
            </a:pPr>
            <a:r>
              <a:rPr lang="en-IN" dirty="0" smtClean="0"/>
              <a:t>Release </a:t>
            </a:r>
            <a:r>
              <a:rPr lang="en-IN" dirty="0"/>
              <a:t>History</a:t>
            </a:r>
          </a:p>
          <a:p>
            <a:pPr marL="0" indent="0">
              <a:buNone/>
            </a:pPr>
            <a:r>
              <a:rPr lang="en-IN" dirty="0"/>
              <a:t>Getting </a:t>
            </a:r>
            <a:r>
              <a:rPr lang="en-IN" dirty="0" smtClean="0"/>
              <a:t>Started</a:t>
            </a:r>
            <a:endParaRPr lang="en-IN" dirty="0"/>
          </a:p>
          <a:p>
            <a:pPr marL="0" indent="0">
              <a:buNone/>
            </a:pPr>
            <a:r>
              <a:rPr lang="en-IN" dirty="0"/>
              <a:t>MVC Application Life Cycle</a:t>
            </a:r>
          </a:p>
          <a:p>
            <a:pPr marL="0" indent="0">
              <a:buNone/>
            </a:pPr>
            <a:r>
              <a:rPr lang="en-IN" dirty="0" smtClean="0"/>
              <a:t>Razor </a:t>
            </a:r>
            <a:r>
              <a:rPr lang="en-IN" dirty="0"/>
              <a:t>View Engine</a:t>
            </a:r>
          </a:p>
          <a:p>
            <a:pPr marL="0" indent="0">
              <a:buNone/>
            </a:pPr>
            <a:r>
              <a:rPr lang="en-IN" dirty="0" smtClean="0"/>
              <a:t>Controllers</a:t>
            </a:r>
            <a:endParaRPr lang="en-IN" dirty="0"/>
          </a:p>
          <a:p>
            <a:pPr marL="0" indent="0">
              <a:buNone/>
            </a:pPr>
            <a:r>
              <a:rPr lang="en-IN" dirty="0" smtClean="0"/>
              <a:t>Routing, Attribute </a:t>
            </a:r>
            <a:r>
              <a:rPr lang="en-IN" dirty="0"/>
              <a:t>Routing</a:t>
            </a:r>
          </a:p>
          <a:p>
            <a:pPr marL="0" indent="0">
              <a:buNone/>
            </a:pPr>
            <a:r>
              <a:rPr lang="en-IN" dirty="0"/>
              <a:t>HTML Helpers, Strongly Types Views</a:t>
            </a:r>
          </a:p>
          <a:p>
            <a:pPr marL="0" indent="0">
              <a:buNone/>
            </a:pPr>
            <a:r>
              <a:rPr lang="en-IN" dirty="0"/>
              <a:t>Custom HTML Helpers</a:t>
            </a:r>
          </a:p>
          <a:p>
            <a:pPr marL="0" indent="0">
              <a:buNone/>
            </a:pPr>
            <a:r>
              <a:rPr lang="en-IN" dirty="0"/>
              <a:t>Partial </a:t>
            </a:r>
            <a:r>
              <a:rPr lang="en-IN" dirty="0" smtClean="0"/>
              <a:t>Views, Layouts, Sections</a:t>
            </a:r>
            <a:endParaRPr lang="en-IN" dirty="0"/>
          </a:p>
          <a:p>
            <a:pPr marL="0" indent="0">
              <a:buNone/>
            </a:pPr>
            <a:r>
              <a:rPr lang="en-IN" dirty="0"/>
              <a:t>Model Validation </a:t>
            </a:r>
            <a:endParaRPr lang="en-IN" dirty="0" smtClean="0"/>
          </a:p>
          <a:p>
            <a:pPr marL="0" lvl="1" indent="0">
              <a:spcBef>
                <a:spcPts val="1000"/>
              </a:spcBef>
              <a:buNone/>
            </a:pPr>
            <a:r>
              <a:rPr lang="en-IN" sz="2800" dirty="0"/>
              <a:t>JavaScript and Ajax</a:t>
            </a:r>
          </a:p>
          <a:p>
            <a:pPr marL="0" indent="0">
              <a:buNone/>
            </a:pPr>
            <a:endParaRPr lang="en-IN" dirty="0"/>
          </a:p>
        </p:txBody>
      </p:sp>
      <p:sp>
        <p:nvSpPr>
          <p:cNvPr id="5" name="Content Placeholder 2"/>
          <p:cNvSpPr txBox="1">
            <a:spLocks/>
          </p:cNvSpPr>
          <p:nvPr/>
        </p:nvSpPr>
        <p:spPr>
          <a:xfrm>
            <a:off x="6096000" y="1732880"/>
            <a:ext cx="5616262" cy="4459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en-IN" sz="2400" dirty="0"/>
              <a:t>Bootstrap</a:t>
            </a:r>
          </a:p>
          <a:p>
            <a:pPr marL="0" indent="0">
              <a:lnSpc>
                <a:spcPct val="70000"/>
              </a:lnSpc>
              <a:buNone/>
            </a:pPr>
            <a:r>
              <a:rPr lang="en-IN" sz="2400" dirty="0"/>
              <a:t>Dependency Injection using </a:t>
            </a:r>
            <a:r>
              <a:rPr lang="en-IN" sz="2400" dirty="0" err="1" smtClean="0"/>
              <a:t>NInject</a:t>
            </a:r>
            <a:endParaRPr lang="en-IN" sz="2400" dirty="0"/>
          </a:p>
          <a:p>
            <a:pPr marL="0" indent="0">
              <a:lnSpc>
                <a:spcPct val="70000"/>
              </a:lnSpc>
              <a:buNone/>
            </a:pPr>
            <a:r>
              <a:rPr lang="en-IN" sz="2400" dirty="0"/>
              <a:t>Bundling &amp; </a:t>
            </a:r>
            <a:r>
              <a:rPr lang="en-IN" sz="2400" dirty="0" err="1"/>
              <a:t>Minification</a:t>
            </a:r>
            <a:endParaRPr lang="en-IN" sz="2400" dirty="0"/>
          </a:p>
          <a:p>
            <a:pPr marL="0" indent="0">
              <a:lnSpc>
                <a:spcPct val="70000"/>
              </a:lnSpc>
              <a:buNone/>
            </a:pPr>
            <a:r>
              <a:rPr lang="en-IN" sz="2400" dirty="0" err="1" smtClean="0"/>
              <a:t>GZip</a:t>
            </a:r>
            <a:r>
              <a:rPr lang="en-IN" sz="2400" dirty="0" smtClean="0"/>
              <a:t> Compression</a:t>
            </a:r>
            <a:endParaRPr lang="en-IN" sz="2400" dirty="0"/>
          </a:p>
          <a:p>
            <a:pPr marL="0" indent="0">
              <a:lnSpc>
                <a:spcPct val="70000"/>
              </a:lnSpc>
              <a:buNone/>
            </a:pPr>
            <a:r>
              <a:rPr lang="en-IN" sz="2400" dirty="0"/>
              <a:t>Caching</a:t>
            </a:r>
          </a:p>
          <a:p>
            <a:pPr marL="0" indent="0">
              <a:lnSpc>
                <a:spcPct val="70000"/>
              </a:lnSpc>
              <a:buNone/>
            </a:pPr>
            <a:r>
              <a:rPr lang="en-IN" sz="2400" dirty="0"/>
              <a:t>CSRF</a:t>
            </a:r>
          </a:p>
          <a:p>
            <a:pPr marL="0" indent="0">
              <a:lnSpc>
                <a:spcPct val="70000"/>
              </a:lnSpc>
              <a:buNone/>
            </a:pPr>
            <a:r>
              <a:rPr lang="en-IN" sz="2400" dirty="0"/>
              <a:t>Web API</a:t>
            </a:r>
          </a:p>
          <a:p>
            <a:pPr marL="0" indent="0">
              <a:lnSpc>
                <a:spcPct val="70000"/>
              </a:lnSpc>
              <a:buNone/>
            </a:pPr>
            <a:r>
              <a:rPr lang="en-IN" sz="2400" dirty="0"/>
              <a:t>CORS</a:t>
            </a:r>
          </a:p>
          <a:p>
            <a:pPr marL="0" indent="0">
              <a:lnSpc>
                <a:spcPct val="70000"/>
              </a:lnSpc>
              <a:buNone/>
            </a:pPr>
            <a:r>
              <a:rPr lang="en-IN" sz="2400" dirty="0"/>
              <a:t>Authentication</a:t>
            </a:r>
          </a:p>
          <a:p>
            <a:pPr marL="0" indent="0">
              <a:lnSpc>
                <a:spcPct val="70000"/>
              </a:lnSpc>
              <a:buNone/>
            </a:pPr>
            <a:r>
              <a:rPr lang="en-IN" sz="2400" dirty="0"/>
              <a:t>Filters</a:t>
            </a:r>
          </a:p>
          <a:p>
            <a:pPr marL="0" indent="0">
              <a:lnSpc>
                <a:spcPct val="70000"/>
              </a:lnSpc>
              <a:buNone/>
            </a:pPr>
            <a:r>
              <a:rPr lang="en-IN" sz="2400" dirty="0"/>
              <a:t>Best Practices</a:t>
            </a:r>
          </a:p>
          <a:p>
            <a:pPr marL="0" indent="0">
              <a:lnSpc>
                <a:spcPct val="70000"/>
              </a:lnSpc>
              <a:buNone/>
            </a:pPr>
            <a:r>
              <a:rPr lang="en-IN" sz="2400" dirty="0"/>
              <a:t>What is new in MVC 6</a:t>
            </a:r>
          </a:p>
        </p:txBody>
      </p:sp>
    </p:spTree>
    <p:extLst>
      <p:ext uri="{BB962C8B-B14F-4D97-AF65-F5344CB8AC3E}">
        <p14:creationId xmlns:p14="http://schemas.microsoft.com/office/powerpoint/2010/main" val="143016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 Cont..</a:t>
            </a:r>
            <a:endParaRPr lang="en-IN" dirty="0"/>
          </a:p>
        </p:txBody>
      </p:sp>
      <p:sp>
        <p:nvSpPr>
          <p:cNvPr id="3" name="Content Placeholder 2"/>
          <p:cNvSpPr>
            <a:spLocks noGrp="1"/>
          </p:cNvSpPr>
          <p:nvPr>
            <p:ph idx="1"/>
          </p:nvPr>
        </p:nvSpPr>
        <p:spPr/>
        <p:txBody>
          <a:bodyPr>
            <a:normAutofit fontScale="77500" lnSpcReduction="20000"/>
          </a:bodyPr>
          <a:lstStyle/>
          <a:p>
            <a:r>
              <a:rPr lang="en-US" b="1" dirty="0" smtClean="0"/>
              <a:t>Non Action Methods</a:t>
            </a:r>
          </a:p>
          <a:p>
            <a:pPr lvl="1"/>
            <a:r>
              <a:rPr lang="en-US" dirty="0" smtClean="0"/>
              <a:t>By default, MVC treats all public methods of a controller class as action methods</a:t>
            </a:r>
          </a:p>
          <a:p>
            <a:pPr lvl="1"/>
            <a:r>
              <a:rPr lang="en-US" dirty="0" smtClean="0"/>
              <a:t>If your controller class contains a public method and you do not want it to be an action method, you must mark that method with the </a:t>
            </a:r>
            <a:r>
              <a:rPr lang="en-US" dirty="0" err="1" smtClean="0"/>
              <a:t>NonActionAttribute</a:t>
            </a:r>
            <a:r>
              <a:rPr lang="en-US" dirty="0" smtClean="0"/>
              <a:t> attribute</a:t>
            </a:r>
          </a:p>
          <a:p>
            <a:pPr lvl="1"/>
            <a:endParaRPr lang="en-US" dirty="0" smtClean="0"/>
          </a:p>
          <a:p>
            <a:pPr marL="457200" lvl="1" indent="0">
              <a:buNone/>
            </a:pPr>
            <a:r>
              <a:rPr lang="en-US" dirty="0" smtClean="0">
                <a:solidFill>
                  <a:srgbClr val="0070C0"/>
                </a:solidFill>
              </a:rPr>
              <a:t>[</a:t>
            </a:r>
            <a:r>
              <a:rPr lang="en-US" dirty="0" err="1" smtClean="0">
                <a:solidFill>
                  <a:srgbClr val="0070C0"/>
                </a:solidFill>
              </a:rPr>
              <a:t>NonAction</a:t>
            </a:r>
            <a:r>
              <a:rPr lang="en-US" dirty="0" smtClean="0">
                <a:solidFill>
                  <a:srgbClr val="0070C0"/>
                </a:solidFill>
              </a:rPr>
              <a:t>] </a:t>
            </a:r>
          </a:p>
          <a:p>
            <a:pPr marL="457200" lvl="1" indent="0">
              <a:buNone/>
            </a:pPr>
            <a:r>
              <a:rPr lang="en-US" dirty="0" smtClean="0">
                <a:solidFill>
                  <a:srgbClr val="0070C0"/>
                </a:solidFill>
              </a:rPr>
              <a:t>private void </a:t>
            </a:r>
            <a:r>
              <a:rPr lang="en-US" dirty="0" err="1" smtClean="0">
                <a:solidFill>
                  <a:srgbClr val="0070C0"/>
                </a:solidFill>
              </a:rPr>
              <a:t>DoSomething</a:t>
            </a:r>
            <a:r>
              <a:rPr lang="en-US" dirty="0" smtClean="0">
                <a:solidFill>
                  <a:srgbClr val="0070C0"/>
                </a:solidFill>
              </a:rPr>
              <a:t>() { // Method logic. } </a:t>
            </a:r>
          </a:p>
          <a:p>
            <a:pPr marL="457200" lvl="1" indent="0">
              <a:buNone/>
            </a:pPr>
            <a:endParaRPr lang="en-US" dirty="0" smtClean="0">
              <a:solidFill>
                <a:srgbClr val="0070C0"/>
              </a:solidFill>
            </a:endParaRPr>
          </a:p>
          <a:p>
            <a:r>
              <a:rPr lang="en-US" b="1" dirty="0" smtClean="0"/>
              <a:t>Parameters</a:t>
            </a:r>
          </a:p>
          <a:p>
            <a:pPr lvl="1"/>
            <a:r>
              <a:rPr lang="en-US" dirty="0" smtClean="0"/>
              <a:t>ASP.NET MVC can automatically map URL parameter values to parameter values for action methods. </a:t>
            </a:r>
          </a:p>
          <a:p>
            <a:pPr lvl="1"/>
            <a:r>
              <a:rPr lang="en-US" dirty="0" smtClean="0"/>
              <a:t>Also support Optional Parameters</a:t>
            </a:r>
          </a:p>
          <a:p>
            <a:pPr lvl="1"/>
            <a:endParaRPr lang="en-US" dirty="0" smtClean="0"/>
          </a:p>
          <a:p>
            <a:pPr marL="457200" lvl="1" indent="0">
              <a:buNone/>
            </a:pPr>
            <a:r>
              <a:rPr lang="en-US" dirty="0" smtClean="0">
                <a:solidFill>
                  <a:srgbClr val="0070C0"/>
                </a:solidFill>
              </a:rPr>
              <a:t>public </a:t>
            </a:r>
            <a:r>
              <a:rPr lang="en-US" dirty="0" err="1" smtClean="0">
                <a:solidFill>
                  <a:srgbClr val="0070C0"/>
                </a:solidFill>
              </a:rPr>
              <a:t>ResultAction</a:t>
            </a:r>
            <a:r>
              <a:rPr lang="en-US" dirty="0" smtClean="0">
                <a:solidFill>
                  <a:srgbClr val="0070C0"/>
                </a:solidFill>
              </a:rPr>
              <a:t> Detail(</a:t>
            </a:r>
            <a:r>
              <a:rPr lang="en-US" dirty="0" err="1" smtClean="0">
                <a:solidFill>
                  <a:srgbClr val="0070C0"/>
                </a:solidFill>
              </a:rPr>
              <a:t>int</a:t>
            </a:r>
            <a:r>
              <a:rPr lang="en-US" dirty="0" smtClean="0">
                <a:solidFill>
                  <a:srgbClr val="0070C0"/>
                </a:solidFill>
              </a:rPr>
              <a:t> id) </a:t>
            </a:r>
          </a:p>
          <a:p>
            <a:pPr marL="457200" lvl="1" indent="0">
              <a:buNone/>
            </a:pPr>
            <a:r>
              <a:rPr lang="en-US" dirty="0" smtClean="0">
                <a:solidFill>
                  <a:srgbClr val="0070C0"/>
                </a:solidFill>
              </a:rPr>
              <a:t>{ return View(); } </a:t>
            </a:r>
          </a:p>
          <a:p>
            <a:pPr marL="457200" lvl="1" indent="0">
              <a:buNone/>
            </a:pPr>
            <a:r>
              <a:rPr lang="en-US" dirty="0" smtClean="0">
                <a:solidFill>
                  <a:srgbClr val="0070C0"/>
                </a:solidFill>
              </a:rPr>
              <a:t>public </a:t>
            </a:r>
            <a:r>
              <a:rPr lang="en-US" dirty="0" err="1" smtClean="0">
                <a:solidFill>
                  <a:srgbClr val="0070C0"/>
                </a:solidFill>
              </a:rPr>
              <a:t>ActionResult</a:t>
            </a:r>
            <a:r>
              <a:rPr lang="en-US" dirty="0" smtClean="0">
                <a:solidFill>
                  <a:srgbClr val="0070C0"/>
                </a:solidFill>
              </a:rPr>
              <a:t> </a:t>
            </a:r>
            <a:r>
              <a:rPr lang="en-US" dirty="0" err="1" smtClean="0">
                <a:solidFill>
                  <a:srgbClr val="0070C0"/>
                </a:solidFill>
              </a:rPr>
              <a:t>ShowArticles</a:t>
            </a:r>
            <a:r>
              <a:rPr lang="en-US" dirty="0" smtClean="0">
                <a:solidFill>
                  <a:srgbClr val="0070C0"/>
                </a:solidFill>
              </a:rPr>
              <a:t>(</a:t>
            </a:r>
            <a:r>
              <a:rPr lang="en-US" dirty="0" err="1" smtClean="0">
                <a:solidFill>
                  <a:srgbClr val="0070C0"/>
                </a:solidFill>
              </a:rPr>
              <a:t>DateTime</a:t>
            </a:r>
            <a:r>
              <a:rPr lang="en-US" dirty="0" smtClean="0">
                <a:solidFill>
                  <a:srgbClr val="0070C0"/>
                </a:solidFill>
              </a:rPr>
              <a:t>? date) { </a:t>
            </a:r>
          </a:p>
        </p:txBody>
      </p:sp>
    </p:spTree>
    <p:extLst>
      <p:ext uri="{BB962C8B-B14F-4D97-AF65-F5344CB8AC3E}">
        <p14:creationId xmlns:p14="http://schemas.microsoft.com/office/powerpoint/2010/main" val="1746560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AcceptVerbs</a:t>
            </a:r>
            <a:endParaRPr lang="en-IN" dirty="0"/>
          </a:p>
        </p:txBody>
      </p:sp>
      <p:sp>
        <p:nvSpPr>
          <p:cNvPr id="3" name="Content Placeholder 2"/>
          <p:cNvSpPr>
            <a:spLocks noGrp="1"/>
          </p:cNvSpPr>
          <p:nvPr>
            <p:ph idx="1"/>
          </p:nvPr>
        </p:nvSpPr>
        <p:spPr/>
        <p:txBody>
          <a:bodyPr>
            <a:normAutofit/>
          </a:bodyPr>
          <a:lstStyle/>
          <a:p>
            <a:r>
              <a:rPr lang="en-IN" dirty="0" smtClean="0"/>
              <a:t>Enables </a:t>
            </a:r>
            <a:r>
              <a:rPr lang="en-IN" dirty="0"/>
              <a:t>you to prevent an action from being invoked unless a particular HTTP operation is </a:t>
            </a:r>
            <a:r>
              <a:rPr lang="en-IN" dirty="0" smtClean="0"/>
              <a:t>performed</a:t>
            </a:r>
          </a:p>
          <a:p>
            <a:pPr lvl="1"/>
            <a:r>
              <a:rPr lang="en-IN" dirty="0" smtClean="0"/>
              <a:t>GET - Read</a:t>
            </a:r>
            <a:endParaRPr lang="en-IN" dirty="0"/>
          </a:p>
          <a:p>
            <a:pPr lvl="1"/>
            <a:r>
              <a:rPr lang="en-IN" dirty="0" smtClean="0"/>
              <a:t>POST - Create</a:t>
            </a:r>
          </a:p>
          <a:p>
            <a:pPr lvl="1"/>
            <a:r>
              <a:rPr lang="en-IN" dirty="0"/>
              <a:t>PUT </a:t>
            </a:r>
            <a:r>
              <a:rPr lang="en-IN" dirty="0" smtClean="0"/>
              <a:t> - Update</a:t>
            </a:r>
          </a:p>
          <a:p>
            <a:pPr lvl="1"/>
            <a:r>
              <a:rPr lang="en-IN" dirty="0" smtClean="0"/>
              <a:t>DELETE - Remove</a:t>
            </a:r>
          </a:p>
          <a:p>
            <a:pPr marL="457200" lvl="1" indent="0">
              <a:buNone/>
            </a:pPr>
            <a:endParaRPr lang="en-IN" dirty="0" smtClean="0"/>
          </a:p>
          <a:p>
            <a:pPr lvl="2"/>
            <a:r>
              <a:rPr lang="en-IN" dirty="0" smtClean="0"/>
              <a:t>OPTIONS </a:t>
            </a:r>
            <a:r>
              <a:rPr lang="en-IN" dirty="0"/>
              <a:t>:- Returns information about the communication options available.</a:t>
            </a:r>
          </a:p>
          <a:p>
            <a:pPr lvl="2"/>
            <a:r>
              <a:rPr lang="en-IN" dirty="0" smtClean="0"/>
              <a:t>HEAD </a:t>
            </a:r>
            <a:r>
              <a:rPr lang="en-IN" dirty="0"/>
              <a:t>:- Same as GET without returning the message body</a:t>
            </a:r>
            <a:r>
              <a:rPr lang="en-IN" dirty="0" smtClean="0"/>
              <a:t>.</a:t>
            </a:r>
            <a:endParaRPr lang="en-IN" dirty="0"/>
          </a:p>
          <a:p>
            <a:pPr lvl="2"/>
            <a:r>
              <a:rPr lang="en-IN" dirty="0"/>
              <a:t>TRACE :- Performs a message loop back.</a:t>
            </a:r>
          </a:p>
          <a:p>
            <a:pPr lvl="2"/>
            <a:r>
              <a:rPr lang="en-IN" dirty="0"/>
              <a:t>CONNECT:-SSL </a:t>
            </a:r>
            <a:r>
              <a:rPr lang="en-IN" dirty="0" err="1"/>
              <a:t>tunneling</a:t>
            </a:r>
            <a:r>
              <a:rPr lang="en-IN" dirty="0"/>
              <a:t>.</a:t>
            </a:r>
          </a:p>
          <a:p>
            <a:endParaRPr lang="en-IN" dirty="0"/>
          </a:p>
        </p:txBody>
      </p:sp>
    </p:spTree>
    <p:extLst>
      <p:ext uri="{BB962C8B-B14F-4D97-AF65-F5344CB8AC3E}">
        <p14:creationId xmlns:p14="http://schemas.microsoft.com/office/powerpoint/2010/main" val="8256541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ActionName</a:t>
            </a:r>
            <a:r>
              <a:rPr lang="en-IN" dirty="0"/>
              <a:t> </a:t>
            </a:r>
            <a:r>
              <a:rPr lang="en-IN" dirty="0" smtClean="0"/>
              <a:t>- Attribute</a:t>
            </a:r>
            <a:endParaRPr lang="en-IN" dirty="0"/>
          </a:p>
        </p:txBody>
      </p:sp>
      <p:sp>
        <p:nvSpPr>
          <p:cNvPr id="3" name="Content Placeholder 2"/>
          <p:cNvSpPr>
            <a:spLocks noGrp="1"/>
          </p:cNvSpPr>
          <p:nvPr>
            <p:ph idx="1"/>
          </p:nvPr>
        </p:nvSpPr>
        <p:spPr/>
        <p:txBody>
          <a:bodyPr/>
          <a:lstStyle/>
          <a:p>
            <a:r>
              <a:rPr lang="en-IN" dirty="0"/>
              <a:t>H</a:t>
            </a:r>
            <a:r>
              <a:rPr lang="en-IN" dirty="0" smtClean="0"/>
              <a:t>elp </a:t>
            </a:r>
            <a:r>
              <a:rPr lang="en-IN" dirty="0"/>
              <a:t>you to expose an action with a different name than its method </a:t>
            </a:r>
            <a:r>
              <a:rPr lang="en-IN" dirty="0" smtClean="0"/>
              <a:t>name</a:t>
            </a:r>
          </a:p>
          <a:p>
            <a:r>
              <a:rPr lang="en-IN" dirty="0"/>
              <a:t>You can use this attribute in two different situation</a:t>
            </a:r>
          </a:p>
          <a:p>
            <a:pPr lvl="1"/>
            <a:r>
              <a:rPr lang="en-IN" sz="2800" dirty="0"/>
              <a:t>In case of Overloaded methods, you can use the </a:t>
            </a:r>
            <a:r>
              <a:rPr lang="en-IN" sz="2800" dirty="0" err="1"/>
              <a:t>ActionName</a:t>
            </a:r>
            <a:r>
              <a:rPr lang="en-IN" sz="2800" dirty="0"/>
              <a:t> attribute to expose two methods with the same name as actions with different names.</a:t>
            </a:r>
          </a:p>
          <a:p>
            <a:pPr lvl="1"/>
            <a:r>
              <a:rPr lang="en-IN" sz="2800" dirty="0"/>
              <a:t>Different names of the method in the controller and want to expose these methods as actions with the same name.</a:t>
            </a:r>
          </a:p>
          <a:p>
            <a:endParaRPr lang="en-IN" dirty="0"/>
          </a:p>
        </p:txBody>
      </p:sp>
    </p:spTree>
    <p:extLst>
      <p:ext uri="{BB962C8B-B14F-4D97-AF65-F5344CB8AC3E}">
        <p14:creationId xmlns:p14="http://schemas.microsoft.com/office/powerpoint/2010/main" val="148063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Unknown </a:t>
            </a:r>
            <a:r>
              <a:rPr lang="en-IN" dirty="0" smtClean="0"/>
              <a:t>Actions</a:t>
            </a:r>
            <a:endParaRPr lang="en-IN" dirty="0"/>
          </a:p>
        </p:txBody>
      </p:sp>
      <p:sp>
        <p:nvSpPr>
          <p:cNvPr id="3" name="Content Placeholder 2"/>
          <p:cNvSpPr>
            <a:spLocks noGrp="1"/>
          </p:cNvSpPr>
          <p:nvPr>
            <p:ph idx="1"/>
          </p:nvPr>
        </p:nvSpPr>
        <p:spPr/>
        <p:txBody>
          <a:bodyPr>
            <a:normAutofit fontScale="92500"/>
          </a:bodyPr>
          <a:lstStyle/>
          <a:p>
            <a:r>
              <a:rPr lang="en-IN" dirty="0" err="1"/>
              <a:t>HandleUnknownAction</a:t>
            </a:r>
            <a:r>
              <a:rPr lang="en-IN" dirty="0" smtClean="0"/>
              <a:t>()</a:t>
            </a:r>
          </a:p>
          <a:p>
            <a:r>
              <a:rPr lang="en-IN" dirty="0"/>
              <a:t>A</a:t>
            </a:r>
            <a:r>
              <a:rPr lang="en-IN" dirty="0" smtClean="0"/>
              <a:t>utomatically </a:t>
            </a:r>
            <a:r>
              <a:rPr lang="en-IN" dirty="0"/>
              <a:t>when a controller cannot find an </a:t>
            </a:r>
            <a:r>
              <a:rPr lang="en-IN" dirty="0" smtClean="0"/>
              <a:t>action</a:t>
            </a:r>
          </a:p>
          <a:p>
            <a:r>
              <a:rPr lang="en-IN" dirty="0" smtClean="0"/>
              <a:t>By </a:t>
            </a:r>
            <a:r>
              <a:rPr lang="en-IN" dirty="0"/>
              <a:t>default this method throws a 404 resource Not Found HTTP exception</a:t>
            </a:r>
            <a:r>
              <a:rPr lang="en-IN" dirty="0" smtClean="0"/>
              <a:t>.</a:t>
            </a:r>
          </a:p>
          <a:p>
            <a:r>
              <a:rPr lang="en-IN" dirty="0"/>
              <a:t>But you can override this method in your controller class with your own custom logic or error message that you want to show</a:t>
            </a:r>
            <a:r>
              <a:rPr lang="en-IN" dirty="0" smtClean="0"/>
              <a:t>.</a:t>
            </a:r>
          </a:p>
          <a:p>
            <a:endParaRPr lang="en-IN" dirty="0" smtClean="0"/>
          </a:p>
          <a:p>
            <a:pPr marL="0" lvl="0" indent="0">
              <a:buNone/>
            </a:pPr>
            <a:r>
              <a:rPr lang="cs-CZ" sz="2200" dirty="0">
                <a:solidFill>
                  <a:srgbClr val="0000FF"/>
                </a:solidFill>
                <a:latin typeface="Consolas" panose="020B0609020204030204" pitchFamily="49" charset="0"/>
                <a:cs typeface="Consolas" panose="020B0609020204030204" pitchFamily="49" charset="0"/>
              </a:rPr>
              <a:t>protected</a:t>
            </a:r>
            <a:r>
              <a:rPr lang="cs-CZ" sz="2200" dirty="0">
                <a:solidFill>
                  <a:srgbClr val="000000"/>
                </a:solidFill>
                <a:latin typeface="Consolas" panose="020B0609020204030204" pitchFamily="49" charset="0"/>
                <a:cs typeface="Consolas" panose="020B0609020204030204" pitchFamily="49" charset="0"/>
              </a:rPr>
              <a:t> </a:t>
            </a:r>
            <a:r>
              <a:rPr lang="cs-CZ" sz="2200" dirty="0">
                <a:solidFill>
                  <a:srgbClr val="0000FF"/>
                </a:solidFill>
                <a:latin typeface="Consolas" panose="020B0609020204030204" pitchFamily="49" charset="0"/>
                <a:cs typeface="Consolas" panose="020B0609020204030204" pitchFamily="49" charset="0"/>
              </a:rPr>
              <a:t>override</a:t>
            </a:r>
            <a:r>
              <a:rPr lang="cs-CZ" sz="2200" dirty="0">
                <a:solidFill>
                  <a:srgbClr val="000000"/>
                </a:solidFill>
                <a:latin typeface="Consolas" panose="020B0609020204030204" pitchFamily="49" charset="0"/>
                <a:cs typeface="Consolas" panose="020B0609020204030204" pitchFamily="49" charset="0"/>
              </a:rPr>
              <a:t> </a:t>
            </a:r>
            <a:r>
              <a:rPr lang="cs-CZ" sz="2200" dirty="0">
                <a:solidFill>
                  <a:srgbClr val="0000FF"/>
                </a:solidFill>
                <a:latin typeface="Consolas" panose="020B0609020204030204" pitchFamily="49" charset="0"/>
                <a:cs typeface="Consolas" panose="020B0609020204030204" pitchFamily="49" charset="0"/>
              </a:rPr>
              <a:t>void</a:t>
            </a:r>
            <a:r>
              <a:rPr lang="cs-CZ" sz="2200" dirty="0">
                <a:solidFill>
                  <a:srgbClr val="000000"/>
                </a:solidFill>
                <a:latin typeface="Consolas" panose="020B0609020204030204" pitchFamily="49" charset="0"/>
                <a:cs typeface="Consolas" panose="020B0609020204030204" pitchFamily="49" charset="0"/>
              </a:rPr>
              <a:t> HandleUnknownAction(</a:t>
            </a:r>
            <a:r>
              <a:rPr lang="cs-CZ" sz="2200" dirty="0">
                <a:solidFill>
                  <a:srgbClr val="0000FF"/>
                </a:solidFill>
                <a:latin typeface="Consolas" panose="020B0609020204030204" pitchFamily="49" charset="0"/>
                <a:cs typeface="Consolas" panose="020B0609020204030204" pitchFamily="49" charset="0"/>
              </a:rPr>
              <a:t>string</a:t>
            </a:r>
            <a:r>
              <a:rPr lang="cs-CZ" sz="2200" dirty="0">
                <a:solidFill>
                  <a:srgbClr val="000000"/>
                </a:solidFill>
                <a:latin typeface="Consolas" panose="020B0609020204030204" pitchFamily="49" charset="0"/>
                <a:cs typeface="Consolas" panose="020B0609020204030204" pitchFamily="49" charset="0"/>
              </a:rPr>
              <a:t> actionName) </a:t>
            </a:r>
            <a:endParaRPr lang="en-IN" sz="2200" dirty="0" smtClean="0">
              <a:solidFill>
                <a:srgbClr val="000000"/>
              </a:solidFill>
              <a:latin typeface="Consolas" panose="020B0609020204030204" pitchFamily="49" charset="0"/>
              <a:cs typeface="Consolas" panose="020B0609020204030204" pitchFamily="49" charset="0"/>
            </a:endParaRPr>
          </a:p>
          <a:p>
            <a:pPr marL="0" lvl="0" indent="0">
              <a:buNone/>
            </a:pPr>
            <a:r>
              <a:rPr lang="cs-CZ" sz="2200" dirty="0" smtClean="0">
                <a:solidFill>
                  <a:srgbClr val="000000"/>
                </a:solidFill>
                <a:latin typeface="Consolas" panose="020B0609020204030204" pitchFamily="49" charset="0"/>
                <a:cs typeface="Consolas" panose="020B0609020204030204" pitchFamily="49" charset="0"/>
              </a:rPr>
              <a:t>{ </a:t>
            </a:r>
            <a:endParaRPr lang="en-IN" sz="2200" dirty="0" smtClean="0">
              <a:solidFill>
                <a:srgbClr val="000000"/>
              </a:solidFill>
              <a:latin typeface="Consolas" panose="020B0609020204030204" pitchFamily="49" charset="0"/>
              <a:cs typeface="Consolas" panose="020B0609020204030204" pitchFamily="49" charset="0"/>
            </a:endParaRPr>
          </a:p>
          <a:p>
            <a:pPr marL="0" lvl="0" indent="0">
              <a:buNone/>
            </a:pPr>
            <a:r>
              <a:rPr lang="en-IN" sz="2200" dirty="0">
                <a:solidFill>
                  <a:srgbClr val="000000"/>
                </a:solidFill>
                <a:latin typeface="Consolas" panose="020B0609020204030204" pitchFamily="49" charset="0"/>
                <a:cs typeface="Consolas" panose="020B0609020204030204" pitchFamily="49" charset="0"/>
              </a:rPr>
              <a:t>	</a:t>
            </a:r>
            <a:r>
              <a:rPr lang="en-IN" sz="2200" dirty="0" smtClean="0">
                <a:solidFill>
                  <a:srgbClr val="000000"/>
                </a:solidFill>
                <a:latin typeface="Consolas" panose="020B0609020204030204" pitchFamily="49" charset="0"/>
                <a:cs typeface="Consolas" panose="020B0609020204030204" pitchFamily="49" charset="0"/>
              </a:rPr>
              <a:t>...</a:t>
            </a:r>
          </a:p>
          <a:p>
            <a:pPr marL="0" lvl="0" indent="0">
              <a:buNone/>
            </a:pPr>
            <a:r>
              <a:rPr lang="cs-CZ" sz="2200" dirty="0" smtClean="0">
                <a:solidFill>
                  <a:srgbClr val="000000"/>
                </a:solidFill>
                <a:latin typeface="Consolas" panose="020B0609020204030204" pitchFamily="49" charset="0"/>
                <a:cs typeface="Consolas" panose="020B0609020204030204" pitchFamily="49" charset="0"/>
              </a:rPr>
              <a:t>} </a:t>
            </a:r>
            <a:endParaRPr lang="cs-CZ" sz="5200" dirty="0">
              <a:latin typeface="Arial" panose="020B0604020202020204" pitchFamily="34" charset="0"/>
            </a:endParaRPr>
          </a:p>
          <a:p>
            <a:endParaRPr lang="en-IN" dirty="0"/>
          </a:p>
        </p:txBody>
      </p:sp>
    </p:spTree>
    <p:extLst>
      <p:ext uri="{BB962C8B-B14F-4D97-AF65-F5344CB8AC3E}">
        <p14:creationId xmlns:p14="http://schemas.microsoft.com/office/powerpoint/2010/main" val="4097925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Controllers</a:t>
            </a:r>
            <a:endParaRPr lang="en-IN" dirty="0"/>
          </a:p>
        </p:txBody>
      </p:sp>
      <p:sp>
        <p:nvSpPr>
          <p:cNvPr id="3" name="Content Placeholder 2"/>
          <p:cNvSpPr>
            <a:spLocks noGrp="1"/>
          </p:cNvSpPr>
          <p:nvPr>
            <p:ph idx="1"/>
          </p:nvPr>
        </p:nvSpPr>
        <p:spPr/>
        <p:txBody>
          <a:bodyPr>
            <a:normAutofit fontScale="92500" lnSpcReduction="10000"/>
          </a:bodyPr>
          <a:lstStyle/>
          <a:p>
            <a:r>
              <a:rPr lang="en-US" b="0" dirty="0" smtClean="0"/>
              <a:t>Enables to write asynchronous action methods</a:t>
            </a:r>
          </a:p>
          <a:p>
            <a:r>
              <a:rPr lang="en-US" b="0" dirty="0" smtClean="0"/>
              <a:t>Allows you to perform long running operation(s) without making the running thread idle</a:t>
            </a:r>
          </a:p>
          <a:p>
            <a:r>
              <a:rPr lang="en-US" b="0" dirty="0" smtClean="0"/>
              <a:t>Does not mean it will take lesser time to complete the action</a:t>
            </a:r>
          </a:p>
          <a:p>
            <a:r>
              <a:rPr lang="en-US" b="0" dirty="0" smtClean="0"/>
              <a:t>But the server is not blocked from responding to the other requests</a:t>
            </a:r>
          </a:p>
          <a:p>
            <a:r>
              <a:rPr lang="en-US" b="0" dirty="0" smtClean="0"/>
              <a:t>Instead of deriving the controller from </a:t>
            </a:r>
            <a:r>
              <a:rPr lang="en-US" b="0" u="sng" dirty="0" smtClean="0"/>
              <a:t>Controller</a:t>
            </a:r>
            <a:r>
              <a:rPr lang="en-US" b="0" dirty="0" smtClean="0"/>
              <a:t>, derive it from </a:t>
            </a:r>
            <a:r>
              <a:rPr lang="en-US" b="0" u="sng" dirty="0" err="1" smtClean="0"/>
              <a:t>AsyncController</a:t>
            </a:r>
            <a:r>
              <a:rPr lang="en-US" b="0" dirty="0" smtClean="0"/>
              <a:t>.</a:t>
            </a:r>
          </a:p>
          <a:p>
            <a:r>
              <a:rPr lang="en-US" b="0" dirty="0" smtClean="0"/>
              <a:t>Controllers that derive from </a:t>
            </a:r>
            <a:r>
              <a:rPr lang="en-US" b="0" dirty="0" err="1" smtClean="0"/>
              <a:t>AsyncController</a:t>
            </a:r>
            <a:r>
              <a:rPr lang="en-US" b="0" dirty="0" smtClean="0"/>
              <a:t> enable ASP.NET to process asynchronous requests</a:t>
            </a:r>
          </a:p>
          <a:p>
            <a:pPr marL="457200" lvl="1" indent="0">
              <a:buNone/>
            </a:pPr>
            <a:endParaRPr lang="en-US" dirty="0" smtClean="0"/>
          </a:p>
          <a:p>
            <a:pPr marL="457200" lvl="1" indent="0">
              <a:buNone/>
            </a:pPr>
            <a:r>
              <a:rPr lang="en-US" dirty="0" smtClean="0">
                <a:solidFill>
                  <a:srgbClr val="0070C0"/>
                </a:solidFill>
              </a:rPr>
              <a:t>public class </a:t>
            </a:r>
            <a:r>
              <a:rPr lang="en-US" dirty="0" err="1" smtClean="0">
                <a:solidFill>
                  <a:srgbClr val="0070C0"/>
                </a:solidFill>
              </a:rPr>
              <a:t>AsynchronuosTestingController</a:t>
            </a:r>
            <a:r>
              <a:rPr lang="en-US" dirty="0" smtClean="0">
                <a:solidFill>
                  <a:srgbClr val="0070C0"/>
                </a:solidFill>
              </a:rPr>
              <a:t> : </a:t>
            </a:r>
            <a:r>
              <a:rPr lang="en-US" dirty="0" err="1" smtClean="0">
                <a:solidFill>
                  <a:srgbClr val="0070C0"/>
                </a:solidFill>
              </a:rPr>
              <a:t>AsyncController</a:t>
            </a:r>
            <a:r>
              <a:rPr lang="en-US" dirty="0" smtClean="0">
                <a:solidFill>
                  <a:srgbClr val="0070C0"/>
                </a:solidFill>
              </a:rPr>
              <a:t> { </a:t>
            </a:r>
          </a:p>
        </p:txBody>
      </p:sp>
    </p:spTree>
    <p:extLst>
      <p:ext uri="{BB962C8B-B14F-4D97-AF65-F5344CB8AC3E}">
        <p14:creationId xmlns:p14="http://schemas.microsoft.com/office/powerpoint/2010/main" val="972399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Controllers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effectLst/>
              </a:rPr>
              <a:t>When an asynchronous action is invoked, the following steps occur:</a:t>
            </a:r>
          </a:p>
          <a:p>
            <a:r>
              <a:rPr lang="en-US" dirty="0" smtClean="0">
                <a:effectLst/>
              </a:rPr>
              <a:t>The Web server gets a thread from the thread pool (the worker thread) and schedules it to handle an incoming request. This worker thread initiates an asynchronous operation.</a:t>
            </a:r>
          </a:p>
          <a:p>
            <a:r>
              <a:rPr lang="en-US" dirty="0" smtClean="0">
                <a:effectLst/>
              </a:rPr>
              <a:t>The worker thread is returned to the thread pool to service another Web request. </a:t>
            </a:r>
          </a:p>
          <a:p>
            <a:r>
              <a:rPr lang="en-US" dirty="0" smtClean="0">
                <a:effectLst/>
              </a:rPr>
              <a:t>When the asynchronous operation is complete, it notifies ASP.NET.</a:t>
            </a:r>
          </a:p>
          <a:p>
            <a:r>
              <a:rPr lang="en-US" dirty="0" smtClean="0">
                <a:effectLst/>
              </a:rPr>
              <a:t>The Web server gets a worker thread from the thread pool (which might be a different thread from the thread that started the asynchronous operation) to process the remainder of the request, including rendering the response.</a:t>
            </a:r>
          </a:p>
          <a:p>
            <a:endParaRPr lang="en-IN" dirty="0"/>
          </a:p>
        </p:txBody>
      </p:sp>
    </p:spTree>
    <p:extLst>
      <p:ext uri="{BB962C8B-B14F-4D97-AF65-F5344CB8AC3E}">
        <p14:creationId xmlns:p14="http://schemas.microsoft.com/office/powerpoint/2010/main" val="3673643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Async</a:t>
            </a:r>
            <a:r>
              <a:rPr lang="en-IN" dirty="0" smtClean="0"/>
              <a:t> Controller in MVC 3.0</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Use </a:t>
            </a:r>
            <a:r>
              <a:rPr lang="en-IN" dirty="0" err="1" smtClean="0"/>
              <a:t>AsyncController</a:t>
            </a:r>
            <a:endParaRPr lang="en-IN" dirty="0" smtClean="0"/>
          </a:p>
          <a:p>
            <a:r>
              <a:rPr lang="en-IN" dirty="0" smtClean="0"/>
              <a:t>You have </a:t>
            </a:r>
            <a:r>
              <a:rPr lang="en-IN" dirty="0"/>
              <a:t>to create two </a:t>
            </a:r>
            <a:r>
              <a:rPr lang="en-IN" dirty="0" smtClean="0"/>
              <a:t>methods</a:t>
            </a:r>
          </a:p>
          <a:p>
            <a:pPr lvl="1"/>
            <a:r>
              <a:rPr lang="en-IN" dirty="0"/>
              <a:t>O</a:t>
            </a:r>
            <a:r>
              <a:rPr lang="en-IN" dirty="0" smtClean="0"/>
              <a:t>ne </a:t>
            </a:r>
            <a:r>
              <a:rPr lang="en-IN" dirty="0"/>
              <a:t>to start the </a:t>
            </a:r>
            <a:r>
              <a:rPr lang="en-IN" dirty="0" err="1"/>
              <a:t>async</a:t>
            </a:r>
            <a:r>
              <a:rPr lang="en-IN" dirty="0"/>
              <a:t> </a:t>
            </a:r>
            <a:r>
              <a:rPr lang="en-IN" dirty="0" smtClean="0"/>
              <a:t>operation</a:t>
            </a:r>
          </a:p>
          <a:p>
            <a:pPr lvl="1"/>
            <a:r>
              <a:rPr lang="en-IN" dirty="0" smtClean="0"/>
              <a:t>Another </a:t>
            </a:r>
            <a:r>
              <a:rPr lang="en-IN" dirty="0"/>
              <a:t>to end </a:t>
            </a:r>
            <a:r>
              <a:rPr lang="en-IN" dirty="0" smtClean="0"/>
              <a:t>it</a:t>
            </a:r>
          </a:p>
          <a:p>
            <a:pPr marL="457200" lvl="1" indent="0">
              <a:buNone/>
            </a:pPr>
            <a:endParaRPr lang="en-IN" dirty="0" smtClean="0"/>
          </a:p>
          <a:p>
            <a:pPr marL="0" lvl="0" indent="0">
              <a:buNone/>
            </a:pPr>
            <a:r>
              <a:rPr lang="en-US" sz="2200" dirty="0">
                <a:solidFill>
                  <a:srgbClr val="0000FF"/>
                </a:solidFill>
                <a:latin typeface="Consolas" panose="020B0609020204030204" pitchFamily="49" charset="0"/>
                <a:cs typeface="Consolas" panose="020B0609020204030204" pitchFamily="49" charset="0"/>
              </a:rPr>
              <a:t>public</a:t>
            </a:r>
            <a:r>
              <a:rPr lang="en-US" sz="2200" dirty="0">
                <a:solidFill>
                  <a:srgbClr val="000000"/>
                </a:solidFill>
                <a:latin typeface="Consolas" panose="020B0609020204030204" pitchFamily="49" charset="0"/>
                <a:cs typeface="Consolas" panose="020B0609020204030204" pitchFamily="49" charset="0"/>
              </a:rPr>
              <a:t> </a:t>
            </a:r>
            <a:r>
              <a:rPr lang="en-US" sz="2200" dirty="0">
                <a:solidFill>
                  <a:srgbClr val="0000FF"/>
                </a:solidFill>
                <a:latin typeface="Consolas" panose="020B0609020204030204" pitchFamily="49" charset="0"/>
                <a:cs typeface="Consolas" panose="020B0609020204030204" pitchFamily="49" charset="0"/>
              </a:rPr>
              <a:t>class</a:t>
            </a:r>
            <a:r>
              <a:rPr lang="en-US" sz="2200" dirty="0">
                <a:solidFill>
                  <a:srgbClr val="000000"/>
                </a:solidFill>
                <a:latin typeface="Consolas" panose="020B0609020204030204" pitchFamily="49" charset="0"/>
                <a:cs typeface="Consolas" panose="020B0609020204030204" pitchFamily="49" charset="0"/>
              </a:rPr>
              <a:t> </a:t>
            </a:r>
            <a:r>
              <a:rPr lang="en-US" sz="2200" dirty="0" err="1">
                <a:solidFill>
                  <a:srgbClr val="000000"/>
                </a:solidFill>
                <a:latin typeface="Consolas" panose="020B0609020204030204" pitchFamily="49" charset="0"/>
                <a:cs typeface="Consolas" panose="020B0609020204030204" pitchFamily="49" charset="0"/>
              </a:rPr>
              <a:t>DoController</a:t>
            </a:r>
            <a:r>
              <a:rPr lang="en-US" sz="2200" dirty="0">
                <a:solidFill>
                  <a:srgbClr val="000000"/>
                </a:solidFill>
                <a:latin typeface="Consolas" panose="020B0609020204030204" pitchFamily="49" charset="0"/>
                <a:cs typeface="Consolas" panose="020B0609020204030204" pitchFamily="49" charset="0"/>
              </a:rPr>
              <a:t> : </a:t>
            </a:r>
            <a:r>
              <a:rPr lang="en-US" sz="2200" dirty="0" err="1">
                <a:solidFill>
                  <a:srgbClr val="000000"/>
                </a:solidFill>
                <a:latin typeface="Consolas" panose="020B0609020204030204" pitchFamily="49" charset="0"/>
                <a:cs typeface="Consolas" panose="020B0609020204030204" pitchFamily="49" charset="0"/>
              </a:rPr>
              <a:t>AsyncController</a:t>
            </a:r>
            <a:r>
              <a:rPr lang="en-US" sz="2200" dirty="0">
                <a:solidFill>
                  <a:srgbClr val="000000"/>
                </a:solidFill>
                <a:latin typeface="Consolas" panose="020B0609020204030204" pitchFamily="49" charset="0"/>
                <a:cs typeface="Consolas" panose="020B0609020204030204" pitchFamily="49" charset="0"/>
              </a:rPr>
              <a:t> </a:t>
            </a:r>
            <a:endParaRPr lang="en-US" sz="22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2200" dirty="0" smtClean="0">
                <a:solidFill>
                  <a:srgbClr val="000000"/>
                </a:solidFill>
                <a:latin typeface="Consolas" panose="020B0609020204030204" pitchFamily="49" charset="0"/>
                <a:cs typeface="Consolas" panose="020B0609020204030204" pitchFamily="49" charset="0"/>
              </a:rPr>
              <a:t>{ </a:t>
            </a:r>
          </a:p>
          <a:p>
            <a:pPr marL="0" lvl="0" indent="0">
              <a:buNone/>
            </a:pPr>
            <a:r>
              <a:rPr lang="en-US" sz="2200" dirty="0" smtClean="0">
                <a:solidFill>
                  <a:srgbClr val="0000FF"/>
                </a:solidFill>
                <a:latin typeface="Consolas" panose="020B0609020204030204" pitchFamily="49" charset="0"/>
                <a:cs typeface="Consolas" panose="020B0609020204030204" pitchFamily="49" charset="0"/>
              </a:rPr>
              <a:t>	public</a:t>
            </a:r>
            <a:r>
              <a:rPr lang="en-US" sz="2200" dirty="0" smtClean="0">
                <a:solidFill>
                  <a:srgbClr val="000000"/>
                </a:solidFill>
                <a:latin typeface="Consolas" panose="020B0609020204030204" pitchFamily="49" charset="0"/>
                <a:cs typeface="Consolas" panose="020B0609020204030204" pitchFamily="49" charset="0"/>
              </a:rPr>
              <a:t> </a:t>
            </a:r>
            <a:r>
              <a:rPr lang="en-US" sz="2200" dirty="0" smtClean="0">
                <a:solidFill>
                  <a:srgbClr val="0000FF"/>
                </a:solidFill>
                <a:latin typeface="Consolas" panose="020B0609020204030204" pitchFamily="49" charset="0"/>
                <a:cs typeface="Consolas" panose="020B0609020204030204" pitchFamily="49" charset="0"/>
              </a:rPr>
              <a:t>void</a:t>
            </a:r>
            <a:r>
              <a:rPr lang="en-US" sz="2200" dirty="0" smtClean="0">
                <a:solidFill>
                  <a:srgbClr val="000000"/>
                </a:solidFill>
                <a:latin typeface="Consolas" panose="020B0609020204030204" pitchFamily="49" charset="0"/>
                <a:cs typeface="Consolas" panose="020B0609020204030204" pitchFamily="49" charset="0"/>
              </a:rPr>
              <a:t> </a:t>
            </a:r>
            <a:r>
              <a:rPr lang="en-US" sz="2200" dirty="0" err="1" smtClean="0">
                <a:solidFill>
                  <a:srgbClr val="000000"/>
                </a:solidFill>
                <a:latin typeface="Consolas" panose="020B0609020204030204" pitchFamily="49" charset="0"/>
                <a:cs typeface="Consolas" panose="020B0609020204030204" pitchFamily="49" charset="0"/>
              </a:rPr>
              <a:t>StuffAsync</a:t>
            </a:r>
            <a:r>
              <a:rPr lang="en-US" sz="2200" dirty="0" smtClean="0">
                <a:solidFill>
                  <a:srgbClr val="000000"/>
                </a:solidFill>
                <a:latin typeface="Consolas" panose="020B0609020204030204" pitchFamily="49" charset="0"/>
                <a:cs typeface="Consolas" panose="020B0609020204030204" pitchFamily="49" charset="0"/>
              </a:rPr>
              <a:t>() </a:t>
            </a:r>
          </a:p>
          <a:p>
            <a:pPr marL="0" lvl="0" indent="0">
              <a:buNone/>
            </a:pPr>
            <a:r>
              <a:rPr lang="en-US" sz="2200" dirty="0" smtClean="0">
                <a:solidFill>
                  <a:srgbClr val="000000"/>
                </a:solidFill>
                <a:latin typeface="Consolas" panose="020B0609020204030204" pitchFamily="49" charset="0"/>
                <a:cs typeface="Consolas" panose="020B0609020204030204" pitchFamily="49" charset="0"/>
              </a:rPr>
              <a:t>	{ </a:t>
            </a:r>
          </a:p>
          <a:p>
            <a:pPr marL="0" lvl="0" indent="0">
              <a:buNone/>
            </a:pPr>
            <a:r>
              <a:rPr lang="en-US" sz="2200" dirty="0" smtClean="0">
                <a:solidFill>
                  <a:srgbClr val="000000"/>
                </a:solidFill>
                <a:latin typeface="Consolas" panose="020B0609020204030204" pitchFamily="49" charset="0"/>
                <a:cs typeface="Consolas" panose="020B0609020204030204" pitchFamily="49" charset="0"/>
              </a:rPr>
              <a:t> 		// Action Method</a:t>
            </a:r>
          </a:p>
          <a:p>
            <a:pPr marL="0" lvl="0" indent="0">
              <a:buNone/>
            </a:pPr>
            <a:r>
              <a:rPr lang="en-US" sz="2200" dirty="0" smtClean="0">
                <a:solidFill>
                  <a:srgbClr val="000000"/>
                </a:solidFill>
                <a:latin typeface="Consolas" panose="020B0609020204030204" pitchFamily="49" charset="0"/>
                <a:cs typeface="Consolas" panose="020B0609020204030204" pitchFamily="49" charset="0"/>
              </a:rPr>
              <a:t>	}</a:t>
            </a:r>
          </a:p>
          <a:p>
            <a:pPr marL="0" lvl="0" indent="0">
              <a:buNone/>
            </a:pPr>
            <a:r>
              <a:rPr lang="en-US" sz="2200" dirty="0" smtClean="0">
                <a:solidFill>
                  <a:srgbClr val="000000"/>
                </a:solidFill>
                <a:latin typeface="Consolas" panose="020B0609020204030204" pitchFamily="49" charset="0"/>
                <a:cs typeface="Consolas" panose="020B0609020204030204" pitchFamily="49" charset="0"/>
              </a:rPr>
              <a:t> </a:t>
            </a:r>
          </a:p>
          <a:p>
            <a:pPr marL="457200" lvl="1" indent="0">
              <a:buNone/>
            </a:pPr>
            <a:r>
              <a:rPr lang="en-US" sz="2200" dirty="0" smtClean="0">
                <a:solidFill>
                  <a:srgbClr val="0000FF"/>
                </a:solidFill>
                <a:latin typeface="Consolas" panose="020B0609020204030204" pitchFamily="49" charset="0"/>
                <a:cs typeface="Consolas" panose="020B0609020204030204" pitchFamily="49" charset="0"/>
              </a:rPr>
              <a:t>public</a:t>
            </a:r>
            <a:r>
              <a:rPr lang="en-US" sz="2200" dirty="0" smtClean="0">
                <a:solidFill>
                  <a:srgbClr val="000000"/>
                </a:solidFill>
                <a:latin typeface="Consolas" panose="020B0609020204030204" pitchFamily="49" charset="0"/>
                <a:cs typeface="Consolas" panose="020B0609020204030204" pitchFamily="49" charset="0"/>
              </a:rPr>
              <a:t> </a:t>
            </a:r>
            <a:r>
              <a:rPr lang="en-US" sz="2200" dirty="0" err="1" smtClean="0">
                <a:solidFill>
                  <a:srgbClr val="000000"/>
                </a:solidFill>
                <a:latin typeface="Consolas" panose="020B0609020204030204" pitchFamily="49" charset="0"/>
                <a:cs typeface="Consolas" panose="020B0609020204030204" pitchFamily="49" charset="0"/>
              </a:rPr>
              <a:t>ActionResult</a:t>
            </a:r>
            <a:r>
              <a:rPr lang="en-US" sz="2200" dirty="0" smtClean="0">
                <a:solidFill>
                  <a:srgbClr val="000000"/>
                </a:solidFill>
                <a:latin typeface="Consolas" panose="020B0609020204030204" pitchFamily="49" charset="0"/>
                <a:cs typeface="Consolas" panose="020B0609020204030204" pitchFamily="49" charset="0"/>
              </a:rPr>
              <a:t> </a:t>
            </a:r>
            <a:r>
              <a:rPr lang="en-US" sz="2200" dirty="0" err="1" smtClean="0">
                <a:solidFill>
                  <a:srgbClr val="000000"/>
                </a:solidFill>
                <a:latin typeface="Consolas" panose="020B0609020204030204" pitchFamily="49" charset="0"/>
                <a:cs typeface="Consolas" panose="020B0609020204030204" pitchFamily="49" charset="0"/>
              </a:rPr>
              <a:t>StuffCompleted</a:t>
            </a:r>
            <a:r>
              <a:rPr lang="en-US" sz="2200" dirty="0" smtClean="0">
                <a:solidFill>
                  <a:srgbClr val="000000"/>
                </a:solidFill>
                <a:latin typeface="Consolas" panose="020B0609020204030204" pitchFamily="49" charset="0"/>
                <a:cs typeface="Consolas" panose="020B0609020204030204" pitchFamily="49" charset="0"/>
              </a:rPr>
              <a:t>(</a:t>
            </a:r>
            <a:r>
              <a:rPr lang="en-US" sz="2200" dirty="0" smtClean="0">
                <a:solidFill>
                  <a:srgbClr val="0000FF"/>
                </a:solidFill>
                <a:latin typeface="Consolas" panose="020B0609020204030204" pitchFamily="49" charset="0"/>
                <a:cs typeface="Consolas" panose="020B0609020204030204" pitchFamily="49" charset="0"/>
              </a:rPr>
              <a:t>string</a:t>
            </a:r>
            <a:r>
              <a:rPr lang="en-US" sz="2200" dirty="0" smtClean="0">
                <a:solidFill>
                  <a:srgbClr val="000000"/>
                </a:solidFill>
                <a:latin typeface="Consolas" panose="020B0609020204030204" pitchFamily="49" charset="0"/>
                <a:cs typeface="Consolas" panose="020B0609020204030204" pitchFamily="49" charset="0"/>
              </a:rPr>
              <a:t> text) </a:t>
            </a:r>
          </a:p>
          <a:p>
            <a:pPr marL="457200" lvl="1" indent="0">
              <a:buNone/>
            </a:pPr>
            <a:r>
              <a:rPr lang="en-US" sz="2200" dirty="0" smtClean="0">
                <a:solidFill>
                  <a:srgbClr val="000000"/>
                </a:solidFill>
                <a:latin typeface="Consolas" panose="020B0609020204030204" pitchFamily="49" charset="0"/>
                <a:cs typeface="Consolas" panose="020B0609020204030204" pitchFamily="49" charset="0"/>
              </a:rPr>
              <a:t>{ </a:t>
            </a:r>
          </a:p>
          <a:p>
            <a:pPr marL="457200" lvl="1" indent="0">
              <a:buNone/>
            </a:pPr>
            <a:r>
              <a:rPr lang="en-US" sz="2200" dirty="0">
                <a:solidFill>
                  <a:srgbClr val="000000"/>
                </a:solidFill>
                <a:latin typeface="Consolas" panose="020B0609020204030204" pitchFamily="49" charset="0"/>
                <a:cs typeface="Consolas" panose="020B0609020204030204" pitchFamily="49" charset="0"/>
              </a:rPr>
              <a:t>	</a:t>
            </a:r>
            <a:r>
              <a:rPr lang="en-US" sz="2200" dirty="0" smtClean="0">
                <a:solidFill>
                  <a:srgbClr val="0000FF"/>
                </a:solidFill>
                <a:latin typeface="Consolas" panose="020B0609020204030204" pitchFamily="49" charset="0"/>
                <a:cs typeface="Consolas" panose="020B0609020204030204" pitchFamily="49" charset="0"/>
              </a:rPr>
              <a:t>return</a:t>
            </a:r>
            <a:r>
              <a:rPr lang="en-US" sz="2200" dirty="0" smtClean="0">
                <a:solidFill>
                  <a:srgbClr val="000000"/>
                </a:solidFill>
                <a:latin typeface="Consolas" panose="020B0609020204030204" pitchFamily="49" charset="0"/>
                <a:cs typeface="Consolas" panose="020B0609020204030204" pitchFamily="49" charset="0"/>
              </a:rPr>
              <a:t> View(</a:t>
            </a:r>
            <a:r>
              <a:rPr lang="en-US" sz="2200" dirty="0" smtClean="0">
                <a:solidFill>
                  <a:srgbClr val="0000FF"/>
                </a:solidFill>
                <a:latin typeface="Consolas" panose="020B0609020204030204" pitchFamily="49" charset="0"/>
                <a:cs typeface="Consolas" panose="020B0609020204030204" pitchFamily="49" charset="0"/>
              </a:rPr>
              <a:t>model</a:t>
            </a:r>
            <a:r>
              <a:rPr lang="en-US" sz="2200" dirty="0" smtClean="0">
                <a:solidFill>
                  <a:srgbClr val="000000"/>
                </a:solidFill>
                <a:latin typeface="Consolas" panose="020B0609020204030204" pitchFamily="49" charset="0"/>
                <a:cs typeface="Consolas" panose="020B0609020204030204" pitchFamily="49" charset="0"/>
              </a:rPr>
              <a:t>); </a:t>
            </a:r>
          </a:p>
          <a:p>
            <a:pPr marL="457200" lvl="1" indent="0">
              <a:buNone/>
            </a:pPr>
            <a:r>
              <a:rPr lang="en-US" sz="2200" dirty="0" smtClean="0">
                <a:solidFill>
                  <a:srgbClr val="000000"/>
                </a:solidFill>
                <a:latin typeface="Consolas" panose="020B0609020204030204" pitchFamily="49" charset="0"/>
                <a:cs typeface="Consolas" panose="020B0609020204030204" pitchFamily="49" charset="0"/>
              </a:rPr>
              <a:t>} </a:t>
            </a:r>
          </a:p>
          <a:p>
            <a:pPr marL="0" lvl="0" indent="0">
              <a:buNone/>
            </a:pPr>
            <a:r>
              <a:rPr lang="en-US" sz="2200" dirty="0" smtClean="0">
                <a:solidFill>
                  <a:srgbClr val="000000"/>
                </a:solidFill>
                <a:latin typeface="Consolas" panose="020B0609020204030204" pitchFamily="49" charset="0"/>
                <a:cs typeface="Consolas" panose="020B0609020204030204" pitchFamily="49" charset="0"/>
              </a:rPr>
              <a:t>}</a:t>
            </a:r>
            <a:r>
              <a:rPr lang="en-US" sz="2200" dirty="0" smtClean="0"/>
              <a:t> </a:t>
            </a:r>
            <a:endParaRPr lang="en-US" sz="2200" dirty="0">
              <a:latin typeface="Arial" panose="020B0604020202020204" pitchFamily="34" charset="0"/>
            </a:endParaRP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0894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Async</a:t>
            </a:r>
            <a:r>
              <a:rPr lang="en-IN" dirty="0" smtClean="0"/>
              <a:t> Controller in MVC 4.5</a:t>
            </a:r>
            <a:endParaRPr lang="en-IN" dirty="0"/>
          </a:p>
        </p:txBody>
      </p:sp>
      <p:sp>
        <p:nvSpPr>
          <p:cNvPr id="5" name="Rectangle 4"/>
          <p:cNvSpPr/>
          <p:nvPr/>
        </p:nvSpPr>
        <p:spPr>
          <a:xfrm>
            <a:off x="602776" y="1690688"/>
            <a:ext cx="10986448" cy="4616648"/>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dirty="0"/>
              <a:t>Using </a:t>
            </a:r>
            <a:r>
              <a:rPr lang="en-US" dirty="0" err="1"/>
              <a:t>async</a:t>
            </a:r>
            <a:r>
              <a:rPr lang="en-US" dirty="0"/>
              <a:t>/await </a:t>
            </a:r>
            <a:r>
              <a:rPr lang="en-US" dirty="0" smtClean="0"/>
              <a:t>keywords</a:t>
            </a:r>
          </a:p>
          <a:p>
            <a:pPr marL="285750" lvl="0" indent="-285750" eaLnBrk="0" fontAlgn="base" hangingPunct="0">
              <a:spcBef>
                <a:spcPct val="0"/>
              </a:spcBef>
              <a:spcAft>
                <a:spcPct val="0"/>
              </a:spcAft>
              <a:buFont typeface="Arial" panose="020B0604020202020204" pitchFamily="34" charset="0"/>
              <a:buChar char="•"/>
            </a:pPr>
            <a:endParaRPr lang="en-US" dirty="0"/>
          </a:p>
          <a:p>
            <a:pPr lvl="0" eaLnBrk="0" fontAlgn="base" hangingPunct="0">
              <a:spcBef>
                <a:spcPct val="0"/>
              </a:spcBef>
              <a:spcAft>
                <a:spcPct val="0"/>
              </a:spcAft>
            </a:pPr>
            <a:r>
              <a:rPr lang="en-US" dirty="0" smtClean="0">
                <a:solidFill>
                  <a:srgbClr val="0000FF"/>
                </a:solidFill>
                <a:latin typeface="Consolas" panose="020B0609020204030204" pitchFamily="49" charset="0"/>
                <a:cs typeface="Consolas" panose="020B0609020204030204" pitchFamily="49" charset="0"/>
              </a:rPr>
              <a:t>public</a:t>
            </a:r>
            <a:r>
              <a:rPr lang="en-US" dirty="0" smtClean="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class</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DoController</a:t>
            </a:r>
            <a:r>
              <a:rPr lang="en-US" dirty="0">
                <a:solidFill>
                  <a:srgbClr val="000000"/>
                </a:solidFill>
                <a:latin typeface="Consolas" panose="020B0609020204030204" pitchFamily="49" charset="0"/>
                <a:cs typeface="Consolas" panose="020B0609020204030204" pitchFamily="49" charset="0"/>
              </a:rPr>
              <a:t> : </a:t>
            </a:r>
            <a:r>
              <a:rPr lang="en-US" dirty="0" err="1">
                <a:solidFill>
                  <a:srgbClr val="000000"/>
                </a:solidFill>
                <a:latin typeface="Consolas" panose="020B0609020204030204" pitchFamily="49" charset="0"/>
                <a:cs typeface="Consolas" panose="020B0609020204030204" pitchFamily="49" charset="0"/>
              </a:rPr>
              <a:t>AsyncController</a:t>
            </a:r>
            <a:r>
              <a:rPr lang="en-US" dirty="0">
                <a:solidFill>
                  <a:srgbClr val="000000"/>
                </a:solidFill>
                <a:latin typeface="Consolas" panose="020B0609020204030204" pitchFamily="49" charset="0"/>
                <a:cs typeface="Consolas" panose="020B0609020204030204" pitchFamily="49" charset="0"/>
              </a:rPr>
              <a:t> </a:t>
            </a:r>
            <a:endParaRPr lang="en-US"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dirty="0" smtClean="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FF"/>
                </a:solidFill>
                <a:latin typeface="Consolas" panose="020B0609020204030204" pitchFamily="49" charset="0"/>
                <a:cs typeface="Consolas" panose="020B0609020204030204" pitchFamily="49" charset="0"/>
              </a:rPr>
              <a:t>public</a:t>
            </a:r>
            <a:r>
              <a:rPr lang="en-US" dirty="0" smtClean="0">
                <a:solidFill>
                  <a:srgbClr val="000000"/>
                </a:solidFill>
                <a:latin typeface="Consolas" panose="020B0609020204030204" pitchFamily="49" charset="0"/>
                <a:cs typeface="Consolas" panose="020B0609020204030204" pitchFamily="49" charset="0"/>
              </a:rPr>
              <a:t> </a:t>
            </a:r>
            <a:r>
              <a:rPr lang="en-US" b="1" dirty="0" err="1">
                <a:solidFill>
                  <a:srgbClr val="000000"/>
                </a:solidFill>
                <a:latin typeface="Consolas" panose="020B0609020204030204" pitchFamily="49" charset="0"/>
                <a:cs typeface="Consolas" panose="020B0609020204030204" pitchFamily="49" charset="0"/>
              </a:rPr>
              <a:t>async</a:t>
            </a:r>
            <a:r>
              <a:rPr lang="en-US" dirty="0">
                <a:solidFill>
                  <a:srgbClr val="000000"/>
                </a:solidFill>
                <a:latin typeface="Consolas" panose="020B0609020204030204" pitchFamily="49" charset="0"/>
                <a:cs typeface="Consolas" panose="020B0609020204030204" pitchFamily="49" charset="0"/>
              </a:rPr>
              <a:t> Task&lt;</a:t>
            </a:r>
            <a:r>
              <a:rPr lang="en-US" dirty="0" err="1">
                <a:solidFill>
                  <a:srgbClr val="000000"/>
                </a:solidFill>
                <a:latin typeface="Consolas" panose="020B0609020204030204" pitchFamily="49" charset="0"/>
                <a:cs typeface="Consolas" panose="020B0609020204030204" pitchFamily="49" charset="0"/>
              </a:rPr>
              <a:t>ViewResult</a:t>
            </a:r>
            <a:r>
              <a:rPr lang="en-US" dirty="0">
                <a:solidFill>
                  <a:srgbClr val="000000"/>
                </a:solidFill>
                <a:latin typeface="Consolas" panose="020B0609020204030204" pitchFamily="49" charset="0"/>
                <a:cs typeface="Consolas" panose="020B0609020204030204" pitchFamily="49" charset="0"/>
              </a:rPr>
              <a:t>&gt; Stuff() </a:t>
            </a:r>
            <a:endParaRPr lang="en-US"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a:t>
            </a:r>
            <a:r>
              <a:rPr lang="en-US" dirty="0" smtClean="0">
                <a:solidFill>
                  <a:srgbClr val="0000FF"/>
                </a:solidFill>
                <a:latin typeface="Consolas" panose="020B0609020204030204" pitchFamily="49" charset="0"/>
                <a:cs typeface="Consolas" panose="020B0609020204030204" pitchFamily="49" charset="0"/>
              </a:rPr>
              <a:t>return</a:t>
            </a:r>
            <a:r>
              <a:rPr lang="en-US" dirty="0" smtClean="0">
                <a:solidFill>
                  <a:srgbClr val="000000"/>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cs typeface="Consolas" panose="020B0609020204030204" pitchFamily="49" charset="0"/>
              </a:rPr>
              <a:t>View(</a:t>
            </a:r>
            <a:r>
              <a:rPr lang="en-US" dirty="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DoStuffViewModel</a:t>
            </a:r>
            <a:r>
              <a:rPr lang="en-US" dirty="0">
                <a:solidFill>
                  <a:srgbClr val="000000"/>
                </a:solidFill>
                <a:latin typeface="Consolas" panose="020B0609020204030204" pitchFamily="49" charset="0"/>
                <a:cs typeface="Consolas" panose="020B0609020204030204" pitchFamily="49" charset="0"/>
              </a:rPr>
              <a:t>() </a:t>
            </a:r>
            <a:endParaRPr lang="en-US"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 </a:t>
            </a:r>
          </a:p>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Text </a:t>
            </a: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00"/>
                </a:solidFill>
                <a:latin typeface="Consolas" panose="020B0609020204030204" pitchFamily="49" charset="0"/>
                <a:cs typeface="Consolas" panose="020B0609020204030204" pitchFamily="49" charset="0"/>
              </a:rPr>
              <a:t>await</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DoStuff</a:t>
            </a:r>
            <a:r>
              <a:rPr lang="en-US" dirty="0">
                <a:solidFill>
                  <a:srgbClr val="000000"/>
                </a:solidFill>
                <a:latin typeface="Consolas" panose="020B0609020204030204" pitchFamily="49" charset="0"/>
                <a:cs typeface="Consolas" panose="020B0609020204030204" pitchFamily="49" charset="0"/>
              </a:rPr>
              <a:t>(</a:t>
            </a:r>
            <a:r>
              <a:rPr lang="en-US" dirty="0">
                <a:solidFill>
                  <a:srgbClr val="006080"/>
                </a:solidFill>
                <a:latin typeface="Consolas" panose="020B0609020204030204" pitchFamily="49" charset="0"/>
                <a:cs typeface="Consolas" panose="020B0609020204030204" pitchFamily="49" charset="0"/>
              </a:rPr>
              <a:t>"Some other stuff"</a:t>
            </a:r>
            <a:r>
              <a:rPr lang="en-US" dirty="0">
                <a:solidFill>
                  <a:srgbClr val="000000"/>
                </a:solidFill>
                <a:latin typeface="Consolas" panose="020B0609020204030204" pitchFamily="49" charset="0"/>
                <a:cs typeface="Consolas" panose="020B0609020204030204" pitchFamily="49" charset="0"/>
              </a:rPr>
              <a:t>) </a:t>
            </a:r>
            <a:endParaRPr lang="en-US"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 </a:t>
            </a:r>
          </a:p>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FF"/>
                </a:solidFill>
                <a:latin typeface="Consolas" panose="020B0609020204030204" pitchFamily="49" charset="0"/>
                <a:cs typeface="Consolas" panose="020B0609020204030204" pitchFamily="49" charset="0"/>
              </a:rPr>
              <a:t>private</a:t>
            </a:r>
            <a:r>
              <a:rPr lang="en-US" dirty="0" smtClean="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async</a:t>
            </a:r>
            <a:r>
              <a:rPr lang="en-US" dirty="0">
                <a:solidFill>
                  <a:srgbClr val="000000"/>
                </a:solidFill>
                <a:latin typeface="Consolas" panose="020B0609020204030204" pitchFamily="49" charset="0"/>
                <a:cs typeface="Consolas" panose="020B0609020204030204" pitchFamily="49" charset="0"/>
              </a:rPr>
              <a:t> Task&lt;</a:t>
            </a:r>
            <a:r>
              <a:rPr lang="en-US" dirty="0">
                <a:solidFill>
                  <a:srgbClr val="0000FF"/>
                </a:solidFill>
                <a:latin typeface="Consolas" panose="020B0609020204030204" pitchFamily="49" charset="0"/>
                <a:cs typeface="Consolas" panose="020B0609020204030204" pitchFamily="49" charset="0"/>
              </a:rPr>
              <a:t>string</a:t>
            </a:r>
            <a:r>
              <a:rPr lang="en-US" dirty="0">
                <a:solidFill>
                  <a:srgbClr val="000000"/>
                </a:solidFill>
                <a:latin typeface="Consolas" panose="020B0609020204030204" pitchFamily="49" charset="0"/>
                <a:cs typeface="Consolas" panose="020B0609020204030204" pitchFamily="49" charset="0"/>
              </a:rPr>
              <a:t>&gt; </a:t>
            </a:r>
            <a:r>
              <a:rPr lang="en-US" dirty="0" err="1">
                <a:solidFill>
                  <a:srgbClr val="000000"/>
                </a:solidFill>
                <a:latin typeface="Consolas" panose="020B0609020204030204" pitchFamily="49" charset="0"/>
                <a:cs typeface="Consolas" panose="020B0609020204030204" pitchFamily="49" charset="0"/>
              </a:rPr>
              <a:t>DoStuff</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solidFill>
                  <a:srgbClr val="000000"/>
                </a:solidFill>
                <a:latin typeface="Consolas" panose="020B0609020204030204" pitchFamily="49" charset="0"/>
                <a:cs typeface="Consolas" panose="020B0609020204030204" pitchFamily="49" charset="0"/>
              </a:rPr>
              <a:t> input) </a:t>
            </a:r>
            <a:endParaRPr lang="en-US"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a:t>
            </a:r>
            <a:r>
              <a:rPr lang="en-US" dirty="0" err="1" smtClean="0">
                <a:solidFill>
                  <a:srgbClr val="000000"/>
                </a:solidFill>
                <a:latin typeface="Consolas" panose="020B0609020204030204" pitchFamily="49" charset="0"/>
                <a:cs typeface="Consolas" panose="020B0609020204030204" pitchFamily="49" charset="0"/>
              </a:rPr>
              <a:t>Thread.Sleep</a:t>
            </a:r>
            <a:r>
              <a:rPr lang="en-US" dirty="0" smtClean="0">
                <a:solidFill>
                  <a:srgbClr val="000000"/>
                </a:solidFill>
                <a:latin typeface="Consolas" panose="020B0609020204030204" pitchFamily="49" charset="0"/>
                <a:cs typeface="Consolas" panose="020B0609020204030204" pitchFamily="49" charset="0"/>
              </a:rPr>
              <a:t>(5000</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return</a:t>
            </a:r>
            <a:r>
              <a:rPr lang="en-US" dirty="0">
                <a:solidFill>
                  <a:srgbClr val="000000"/>
                </a:solidFill>
                <a:latin typeface="Consolas" panose="020B0609020204030204" pitchFamily="49" charset="0"/>
                <a:cs typeface="Consolas" panose="020B0609020204030204" pitchFamily="49" charset="0"/>
              </a:rPr>
              <a:t> input; </a:t>
            </a:r>
            <a:endParaRPr lang="en-US"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dirty="0" smtClean="0">
                <a:solidFill>
                  <a:srgbClr val="000000"/>
                </a:solidFill>
                <a:latin typeface="Consolas" panose="020B0609020204030204" pitchFamily="49" charset="0"/>
                <a:cs typeface="Consolas" panose="020B0609020204030204" pitchFamily="49" charset="0"/>
              </a:rPr>
              <a:t>}</a:t>
            </a:r>
            <a:r>
              <a:rPr lang="en-US" sz="2400" dirty="0" smtClean="0"/>
              <a:t> </a:t>
            </a:r>
            <a:endParaRPr lang="en-US" sz="4000" dirty="0">
              <a:latin typeface="Arial" panose="020B0604020202020204" pitchFamily="34" charset="0"/>
            </a:endParaRPr>
          </a:p>
        </p:txBody>
      </p:sp>
    </p:spTree>
    <p:extLst>
      <p:ext uri="{BB962C8B-B14F-4D97-AF65-F5344CB8AC3E}">
        <p14:creationId xmlns:p14="http://schemas.microsoft.com/office/powerpoint/2010/main" val="23384671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IN" dirty="0"/>
          </a:p>
        </p:txBody>
      </p:sp>
      <p:sp>
        <p:nvSpPr>
          <p:cNvPr id="3" name="Content Placeholder 2"/>
          <p:cNvSpPr>
            <a:spLocks noGrp="1"/>
          </p:cNvSpPr>
          <p:nvPr>
            <p:ph idx="1"/>
          </p:nvPr>
        </p:nvSpPr>
        <p:spPr>
          <a:xfrm>
            <a:off x="838200" y="1478280"/>
            <a:ext cx="10515600" cy="1288011"/>
          </a:xfrm>
        </p:spPr>
        <p:txBody>
          <a:bodyPr>
            <a:noAutofit/>
          </a:bodyPr>
          <a:lstStyle/>
          <a:p>
            <a:r>
              <a:rPr lang="en-US" sz="2400" b="0" dirty="0" smtClean="0"/>
              <a:t>Inspect the incoming URL </a:t>
            </a:r>
          </a:p>
          <a:p>
            <a:r>
              <a:rPr lang="en-US" sz="2400" b="0" dirty="0" smtClean="0"/>
              <a:t>Determine which controller action it corresponds to </a:t>
            </a:r>
          </a:p>
          <a:p>
            <a:r>
              <a:rPr lang="en-US" sz="2400" b="0" dirty="0" smtClean="0"/>
              <a:t>Then pass the execution to that controller action</a:t>
            </a:r>
          </a:p>
          <a:p>
            <a:endParaRPr lang="en-IN" sz="2400" dirty="0"/>
          </a:p>
        </p:txBody>
      </p:sp>
      <p:sp>
        <p:nvSpPr>
          <p:cNvPr id="4" name="Rounded Rectangle 3"/>
          <p:cNvSpPr/>
          <p:nvPr/>
        </p:nvSpPr>
        <p:spPr>
          <a:xfrm>
            <a:off x="2263273" y="3789578"/>
            <a:ext cx="6710766" cy="17048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 name="Rounded Rectangle 4"/>
          <p:cNvSpPr/>
          <p:nvPr/>
        </p:nvSpPr>
        <p:spPr>
          <a:xfrm>
            <a:off x="2604236" y="4219655"/>
            <a:ext cx="1286360" cy="72842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Parse URL</a:t>
            </a:r>
            <a:endParaRPr lang="en-US" sz="1400" dirty="0"/>
          </a:p>
        </p:txBody>
      </p:sp>
      <p:sp>
        <p:nvSpPr>
          <p:cNvPr id="6" name="Rounded Rectangle 5"/>
          <p:cNvSpPr/>
          <p:nvPr/>
        </p:nvSpPr>
        <p:spPr>
          <a:xfrm>
            <a:off x="4727507" y="4219655"/>
            <a:ext cx="1627322" cy="72842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Locate Matching Route</a:t>
            </a:r>
            <a:endParaRPr lang="en-US" sz="1400" dirty="0"/>
          </a:p>
        </p:txBody>
      </p:sp>
      <p:sp>
        <p:nvSpPr>
          <p:cNvPr id="7" name="Diamond 6"/>
          <p:cNvSpPr/>
          <p:nvPr/>
        </p:nvSpPr>
        <p:spPr>
          <a:xfrm>
            <a:off x="7065165" y="3985889"/>
            <a:ext cx="1311830" cy="1195952"/>
          </a:xfrm>
          <a:prstGeom prst="diamond">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Route Found</a:t>
            </a:r>
            <a:endParaRPr lang="en-US" sz="1400" dirty="0"/>
          </a:p>
        </p:txBody>
      </p:sp>
      <p:sp>
        <p:nvSpPr>
          <p:cNvPr id="8" name="Rounded Rectangle 7"/>
          <p:cNvSpPr/>
          <p:nvPr/>
        </p:nvSpPr>
        <p:spPr>
          <a:xfrm>
            <a:off x="8785479" y="2505819"/>
            <a:ext cx="1616989" cy="72842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t>Process the Route</a:t>
            </a:r>
            <a:endParaRPr lang="en-US" sz="1400" dirty="0"/>
          </a:p>
        </p:txBody>
      </p:sp>
      <p:sp>
        <p:nvSpPr>
          <p:cNvPr id="9" name="Rounded Rectangle 8"/>
          <p:cNvSpPr/>
          <p:nvPr/>
        </p:nvSpPr>
        <p:spPr>
          <a:xfrm>
            <a:off x="8785480" y="5760454"/>
            <a:ext cx="1616989" cy="72842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Not found 404!</a:t>
            </a:r>
            <a:endParaRPr lang="en-US" sz="1400" dirty="0"/>
          </a:p>
        </p:txBody>
      </p:sp>
      <p:cxnSp>
        <p:nvCxnSpPr>
          <p:cNvPr id="10" name="Straight Arrow Connector 9"/>
          <p:cNvCxnSpPr>
            <a:endCxn id="5" idx="0"/>
          </p:cNvCxnSpPr>
          <p:nvPr/>
        </p:nvCxnSpPr>
        <p:spPr>
          <a:xfrm>
            <a:off x="3247416" y="3340131"/>
            <a:ext cx="0" cy="879524"/>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
        <p:nvSpPr>
          <p:cNvPr id="11" name="TextBox 10"/>
          <p:cNvSpPr txBox="1"/>
          <p:nvPr/>
        </p:nvSpPr>
        <p:spPr>
          <a:xfrm>
            <a:off x="2441504" y="5125060"/>
            <a:ext cx="1611824" cy="369332"/>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dirty="0" smtClean="0">
                <a:solidFill>
                  <a:schemeClr val="bg1"/>
                </a:solidFill>
              </a:rPr>
              <a:t>Routing Engine</a:t>
            </a:r>
            <a:endParaRPr lang="en-US" dirty="0">
              <a:solidFill>
                <a:schemeClr val="bg1"/>
              </a:solidFill>
            </a:endParaRPr>
          </a:p>
        </p:txBody>
      </p:sp>
      <p:cxnSp>
        <p:nvCxnSpPr>
          <p:cNvPr id="12" name="Elbow Connector 11"/>
          <p:cNvCxnSpPr>
            <a:stCxn id="7" idx="0"/>
            <a:endCxn id="8" idx="1"/>
          </p:cNvCxnSpPr>
          <p:nvPr/>
        </p:nvCxnSpPr>
        <p:spPr>
          <a:xfrm rot="5400000" flipH="1" flipV="1">
            <a:off x="7695350" y="2895761"/>
            <a:ext cx="1115859" cy="1064399"/>
          </a:xfrm>
          <a:prstGeom prst="bentConnector2">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3" name="Elbow Connector 12"/>
          <p:cNvCxnSpPr>
            <a:stCxn id="7" idx="2"/>
            <a:endCxn id="9" idx="1"/>
          </p:cNvCxnSpPr>
          <p:nvPr/>
        </p:nvCxnSpPr>
        <p:spPr>
          <a:xfrm rot="16200000" flipH="1">
            <a:off x="7781868" y="5121053"/>
            <a:ext cx="942824" cy="1064400"/>
          </a:xfrm>
          <a:prstGeom prst="bentConnector2">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4" name="Straight Arrow Connector 13"/>
          <p:cNvCxnSpPr>
            <a:endCxn id="6" idx="1"/>
          </p:cNvCxnSpPr>
          <p:nvPr/>
        </p:nvCxnSpPr>
        <p:spPr>
          <a:xfrm>
            <a:off x="3890596" y="4583865"/>
            <a:ext cx="836911" cy="1"/>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5" name="Straight Arrow Connector 14"/>
          <p:cNvCxnSpPr>
            <a:stCxn id="6" idx="3"/>
            <a:endCxn id="7" idx="1"/>
          </p:cNvCxnSpPr>
          <p:nvPr/>
        </p:nvCxnSpPr>
        <p:spPr>
          <a:xfrm flipV="1">
            <a:off x="6354829" y="4583865"/>
            <a:ext cx="710336" cy="1"/>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
        <p:nvSpPr>
          <p:cNvPr id="16" name="TextBox 15"/>
          <p:cNvSpPr txBox="1"/>
          <p:nvPr/>
        </p:nvSpPr>
        <p:spPr>
          <a:xfrm>
            <a:off x="2604236" y="3032353"/>
            <a:ext cx="1549831" cy="307777"/>
          </a:xfrm>
          <a:prstGeom prst="rect">
            <a:avLst/>
          </a:prstGeom>
          <a:noFill/>
        </p:spPr>
        <p:txBody>
          <a:bodyPr wrap="square" rtlCol="0">
            <a:spAutoFit/>
          </a:bodyPr>
          <a:lstStyle/>
          <a:p>
            <a:r>
              <a:rPr lang="en-US" sz="1400" dirty="0" smtClean="0"/>
              <a:t>Request URL</a:t>
            </a:r>
            <a:endParaRPr lang="en-US" sz="1400" dirty="0"/>
          </a:p>
        </p:txBody>
      </p:sp>
      <p:sp>
        <p:nvSpPr>
          <p:cNvPr id="17" name="TextBox 16"/>
          <p:cNvSpPr txBox="1"/>
          <p:nvPr/>
        </p:nvSpPr>
        <p:spPr>
          <a:xfrm>
            <a:off x="7871076" y="2537896"/>
            <a:ext cx="536915" cy="307777"/>
          </a:xfrm>
          <a:prstGeom prst="rect">
            <a:avLst/>
          </a:prstGeom>
          <a:noFill/>
        </p:spPr>
        <p:txBody>
          <a:bodyPr wrap="square" rtlCol="0">
            <a:spAutoFit/>
          </a:bodyPr>
          <a:lstStyle/>
          <a:p>
            <a:r>
              <a:rPr lang="en-US" sz="1400" dirty="0" smtClean="0"/>
              <a:t>YES</a:t>
            </a:r>
            <a:endParaRPr lang="en-US" sz="1400" dirty="0"/>
          </a:p>
        </p:txBody>
      </p:sp>
      <p:sp>
        <p:nvSpPr>
          <p:cNvPr id="18" name="TextBox 17"/>
          <p:cNvSpPr txBox="1"/>
          <p:nvPr/>
        </p:nvSpPr>
        <p:spPr>
          <a:xfrm>
            <a:off x="8025882" y="6181098"/>
            <a:ext cx="536915" cy="307777"/>
          </a:xfrm>
          <a:prstGeom prst="rect">
            <a:avLst/>
          </a:prstGeom>
          <a:noFill/>
        </p:spPr>
        <p:txBody>
          <a:bodyPr wrap="square" rtlCol="0">
            <a:spAutoFit/>
          </a:bodyPr>
          <a:lstStyle/>
          <a:p>
            <a:r>
              <a:rPr lang="en-US" sz="1400" dirty="0" smtClean="0"/>
              <a:t>NO</a:t>
            </a:r>
            <a:endParaRPr lang="en-US" sz="1400" dirty="0"/>
          </a:p>
        </p:txBody>
      </p:sp>
    </p:spTree>
    <p:extLst>
      <p:ext uri="{BB962C8B-B14F-4D97-AF65-F5344CB8AC3E}">
        <p14:creationId xmlns:p14="http://schemas.microsoft.com/office/powerpoint/2010/main" val="10223060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 Cont..</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In </a:t>
            </a:r>
            <a:r>
              <a:rPr lang="en-US" dirty="0" err="1" smtClean="0"/>
              <a:t>Global.asax.cs</a:t>
            </a:r>
            <a:endParaRPr lang="en-US" dirty="0" smtClean="0"/>
          </a:p>
          <a:p>
            <a:pPr marL="457200" lvl="1" indent="0">
              <a:buNone/>
            </a:pPr>
            <a:r>
              <a:rPr lang="en-US" dirty="0" smtClean="0">
                <a:solidFill>
                  <a:srgbClr val="0070C0"/>
                </a:solidFill>
              </a:rPr>
              <a:t>protected void </a:t>
            </a:r>
            <a:r>
              <a:rPr lang="en-US" dirty="0" err="1" smtClean="0">
                <a:solidFill>
                  <a:srgbClr val="0070C0"/>
                </a:solidFill>
              </a:rPr>
              <a:t>Application_Start</a:t>
            </a:r>
            <a:r>
              <a:rPr lang="en-US" dirty="0" smtClean="0">
                <a:solidFill>
                  <a:srgbClr val="0070C0"/>
                </a:solidFill>
              </a:rPr>
              <a:t>() </a:t>
            </a:r>
          </a:p>
          <a:p>
            <a:pPr marL="457200" lvl="1" indent="0">
              <a:buNone/>
            </a:pPr>
            <a:r>
              <a:rPr lang="en-US" dirty="0" smtClean="0">
                <a:solidFill>
                  <a:srgbClr val="0070C0"/>
                </a:solidFill>
              </a:rPr>
              <a:t>{</a:t>
            </a:r>
          </a:p>
          <a:p>
            <a:pPr marL="457200" lvl="1" indent="0">
              <a:buNone/>
            </a:pPr>
            <a:r>
              <a:rPr lang="en-US" dirty="0" smtClean="0">
                <a:solidFill>
                  <a:srgbClr val="0070C0"/>
                </a:solidFill>
              </a:rPr>
              <a:t>	...</a:t>
            </a:r>
          </a:p>
          <a:p>
            <a:pPr marL="457200" lvl="1" indent="0">
              <a:buNone/>
            </a:pPr>
            <a:r>
              <a:rPr lang="en-US" dirty="0" smtClean="0">
                <a:solidFill>
                  <a:srgbClr val="0070C0"/>
                </a:solidFill>
              </a:rPr>
              <a:t>	</a:t>
            </a:r>
            <a:r>
              <a:rPr lang="en-US" dirty="0" err="1" smtClean="0">
                <a:solidFill>
                  <a:srgbClr val="0070C0"/>
                </a:solidFill>
              </a:rPr>
              <a:t>RouteConfig.RegisterRoutes</a:t>
            </a:r>
            <a:r>
              <a:rPr lang="en-US" dirty="0" smtClean="0">
                <a:solidFill>
                  <a:srgbClr val="0070C0"/>
                </a:solidFill>
              </a:rPr>
              <a:t>(</a:t>
            </a:r>
            <a:r>
              <a:rPr lang="en-US" dirty="0" err="1" smtClean="0">
                <a:solidFill>
                  <a:srgbClr val="0070C0"/>
                </a:solidFill>
              </a:rPr>
              <a:t>RouteTable.Routes</a:t>
            </a:r>
            <a:r>
              <a:rPr lang="en-US" dirty="0" smtClean="0">
                <a:solidFill>
                  <a:srgbClr val="0070C0"/>
                </a:solidFill>
              </a:rPr>
              <a:t>); </a:t>
            </a:r>
          </a:p>
          <a:p>
            <a:pPr marL="457200" lvl="1" indent="0">
              <a:buNone/>
            </a:pPr>
            <a:r>
              <a:rPr lang="en-US" dirty="0" smtClean="0">
                <a:solidFill>
                  <a:srgbClr val="0070C0"/>
                </a:solidFill>
              </a:rPr>
              <a:t>	...</a:t>
            </a:r>
          </a:p>
          <a:p>
            <a:pPr marL="457200" lvl="1" indent="0">
              <a:buNone/>
            </a:pPr>
            <a:r>
              <a:rPr lang="en-US" dirty="0" smtClean="0">
                <a:solidFill>
                  <a:srgbClr val="0070C0"/>
                </a:solidFill>
              </a:rPr>
              <a:t>}</a:t>
            </a:r>
          </a:p>
          <a:p>
            <a:endParaRPr lang="en-US" dirty="0" smtClean="0"/>
          </a:p>
          <a:p>
            <a:r>
              <a:rPr lang="en-US" dirty="0" smtClean="0"/>
              <a:t>In </a:t>
            </a:r>
            <a:r>
              <a:rPr lang="en-US" dirty="0" err="1" smtClean="0"/>
              <a:t>App_start</a:t>
            </a:r>
            <a:r>
              <a:rPr lang="en-US" dirty="0" smtClean="0"/>
              <a:t>\</a:t>
            </a:r>
            <a:r>
              <a:rPr lang="en-US" dirty="0" err="1" smtClean="0"/>
              <a:t>RouteConfig.cs</a:t>
            </a:r>
            <a:endParaRPr lang="en-US" dirty="0" smtClean="0"/>
          </a:p>
          <a:p>
            <a:pPr marL="457200" lvl="1" indent="0">
              <a:buNone/>
            </a:pPr>
            <a:r>
              <a:rPr lang="en-US" dirty="0" smtClean="0">
                <a:solidFill>
                  <a:srgbClr val="0070C0"/>
                </a:solidFill>
              </a:rPr>
              <a:t>public static void </a:t>
            </a:r>
            <a:r>
              <a:rPr lang="en-US" dirty="0" err="1" smtClean="0">
                <a:solidFill>
                  <a:srgbClr val="0070C0"/>
                </a:solidFill>
              </a:rPr>
              <a:t>RegisterRoutes</a:t>
            </a:r>
            <a:r>
              <a:rPr lang="en-US" dirty="0" smtClean="0">
                <a:solidFill>
                  <a:srgbClr val="0070C0"/>
                </a:solidFill>
              </a:rPr>
              <a:t>(</a:t>
            </a:r>
            <a:r>
              <a:rPr lang="en-US" dirty="0" err="1" smtClean="0">
                <a:solidFill>
                  <a:srgbClr val="0070C0"/>
                </a:solidFill>
              </a:rPr>
              <a:t>RouteCollection</a:t>
            </a:r>
            <a:r>
              <a:rPr lang="en-US" dirty="0" smtClean="0">
                <a:solidFill>
                  <a:srgbClr val="0070C0"/>
                </a:solidFill>
              </a:rPr>
              <a:t> routes) </a:t>
            </a:r>
          </a:p>
          <a:p>
            <a:pPr marL="457200" lvl="1" indent="0">
              <a:buNone/>
            </a:pPr>
            <a:r>
              <a:rPr lang="en-US" dirty="0" smtClean="0">
                <a:solidFill>
                  <a:srgbClr val="0070C0"/>
                </a:solidFill>
              </a:rPr>
              <a:t>{ </a:t>
            </a:r>
          </a:p>
          <a:p>
            <a:pPr marL="457200" lvl="1" indent="0">
              <a:buNone/>
            </a:pPr>
            <a:r>
              <a:rPr lang="en-US" dirty="0" smtClean="0">
                <a:solidFill>
                  <a:srgbClr val="0070C0"/>
                </a:solidFill>
              </a:rPr>
              <a:t>	</a:t>
            </a:r>
            <a:r>
              <a:rPr lang="en-US" dirty="0" err="1" smtClean="0">
                <a:solidFill>
                  <a:srgbClr val="0070C0"/>
                </a:solidFill>
              </a:rPr>
              <a:t>routes.IgnoreRoute</a:t>
            </a:r>
            <a:r>
              <a:rPr lang="en-US" dirty="0" smtClean="0">
                <a:solidFill>
                  <a:srgbClr val="0070C0"/>
                </a:solidFill>
              </a:rPr>
              <a:t>("{resource}.</a:t>
            </a:r>
            <a:r>
              <a:rPr lang="en-US" dirty="0" err="1" smtClean="0">
                <a:solidFill>
                  <a:srgbClr val="0070C0"/>
                </a:solidFill>
              </a:rPr>
              <a:t>axd</a:t>
            </a:r>
            <a:r>
              <a:rPr lang="en-US" dirty="0" smtClean="0">
                <a:solidFill>
                  <a:srgbClr val="0070C0"/>
                </a:solidFill>
              </a:rPr>
              <a:t>/{*</a:t>
            </a:r>
            <a:r>
              <a:rPr lang="en-US" dirty="0" err="1" smtClean="0">
                <a:solidFill>
                  <a:srgbClr val="0070C0"/>
                </a:solidFill>
              </a:rPr>
              <a:t>pathInfo</a:t>
            </a:r>
            <a:r>
              <a:rPr lang="en-US" dirty="0" smtClean="0">
                <a:solidFill>
                  <a:srgbClr val="0070C0"/>
                </a:solidFill>
              </a:rPr>
              <a:t>}"); </a:t>
            </a:r>
          </a:p>
          <a:p>
            <a:pPr marL="457200" lvl="1" indent="0">
              <a:buNone/>
            </a:pPr>
            <a:r>
              <a:rPr lang="en-US" dirty="0" smtClean="0">
                <a:solidFill>
                  <a:srgbClr val="0070C0"/>
                </a:solidFill>
              </a:rPr>
              <a:t>	</a:t>
            </a:r>
            <a:r>
              <a:rPr lang="en-US" dirty="0" err="1" smtClean="0">
                <a:solidFill>
                  <a:srgbClr val="0070C0"/>
                </a:solidFill>
              </a:rPr>
              <a:t>routes.MapRoute</a:t>
            </a:r>
            <a:r>
              <a:rPr lang="en-US" dirty="0" smtClean="0">
                <a:solidFill>
                  <a:srgbClr val="0070C0"/>
                </a:solidFill>
              </a:rPr>
              <a:t>( </a:t>
            </a:r>
          </a:p>
          <a:p>
            <a:pPr marL="457200" lvl="1" indent="0">
              <a:buNone/>
            </a:pPr>
            <a:r>
              <a:rPr lang="en-US" dirty="0" smtClean="0">
                <a:solidFill>
                  <a:srgbClr val="0070C0"/>
                </a:solidFill>
              </a:rPr>
              <a:t>		name: "Default", </a:t>
            </a:r>
          </a:p>
          <a:p>
            <a:pPr marL="457200" lvl="1" indent="0">
              <a:buNone/>
            </a:pPr>
            <a:r>
              <a:rPr lang="en-US" dirty="0" smtClean="0">
                <a:solidFill>
                  <a:srgbClr val="0070C0"/>
                </a:solidFill>
              </a:rPr>
              <a:t>		url: "{controller}/{action}/{id}", </a:t>
            </a:r>
          </a:p>
          <a:p>
            <a:pPr marL="457200" lvl="1" indent="0">
              <a:buNone/>
            </a:pPr>
            <a:r>
              <a:rPr lang="en-US" dirty="0" smtClean="0">
                <a:solidFill>
                  <a:srgbClr val="0070C0"/>
                </a:solidFill>
              </a:rPr>
              <a:t>		defaults: new {controller = "Home", action = "Index", id = 				</a:t>
            </a:r>
            <a:r>
              <a:rPr lang="en-US" dirty="0" err="1" smtClean="0">
                <a:solidFill>
                  <a:srgbClr val="0070C0"/>
                </a:solidFill>
              </a:rPr>
              <a:t>UrlParameter.Optional</a:t>
            </a:r>
            <a:r>
              <a:rPr lang="en-US" dirty="0" smtClean="0">
                <a:solidFill>
                  <a:srgbClr val="0070C0"/>
                </a:solidFill>
              </a:rPr>
              <a:t>} ); </a:t>
            </a:r>
          </a:p>
          <a:p>
            <a:pPr marL="457200" lvl="1" indent="0">
              <a:buNone/>
            </a:pPr>
            <a:r>
              <a:rPr lang="en-US" dirty="0" smtClean="0">
                <a:solidFill>
                  <a:srgbClr val="0070C0"/>
                </a:solidFill>
              </a:rPr>
              <a:t>}</a:t>
            </a:r>
          </a:p>
          <a:p>
            <a:endParaRPr lang="en-IN" dirty="0"/>
          </a:p>
        </p:txBody>
      </p:sp>
      <p:sp>
        <p:nvSpPr>
          <p:cNvPr id="4" name="Rectangle 3"/>
          <p:cNvSpPr/>
          <p:nvPr/>
        </p:nvSpPr>
        <p:spPr>
          <a:xfrm>
            <a:off x="6461760" y="2220575"/>
            <a:ext cx="5059680" cy="1631216"/>
          </a:xfrm>
          <a:prstGeom prst="rect">
            <a:avLst/>
          </a:prstGeom>
        </p:spPr>
        <p:txBody>
          <a:bodyPr wrap="square">
            <a:spAutoFit/>
          </a:bodyPr>
          <a:lstStyle/>
          <a:p>
            <a:r>
              <a:rPr lang="en-US" sz="2000" u="sng" dirty="0" smtClean="0"/>
              <a:t>Problem with the Convention-based Routing </a:t>
            </a:r>
          </a:p>
          <a:p>
            <a:r>
              <a:rPr lang="en-US" sz="2000" dirty="0" smtClean="0"/>
              <a:t>1. routes are physically separated from the controllers</a:t>
            </a:r>
          </a:p>
          <a:p>
            <a:r>
              <a:rPr lang="en-US" sz="2000" dirty="0" smtClean="0"/>
              <a:t>2. Need some detective work to understand the relationships</a:t>
            </a:r>
          </a:p>
        </p:txBody>
      </p:sp>
    </p:spTree>
    <p:extLst>
      <p:ext uri="{BB962C8B-B14F-4D97-AF65-F5344CB8AC3E}">
        <p14:creationId xmlns:p14="http://schemas.microsoft.com/office/powerpoint/2010/main" val="3838820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anose="020E0502030303020204" pitchFamily="34" charset="0"/>
              </a:rPr>
              <a:t>MVC Programming Model</a:t>
            </a:r>
            <a:endParaRPr lang="en-IN" dirty="0"/>
          </a:p>
        </p:txBody>
      </p:sp>
      <p:sp>
        <p:nvSpPr>
          <p:cNvPr id="3" name="Content Placeholder 2"/>
          <p:cNvSpPr>
            <a:spLocks noGrp="1"/>
          </p:cNvSpPr>
          <p:nvPr>
            <p:ph idx="1"/>
          </p:nvPr>
        </p:nvSpPr>
        <p:spPr>
          <a:xfrm>
            <a:off x="838199" y="1825625"/>
            <a:ext cx="6434201" cy="2038136"/>
          </a:xfrm>
        </p:spPr>
        <p:txBody>
          <a:bodyPr>
            <a:normAutofit fontScale="62500" lnSpcReduction="20000"/>
          </a:bodyPr>
          <a:lstStyle/>
          <a:p>
            <a:pPr>
              <a:spcBef>
                <a:spcPct val="20000"/>
              </a:spcBef>
              <a:buClr>
                <a:srgbClr val="00A1E4"/>
              </a:buClr>
            </a:pPr>
            <a:r>
              <a:rPr lang="en-US" sz="2900" dirty="0"/>
              <a:t>Design pattern</a:t>
            </a:r>
          </a:p>
          <a:p>
            <a:pPr>
              <a:spcBef>
                <a:spcPct val="20000"/>
              </a:spcBef>
              <a:buClr>
                <a:srgbClr val="00A1E4"/>
              </a:buClr>
            </a:pPr>
            <a:r>
              <a:rPr lang="en-US" sz="2900" dirty="0"/>
              <a:t>Framework for building applications using a MVC (Model View Controller) design.</a:t>
            </a:r>
          </a:p>
          <a:p>
            <a:pPr>
              <a:spcBef>
                <a:spcPct val="20000"/>
              </a:spcBef>
              <a:buClr>
                <a:srgbClr val="00A1E4"/>
              </a:buClr>
            </a:pPr>
            <a:r>
              <a:rPr lang="en-US" sz="2900" dirty="0"/>
              <a:t>Separation of concerns</a:t>
            </a:r>
          </a:p>
          <a:p>
            <a:pPr lvl="0">
              <a:spcBef>
                <a:spcPct val="20000"/>
              </a:spcBef>
              <a:buClr>
                <a:srgbClr val="00A1E4"/>
              </a:buClr>
            </a:pPr>
            <a:r>
              <a:rPr lang="en-US" sz="2900" dirty="0"/>
              <a:t>Model: Represents the application core (for instance a list of database records).</a:t>
            </a:r>
          </a:p>
          <a:p>
            <a:pPr lvl="0">
              <a:spcBef>
                <a:spcPct val="20000"/>
              </a:spcBef>
              <a:buClr>
                <a:srgbClr val="00A1E4"/>
              </a:buClr>
            </a:pPr>
            <a:r>
              <a:rPr lang="en-US" sz="2900" dirty="0"/>
              <a:t>View: Displays the data (the database records).</a:t>
            </a:r>
          </a:p>
          <a:p>
            <a:pPr lvl="0">
              <a:spcBef>
                <a:spcPct val="20000"/>
              </a:spcBef>
              <a:buClr>
                <a:srgbClr val="00A1E4"/>
              </a:buClr>
            </a:pPr>
            <a:r>
              <a:rPr lang="en-US" sz="2900" dirty="0"/>
              <a:t>Controller: Handles the input (to the database records). </a:t>
            </a:r>
          </a:p>
          <a:p>
            <a:endParaRPr lang="en-IN" dirty="0"/>
          </a:p>
        </p:txBody>
      </p:sp>
      <p:grpSp>
        <p:nvGrpSpPr>
          <p:cNvPr id="4" name="Group 3"/>
          <p:cNvGrpSpPr/>
          <p:nvPr/>
        </p:nvGrpSpPr>
        <p:grpSpPr>
          <a:xfrm>
            <a:off x="7447848" y="1027906"/>
            <a:ext cx="4252685" cy="2960914"/>
            <a:chOff x="2681515" y="2670629"/>
            <a:chExt cx="4252685" cy="2960914"/>
          </a:xfrm>
        </p:grpSpPr>
        <p:sp>
          <p:nvSpPr>
            <p:cNvPr id="5" name="Oval 4"/>
            <p:cNvSpPr/>
            <p:nvPr/>
          </p:nvSpPr>
          <p:spPr>
            <a:xfrm>
              <a:off x="4209144" y="2670629"/>
              <a:ext cx="1208314" cy="1208314"/>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Model</a:t>
              </a:r>
              <a:endParaRPr lang="en-US" sz="1200" dirty="0"/>
            </a:p>
          </p:txBody>
        </p:sp>
        <p:sp>
          <p:nvSpPr>
            <p:cNvPr id="6" name="Oval 5"/>
            <p:cNvSpPr/>
            <p:nvPr/>
          </p:nvSpPr>
          <p:spPr>
            <a:xfrm>
              <a:off x="5725886" y="4423229"/>
              <a:ext cx="1208314" cy="1208314"/>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Controller</a:t>
              </a:r>
              <a:endParaRPr lang="en-US" sz="1200" dirty="0"/>
            </a:p>
          </p:txBody>
        </p:sp>
        <p:sp>
          <p:nvSpPr>
            <p:cNvPr id="7" name="Oval 6"/>
            <p:cNvSpPr/>
            <p:nvPr/>
          </p:nvSpPr>
          <p:spPr>
            <a:xfrm>
              <a:off x="2681515" y="4423229"/>
              <a:ext cx="1208314" cy="1208314"/>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View</a:t>
              </a:r>
              <a:endParaRPr lang="en-US" sz="1200" dirty="0"/>
            </a:p>
          </p:txBody>
        </p:sp>
        <p:cxnSp>
          <p:nvCxnSpPr>
            <p:cNvPr id="8" name="Straight Arrow Connector 7"/>
            <p:cNvCxnSpPr/>
            <p:nvPr/>
          </p:nvCxnSpPr>
          <p:spPr>
            <a:xfrm flipV="1">
              <a:off x="3701143" y="3842658"/>
              <a:ext cx="508001" cy="508001"/>
            </a:xfrm>
            <a:prstGeom prst="straightConnector1">
              <a:avLst/>
            </a:prstGeom>
            <a:ln>
              <a:tailEnd type="arrow"/>
            </a:ln>
          </p:spPr>
          <p:style>
            <a:lnRef idx="1">
              <a:schemeClr val="accent5"/>
            </a:lnRef>
            <a:fillRef idx="3">
              <a:schemeClr val="accent5"/>
            </a:fillRef>
            <a:effectRef idx="2">
              <a:schemeClr val="accent5"/>
            </a:effectRef>
            <a:fontRef idx="minor">
              <a:schemeClr val="lt1"/>
            </a:fontRef>
          </p:style>
        </p:cxnSp>
        <p:cxnSp>
          <p:nvCxnSpPr>
            <p:cNvPr id="9" name="Straight Arrow Connector 8"/>
            <p:cNvCxnSpPr/>
            <p:nvPr/>
          </p:nvCxnSpPr>
          <p:spPr>
            <a:xfrm flipH="1" flipV="1">
              <a:off x="5442856" y="3842658"/>
              <a:ext cx="508001" cy="508001"/>
            </a:xfrm>
            <a:prstGeom prst="straightConnector1">
              <a:avLst/>
            </a:prstGeom>
            <a:ln>
              <a:tailEnd type="arrow"/>
            </a:ln>
          </p:spPr>
          <p:style>
            <a:lnRef idx="1">
              <a:schemeClr val="accent5"/>
            </a:lnRef>
            <a:fillRef idx="3">
              <a:schemeClr val="accent5"/>
            </a:fillRef>
            <a:effectRef idx="2">
              <a:schemeClr val="accent5"/>
            </a:effectRef>
            <a:fontRef idx="minor">
              <a:schemeClr val="lt1"/>
            </a:fontRef>
          </p:style>
        </p:cxnSp>
        <p:cxnSp>
          <p:nvCxnSpPr>
            <p:cNvPr id="10" name="Straight Arrow Connector 9"/>
            <p:cNvCxnSpPr/>
            <p:nvPr/>
          </p:nvCxnSpPr>
          <p:spPr>
            <a:xfrm flipH="1">
              <a:off x="4209144" y="5123544"/>
              <a:ext cx="1233712" cy="0"/>
            </a:xfrm>
            <a:prstGeom prst="straightConnector1">
              <a:avLst/>
            </a:prstGeom>
            <a:ln>
              <a:tailEnd type="arrow"/>
            </a:ln>
          </p:spPr>
          <p:style>
            <a:lnRef idx="1">
              <a:schemeClr val="accent5"/>
            </a:lnRef>
            <a:fillRef idx="3">
              <a:schemeClr val="accent5"/>
            </a:fillRef>
            <a:effectRef idx="2">
              <a:schemeClr val="accent5"/>
            </a:effectRef>
            <a:fontRef idx="minor">
              <a:schemeClr val="lt1"/>
            </a:fontRef>
          </p:style>
        </p:cxnSp>
      </p:grpSp>
      <p:sp>
        <p:nvSpPr>
          <p:cNvPr id="11" name="Rectangle 10"/>
          <p:cNvSpPr/>
          <p:nvPr/>
        </p:nvSpPr>
        <p:spPr>
          <a:xfrm>
            <a:off x="838199" y="4359308"/>
            <a:ext cx="9654020" cy="646331"/>
          </a:xfrm>
          <a:prstGeom prst="rect">
            <a:avLst/>
          </a:prstGeom>
        </p:spPr>
        <p:txBody>
          <a:bodyPr wrap="square">
            <a:spAutoFit/>
          </a:bodyPr>
          <a:lstStyle/>
          <a:p>
            <a:r>
              <a:rPr lang="en-US" b="1" dirty="0"/>
              <a:t>The Model</a:t>
            </a:r>
            <a:r>
              <a:rPr lang="en-US" dirty="0"/>
              <a:t> is the part of the application that handles the logic for the application data.</a:t>
            </a:r>
            <a:br>
              <a:rPr lang="en-US" dirty="0"/>
            </a:br>
            <a:r>
              <a:rPr lang="en-US" dirty="0"/>
              <a:t>Often model objects retrieve data (and store data) from a database.</a:t>
            </a:r>
          </a:p>
        </p:txBody>
      </p:sp>
      <p:sp>
        <p:nvSpPr>
          <p:cNvPr id="12" name="Rectangle 11"/>
          <p:cNvSpPr/>
          <p:nvPr/>
        </p:nvSpPr>
        <p:spPr>
          <a:xfrm>
            <a:off x="838198" y="5147511"/>
            <a:ext cx="10701271" cy="646331"/>
          </a:xfrm>
          <a:prstGeom prst="rect">
            <a:avLst/>
          </a:prstGeom>
        </p:spPr>
        <p:txBody>
          <a:bodyPr wrap="square">
            <a:spAutoFit/>
          </a:bodyPr>
          <a:lstStyle/>
          <a:p>
            <a:r>
              <a:rPr lang="en-US" b="1" dirty="0"/>
              <a:t>The View</a:t>
            </a:r>
            <a:r>
              <a:rPr lang="en-US" dirty="0"/>
              <a:t> is the parts of the application that handles the display of the data.</a:t>
            </a:r>
            <a:br>
              <a:rPr lang="en-US" dirty="0"/>
            </a:br>
            <a:r>
              <a:rPr lang="en-US" dirty="0"/>
              <a:t>Most often the views are created from the model data.</a:t>
            </a:r>
          </a:p>
        </p:txBody>
      </p:sp>
      <p:sp>
        <p:nvSpPr>
          <p:cNvPr id="13" name="Rectangle 12"/>
          <p:cNvSpPr/>
          <p:nvPr/>
        </p:nvSpPr>
        <p:spPr>
          <a:xfrm>
            <a:off x="838199" y="5887962"/>
            <a:ext cx="10862334" cy="369332"/>
          </a:xfrm>
          <a:prstGeom prst="rect">
            <a:avLst/>
          </a:prstGeom>
        </p:spPr>
        <p:txBody>
          <a:bodyPr wrap="square">
            <a:spAutoFit/>
          </a:bodyPr>
          <a:lstStyle/>
          <a:p>
            <a:r>
              <a:rPr lang="en-US" b="1" dirty="0"/>
              <a:t>The Controller</a:t>
            </a:r>
            <a:r>
              <a:rPr lang="en-US" dirty="0"/>
              <a:t> is the part of the application that handles user interaction.</a:t>
            </a:r>
            <a:endParaRPr lang="en-IN" dirty="0"/>
          </a:p>
        </p:txBody>
      </p:sp>
    </p:spTree>
    <p:extLst>
      <p:ext uri="{BB962C8B-B14F-4D97-AF65-F5344CB8AC3E}">
        <p14:creationId xmlns:p14="http://schemas.microsoft.com/office/powerpoint/2010/main" val="1715445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Routing</a:t>
            </a:r>
            <a:endParaRPr lang="en-IN" dirty="0"/>
          </a:p>
        </p:txBody>
      </p:sp>
      <p:sp>
        <p:nvSpPr>
          <p:cNvPr id="3" name="Content Placeholder 2"/>
          <p:cNvSpPr>
            <a:spLocks noGrp="1"/>
          </p:cNvSpPr>
          <p:nvPr>
            <p:ph idx="1"/>
          </p:nvPr>
        </p:nvSpPr>
        <p:spPr>
          <a:xfrm>
            <a:off x="838200" y="1398904"/>
            <a:ext cx="10515600" cy="5230496"/>
          </a:xfrm>
        </p:spPr>
        <p:txBody>
          <a:bodyPr>
            <a:noAutofit/>
          </a:bodyPr>
          <a:lstStyle/>
          <a:p>
            <a:r>
              <a:rPr lang="en-US" sz="2000" b="0" dirty="0" smtClean="0"/>
              <a:t>Latest feature offered by MVC5</a:t>
            </a:r>
          </a:p>
          <a:p>
            <a:r>
              <a:rPr lang="en-US" sz="2000" b="0" dirty="0" smtClean="0"/>
              <a:t>Attribute Routing uses the same mechanism of Routing Framework</a:t>
            </a:r>
          </a:p>
          <a:p>
            <a:r>
              <a:rPr lang="en-US" sz="2000" b="0" dirty="0" smtClean="0"/>
              <a:t>Uses Attributes to define routes </a:t>
            </a:r>
          </a:p>
          <a:p>
            <a:r>
              <a:rPr lang="en-US" sz="2000" b="0" dirty="0" smtClean="0"/>
              <a:t>Can be used on controller actions and even controller classes</a:t>
            </a:r>
          </a:p>
          <a:p>
            <a:r>
              <a:rPr lang="en-US" sz="2000" b="1" dirty="0" smtClean="0"/>
              <a:t>How to Enable?</a:t>
            </a:r>
          </a:p>
          <a:p>
            <a:pPr marL="400050" lvl="2" indent="0">
              <a:buNone/>
            </a:pPr>
            <a:r>
              <a:rPr lang="en-US" sz="1600" dirty="0" smtClean="0">
                <a:solidFill>
                  <a:srgbClr val="0070C0"/>
                </a:solidFill>
              </a:rPr>
              <a:t>public class </a:t>
            </a:r>
            <a:r>
              <a:rPr lang="en-US" sz="1600" dirty="0" err="1" smtClean="0">
                <a:solidFill>
                  <a:srgbClr val="0070C0"/>
                </a:solidFill>
              </a:rPr>
              <a:t>RouteConfig</a:t>
            </a:r>
            <a:r>
              <a:rPr lang="en-US" sz="1600" dirty="0" smtClean="0">
                <a:solidFill>
                  <a:srgbClr val="0070C0"/>
                </a:solidFill>
              </a:rPr>
              <a:t> { </a:t>
            </a:r>
          </a:p>
          <a:p>
            <a:pPr marL="400050" lvl="2" indent="0">
              <a:buNone/>
            </a:pPr>
            <a:r>
              <a:rPr lang="en-US" sz="1600" dirty="0" smtClean="0">
                <a:solidFill>
                  <a:srgbClr val="0070C0"/>
                </a:solidFill>
              </a:rPr>
              <a:t>public static void </a:t>
            </a:r>
            <a:r>
              <a:rPr lang="en-US" sz="1600" dirty="0" err="1" smtClean="0">
                <a:solidFill>
                  <a:srgbClr val="0070C0"/>
                </a:solidFill>
              </a:rPr>
              <a:t>RegisterRoutes</a:t>
            </a:r>
            <a:r>
              <a:rPr lang="en-US" sz="1600" dirty="0" smtClean="0">
                <a:solidFill>
                  <a:srgbClr val="0070C0"/>
                </a:solidFill>
              </a:rPr>
              <a:t>(</a:t>
            </a:r>
            <a:r>
              <a:rPr lang="en-US" sz="1600" dirty="0" err="1" smtClean="0">
                <a:solidFill>
                  <a:srgbClr val="0070C0"/>
                </a:solidFill>
              </a:rPr>
              <a:t>RouteCollection</a:t>
            </a:r>
            <a:r>
              <a:rPr lang="en-US" sz="1600" dirty="0" smtClean="0">
                <a:solidFill>
                  <a:srgbClr val="0070C0"/>
                </a:solidFill>
              </a:rPr>
              <a:t> routes) { </a:t>
            </a:r>
          </a:p>
          <a:p>
            <a:pPr marL="400050" lvl="2" indent="0">
              <a:buNone/>
            </a:pPr>
            <a:r>
              <a:rPr lang="en-US" sz="1600" dirty="0" smtClean="0">
                <a:solidFill>
                  <a:srgbClr val="0070C0"/>
                </a:solidFill>
              </a:rPr>
              <a:t>		</a:t>
            </a:r>
            <a:r>
              <a:rPr lang="en-US" sz="1600" dirty="0" err="1" smtClean="0">
                <a:solidFill>
                  <a:srgbClr val="0070C0"/>
                </a:solidFill>
              </a:rPr>
              <a:t>routes.IgnoreRoute</a:t>
            </a:r>
            <a:r>
              <a:rPr lang="en-US" sz="1600" dirty="0" smtClean="0">
                <a:solidFill>
                  <a:srgbClr val="0070C0"/>
                </a:solidFill>
              </a:rPr>
              <a:t>("{resource}.</a:t>
            </a:r>
            <a:r>
              <a:rPr lang="en-US" sz="1600" dirty="0" err="1" smtClean="0">
                <a:solidFill>
                  <a:srgbClr val="0070C0"/>
                </a:solidFill>
              </a:rPr>
              <a:t>axd</a:t>
            </a:r>
            <a:r>
              <a:rPr lang="en-US" sz="1600" dirty="0" smtClean="0">
                <a:solidFill>
                  <a:srgbClr val="0070C0"/>
                </a:solidFill>
              </a:rPr>
              <a:t>/{*</a:t>
            </a:r>
            <a:r>
              <a:rPr lang="en-US" sz="1600" dirty="0" err="1" smtClean="0">
                <a:solidFill>
                  <a:srgbClr val="0070C0"/>
                </a:solidFill>
              </a:rPr>
              <a:t>pathInfo</a:t>
            </a:r>
            <a:r>
              <a:rPr lang="en-US" sz="1600" dirty="0" smtClean="0">
                <a:solidFill>
                  <a:srgbClr val="0070C0"/>
                </a:solidFill>
              </a:rPr>
              <a:t>}"); </a:t>
            </a:r>
          </a:p>
          <a:p>
            <a:pPr marL="400050" lvl="2" indent="0">
              <a:buNone/>
            </a:pPr>
            <a:r>
              <a:rPr lang="en-US" sz="1600" dirty="0" smtClean="0">
                <a:solidFill>
                  <a:srgbClr val="0070C0"/>
                </a:solidFill>
              </a:rPr>
              <a:t>		//Add the following line of code 			</a:t>
            </a:r>
          </a:p>
          <a:p>
            <a:pPr marL="400050" lvl="2" indent="0">
              <a:buNone/>
            </a:pPr>
            <a:r>
              <a:rPr lang="en-US" sz="1600" dirty="0" smtClean="0">
                <a:solidFill>
                  <a:srgbClr val="0070C0"/>
                </a:solidFill>
              </a:rPr>
              <a:t>		</a:t>
            </a:r>
            <a:r>
              <a:rPr lang="en-US" sz="1600" dirty="0" err="1" smtClean="0">
                <a:solidFill>
                  <a:srgbClr val="0070C0"/>
                </a:solidFill>
              </a:rPr>
              <a:t>routes.MapMvcAttributeRoutes</a:t>
            </a:r>
            <a:r>
              <a:rPr lang="en-US" sz="1600" dirty="0" smtClean="0">
                <a:solidFill>
                  <a:srgbClr val="0070C0"/>
                </a:solidFill>
              </a:rPr>
              <a:t>(); </a:t>
            </a:r>
          </a:p>
          <a:p>
            <a:pPr marL="400050" lvl="2" indent="0">
              <a:buNone/>
            </a:pPr>
            <a:r>
              <a:rPr lang="en-US" sz="1600" dirty="0" smtClean="0">
                <a:solidFill>
                  <a:srgbClr val="0070C0"/>
                </a:solidFill>
              </a:rPr>
              <a:t>	} </a:t>
            </a:r>
          </a:p>
          <a:p>
            <a:pPr marL="400050" lvl="2" indent="0">
              <a:buNone/>
            </a:pPr>
            <a:r>
              <a:rPr lang="en-US" sz="1600" dirty="0" smtClean="0">
                <a:solidFill>
                  <a:srgbClr val="0070C0"/>
                </a:solidFill>
              </a:rPr>
              <a:t>}</a:t>
            </a:r>
            <a:endParaRPr lang="en-US" sz="3200" dirty="0" smtClean="0"/>
          </a:p>
          <a:p>
            <a:r>
              <a:rPr lang="en-US" sz="2000" b="0" dirty="0" smtClean="0"/>
              <a:t>Can keep both the “Convention-based Routing” as well as the “Attribute Routing” under the application. But</a:t>
            </a:r>
          </a:p>
          <a:p>
            <a:r>
              <a:rPr lang="en-US" sz="2000" b="0" i="1" dirty="0" err="1" smtClean="0"/>
              <a:t>MapMvcAttributeRoutes</a:t>
            </a:r>
            <a:r>
              <a:rPr lang="en-US" sz="2000" b="0" i="1" dirty="0" smtClean="0"/>
              <a:t>() have to call before the Convention-based Routing</a:t>
            </a:r>
          </a:p>
        </p:txBody>
      </p:sp>
    </p:spTree>
    <p:extLst>
      <p:ext uri="{BB962C8B-B14F-4D97-AF65-F5344CB8AC3E}">
        <p14:creationId xmlns:p14="http://schemas.microsoft.com/office/powerpoint/2010/main" val="1512991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Routing – Cont..</a:t>
            </a:r>
            <a:endParaRPr lang="en-IN" dirty="0"/>
          </a:p>
        </p:txBody>
      </p:sp>
      <p:sp>
        <p:nvSpPr>
          <p:cNvPr id="3" name="Content Placeholder 2"/>
          <p:cNvSpPr>
            <a:spLocks noGrp="1"/>
          </p:cNvSpPr>
          <p:nvPr>
            <p:ph idx="1"/>
          </p:nvPr>
        </p:nvSpPr>
        <p:spPr/>
        <p:txBody>
          <a:bodyPr>
            <a:normAutofit/>
          </a:bodyPr>
          <a:lstStyle/>
          <a:p>
            <a:r>
              <a:rPr lang="en-US" dirty="0" smtClean="0"/>
              <a:t>Defining a Route - </a:t>
            </a:r>
            <a:r>
              <a:rPr lang="en-US" b="0" dirty="0" smtClean="0"/>
              <a:t>A route attribute has to be defined on top of an action method or on the top of a controller.</a:t>
            </a:r>
            <a:endParaRPr lang="en-US" dirty="0" smtClean="0"/>
          </a:p>
          <a:p>
            <a:pPr marL="457200" lvl="1" indent="0">
              <a:buNone/>
            </a:pPr>
            <a:r>
              <a:rPr lang="en-US" dirty="0" smtClean="0">
                <a:solidFill>
                  <a:srgbClr val="0070C0"/>
                </a:solidFill>
              </a:rPr>
              <a:t>[Route("Users/about")] </a:t>
            </a:r>
          </a:p>
          <a:p>
            <a:pPr marL="457200" lvl="1" indent="0">
              <a:buNone/>
            </a:pPr>
            <a:r>
              <a:rPr lang="en-US" dirty="0" smtClean="0">
                <a:solidFill>
                  <a:srgbClr val="0070C0"/>
                </a:solidFill>
              </a:rPr>
              <a:t>public </a:t>
            </a:r>
            <a:r>
              <a:rPr lang="en-US" dirty="0" err="1" smtClean="0">
                <a:solidFill>
                  <a:srgbClr val="0070C0"/>
                </a:solidFill>
              </a:rPr>
              <a:t>ActionResult</a:t>
            </a:r>
            <a:r>
              <a:rPr lang="en-US" dirty="0" smtClean="0">
                <a:solidFill>
                  <a:srgbClr val="0070C0"/>
                </a:solidFill>
              </a:rPr>
              <a:t> About() </a:t>
            </a:r>
          </a:p>
          <a:p>
            <a:pPr marL="457200" lvl="1" indent="0">
              <a:buNone/>
            </a:pPr>
            <a:endParaRPr lang="en-US" dirty="0" smtClean="0"/>
          </a:p>
          <a:p>
            <a:r>
              <a:rPr lang="en-US" dirty="0" smtClean="0"/>
              <a:t>Defining a Common Prefix - </a:t>
            </a:r>
            <a:r>
              <a:rPr lang="en-US" b="0" dirty="0" smtClean="0"/>
              <a:t>To specify a common prefix for an entire controller, then use [</a:t>
            </a:r>
            <a:r>
              <a:rPr lang="en-US" b="0" dirty="0" err="1" smtClean="0"/>
              <a:t>RoutePrefix</a:t>
            </a:r>
            <a:r>
              <a:rPr lang="en-US" b="0" dirty="0" smtClean="0"/>
              <a:t>] at the controller level.</a:t>
            </a:r>
            <a:endParaRPr lang="en-US" dirty="0" smtClean="0"/>
          </a:p>
          <a:p>
            <a:pPr marL="457200" lvl="1" indent="0">
              <a:buNone/>
            </a:pPr>
            <a:r>
              <a:rPr lang="en-US" dirty="0" smtClean="0">
                <a:solidFill>
                  <a:srgbClr val="0070C0"/>
                </a:solidFill>
              </a:rPr>
              <a:t>[</a:t>
            </a:r>
            <a:r>
              <a:rPr lang="en-US" dirty="0" err="1" smtClean="0">
                <a:solidFill>
                  <a:srgbClr val="0070C0"/>
                </a:solidFill>
              </a:rPr>
              <a:t>RoutePrefix</a:t>
            </a:r>
            <a:r>
              <a:rPr lang="en-US" dirty="0" smtClean="0">
                <a:solidFill>
                  <a:srgbClr val="0070C0"/>
                </a:solidFill>
              </a:rPr>
              <a:t>("Movie")] </a:t>
            </a:r>
          </a:p>
          <a:p>
            <a:pPr marL="457200" lvl="1" indent="0">
              <a:buNone/>
            </a:pPr>
            <a:r>
              <a:rPr lang="en-US" dirty="0" smtClean="0">
                <a:solidFill>
                  <a:srgbClr val="0070C0"/>
                </a:solidFill>
              </a:rPr>
              <a:t>public class </a:t>
            </a:r>
            <a:r>
              <a:rPr lang="en-US" dirty="0" err="1" smtClean="0">
                <a:solidFill>
                  <a:srgbClr val="0070C0"/>
                </a:solidFill>
              </a:rPr>
              <a:t>HomeController</a:t>
            </a:r>
            <a:r>
              <a:rPr lang="en-US" dirty="0" smtClean="0">
                <a:solidFill>
                  <a:srgbClr val="0070C0"/>
                </a:solidFill>
              </a:rPr>
              <a:t> : Controller </a:t>
            </a:r>
          </a:p>
          <a:p>
            <a:endParaRPr lang="en-IN" dirty="0"/>
          </a:p>
        </p:txBody>
      </p:sp>
    </p:spTree>
    <p:extLst>
      <p:ext uri="{BB962C8B-B14F-4D97-AF65-F5344CB8AC3E}">
        <p14:creationId xmlns:p14="http://schemas.microsoft.com/office/powerpoint/2010/main" val="12388917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Routing – Cont..</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Overriding  Route Prefix </a:t>
            </a:r>
          </a:p>
          <a:p>
            <a:pPr lvl="1"/>
            <a:r>
              <a:rPr lang="en-US" b="0" dirty="0" smtClean="0"/>
              <a:t>To override a common route prefix,  use tilde(~) on the Route attribute over the action method</a:t>
            </a:r>
          </a:p>
          <a:p>
            <a:pPr marL="457200" lvl="1" indent="0">
              <a:buNone/>
            </a:pPr>
            <a:endParaRPr lang="en-US" dirty="0" smtClean="0"/>
          </a:p>
          <a:p>
            <a:pPr marL="457200" lvl="1" indent="0">
              <a:buNone/>
            </a:pPr>
            <a:r>
              <a:rPr lang="en-US" dirty="0" smtClean="0">
                <a:solidFill>
                  <a:srgbClr val="0070C0"/>
                </a:solidFill>
              </a:rPr>
              <a:t>[</a:t>
            </a:r>
            <a:r>
              <a:rPr lang="en-US" dirty="0" err="1" smtClean="0">
                <a:solidFill>
                  <a:srgbClr val="0070C0"/>
                </a:solidFill>
              </a:rPr>
              <a:t>RoutePrefix</a:t>
            </a:r>
            <a:r>
              <a:rPr lang="en-US" dirty="0" smtClean="0">
                <a:solidFill>
                  <a:srgbClr val="0070C0"/>
                </a:solidFill>
              </a:rPr>
              <a:t>("Movie")] </a:t>
            </a:r>
          </a:p>
          <a:p>
            <a:pPr marL="457200" lvl="1" indent="0">
              <a:buNone/>
            </a:pPr>
            <a:r>
              <a:rPr lang="en-US" dirty="0" smtClean="0">
                <a:solidFill>
                  <a:srgbClr val="0070C0"/>
                </a:solidFill>
              </a:rPr>
              <a:t>public class </a:t>
            </a:r>
            <a:r>
              <a:rPr lang="en-US" dirty="0" err="1" smtClean="0">
                <a:solidFill>
                  <a:srgbClr val="0070C0"/>
                </a:solidFill>
              </a:rPr>
              <a:t>HomeController</a:t>
            </a:r>
            <a:r>
              <a:rPr lang="en-US" dirty="0" smtClean="0">
                <a:solidFill>
                  <a:srgbClr val="0070C0"/>
                </a:solidFill>
              </a:rPr>
              <a:t> : Controller </a:t>
            </a:r>
          </a:p>
          <a:p>
            <a:pPr marL="457200" lvl="1" indent="0">
              <a:buNone/>
            </a:pPr>
            <a:r>
              <a:rPr lang="en-US" dirty="0" smtClean="0">
                <a:solidFill>
                  <a:srgbClr val="0070C0"/>
                </a:solidFill>
              </a:rPr>
              <a:t>{ </a:t>
            </a:r>
          </a:p>
          <a:p>
            <a:pPr marL="457200" lvl="1" indent="0">
              <a:buNone/>
            </a:pPr>
            <a:r>
              <a:rPr lang="en-US" dirty="0" smtClean="0">
                <a:solidFill>
                  <a:srgbClr val="0070C0"/>
                </a:solidFill>
              </a:rPr>
              <a:t>	//Route: Movie/Index </a:t>
            </a:r>
          </a:p>
          <a:p>
            <a:pPr marL="457200" lvl="1" indent="0">
              <a:buNone/>
            </a:pPr>
            <a:r>
              <a:rPr lang="en-US" dirty="0" smtClean="0">
                <a:solidFill>
                  <a:srgbClr val="0070C0"/>
                </a:solidFill>
              </a:rPr>
              <a:t>	[Route] </a:t>
            </a:r>
          </a:p>
          <a:p>
            <a:pPr marL="457200" lvl="1" indent="0">
              <a:buNone/>
            </a:pPr>
            <a:r>
              <a:rPr lang="en-US" dirty="0" smtClean="0">
                <a:solidFill>
                  <a:srgbClr val="0070C0"/>
                </a:solidFill>
              </a:rPr>
              <a:t>	public </a:t>
            </a:r>
            <a:r>
              <a:rPr lang="en-US" dirty="0" err="1" smtClean="0">
                <a:solidFill>
                  <a:srgbClr val="0070C0"/>
                </a:solidFill>
              </a:rPr>
              <a:t>ActionResult</a:t>
            </a:r>
            <a:r>
              <a:rPr lang="en-US" dirty="0" smtClean="0">
                <a:solidFill>
                  <a:srgbClr val="0070C0"/>
                </a:solidFill>
              </a:rPr>
              <a:t> Index() {return View(); } </a:t>
            </a:r>
          </a:p>
          <a:p>
            <a:pPr marL="457200" lvl="1" indent="0">
              <a:buNone/>
            </a:pPr>
            <a:r>
              <a:rPr lang="en-US" dirty="0" smtClean="0">
                <a:solidFill>
                  <a:srgbClr val="0070C0"/>
                </a:solidFill>
              </a:rPr>
              <a:t>	//Route: /About </a:t>
            </a:r>
          </a:p>
          <a:p>
            <a:pPr marL="457200" lvl="1" indent="0">
              <a:buNone/>
            </a:pPr>
            <a:r>
              <a:rPr lang="en-US" dirty="0" smtClean="0">
                <a:solidFill>
                  <a:srgbClr val="0070C0"/>
                </a:solidFill>
              </a:rPr>
              <a:t>	[Route("~/About")] </a:t>
            </a:r>
          </a:p>
          <a:p>
            <a:pPr marL="457200" lvl="1" indent="0">
              <a:buNone/>
            </a:pPr>
            <a:r>
              <a:rPr lang="en-US" dirty="0" smtClean="0">
                <a:solidFill>
                  <a:srgbClr val="0070C0"/>
                </a:solidFill>
              </a:rPr>
              <a:t>	public </a:t>
            </a:r>
            <a:r>
              <a:rPr lang="en-US" dirty="0" err="1" smtClean="0">
                <a:solidFill>
                  <a:srgbClr val="0070C0"/>
                </a:solidFill>
              </a:rPr>
              <a:t>ActionResult</a:t>
            </a:r>
            <a:r>
              <a:rPr lang="en-US" dirty="0" smtClean="0">
                <a:solidFill>
                  <a:srgbClr val="0070C0"/>
                </a:solidFill>
              </a:rPr>
              <a:t> About() { return View(); } </a:t>
            </a:r>
          </a:p>
          <a:p>
            <a:pPr marL="457200" lvl="1" indent="0">
              <a:buNone/>
            </a:pPr>
            <a:r>
              <a:rPr lang="en-US" dirty="0" smtClean="0">
                <a:solidFill>
                  <a:srgbClr val="0070C0"/>
                </a:solidFill>
              </a:rPr>
              <a:t>}</a:t>
            </a:r>
          </a:p>
          <a:p>
            <a:endParaRPr lang="en-IN" dirty="0"/>
          </a:p>
        </p:txBody>
      </p:sp>
    </p:spTree>
    <p:extLst>
      <p:ext uri="{BB962C8B-B14F-4D97-AF65-F5344CB8AC3E}">
        <p14:creationId xmlns:p14="http://schemas.microsoft.com/office/powerpoint/2010/main" val="3668490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Routing – Cont..</a:t>
            </a:r>
            <a:endParaRPr lang="en-IN" dirty="0"/>
          </a:p>
        </p:txBody>
      </p:sp>
      <p:sp>
        <p:nvSpPr>
          <p:cNvPr id="3" name="Content Placeholder 2"/>
          <p:cNvSpPr>
            <a:spLocks noGrp="1"/>
          </p:cNvSpPr>
          <p:nvPr>
            <p:ph idx="1"/>
          </p:nvPr>
        </p:nvSpPr>
        <p:spPr>
          <a:xfrm>
            <a:off x="838200" y="1478280"/>
            <a:ext cx="10515600" cy="4648200"/>
          </a:xfrm>
        </p:spPr>
        <p:txBody>
          <a:bodyPr>
            <a:noAutofit/>
          </a:bodyPr>
          <a:lstStyle/>
          <a:p>
            <a:r>
              <a:rPr lang="en-US" sz="2400" dirty="0" smtClean="0"/>
              <a:t>Defining a Default Route - </a:t>
            </a:r>
            <a:r>
              <a:rPr lang="en-US" sz="2000" dirty="0" smtClean="0"/>
              <a:t>First apply the [Route] attribute on the Controller level and then specify a default action as a parameter. </a:t>
            </a:r>
          </a:p>
          <a:p>
            <a:pPr marL="457200" lvl="1" indent="0">
              <a:buNone/>
            </a:pPr>
            <a:r>
              <a:rPr lang="en-US" sz="2000" dirty="0" smtClean="0">
                <a:solidFill>
                  <a:srgbClr val="0070C0"/>
                </a:solidFill>
              </a:rPr>
              <a:t>[</a:t>
            </a:r>
            <a:r>
              <a:rPr lang="en-US" sz="2000" dirty="0" err="1" smtClean="0">
                <a:solidFill>
                  <a:srgbClr val="0070C0"/>
                </a:solidFill>
              </a:rPr>
              <a:t>RoutePrefix</a:t>
            </a:r>
            <a:r>
              <a:rPr lang="en-US" sz="2000" dirty="0" smtClean="0">
                <a:solidFill>
                  <a:srgbClr val="0070C0"/>
                </a:solidFill>
              </a:rPr>
              <a:t>("Movie")] </a:t>
            </a:r>
          </a:p>
          <a:p>
            <a:pPr marL="457200" lvl="1" indent="0">
              <a:buNone/>
            </a:pPr>
            <a:r>
              <a:rPr lang="en-US" sz="2000" b="1" dirty="0" smtClean="0">
                <a:solidFill>
                  <a:srgbClr val="0070C0"/>
                </a:solidFill>
              </a:rPr>
              <a:t>[Route("{action=index}")] </a:t>
            </a:r>
          </a:p>
          <a:p>
            <a:pPr marL="457200" lvl="1" indent="0">
              <a:buNone/>
            </a:pPr>
            <a:r>
              <a:rPr lang="en-US" sz="2000" dirty="0" smtClean="0">
                <a:solidFill>
                  <a:srgbClr val="0070C0"/>
                </a:solidFill>
              </a:rPr>
              <a:t>public class </a:t>
            </a:r>
            <a:r>
              <a:rPr lang="en-US" sz="2000" dirty="0" err="1" smtClean="0">
                <a:solidFill>
                  <a:srgbClr val="0070C0"/>
                </a:solidFill>
              </a:rPr>
              <a:t>HomeController</a:t>
            </a:r>
            <a:r>
              <a:rPr lang="en-US" sz="2000" dirty="0" smtClean="0">
                <a:solidFill>
                  <a:srgbClr val="0070C0"/>
                </a:solidFill>
              </a:rPr>
              <a:t> : Controller {</a:t>
            </a:r>
          </a:p>
          <a:p>
            <a:pPr marL="457200" lvl="1" indent="0">
              <a:buNone/>
            </a:pPr>
            <a:r>
              <a:rPr lang="en-US" sz="2000" dirty="0" smtClean="0">
                <a:solidFill>
                  <a:srgbClr val="0070C0"/>
                </a:solidFill>
              </a:rPr>
              <a:t>	public </a:t>
            </a:r>
            <a:r>
              <a:rPr lang="en-US" sz="2000" dirty="0" err="1" smtClean="0">
                <a:solidFill>
                  <a:srgbClr val="0070C0"/>
                </a:solidFill>
              </a:rPr>
              <a:t>ActionResult</a:t>
            </a:r>
            <a:r>
              <a:rPr lang="en-US" sz="2000" dirty="0" smtClean="0">
                <a:solidFill>
                  <a:srgbClr val="0070C0"/>
                </a:solidFill>
              </a:rPr>
              <a:t> Index() {  </a:t>
            </a:r>
          </a:p>
          <a:p>
            <a:pPr marL="457200" lvl="1" indent="0">
              <a:buNone/>
            </a:pPr>
            <a:endParaRPr lang="en-US" sz="2000" dirty="0" smtClean="0"/>
          </a:p>
          <a:p>
            <a:r>
              <a:rPr lang="en-US" sz="2400" dirty="0" smtClean="0"/>
              <a:t>Optional URI Parameter - </a:t>
            </a:r>
            <a:r>
              <a:rPr lang="en-US" sz="2000" dirty="0" smtClean="0"/>
              <a:t>Add a </a:t>
            </a:r>
            <a:r>
              <a:rPr lang="en-US" sz="2000" b="1" dirty="0" smtClean="0"/>
              <a:t>question mark</a:t>
            </a:r>
            <a:r>
              <a:rPr lang="en-US" sz="2000" dirty="0" smtClean="0"/>
              <a:t> to the Route parameter</a:t>
            </a:r>
          </a:p>
          <a:p>
            <a:pPr marL="457200" lvl="1" indent="0">
              <a:buNone/>
            </a:pPr>
            <a:r>
              <a:rPr lang="en-US" sz="2000" dirty="0" smtClean="0">
                <a:solidFill>
                  <a:srgbClr val="0070C0"/>
                </a:solidFill>
              </a:rPr>
              <a:t>[Route("home/{id?}")] </a:t>
            </a:r>
          </a:p>
          <a:p>
            <a:pPr marL="457200" lvl="1" indent="0">
              <a:buNone/>
            </a:pPr>
            <a:r>
              <a:rPr lang="en-US" sz="2000" dirty="0" smtClean="0">
                <a:solidFill>
                  <a:srgbClr val="0070C0"/>
                </a:solidFill>
              </a:rPr>
              <a:t>public </a:t>
            </a:r>
            <a:r>
              <a:rPr lang="en-US" sz="2000" dirty="0" err="1" smtClean="0">
                <a:solidFill>
                  <a:srgbClr val="0070C0"/>
                </a:solidFill>
              </a:rPr>
              <a:t>ActionResult</a:t>
            </a:r>
            <a:r>
              <a:rPr lang="en-US" sz="2000" dirty="0" smtClean="0">
                <a:solidFill>
                  <a:srgbClr val="0070C0"/>
                </a:solidFill>
              </a:rPr>
              <a:t> Employee(</a:t>
            </a:r>
            <a:r>
              <a:rPr lang="en-US" sz="2000" dirty="0" err="1" smtClean="0">
                <a:solidFill>
                  <a:srgbClr val="0070C0"/>
                </a:solidFill>
              </a:rPr>
              <a:t>int</a:t>
            </a:r>
            <a:r>
              <a:rPr lang="en-US" sz="2000" dirty="0" smtClean="0">
                <a:solidFill>
                  <a:srgbClr val="0070C0"/>
                </a:solidFill>
              </a:rPr>
              <a:t> id) { </a:t>
            </a:r>
          </a:p>
          <a:p>
            <a:pPr marL="457200" lvl="1" indent="0">
              <a:buNone/>
            </a:pPr>
            <a:endParaRPr lang="en-US" sz="2000" dirty="0" smtClean="0"/>
          </a:p>
          <a:p>
            <a:r>
              <a:rPr lang="en-US" sz="2400" dirty="0" smtClean="0"/>
              <a:t>Default Value in URI Parameter - </a:t>
            </a:r>
            <a:r>
              <a:rPr lang="en-US" sz="2000" dirty="0" smtClean="0"/>
              <a:t>To specify any parameter as default, initialize a value in the route parameter</a:t>
            </a:r>
          </a:p>
          <a:p>
            <a:pPr marL="457200" lvl="1" indent="0">
              <a:buNone/>
            </a:pPr>
            <a:r>
              <a:rPr lang="en-US" sz="2000" dirty="0" smtClean="0">
                <a:solidFill>
                  <a:srgbClr val="0070C0"/>
                </a:solidFill>
              </a:rPr>
              <a:t>[Route("home/{type=en}")] </a:t>
            </a:r>
          </a:p>
          <a:p>
            <a:pPr marL="457200" lvl="1" indent="0">
              <a:buNone/>
            </a:pPr>
            <a:r>
              <a:rPr lang="en-US" sz="2000" dirty="0" smtClean="0">
                <a:solidFill>
                  <a:srgbClr val="0070C0"/>
                </a:solidFill>
              </a:rPr>
              <a:t>public </a:t>
            </a:r>
            <a:r>
              <a:rPr lang="en-US" sz="2000" dirty="0" err="1" smtClean="0">
                <a:solidFill>
                  <a:srgbClr val="0070C0"/>
                </a:solidFill>
              </a:rPr>
              <a:t>ActionResult</a:t>
            </a:r>
            <a:r>
              <a:rPr lang="en-US" sz="2000" dirty="0" smtClean="0">
                <a:solidFill>
                  <a:srgbClr val="0070C0"/>
                </a:solidFill>
              </a:rPr>
              <a:t> Search(string type) { </a:t>
            </a:r>
          </a:p>
        </p:txBody>
      </p:sp>
    </p:spTree>
    <p:extLst>
      <p:ext uri="{BB962C8B-B14F-4D97-AF65-F5344CB8AC3E}">
        <p14:creationId xmlns:p14="http://schemas.microsoft.com/office/powerpoint/2010/main" val="618110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Helpers</a:t>
            </a:r>
            <a:endParaRPr lang="en-IN" dirty="0"/>
          </a:p>
        </p:txBody>
      </p:sp>
      <p:sp>
        <p:nvSpPr>
          <p:cNvPr id="3" name="Content Placeholder 2"/>
          <p:cNvSpPr>
            <a:spLocks noGrp="1"/>
          </p:cNvSpPr>
          <p:nvPr>
            <p:ph idx="1"/>
          </p:nvPr>
        </p:nvSpPr>
        <p:spPr>
          <a:xfrm>
            <a:off x="838200" y="1466850"/>
            <a:ext cx="10515600" cy="4710113"/>
          </a:xfrm>
        </p:spPr>
        <p:txBody>
          <a:bodyPr>
            <a:normAutofit fontScale="70000" lnSpcReduction="20000"/>
          </a:bodyPr>
          <a:lstStyle/>
          <a:p>
            <a:r>
              <a:rPr lang="en-US" sz="3200" b="0" dirty="0" smtClean="0"/>
              <a:t>Simple functions that let the developer to specify the type of HTML needed on the view</a:t>
            </a:r>
          </a:p>
          <a:p>
            <a:r>
              <a:rPr lang="en-US" sz="3200" b="0" dirty="0" smtClean="0"/>
              <a:t>Final HTML will be generated by these functions at the runtime </a:t>
            </a:r>
          </a:p>
          <a:p>
            <a:r>
              <a:rPr lang="en-US" sz="3200" b="0" dirty="0" smtClean="0"/>
              <a:t>Following HTML helpers are built into the ASP.NET MVC framework:</a:t>
            </a:r>
          </a:p>
          <a:p>
            <a:pPr lvl="1"/>
            <a:endParaRPr lang="en-US" dirty="0" smtClean="0"/>
          </a:p>
          <a:p>
            <a:pPr marL="457200" lvl="1" indent="0">
              <a:buNone/>
            </a:pPr>
            <a:r>
              <a:rPr lang="en-US" dirty="0" smtClean="0"/>
              <a:t> </a:t>
            </a:r>
          </a:p>
          <a:p>
            <a:pPr lvl="1"/>
            <a:endParaRPr lang="en-US" dirty="0" smtClean="0"/>
          </a:p>
          <a:p>
            <a:pPr lvl="1"/>
            <a:endParaRPr lang="en-US" dirty="0" smtClean="0"/>
          </a:p>
          <a:p>
            <a:pPr marL="457200" lvl="1" indent="0">
              <a:buNone/>
            </a:pPr>
            <a:r>
              <a:rPr lang="en-US" dirty="0" smtClean="0"/>
              <a:t> </a:t>
            </a:r>
          </a:p>
          <a:p>
            <a:pPr marL="457200" lvl="1" indent="0">
              <a:buNone/>
            </a:pPr>
            <a:r>
              <a:rPr lang="en-US" dirty="0" smtClean="0"/>
              <a:t> </a:t>
            </a:r>
          </a:p>
          <a:p>
            <a:pPr lvl="1"/>
            <a:endParaRPr lang="en-US" dirty="0" smtClean="0"/>
          </a:p>
          <a:p>
            <a:pPr marL="457200" lvl="1" indent="0">
              <a:buNone/>
            </a:pPr>
            <a:r>
              <a:rPr lang="en-US" dirty="0" smtClean="0"/>
              <a:t> </a:t>
            </a:r>
          </a:p>
          <a:p>
            <a:pPr marL="457200" lvl="1" indent="0">
              <a:buNone/>
            </a:pPr>
            <a:r>
              <a:rPr lang="en-US" dirty="0" smtClean="0"/>
              <a:t> </a:t>
            </a:r>
          </a:p>
          <a:p>
            <a:pPr lvl="1"/>
            <a:endParaRPr lang="en-US" dirty="0" smtClean="0"/>
          </a:p>
          <a:p>
            <a:endParaRPr lang="en-US" dirty="0" smtClean="0"/>
          </a:p>
          <a:p>
            <a:pPr marL="457200" lvl="1" indent="0">
              <a:buNone/>
            </a:pPr>
            <a:r>
              <a:rPr lang="en-US" dirty="0" smtClean="0">
                <a:solidFill>
                  <a:srgbClr val="0070C0"/>
                </a:solidFill>
              </a:rPr>
              <a:t>@</a:t>
            </a:r>
            <a:r>
              <a:rPr lang="en-US" dirty="0" err="1" smtClean="0">
                <a:solidFill>
                  <a:srgbClr val="0070C0"/>
                </a:solidFill>
              </a:rPr>
              <a:t>Html.Editor</a:t>
            </a:r>
            <a:r>
              <a:rPr lang="en-US" dirty="0" smtClean="0">
                <a:solidFill>
                  <a:srgbClr val="0070C0"/>
                </a:solidFill>
              </a:rPr>
              <a:t>(“</a:t>
            </a:r>
            <a:r>
              <a:rPr lang="en-US" dirty="0" err="1" smtClean="0">
                <a:solidFill>
                  <a:srgbClr val="0070C0"/>
                </a:solidFill>
              </a:rPr>
              <a:t>txtName</a:t>
            </a:r>
            <a:r>
              <a:rPr lang="en-US" dirty="0" smtClean="0">
                <a:solidFill>
                  <a:srgbClr val="0070C0"/>
                </a:solidFill>
              </a:rPr>
              <a:t>”)</a:t>
            </a:r>
          </a:p>
          <a:p>
            <a:pPr marL="457200" lvl="1" indent="0">
              <a:buNone/>
            </a:pPr>
            <a:endParaRPr lang="en-US" dirty="0" smtClean="0">
              <a:solidFill>
                <a:srgbClr val="0070C0"/>
              </a:solidFill>
            </a:endParaRPr>
          </a:p>
          <a:p>
            <a:pPr marL="457200" lvl="1" indent="0">
              <a:buNone/>
            </a:pPr>
            <a:r>
              <a:rPr lang="en-US" dirty="0" smtClean="0">
                <a:solidFill>
                  <a:srgbClr val="0070C0"/>
                </a:solidFill>
              </a:rPr>
              <a:t>&lt;input class=“text-box single-line” id=“</a:t>
            </a:r>
            <a:r>
              <a:rPr lang="en-US" dirty="0" err="1" smtClean="0">
                <a:solidFill>
                  <a:srgbClr val="0070C0"/>
                </a:solidFill>
              </a:rPr>
              <a:t>txtName</a:t>
            </a:r>
            <a:r>
              <a:rPr lang="en-US" dirty="0" smtClean="0">
                <a:solidFill>
                  <a:srgbClr val="0070C0"/>
                </a:solidFill>
              </a:rPr>
              <a:t>” name=“</a:t>
            </a:r>
            <a:r>
              <a:rPr lang="en-US" dirty="0" err="1" smtClean="0">
                <a:solidFill>
                  <a:srgbClr val="0070C0"/>
                </a:solidFill>
              </a:rPr>
              <a:t>txtName</a:t>
            </a:r>
            <a:r>
              <a:rPr lang="en-US" dirty="0" smtClean="0">
                <a:solidFill>
                  <a:srgbClr val="0070C0"/>
                </a:solidFill>
              </a:rPr>
              <a:t>” type=“text”  value=“” /&gt; </a:t>
            </a:r>
          </a:p>
          <a:p>
            <a:endParaRPr lang="en-IN" dirty="0"/>
          </a:p>
        </p:txBody>
      </p:sp>
      <p:grpSp>
        <p:nvGrpSpPr>
          <p:cNvPr id="4" name="Group 3"/>
          <p:cNvGrpSpPr/>
          <p:nvPr/>
        </p:nvGrpSpPr>
        <p:grpSpPr>
          <a:xfrm>
            <a:off x="2624380" y="3064481"/>
            <a:ext cx="7191214" cy="2252685"/>
            <a:chOff x="1100380" y="2683481"/>
            <a:chExt cx="7191214" cy="2252685"/>
          </a:xfrm>
        </p:grpSpPr>
        <p:sp>
          <p:nvSpPr>
            <p:cNvPr id="5" name="TextBox 4"/>
            <p:cNvSpPr txBox="1"/>
            <p:nvPr/>
          </p:nvSpPr>
          <p:spPr>
            <a:xfrm>
              <a:off x="1100380" y="2683481"/>
              <a:ext cx="1503336" cy="30777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0" lvl="1" algn="ctr"/>
              <a:r>
                <a:rPr lang="en-US" sz="1400" dirty="0" smtClean="0"/>
                <a:t>Html.BeginForm</a:t>
              </a:r>
              <a:endParaRPr lang="en-US" sz="1400" dirty="0"/>
            </a:p>
          </p:txBody>
        </p:sp>
        <p:sp>
          <p:nvSpPr>
            <p:cNvPr id="6" name="TextBox 5"/>
            <p:cNvSpPr txBox="1"/>
            <p:nvPr/>
          </p:nvSpPr>
          <p:spPr>
            <a:xfrm>
              <a:off x="3758338" y="2708392"/>
              <a:ext cx="1366434"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marL="0" lvl="1" algn="ctr"/>
              <a:r>
                <a:rPr lang="en-US" sz="1400" dirty="0"/>
                <a:t>Html.EndForm</a:t>
              </a:r>
            </a:p>
          </p:txBody>
        </p:sp>
        <p:sp>
          <p:nvSpPr>
            <p:cNvPr id="7" name="TextBox 6"/>
            <p:cNvSpPr txBox="1"/>
            <p:nvPr/>
          </p:nvSpPr>
          <p:spPr>
            <a:xfrm>
              <a:off x="1487837" y="3699626"/>
              <a:ext cx="1503336"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marL="0" lvl="1" algn="ctr"/>
              <a:r>
                <a:rPr lang="en-US" sz="1400" dirty="0"/>
                <a:t>Html.TextBox</a:t>
              </a:r>
            </a:p>
          </p:txBody>
        </p:sp>
        <p:sp>
          <p:nvSpPr>
            <p:cNvPr id="8" name="TextBox 7"/>
            <p:cNvSpPr txBox="1"/>
            <p:nvPr/>
          </p:nvSpPr>
          <p:spPr>
            <a:xfrm>
              <a:off x="3029918" y="3297762"/>
              <a:ext cx="1503336"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0" lvl="1" algn="ctr"/>
              <a:r>
                <a:rPr lang="en-US" sz="1400" dirty="0"/>
                <a:t>Html.Password</a:t>
              </a:r>
            </a:p>
          </p:txBody>
        </p:sp>
        <p:sp>
          <p:nvSpPr>
            <p:cNvPr id="9" name="TextBox 8"/>
            <p:cNvSpPr txBox="1"/>
            <p:nvPr/>
          </p:nvSpPr>
          <p:spPr>
            <a:xfrm>
              <a:off x="4042475" y="3893351"/>
              <a:ext cx="1503336" cy="307777"/>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marL="0" lvl="1" algn="ctr"/>
              <a:r>
                <a:rPr lang="en-US" sz="1400" dirty="0"/>
                <a:t>Html.Hidden</a:t>
              </a:r>
            </a:p>
          </p:txBody>
        </p:sp>
        <p:sp>
          <p:nvSpPr>
            <p:cNvPr id="10" name="TextBox 9"/>
            <p:cNvSpPr txBox="1"/>
            <p:nvPr/>
          </p:nvSpPr>
          <p:spPr>
            <a:xfrm>
              <a:off x="2399654" y="4520424"/>
              <a:ext cx="1503336"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marL="0" lvl="1" algn="ctr"/>
              <a:r>
                <a:rPr lang="en-US" sz="1400" dirty="0"/>
                <a:t>Html.RadioButton</a:t>
              </a:r>
            </a:p>
          </p:txBody>
        </p:sp>
        <p:sp>
          <p:nvSpPr>
            <p:cNvPr id="11" name="TextBox 10"/>
            <p:cNvSpPr txBox="1"/>
            <p:nvPr/>
          </p:nvSpPr>
          <p:spPr>
            <a:xfrm>
              <a:off x="5078277" y="4628389"/>
              <a:ext cx="1627322"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0" lvl="1" algn="ctr"/>
              <a:r>
                <a:rPr lang="en-US" sz="1400" dirty="0"/>
                <a:t>Html.DropDownList</a:t>
              </a:r>
            </a:p>
          </p:txBody>
        </p:sp>
        <p:sp>
          <p:nvSpPr>
            <p:cNvPr id="12" name="TextBox 11"/>
            <p:cNvSpPr txBox="1"/>
            <p:nvPr/>
          </p:nvSpPr>
          <p:spPr>
            <a:xfrm>
              <a:off x="6788258" y="2729450"/>
              <a:ext cx="1503336" cy="307777"/>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marL="0" lvl="1" algn="ctr"/>
              <a:r>
                <a:rPr lang="en-US" sz="1400" dirty="0"/>
                <a:t>Html.TextArea</a:t>
              </a:r>
            </a:p>
          </p:txBody>
        </p:sp>
        <p:sp>
          <p:nvSpPr>
            <p:cNvPr id="13" name="TextBox 12"/>
            <p:cNvSpPr txBox="1"/>
            <p:nvPr/>
          </p:nvSpPr>
          <p:spPr>
            <a:xfrm>
              <a:off x="5284922" y="3250697"/>
              <a:ext cx="1503336" cy="307777"/>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marL="0" lvl="1" algn="ctr"/>
              <a:r>
                <a:rPr lang="en-US" sz="1400" dirty="0"/>
                <a:t>Html.CheckBox</a:t>
              </a:r>
            </a:p>
          </p:txBody>
        </p:sp>
        <p:sp>
          <p:nvSpPr>
            <p:cNvPr id="14" name="TextBox 13"/>
            <p:cNvSpPr txBox="1"/>
            <p:nvPr/>
          </p:nvSpPr>
          <p:spPr>
            <a:xfrm>
              <a:off x="6788258" y="4047239"/>
              <a:ext cx="1503336"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marL="0" lvl="1" algn="ctr"/>
              <a:r>
                <a:rPr lang="en-US" sz="1400" dirty="0"/>
                <a:t>Html.ListBox</a:t>
              </a:r>
            </a:p>
          </p:txBody>
        </p:sp>
      </p:grpSp>
    </p:spTree>
    <p:extLst>
      <p:ext uri="{BB962C8B-B14F-4D97-AF65-F5344CB8AC3E}">
        <p14:creationId xmlns:p14="http://schemas.microsoft.com/office/powerpoint/2010/main" val="13443239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Strongly Typed Views</a:t>
            </a:r>
            <a:endParaRPr lang="en-IN" dirty="0"/>
          </a:p>
        </p:txBody>
      </p:sp>
      <p:sp>
        <p:nvSpPr>
          <p:cNvPr id="3" name="Content Placeholder 2"/>
          <p:cNvSpPr>
            <a:spLocks noGrp="1"/>
          </p:cNvSpPr>
          <p:nvPr>
            <p:ph idx="1"/>
          </p:nvPr>
        </p:nvSpPr>
        <p:spPr>
          <a:xfrm>
            <a:off x="838200" y="1478281"/>
            <a:ext cx="10515600" cy="2743200"/>
          </a:xfrm>
        </p:spPr>
        <p:txBody>
          <a:bodyPr>
            <a:normAutofit fontScale="55000" lnSpcReduction="20000"/>
          </a:bodyPr>
          <a:lstStyle/>
          <a:p>
            <a:r>
              <a:rPr lang="en-US" sz="3300" b="0" dirty="0" smtClean="0"/>
              <a:t>It has a </a:t>
            </a:r>
            <a:r>
              <a:rPr lang="en-US" sz="3300" b="0" dirty="0" err="1" smtClean="0"/>
              <a:t>ViewModel</a:t>
            </a:r>
            <a:r>
              <a:rPr lang="en-US" sz="3300" b="0" dirty="0" smtClean="0"/>
              <a:t> associated to it</a:t>
            </a:r>
          </a:p>
          <a:p>
            <a:r>
              <a:rPr lang="en-US" sz="3300" b="0" dirty="0" smtClean="0"/>
              <a:t>Can bind any class as model to view.</a:t>
            </a:r>
          </a:p>
          <a:p>
            <a:r>
              <a:rPr lang="en-US" sz="3300" b="0" dirty="0" smtClean="0"/>
              <a:t>Can access model properties on that view</a:t>
            </a:r>
          </a:p>
          <a:p>
            <a:endParaRPr lang="en-US" dirty="0" smtClean="0"/>
          </a:p>
          <a:p>
            <a:pPr marL="457200" lvl="1" indent="0">
              <a:buNone/>
            </a:pPr>
            <a:r>
              <a:rPr lang="en-US" dirty="0" smtClean="0">
                <a:solidFill>
                  <a:srgbClr val="0070C0"/>
                </a:solidFill>
              </a:rPr>
              <a:t>@model </a:t>
            </a:r>
            <a:r>
              <a:rPr lang="en-US" dirty="0" err="1" smtClean="0">
                <a:solidFill>
                  <a:srgbClr val="0070C0"/>
                </a:solidFill>
              </a:rPr>
              <a:t>IEnumerable</a:t>
            </a:r>
            <a:r>
              <a:rPr lang="en-US" dirty="0" smtClean="0">
                <a:solidFill>
                  <a:srgbClr val="0070C0"/>
                </a:solidFill>
              </a:rPr>
              <a:t>&lt;</a:t>
            </a:r>
            <a:r>
              <a:rPr lang="en-US" dirty="0" err="1" smtClean="0">
                <a:solidFill>
                  <a:srgbClr val="0070C0"/>
                </a:solidFill>
              </a:rPr>
              <a:t>Employee.Models.Comment</a:t>
            </a:r>
            <a:r>
              <a:rPr lang="en-US" dirty="0" smtClean="0">
                <a:solidFill>
                  <a:srgbClr val="0070C0"/>
                </a:solidFill>
              </a:rPr>
              <a:t>&gt;</a:t>
            </a:r>
          </a:p>
          <a:p>
            <a:pPr lvl="1"/>
            <a:endParaRPr lang="en-US" dirty="0" smtClean="0">
              <a:solidFill>
                <a:srgbClr val="0070C0"/>
              </a:solidFill>
            </a:endParaRPr>
          </a:p>
          <a:p>
            <a:pPr marL="457200" lvl="1" indent="0">
              <a:buNone/>
            </a:pPr>
            <a:r>
              <a:rPr lang="en-US" dirty="0" smtClean="0">
                <a:solidFill>
                  <a:srgbClr val="0070C0"/>
                </a:solidFill>
              </a:rPr>
              <a:t>@</a:t>
            </a:r>
            <a:r>
              <a:rPr lang="en-US" dirty="0" err="1" smtClean="0">
                <a:solidFill>
                  <a:srgbClr val="0070C0"/>
                </a:solidFill>
              </a:rPr>
              <a:t>foreach</a:t>
            </a:r>
            <a:r>
              <a:rPr lang="en-US" dirty="0" smtClean="0">
                <a:solidFill>
                  <a:srgbClr val="0070C0"/>
                </a:solidFill>
              </a:rPr>
              <a:t>(</a:t>
            </a:r>
            <a:r>
              <a:rPr lang="en-US" dirty="0" err="1" smtClean="0">
                <a:solidFill>
                  <a:srgbClr val="0070C0"/>
                </a:solidFill>
              </a:rPr>
              <a:t>var</a:t>
            </a:r>
            <a:r>
              <a:rPr lang="en-US" dirty="0" smtClean="0">
                <a:solidFill>
                  <a:srgbClr val="0070C0"/>
                </a:solidFill>
              </a:rPr>
              <a:t> item in Model){</a:t>
            </a:r>
          </a:p>
          <a:p>
            <a:pPr marL="914400" lvl="2" indent="0">
              <a:buNone/>
            </a:pPr>
            <a:r>
              <a:rPr lang="en-US" sz="1600" dirty="0" smtClean="0">
                <a:solidFill>
                  <a:srgbClr val="0070C0"/>
                </a:solidFill>
              </a:rPr>
              <a:t>&lt;p&gt;@</a:t>
            </a:r>
            <a:r>
              <a:rPr lang="en-US" sz="1600" dirty="0" err="1" smtClean="0">
                <a:solidFill>
                  <a:srgbClr val="0070C0"/>
                </a:solidFill>
              </a:rPr>
              <a:t>item.Name</a:t>
            </a:r>
            <a:r>
              <a:rPr lang="en-US" sz="1600" dirty="0" smtClean="0">
                <a:solidFill>
                  <a:srgbClr val="0070C0"/>
                </a:solidFill>
              </a:rPr>
              <a:t>&lt;/p&gt;</a:t>
            </a:r>
          </a:p>
          <a:p>
            <a:pPr marL="457200" lvl="1" indent="0">
              <a:buNone/>
            </a:pPr>
            <a:r>
              <a:rPr lang="en-US" dirty="0" smtClean="0">
                <a:solidFill>
                  <a:srgbClr val="0070C0"/>
                </a:solidFill>
              </a:rPr>
              <a:t>}</a:t>
            </a:r>
          </a:p>
          <a:p>
            <a:pPr marL="457200" lvl="1" indent="0">
              <a:buNone/>
            </a:pPr>
            <a:endParaRPr lang="en-US" dirty="0" smtClean="0"/>
          </a:p>
          <a:p>
            <a:r>
              <a:rPr lang="en-US" b="1" dirty="0" smtClean="0"/>
              <a:t>HTML Helpers for Strongly Typed Views</a:t>
            </a:r>
          </a:p>
          <a:p>
            <a:pPr lvl="1"/>
            <a:endParaRPr lang="en-US" dirty="0" smtClean="0"/>
          </a:p>
          <a:p>
            <a:endParaRPr lang="en-IN" dirty="0"/>
          </a:p>
        </p:txBody>
      </p:sp>
      <p:grpSp>
        <p:nvGrpSpPr>
          <p:cNvPr id="4" name="Group 3"/>
          <p:cNvGrpSpPr/>
          <p:nvPr/>
        </p:nvGrpSpPr>
        <p:grpSpPr>
          <a:xfrm>
            <a:off x="838200" y="4424111"/>
            <a:ext cx="6885123" cy="1821051"/>
            <a:chOff x="885986" y="4615913"/>
            <a:chExt cx="6885123" cy="1821051"/>
          </a:xfrm>
        </p:grpSpPr>
        <p:sp>
          <p:nvSpPr>
            <p:cNvPr id="5" name="Rounded Rectangle 4"/>
            <p:cNvSpPr/>
            <p:nvPr/>
          </p:nvSpPr>
          <p:spPr>
            <a:xfrm>
              <a:off x="885986" y="4659824"/>
              <a:ext cx="1611824" cy="3409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Html.TextBoxFor</a:t>
              </a:r>
            </a:p>
          </p:txBody>
        </p:sp>
        <p:sp>
          <p:nvSpPr>
            <p:cNvPr id="6" name="Rounded Rectangle 5"/>
            <p:cNvSpPr/>
            <p:nvPr/>
          </p:nvSpPr>
          <p:spPr>
            <a:xfrm>
              <a:off x="2738034" y="5114441"/>
              <a:ext cx="1611824" cy="34096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Html.TextAreaFor</a:t>
              </a:r>
            </a:p>
          </p:txBody>
        </p:sp>
        <p:sp>
          <p:nvSpPr>
            <p:cNvPr id="7" name="Rounded Rectangle 6"/>
            <p:cNvSpPr/>
            <p:nvPr/>
          </p:nvSpPr>
          <p:spPr>
            <a:xfrm>
              <a:off x="6159285" y="4822557"/>
              <a:ext cx="1611824" cy="340963"/>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a:t>Html.PasswordFor</a:t>
              </a:r>
            </a:p>
          </p:txBody>
        </p:sp>
        <p:sp>
          <p:nvSpPr>
            <p:cNvPr id="8" name="Rounded Rectangle 7"/>
            <p:cNvSpPr/>
            <p:nvPr/>
          </p:nvSpPr>
          <p:spPr>
            <a:xfrm>
              <a:off x="4406685" y="4615913"/>
              <a:ext cx="1611824" cy="34096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Html.HiddenFor</a:t>
              </a:r>
            </a:p>
          </p:txBody>
        </p:sp>
        <p:sp>
          <p:nvSpPr>
            <p:cNvPr id="9" name="Rounded Rectangle 8"/>
            <p:cNvSpPr/>
            <p:nvPr/>
          </p:nvSpPr>
          <p:spPr>
            <a:xfrm>
              <a:off x="6159285" y="6003011"/>
              <a:ext cx="1611824" cy="340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Html.CheckBoxFor</a:t>
              </a:r>
            </a:p>
          </p:txBody>
        </p:sp>
        <p:sp>
          <p:nvSpPr>
            <p:cNvPr id="10" name="Rounded Rectangle 9"/>
            <p:cNvSpPr/>
            <p:nvPr/>
          </p:nvSpPr>
          <p:spPr>
            <a:xfrm>
              <a:off x="4481593" y="5455404"/>
              <a:ext cx="1808136" cy="34096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Html.RadioButtonFor</a:t>
              </a:r>
            </a:p>
          </p:txBody>
        </p:sp>
        <p:sp>
          <p:nvSpPr>
            <p:cNvPr id="11" name="Rounded Rectangle 10"/>
            <p:cNvSpPr/>
            <p:nvPr/>
          </p:nvSpPr>
          <p:spPr>
            <a:xfrm>
              <a:off x="1118461" y="5755038"/>
              <a:ext cx="1960536" cy="34096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Html.DropDownListFor</a:t>
              </a:r>
            </a:p>
          </p:txBody>
        </p:sp>
        <p:sp>
          <p:nvSpPr>
            <p:cNvPr id="12" name="Rounded Rectangle 11"/>
            <p:cNvSpPr/>
            <p:nvPr/>
          </p:nvSpPr>
          <p:spPr>
            <a:xfrm>
              <a:off x="3469038" y="6096001"/>
              <a:ext cx="1611824" cy="340963"/>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a:t>Html.ListBoxFor</a:t>
              </a:r>
            </a:p>
          </p:txBody>
        </p:sp>
      </p:grpSp>
    </p:spTree>
    <p:extLst>
      <p:ext uri="{BB962C8B-B14F-4D97-AF65-F5344CB8AC3E}">
        <p14:creationId xmlns:p14="http://schemas.microsoft.com/office/powerpoint/2010/main" val="35396087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Rendering </a:t>
            </a:r>
            <a:r>
              <a:rPr lang="en-IN" dirty="0" smtClean="0"/>
              <a:t>Links</a:t>
            </a:r>
            <a:endParaRPr lang="en-IN" dirty="0"/>
          </a:p>
        </p:txBody>
      </p:sp>
      <p:sp>
        <p:nvSpPr>
          <p:cNvPr id="3" name="Content Placeholder 2"/>
          <p:cNvSpPr>
            <a:spLocks noGrp="1"/>
          </p:cNvSpPr>
          <p:nvPr>
            <p:ph idx="1"/>
          </p:nvPr>
        </p:nvSpPr>
        <p:spPr/>
        <p:txBody>
          <a:bodyPr>
            <a:normAutofit/>
          </a:bodyPr>
          <a:lstStyle/>
          <a:p>
            <a:r>
              <a:rPr lang="en-IN" sz="2400" dirty="0" smtClean="0"/>
              <a:t>Easiest </a:t>
            </a:r>
            <a:r>
              <a:rPr lang="en-IN" sz="2400" dirty="0"/>
              <a:t>way to render an HTML link in a view is to use the </a:t>
            </a:r>
            <a:r>
              <a:rPr lang="en-IN" sz="2400" dirty="0" err="1"/>
              <a:t>HTML.ActionLink</a:t>
            </a:r>
            <a:r>
              <a:rPr lang="en-IN" sz="2400" dirty="0"/>
              <a:t>() </a:t>
            </a:r>
            <a:r>
              <a:rPr lang="en-IN" sz="2400" dirty="0" smtClean="0"/>
              <a:t>helper</a:t>
            </a:r>
          </a:p>
          <a:p>
            <a:r>
              <a:rPr lang="en-IN" sz="2400" dirty="0"/>
              <a:t>The </a:t>
            </a:r>
            <a:r>
              <a:rPr lang="en-IN" sz="2400" dirty="0" err="1"/>
              <a:t>Html.ActionLink</a:t>
            </a:r>
            <a:r>
              <a:rPr lang="en-IN" sz="2400" dirty="0"/>
              <a:t>() does not link to a </a:t>
            </a:r>
            <a:r>
              <a:rPr lang="en-IN" sz="2400" dirty="0" smtClean="0"/>
              <a:t>view</a:t>
            </a:r>
          </a:p>
          <a:p>
            <a:r>
              <a:rPr lang="en-IN" sz="2400" dirty="0"/>
              <a:t>Instead, you use the </a:t>
            </a:r>
            <a:r>
              <a:rPr lang="en-IN" sz="2400" dirty="0" err="1"/>
              <a:t>Html.ActionLink</a:t>
            </a:r>
            <a:r>
              <a:rPr lang="en-IN" sz="2400" dirty="0"/>
              <a:t>() helper to create a link to a controller </a:t>
            </a:r>
            <a:r>
              <a:rPr lang="en-IN" sz="2400" dirty="0" smtClean="0"/>
              <a:t>action</a:t>
            </a:r>
          </a:p>
          <a:p>
            <a:pPr marL="457200" lvl="1" indent="0">
              <a:buNone/>
            </a:pPr>
            <a:r>
              <a:rPr lang="en-US" sz="2000" dirty="0"/>
              <a:t>@</a:t>
            </a:r>
            <a:r>
              <a:rPr lang="en-US" sz="2000" dirty="0" err="1"/>
              <a:t>Html.ActionLink</a:t>
            </a:r>
            <a:r>
              <a:rPr lang="en-US" sz="2000" dirty="0"/>
              <a:t>("About this Website", "About" )</a:t>
            </a:r>
          </a:p>
          <a:p>
            <a:pPr lvl="0"/>
            <a:r>
              <a:rPr lang="en-IN" sz="2400" dirty="0"/>
              <a:t> </a:t>
            </a:r>
            <a:r>
              <a:rPr lang="en-IN" sz="2400" dirty="0" smtClean="0"/>
              <a:t>First </a:t>
            </a:r>
            <a:r>
              <a:rPr lang="en-IN" sz="2400" dirty="0"/>
              <a:t>parameter passed to the </a:t>
            </a:r>
            <a:r>
              <a:rPr lang="en-IN" sz="2400" dirty="0" err="1"/>
              <a:t>Html.ActionLink</a:t>
            </a:r>
            <a:r>
              <a:rPr lang="en-IN" sz="2400" dirty="0"/>
              <a:t>() represents the link text and the second parameter represents the name of the controller action</a:t>
            </a:r>
            <a:r>
              <a:rPr lang="en-US" sz="2400" dirty="0"/>
              <a:t> </a:t>
            </a:r>
            <a:endParaRPr lang="en-US" sz="2400" dirty="0" smtClean="0"/>
          </a:p>
          <a:p>
            <a:pPr marL="0" lvl="0" indent="0">
              <a:buNone/>
            </a:pPr>
            <a:r>
              <a:rPr lang="en-IN" sz="2400" b="1" dirty="0" smtClean="0"/>
              <a:t>Output</a:t>
            </a:r>
            <a:endParaRPr lang="en-IN" sz="2400" b="1" dirty="0"/>
          </a:p>
          <a:p>
            <a:pPr marL="0" lvl="0" indent="0">
              <a:buNone/>
            </a:pPr>
            <a:r>
              <a:rPr lang="en-IN" sz="2400" dirty="0" smtClean="0"/>
              <a:t>&lt;</a:t>
            </a:r>
            <a:r>
              <a:rPr lang="en-IN" sz="2400" dirty="0"/>
              <a:t>a </a:t>
            </a:r>
            <a:r>
              <a:rPr lang="en-IN" sz="2400" dirty="0" err="1"/>
              <a:t>href</a:t>
            </a:r>
            <a:r>
              <a:rPr lang="en-IN" sz="2400" dirty="0"/>
              <a:t>=”/Home/About”&gt;About this Website&lt;/a&gt;</a:t>
            </a:r>
            <a:endParaRPr lang="en-US" sz="2400" dirty="0"/>
          </a:p>
          <a:p>
            <a:endParaRPr lang="en-IN" sz="2400" dirty="0"/>
          </a:p>
        </p:txBody>
      </p:sp>
      <p:sp>
        <p:nvSpPr>
          <p:cNvPr id="4" name="Rectangle 1"/>
          <p:cNvSpPr>
            <a:spLocks noChangeArrowheads="1"/>
          </p:cNvSpPr>
          <p:nvPr/>
        </p:nvSpPr>
        <p:spPr bwMode="auto">
          <a:xfrm>
            <a:off x="0" y="-9254"/>
            <a:ext cx="65" cy="475709"/>
          </a:xfrm>
          <a:prstGeom prst="rect">
            <a:avLst/>
          </a:prstGeom>
          <a:solidFill>
            <a:srgbClr val="D2D2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67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19597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Rendering Image </a:t>
            </a:r>
            <a:r>
              <a:rPr lang="en-IN" dirty="0" smtClean="0"/>
              <a:t>Links</a:t>
            </a:r>
            <a:endParaRPr lang="en-IN" dirty="0"/>
          </a:p>
        </p:txBody>
      </p:sp>
      <p:sp>
        <p:nvSpPr>
          <p:cNvPr id="3" name="Content Placeholder 2"/>
          <p:cNvSpPr>
            <a:spLocks noGrp="1"/>
          </p:cNvSpPr>
          <p:nvPr>
            <p:ph idx="1"/>
          </p:nvPr>
        </p:nvSpPr>
        <p:spPr/>
        <p:txBody>
          <a:bodyPr/>
          <a:lstStyle/>
          <a:p>
            <a:r>
              <a:rPr lang="en-IN" dirty="0"/>
              <a:t>Y</a:t>
            </a:r>
            <a:r>
              <a:rPr lang="en-IN" dirty="0" smtClean="0"/>
              <a:t>ou </a:t>
            </a:r>
            <a:r>
              <a:rPr lang="en-IN" dirty="0"/>
              <a:t>can’t use the </a:t>
            </a:r>
            <a:r>
              <a:rPr lang="en-IN" dirty="0" err="1"/>
              <a:t>Html.ActionLink</a:t>
            </a:r>
            <a:r>
              <a:rPr lang="en-IN" dirty="0"/>
              <a:t>() helper to render an image </a:t>
            </a:r>
            <a:r>
              <a:rPr lang="en-IN" dirty="0" smtClean="0"/>
              <a:t>link</a:t>
            </a:r>
          </a:p>
          <a:p>
            <a:r>
              <a:rPr lang="en-IN" dirty="0"/>
              <a:t>Because the </a:t>
            </a:r>
            <a:r>
              <a:rPr lang="en-IN" dirty="0" err="1"/>
              <a:t>Html.ActionLink</a:t>
            </a:r>
            <a:r>
              <a:rPr lang="en-IN" dirty="0"/>
              <a:t>() helper HTML encodes its link text automatically, you cannot pass an &lt;</a:t>
            </a:r>
            <a:r>
              <a:rPr lang="en-IN" dirty="0" err="1"/>
              <a:t>img</a:t>
            </a:r>
            <a:r>
              <a:rPr lang="en-IN" dirty="0"/>
              <a:t>&gt; tag to this method and expect the tag to render as an image</a:t>
            </a:r>
            <a:r>
              <a:rPr lang="en-IN" dirty="0" smtClean="0"/>
              <a:t>.</a:t>
            </a:r>
          </a:p>
          <a:p>
            <a:r>
              <a:rPr lang="en-IN" dirty="0"/>
              <a:t>Instead, you need to use the </a:t>
            </a:r>
            <a:r>
              <a:rPr lang="en-IN" dirty="0" err="1"/>
              <a:t>Url.Action</a:t>
            </a:r>
            <a:r>
              <a:rPr lang="en-IN" dirty="0"/>
              <a:t>() helper to generate the proper </a:t>
            </a:r>
            <a:r>
              <a:rPr lang="en-IN" dirty="0" smtClean="0"/>
              <a:t>link</a:t>
            </a:r>
          </a:p>
          <a:p>
            <a:r>
              <a:rPr lang="en-IN" dirty="0"/>
              <a:t>&lt;a </a:t>
            </a:r>
            <a:r>
              <a:rPr lang="en-IN" dirty="0" err="1"/>
              <a:t>href</a:t>
            </a:r>
            <a:r>
              <a:rPr lang="en-IN" dirty="0" smtClean="0"/>
              <a:t>=”</a:t>
            </a:r>
            <a:r>
              <a:rPr lang="en-IN" dirty="0"/>
              <a:t>@</a:t>
            </a:r>
            <a:r>
              <a:rPr lang="en-IN" dirty="0" err="1" smtClean="0"/>
              <a:t>Url.Action</a:t>
            </a:r>
            <a:r>
              <a:rPr lang="en-IN" dirty="0"/>
              <a:t>(“Delete</a:t>
            </a:r>
            <a:r>
              <a:rPr lang="en-IN" dirty="0" smtClean="0"/>
              <a:t>”)”&gt;&lt;</a:t>
            </a:r>
            <a:r>
              <a:rPr lang="en-IN" dirty="0" err="1"/>
              <a:t>img</a:t>
            </a:r>
            <a:r>
              <a:rPr lang="en-IN" dirty="0"/>
              <a:t> </a:t>
            </a:r>
            <a:r>
              <a:rPr lang="en-IN" dirty="0" err="1"/>
              <a:t>src</a:t>
            </a:r>
            <a:r>
              <a:rPr lang="en-IN" dirty="0"/>
              <a:t>=”../../Content/Delete.png” alt=”Delete” style=”border:0px” /&gt;&lt;/a&gt;</a:t>
            </a:r>
          </a:p>
        </p:txBody>
      </p:sp>
    </p:spTree>
    <p:extLst>
      <p:ext uri="{BB962C8B-B14F-4D97-AF65-F5344CB8AC3E}">
        <p14:creationId xmlns:p14="http://schemas.microsoft.com/office/powerpoint/2010/main" val="10219672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Rendering Form</a:t>
            </a:r>
            <a:endParaRPr lang="en-IN" dirty="0"/>
          </a:p>
        </p:txBody>
      </p:sp>
      <p:sp>
        <p:nvSpPr>
          <p:cNvPr id="3" name="Content Placeholder 2"/>
          <p:cNvSpPr>
            <a:spLocks noGrp="1"/>
          </p:cNvSpPr>
          <p:nvPr>
            <p:ph idx="1"/>
          </p:nvPr>
        </p:nvSpPr>
        <p:spPr/>
        <p:txBody>
          <a:bodyPr/>
          <a:lstStyle/>
          <a:p>
            <a:r>
              <a:rPr lang="en-IN" dirty="0"/>
              <a:t>The BeginForm helper marks the start of an HTML form and renders as an HTML </a:t>
            </a:r>
            <a:r>
              <a:rPr lang="en-IN" b="1" dirty="0"/>
              <a:t>form</a:t>
            </a:r>
            <a:r>
              <a:rPr lang="en-IN" dirty="0"/>
              <a:t> </a:t>
            </a:r>
            <a:r>
              <a:rPr lang="en-IN" dirty="0" smtClean="0"/>
              <a:t>element</a:t>
            </a:r>
          </a:p>
          <a:p>
            <a:r>
              <a:rPr lang="en-IN" dirty="0"/>
              <a:t>The </a:t>
            </a:r>
            <a:r>
              <a:rPr lang="en-IN" b="1" dirty="0"/>
              <a:t>BeginForm</a:t>
            </a:r>
            <a:r>
              <a:rPr lang="en-IN" dirty="0"/>
              <a:t> helper implements the IDisposable interface, which enables you to use the </a:t>
            </a:r>
            <a:r>
              <a:rPr lang="en-IN" b="1" dirty="0"/>
              <a:t>using</a:t>
            </a:r>
            <a:r>
              <a:rPr lang="en-IN" dirty="0"/>
              <a:t> </a:t>
            </a:r>
            <a:r>
              <a:rPr lang="en-IN" dirty="0" smtClean="0"/>
              <a:t>keyword</a:t>
            </a:r>
          </a:p>
          <a:p>
            <a:endParaRPr lang="en-IN" dirty="0"/>
          </a:p>
          <a:p>
            <a:r>
              <a:rPr lang="en-IN" b="1" dirty="0" smtClean="0"/>
              <a:t>Example</a:t>
            </a:r>
          </a:p>
          <a:p>
            <a:pPr marL="0" indent="0">
              <a:buNone/>
            </a:pPr>
            <a:r>
              <a:rPr lang="en-IN" dirty="0" smtClean="0"/>
              <a:t>@</a:t>
            </a:r>
            <a:r>
              <a:rPr lang="en-IN" dirty="0"/>
              <a:t>using (</a:t>
            </a:r>
            <a:r>
              <a:rPr lang="en-IN" dirty="0" err="1"/>
              <a:t>Html.BeginForm</a:t>
            </a:r>
            <a:r>
              <a:rPr lang="en-IN" dirty="0"/>
              <a:t>("Signup", "Account", </a:t>
            </a:r>
            <a:r>
              <a:rPr lang="en-IN" dirty="0" err="1"/>
              <a:t>FormMethod.Post</a:t>
            </a:r>
            <a:r>
              <a:rPr lang="en-IN" dirty="0"/>
              <a:t>, (new { @class = "form-horizontal" })))</a:t>
            </a:r>
          </a:p>
          <a:p>
            <a:pPr marL="0" indent="0">
              <a:buNone/>
            </a:pPr>
            <a:r>
              <a:rPr lang="en-IN" dirty="0"/>
              <a:t>                    {</a:t>
            </a:r>
          </a:p>
        </p:txBody>
      </p:sp>
    </p:spTree>
    <p:extLst>
      <p:ext uri="{BB962C8B-B14F-4D97-AF65-F5344CB8AC3E}">
        <p14:creationId xmlns:p14="http://schemas.microsoft.com/office/powerpoint/2010/main" val="10014051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HTML Helpers – Using Static Method</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Creating a static method</a:t>
            </a:r>
            <a:r>
              <a:rPr lang="en-US" b="0" dirty="0" smtClean="0"/>
              <a:t> -  simply create a static class with static method which will return the HTML string to be used at the time of rendering</a:t>
            </a:r>
          </a:p>
          <a:p>
            <a:endParaRPr lang="en-US" b="0" dirty="0" smtClean="0"/>
          </a:p>
          <a:p>
            <a:pPr marL="457200" lvl="1" indent="0">
              <a:buNone/>
            </a:pPr>
            <a:r>
              <a:rPr lang="en-US" sz="1800" dirty="0" smtClean="0">
                <a:solidFill>
                  <a:srgbClr val="00A1E4"/>
                </a:solidFill>
              </a:rPr>
              <a:t>namespace </a:t>
            </a:r>
            <a:r>
              <a:rPr lang="en-US" sz="1800" dirty="0" err="1" smtClean="0">
                <a:solidFill>
                  <a:srgbClr val="00A1E4"/>
                </a:solidFill>
              </a:rPr>
              <a:t>HTMLHelpersDemo.Helpers</a:t>
            </a:r>
            <a:r>
              <a:rPr lang="en-US" sz="1800" dirty="0" smtClean="0">
                <a:solidFill>
                  <a:srgbClr val="00A1E4"/>
                </a:solidFill>
              </a:rPr>
              <a:t> { </a:t>
            </a:r>
          </a:p>
          <a:p>
            <a:pPr marL="914400" lvl="2" indent="0">
              <a:buNone/>
            </a:pPr>
            <a:r>
              <a:rPr lang="en-US" sz="1800" dirty="0" smtClean="0">
                <a:solidFill>
                  <a:srgbClr val="00A1E4"/>
                </a:solidFill>
              </a:rPr>
              <a:t>public static class </a:t>
            </a:r>
            <a:r>
              <a:rPr lang="en-US" sz="1800" dirty="0" err="1" smtClean="0">
                <a:solidFill>
                  <a:srgbClr val="00A1E4"/>
                </a:solidFill>
              </a:rPr>
              <a:t>MyHTMLHelpers</a:t>
            </a:r>
            <a:r>
              <a:rPr lang="en-US" sz="1800" dirty="0" smtClean="0">
                <a:solidFill>
                  <a:srgbClr val="00A1E4"/>
                </a:solidFill>
              </a:rPr>
              <a:t> { </a:t>
            </a:r>
          </a:p>
          <a:p>
            <a:pPr marL="1371600" lvl="3" indent="0">
              <a:buNone/>
            </a:pPr>
            <a:r>
              <a:rPr lang="en-US" dirty="0">
                <a:solidFill>
                  <a:srgbClr val="00A1E4"/>
                </a:solidFill>
              </a:rPr>
              <a:t>public static </a:t>
            </a:r>
            <a:r>
              <a:rPr lang="en-US" dirty="0" err="1">
                <a:solidFill>
                  <a:srgbClr val="00A1E4"/>
                </a:solidFill>
              </a:rPr>
              <a:t>IHtmlString</a:t>
            </a:r>
            <a:r>
              <a:rPr lang="en-US" dirty="0">
                <a:solidFill>
                  <a:srgbClr val="00A1E4"/>
                </a:solidFill>
              </a:rPr>
              <a:t> </a:t>
            </a:r>
            <a:r>
              <a:rPr lang="en-US" dirty="0" err="1">
                <a:solidFill>
                  <a:srgbClr val="00A1E4"/>
                </a:solidFill>
              </a:rPr>
              <a:t>LabelWithMark</a:t>
            </a:r>
            <a:r>
              <a:rPr lang="en-US" dirty="0">
                <a:solidFill>
                  <a:srgbClr val="00A1E4"/>
                </a:solidFill>
              </a:rPr>
              <a:t>(string content) { </a:t>
            </a:r>
          </a:p>
          <a:p>
            <a:pPr marL="1828800" lvl="4" indent="0">
              <a:buNone/>
            </a:pPr>
            <a:r>
              <a:rPr lang="en-US" dirty="0">
                <a:solidFill>
                  <a:srgbClr val="00A1E4"/>
                </a:solidFill>
              </a:rPr>
              <a:t>string </a:t>
            </a:r>
            <a:r>
              <a:rPr lang="en-US" dirty="0" err="1">
                <a:solidFill>
                  <a:srgbClr val="00A1E4"/>
                </a:solidFill>
              </a:rPr>
              <a:t>htmlString</a:t>
            </a:r>
            <a:r>
              <a:rPr lang="en-US" dirty="0">
                <a:solidFill>
                  <a:srgbClr val="00A1E4"/>
                </a:solidFill>
              </a:rPr>
              <a:t> = </a:t>
            </a:r>
            <a:r>
              <a:rPr lang="en-US" dirty="0" err="1">
                <a:solidFill>
                  <a:srgbClr val="00A1E4"/>
                </a:solidFill>
              </a:rPr>
              <a:t>String.Format</a:t>
            </a:r>
            <a:r>
              <a:rPr lang="en-US" dirty="0">
                <a:solidFill>
                  <a:srgbClr val="00A1E4"/>
                </a:solidFill>
              </a:rPr>
              <a:t>("&lt;label&gt;&lt;mark&gt;{0}&lt;/mark&gt;&lt;/label&gt;", content); return new </a:t>
            </a:r>
            <a:r>
              <a:rPr lang="en-US" dirty="0" err="1">
                <a:solidFill>
                  <a:srgbClr val="00A1E4"/>
                </a:solidFill>
              </a:rPr>
              <a:t>HtmlString</a:t>
            </a:r>
            <a:r>
              <a:rPr lang="en-US" dirty="0">
                <a:solidFill>
                  <a:srgbClr val="00A1E4"/>
                </a:solidFill>
              </a:rPr>
              <a:t>(</a:t>
            </a:r>
            <a:r>
              <a:rPr lang="en-US" dirty="0" err="1">
                <a:solidFill>
                  <a:srgbClr val="00A1E4"/>
                </a:solidFill>
              </a:rPr>
              <a:t>htmlString</a:t>
            </a:r>
            <a:r>
              <a:rPr lang="en-US" dirty="0">
                <a:solidFill>
                  <a:srgbClr val="00A1E4"/>
                </a:solidFill>
              </a:rPr>
              <a:t>); </a:t>
            </a:r>
          </a:p>
          <a:p>
            <a:pPr marL="1371600" lvl="3" indent="0">
              <a:buNone/>
            </a:pPr>
            <a:r>
              <a:rPr lang="en-US" dirty="0">
                <a:solidFill>
                  <a:srgbClr val="00A1E4"/>
                </a:solidFill>
              </a:rPr>
              <a:t>} </a:t>
            </a:r>
          </a:p>
          <a:p>
            <a:pPr marL="914400" lvl="2" indent="0">
              <a:buNone/>
            </a:pPr>
            <a:r>
              <a:rPr lang="en-US" sz="1800" dirty="0" smtClean="0">
                <a:solidFill>
                  <a:srgbClr val="00A1E4"/>
                </a:solidFill>
              </a:rPr>
              <a:t>} </a:t>
            </a:r>
          </a:p>
          <a:p>
            <a:pPr marL="457200" lvl="1" indent="0">
              <a:buNone/>
            </a:pPr>
            <a:r>
              <a:rPr lang="en-US" sz="1800" dirty="0" smtClean="0">
                <a:solidFill>
                  <a:srgbClr val="00A1E4"/>
                </a:solidFill>
              </a:rPr>
              <a:t>}</a:t>
            </a:r>
          </a:p>
          <a:p>
            <a:endParaRPr lang="en-US" b="0" dirty="0" smtClean="0"/>
          </a:p>
          <a:p>
            <a:r>
              <a:rPr lang="en-US" dirty="0" smtClean="0"/>
              <a:t>In View,</a:t>
            </a:r>
          </a:p>
          <a:p>
            <a:pPr marL="457200" lvl="1" indent="0">
              <a:buNone/>
            </a:pPr>
            <a:r>
              <a:rPr lang="en-US" sz="1800" dirty="0" smtClean="0">
                <a:solidFill>
                  <a:srgbClr val="00A1E4"/>
                </a:solidFill>
              </a:rPr>
              <a:t>@using </a:t>
            </a:r>
            <a:r>
              <a:rPr lang="en-US" sz="1800" dirty="0" err="1" smtClean="0">
                <a:solidFill>
                  <a:srgbClr val="00A1E4"/>
                </a:solidFill>
              </a:rPr>
              <a:t>HTMLHelpersDemo.Helpers</a:t>
            </a:r>
            <a:r>
              <a:rPr lang="en-US" sz="1800" dirty="0" smtClean="0">
                <a:solidFill>
                  <a:srgbClr val="00A1E4"/>
                </a:solidFill>
              </a:rPr>
              <a:t> </a:t>
            </a:r>
          </a:p>
          <a:p>
            <a:pPr marL="457200" lvl="1" indent="0">
              <a:buNone/>
            </a:pPr>
            <a:r>
              <a:rPr lang="en-US" sz="1800" dirty="0" smtClean="0">
                <a:solidFill>
                  <a:srgbClr val="00A1E4"/>
                </a:solidFill>
              </a:rPr>
              <a:t>..</a:t>
            </a:r>
          </a:p>
          <a:p>
            <a:pPr marL="457200" lvl="1" indent="0">
              <a:buNone/>
            </a:pPr>
            <a:r>
              <a:rPr lang="en-US" sz="1800" dirty="0" smtClean="0">
                <a:solidFill>
                  <a:srgbClr val="00A1E4"/>
                </a:solidFill>
              </a:rPr>
              <a:t>@ </a:t>
            </a:r>
            <a:r>
              <a:rPr lang="en-US" sz="1800" dirty="0" err="1" smtClean="0">
                <a:solidFill>
                  <a:srgbClr val="00A1E4"/>
                </a:solidFill>
              </a:rPr>
              <a:t>MyHTMLHelpers</a:t>
            </a:r>
            <a:r>
              <a:rPr lang="en-US" sz="1800" dirty="0" smtClean="0">
                <a:solidFill>
                  <a:srgbClr val="00A1E4"/>
                </a:solidFill>
              </a:rPr>
              <a:t> </a:t>
            </a:r>
            <a:r>
              <a:rPr lang="en-US" sz="1800" dirty="0" err="1" smtClean="0">
                <a:solidFill>
                  <a:srgbClr val="00A1E4"/>
                </a:solidFill>
              </a:rPr>
              <a:t>LabelWithMark</a:t>
            </a:r>
            <a:r>
              <a:rPr lang="en-US" sz="1800" dirty="0" smtClean="0">
                <a:solidFill>
                  <a:srgbClr val="00A1E4"/>
                </a:solidFill>
              </a:rPr>
              <a:t>(“Static method HTML Helper”)</a:t>
            </a:r>
          </a:p>
          <a:p>
            <a:endParaRPr lang="en-IN" dirty="0"/>
          </a:p>
        </p:txBody>
      </p:sp>
    </p:spTree>
    <p:extLst>
      <p:ext uri="{BB962C8B-B14F-4D97-AF65-F5344CB8AC3E}">
        <p14:creationId xmlns:p14="http://schemas.microsoft.com/office/powerpoint/2010/main" val="2662031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anose="020E0502030303020204" pitchFamily="34" charset="0"/>
              </a:rPr>
              <a:t>ASP.NET MVC</a:t>
            </a:r>
            <a:endParaRPr lang="en-IN" dirty="0"/>
          </a:p>
        </p:txBody>
      </p:sp>
      <p:sp>
        <p:nvSpPr>
          <p:cNvPr id="3" name="Content Placeholder 2"/>
          <p:cNvSpPr>
            <a:spLocks noGrp="1"/>
          </p:cNvSpPr>
          <p:nvPr>
            <p:ph idx="1"/>
          </p:nvPr>
        </p:nvSpPr>
        <p:spPr>
          <a:xfrm>
            <a:off x="838200" y="1481071"/>
            <a:ext cx="10515600" cy="2382592"/>
          </a:xfrm>
        </p:spPr>
        <p:txBody>
          <a:bodyPr>
            <a:normAutofit fontScale="92500" lnSpcReduction="10000"/>
          </a:bodyPr>
          <a:lstStyle/>
          <a:p>
            <a:pPr>
              <a:spcBef>
                <a:spcPct val="20000"/>
              </a:spcBef>
              <a:buClr>
                <a:srgbClr val="00A1E4"/>
              </a:buClr>
            </a:pPr>
            <a:r>
              <a:rPr lang="en-US" sz="1900" dirty="0"/>
              <a:t>Alternative to the ASP.NET Web Forms for creating Web applications</a:t>
            </a:r>
          </a:p>
          <a:p>
            <a:pPr>
              <a:spcBef>
                <a:spcPct val="20000"/>
              </a:spcBef>
              <a:buClr>
                <a:srgbClr val="00A1E4"/>
              </a:buClr>
            </a:pPr>
            <a:r>
              <a:rPr lang="en-US" sz="1900" dirty="0"/>
              <a:t>Lightweight, highly testable presentation framework that is integrated with existing ASP.NET features (Master Pages, Security, and Authentication)</a:t>
            </a:r>
          </a:p>
          <a:p>
            <a:pPr>
              <a:spcBef>
                <a:spcPct val="20000"/>
              </a:spcBef>
              <a:buClr>
                <a:srgbClr val="00A1E4"/>
              </a:buClr>
            </a:pPr>
            <a:r>
              <a:rPr lang="en-US" sz="1900" dirty="0"/>
              <a:t>Used for developing websites using JavaScript's, HTML, CSS, .NET language</a:t>
            </a:r>
          </a:p>
          <a:p>
            <a:pPr>
              <a:spcBef>
                <a:spcPct val="20000"/>
              </a:spcBef>
              <a:buClr>
                <a:srgbClr val="00A1E4"/>
              </a:buClr>
            </a:pPr>
            <a:r>
              <a:rPr lang="en-US" sz="1900" dirty="0"/>
              <a:t>Not a replacement for ASP.NET Web Forms</a:t>
            </a:r>
          </a:p>
          <a:p>
            <a:pPr>
              <a:spcBef>
                <a:spcPct val="20000"/>
              </a:spcBef>
              <a:buClr>
                <a:srgbClr val="00A1E4"/>
              </a:buClr>
            </a:pPr>
            <a:r>
              <a:rPr lang="en-US" sz="1900" dirty="0"/>
              <a:t>Option for developing websites with MVC design pattern</a:t>
            </a:r>
          </a:p>
          <a:p>
            <a:pPr>
              <a:spcBef>
                <a:spcPct val="20000"/>
              </a:spcBef>
              <a:buClr>
                <a:srgbClr val="00A1E4"/>
              </a:buClr>
            </a:pPr>
            <a:r>
              <a:rPr lang="en-US" sz="1900" dirty="0"/>
              <a:t>Assembly: </a:t>
            </a:r>
            <a:r>
              <a:rPr lang="en-US" sz="1900" dirty="0" err="1"/>
              <a:t>System.Web.Mvc</a:t>
            </a:r>
            <a:endParaRPr lang="en-US" sz="1900" dirty="0"/>
          </a:p>
          <a:p>
            <a:pPr>
              <a:spcBef>
                <a:spcPct val="20000"/>
              </a:spcBef>
              <a:buClr>
                <a:srgbClr val="00A1E4"/>
              </a:buClr>
            </a:pPr>
            <a:r>
              <a:rPr lang="en-US" sz="1900" dirty="0"/>
              <a:t>Open </a:t>
            </a:r>
            <a:r>
              <a:rPr lang="en-US" sz="1900" dirty="0" smtClean="0"/>
              <a:t>Source</a:t>
            </a:r>
            <a:endParaRPr lang="en-US" sz="1900" dirty="0"/>
          </a:p>
        </p:txBody>
      </p:sp>
      <p:sp>
        <p:nvSpPr>
          <p:cNvPr id="4" name="Rounded Rectangle 3"/>
          <p:cNvSpPr/>
          <p:nvPr/>
        </p:nvSpPr>
        <p:spPr>
          <a:xfrm>
            <a:off x="1930808" y="6008824"/>
            <a:ext cx="8447336" cy="66765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.NET Framework</a:t>
            </a:r>
            <a:endParaRPr lang="en-US" dirty="0"/>
          </a:p>
        </p:txBody>
      </p:sp>
      <p:sp>
        <p:nvSpPr>
          <p:cNvPr id="5" name="Rounded Rectangle 4"/>
          <p:cNvSpPr/>
          <p:nvPr/>
        </p:nvSpPr>
        <p:spPr>
          <a:xfrm>
            <a:off x="1930807" y="5207864"/>
            <a:ext cx="8447336" cy="667657"/>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ASP.NET Framework</a:t>
            </a:r>
            <a:endParaRPr lang="en-US" dirty="0"/>
          </a:p>
        </p:txBody>
      </p:sp>
      <p:sp>
        <p:nvSpPr>
          <p:cNvPr id="6" name="Rounded Rectangle 5"/>
          <p:cNvSpPr/>
          <p:nvPr/>
        </p:nvSpPr>
        <p:spPr>
          <a:xfrm>
            <a:off x="1930807" y="4415694"/>
            <a:ext cx="1532163" cy="66765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ASP.NET MVC</a:t>
            </a:r>
            <a:endParaRPr lang="en-US" dirty="0"/>
          </a:p>
        </p:txBody>
      </p:sp>
      <p:sp>
        <p:nvSpPr>
          <p:cNvPr id="7" name="Rounded Rectangle 6"/>
          <p:cNvSpPr/>
          <p:nvPr/>
        </p:nvSpPr>
        <p:spPr>
          <a:xfrm>
            <a:off x="3678879" y="4422951"/>
            <a:ext cx="1532163" cy="66765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ASP.NET Web Forms</a:t>
            </a:r>
            <a:endParaRPr lang="en-US" dirty="0"/>
          </a:p>
        </p:txBody>
      </p:sp>
      <p:sp>
        <p:nvSpPr>
          <p:cNvPr id="8" name="Rounded Rectangle 7"/>
          <p:cNvSpPr/>
          <p:nvPr/>
        </p:nvSpPr>
        <p:spPr>
          <a:xfrm>
            <a:off x="5412435" y="4415693"/>
            <a:ext cx="1532163" cy="66765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ASP.NET Web Pages</a:t>
            </a:r>
            <a:endParaRPr lang="en-US" dirty="0"/>
          </a:p>
        </p:txBody>
      </p:sp>
      <p:sp>
        <p:nvSpPr>
          <p:cNvPr id="9" name="Rounded Rectangle 8"/>
          <p:cNvSpPr/>
          <p:nvPr/>
        </p:nvSpPr>
        <p:spPr>
          <a:xfrm>
            <a:off x="7105167" y="4422951"/>
            <a:ext cx="1532163" cy="66765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Web API</a:t>
            </a:r>
            <a:endParaRPr lang="en-US" dirty="0"/>
          </a:p>
        </p:txBody>
      </p:sp>
      <p:sp>
        <p:nvSpPr>
          <p:cNvPr id="10" name="Rounded Rectangle 9"/>
          <p:cNvSpPr/>
          <p:nvPr/>
        </p:nvSpPr>
        <p:spPr>
          <a:xfrm>
            <a:off x="8845979" y="4415692"/>
            <a:ext cx="1532163" cy="66765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err="1" smtClean="0"/>
              <a:t>SignalR</a:t>
            </a:r>
            <a:endParaRPr lang="en-US" dirty="0"/>
          </a:p>
        </p:txBody>
      </p:sp>
      <p:sp>
        <p:nvSpPr>
          <p:cNvPr id="11" name="Rounded Rectangle 10"/>
          <p:cNvSpPr/>
          <p:nvPr/>
        </p:nvSpPr>
        <p:spPr>
          <a:xfrm>
            <a:off x="1930806" y="3670635"/>
            <a:ext cx="4325615" cy="667657"/>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Web Sites</a:t>
            </a:r>
            <a:endParaRPr lang="en-US" dirty="0"/>
          </a:p>
        </p:txBody>
      </p:sp>
      <p:sp>
        <p:nvSpPr>
          <p:cNvPr id="12" name="Rounded Rectangle 11"/>
          <p:cNvSpPr/>
          <p:nvPr/>
        </p:nvSpPr>
        <p:spPr>
          <a:xfrm>
            <a:off x="6384758" y="3646316"/>
            <a:ext cx="3993384" cy="667657"/>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Web Services</a:t>
            </a:r>
            <a:endParaRPr lang="en-US" dirty="0"/>
          </a:p>
        </p:txBody>
      </p:sp>
    </p:spTree>
    <p:extLst>
      <p:ext uri="{BB962C8B-B14F-4D97-AF65-F5344CB8AC3E}">
        <p14:creationId xmlns:p14="http://schemas.microsoft.com/office/powerpoint/2010/main" val="22920551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HTML Helpers – Using Extension Method</a:t>
            </a:r>
            <a:endParaRPr lang="en-IN" dirty="0"/>
          </a:p>
        </p:txBody>
      </p:sp>
      <p:sp>
        <p:nvSpPr>
          <p:cNvPr id="3" name="Content Placeholder 2"/>
          <p:cNvSpPr>
            <a:spLocks noGrp="1"/>
          </p:cNvSpPr>
          <p:nvPr>
            <p:ph idx="1"/>
          </p:nvPr>
        </p:nvSpPr>
        <p:spPr/>
        <p:txBody>
          <a:bodyPr>
            <a:normAutofit/>
          </a:bodyPr>
          <a:lstStyle/>
          <a:p>
            <a:r>
              <a:rPr lang="en-US" dirty="0" smtClean="0"/>
              <a:t>Writing an extension method </a:t>
            </a:r>
            <a:r>
              <a:rPr lang="en-US" b="0" dirty="0" smtClean="0"/>
              <a:t>– can write a simple extension method for the built in html helper class. (Enables to add methods to existing class)</a:t>
            </a:r>
          </a:p>
          <a:p>
            <a:pPr marL="457200" lvl="1" indent="0">
              <a:buNone/>
            </a:pPr>
            <a:r>
              <a:rPr lang="en-US" sz="1800" dirty="0" smtClean="0">
                <a:solidFill>
                  <a:srgbClr val="00A1E4"/>
                </a:solidFill>
              </a:rPr>
              <a:t>public static class </a:t>
            </a:r>
            <a:r>
              <a:rPr lang="en-US" sz="1800" dirty="0" err="1" smtClean="0">
                <a:solidFill>
                  <a:srgbClr val="00A1E4"/>
                </a:solidFill>
              </a:rPr>
              <a:t>MyExtensionMethods</a:t>
            </a:r>
            <a:r>
              <a:rPr lang="en-US" sz="1800" dirty="0" smtClean="0">
                <a:solidFill>
                  <a:srgbClr val="00A1E4"/>
                </a:solidFill>
              </a:rPr>
              <a:t> { </a:t>
            </a:r>
          </a:p>
          <a:p>
            <a:pPr marL="914400" lvl="2" indent="0">
              <a:buNone/>
            </a:pPr>
            <a:r>
              <a:rPr lang="en-US" sz="1800" dirty="0" smtClean="0">
                <a:solidFill>
                  <a:srgbClr val="00A1E4"/>
                </a:solidFill>
              </a:rPr>
              <a:t>public static </a:t>
            </a:r>
            <a:r>
              <a:rPr lang="en-US" sz="1800" dirty="0" err="1" smtClean="0">
                <a:solidFill>
                  <a:srgbClr val="00A1E4"/>
                </a:solidFill>
              </a:rPr>
              <a:t>IHtmlString</a:t>
            </a:r>
            <a:r>
              <a:rPr lang="en-US" sz="1800" dirty="0" smtClean="0">
                <a:solidFill>
                  <a:srgbClr val="00A1E4"/>
                </a:solidFill>
              </a:rPr>
              <a:t> </a:t>
            </a:r>
            <a:r>
              <a:rPr lang="en-US" sz="1800" dirty="0" err="1" smtClean="0">
                <a:solidFill>
                  <a:srgbClr val="00A1E4"/>
                </a:solidFill>
              </a:rPr>
              <a:t>LabelWithMark</a:t>
            </a:r>
            <a:r>
              <a:rPr lang="en-US" sz="1800" dirty="0" smtClean="0">
                <a:solidFill>
                  <a:srgbClr val="00A1E4"/>
                </a:solidFill>
              </a:rPr>
              <a:t>(this </a:t>
            </a:r>
            <a:r>
              <a:rPr lang="en-US" sz="1800" dirty="0" err="1" smtClean="0">
                <a:solidFill>
                  <a:srgbClr val="00A1E4"/>
                </a:solidFill>
              </a:rPr>
              <a:t>HtmlHelper</a:t>
            </a:r>
            <a:r>
              <a:rPr lang="en-US" sz="1800" dirty="0" smtClean="0">
                <a:solidFill>
                  <a:srgbClr val="00A1E4"/>
                </a:solidFill>
              </a:rPr>
              <a:t> helper, string content) { </a:t>
            </a:r>
          </a:p>
          <a:p>
            <a:pPr marL="1371600" lvl="3" indent="0">
              <a:buNone/>
            </a:pPr>
            <a:r>
              <a:rPr lang="en-US" dirty="0">
                <a:solidFill>
                  <a:srgbClr val="00A1E4"/>
                </a:solidFill>
              </a:rPr>
              <a:t>string </a:t>
            </a:r>
            <a:r>
              <a:rPr lang="en-US" dirty="0" err="1">
                <a:solidFill>
                  <a:srgbClr val="00A1E4"/>
                </a:solidFill>
              </a:rPr>
              <a:t>htmlString</a:t>
            </a:r>
            <a:r>
              <a:rPr lang="en-US" dirty="0">
                <a:solidFill>
                  <a:srgbClr val="00A1E4"/>
                </a:solidFill>
              </a:rPr>
              <a:t> = </a:t>
            </a:r>
            <a:r>
              <a:rPr lang="en-US" dirty="0" err="1">
                <a:solidFill>
                  <a:srgbClr val="00A1E4"/>
                </a:solidFill>
              </a:rPr>
              <a:t>String.Format</a:t>
            </a:r>
            <a:r>
              <a:rPr lang="en-US" dirty="0">
                <a:solidFill>
                  <a:srgbClr val="00A1E4"/>
                </a:solidFill>
              </a:rPr>
              <a:t>("&lt;label&gt;&lt;mark&gt;{0}&lt;/mark&gt;&lt;/label&gt;", content); </a:t>
            </a:r>
          </a:p>
          <a:p>
            <a:pPr marL="1371600" lvl="3" indent="0">
              <a:buNone/>
            </a:pPr>
            <a:r>
              <a:rPr lang="en-US" dirty="0">
                <a:solidFill>
                  <a:srgbClr val="00A1E4"/>
                </a:solidFill>
              </a:rPr>
              <a:t>return new </a:t>
            </a:r>
            <a:r>
              <a:rPr lang="en-US" dirty="0" err="1">
                <a:solidFill>
                  <a:srgbClr val="00A1E4"/>
                </a:solidFill>
              </a:rPr>
              <a:t>HtmlString</a:t>
            </a:r>
            <a:r>
              <a:rPr lang="en-US" dirty="0">
                <a:solidFill>
                  <a:srgbClr val="00A1E4"/>
                </a:solidFill>
              </a:rPr>
              <a:t>(</a:t>
            </a:r>
            <a:r>
              <a:rPr lang="en-US" dirty="0" err="1">
                <a:solidFill>
                  <a:srgbClr val="00A1E4"/>
                </a:solidFill>
              </a:rPr>
              <a:t>htmlString</a:t>
            </a:r>
            <a:r>
              <a:rPr lang="en-US" dirty="0">
                <a:solidFill>
                  <a:srgbClr val="00A1E4"/>
                </a:solidFill>
              </a:rPr>
              <a:t>); </a:t>
            </a:r>
          </a:p>
          <a:p>
            <a:pPr marL="914400" lvl="2" indent="0">
              <a:buNone/>
            </a:pPr>
            <a:r>
              <a:rPr lang="en-US" sz="1800" dirty="0" smtClean="0">
                <a:solidFill>
                  <a:srgbClr val="00A1E4"/>
                </a:solidFill>
              </a:rPr>
              <a:t>} </a:t>
            </a:r>
          </a:p>
          <a:p>
            <a:pPr marL="457200" lvl="1" indent="0">
              <a:buNone/>
            </a:pPr>
            <a:r>
              <a:rPr lang="en-US" sz="1800" dirty="0" smtClean="0">
                <a:solidFill>
                  <a:srgbClr val="00A1E4"/>
                </a:solidFill>
              </a:rPr>
              <a:t>}</a:t>
            </a:r>
          </a:p>
          <a:p>
            <a:pPr marL="457200" lvl="1" indent="0">
              <a:buNone/>
            </a:pPr>
            <a:endParaRPr lang="en-US" sz="1800" dirty="0" smtClean="0">
              <a:solidFill>
                <a:srgbClr val="00A1E4"/>
              </a:solidFill>
            </a:endParaRPr>
          </a:p>
          <a:p>
            <a:r>
              <a:rPr lang="en-US" dirty="0" smtClean="0"/>
              <a:t>In View,</a:t>
            </a:r>
          </a:p>
          <a:p>
            <a:pPr marL="0" indent="0">
              <a:buNone/>
            </a:pPr>
            <a:r>
              <a:rPr lang="en-US" sz="1800" dirty="0">
                <a:solidFill>
                  <a:srgbClr val="00A1E4"/>
                </a:solidFill>
              </a:rPr>
              <a:t>	@Html. </a:t>
            </a:r>
            <a:r>
              <a:rPr lang="en-US" sz="1800" dirty="0" err="1">
                <a:solidFill>
                  <a:srgbClr val="00A1E4"/>
                </a:solidFill>
              </a:rPr>
              <a:t>LabelWithMark</a:t>
            </a:r>
            <a:r>
              <a:rPr lang="en-US" sz="1800" dirty="0">
                <a:solidFill>
                  <a:srgbClr val="00A1E4"/>
                </a:solidFill>
              </a:rPr>
              <a:t>(“</a:t>
            </a:r>
            <a:r>
              <a:rPr lang="en-US" sz="1800" dirty="0" err="1">
                <a:solidFill>
                  <a:srgbClr val="00A1E4"/>
                </a:solidFill>
              </a:rPr>
              <a:t>HTMl</a:t>
            </a:r>
            <a:r>
              <a:rPr lang="en-US" sz="1800" dirty="0">
                <a:solidFill>
                  <a:srgbClr val="00A1E4"/>
                </a:solidFill>
              </a:rPr>
              <a:t> Helper using extension method”)</a:t>
            </a:r>
          </a:p>
          <a:p>
            <a:endParaRPr lang="en-US" dirty="0" smtClean="0"/>
          </a:p>
          <a:p>
            <a:endParaRPr lang="en-IN" dirty="0"/>
          </a:p>
        </p:txBody>
      </p:sp>
    </p:spTree>
    <p:extLst>
      <p:ext uri="{BB962C8B-B14F-4D97-AF65-F5344CB8AC3E}">
        <p14:creationId xmlns:p14="http://schemas.microsoft.com/office/powerpoint/2010/main" val="25059672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HTML Helpers – Using Razor @helper</a:t>
            </a:r>
            <a:endParaRPr lang="en-IN" dirty="0"/>
          </a:p>
        </p:txBody>
      </p:sp>
      <p:sp>
        <p:nvSpPr>
          <p:cNvPr id="3" name="Content Placeholder 2"/>
          <p:cNvSpPr>
            <a:spLocks noGrp="1"/>
          </p:cNvSpPr>
          <p:nvPr>
            <p:ph idx="1"/>
          </p:nvPr>
        </p:nvSpPr>
        <p:spPr/>
        <p:txBody>
          <a:bodyPr/>
          <a:lstStyle/>
          <a:p>
            <a:r>
              <a:rPr lang="en-US" dirty="0" smtClean="0"/>
              <a:t>Using the @helper(razor only) </a:t>
            </a:r>
            <a:r>
              <a:rPr lang="en-US" b="0" dirty="0" smtClean="0"/>
              <a:t>– specific to razor view engine</a:t>
            </a:r>
          </a:p>
          <a:p>
            <a:endParaRPr lang="en-US" b="0" dirty="0" smtClean="0"/>
          </a:p>
          <a:p>
            <a:pPr marL="457200" lvl="1" indent="0">
              <a:buNone/>
            </a:pPr>
            <a:r>
              <a:rPr lang="en-US" sz="1800" dirty="0" smtClean="0">
                <a:solidFill>
                  <a:srgbClr val="00A1E4"/>
                </a:solidFill>
              </a:rPr>
              <a:t>@helper </a:t>
            </a:r>
            <a:r>
              <a:rPr lang="en-US" sz="1800" dirty="0" err="1" smtClean="0">
                <a:solidFill>
                  <a:srgbClr val="00A1E4"/>
                </a:solidFill>
              </a:rPr>
              <a:t>LabelWithMarkRazor</a:t>
            </a:r>
            <a:r>
              <a:rPr lang="en-US" sz="1800" dirty="0" smtClean="0">
                <a:solidFill>
                  <a:srgbClr val="00A1E4"/>
                </a:solidFill>
              </a:rPr>
              <a:t>(string content) {</a:t>
            </a:r>
          </a:p>
          <a:p>
            <a:pPr marL="914400" lvl="2" indent="0">
              <a:buNone/>
            </a:pPr>
            <a:r>
              <a:rPr lang="en-US" sz="1800" dirty="0" smtClean="0">
                <a:solidFill>
                  <a:srgbClr val="00A1E4"/>
                </a:solidFill>
              </a:rPr>
              <a:t>&lt;label&gt;&lt;mark&gt;@content&lt;/mark&gt;&lt;/label&gt; }</a:t>
            </a:r>
          </a:p>
          <a:p>
            <a:endParaRPr lang="en-US" dirty="0" smtClean="0"/>
          </a:p>
          <a:p>
            <a:r>
              <a:rPr lang="en-US" dirty="0" smtClean="0"/>
              <a:t>How to Use,</a:t>
            </a:r>
          </a:p>
          <a:p>
            <a:pPr marL="457200" lvl="1" indent="0">
              <a:buNone/>
            </a:pPr>
            <a:r>
              <a:rPr lang="en-US" sz="1800" dirty="0" smtClean="0">
                <a:solidFill>
                  <a:srgbClr val="00A1E4"/>
                </a:solidFill>
              </a:rPr>
              <a:t>@</a:t>
            </a:r>
            <a:r>
              <a:rPr lang="en-US" sz="1800" dirty="0" err="1" smtClean="0">
                <a:solidFill>
                  <a:srgbClr val="00A1E4"/>
                </a:solidFill>
              </a:rPr>
              <a:t>LabelWithMarkRazor</a:t>
            </a:r>
            <a:r>
              <a:rPr lang="en-US" sz="1800" dirty="0" smtClean="0">
                <a:solidFill>
                  <a:srgbClr val="00A1E4"/>
                </a:solidFill>
              </a:rPr>
              <a:t>(“Html helper using Razor method”)</a:t>
            </a:r>
          </a:p>
          <a:p>
            <a:pPr marL="457200" lvl="1" indent="0">
              <a:buNone/>
            </a:pPr>
            <a:endParaRPr lang="en-US" sz="1800" dirty="0" smtClean="0">
              <a:solidFill>
                <a:srgbClr val="00A1E4"/>
              </a:solidFill>
            </a:endParaRPr>
          </a:p>
          <a:p>
            <a:pPr marL="342900" lvl="1" indent="-342900">
              <a:buFont typeface="Wingdings" panose="05000000000000000000" pitchFamily="2" charset="2"/>
              <a:buChar char="Ø"/>
            </a:pPr>
            <a:r>
              <a:rPr lang="en-US" sz="1800" dirty="0" smtClean="0"/>
              <a:t>By default these helpers will be available in the view they are defined in</a:t>
            </a:r>
          </a:p>
          <a:p>
            <a:pPr marL="342900" lvl="1" indent="-342900">
              <a:buFont typeface="Wingdings" panose="05000000000000000000" pitchFamily="2" charset="2"/>
              <a:buChar char="Ø"/>
            </a:pPr>
            <a:r>
              <a:rPr lang="en-US" sz="1800" dirty="0" smtClean="0"/>
              <a:t> To reuse – put all of them in one view and put that view file in </a:t>
            </a:r>
            <a:r>
              <a:rPr lang="en-US" sz="1800" dirty="0" err="1" smtClean="0"/>
              <a:t>App_Code</a:t>
            </a:r>
            <a:r>
              <a:rPr lang="en-US" sz="1800" dirty="0" smtClean="0"/>
              <a:t> directory</a:t>
            </a:r>
          </a:p>
          <a:p>
            <a:endParaRPr lang="en-IN" dirty="0"/>
          </a:p>
        </p:txBody>
      </p:sp>
    </p:spTree>
    <p:extLst>
      <p:ext uri="{BB962C8B-B14F-4D97-AF65-F5344CB8AC3E}">
        <p14:creationId xmlns:p14="http://schemas.microsoft.com/office/powerpoint/2010/main" val="33901318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Views</a:t>
            </a:r>
            <a:endParaRPr lang="en-IN" dirty="0"/>
          </a:p>
        </p:txBody>
      </p:sp>
      <p:sp>
        <p:nvSpPr>
          <p:cNvPr id="3" name="Content Placeholder 2"/>
          <p:cNvSpPr>
            <a:spLocks noGrp="1"/>
          </p:cNvSpPr>
          <p:nvPr>
            <p:ph idx="1"/>
          </p:nvPr>
        </p:nvSpPr>
        <p:spPr>
          <a:xfrm>
            <a:off x="838200" y="1825625"/>
            <a:ext cx="7010400" cy="4351338"/>
          </a:xfrm>
        </p:spPr>
        <p:txBody>
          <a:bodyPr/>
          <a:lstStyle/>
          <a:p>
            <a:r>
              <a:rPr lang="en-US" b="0" dirty="0" smtClean="0"/>
              <a:t>Enables you to define a view that will be rendered inside a parent view</a:t>
            </a:r>
          </a:p>
          <a:p>
            <a:r>
              <a:rPr lang="en-US" b="0" dirty="0" smtClean="0"/>
              <a:t>Has access to the data of the parent view</a:t>
            </a:r>
          </a:p>
          <a:p>
            <a:r>
              <a:rPr lang="en-US" b="0" dirty="0" smtClean="0"/>
              <a:t>Can also reuse</a:t>
            </a:r>
          </a:p>
          <a:p>
            <a:r>
              <a:rPr lang="en-US" b="0" dirty="0" smtClean="0"/>
              <a:t>Partial view is like a regular view with a file extension </a:t>
            </a:r>
            <a:r>
              <a:rPr lang="en-US" b="0" i="1" dirty="0" smtClean="0"/>
              <a:t>.</a:t>
            </a:r>
            <a:r>
              <a:rPr lang="en-US" b="0" i="1" dirty="0" err="1" smtClean="0"/>
              <a:t>cshtml</a:t>
            </a:r>
            <a:endParaRPr lang="en-US" b="0" i="1" dirty="0" smtClean="0"/>
          </a:p>
          <a:p>
            <a:r>
              <a:rPr lang="en-US" dirty="0" smtClean="0"/>
              <a:t>To Render a Partial View</a:t>
            </a:r>
          </a:p>
          <a:p>
            <a:pPr marL="457200" lvl="1" indent="0">
              <a:buNone/>
            </a:pPr>
            <a:r>
              <a:rPr lang="en-US" dirty="0" smtClean="0"/>
              <a:t>@</a:t>
            </a:r>
            <a:r>
              <a:rPr lang="en-US" dirty="0" err="1" smtClean="0"/>
              <a:t>Html.Partial</a:t>
            </a:r>
            <a:r>
              <a:rPr lang="en-US" dirty="0" smtClean="0"/>
              <a:t>("~/Views/Shared/_</a:t>
            </a:r>
            <a:r>
              <a:rPr lang="en-US" dirty="0" err="1" smtClean="0"/>
              <a:t>Product.cshtml</a:t>
            </a:r>
            <a:r>
              <a:rPr lang="en-US" dirty="0" smtClean="0"/>
              <a:t>", product);</a:t>
            </a:r>
          </a:p>
          <a:p>
            <a:pPr marL="457200" lvl="1" indent="0">
              <a:buNone/>
            </a:pPr>
            <a:endParaRPr lang="en-US" dirty="0" smtClean="0"/>
          </a:p>
          <a:p>
            <a:endParaRPr lang="en-IN" dirty="0"/>
          </a:p>
        </p:txBody>
      </p:sp>
      <p:pic>
        <p:nvPicPr>
          <p:cNvPr id="4" name="Picture 2" descr="C:\Users\rl830681\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7095" y="2876684"/>
            <a:ext cx="3475710" cy="343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0035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Layouts</a:t>
            </a:r>
            <a:endParaRPr lang="en-IN" dirty="0"/>
          </a:p>
        </p:txBody>
      </p:sp>
      <p:sp>
        <p:nvSpPr>
          <p:cNvPr id="3" name="Content Placeholder 2"/>
          <p:cNvSpPr>
            <a:spLocks noGrp="1"/>
          </p:cNvSpPr>
          <p:nvPr>
            <p:ph idx="1"/>
          </p:nvPr>
        </p:nvSpPr>
        <p:spPr>
          <a:xfrm>
            <a:off x="838200" y="1524000"/>
            <a:ext cx="10515600" cy="4953000"/>
          </a:xfrm>
        </p:spPr>
        <p:txBody>
          <a:bodyPr>
            <a:normAutofit fontScale="77500" lnSpcReduction="20000"/>
          </a:bodyPr>
          <a:lstStyle/>
          <a:p>
            <a:r>
              <a:rPr lang="en-US" b="0" dirty="0" smtClean="0"/>
              <a:t>Layouts are nothing but master page in MVC</a:t>
            </a:r>
          </a:p>
          <a:p>
            <a:r>
              <a:rPr lang="en-US" b="0" dirty="0" smtClean="0"/>
              <a:t>Same as a view</a:t>
            </a:r>
          </a:p>
          <a:p>
            <a:r>
              <a:rPr lang="en-US" b="0" dirty="0" smtClean="0"/>
              <a:t>File Extension (.</a:t>
            </a:r>
            <a:r>
              <a:rPr lang="en-US" b="0" dirty="0" err="1" smtClean="0"/>
              <a:t>cshtml</a:t>
            </a:r>
            <a:r>
              <a:rPr lang="en-US" b="0" dirty="0" smtClean="0"/>
              <a:t>)</a:t>
            </a:r>
          </a:p>
          <a:p>
            <a:r>
              <a:rPr lang="en-US" b="0" dirty="0" smtClean="0"/>
              <a:t>It is located in the Shared folder inside the Views folder.</a:t>
            </a:r>
          </a:p>
          <a:p>
            <a:r>
              <a:rPr lang="en-US" dirty="0" smtClean="0"/>
              <a:t>Helpers</a:t>
            </a:r>
          </a:p>
          <a:p>
            <a:pPr lvl="1"/>
            <a:r>
              <a:rPr lang="en-US" dirty="0" smtClean="0"/>
              <a:t>@</a:t>
            </a:r>
            <a:r>
              <a:rPr lang="en-US" dirty="0" err="1" smtClean="0"/>
              <a:t>RenderBody</a:t>
            </a:r>
            <a:r>
              <a:rPr lang="en-US" dirty="0" smtClean="0"/>
              <a:t>() – renders a child view</a:t>
            </a:r>
          </a:p>
          <a:p>
            <a:pPr lvl="1"/>
            <a:r>
              <a:rPr lang="en-US" dirty="0" smtClean="0"/>
              <a:t>@</a:t>
            </a:r>
            <a:r>
              <a:rPr lang="en-US" dirty="0" err="1" smtClean="0"/>
              <a:t>Html.ActionLink</a:t>
            </a:r>
            <a:r>
              <a:rPr lang="en-US" dirty="0" smtClean="0"/>
              <a:t>() – to insert a HTML Link</a:t>
            </a:r>
          </a:p>
          <a:p>
            <a:pPr lvl="1"/>
            <a:r>
              <a:rPr lang="en-US" dirty="0" smtClean="0"/>
              <a:t>@</a:t>
            </a:r>
            <a:r>
              <a:rPr lang="en-US" dirty="0" err="1" smtClean="0"/>
              <a:t>RenderSection</a:t>
            </a:r>
            <a:r>
              <a:rPr lang="en-US" dirty="0" smtClean="0"/>
              <a:t> - Renders the content of a named section</a:t>
            </a:r>
          </a:p>
          <a:p>
            <a:pPr lvl="1"/>
            <a:r>
              <a:rPr lang="en-US" dirty="0" smtClean="0"/>
              <a:t>@</a:t>
            </a:r>
            <a:r>
              <a:rPr lang="en-US" dirty="0" err="1" smtClean="0"/>
              <a:t>Html.RenderAction</a:t>
            </a:r>
            <a:r>
              <a:rPr lang="en-US" dirty="0" smtClean="0"/>
              <a:t>  - Invokes the specified child action method and renders the result inline in the parent view.</a:t>
            </a:r>
          </a:p>
          <a:p>
            <a:pPr marL="0" indent="0">
              <a:buNone/>
            </a:pPr>
            <a:r>
              <a:rPr lang="en-US" sz="2400" b="1" u="sng" dirty="0" smtClean="0"/>
              <a:t>View Start</a:t>
            </a:r>
          </a:p>
          <a:p>
            <a:r>
              <a:rPr lang="en-US" b="0" dirty="0" smtClean="0"/>
              <a:t>To use the layout in all the views</a:t>
            </a:r>
          </a:p>
          <a:p>
            <a:r>
              <a:rPr lang="en-US" b="0" dirty="0" smtClean="0"/>
              <a:t>_</a:t>
            </a:r>
            <a:r>
              <a:rPr lang="en-US" b="0" dirty="0" err="1" smtClean="0"/>
              <a:t>ViewStart</a:t>
            </a:r>
            <a:r>
              <a:rPr lang="en-US" b="0" dirty="0" smtClean="0"/>
              <a:t> file in shared folder in views folder</a:t>
            </a:r>
          </a:p>
          <a:p>
            <a:pPr marL="457200" lvl="1" indent="0">
              <a:buNone/>
            </a:pPr>
            <a:r>
              <a:rPr lang="en-US" dirty="0" smtClean="0">
                <a:solidFill>
                  <a:srgbClr val="00A1E4"/>
                </a:solidFill>
              </a:rPr>
              <a:t>@{ Layout = "~/Views/Shared/_</a:t>
            </a:r>
            <a:r>
              <a:rPr lang="en-US" dirty="0" err="1" smtClean="0">
                <a:solidFill>
                  <a:srgbClr val="00A1E4"/>
                </a:solidFill>
              </a:rPr>
              <a:t>Layout.cshtml</a:t>
            </a:r>
            <a:r>
              <a:rPr lang="en-US" dirty="0" smtClean="0">
                <a:solidFill>
                  <a:srgbClr val="00A1E4"/>
                </a:solidFill>
              </a:rPr>
              <a:t>"; } </a:t>
            </a:r>
          </a:p>
          <a:p>
            <a:r>
              <a:rPr lang="en-US" b="0" dirty="0" smtClean="0"/>
              <a:t>If you remove this file, you must add this line to all views. </a:t>
            </a:r>
          </a:p>
          <a:p>
            <a:endParaRPr lang="en-IN" dirty="0"/>
          </a:p>
        </p:txBody>
      </p:sp>
    </p:spTree>
    <p:extLst>
      <p:ext uri="{BB962C8B-B14F-4D97-AF65-F5344CB8AC3E}">
        <p14:creationId xmlns:p14="http://schemas.microsoft.com/office/powerpoint/2010/main" val="29661554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RenderBody</a:t>
            </a:r>
            <a:endParaRPr lang="en-IN" dirty="0"/>
          </a:p>
        </p:txBody>
      </p:sp>
      <p:sp>
        <p:nvSpPr>
          <p:cNvPr id="3" name="Content Placeholder 2"/>
          <p:cNvSpPr>
            <a:spLocks noGrp="1"/>
          </p:cNvSpPr>
          <p:nvPr>
            <p:ph idx="1"/>
          </p:nvPr>
        </p:nvSpPr>
        <p:spPr>
          <a:xfrm>
            <a:off x="838200" y="1825625"/>
            <a:ext cx="5305023" cy="4351338"/>
          </a:xfrm>
        </p:spPr>
        <p:txBody>
          <a:bodyPr/>
          <a:lstStyle/>
          <a:p>
            <a:r>
              <a:rPr lang="en-IN" dirty="0" err="1"/>
              <a:t>RenderBody</a:t>
            </a:r>
            <a:r>
              <a:rPr lang="en-IN" dirty="0"/>
              <a:t> method exists in the Layout page to render child page/view</a:t>
            </a:r>
            <a:r>
              <a:rPr lang="en-IN" dirty="0" smtClean="0"/>
              <a:t>.</a:t>
            </a:r>
          </a:p>
          <a:p>
            <a:r>
              <a:rPr lang="en-IN" dirty="0"/>
              <a:t>It is just like the </a:t>
            </a:r>
            <a:r>
              <a:rPr lang="en-IN" dirty="0" err="1"/>
              <a:t>ContentPlaceHolder</a:t>
            </a:r>
            <a:r>
              <a:rPr lang="en-IN" dirty="0"/>
              <a:t> in master </a:t>
            </a:r>
            <a:r>
              <a:rPr lang="en-IN" dirty="0" smtClean="0"/>
              <a:t>page</a:t>
            </a:r>
          </a:p>
          <a:p>
            <a:r>
              <a:rPr lang="en-IN" dirty="0"/>
              <a:t>A layout page can have only one </a:t>
            </a:r>
            <a:r>
              <a:rPr lang="en-IN" dirty="0" err="1"/>
              <a:t>RenderBody</a:t>
            </a:r>
            <a:r>
              <a:rPr lang="en-IN" dirty="0"/>
              <a:t> method</a:t>
            </a:r>
          </a:p>
        </p:txBody>
      </p:sp>
      <p:pic>
        <p:nvPicPr>
          <p:cNvPr id="9218" name="Picture 2" descr="RenderBod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189" y="1690688"/>
            <a:ext cx="6057900"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7512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RenderPage</a:t>
            </a:r>
            <a:endParaRPr lang="en-IN" dirty="0"/>
          </a:p>
        </p:txBody>
      </p:sp>
      <p:sp>
        <p:nvSpPr>
          <p:cNvPr id="3" name="Content Placeholder 2"/>
          <p:cNvSpPr>
            <a:spLocks noGrp="1"/>
          </p:cNvSpPr>
          <p:nvPr>
            <p:ph idx="1"/>
          </p:nvPr>
        </p:nvSpPr>
        <p:spPr>
          <a:xfrm>
            <a:off x="838200" y="1825625"/>
            <a:ext cx="5111839" cy="4351338"/>
          </a:xfrm>
        </p:spPr>
        <p:txBody>
          <a:bodyPr/>
          <a:lstStyle/>
          <a:p>
            <a:r>
              <a:rPr lang="en-IN" dirty="0" err="1"/>
              <a:t>RenderPage</a:t>
            </a:r>
            <a:r>
              <a:rPr lang="en-IN" dirty="0"/>
              <a:t> method also exists in the Layout page to render other page exists in your </a:t>
            </a:r>
            <a:r>
              <a:rPr lang="en-IN" dirty="0" smtClean="0"/>
              <a:t>application</a:t>
            </a:r>
          </a:p>
          <a:p>
            <a:r>
              <a:rPr lang="en-IN" dirty="0"/>
              <a:t>A layout page can have multiple </a:t>
            </a:r>
            <a:r>
              <a:rPr lang="en-IN" dirty="0" err="1"/>
              <a:t>RenderPage</a:t>
            </a:r>
            <a:r>
              <a:rPr lang="en-IN" dirty="0"/>
              <a:t> </a:t>
            </a:r>
            <a:r>
              <a:rPr lang="en-IN" dirty="0" smtClean="0"/>
              <a:t>method</a:t>
            </a:r>
            <a:endParaRPr lang="en-IN" dirty="0"/>
          </a:p>
        </p:txBody>
      </p:sp>
      <p:pic>
        <p:nvPicPr>
          <p:cNvPr id="10242" name="Picture 2" descr="http://www.crea8ivecode.net/weblog/wp-content/uploads/2012/05/Render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6244"/>
            <a:ext cx="579120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2921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RenderSection</a:t>
            </a:r>
            <a:endParaRPr lang="en-IN" dirty="0"/>
          </a:p>
        </p:txBody>
      </p:sp>
      <p:sp>
        <p:nvSpPr>
          <p:cNvPr id="3" name="Content Placeholder 2"/>
          <p:cNvSpPr>
            <a:spLocks noGrp="1"/>
          </p:cNvSpPr>
          <p:nvPr>
            <p:ph idx="1"/>
          </p:nvPr>
        </p:nvSpPr>
        <p:spPr>
          <a:xfrm>
            <a:off x="838200" y="1825625"/>
            <a:ext cx="4803774" cy="4351338"/>
          </a:xfrm>
        </p:spPr>
        <p:txBody>
          <a:bodyPr>
            <a:normAutofit lnSpcReduction="10000"/>
          </a:bodyPr>
          <a:lstStyle/>
          <a:p>
            <a:r>
              <a:rPr lang="en-IN" dirty="0"/>
              <a:t>A section allow you to specify a region of content within a </a:t>
            </a:r>
            <a:r>
              <a:rPr lang="en-IN" dirty="0" smtClean="0"/>
              <a:t>layout</a:t>
            </a:r>
          </a:p>
          <a:p>
            <a:r>
              <a:rPr lang="en-IN" dirty="0"/>
              <a:t>It expects one parameter which is the name of the section.</a:t>
            </a:r>
            <a:endParaRPr lang="en-IN" dirty="0" smtClean="0"/>
          </a:p>
          <a:p>
            <a:r>
              <a:rPr lang="en-IN" dirty="0" err="1"/>
              <a:t>RenderSection</a:t>
            </a:r>
            <a:r>
              <a:rPr lang="en-IN" dirty="0"/>
              <a:t> renders the content of a named section</a:t>
            </a:r>
          </a:p>
          <a:p>
            <a:r>
              <a:rPr lang="en-IN" dirty="0" smtClean="0"/>
              <a:t>To </a:t>
            </a:r>
            <a:r>
              <a:rPr lang="en-IN" dirty="0"/>
              <a:t>make sections optional, just provides the second parameter value as </a:t>
            </a:r>
            <a:r>
              <a:rPr lang="en-IN" dirty="0" smtClean="0"/>
              <a:t>false</a:t>
            </a:r>
          </a:p>
        </p:txBody>
      </p:sp>
      <p:pic>
        <p:nvPicPr>
          <p:cNvPr id="11266" name="Picture 2" descr="http://www.crea8ivecode.net/weblog/wp-content/uploads/2012/05/RenderSe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974" y="1825625"/>
            <a:ext cx="6286500" cy="464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7485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Data From Controller to View</a:t>
            </a:r>
            <a:endParaRPr lang="en-IN" dirty="0"/>
          </a:p>
        </p:txBody>
      </p:sp>
      <p:sp>
        <p:nvSpPr>
          <p:cNvPr id="3" name="Content Placeholder 2"/>
          <p:cNvSpPr>
            <a:spLocks noGrp="1"/>
          </p:cNvSpPr>
          <p:nvPr>
            <p:ph idx="1"/>
          </p:nvPr>
        </p:nvSpPr>
        <p:spPr>
          <a:xfrm>
            <a:off x="449179" y="1680484"/>
            <a:ext cx="10904621" cy="4831849"/>
          </a:xfrm>
        </p:spPr>
        <p:txBody>
          <a:bodyPr>
            <a:noAutofit/>
          </a:bodyPr>
          <a:lstStyle/>
          <a:p>
            <a:pPr lvl="1"/>
            <a:r>
              <a:rPr lang="en-US" dirty="0" err="1" smtClean="0"/>
              <a:t>ViewData</a:t>
            </a:r>
            <a:endParaRPr lang="en-US" dirty="0" smtClean="0"/>
          </a:p>
          <a:p>
            <a:pPr lvl="1"/>
            <a:r>
              <a:rPr lang="en-US" dirty="0" err="1" smtClean="0"/>
              <a:t>ViewBag</a:t>
            </a:r>
            <a:endParaRPr lang="en-US" dirty="0" smtClean="0"/>
          </a:p>
          <a:p>
            <a:pPr lvl="1"/>
            <a:r>
              <a:rPr lang="en-US" dirty="0" err="1" smtClean="0"/>
              <a:t>TempData</a:t>
            </a:r>
            <a:endParaRPr lang="en-US" dirty="0" smtClean="0"/>
          </a:p>
        </p:txBody>
      </p:sp>
    </p:spTree>
    <p:extLst>
      <p:ext uri="{BB962C8B-B14F-4D97-AF65-F5344CB8AC3E}">
        <p14:creationId xmlns:p14="http://schemas.microsoft.com/office/powerpoint/2010/main" val="18272304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ViewData</a:t>
            </a:r>
            <a:r>
              <a:rPr lang="en-IN" dirty="0" smtClean="0"/>
              <a:t> &amp; </a:t>
            </a:r>
            <a:r>
              <a:rPr lang="en-IN" dirty="0" err="1" smtClean="0"/>
              <a:t>ViewBag</a:t>
            </a:r>
            <a:endParaRPr lang="en-IN" dirty="0"/>
          </a:p>
        </p:txBody>
      </p:sp>
      <p:sp>
        <p:nvSpPr>
          <p:cNvPr id="3" name="Content Placeholder 2"/>
          <p:cNvSpPr>
            <a:spLocks noGrp="1"/>
          </p:cNvSpPr>
          <p:nvPr>
            <p:ph idx="1"/>
          </p:nvPr>
        </p:nvSpPr>
        <p:spPr/>
        <p:txBody>
          <a:bodyPr/>
          <a:lstStyle/>
          <a:p>
            <a:r>
              <a:rPr lang="en-IN" dirty="0"/>
              <a:t>Helps to maintain data when you move from controller to </a:t>
            </a:r>
            <a:r>
              <a:rPr lang="en-IN" dirty="0" smtClean="0"/>
              <a:t>view</a:t>
            </a:r>
          </a:p>
          <a:p>
            <a:r>
              <a:rPr lang="en-IN" dirty="0"/>
              <a:t>Used to pass data from controller to corresponding </a:t>
            </a:r>
            <a:r>
              <a:rPr lang="en-IN" dirty="0" smtClean="0"/>
              <a:t>view</a:t>
            </a:r>
          </a:p>
          <a:p>
            <a:r>
              <a:rPr lang="en-IN" dirty="0"/>
              <a:t>Short life means value becomes null when redirection </a:t>
            </a:r>
            <a:r>
              <a:rPr lang="en-IN" dirty="0" smtClean="0"/>
              <a:t>occurs</a:t>
            </a:r>
          </a:p>
          <a:p>
            <a:r>
              <a:rPr lang="en-IN" dirty="0" smtClean="0"/>
              <a:t>Their </a:t>
            </a:r>
            <a:r>
              <a:rPr lang="en-IN" dirty="0"/>
              <a:t>goal is to provide a way to communicate between controllers and </a:t>
            </a:r>
            <a:r>
              <a:rPr lang="en-IN" dirty="0" smtClean="0"/>
              <a:t>views</a:t>
            </a:r>
          </a:p>
          <a:p>
            <a:r>
              <a:rPr lang="en-IN" dirty="0" smtClean="0"/>
              <a:t>Communication </a:t>
            </a:r>
            <a:r>
              <a:rPr lang="en-IN" dirty="0"/>
              <a:t>mechanism within the server </a:t>
            </a:r>
            <a:r>
              <a:rPr lang="en-IN" dirty="0" smtClean="0"/>
              <a:t>call</a:t>
            </a:r>
          </a:p>
          <a:p>
            <a:r>
              <a:rPr lang="en-IN" dirty="0" err="1"/>
              <a:t>ViewData</a:t>
            </a:r>
            <a:r>
              <a:rPr lang="en-IN" dirty="0"/>
              <a:t> is Faster than </a:t>
            </a:r>
            <a:r>
              <a:rPr lang="en-IN" dirty="0" err="1"/>
              <a:t>ViewBag</a:t>
            </a:r>
            <a:endParaRPr lang="en-IN" dirty="0"/>
          </a:p>
        </p:txBody>
      </p:sp>
    </p:spTree>
    <p:extLst>
      <p:ext uri="{BB962C8B-B14F-4D97-AF65-F5344CB8AC3E}">
        <p14:creationId xmlns:p14="http://schemas.microsoft.com/office/powerpoint/2010/main" val="2195994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ViewData</a:t>
            </a:r>
            <a:r>
              <a:rPr lang="en-IN" dirty="0"/>
              <a:t> </a:t>
            </a:r>
            <a:r>
              <a:rPr lang="en-IN" dirty="0" err="1" smtClean="0"/>
              <a:t>Vs</a:t>
            </a:r>
            <a:r>
              <a:rPr lang="en-IN" dirty="0" smtClean="0"/>
              <a:t> </a:t>
            </a:r>
            <a:r>
              <a:rPr lang="en-IN" dirty="0" err="1" smtClean="0"/>
              <a:t>ViewBag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75393040"/>
              </p:ext>
            </p:extLst>
          </p:nvPr>
        </p:nvGraphicFramePr>
        <p:xfrm>
          <a:off x="838200" y="1433739"/>
          <a:ext cx="11034486" cy="5196840"/>
        </p:xfrm>
        <a:graphic>
          <a:graphicData uri="http://schemas.openxmlformats.org/drawingml/2006/table">
            <a:tbl>
              <a:tblPr firstRow="1" bandRow="1">
                <a:tableStyleId>{5C22544A-7EE6-4342-B048-85BDC9FD1C3A}</a:tableStyleId>
              </a:tblPr>
              <a:tblGrid>
                <a:gridCol w="5517243"/>
                <a:gridCol w="5517243"/>
              </a:tblGrid>
              <a:tr h="370840">
                <a:tc>
                  <a:txBody>
                    <a:bodyPr/>
                    <a:lstStyle/>
                    <a:p>
                      <a:pPr algn="ctr"/>
                      <a:r>
                        <a:rPr lang="en-IN" dirty="0" smtClean="0"/>
                        <a:t>View Data</a:t>
                      </a:r>
                      <a:endParaRPr lang="en-IN" dirty="0"/>
                    </a:p>
                  </a:txBody>
                  <a:tcPr/>
                </a:tc>
                <a:tc>
                  <a:txBody>
                    <a:bodyPr/>
                    <a:lstStyle/>
                    <a:p>
                      <a:pPr algn="ctr"/>
                      <a:r>
                        <a:rPr lang="en-IN" dirty="0" smtClean="0"/>
                        <a:t>View Bag</a:t>
                      </a:r>
                      <a:endParaRPr lang="en-IN" dirty="0"/>
                    </a:p>
                  </a:txBody>
                  <a:tcPr/>
                </a:tc>
              </a:tr>
              <a:tr h="370840">
                <a:tc>
                  <a:txBody>
                    <a:bodyPr/>
                    <a:lstStyle/>
                    <a:p>
                      <a:r>
                        <a:rPr lang="en-IN" dirty="0" smtClean="0"/>
                        <a:t>Dictionary of objects that is derived from </a:t>
                      </a:r>
                      <a:r>
                        <a:rPr lang="en-IN" dirty="0" err="1" smtClean="0"/>
                        <a:t>ViewDataDictionary</a:t>
                      </a:r>
                      <a:r>
                        <a:rPr lang="en-IN" dirty="0" smtClean="0"/>
                        <a:t> class and is accessible using strings as keys</a:t>
                      </a:r>
                      <a:endParaRPr lang="en-IN" dirty="0"/>
                    </a:p>
                  </a:txBody>
                  <a:tcPr/>
                </a:tc>
                <a:tc>
                  <a:txBody>
                    <a:bodyPr/>
                    <a:lstStyle/>
                    <a:p>
                      <a:r>
                        <a:rPr lang="en-IN" dirty="0" smtClean="0"/>
                        <a:t>Dynamic property that takes advantage of the new dynamic features in C# 4.0</a:t>
                      </a:r>
                      <a:endParaRPr lang="en-IN" dirty="0"/>
                    </a:p>
                  </a:txBody>
                  <a:tcPr/>
                </a:tc>
              </a:tr>
              <a:tr h="370840">
                <a:tc>
                  <a:txBody>
                    <a:bodyPr/>
                    <a:lstStyle/>
                    <a:p>
                      <a:r>
                        <a:rPr lang="en-IN" dirty="0" smtClean="0"/>
                        <a:t>Requires typecasting for complex data type and check for null values to avoid error</a:t>
                      </a:r>
                      <a:endParaRPr lang="en-IN" dirty="0"/>
                    </a:p>
                  </a:txBody>
                  <a:tcPr/>
                </a:tc>
                <a:tc>
                  <a:txBody>
                    <a:bodyPr/>
                    <a:lstStyle/>
                    <a:p>
                      <a:r>
                        <a:rPr lang="en-IN" dirty="0" smtClean="0"/>
                        <a:t>Doesn’t require typecasting for complex data type</a:t>
                      </a:r>
                      <a:endParaRPr lang="en-IN"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cs-CZ"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ActionResult Index() </a:t>
                      </a:r>
                      <a:endParaRPr kumimoji="0" lang="en-IN"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IN"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cs-CZ"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ViewData[</a:t>
                      </a:r>
                      <a:r>
                        <a:rPr kumimoji="0" lang="cs-CZ" sz="1800"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"Name"</a:t>
                      </a:r>
                      <a:r>
                        <a:rPr kumimoji="0" lang="cs-CZ"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cs-CZ" sz="1800"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a:t>
                      </a:r>
                      <a:r>
                        <a:rPr kumimoji="0" lang="en-IN" sz="1800"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Sample MVC</a:t>
                      </a:r>
                      <a:r>
                        <a:rPr kumimoji="0" lang="cs-CZ" sz="1800"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a:t>
                      </a:r>
                      <a:r>
                        <a:rPr kumimoji="0" lang="cs-CZ"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IN"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cs-CZ"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cs-CZ"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View(); </a:t>
                      </a:r>
                      <a:endParaRPr kumimoji="0" lang="en-IN"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cs-CZ" sz="4400" b="0" i="0" u="none" strike="noStrike" cap="none" normalizeH="0" baseline="0" dirty="0" smtClean="0">
                        <a:ln>
                          <a:noFill/>
                        </a:ln>
                        <a:solidFill>
                          <a:schemeClr val="tx1"/>
                        </a:solidFill>
                        <a:effectLst/>
                        <a:latin typeface="Arial" panose="020B0604020202020204" pitchFamily="34"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cs-CZ"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ActionResult Index() </a:t>
                      </a:r>
                      <a:endParaRPr kumimoji="0" lang="en-IN"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IN"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cs-CZ"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ViewBag.Name = </a:t>
                      </a:r>
                      <a:r>
                        <a:rPr kumimoji="0" lang="cs-CZ" sz="1800"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a:t>
                      </a:r>
                      <a:r>
                        <a:rPr kumimoji="0" lang="en-IN" sz="1800"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Sample MVC</a:t>
                      </a:r>
                      <a:r>
                        <a:rPr kumimoji="0" lang="cs-CZ" sz="1800"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a:t>
                      </a:r>
                      <a:r>
                        <a:rPr kumimoji="0" lang="cs-CZ"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IN"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cs-CZ"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cs-CZ"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View(); </a:t>
                      </a:r>
                      <a:endParaRPr kumimoji="0" lang="en-IN"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cs-CZ" sz="2800" b="0" i="0" u="none" strike="noStrike" cap="none" normalizeH="0" baseline="0" dirty="0" smtClean="0">
                          <a:ln>
                            <a:noFill/>
                          </a:ln>
                          <a:solidFill>
                            <a:schemeClr val="tx1"/>
                          </a:solidFill>
                          <a:effectLst/>
                        </a:rPr>
                        <a:t> </a:t>
                      </a:r>
                      <a:endParaRPr kumimoji="0" lang="cs-CZ" sz="4400" b="0" i="0" u="none" strike="noStrike" cap="none" normalizeH="0" baseline="0" dirty="0" smtClean="0">
                        <a:ln>
                          <a:noFill/>
                        </a:ln>
                        <a:solidFill>
                          <a:schemeClr val="tx1"/>
                        </a:solidFill>
                        <a:effectLst/>
                        <a:latin typeface="Arial" panose="020B0604020202020204" pitchFamily="34" charset="0"/>
                      </a:endParaRPr>
                    </a:p>
                    <a:p>
                      <a:endParaRPr lang="en-IN" dirty="0"/>
                    </a:p>
                  </a:txBody>
                  <a:tcPr/>
                </a:tc>
              </a:tr>
              <a:tr h="370840">
                <a:tc>
                  <a:txBody>
                    <a:bodyPr/>
                    <a:lstStyle/>
                    <a:p>
                      <a:r>
                        <a:rPr kumimoji="0" lang="cs-CZ"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@ViewData[</a:t>
                      </a:r>
                      <a:r>
                        <a:rPr kumimoji="0" lang="cs-CZ" sz="1800"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"Name"</a:t>
                      </a:r>
                      <a:r>
                        <a:rPr kumimoji="0" lang="cs-CZ"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@ViewBag.Name</a:t>
                      </a:r>
                      <a:endParaRPr kumimoji="0" lang="cs-CZ" sz="4400" b="0" i="0" u="none" strike="noStrike" cap="none" normalizeH="0" baseline="0" dirty="0" smtClean="0">
                        <a:ln>
                          <a:noFill/>
                        </a:ln>
                        <a:solidFill>
                          <a:schemeClr val="tx1"/>
                        </a:solidFill>
                        <a:effectLst/>
                        <a:latin typeface="Arial" panose="020B0604020202020204" pitchFamily="34" charset="0"/>
                      </a:endParaRPr>
                    </a:p>
                  </a:txBody>
                  <a:tcPr/>
                </a:tc>
              </a:tr>
              <a:tr h="370840">
                <a:tc>
                  <a:txBody>
                    <a:bodyPr/>
                    <a:lstStyle/>
                    <a:p>
                      <a:r>
                        <a:rPr lang="en-IN" sz="1800" b="0" i="0" kern="1200" dirty="0" smtClean="0">
                          <a:solidFill>
                            <a:schemeClr val="dk1"/>
                          </a:solidFill>
                          <a:effectLst/>
                          <a:latin typeface="+mn-lt"/>
                          <a:ea typeface="+mn-ea"/>
                          <a:cs typeface="+mn-cs"/>
                        </a:rPr>
                        <a:t>Works with </a:t>
                      </a:r>
                      <a:r>
                        <a:rPr lang="en-IN" sz="1800" b="0" i="0" kern="1200" dirty="0" err="1" smtClean="0">
                          <a:solidFill>
                            <a:schemeClr val="dk1"/>
                          </a:solidFill>
                          <a:effectLst/>
                          <a:latin typeface="+mn-lt"/>
                          <a:ea typeface="+mn-ea"/>
                          <a:cs typeface="+mn-cs"/>
                        </a:rPr>
                        <a:t>.net</a:t>
                      </a:r>
                      <a:r>
                        <a:rPr lang="en-IN" sz="1800" b="0" i="0" kern="1200" dirty="0" smtClean="0">
                          <a:solidFill>
                            <a:schemeClr val="dk1"/>
                          </a:solidFill>
                          <a:effectLst/>
                          <a:latin typeface="+mn-lt"/>
                          <a:ea typeface="+mn-ea"/>
                          <a:cs typeface="+mn-cs"/>
                        </a:rPr>
                        <a:t> framework 3.5 and above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mn-lt"/>
                          <a:ea typeface="+mn-ea"/>
                          <a:cs typeface="+mn-cs"/>
                        </a:rPr>
                        <a:t>Works with </a:t>
                      </a:r>
                      <a:r>
                        <a:rPr lang="en-IN" sz="1800" b="0" i="0" kern="1200" dirty="0" err="1" smtClean="0">
                          <a:solidFill>
                            <a:schemeClr val="dk1"/>
                          </a:solidFill>
                          <a:effectLst/>
                          <a:latin typeface="+mn-lt"/>
                          <a:ea typeface="+mn-ea"/>
                          <a:cs typeface="+mn-cs"/>
                        </a:rPr>
                        <a:t>.net</a:t>
                      </a:r>
                      <a:r>
                        <a:rPr lang="en-IN" sz="1800" b="0" i="0" kern="1200" dirty="0" smtClean="0">
                          <a:solidFill>
                            <a:schemeClr val="dk1"/>
                          </a:solidFill>
                          <a:effectLst/>
                          <a:latin typeface="+mn-lt"/>
                          <a:ea typeface="+mn-ea"/>
                          <a:cs typeface="+mn-cs"/>
                        </a:rPr>
                        <a:t> framework 4.0 and above</a:t>
                      </a:r>
                      <a:endParaRPr kumimoji="0" lang="cs-CZ" sz="4400" b="0" i="0" u="none" strike="noStrike" cap="none" normalizeH="0" baseline="0" dirty="0" smtClean="0">
                        <a:ln>
                          <a:noFill/>
                        </a:ln>
                        <a:solidFill>
                          <a:schemeClr val="tx1"/>
                        </a:solidFill>
                        <a:effectLst/>
                        <a:latin typeface="Arial" panose="020B0604020202020204" pitchFamily="34" charset="0"/>
                      </a:endParaRPr>
                    </a:p>
                  </a:txBody>
                  <a:tcPr/>
                </a:tc>
              </a:tr>
              <a:tr h="370840">
                <a:tc>
                  <a:txBody>
                    <a:bodyPr/>
                    <a:lstStyle/>
                    <a:p>
                      <a:r>
                        <a:rPr lang="en-IN" sz="1800" b="0" i="0" kern="1200" dirty="0" smtClean="0">
                          <a:solidFill>
                            <a:schemeClr val="dk1"/>
                          </a:solidFill>
                          <a:effectLst/>
                          <a:latin typeface="+mn-lt"/>
                          <a:ea typeface="+mn-ea"/>
                          <a:cs typeface="+mn-cs"/>
                        </a:rPr>
                        <a:t>Introduced in MVC 1.0 and available in MVC 1.0 and above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mn-lt"/>
                          <a:ea typeface="+mn-ea"/>
                          <a:cs typeface="+mn-cs"/>
                        </a:rPr>
                        <a:t>Introduced in MVC 3.0 and available in MVC 3.0 and above</a:t>
                      </a:r>
                      <a:endParaRPr kumimoji="0" lang="cs-CZ" sz="4400" b="0" i="0" u="none" strike="noStrike" cap="none" normalizeH="0" baseline="0" dirty="0" smtClean="0">
                        <a:ln>
                          <a:noFill/>
                        </a:ln>
                        <a:solidFill>
                          <a:schemeClr val="tx1"/>
                        </a:solidFill>
                        <a:effectLst/>
                        <a:latin typeface="Arial" panose="020B0604020202020204" pitchFamily="34" charset="0"/>
                      </a:endParaRPr>
                    </a:p>
                  </a:txBody>
                  <a:tcPr/>
                </a:tc>
              </a:tr>
            </a:tbl>
          </a:graphicData>
        </a:graphic>
      </p:graphicFrame>
    </p:spTree>
    <p:extLst>
      <p:ext uri="{BB962C8B-B14F-4D97-AF65-F5344CB8AC3E}">
        <p14:creationId xmlns:p14="http://schemas.microsoft.com/office/powerpoint/2010/main" val="2071487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MVC</a:t>
            </a:r>
            <a:endParaRPr lang="en-IN" dirty="0"/>
          </a:p>
        </p:txBody>
      </p:sp>
      <p:sp>
        <p:nvSpPr>
          <p:cNvPr id="3" name="Content Placeholder 2"/>
          <p:cNvSpPr>
            <a:spLocks noGrp="1"/>
          </p:cNvSpPr>
          <p:nvPr>
            <p:ph idx="1"/>
          </p:nvPr>
        </p:nvSpPr>
        <p:spPr/>
        <p:txBody>
          <a:bodyPr/>
          <a:lstStyle/>
          <a:p>
            <a:pPr marL="0" indent="0">
              <a:spcBef>
                <a:spcPct val="0"/>
              </a:spcBef>
              <a:buNone/>
            </a:pPr>
            <a:r>
              <a:rPr lang="en-US" u="sng" dirty="0"/>
              <a:t>Advantages of Web Forms</a:t>
            </a:r>
          </a:p>
          <a:p>
            <a:r>
              <a:rPr lang="en-US" dirty="0" err="1"/>
              <a:t>ViewState</a:t>
            </a:r>
            <a:r>
              <a:rPr lang="en-US" dirty="0"/>
              <a:t> </a:t>
            </a:r>
          </a:p>
          <a:p>
            <a:r>
              <a:rPr lang="en-US" dirty="0"/>
              <a:t>Rapid Application Development</a:t>
            </a:r>
          </a:p>
          <a:p>
            <a:r>
              <a:rPr lang="en-US" dirty="0"/>
              <a:t>Controls and Toolbox </a:t>
            </a:r>
          </a:p>
          <a:p>
            <a:r>
              <a:rPr lang="en-US" dirty="0"/>
              <a:t>Maturity </a:t>
            </a:r>
          </a:p>
          <a:p>
            <a:r>
              <a:rPr lang="en-US" dirty="0"/>
              <a:t>Code Generation</a:t>
            </a:r>
          </a:p>
          <a:p>
            <a:r>
              <a:rPr lang="en-US" dirty="0"/>
              <a:t>Familiarity</a:t>
            </a:r>
            <a:endParaRPr lang="en-IN" dirty="0"/>
          </a:p>
        </p:txBody>
      </p:sp>
    </p:spTree>
    <p:extLst>
      <p:ext uri="{BB962C8B-B14F-4D97-AF65-F5344CB8AC3E}">
        <p14:creationId xmlns:p14="http://schemas.microsoft.com/office/powerpoint/2010/main" val="40064329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TempData</a:t>
            </a:r>
            <a:endParaRPr lang="en-IN" dirty="0"/>
          </a:p>
        </p:txBody>
      </p:sp>
      <p:sp>
        <p:nvSpPr>
          <p:cNvPr id="3" name="Content Placeholder 2"/>
          <p:cNvSpPr>
            <a:spLocks noGrp="1"/>
          </p:cNvSpPr>
          <p:nvPr>
            <p:ph idx="1"/>
          </p:nvPr>
        </p:nvSpPr>
        <p:spPr/>
        <p:txBody>
          <a:bodyPr/>
          <a:lstStyle/>
          <a:p>
            <a:r>
              <a:rPr lang="en-IN" dirty="0" err="1"/>
              <a:t>TempData</a:t>
            </a:r>
            <a:r>
              <a:rPr lang="en-IN" dirty="0"/>
              <a:t> is used to pass data from the current request to the next request</a:t>
            </a:r>
          </a:p>
          <a:p>
            <a:r>
              <a:rPr lang="en-IN" dirty="0"/>
              <a:t>It keeps the information for the time of an HTTP Request. This means only from one page to </a:t>
            </a:r>
            <a:r>
              <a:rPr lang="en-IN" dirty="0" smtClean="0"/>
              <a:t>another</a:t>
            </a:r>
          </a:p>
          <a:p>
            <a:r>
              <a:rPr lang="en-IN" dirty="0"/>
              <a:t>It helps to maintain the data when we move from one controller to another controller or from one action to another </a:t>
            </a:r>
            <a:r>
              <a:rPr lang="en-IN" dirty="0" smtClean="0"/>
              <a:t>action</a:t>
            </a:r>
          </a:p>
          <a:p>
            <a:r>
              <a:rPr lang="en-IN" dirty="0"/>
              <a:t>It requires typecasting for complex data type and checks for null values to avoid error</a:t>
            </a:r>
            <a:r>
              <a:rPr lang="en-IN" dirty="0" smtClean="0"/>
              <a:t>.</a:t>
            </a:r>
          </a:p>
          <a:p>
            <a:r>
              <a:rPr lang="en-IN" dirty="0"/>
              <a:t>It internally uses session variables</a:t>
            </a:r>
          </a:p>
        </p:txBody>
      </p:sp>
    </p:spTree>
    <p:extLst>
      <p:ext uri="{BB962C8B-B14F-4D97-AF65-F5344CB8AC3E}">
        <p14:creationId xmlns:p14="http://schemas.microsoft.com/office/powerpoint/2010/main" val="36125044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Data from View to Controller</a:t>
            </a:r>
            <a:endParaRPr lang="en-IN" dirty="0"/>
          </a:p>
        </p:txBody>
      </p:sp>
      <p:sp>
        <p:nvSpPr>
          <p:cNvPr id="3" name="Content Placeholder 2"/>
          <p:cNvSpPr>
            <a:spLocks noGrp="1"/>
          </p:cNvSpPr>
          <p:nvPr>
            <p:ph idx="1"/>
          </p:nvPr>
        </p:nvSpPr>
        <p:spPr/>
        <p:txBody>
          <a:bodyPr>
            <a:normAutofit fontScale="70000" lnSpcReduction="20000"/>
          </a:bodyPr>
          <a:lstStyle/>
          <a:p>
            <a:pPr>
              <a:buFont typeface="+mj-lt"/>
              <a:buAutoNum type="arabicPeriod"/>
            </a:pPr>
            <a:r>
              <a:rPr lang="en-US" dirty="0" smtClean="0"/>
              <a:t>Traditional Approach </a:t>
            </a:r>
          </a:p>
          <a:p>
            <a:pPr lvl="1"/>
            <a:r>
              <a:rPr lang="en-US" dirty="0" smtClean="0"/>
              <a:t>If you are having an input in the form with name '</a:t>
            </a:r>
            <a:r>
              <a:rPr lang="en-US" dirty="0" err="1" smtClean="0"/>
              <a:t>txtName</a:t>
            </a:r>
            <a:r>
              <a:rPr lang="en-US" dirty="0" smtClean="0"/>
              <a:t>', then its values can be retrieved in controller like</a:t>
            </a:r>
          </a:p>
          <a:p>
            <a:pPr marL="457200" lvl="1" indent="0">
              <a:buNone/>
            </a:pPr>
            <a:r>
              <a:rPr lang="en-US" dirty="0" smtClean="0">
                <a:solidFill>
                  <a:srgbClr val="0070C0"/>
                </a:solidFill>
              </a:rPr>
              <a:t>string </a:t>
            </a:r>
            <a:r>
              <a:rPr lang="en-US" dirty="0" err="1" smtClean="0">
                <a:solidFill>
                  <a:srgbClr val="0070C0"/>
                </a:solidFill>
              </a:rPr>
              <a:t>strName</a:t>
            </a:r>
            <a:r>
              <a:rPr lang="en-US" dirty="0" smtClean="0">
                <a:solidFill>
                  <a:srgbClr val="0070C0"/>
                </a:solidFill>
              </a:rPr>
              <a:t> = Request["</a:t>
            </a:r>
            <a:r>
              <a:rPr lang="en-US" dirty="0" err="1" smtClean="0">
                <a:solidFill>
                  <a:srgbClr val="0070C0"/>
                </a:solidFill>
              </a:rPr>
              <a:t>txtName</a:t>
            </a:r>
            <a:r>
              <a:rPr lang="en-US" dirty="0" smtClean="0">
                <a:solidFill>
                  <a:srgbClr val="0070C0"/>
                </a:solidFill>
              </a:rPr>
              <a:t>"].</a:t>
            </a:r>
            <a:r>
              <a:rPr lang="en-US" dirty="0" err="1" smtClean="0">
                <a:solidFill>
                  <a:srgbClr val="0070C0"/>
                </a:solidFill>
              </a:rPr>
              <a:t>ToString</a:t>
            </a:r>
            <a:r>
              <a:rPr lang="en-US" dirty="0" smtClean="0">
                <a:solidFill>
                  <a:srgbClr val="0070C0"/>
                </a:solidFill>
              </a:rPr>
              <a:t>();</a:t>
            </a:r>
          </a:p>
          <a:p>
            <a:pPr marL="457200" lvl="1" indent="0">
              <a:buNone/>
            </a:pPr>
            <a:endParaRPr lang="en-US" dirty="0" smtClean="0">
              <a:solidFill>
                <a:srgbClr val="0070C0"/>
              </a:solidFill>
            </a:endParaRPr>
          </a:p>
          <a:p>
            <a:pPr>
              <a:buFont typeface="+mj-lt"/>
              <a:buAutoNum type="arabicPeriod"/>
            </a:pPr>
            <a:r>
              <a:rPr lang="en-US" dirty="0" err="1" smtClean="0"/>
              <a:t>FormCollection</a:t>
            </a:r>
            <a:endParaRPr lang="en-US" dirty="0" smtClean="0"/>
          </a:p>
          <a:p>
            <a:pPr lvl="1"/>
            <a:r>
              <a:rPr lang="en-US" dirty="0" smtClean="0"/>
              <a:t>Can Post requested data by the </a:t>
            </a:r>
            <a:r>
              <a:rPr lang="en-US" dirty="0" err="1" smtClean="0"/>
              <a:t>FormCollection</a:t>
            </a:r>
            <a:r>
              <a:rPr lang="en-US" dirty="0" smtClean="0"/>
              <a:t> object</a:t>
            </a:r>
          </a:p>
          <a:p>
            <a:pPr lvl="1"/>
            <a:r>
              <a:rPr lang="en-US" dirty="0" smtClean="0"/>
              <a:t>This object also has requested data as the name/value collection</a:t>
            </a:r>
          </a:p>
          <a:p>
            <a:pPr marL="457200" lvl="1" indent="0">
              <a:buNone/>
            </a:pPr>
            <a:r>
              <a:rPr lang="en-US" dirty="0" smtClean="0">
                <a:solidFill>
                  <a:srgbClr val="0070C0"/>
                </a:solidFill>
              </a:rPr>
              <a:t>[</a:t>
            </a:r>
            <a:r>
              <a:rPr lang="en-US" dirty="0" err="1" smtClean="0">
                <a:solidFill>
                  <a:srgbClr val="0070C0"/>
                </a:solidFill>
              </a:rPr>
              <a:t>HttpPost</a:t>
            </a:r>
            <a:r>
              <a:rPr lang="en-US" dirty="0" smtClean="0">
                <a:solidFill>
                  <a:srgbClr val="0070C0"/>
                </a:solidFill>
              </a:rPr>
              <a:t>] public </a:t>
            </a:r>
            <a:r>
              <a:rPr lang="en-US" dirty="0" err="1" smtClean="0">
                <a:solidFill>
                  <a:srgbClr val="0070C0"/>
                </a:solidFill>
              </a:rPr>
              <a:t>ActionResult</a:t>
            </a:r>
            <a:r>
              <a:rPr lang="en-US" dirty="0" smtClean="0">
                <a:solidFill>
                  <a:srgbClr val="0070C0"/>
                </a:solidFill>
              </a:rPr>
              <a:t> Calculate(</a:t>
            </a:r>
            <a:r>
              <a:rPr lang="en-US" dirty="0" err="1" smtClean="0">
                <a:solidFill>
                  <a:srgbClr val="0070C0"/>
                </a:solidFill>
              </a:rPr>
              <a:t>FormCollection</a:t>
            </a:r>
            <a:r>
              <a:rPr lang="en-US" dirty="0" smtClean="0">
                <a:solidFill>
                  <a:srgbClr val="0070C0"/>
                </a:solidFill>
              </a:rPr>
              <a:t> form) { string </a:t>
            </a:r>
            <a:r>
              <a:rPr lang="en-US" dirty="0" err="1" smtClean="0">
                <a:solidFill>
                  <a:srgbClr val="0070C0"/>
                </a:solidFill>
              </a:rPr>
              <a:t>strName</a:t>
            </a:r>
            <a:r>
              <a:rPr lang="en-US" dirty="0" smtClean="0">
                <a:solidFill>
                  <a:srgbClr val="0070C0"/>
                </a:solidFill>
              </a:rPr>
              <a:t> = form["</a:t>
            </a:r>
            <a:r>
              <a:rPr lang="en-US" dirty="0" err="1" smtClean="0">
                <a:solidFill>
                  <a:srgbClr val="0070C0"/>
                </a:solidFill>
              </a:rPr>
              <a:t>txtName</a:t>
            </a:r>
            <a:r>
              <a:rPr lang="en-US" dirty="0" smtClean="0">
                <a:solidFill>
                  <a:srgbClr val="0070C0"/>
                </a:solidFill>
              </a:rPr>
              <a:t>"].</a:t>
            </a:r>
            <a:r>
              <a:rPr lang="en-US" dirty="0" err="1" smtClean="0">
                <a:solidFill>
                  <a:srgbClr val="0070C0"/>
                </a:solidFill>
              </a:rPr>
              <a:t>ToString</a:t>
            </a:r>
            <a:r>
              <a:rPr lang="en-US" dirty="0" smtClean="0">
                <a:solidFill>
                  <a:srgbClr val="0070C0"/>
                </a:solidFill>
              </a:rPr>
              <a:t>(); . . . }</a:t>
            </a:r>
          </a:p>
          <a:p>
            <a:pPr marL="457200" lvl="1" indent="0">
              <a:buNone/>
            </a:pPr>
            <a:endParaRPr lang="en-US" dirty="0" smtClean="0">
              <a:solidFill>
                <a:srgbClr val="0070C0"/>
              </a:solidFill>
            </a:endParaRPr>
          </a:p>
          <a:p>
            <a:pPr>
              <a:buFont typeface="+mj-lt"/>
              <a:buAutoNum type="arabicPeriod"/>
            </a:pPr>
            <a:r>
              <a:rPr lang="en-US" dirty="0" smtClean="0"/>
              <a:t>Through Parameters:</a:t>
            </a:r>
          </a:p>
          <a:p>
            <a:pPr marL="457200" lvl="1" indent="0">
              <a:buNone/>
            </a:pPr>
            <a:r>
              <a:rPr lang="en-US" dirty="0" smtClean="0">
                <a:solidFill>
                  <a:srgbClr val="0070C0"/>
                </a:solidFill>
              </a:rPr>
              <a:t>[</a:t>
            </a:r>
            <a:r>
              <a:rPr lang="en-US" dirty="0" err="1" smtClean="0">
                <a:solidFill>
                  <a:srgbClr val="0070C0"/>
                </a:solidFill>
              </a:rPr>
              <a:t>HttpPost</a:t>
            </a:r>
            <a:r>
              <a:rPr lang="en-US" dirty="0" smtClean="0">
                <a:solidFill>
                  <a:srgbClr val="0070C0"/>
                </a:solidFill>
              </a:rPr>
              <a:t>] public </a:t>
            </a:r>
            <a:r>
              <a:rPr lang="en-US" dirty="0" err="1" smtClean="0">
                <a:solidFill>
                  <a:srgbClr val="0070C0"/>
                </a:solidFill>
              </a:rPr>
              <a:t>ActionResult</a:t>
            </a:r>
            <a:r>
              <a:rPr lang="en-US" dirty="0" smtClean="0">
                <a:solidFill>
                  <a:srgbClr val="0070C0"/>
                </a:solidFill>
              </a:rPr>
              <a:t> Calculate(string </a:t>
            </a:r>
            <a:r>
              <a:rPr lang="en-US" dirty="0" err="1" smtClean="0">
                <a:solidFill>
                  <a:srgbClr val="0070C0"/>
                </a:solidFill>
              </a:rPr>
              <a:t>txtName</a:t>
            </a:r>
            <a:r>
              <a:rPr lang="en-US" dirty="0" smtClean="0">
                <a:solidFill>
                  <a:srgbClr val="0070C0"/>
                </a:solidFill>
              </a:rPr>
              <a:t>) { string </a:t>
            </a:r>
            <a:r>
              <a:rPr lang="en-US" dirty="0" err="1" smtClean="0">
                <a:solidFill>
                  <a:srgbClr val="0070C0"/>
                </a:solidFill>
              </a:rPr>
              <a:t>strName</a:t>
            </a:r>
            <a:r>
              <a:rPr lang="en-US" dirty="0" smtClean="0">
                <a:solidFill>
                  <a:srgbClr val="0070C0"/>
                </a:solidFill>
              </a:rPr>
              <a:t> = </a:t>
            </a:r>
            <a:r>
              <a:rPr lang="en-US" dirty="0" err="1" smtClean="0">
                <a:solidFill>
                  <a:srgbClr val="0070C0"/>
                </a:solidFill>
              </a:rPr>
              <a:t>Convert.ToString</a:t>
            </a:r>
            <a:r>
              <a:rPr lang="en-US" dirty="0" smtClean="0">
                <a:solidFill>
                  <a:srgbClr val="0070C0"/>
                </a:solidFill>
              </a:rPr>
              <a:t>(</a:t>
            </a:r>
            <a:r>
              <a:rPr lang="en-US" dirty="0" err="1" smtClean="0">
                <a:solidFill>
                  <a:srgbClr val="0070C0"/>
                </a:solidFill>
              </a:rPr>
              <a:t>txtName</a:t>
            </a:r>
            <a:r>
              <a:rPr lang="en-US" dirty="0" smtClean="0">
                <a:solidFill>
                  <a:srgbClr val="0070C0"/>
                </a:solidFill>
              </a:rPr>
              <a:t>); . . . . }</a:t>
            </a:r>
          </a:p>
          <a:p>
            <a:r>
              <a:rPr lang="en-US" dirty="0" smtClean="0"/>
              <a:t>Strongly typed model binding to view</a:t>
            </a:r>
          </a:p>
          <a:p>
            <a:pPr lvl="1"/>
            <a:r>
              <a:rPr lang="en-US" dirty="0" smtClean="0"/>
              <a:t>Create a strongly typed view which will bind directly the model data to the various fields of the page</a:t>
            </a:r>
          </a:p>
          <a:p>
            <a:pPr marL="457200" lvl="1" indent="0">
              <a:buNone/>
            </a:pPr>
            <a:r>
              <a:rPr lang="en-US" dirty="0" smtClean="0">
                <a:solidFill>
                  <a:srgbClr val="0070C0"/>
                </a:solidFill>
              </a:rPr>
              <a:t>[</a:t>
            </a:r>
            <a:r>
              <a:rPr lang="en-US" dirty="0" err="1" smtClean="0">
                <a:solidFill>
                  <a:srgbClr val="0070C0"/>
                </a:solidFill>
              </a:rPr>
              <a:t>HttpPost</a:t>
            </a:r>
            <a:r>
              <a:rPr lang="en-US" dirty="0" smtClean="0">
                <a:solidFill>
                  <a:srgbClr val="0070C0"/>
                </a:solidFill>
              </a:rPr>
              <a:t>] public </a:t>
            </a:r>
            <a:r>
              <a:rPr lang="en-US" dirty="0" err="1" smtClean="0">
                <a:solidFill>
                  <a:srgbClr val="0070C0"/>
                </a:solidFill>
              </a:rPr>
              <a:t>ActionResult</a:t>
            </a:r>
            <a:r>
              <a:rPr lang="en-US" dirty="0" smtClean="0">
                <a:solidFill>
                  <a:srgbClr val="0070C0"/>
                </a:solidFill>
              </a:rPr>
              <a:t> </a:t>
            </a:r>
            <a:r>
              <a:rPr lang="en-US" dirty="0" err="1" smtClean="0">
                <a:solidFill>
                  <a:srgbClr val="0070C0"/>
                </a:solidFill>
              </a:rPr>
              <a:t>GetPersonName</a:t>
            </a:r>
            <a:r>
              <a:rPr lang="en-US" dirty="0" smtClean="0">
                <a:solidFill>
                  <a:srgbClr val="0070C0"/>
                </a:solidFill>
              </a:rPr>
              <a:t>(Person person) { return Content(</a:t>
            </a:r>
            <a:r>
              <a:rPr lang="en-US" dirty="0" err="1" smtClean="0">
                <a:solidFill>
                  <a:srgbClr val="0070C0"/>
                </a:solidFill>
              </a:rPr>
              <a:t>person.Name.ToString</a:t>
            </a:r>
            <a:r>
              <a:rPr lang="en-US" dirty="0" smtClean="0">
                <a:solidFill>
                  <a:srgbClr val="0070C0"/>
                </a:solidFill>
              </a:rPr>
              <a:t>()); }</a:t>
            </a:r>
          </a:p>
        </p:txBody>
      </p:sp>
    </p:spTree>
    <p:extLst>
      <p:ext uri="{BB962C8B-B14F-4D97-AF65-F5344CB8AC3E}">
        <p14:creationId xmlns:p14="http://schemas.microsoft.com/office/powerpoint/2010/main" val="12281793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Validation</a:t>
            </a:r>
            <a:endParaRPr lang="en-IN" dirty="0"/>
          </a:p>
        </p:txBody>
      </p:sp>
      <p:sp>
        <p:nvSpPr>
          <p:cNvPr id="3" name="Content Placeholder 2"/>
          <p:cNvSpPr>
            <a:spLocks noGrp="1"/>
          </p:cNvSpPr>
          <p:nvPr>
            <p:ph idx="1"/>
          </p:nvPr>
        </p:nvSpPr>
        <p:spPr>
          <a:xfrm>
            <a:off x="838200" y="1690688"/>
            <a:ext cx="10515600" cy="4740592"/>
          </a:xfrm>
        </p:spPr>
        <p:txBody>
          <a:bodyPr>
            <a:noAutofit/>
          </a:bodyPr>
          <a:lstStyle/>
          <a:p>
            <a:r>
              <a:rPr lang="en-US" sz="2000" b="0" dirty="0" smtClean="0"/>
              <a:t>Need to use attributes from the </a:t>
            </a:r>
            <a:r>
              <a:rPr lang="en-US" sz="2000" b="0" u="sng" dirty="0" err="1" smtClean="0"/>
              <a:t>System.ComponentModel.DataAnnotations</a:t>
            </a:r>
            <a:r>
              <a:rPr lang="en-US" sz="2000" b="0" dirty="0" smtClean="0"/>
              <a:t> namespace to specify validation for individual fields in the data model</a:t>
            </a:r>
          </a:p>
          <a:p>
            <a:r>
              <a:rPr lang="en-US" sz="2000" b="0" dirty="0" smtClean="0"/>
              <a:t>Special attributes that are applied over the properties of a class</a:t>
            </a:r>
          </a:p>
          <a:p>
            <a:r>
              <a:rPr lang="en-US" sz="2000" b="0" dirty="0" smtClean="0"/>
              <a:t>Has many built-in validation attributes like Required, Range, </a:t>
            </a:r>
            <a:r>
              <a:rPr lang="en-US" sz="2000" b="0" dirty="0" err="1" smtClean="0"/>
              <a:t>RegularExpression</a:t>
            </a:r>
            <a:r>
              <a:rPr lang="en-US" sz="2000" b="0" dirty="0" smtClean="0"/>
              <a:t> and </a:t>
            </a:r>
            <a:r>
              <a:rPr lang="en-US" sz="2000" b="0" dirty="0" err="1" smtClean="0"/>
              <a:t>StringLength</a:t>
            </a:r>
            <a:endParaRPr lang="en-US" sz="2000" b="0" dirty="0" smtClean="0"/>
          </a:p>
          <a:p>
            <a:r>
              <a:rPr lang="en-US" sz="2000" b="0" dirty="0" smtClean="0"/>
              <a:t>Provide both client and server validation checks with no additional coding</a:t>
            </a:r>
          </a:p>
          <a:p>
            <a:r>
              <a:rPr lang="en-US" sz="2000" b="0" dirty="0" smtClean="0"/>
              <a:t>Can also create custom validation attributes</a:t>
            </a:r>
          </a:p>
          <a:p>
            <a:pPr marL="457200" lvl="1" indent="0">
              <a:buNone/>
            </a:pPr>
            <a:r>
              <a:rPr lang="en-US" sz="1800" dirty="0" smtClean="0">
                <a:solidFill>
                  <a:srgbClr val="0070C0"/>
                </a:solidFill>
              </a:rPr>
              <a:t>public class Party </a:t>
            </a:r>
          </a:p>
          <a:p>
            <a:pPr marL="457200" lvl="1" indent="0">
              <a:buNone/>
            </a:pPr>
            <a:r>
              <a:rPr lang="en-US" sz="1800" dirty="0" smtClean="0">
                <a:solidFill>
                  <a:srgbClr val="0070C0"/>
                </a:solidFill>
              </a:rPr>
              <a:t>{     </a:t>
            </a:r>
          </a:p>
          <a:p>
            <a:pPr marL="914400" lvl="2" indent="0">
              <a:buNone/>
            </a:pPr>
            <a:r>
              <a:rPr lang="en-US" sz="1200" b="1" dirty="0" smtClean="0">
                <a:solidFill>
                  <a:srgbClr val="0070C0"/>
                </a:solidFill>
              </a:rPr>
              <a:t>[Required(</a:t>
            </a:r>
            <a:r>
              <a:rPr lang="en-US" sz="1200" b="1" dirty="0" err="1" smtClean="0">
                <a:solidFill>
                  <a:srgbClr val="0070C0"/>
                </a:solidFill>
              </a:rPr>
              <a:t>ErrorMessage</a:t>
            </a:r>
            <a:r>
              <a:rPr lang="en-US" sz="1200" b="1" dirty="0" smtClean="0">
                <a:solidFill>
                  <a:srgbClr val="0070C0"/>
                </a:solidFill>
              </a:rPr>
              <a:t> = "Start date is required")]     </a:t>
            </a:r>
          </a:p>
          <a:p>
            <a:pPr marL="914400" lvl="2" indent="0">
              <a:buNone/>
            </a:pPr>
            <a:r>
              <a:rPr lang="en-US" sz="1200" dirty="0" smtClean="0">
                <a:solidFill>
                  <a:srgbClr val="0070C0"/>
                </a:solidFill>
              </a:rPr>
              <a:t>public </a:t>
            </a:r>
            <a:r>
              <a:rPr lang="en-US" sz="1200" dirty="0" err="1" smtClean="0">
                <a:solidFill>
                  <a:srgbClr val="0070C0"/>
                </a:solidFill>
              </a:rPr>
              <a:t>DateTime</a:t>
            </a:r>
            <a:r>
              <a:rPr lang="en-US" sz="1200" dirty="0" smtClean="0">
                <a:solidFill>
                  <a:srgbClr val="0070C0"/>
                </a:solidFill>
              </a:rPr>
              <a:t> </a:t>
            </a:r>
            <a:r>
              <a:rPr lang="en-US" sz="1200" dirty="0" err="1" smtClean="0">
                <a:solidFill>
                  <a:srgbClr val="0070C0"/>
                </a:solidFill>
              </a:rPr>
              <a:t>StartDate</a:t>
            </a:r>
            <a:r>
              <a:rPr lang="en-US" sz="1200" dirty="0" smtClean="0">
                <a:solidFill>
                  <a:srgbClr val="0070C0"/>
                </a:solidFill>
              </a:rPr>
              <a:t> { get; set; }       </a:t>
            </a:r>
          </a:p>
          <a:p>
            <a:pPr marL="914400" lvl="2" indent="0">
              <a:buNone/>
            </a:pPr>
            <a:r>
              <a:rPr lang="en-US" sz="1200" b="1" dirty="0" smtClean="0">
                <a:solidFill>
                  <a:srgbClr val="0070C0"/>
                </a:solidFill>
              </a:rPr>
              <a:t>[Required(</a:t>
            </a:r>
            <a:r>
              <a:rPr lang="en-US" sz="1200" b="1" dirty="0" err="1" smtClean="0">
                <a:solidFill>
                  <a:srgbClr val="0070C0"/>
                </a:solidFill>
              </a:rPr>
              <a:t>ErrorMessage</a:t>
            </a:r>
            <a:r>
              <a:rPr lang="en-US" sz="1200" b="1" dirty="0" smtClean="0">
                <a:solidFill>
                  <a:srgbClr val="0070C0"/>
                </a:solidFill>
              </a:rPr>
              <a:t> = "No. of </a:t>
            </a:r>
            <a:r>
              <a:rPr lang="en-US" sz="1200" b="1" dirty="0" err="1" smtClean="0">
                <a:solidFill>
                  <a:srgbClr val="0070C0"/>
                </a:solidFill>
              </a:rPr>
              <a:t>joinees</a:t>
            </a:r>
            <a:r>
              <a:rPr lang="en-US" sz="1200" b="1" dirty="0" smtClean="0">
                <a:solidFill>
                  <a:srgbClr val="0070C0"/>
                </a:solidFill>
              </a:rPr>
              <a:t> is required")]     </a:t>
            </a:r>
          </a:p>
          <a:p>
            <a:pPr marL="914400" lvl="2" indent="0">
              <a:buNone/>
            </a:pPr>
            <a:r>
              <a:rPr lang="en-US" sz="1200" b="1" dirty="0" smtClean="0">
                <a:solidFill>
                  <a:srgbClr val="0070C0"/>
                </a:solidFill>
              </a:rPr>
              <a:t>[Range(2, 10, </a:t>
            </a:r>
            <a:r>
              <a:rPr lang="en-US" sz="1200" b="1" dirty="0" err="1" smtClean="0">
                <a:solidFill>
                  <a:srgbClr val="0070C0"/>
                </a:solidFill>
              </a:rPr>
              <a:t>ErrorMessage</a:t>
            </a:r>
            <a:r>
              <a:rPr lang="en-US" sz="1200" b="1" dirty="0" smtClean="0">
                <a:solidFill>
                  <a:srgbClr val="0070C0"/>
                </a:solidFill>
              </a:rPr>
              <a:t> = "No. of </a:t>
            </a:r>
            <a:r>
              <a:rPr lang="en-US" sz="1200" b="1" dirty="0" err="1" smtClean="0">
                <a:solidFill>
                  <a:srgbClr val="0070C0"/>
                </a:solidFill>
              </a:rPr>
              <a:t>joinees</a:t>
            </a:r>
            <a:r>
              <a:rPr lang="en-US" sz="1200" b="1" dirty="0" smtClean="0">
                <a:solidFill>
                  <a:srgbClr val="0070C0"/>
                </a:solidFill>
              </a:rPr>
              <a:t> should be minimum 2 and not more than 10")] </a:t>
            </a:r>
            <a:r>
              <a:rPr lang="en-US" sz="1200" dirty="0" smtClean="0">
                <a:solidFill>
                  <a:srgbClr val="0070C0"/>
                </a:solidFill>
              </a:rPr>
              <a:t>    </a:t>
            </a:r>
          </a:p>
          <a:p>
            <a:pPr marL="914400" lvl="2" indent="0">
              <a:buNone/>
            </a:pPr>
            <a:r>
              <a:rPr lang="en-US" sz="1200" dirty="0" smtClean="0">
                <a:solidFill>
                  <a:srgbClr val="0070C0"/>
                </a:solidFill>
              </a:rPr>
              <a:t>public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NoOfJoinees</a:t>
            </a:r>
            <a:r>
              <a:rPr lang="en-US" sz="1200" dirty="0" smtClean="0">
                <a:solidFill>
                  <a:srgbClr val="0070C0"/>
                </a:solidFill>
              </a:rPr>
              <a:t> { get; set; }     </a:t>
            </a:r>
          </a:p>
          <a:p>
            <a:pPr marL="914400" lvl="2" indent="0">
              <a:buNone/>
            </a:pPr>
            <a:r>
              <a:rPr lang="en-US" sz="1200" b="1" dirty="0" smtClean="0">
                <a:solidFill>
                  <a:srgbClr val="0070C0"/>
                </a:solidFill>
              </a:rPr>
              <a:t>[</a:t>
            </a:r>
            <a:r>
              <a:rPr lang="en-US" sz="1200" b="1" dirty="0" err="1" smtClean="0">
                <a:solidFill>
                  <a:srgbClr val="0070C0"/>
                </a:solidFill>
              </a:rPr>
              <a:t>StringLength</a:t>
            </a:r>
            <a:r>
              <a:rPr lang="en-US" sz="1200" b="1" dirty="0" smtClean="0">
                <a:solidFill>
                  <a:srgbClr val="0070C0"/>
                </a:solidFill>
              </a:rPr>
              <a:t>(50),Required] </a:t>
            </a:r>
          </a:p>
          <a:p>
            <a:pPr marL="914400" lvl="2" indent="0">
              <a:buNone/>
            </a:pPr>
            <a:r>
              <a:rPr lang="en-US" sz="1200" dirty="0" smtClean="0">
                <a:solidFill>
                  <a:srgbClr val="0070C0"/>
                </a:solidFill>
              </a:rPr>
              <a:t>public object Name { get; set; }       </a:t>
            </a:r>
          </a:p>
          <a:p>
            <a:pPr marL="457200" lvl="1" indent="0">
              <a:buNone/>
            </a:pPr>
            <a:r>
              <a:rPr lang="en-US" sz="1800" dirty="0" smtClean="0">
                <a:solidFill>
                  <a:srgbClr val="0070C0"/>
                </a:solidFill>
              </a:rPr>
              <a:t>} </a:t>
            </a:r>
          </a:p>
        </p:txBody>
      </p:sp>
    </p:spTree>
    <p:extLst>
      <p:ext uri="{BB962C8B-B14F-4D97-AF65-F5344CB8AC3E}">
        <p14:creationId xmlns:p14="http://schemas.microsoft.com/office/powerpoint/2010/main" val="29112017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Validation – Server</a:t>
            </a:r>
            <a:endParaRPr lang="en-IN" dirty="0"/>
          </a:p>
        </p:txBody>
      </p:sp>
      <p:sp>
        <p:nvSpPr>
          <p:cNvPr id="3" name="Content Placeholder 2"/>
          <p:cNvSpPr>
            <a:spLocks noGrp="1"/>
          </p:cNvSpPr>
          <p:nvPr>
            <p:ph idx="1"/>
          </p:nvPr>
        </p:nvSpPr>
        <p:spPr/>
        <p:txBody>
          <a:bodyPr>
            <a:normAutofit fontScale="70000" lnSpcReduction="20000"/>
          </a:bodyPr>
          <a:lstStyle/>
          <a:p>
            <a:r>
              <a:rPr lang="en-US" b="0" dirty="0" smtClean="0"/>
              <a:t>Required for ensuring that the received data is correct and valid</a:t>
            </a:r>
          </a:p>
          <a:p>
            <a:r>
              <a:rPr lang="en-US" b="0" dirty="0" smtClean="0"/>
              <a:t>User could disable script in his browser or do something else to bypass client-side validation.</a:t>
            </a:r>
          </a:p>
          <a:p>
            <a:r>
              <a:rPr lang="en-US" b="0" dirty="0" smtClean="0"/>
              <a:t>In this case server-side validation must required to protect our data from dirty input.</a:t>
            </a:r>
          </a:p>
          <a:p>
            <a:pPr marL="457200" lvl="1" indent="0">
              <a:buNone/>
            </a:pPr>
            <a:endParaRPr lang="en-US" dirty="0" smtClean="0"/>
          </a:p>
          <a:p>
            <a:r>
              <a:rPr lang="en-US" dirty="0" smtClean="0"/>
              <a:t>Explicit Model Validation</a:t>
            </a:r>
          </a:p>
          <a:p>
            <a:pPr marL="457200" lvl="1" indent="0">
              <a:buNone/>
            </a:pPr>
            <a:r>
              <a:rPr lang="en-US" dirty="0" smtClean="0">
                <a:solidFill>
                  <a:srgbClr val="0070C0"/>
                </a:solidFill>
              </a:rPr>
              <a:t>[</a:t>
            </a:r>
            <a:r>
              <a:rPr lang="en-US" dirty="0" err="1" smtClean="0">
                <a:solidFill>
                  <a:srgbClr val="0070C0"/>
                </a:solidFill>
              </a:rPr>
              <a:t>HttpPost</a:t>
            </a:r>
            <a:r>
              <a:rPr lang="en-US" dirty="0" smtClean="0">
                <a:solidFill>
                  <a:srgbClr val="0070C0"/>
                </a:solidFill>
              </a:rPr>
              <a:t>] </a:t>
            </a:r>
          </a:p>
          <a:p>
            <a:pPr marL="457200" lvl="1" indent="0">
              <a:buNone/>
            </a:pPr>
            <a:r>
              <a:rPr lang="en-US" dirty="0" smtClean="0">
                <a:solidFill>
                  <a:srgbClr val="0070C0"/>
                </a:solidFill>
              </a:rPr>
              <a:t>public </a:t>
            </a:r>
            <a:r>
              <a:rPr lang="en-US" dirty="0" err="1" smtClean="0">
                <a:solidFill>
                  <a:srgbClr val="0070C0"/>
                </a:solidFill>
              </a:rPr>
              <a:t>ActionResult</a:t>
            </a:r>
            <a:r>
              <a:rPr lang="en-US" dirty="0" smtClean="0">
                <a:solidFill>
                  <a:srgbClr val="0070C0"/>
                </a:solidFill>
              </a:rPr>
              <a:t> Index(Party party) {     </a:t>
            </a:r>
          </a:p>
          <a:p>
            <a:pPr marL="457200" lvl="1" indent="0">
              <a:buNone/>
            </a:pPr>
            <a:r>
              <a:rPr lang="en-US" dirty="0" smtClean="0">
                <a:solidFill>
                  <a:srgbClr val="0070C0"/>
                </a:solidFill>
              </a:rPr>
              <a:t>	if(</a:t>
            </a:r>
            <a:r>
              <a:rPr lang="en-US" dirty="0" err="1" smtClean="0">
                <a:solidFill>
                  <a:srgbClr val="0070C0"/>
                </a:solidFill>
              </a:rPr>
              <a:t>ModelState.IsValid</a:t>
            </a:r>
            <a:r>
              <a:rPr lang="en-US" dirty="0" smtClean="0">
                <a:solidFill>
                  <a:srgbClr val="0070C0"/>
                </a:solidFill>
              </a:rPr>
              <a:t>)     {         </a:t>
            </a:r>
          </a:p>
          <a:p>
            <a:pPr marL="457200" lvl="1" indent="0">
              <a:buNone/>
            </a:pPr>
            <a:r>
              <a:rPr lang="en-US" dirty="0" smtClean="0">
                <a:solidFill>
                  <a:srgbClr val="0070C0"/>
                </a:solidFill>
              </a:rPr>
              <a:t>		// TO DO: save the party to database         </a:t>
            </a:r>
          </a:p>
          <a:p>
            <a:pPr marL="457200" lvl="1" indent="0">
              <a:buNone/>
            </a:pPr>
            <a:r>
              <a:rPr lang="en-US" dirty="0" smtClean="0">
                <a:solidFill>
                  <a:srgbClr val="0070C0"/>
                </a:solidFill>
              </a:rPr>
              <a:t>		return View("Thanks");    </a:t>
            </a:r>
          </a:p>
          <a:p>
            <a:pPr marL="457200" lvl="1" indent="0">
              <a:buNone/>
            </a:pPr>
            <a:r>
              <a:rPr lang="en-US" dirty="0" smtClean="0">
                <a:solidFill>
                  <a:srgbClr val="0070C0"/>
                </a:solidFill>
              </a:rPr>
              <a:t>	}     </a:t>
            </a:r>
          </a:p>
          <a:p>
            <a:pPr marL="457200" lvl="1" indent="0">
              <a:buNone/>
            </a:pPr>
            <a:r>
              <a:rPr lang="en-US" dirty="0" smtClean="0">
                <a:solidFill>
                  <a:srgbClr val="0070C0"/>
                </a:solidFill>
              </a:rPr>
              <a:t>	return View(); </a:t>
            </a:r>
          </a:p>
          <a:p>
            <a:pPr marL="457200" lvl="1" indent="0">
              <a:buNone/>
            </a:pPr>
            <a:r>
              <a:rPr lang="en-US" dirty="0" smtClean="0">
                <a:solidFill>
                  <a:srgbClr val="0070C0"/>
                </a:solidFill>
              </a:rPr>
              <a:t>}	</a:t>
            </a:r>
          </a:p>
          <a:p>
            <a:pPr marL="457200" lvl="1" indent="0">
              <a:buNone/>
            </a:pPr>
            <a:endParaRPr lang="en-US" dirty="0" smtClean="0">
              <a:solidFill>
                <a:srgbClr val="0070C0"/>
              </a:solidFill>
            </a:endParaRPr>
          </a:p>
          <a:p>
            <a:pPr marL="342900" lvl="1" indent="-342900">
              <a:buFont typeface="Wingdings" panose="05000000000000000000" pitchFamily="2" charset="2"/>
              <a:buChar char="Ø"/>
            </a:pPr>
            <a:r>
              <a:rPr lang="en-US" sz="1800" b="1" dirty="0" smtClean="0"/>
              <a:t>View</a:t>
            </a:r>
          </a:p>
          <a:p>
            <a:pPr marL="457200" lvl="1" indent="0">
              <a:buNone/>
            </a:pPr>
            <a:r>
              <a:rPr lang="en-US" dirty="0" smtClean="0">
                <a:solidFill>
                  <a:srgbClr val="0070C0"/>
                </a:solidFill>
              </a:rPr>
              <a:t>@</a:t>
            </a:r>
            <a:r>
              <a:rPr lang="en-US" dirty="0" err="1" smtClean="0">
                <a:solidFill>
                  <a:srgbClr val="0070C0"/>
                </a:solidFill>
              </a:rPr>
              <a:t>Html.ValidationSummary</a:t>
            </a:r>
            <a:r>
              <a:rPr lang="en-US" dirty="0" smtClean="0">
                <a:solidFill>
                  <a:srgbClr val="0070C0"/>
                </a:solidFill>
              </a:rPr>
              <a:t>()  </a:t>
            </a:r>
          </a:p>
          <a:p>
            <a:endParaRPr lang="en-IN" dirty="0"/>
          </a:p>
        </p:txBody>
      </p:sp>
    </p:spTree>
    <p:extLst>
      <p:ext uri="{BB962C8B-B14F-4D97-AF65-F5344CB8AC3E}">
        <p14:creationId xmlns:p14="http://schemas.microsoft.com/office/powerpoint/2010/main" val="42475313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Validation – Client</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In </a:t>
            </a:r>
            <a:r>
              <a:rPr lang="en-US" dirty="0" err="1" smtClean="0"/>
              <a:t>Web.Config</a:t>
            </a:r>
            <a:r>
              <a:rPr lang="en-US" dirty="0" smtClean="0"/>
              <a:t>,</a:t>
            </a:r>
          </a:p>
          <a:p>
            <a:endParaRPr lang="en-US" dirty="0" smtClean="0"/>
          </a:p>
          <a:p>
            <a:pPr marL="457200" lvl="1" indent="0">
              <a:buNone/>
            </a:pPr>
            <a:r>
              <a:rPr lang="en-US" dirty="0" smtClean="0">
                <a:solidFill>
                  <a:srgbClr val="0070C0"/>
                </a:solidFill>
              </a:rPr>
              <a:t>&lt;</a:t>
            </a:r>
            <a:r>
              <a:rPr lang="en-US" dirty="0" err="1" smtClean="0">
                <a:solidFill>
                  <a:srgbClr val="0070C0"/>
                </a:solidFill>
              </a:rPr>
              <a:t>appSettings</a:t>
            </a:r>
            <a:r>
              <a:rPr lang="en-US" dirty="0" smtClean="0">
                <a:solidFill>
                  <a:srgbClr val="0070C0"/>
                </a:solidFill>
              </a:rPr>
              <a:t>&gt;     </a:t>
            </a:r>
          </a:p>
          <a:p>
            <a:pPr marL="457200" lvl="1" indent="0">
              <a:buNone/>
            </a:pPr>
            <a:r>
              <a:rPr lang="en-US" dirty="0" smtClean="0">
                <a:solidFill>
                  <a:srgbClr val="0070C0"/>
                </a:solidFill>
              </a:rPr>
              <a:t>	&lt;add key="</a:t>
            </a:r>
            <a:r>
              <a:rPr lang="en-US" dirty="0" err="1" smtClean="0">
                <a:solidFill>
                  <a:srgbClr val="0070C0"/>
                </a:solidFill>
              </a:rPr>
              <a:t>ClientValidationEnabled</a:t>
            </a:r>
            <a:r>
              <a:rPr lang="en-US" dirty="0" smtClean="0">
                <a:solidFill>
                  <a:srgbClr val="0070C0"/>
                </a:solidFill>
              </a:rPr>
              <a:t>" value="true" /&gt;     </a:t>
            </a:r>
          </a:p>
          <a:p>
            <a:pPr marL="457200" lvl="1" indent="0">
              <a:buNone/>
            </a:pPr>
            <a:r>
              <a:rPr lang="en-US" dirty="0" smtClean="0">
                <a:solidFill>
                  <a:srgbClr val="0070C0"/>
                </a:solidFill>
              </a:rPr>
              <a:t>	&lt;add key="</a:t>
            </a:r>
            <a:r>
              <a:rPr lang="en-US" dirty="0" err="1" smtClean="0">
                <a:solidFill>
                  <a:srgbClr val="0070C0"/>
                </a:solidFill>
              </a:rPr>
              <a:t>UnobtrusiveJavaScriptEnabled</a:t>
            </a:r>
            <a:r>
              <a:rPr lang="en-US" dirty="0" smtClean="0">
                <a:solidFill>
                  <a:srgbClr val="0070C0"/>
                </a:solidFill>
              </a:rPr>
              <a:t>" value="true"/&gt; </a:t>
            </a:r>
          </a:p>
          <a:p>
            <a:pPr marL="457200" lvl="1" indent="0">
              <a:buNone/>
            </a:pPr>
            <a:r>
              <a:rPr lang="en-US" dirty="0" smtClean="0">
                <a:solidFill>
                  <a:srgbClr val="0070C0"/>
                </a:solidFill>
              </a:rPr>
              <a:t>&lt;/</a:t>
            </a:r>
            <a:r>
              <a:rPr lang="en-US" dirty="0" err="1" smtClean="0">
                <a:solidFill>
                  <a:srgbClr val="0070C0"/>
                </a:solidFill>
              </a:rPr>
              <a:t>appSettings</a:t>
            </a:r>
            <a:r>
              <a:rPr lang="en-US" dirty="0" smtClean="0">
                <a:solidFill>
                  <a:srgbClr val="0070C0"/>
                </a:solidFill>
              </a:rPr>
              <a:t>&gt; </a:t>
            </a:r>
          </a:p>
          <a:p>
            <a:endParaRPr lang="en-US" dirty="0" smtClean="0"/>
          </a:p>
          <a:p>
            <a:r>
              <a:rPr lang="en-US" dirty="0" smtClean="0"/>
              <a:t>Include the necessary </a:t>
            </a:r>
            <a:r>
              <a:rPr lang="en-US" dirty="0" err="1" smtClean="0"/>
              <a:t>javascript</a:t>
            </a:r>
            <a:r>
              <a:rPr lang="en-US" dirty="0" smtClean="0"/>
              <a:t> files in the layout page</a:t>
            </a:r>
          </a:p>
          <a:p>
            <a:pPr lvl="1">
              <a:buFont typeface="+mj-lt"/>
              <a:buAutoNum type="arabicPeriod"/>
            </a:pPr>
            <a:r>
              <a:rPr lang="en-US" i="1" dirty="0" err="1" smtClean="0"/>
              <a:t>jQuery</a:t>
            </a:r>
            <a:r>
              <a:rPr lang="en-US" dirty="0" smtClean="0"/>
              <a:t> </a:t>
            </a:r>
          </a:p>
          <a:p>
            <a:pPr lvl="1">
              <a:buFont typeface="+mj-lt"/>
              <a:buAutoNum type="arabicPeriod"/>
            </a:pPr>
            <a:r>
              <a:rPr lang="en-US" i="1" dirty="0" err="1" smtClean="0"/>
              <a:t>jQuery</a:t>
            </a:r>
            <a:r>
              <a:rPr lang="en-US" i="1" dirty="0" smtClean="0"/>
              <a:t> validation library</a:t>
            </a:r>
            <a:r>
              <a:rPr lang="en-US" dirty="0" smtClean="0"/>
              <a:t> </a:t>
            </a:r>
          </a:p>
          <a:p>
            <a:pPr lvl="1">
              <a:buFont typeface="+mj-lt"/>
              <a:buAutoNum type="arabicPeriod"/>
            </a:pPr>
            <a:r>
              <a:rPr lang="en-US" i="1" dirty="0" err="1" smtClean="0"/>
              <a:t>jQuery</a:t>
            </a:r>
            <a:r>
              <a:rPr lang="en-US" i="1" dirty="0" smtClean="0"/>
              <a:t> unobtrusive validation library (Developed by Microsoft)</a:t>
            </a:r>
            <a:r>
              <a:rPr lang="en-US" dirty="0" smtClean="0"/>
              <a:t> </a:t>
            </a:r>
          </a:p>
          <a:p>
            <a:endParaRPr lang="en-US" dirty="0" smtClean="0"/>
          </a:p>
          <a:p>
            <a:r>
              <a:rPr lang="en-US" dirty="0" smtClean="0"/>
              <a:t>View</a:t>
            </a:r>
          </a:p>
          <a:p>
            <a:pPr marL="457200" lvl="1" indent="0">
              <a:buNone/>
            </a:pPr>
            <a:r>
              <a:rPr lang="en-US" dirty="0" smtClean="0">
                <a:solidFill>
                  <a:srgbClr val="0070C0"/>
                </a:solidFill>
              </a:rPr>
              <a:t>@</a:t>
            </a:r>
            <a:r>
              <a:rPr lang="en-US" dirty="0" err="1" smtClean="0">
                <a:solidFill>
                  <a:srgbClr val="0070C0"/>
                </a:solidFill>
              </a:rPr>
              <a:t>Html.ValidationMessageFor</a:t>
            </a:r>
            <a:r>
              <a:rPr lang="en-US" dirty="0" smtClean="0">
                <a:solidFill>
                  <a:srgbClr val="0070C0"/>
                </a:solidFill>
              </a:rPr>
              <a:t>(model =&gt; </a:t>
            </a:r>
            <a:r>
              <a:rPr lang="en-US" dirty="0" err="1" smtClean="0">
                <a:solidFill>
                  <a:srgbClr val="0070C0"/>
                </a:solidFill>
              </a:rPr>
              <a:t>model.Title</a:t>
            </a:r>
            <a:r>
              <a:rPr lang="en-US" dirty="0" smtClean="0">
                <a:solidFill>
                  <a:srgbClr val="0070C0"/>
                </a:solidFill>
              </a:rPr>
              <a:t>) </a:t>
            </a:r>
          </a:p>
          <a:p>
            <a:endParaRPr lang="en-IN" dirty="0"/>
          </a:p>
        </p:txBody>
      </p:sp>
    </p:spTree>
    <p:extLst>
      <p:ext uri="{BB962C8B-B14F-4D97-AF65-F5344CB8AC3E}">
        <p14:creationId xmlns:p14="http://schemas.microsoft.com/office/powerpoint/2010/main" val="19753711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03516" y="4739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err="1" smtClean="0"/>
              <a:t>ValidationAttribute</a:t>
            </a:r>
            <a:endParaRPr lang="en-IN" dirty="0"/>
          </a:p>
        </p:txBody>
      </p:sp>
      <p:sp>
        <p:nvSpPr>
          <p:cNvPr id="5" name="Content Placeholder 2"/>
          <p:cNvSpPr txBox="1">
            <a:spLocks/>
          </p:cNvSpPr>
          <p:nvPr/>
        </p:nvSpPr>
        <p:spPr>
          <a:xfrm>
            <a:off x="903516" y="193448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dirty="0"/>
              <a:t>All the validation attributes are derived from the abstract class </a:t>
            </a:r>
            <a:r>
              <a:rPr lang="en-US" dirty="0" err="1"/>
              <a:t>ValidationAttribute</a:t>
            </a:r>
            <a:endParaRPr lang="en-US" dirty="0"/>
          </a:p>
          <a:p>
            <a:r>
              <a:rPr lang="en-IN" sz="2400" dirty="0" smtClean="0"/>
              <a:t>Can be used to Create Custom Validation Attributes</a:t>
            </a:r>
          </a:p>
          <a:p>
            <a:endParaRPr lang="en-IN" sz="2400" dirty="0" smtClean="0"/>
          </a:p>
          <a:p>
            <a:pPr marL="0" indent="0" eaLnBrk="0" fontAlgn="base" hangingPunct="0">
              <a:lnSpc>
                <a:spcPct val="100000"/>
              </a:lnSpc>
              <a:spcBef>
                <a:spcPct val="0"/>
              </a:spcBef>
              <a:spcAft>
                <a:spcPct val="0"/>
              </a:spcAft>
              <a:buFont typeface="Arial" panose="020B0604020202020204" pitchFamily="34" charset="0"/>
              <a:buNone/>
            </a:pPr>
            <a:r>
              <a:rPr lang="en-US" sz="1600" b="1" dirty="0" smtClean="0">
                <a:solidFill>
                  <a:srgbClr val="006699"/>
                </a:solidFill>
                <a:latin typeface="Consolas" panose="020B0609020204030204" pitchFamily="49" charset="0"/>
                <a:cs typeface="Consolas" panose="020B0609020204030204" pitchFamily="49" charset="0"/>
              </a:rPr>
              <a:t>public</a:t>
            </a:r>
            <a:r>
              <a:rPr lang="en-US" sz="2400" dirty="0" smtClean="0">
                <a:solidFill>
                  <a:srgbClr val="666666"/>
                </a:solidFill>
                <a:latin typeface="Consolas" panose="020B0609020204030204" pitchFamily="49" charset="0"/>
                <a:cs typeface="Consolas" panose="020B0609020204030204" pitchFamily="49" charset="0"/>
              </a:rPr>
              <a:t> </a:t>
            </a:r>
            <a:r>
              <a:rPr lang="en-US" sz="1600" b="1" dirty="0" smtClean="0">
                <a:solidFill>
                  <a:srgbClr val="006699"/>
                </a:solidFill>
                <a:latin typeface="Consolas" panose="020B0609020204030204" pitchFamily="49" charset="0"/>
                <a:cs typeface="Consolas" panose="020B0609020204030204" pitchFamily="49" charset="0"/>
              </a:rPr>
              <a:t>class</a:t>
            </a:r>
            <a:r>
              <a:rPr lang="en-US" sz="2400" dirty="0" smtClean="0">
                <a:solidFill>
                  <a:srgbClr val="666666"/>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FutureDateAttribute</a:t>
            </a:r>
            <a:r>
              <a:rPr lang="en-US" sz="1600" dirty="0" smtClean="0">
                <a:solidFill>
                  <a:srgbClr val="000000"/>
                </a:solidFill>
                <a:latin typeface="Consolas" panose="020B0609020204030204" pitchFamily="49" charset="0"/>
                <a:cs typeface="Consolas" panose="020B0609020204030204" pitchFamily="49" charset="0"/>
              </a:rPr>
              <a:t> : </a:t>
            </a:r>
            <a:r>
              <a:rPr lang="en-US" sz="1600" dirty="0" err="1" smtClean="0">
                <a:solidFill>
                  <a:srgbClr val="000000"/>
                </a:solidFill>
                <a:latin typeface="Consolas" panose="020B0609020204030204" pitchFamily="49" charset="0"/>
                <a:cs typeface="Consolas" panose="020B0609020204030204" pitchFamily="49" charset="0"/>
              </a:rPr>
              <a:t>ValidationAttribute</a:t>
            </a:r>
            <a:endParaRPr lang="en-US" sz="2000" dirty="0" smtClean="0"/>
          </a:p>
          <a:p>
            <a:pPr marL="0" indent="0" eaLnBrk="0" fontAlgn="base" hangingPunct="0">
              <a:lnSpc>
                <a:spcPct val="100000"/>
              </a:lnSpc>
              <a:spcBef>
                <a:spcPct val="0"/>
              </a:spcBef>
              <a:spcAft>
                <a:spcPct val="0"/>
              </a:spcAft>
              <a:buFont typeface="Arial" panose="020B0604020202020204" pitchFamily="34" charset="0"/>
              <a:buNone/>
            </a:pPr>
            <a:r>
              <a:rPr lang="en-US" sz="1600" dirty="0" smtClean="0">
                <a:solidFill>
                  <a:srgbClr val="000000"/>
                </a:solidFill>
                <a:latin typeface="Consolas" panose="020B0609020204030204" pitchFamily="49" charset="0"/>
                <a:cs typeface="Consolas" panose="020B0609020204030204" pitchFamily="49" charset="0"/>
              </a:rPr>
              <a:t>{</a:t>
            </a:r>
            <a:endParaRPr lang="en-US" sz="2000" dirty="0" smtClean="0"/>
          </a:p>
          <a:p>
            <a:pPr marL="0" indent="0" eaLnBrk="0" fontAlgn="base" hangingPunct="0">
              <a:lnSpc>
                <a:spcPct val="100000"/>
              </a:lnSpc>
              <a:spcBef>
                <a:spcPct val="0"/>
              </a:spcBef>
              <a:spcAft>
                <a:spcPct val="0"/>
              </a:spcAft>
              <a:buFont typeface="Arial" panose="020B0604020202020204" pitchFamily="34" charset="0"/>
              <a:buNone/>
            </a:pPr>
            <a:r>
              <a:rPr lang="en-US" sz="1600" dirty="0" smtClean="0">
                <a:solidFill>
                  <a:srgbClr val="333333"/>
                </a:solidFill>
                <a:latin typeface="Consolas" panose="020B0609020204030204" pitchFamily="49" charset="0"/>
                <a:cs typeface="Consolas" panose="020B0609020204030204" pitchFamily="49" charset="0"/>
              </a:rPr>
              <a:t>    </a:t>
            </a:r>
            <a:r>
              <a:rPr lang="en-US" sz="1600" b="1" dirty="0" smtClean="0">
                <a:solidFill>
                  <a:srgbClr val="006699"/>
                </a:solidFill>
                <a:latin typeface="Consolas" panose="020B0609020204030204" pitchFamily="49" charset="0"/>
                <a:cs typeface="Consolas" panose="020B0609020204030204" pitchFamily="49" charset="0"/>
              </a:rPr>
              <a:t>public</a:t>
            </a:r>
            <a:r>
              <a:rPr lang="en-US" sz="2400" dirty="0" smtClean="0">
                <a:solidFill>
                  <a:srgbClr val="666666"/>
                </a:solidFill>
                <a:latin typeface="Consolas" panose="020B0609020204030204" pitchFamily="49" charset="0"/>
                <a:cs typeface="Consolas" panose="020B0609020204030204" pitchFamily="49" charset="0"/>
              </a:rPr>
              <a:t> </a:t>
            </a:r>
            <a:r>
              <a:rPr lang="en-US" sz="1600" b="1" dirty="0" smtClean="0">
                <a:solidFill>
                  <a:srgbClr val="006699"/>
                </a:solidFill>
                <a:latin typeface="Consolas" panose="020B0609020204030204" pitchFamily="49" charset="0"/>
                <a:cs typeface="Consolas" panose="020B0609020204030204" pitchFamily="49" charset="0"/>
              </a:rPr>
              <a:t>override</a:t>
            </a:r>
            <a:r>
              <a:rPr lang="en-US" sz="2400" dirty="0" smtClean="0">
                <a:solidFill>
                  <a:srgbClr val="666666"/>
                </a:solidFill>
                <a:latin typeface="Consolas" panose="020B0609020204030204" pitchFamily="49" charset="0"/>
                <a:cs typeface="Consolas" panose="020B0609020204030204" pitchFamily="49" charset="0"/>
              </a:rPr>
              <a:t> </a:t>
            </a:r>
            <a:r>
              <a:rPr lang="en-US" sz="1600" b="1" dirty="0" err="1" smtClean="0">
                <a:solidFill>
                  <a:srgbClr val="006699"/>
                </a:solidFill>
                <a:latin typeface="Consolas" panose="020B0609020204030204" pitchFamily="49" charset="0"/>
                <a:cs typeface="Consolas" panose="020B0609020204030204" pitchFamily="49" charset="0"/>
              </a:rPr>
              <a:t>bool</a:t>
            </a:r>
            <a:r>
              <a:rPr lang="en-US" sz="2400" dirty="0" smtClean="0">
                <a:solidFill>
                  <a:srgbClr val="666666"/>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IsValid</a:t>
            </a:r>
            <a:r>
              <a:rPr lang="en-US" sz="1600" dirty="0" smtClean="0">
                <a:solidFill>
                  <a:srgbClr val="000000"/>
                </a:solidFill>
                <a:latin typeface="Consolas" panose="020B0609020204030204" pitchFamily="49" charset="0"/>
                <a:cs typeface="Consolas" panose="020B0609020204030204" pitchFamily="49" charset="0"/>
              </a:rPr>
              <a:t>(</a:t>
            </a:r>
            <a:r>
              <a:rPr lang="en-US" sz="1600" b="1" dirty="0" smtClean="0">
                <a:solidFill>
                  <a:srgbClr val="006699"/>
                </a:solidFill>
                <a:latin typeface="Consolas" panose="020B0609020204030204" pitchFamily="49" charset="0"/>
                <a:cs typeface="Consolas" panose="020B0609020204030204" pitchFamily="49" charset="0"/>
              </a:rPr>
              <a:t>object</a:t>
            </a:r>
            <a:r>
              <a:rPr lang="en-US" sz="2400" dirty="0" smtClean="0">
                <a:solidFill>
                  <a:srgbClr val="666666"/>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value)</a:t>
            </a:r>
            <a:endParaRPr lang="en-US" sz="2000" dirty="0" smtClean="0"/>
          </a:p>
          <a:p>
            <a:pPr marL="0" indent="0" eaLnBrk="0" fontAlgn="base" hangingPunct="0">
              <a:lnSpc>
                <a:spcPct val="100000"/>
              </a:lnSpc>
              <a:spcBef>
                <a:spcPct val="0"/>
              </a:spcBef>
              <a:spcAft>
                <a:spcPct val="0"/>
              </a:spcAft>
              <a:buFont typeface="Arial" panose="020B0604020202020204" pitchFamily="34" charset="0"/>
              <a:buNone/>
            </a:pPr>
            <a:r>
              <a:rPr lang="en-US" sz="1600" dirty="0" smtClean="0">
                <a:solidFill>
                  <a:srgbClr val="333333"/>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a:t>
            </a:r>
            <a:endParaRPr lang="en-US" sz="2000" dirty="0" smtClean="0"/>
          </a:p>
          <a:p>
            <a:pPr marL="0" indent="0" eaLnBrk="0" fontAlgn="base" hangingPunct="0">
              <a:lnSpc>
                <a:spcPct val="100000"/>
              </a:lnSpc>
              <a:spcBef>
                <a:spcPct val="0"/>
              </a:spcBef>
              <a:spcAft>
                <a:spcPct val="0"/>
              </a:spcAft>
              <a:buFont typeface="Arial" panose="020B0604020202020204" pitchFamily="34" charset="0"/>
              <a:buNone/>
            </a:pPr>
            <a:r>
              <a:rPr lang="en-US" sz="1600" dirty="0" smtClean="0">
                <a:solidFill>
                  <a:srgbClr val="333333"/>
                </a:solidFill>
                <a:latin typeface="Consolas" panose="020B0609020204030204" pitchFamily="49" charset="0"/>
                <a:cs typeface="Consolas" panose="020B0609020204030204" pitchFamily="49" charset="0"/>
              </a:rPr>
              <a:t>        </a:t>
            </a:r>
            <a:r>
              <a:rPr lang="en-US" sz="1600" b="1" dirty="0" smtClean="0">
                <a:solidFill>
                  <a:srgbClr val="006699"/>
                </a:solidFill>
                <a:latin typeface="Consolas" panose="020B0609020204030204" pitchFamily="49" charset="0"/>
                <a:cs typeface="Consolas" panose="020B0609020204030204" pitchFamily="49" charset="0"/>
              </a:rPr>
              <a:t>return</a:t>
            </a:r>
            <a:r>
              <a:rPr lang="en-US" sz="2400" dirty="0" smtClean="0">
                <a:solidFill>
                  <a:srgbClr val="666666"/>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value != </a:t>
            </a:r>
            <a:r>
              <a:rPr lang="en-US" sz="1600" b="1" dirty="0" smtClean="0">
                <a:solidFill>
                  <a:srgbClr val="006699"/>
                </a:solidFill>
                <a:latin typeface="Consolas" panose="020B0609020204030204" pitchFamily="49" charset="0"/>
                <a:cs typeface="Consolas" panose="020B0609020204030204" pitchFamily="49" charset="0"/>
              </a:rPr>
              <a:t>null</a:t>
            </a:r>
            <a:r>
              <a:rPr lang="en-US" sz="2400" dirty="0" smtClean="0">
                <a:solidFill>
                  <a:srgbClr val="666666"/>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&amp;&amp; (</a:t>
            </a:r>
            <a:r>
              <a:rPr lang="en-US" sz="1600" dirty="0" err="1" smtClean="0">
                <a:solidFill>
                  <a:srgbClr val="000000"/>
                </a:solidFill>
                <a:latin typeface="Consolas" panose="020B0609020204030204" pitchFamily="49" charset="0"/>
                <a:cs typeface="Consolas" panose="020B0609020204030204" pitchFamily="49" charset="0"/>
              </a:rPr>
              <a:t>DateTime</a:t>
            </a:r>
            <a:r>
              <a:rPr lang="en-US" sz="1600" dirty="0" smtClean="0">
                <a:solidFill>
                  <a:srgbClr val="000000"/>
                </a:solidFill>
                <a:latin typeface="Consolas" panose="020B0609020204030204" pitchFamily="49" charset="0"/>
                <a:cs typeface="Consolas" panose="020B0609020204030204" pitchFamily="49" charset="0"/>
              </a:rPr>
              <a:t>)value &gt; </a:t>
            </a:r>
            <a:r>
              <a:rPr lang="en-US" sz="1600" dirty="0" err="1" smtClean="0">
                <a:solidFill>
                  <a:srgbClr val="000000"/>
                </a:solidFill>
                <a:latin typeface="Consolas" panose="020B0609020204030204" pitchFamily="49" charset="0"/>
                <a:cs typeface="Consolas" panose="020B0609020204030204" pitchFamily="49" charset="0"/>
              </a:rPr>
              <a:t>DateTime.Now</a:t>
            </a:r>
            <a:r>
              <a:rPr lang="en-US" sz="1600" dirty="0" smtClean="0">
                <a:solidFill>
                  <a:srgbClr val="000000"/>
                </a:solidFill>
                <a:latin typeface="Consolas" panose="020B0609020204030204" pitchFamily="49" charset="0"/>
                <a:cs typeface="Consolas" panose="020B0609020204030204" pitchFamily="49" charset="0"/>
              </a:rPr>
              <a:t>;</a:t>
            </a:r>
            <a:endParaRPr lang="en-US" sz="2000" dirty="0" smtClean="0"/>
          </a:p>
          <a:p>
            <a:pPr marL="0" indent="0" eaLnBrk="0" fontAlgn="base" hangingPunct="0">
              <a:lnSpc>
                <a:spcPct val="100000"/>
              </a:lnSpc>
              <a:spcBef>
                <a:spcPct val="0"/>
              </a:spcBef>
              <a:spcAft>
                <a:spcPct val="0"/>
              </a:spcAft>
              <a:buFont typeface="Arial" panose="020B0604020202020204" pitchFamily="34" charset="0"/>
              <a:buNone/>
            </a:pPr>
            <a:r>
              <a:rPr lang="en-US" sz="1600" dirty="0" smtClean="0">
                <a:solidFill>
                  <a:srgbClr val="333333"/>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a:t>
            </a:r>
            <a:endParaRPr lang="en-US" sz="2000" dirty="0" smtClean="0"/>
          </a:p>
          <a:p>
            <a:pPr marL="0" indent="0" eaLnBrk="0" fontAlgn="base" hangingPunct="0">
              <a:lnSpc>
                <a:spcPct val="100000"/>
              </a:lnSpc>
              <a:spcBef>
                <a:spcPct val="0"/>
              </a:spcBef>
              <a:spcAft>
                <a:spcPct val="0"/>
              </a:spcAft>
              <a:buFont typeface="Arial" panose="020B0604020202020204" pitchFamily="34" charset="0"/>
              <a:buNone/>
            </a:pPr>
            <a:r>
              <a:rPr lang="en-US" sz="1600" dirty="0" smtClean="0">
                <a:solidFill>
                  <a:srgbClr val="000000"/>
                </a:solidFill>
                <a:latin typeface="Consolas" panose="020B0609020204030204" pitchFamily="49" charset="0"/>
                <a:cs typeface="Consolas" panose="020B0609020204030204" pitchFamily="49" charset="0"/>
              </a:rPr>
              <a:t>}</a:t>
            </a:r>
          </a:p>
          <a:p>
            <a:pPr fontAlgn="base">
              <a:spcAft>
                <a:spcPct val="0"/>
              </a:spcAft>
            </a:pPr>
            <a:r>
              <a:rPr lang="en-US" sz="2400" dirty="0"/>
              <a:t>The above code does only server side validation.</a:t>
            </a:r>
          </a:p>
          <a:p>
            <a:endParaRPr lang="en-IN" dirty="0"/>
          </a:p>
        </p:txBody>
      </p:sp>
    </p:spTree>
    <p:extLst>
      <p:ext uri="{BB962C8B-B14F-4D97-AF65-F5344CB8AC3E}">
        <p14:creationId xmlns:p14="http://schemas.microsoft.com/office/powerpoint/2010/main" val="41324169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IClientValidatable</a:t>
            </a:r>
            <a:endParaRPr lang="en-IN" dirty="0"/>
          </a:p>
        </p:txBody>
      </p:sp>
      <p:sp>
        <p:nvSpPr>
          <p:cNvPr id="3" name="Content Placeholder 2"/>
          <p:cNvSpPr>
            <a:spLocks noGrp="1"/>
          </p:cNvSpPr>
          <p:nvPr>
            <p:ph idx="1"/>
          </p:nvPr>
        </p:nvSpPr>
        <p:spPr>
          <a:xfrm>
            <a:off x="838200" y="1494971"/>
            <a:ext cx="10515600" cy="4681992"/>
          </a:xfrm>
        </p:spPr>
        <p:txBody>
          <a:bodyPr>
            <a:normAutofit lnSpcReduction="10000"/>
          </a:bodyPr>
          <a:lstStyle/>
          <a:p>
            <a:r>
              <a:rPr lang="en-IN" sz="2000" dirty="0" smtClean="0"/>
              <a:t>To enable client side validation on the custom validation attributes, implement the interface </a:t>
            </a:r>
            <a:r>
              <a:rPr lang="en-IN" sz="2000" dirty="0" err="1" smtClean="0"/>
              <a:t>IClientValidatable</a:t>
            </a:r>
            <a:endParaRPr lang="en-IN" sz="2000" dirty="0" smtClean="0"/>
          </a:p>
          <a:p>
            <a:endParaRPr lang="en-IN" sz="2000" dirty="0" smtClean="0"/>
          </a:p>
          <a:p>
            <a:pPr marL="0" lvl="0" indent="0" eaLnBrk="0" fontAlgn="base" hangingPunct="0">
              <a:lnSpc>
                <a:spcPct val="100000"/>
              </a:lnSpc>
              <a:spcBef>
                <a:spcPct val="0"/>
              </a:spcBef>
              <a:spcAft>
                <a:spcPct val="0"/>
              </a:spcAft>
              <a:buNone/>
            </a:pPr>
            <a:r>
              <a:rPr lang="en-US" sz="1200" b="1" dirty="0">
                <a:solidFill>
                  <a:srgbClr val="006699"/>
                </a:solidFill>
                <a:latin typeface="Consolas" panose="020B0609020204030204" pitchFamily="49" charset="0"/>
                <a:cs typeface="Consolas" panose="020B0609020204030204" pitchFamily="49" charset="0"/>
              </a:rPr>
              <a:t>public</a:t>
            </a:r>
            <a:r>
              <a:rPr lang="en-US" sz="1700" dirty="0">
                <a:solidFill>
                  <a:srgbClr val="666666"/>
                </a:solidFill>
                <a:latin typeface="Consolas" panose="020B0609020204030204" pitchFamily="49" charset="0"/>
                <a:cs typeface="Consolas" panose="020B0609020204030204" pitchFamily="49" charset="0"/>
              </a:rPr>
              <a:t> </a:t>
            </a:r>
            <a:r>
              <a:rPr lang="en-US" sz="1200" b="1" dirty="0">
                <a:solidFill>
                  <a:srgbClr val="006699"/>
                </a:solidFill>
                <a:latin typeface="Consolas" panose="020B0609020204030204" pitchFamily="49" charset="0"/>
                <a:cs typeface="Consolas" panose="020B0609020204030204" pitchFamily="49" charset="0"/>
              </a:rPr>
              <a:t>class</a:t>
            </a:r>
            <a:r>
              <a:rPr lang="en-US" sz="1700" dirty="0">
                <a:solidFill>
                  <a:srgbClr val="666666"/>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FutureDateValidatorAttribute</a:t>
            </a:r>
            <a:r>
              <a:rPr lang="en-US" sz="1200" dirty="0">
                <a:solidFill>
                  <a:srgbClr val="000000"/>
                </a:solidFill>
                <a:latin typeface="Consolas" panose="020B0609020204030204" pitchFamily="49" charset="0"/>
                <a:cs typeface="Consolas" panose="020B0609020204030204" pitchFamily="49" charset="0"/>
              </a:rPr>
              <a:t> : </a:t>
            </a:r>
            <a:r>
              <a:rPr lang="en-US" sz="1200" dirty="0" err="1">
                <a:solidFill>
                  <a:srgbClr val="000000"/>
                </a:solidFill>
                <a:latin typeface="Consolas" panose="020B0609020204030204" pitchFamily="49" charset="0"/>
                <a:cs typeface="Consolas" panose="020B0609020204030204" pitchFamily="49" charset="0"/>
              </a:rPr>
              <a:t>ValidationAttribute</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IClientValidatable</a:t>
            </a:r>
            <a:endParaRPr lang="en-US" sz="1700" dirty="0"/>
          </a:p>
          <a:p>
            <a:pPr marL="0" lvl="0" indent="0" eaLnBrk="0" fontAlgn="base" hangingPunct="0">
              <a:lnSpc>
                <a:spcPct val="100000"/>
              </a:lnSpc>
              <a:spcBef>
                <a:spcPct val="0"/>
              </a:spcBef>
              <a:spcAft>
                <a:spcPct val="0"/>
              </a:spcAft>
              <a:buNone/>
            </a:pPr>
            <a:r>
              <a:rPr lang="en-US" sz="1200" dirty="0">
                <a:solidFill>
                  <a:srgbClr val="000000"/>
                </a:solidFill>
                <a:latin typeface="Consolas" panose="020B0609020204030204" pitchFamily="49" charset="0"/>
                <a:cs typeface="Consolas" panose="020B0609020204030204" pitchFamily="49" charset="0"/>
              </a:rPr>
              <a:t>{</a:t>
            </a:r>
            <a:endParaRPr lang="en-US" sz="1700" dirty="0"/>
          </a:p>
          <a:p>
            <a:pPr marL="0" lvl="0" indent="0" eaLnBrk="0" fontAlgn="base" hangingPunct="0">
              <a:lnSpc>
                <a:spcPct val="100000"/>
              </a:lnSpc>
              <a:spcBef>
                <a:spcPct val="0"/>
              </a:spcBef>
              <a:spcAft>
                <a:spcPct val="0"/>
              </a:spcAft>
              <a:buNone/>
            </a:pPr>
            <a:r>
              <a:rPr lang="en-US" sz="1200" dirty="0">
                <a:solidFill>
                  <a:srgbClr val="333333"/>
                </a:solidFill>
                <a:latin typeface="Consolas" panose="020B0609020204030204" pitchFamily="49" charset="0"/>
                <a:cs typeface="Consolas" panose="020B0609020204030204" pitchFamily="49" charset="0"/>
              </a:rPr>
              <a:t>    </a:t>
            </a:r>
            <a:r>
              <a:rPr lang="en-US" sz="1200" b="1" dirty="0">
                <a:solidFill>
                  <a:srgbClr val="006699"/>
                </a:solidFill>
                <a:latin typeface="Consolas" panose="020B0609020204030204" pitchFamily="49" charset="0"/>
                <a:cs typeface="Consolas" panose="020B0609020204030204" pitchFamily="49" charset="0"/>
              </a:rPr>
              <a:t>public</a:t>
            </a:r>
            <a:r>
              <a:rPr lang="en-US" sz="1700" dirty="0">
                <a:solidFill>
                  <a:srgbClr val="666666"/>
                </a:solidFill>
                <a:latin typeface="Consolas" panose="020B0609020204030204" pitchFamily="49" charset="0"/>
                <a:cs typeface="Consolas" panose="020B0609020204030204" pitchFamily="49" charset="0"/>
              </a:rPr>
              <a:t> </a:t>
            </a:r>
            <a:r>
              <a:rPr lang="en-US" sz="1200" b="1" dirty="0">
                <a:solidFill>
                  <a:srgbClr val="006699"/>
                </a:solidFill>
                <a:latin typeface="Consolas" panose="020B0609020204030204" pitchFamily="49" charset="0"/>
                <a:cs typeface="Consolas" panose="020B0609020204030204" pitchFamily="49" charset="0"/>
              </a:rPr>
              <a:t>override</a:t>
            </a:r>
            <a:r>
              <a:rPr lang="en-US" sz="1700" dirty="0">
                <a:solidFill>
                  <a:srgbClr val="666666"/>
                </a:solidFill>
                <a:latin typeface="Consolas" panose="020B0609020204030204" pitchFamily="49" charset="0"/>
                <a:cs typeface="Consolas" panose="020B0609020204030204" pitchFamily="49" charset="0"/>
              </a:rPr>
              <a:t> </a:t>
            </a:r>
            <a:r>
              <a:rPr lang="en-US" sz="1200" b="1" dirty="0" err="1">
                <a:solidFill>
                  <a:srgbClr val="006699"/>
                </a:solidFill>
                <a:latin typeface="Consolas" panose="020B0609020204030204" pitchFamily="49" charset="0"/>
                <a:cs typeface="Consolas" panose="020B0609020204030204" pitchFamily="49" charset="0"/>
              </a:rPr>
              <a:t>bool</a:t>
            </a:r>
            <a:r>
              <a:rPr lang="en-US" sz="1700" dirty="0">
                <a:solidFill>
                  <a:srgbClr val="666666"/>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IsValid</a:t>
            </a:r>
            <a:r>
              <a:rPr lang="en-US" sz="1200" dirty="0">
                <a:solidFill>
                  <a:srgbClr val="000000"/>
                </a:solidFill>
                <a:latin typeface="Consolas" panose="020B0609020204030204" pitchFamily="49" charset="0"/>
                <a:cs typeface="Consolas" panose="020B0609020204030204" pitchFamily="49" charset="0"/>
              </a:rPr>
              <a:t>(</a:t>
            </a:r>
            <a:r>
              <a:rPr lang="en-US" sz="1200" b="1" dirty="0">
                <a:solidFill>
                  <a:srgbClr val="006699"/>
                </a:solidFill>
                <a:latin typeface="Consolas" panose="020B0609020204030204" pitchFamily="49" charset="0"/>
                <a:cs typeface="Consolas" panose="020B0609020204030204" pitchFamily="49" charset="0"/>
              </a:rPr>
              <a:t>object</a:t>
            </a:r>
            <a:r>
              <a:rPr lang="en-US" sz="1700" dirty="0">
                <a:solidFill>
                  <a:srgbClr val="666666"/>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value)</a:t>
            </a:r>
            <a:endParaRPr lang="en-US" sz="1700" dirty="0"/>
          </a:p>
          <a:p>
            <a:pPr marL="0" lvl="0" indent="0" eaLnBrk="0" fontAlgn="base" hangingPunct="0">
              <a:lnSpc>
                <a:spcPct val="100000"/>
              </a:lnSpc>
              <a:spcBef>
                <a:spcPct val="0"/>
              </a:spcBef>
              <a:spcAft>
                <a:spcPct val="0"/>
              </a:spcAft>
              <a:buNone/>
            </a:pP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a:t>
            </a:r>
            <a:endParaRPr lang="en-US" sz="1700" dirty="0"/>
          </a:p>
          <a:p>
            <a:pPr marL="0" lvl="0" indent="0" eaLnBrk="0" fontAlgn="base" hangingPunct="0">
              <a:lnSpc>
                <a:spcPct val="100000"/>
              </a:lnSpc>
              <a:spcBef>
                <a:spcPct val="0"/>
              </a:spcBef>
              <a:spcAft>
                <a:spcPct val="0"/>
              </a:spcAft>
              <a:buNone/>
            </a:pPr>
            <a:r>
              <a:rPr lang="en-US" sz="1200" dirty="0">
                <a:solidFill>
                  <a:srgbClr val="333333"/>
                </a:solidFill>
                <a:latin typeface="Consolas" panose="020B0609020204030204" pitchFamily="49" charset="0"/>
                <a:cs typeface="Consolas" panose="020B0609020204030204" pitchFamily="49" charset="0"/>
              </a:rPr>
              <a:t>        </a:t>
            </a:r>
            <a:r>
              <a:rPr lang="en-US" sz="1200" b="1" dirty="0">
                <a:solidFill>
                  <a:srgbClr val="006699"/>
                </a:solidFill>
                <a:latin typeface="Consolas" panose="020B0609020204030204" pitchFamily="49" charset="0"/>
                <a:cs typeface="Consolas" panose="020B0609020204030204" pitchFamily="49" charset="0"/>
              </a:rPr>
              <a:t>return</a:t>
            </a:r>
            <a:r>
              <a:rPr lang="en-US" sz="1700" dirty="0">
                <a:solidFill>
                  <a:srgbClr val="666666"/>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value != </a:t>
            </a:r>
            <a:r>
              <a:rPr lang="en-US" sz="1200" b="1" dirty="0">
                <a:solidFill>
                  <a:srgbClr val="006699"/>
                </a:solidFill>
                <a:latin typeface="Consolas" panose="020B0609020204030204" pitchFamily="49" charset="0"/>
                <a:cs typeface="Consolas" panose="020B0609020204030204" pitchFamily="49" charset="0"/>
              </a:rPr>
              <a:t>null</a:t>
            </a:r>
            <a:r>
              <a:rPr lang="en-US" sz="1700" dirty="0">
                <a:solidFill>
                  <a:srgbClr val="666666"/>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&amp;&amp; (</a:t>
            </a:r>
            <a:r>
              <a:rPr lang="en-US" sz="1200" dirty="0" err="1">
                <a:solidFill>
                  <a:srgbClr val="000000"/>
                </a:solidFill>
                <a:latin typeface="Consolas" panose="020B0609020204030204" pitchFamily="49" charset="0"/>
                <a:cs typeface="Consolas" panose="020B0609020204030204" pitchFamily="49" charset="0"/>
              </a:rPr>
              <a:t>DateTime</a:t>
            </a:r>
            <a:r>
              <a:rPr lang="en-US" sz="1200" dirty="0">
                <a:solidFill>
                  <a:srgbClr val="000000"/>
                </a:solidFill>
                <a:latin typeface="Consolas" panose="020B0609020204030204" pitchFamily="49" charset="0"/>
                <a:cs typeface="Consolas" panose="020B0609020204030204" pitchFamily="49" charset="0"/>
              </a:rPr>
              <a:t>)value &gt; </a:t>
            </a:r>
            <a:r>
              <a:rPr lang="en-US" sz="1200" dirty="0" err="1">
                <a:solidFill>
                  <a:srgbClr val="000000"/>
                </a:solidFill>
                <a:latin typeface="Consolas" panose="020B0609020204030204" pitchFamily="49" charset="0"/>
                <a:cs typeface="Consolas" panose="020B0609020204030204" pitchFamily="49" charset="0"/>
              </a:rPr>
              <a:t>DateTime.Now</a:t>
            </a:r>
            <a:r>
              <a:rPr lang="en-US" sz="1200" dirty="0">
                <a:solidFill>
                  <a:srgbClr val="000000"/>
                </a:solidFill>
                <a:latin typeface="Consolas" panose="020B0609020204030204" pitchFamily="49" charset="0"/>
                <a:cs typeface="Consolas" panose="020B0609020204030204" pitchFamily="49" charset="0"/>
              </a:rPr>
              <a:t>;</a:t>
            </a:r>
            <a:endParaRPr lang="en-US" sz="1700" dirty="0"/>
          </a:p>
          <a:p>
            <a:pPr marL="0" lvl="0" indent="0" eaLnBrk="0" fontAlgn="base" hangingPunct="0">
              <a:lnSpc>
                <a:spcPct val="100000"/>
              </a:lnSpc>
              <a:spcBef>
                <a:spcPct val="0"/>
              </a:spcBef>
              <a:spcAft>
                <a:spcPct val="0"/>
              </a:spcAft>
              <a:buNone/>
            </a:pP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a:t>
            </a:r>
            <a:endParaRPr lang="en-US" sz="1700" dirty="0"/>
          </a:p>
          <a:p>
            <a:pPr marL="0" lvl="0" indent="0" eaLnBrk="0" fontAlgn="base" hangingPunct="0">
              <a:lnSpc>
                <a:spcPct val="100000"/>
              </a:lnSpc>
              <a:spcBef>
                <a:spcPct val="0"/>
              </a:spcBef>
              <a:spcAft>
                <a:spcPct val="0"/>
              </a:spcAft>
              <a:buNone/>
            </a:pPr>
            <a:r>
              <a:rPr lang="en-US" sz="1700" dirty="0">
                <a:solidFill>
                  <a:srgbClr val="666666"/>
                </a:solidFill>
                <a:latin typeface="Consolas" panose="020B0609020204030204" pitchFamily="49" charset="0"/>
                <a:cs typeface="Consolas" panose="020B0609020204030204" pitchFamily="49" charset="0"/>
              </a:rPr>
              <a:t> </a:t>
            </a:r>
            <a:endParaRPr lang="en-US" sz="1700" dirty="0"/>
          </a:p>
          <a:p>
            <a:pPr marL="0" lvl="0" indent="0" eaLnBrk="0" fontAlgn="base" hangingPunct="0">
              <a:lnSpc>
                <a:spcPct val="100000"/>
              </a:lnSpc>
              <a:spcBef>
                <a:spcPct val="0"/>
              </a:spcBef>
              <a:spcAft>
                <a:spcPct val="0"/>
              </a:spcAft>
              <a:buNone/>
            </a:pPr>
            <a:r>
              <a:rPr lang="en-US" sz="1200" dirty="0">
                <a:solidFill>
                  <a:srgbClr val="333333"/>
                </a:solidFill>
                <a:latin typeface="Consolas" panose="020B0609020204030204" pitchFamily="49" charset="0"/>
                <a:cs typeface="Consolas" panose="020B0609020204030204" pitchFamily="49" charset="0"/>
              </a:rPr>
              <a:t>    </a:t>
            </a:r>
            <a:r>
              <a:rPr lang="en-US" sz="1200" b="1" dirty="0">
                <a:solidFill>
                  <a:srgbClr val="006699"/>
                </a:solidFill>
                <a:latin typeface="Consolas" panose="020B0609020204030204" pitchFamily="49" charset="0"/>
                <a:cs typeface="Consolas" panose="020B0609020204030204" pitchFamily="49" charset="0"/>
              </a:rPr>
              <a:t>public</a:t>
            </a:r>
            <a:r>
              <a:rPr lang="en-US" sz="1700" dirty="0">
                <a:solidFill>
                  <a:srgbClr val="666666"/>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IEnumerable</a:t>
            </a:r>
            <a:r>
              <a:rPr lang="en-US" sz="1200" dirty="0">
                <a:solidFill>
                  <a:srgbClr val="000000"/>
                </a:solidFill>
                <a:latin typeface="Consolas" panose="020B0609020204030204" pitchFamily="49" charset="0"/>
                <a:cs typeface="Consolas" panose="020B0609020204030204" pitchFamily="49" charset="0"/>
              </a:rPr>
              <a:t>&lt;</a:t>
            </a:r>
            <a:r>
              <a:rPr lang="en-US" sz="1200" dirty="0" err="1">
                <a:solidFill>
                  <a:srgbClr val="000000"/>
                </a:solidFill>
                <a:latin typeface="Consolas" panose="020B0609020204030204" pitchFamily="49" charset="0"/>
                <a:cs typeface="Consolas" panose="020B0609020204030204" pitchFamily="49" charset="0"/>
              </a:rPr>
              <a:t>ModelClientValidationRule</a:t>
            </a:r>
            <a:r>
              <a:rPr lang="en-US" sz="1200" dirty="0">
                <a:solidFill>
                  <a:srgbClr val="000000"/>
                </a:solidFill>
                <a:latin typeface="Consolas" panose="020B0609020204030204" pitchFamily="49" charset="0"/>
                <a:cs typeface="Consolas" panose="020B0609020204030204" pitchFamily="49" charset="0"/>
              </a:rPr>
              <a:t>&gt; </a:t>
            </a:r>
            <a:r>
              <a:rPr lang="en-US" sz="1200" dirty="0" err="1">
                <a:solidFill>
                  <a:srgbClr val="000000"/>
                </a:solidFill>
                <a:latin typeface="Consolas" panose="020B0609020204030204" pitchFamily="49" charset="0"/>
                <a:cs typeface="Consolas" panose="020B0609020204030204" pitchFamily="49" charset="0"/>
              </a:rPr>
              <a:t>GetClientValidationRules</a:t>
            </a:r>
            <a:r>
              <a:rPr lang="en-US" sz="1200" dirty="0">
                <a:solidFill>
                  <a:srgbClr val="000000"/>
                </a:solidFill>
                <a:latin typeface="Consolas" panose="020B0609020204030204" pitchFamily="49" charset="0"/>
                <a:cs typeface="Consolas" panose="020B0609020204030204" pitchFamily="49" charset="0"/>
              </a:rPr>
              <a:t>(</a:t>
            </a:r>
            <a:r>
              <a:rPr lang="en-US" sz="1200" dirty="0" err="1">
                <a:solidFill>
                  <a:srgbClr val="000000"/>
                </a:solidFill>
                <a:latin typeface="Consolas" panose="020B0609020204030204" pitchFamily="49" charset="0"/>
                <a:cs typeface="Consolas" panose="020B0609020204030204" pitchFamily="49" charset="0"/>
              </a:rPr>
              <a:t>ModelMetadata</a:t>
            </a:r>
            <a:r>
              <a:rPr lang="en-US" sz="1200" dirty="0">
                <a:solidFill>
                  <a:srgbClr val="000000"/>
                </a:solidFill>
                <a:latin typeface="Consolas" panose="020B0609020204030204" pitchFamily="49" charset="0"/>
                <a:cs typeface="Consolas" panose="020B0609020204030204" pitchFamily="49" charset="0"/>
              </a:rPr>
              <a:t> metadata, </a:t>
            </a:r>
            <a:r>
              <a:rPr lang="en-US" sz="1200" dirty="0" err="1">
                <a:solidFill>
                  <a:srgbClr val="000000"/>
                </a:solidFill>
                <a:latin typeface="Consolas" panose="020B0609020204030204" pitchFamily="49" charset="0"/>
                <a:cs typeface="Consolas" panose="020B0609020204030204" pitchFamily="49" charset="0"/>
              </a:rPr>
              <a:t>ControllerContext</a:t>
            </a:r>
            <a:r>
              <a:rPr lang="en-US" sz="1200" dirty="0">
                <a:solidFill>
                  <a:srgbClr val="000000"/>
                </a:solidFill>
                <a:latin typeface="Consolas" panose="020B0609020204030204" pitchFamily="49" charset="0"/>
                <a:cs typeface="Consolas" panose="020B0609020204030204" pitchFamily="49" charset="0"/>
              </a:rPr>
              <a:t> context)</a:t>
            </a:r>
            <a:endParaRPr lang="en-US" sz="1700" dirty="0"/>
          </a:p>
          <a:p>
            <a:pPr marL="0" lvl="0" indent="0" eaLnBrk="0" fontAlgn="base" hangingPunct="0">
              <a:lnSpc>
                <a:spcPct val="100000"/>
              </a:lnSpc>
              <a:spcBef>
                <a:spcPct val="0"/>
              </a:spcBef>
              <a:spcAft>
                <a:spcPct val="0"/>
              </a:spcAft>
              <a:buNone/>
            </a:pP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a:t>
            </a:r>
            <a:endParaRPr lang="en-US" sz="1700" dirty="0"/>
          </a:p>
          <a:p>
            <a:pPr marL="0" lvl="0" indent="0" eaLnBrk="0" fontAlgn="base" hangingPunct="0">
              <a:lnSpc>
                <a:spcPct val="100000"/>
              </a:lnSpc>
              <a:spcBef>
                <a:spcPct val="0"/>
              </a:spcBef>
              <a:spcAft>
                <a:spcPct val="0"/>
              </a:spcAft>
              <a:buNone/>
            </a:pPr>
            <a:r>
              <a:rPr lang="en-US" sz="1200" dirty="0">
                <a:solidFill>
                  <a:srgbClr val="333333"/>
                </a:solidFill>
                <a:latin typeface="Consolas" panose="020B0609020204030204" pitchFamily="49" charset="0"/>
                <a:cs typeface="Consolas" panose="020B0609020204030204" pitchFamily="49" charset="0"/>
              </a:rPr>
              <a:t>        </a:t>
            </a:r>
            <a:r>
              <a:rPr lang="en-US" sz="1200" b="1" dirty="0">
                <a:solidFill>
                  <a:srgbClr val="006699"/>
                </a:solidFill>
                <a:latin typeface="Consolas" panose="020B0609020204030204" pitchFamily="49" charset="0"/>
                <a:cs typeface="Consolas" panose="020B0609020204030204" pitchFamily="49" charset="0"/>
              </a:rPr>
              <a:t>yield</a:t>
            </a:r>
            <a:r>
              <a:rPr lang="en-US" sz="1700" dirty="0">
                <a:solidFill>
                  <a:srgbClr val="666666"/>
                </a:solidFill>
                <a:latin typeface="Consolas" panose="020B0609020204030204" pitchFamily="49" charset="0"/>
                <a:cs typeface="Consolas" panose="020B0609020204030204" pitchFamily="49" charset="0"/>
              </a:rPr>
              <a:t> </a:t>
            </a:r>
            <a:r>
              <a:rPr lang="en-US" sz="1200" b="1" dirty="0">
                <a:solidFill>
                  <a:srgbClr val="006699"/>
                </a:solidFill>
                <a:latin typeface="Consolas" panose="020B0609020204030204" pitchFamily="49" charset="0"/>
                <a:cs typeface="Consolas" panose="020B0609020204030204" pitchFamily="49" charset="0"/>
              </a:rPr>
              <a:t>return</a:t>
            </a:r>
            <a:r>
              <a:rPr lang="en-US" sz="1700" dirty="0">
                <a:solidFill>
                  <a:srgbClr val="666666"/>
                </a:solidFill>
                <a:latin typeface="Consolas" panose="020B0609020204030204" pitchFamily="49" charset="0"/>
                <a:cs typeface="Consolas" panose="020B0609020204030204" pitchFamily="49" charset="0"/>
              </a:rPr>
              <a:t> </a:t>
            </a:r>
            <a:r>
              <a:rPr lang="en-US" sz="1200" b="1" dirty="0">
                <a:solidFill>
                  <a:srgbClr val="006699"/>
                </a:solidFill>
                <a:latin typeface="Consolas" panose="020B0609020204030204" pitchFamily="49" charset="0"/>
                <a:cs typeface="Consolas" panose="020B0609020204030204" pitchFamily="49" charset="0"/>
              </a:rPr>
              <a:t>new</a:t>
            </a:r>
            <a:r>
              <a:rPr lang="en-US" sz="1700" dirty="0">
                <a:solidFill>
                  <a:srgbClr val="666666"/>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ModelClientValidationRule</a:t>
            </a:r>
            <a:endParaRPr lang="en-US" sz="1700" dirty="0"/>
          </a:p>
          <a:p>
            <a:pPr marL="0" lvl="0" indent="0" eaLnBrk="0" fontAlgn="base" hangingPunct="0">
              <a:lnSpc>
                <a:spcPct val="100000"/>
              </a:lnSpc>
              <a:spcBef>
                <a:spcPct val="0"/>
              </a:spcBef>
              <a:spcAft>
                <a:spcPct val="0"/>
              </a:spcAft>
              <a:buNone/>
            </a:pP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         </a:t>
            </a:r>
            <a:endParaRPr lang="en-US" sz="1700" dirty="0"/>
          </a:p>
          <a:p>
            <a:pPr marL="0" lvl="0" indent="0" eaLnBrk="0" fontAlgn="base" hangingPunct="0">
              <a:lnSpc>
                <a:spcPct val="100000"/>
              </a:lnSpc>
              <a:spcBef>
                <a:spcPct val="0"/>
              </a:spcBef>
              <a:spcAft>
                <a:spcPct val="0"/>
              </a:spcAft>
              <a:buNone/>
            </a:pP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ErrorMessage</a:t>
            </a:r>
            <a:r>
              <a:rPr lang="en-US" sz="1200" dirty="0">
                <a:solidFill>
                  <a:srgbClr val="000000"/>
                </a:solidFill>
                <a:latin typeface="Consolas" panose="020B0609020204030204" pitchFamily="49" charset="0"/>
                <a:cs typeface="Consolas" panose="020B0609020204030204" pitchFamily="49" charset="0"/>
              </a:rPr>
              <a:t> = </a:t>
            </a:r>
            <a:r>
              <a:rPr lang="en-US" sz="1200" dirty="0" err="1">
                <a:solidFill>
                  <a:srgbClr val="000000"/>
                </a:solidFill>
                <a:latin typeface="Consolas" panose="020B0609020204030204" pitchFamily="49" charset="0"/>
                <a:cs typeface="Consolas" panose="020B0609020204030204" pitchFamily="49" charset="0"/>
              </a:rPr>
              <a:t>ErrorMessage</a:t>
            </a:r>
            <a:r>
              <a:rPr lang="en-US" sz="1200" dirty="0">
                <a:solidFill>
                  <a:srgbClr val="000000"/>
                </a:solidFill>
                <a:latin typeface="Consolas" panose="020B0609020204030204" pitchFamily="49" charset="0"/>
                <a:cs typeface="Consolas" panose="020B0609020204030204" pitchFamily="49" charset="0"/>
              </a:rPr>
              <a:t>,</a:t>
            </a:r>
            <a:endParaRPr lang="en-US" sz="1700" dirty="0"/>
          </a:p>
          <a:p>
            <a:pPr marL="0" lvl="0" indent="0" eaLnBrk="0" fontAlgn="base" hangingPunct="0">
              <a:lnSpc>
                <a:spcPct val="100000"/>
              </a:lnSpc>
              <a:spcBef>
                <a:spcPct val="0"/>
              </a:spcBef>
              <a:spcAft>
                <a:spcPct val="0"/>
              </a:spcAft>
              <a:buNone/>
            </a:pP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ValidationType</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00FF"/>
                </a:solidFill>
                <a:latin typeface="Consolas" panose="020B0609020204030204" pitchFamily="49" charset="0"/>
                <a:cs typeface="Consolas" panose="020B0609020204030204" pitchFamily="49" charset="0"/>
              </a:rPr>
              <a:t>"</a:t>
            </a:r>
            <a:r>
              <a:rPr lang="en-US" sz="1200" dirty="0" err="1">
                <a:solidFill>
                  <a:srgbClr val="0000FF"/>
                </a:solidFill>
                <a:latin typeface="Consolas" panose="020B0609020204030204" pitchFamily="49" charset="0"/>
                <a:cs typeface="Consolas" panose="020B0609020204030204" pitchFamily="49" charset="0"/>
              </a:rPr>
              <a:t>futuredate</a:t>
            </a:r>
            <a:r>
              <a:rPr lang="en-US" sz="1200" dirty="0">
                <a:solidFill>
                  <a:srgbClr val="0000FF"/>
                </a:solidFill>
                <a:latin typeface="Consolas" panose="020B0609020204030204" pitchFamily="49" charset="0"/>
                <a:cs typeface="Consolas" panose="020B0609020204030204" pitchFamily="49" charset="0"/>
              </a:rPr>
              <a:t>"</a:t>
            </a:r>
            <a:endParaRPr lang="en-US" sz="1700" dirty="0"/>
          </a:p>
          <a:p>
            <a:pPr marL="0" lvl="0" indent="0" eaLnBrk="0" fontAlgn="base" hangingPunct="0">
              <a:lnSpc>
                <a:spcPct val="100000"/>
              </a:lnSpc>
              <a:spcBef>
                <a:spcPct val="0"/>
              </a:spcBef>
              <a:spcAft>
                <a:spcPct val="0"/>
              </a:spcAft>
              <a:buNone/>
            </a:pP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a:t>
            </a:r>
            <a:endParaRPr lang="en-US" sz="1700" dirty="0"/>
          </a:p>
          <a:p>
            <a:pPr marL="0" lvl="0" indent="0" eaLnBrk="0" fontAlgn="base" hangingPunct="0">
              <a:lnSpc>
                <a:spcPct val="100000"/>
              </a:lnSpc>
              <a:spcBef>
                <a:spcPct val="0"/>
              </a:spcBef>
              <a:spcAft>
                <a:spcPct val="0"/>
              </a:spcAft>
              <a:buNone/>
            </a:pP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a:t>
            </a:r>
            <a:endParaRPr lang="en-US" sz="1700" dirty="0"/>
          </a:p>
          <a:p>
            <a:pPr marL="0" lvl="0" indent="0" eaLnBrk="0" fontAlgn="base" hangingPunct="0">
              <a:lnSpc>
                <a:spcPct val="100000"/>
              </a:lnSpc>
              <a:spcBef>
                <a:spcPct val="0"/>
              </a:spcBef>
              <a:spcAft>
                <a:spcPct val="0"/>
              </a:spcAft>
              <a:buNone/>
            </a:pPr>
            <a:r>
              <a:rPr lang="en-US" sz="1200" dirty="0">
                <a:solidFill>
                  <a:srgbClr val="000000"/>
                </a:solidFill>
                <a:latin typeface="Consolas" panose="020B0609020204030204" pitchFamily="49" charset="0"/>
                <a:cs typeface="Consolas" panose="020B0609020204030204" pitchFamily="49" charset="0"/>
              </a:rPr>
              <a:t>}</a:t>
            </a:r>
            <a:endParaRPr lang="en-US" sz="2200" dirty="0">
              <a:latin typeface="Arial" panose="020B0604020202020204" pitchFamily="34" charset="0"/>
            </a:endParaRPr>
          </a:p>
          <a:p>
            <a:pPr>
              <a:lnSpc>
                <a:spcPct val="100000"/>
              </a:lnSpc>
            </a:pPr>
            <a:r>
              <a:rPr lang="en-IN" sz="2000" dirty="0"/>
              <a:t>And we need to create </a:t>
            </a:r>
            <a:r>
              <a:rPr lang="en-IN" sz="2000" dirty="0" err="1"/>
              <a:t>jQuery</a:t>
            </a:r>
            <a:r>
              <a:rPr lang="en-IN" sz="2000" dirty="0"/>
              <a:t> validator and adaptor (Refer next Page)</a:t>
            </a:r>
          </a:p>
          <a:p>
            <a:endParaRPr lang="en-IN" dirty="0"/>
          </a:p>
        </p:txBody>
      </p:sp>
    </p:spTree>
    <p:extLst>
      <p:ext uri="{BB962C8B-B14F-4D97-AF65-F5344CB8AC3E}">
        <p14:creationId xmlns:p14="http://schemas.microsoft.com/office/powerpoint/2010/main" val="12576966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IClientValidatable</a:t>
            </a:r>
            <a:r>
              <a:rPr lang="en-IN" dirty="0" smtClean="0"/>
              <a:t> </a:t>
            </a:r>
            <a:r>
              <a:rPr lang="en-IN" dirty="0" err="1" smtClean="0"/>
              <a:t>Cont</a:t>
            </a:r>
            <a:r>
              <a:rPr lang="en-IN" dirty="0" smtClean="0"/>
              <a:t>…</a:t>
            </a:r>
            <a:endParaRPr lang="en-IN" dirty="0"/>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sz="1800" dirty="0" err="1">
                <a:solidFill>
                  <a:srgbClr val="000000"/>
                </a:solidFill>
                <a:latin typeface="Consolas" panose="020B0609020204030204" pitchFamily="49" charset="0"/>
                <a:cs typeface="Consolas" panose="020B0609020204030204" pitchFamily="49" charset="0"/>
              </a:rPr>
              <a:t>jQuery.validator.addMethod</a:t>
            </a:r>
            <a:r>
              <a:rPr lang="en-US" sz="1800" dirty="0">
                <a:solidFill>
                  <a:srgbClr val="000000"/>
                </a:solidFill>
                <a:latin typeface="Consolas" panose="020B0609020204030204" pitchFamily="49" charset="0"/>
                <a:cs typeface="Consolas" panose="020B0609020204030204" pitchFamily="49" charset="0"/>
              </a:rPr>
              <a:t>(</a:t>
            </a:r>
            <a:r>
              <a:rPr lang="en-US" sz="1800" dirty="0">
                <a:solidFill>
                  <a:srgbClr val="0000FF"/>
                </a:solidFill>
                <a:latin typeface="Consolas" panose="020B0609020204030204" pitchFamily="49" charset="0"/>
                <a:cs typeface="Consolas" panose="020B0609020204030204" pitchFamily="49" charset="0"/>
              </a:rPr>
              <a:t>'</a:t>
            </a:r>
            <a:r>
              <a:rPr lang="en-US" sz="1800" dirty="0" err="1">
                <a:solidFill>
                  <a:srgbClr val="0000FF"/>
                </a:solidFill>
                <a:latin typeface="Consolas" panose="020B0609020204030204" pitchFamily="49" charset="0"/>
                <a:cs typeface="Consolas" panose="020B0609020204030204" pitchFamily="49" charset="0"/>
              </a:rPr>
              <a:t>futuredate</a:t>
            </a:r>
            <a:r>
              <a:rPr lang="en-US" sz="1800" dirty="0">
                <a:solidFill>
                  <a:srgbClr val="0000FF"/>
                </a:solidFill>
                <a:latin typeface="Consolas" panose="020B0609020204030204" pitchFamily="49" charset="0"/>
                <a:cs typeface="Consolas" panose="020B0609020204030204" pitchFamily="49" charset="0"/>
              </a:rPr>
              <a:t>'</a:t>
            </a:r>
            <a:r>
              <a:rPr lang="en-US" sz="1800" dirty="0">
                <a:solidFill>
                  <a:srgbClr val="000000"/>
                </a:solidFill>
                <a:latin typeface="Consolas" panose="020B0609020204030204" pitchFamily="49" charset="0"/>
                <a:cs typeface="Consolas" panose="020B0609020204030204" pitchFamily="49" charset="0"/>
              </a:rPr>
              <a:t>, </a:t>
            </a:r>
            <a:r>
              <a:rPr lang="en-US" sz="1800" b="1" dirty="0">
                <a:solidFill>
                  <a:srgbClr val="006699"/>
                </a:solidFill>
                <a:latin typeface="Consolas" panose="020B0609020204030204" pitchFamily="49" charset="0"/>
                <a:cs typeface="Consolas" panose="020B0609020204030204" pitchFamily="49" charset="0"/>
              </a:rPr>
              <a:t>function</a:t>
            </a:r>
            <a:r>
              <a:rPr lang="en-US" sz="2400" dirty="0">
                <a:solidFill>
                  <a:srgbClr val="666666"/>
                </a:solidFill>
                <a:latin typeface="Consolas" panose="020B0609020204030204" pitchFamily="49" charset="0"/>
                <a:cs typeface="Consolas" panose="020B0609020204030204" pitchFamily="49" charset="0"/>
              </a:rPr>
              <a:t> </a:t>
            </a:r>
            <a:r>
              <a:rPr lang="en-US" sz="1800" dirty="0">
                <a:solidFill>
                  <a:srgbClr val="000000"/>
                </a:solidFill>
                <a:latin typeface="Consolas" panose="020B0609020204030204" pitchFamily="49" charset="0"/>
                <a:cs typeface="Consolas" panose="020B0609020204030204" pitchFamily="49" charset="0"/>
              </a:rPr>
              <a:t>(value, element, </a:t>
            </a:r>
            <a:r>
              <a:rPr lang="en-US" sz="1800" dirty="0" err="1">
                <a:solidFill>
                  <a:srgbClr val="000000"/>
                </a:solidFill>
                <a:latin typeface="Consolas" panose="020B0609020204030204" pitchFamily="49" charset="0"/>
                <a:cs typeface="Consolas" panose="020B0609020204030204" pitchFamily="49" charset="0"/>
              </a:rPr>
              <a:t>params</a:t>
            </a:r>
            <a:r>
              <a:rPr lang="en-US" sz="1800" dirty="0">
                <a:solidFill>
                  <a:srgbClr val="000000"/>
                </a:solidFill>
                <a:latin typeface="Consolas" panose="020B0609020204030204" pitchFamily="49" charset="0"/>
                <a:cs typeface="Consolas" panose="020B0609020204030204" pitchFamily="49" charset="0"/>
              </a:rPr>
              <a:t>) {</a:t>
            </a:r>
            <a:endParaRPr lang="en-US" sz="2400" dirty="0"/>
          </a:p>
          <a:p>
            <a:pPr marL="0" lvl="0" indent="0" eaLnBrk="0" fontAlgn="base" hangingPunct="0">
              <a:lnSpc>
                <a:spcPct val="100000"/>
              </a:lnSpc>
              <a:spcBef>
                <a:spcPct val="0"/>
              </a:spcBef>
              <a:spcAft>
                <a:spcPct val="0"/>
              </a:spcAft>
              <a:buNone/>
            </a:pPr>
            <a:r>
              <a:rPr lang="en-US" sz="1800" dirty="0">
                <a:solidFill>
                  <a:srgbClr val="333333"/>
                </a:solidFill>
                <a:latin typeface="Consolas" panose="020B0609020204030204" pitchFamily="49" charset="0"/>
                <a:cs typeface="Consolas" panose="020B0609020204030204" pitchFamily="49" charset="0"/>
              </a:rPr>
              <a:t>    </a:t>
            </a:r>
            <a:r>
              <a:rPr lang="en-US" sz="1800" b="1" dirty="0">
                <a:solidFill>
                  <a:srgbClr val="006699"/>
                </a:solidFill>
                <a:latin typeface="Consolas" panose="020B0609020204030204" pitchFamily="49" charset="0"/>
                <a:cs typeface="Consolas" panose="020B0609020204030204" pitchFamily="49" charset="0"/>
              </a:rPr>
              <a:t>if</a:t>
            </a:r>
            <a:r>
              <a:rPr lang="en-US" sz="2400" dirty="0">
                <a:solidFill>
                  <a:srgbClr val="666666"/>
                </a:solidFill>
                <a:latin typeface="Consolas" panose="020B0609020204030204" pitchFamily="49" charset="0"/>
                <a:cs typeface="Consolas" panose="020B0609020204030204" pitchFamily="49" charset="0"/>
              </a:rPr>
              <a:t> </a:t>
            </a:r>
            <a:r>
              <a:rPr lang="en-US" sz="1800" dirty="0">
                <a:solidFill>
                  <a:srgbClr val="000000"/>
                </a:solidFill>
                <a:latin typeface="Consolas" panose="020B0609020204030204" pitchFamily="49" charset="0"/>
                <a:cs typeface="Consolas" panose="020B0609020204030204" pitchFamily="49" charset="0"/>
              </a:rPr>
              <a:t>(!/</a:t>
            </a:r>
            <a:r>
              <a:rPr lang="en-US" sz="1800" dirty="0" err="1">
                <a:solidFill>
                  <a:srgbClr val="000000"/>
                </a:solidFill>
                <a:latin typeface="Consolas" panose="020B0609020204030204" pitchFamily="49" charset="0"/>
                <a:cs typeface="Consolas" panose="020B0609020204030204" pitchFamily="49" charset="0"/>
              </a:rPr>
              <a:t>Invalid|NaN</a:t>
            </a:r>
            <a:r>
              <a:rPr lang="en-US" sz="1800" dirty="0">
                <a:solidFill>
                  <a:srgbClr val="000000"/>
                </a:solidFill>
                <a:latin typeface="Consolas" panose="020B0609020204030204" pitchFamily="49" charset="0"/>
                <a:cs typeface="Consolas" panose="020B0609020204030204" pitchFamily="49" charset="0"/>
              </a:rPr>
              <a:t>/.test(</a:t>
            </a:r>
            <a:r>
              <a:rPr lang="en-US" sz="1800" b="1" dirty="0">
                <a:solidFill>
                  <a:srgbClr val="006699"/>
                </a:solidFill>
                <a:latin typeface="Consolas" panose="020B0609020204030204" pitchFamily="49" charset="0"/>
                <a:cs typeface="Consolas" panose="020B0609020204030204" pitchFamily="49" charset="0"/>
              </a:rPr>
              <a:t>new</a:t>
            </a:r>
            <a:r>
              <a:rPr lang="en-US" sz="2400" dirty="0">
                <a:solidFill>
                  <a:srgbClr val="666666"/>
                </a:solidFill>
                <a:latin typeface="Consolas" panose="020B0609020204030204" pitchFamily="49" charset="0"/>
                <a:cs typeface="Consolas" panose="020B0609020204030204" pitchFamily="49" charset="0"/>
              </a:rPr>
              <a:t> </a:t>
            </a:r>
            <a:r>
              <a:rPr lang="en-US" sz="1800" dirty="0">
                <a:solidFill>
                  <a:srgbClr val="000000"/>
                </a:solidFill>
                <a:latin typeface="Consolas" panose="020B0609020204030204" pitchFamily="49" charset="0"/>
                <a:cs typeface="Consolas" panose="020B0609020204030204" pitchFamily="49" charset="0"/>
              </a:rPr>
              <a:t>Date(value))) {</a:t>
            </a:r>
            <a:endParaRPr lang="en-US" sz="2400" dirty="0"/>
          </a:p>
          <a:p>
            <a:pPr marL="0" lvl="0" indent="0" eaLnBrk="0" fontAlgn="base" hangingPunct="0">
              <a:lnSpc>
                <a:spcPct val="100000"/>
              </a:lnSpc>
              <a:spcBef>
                <a:spcPct val="0"/>
              </a:spcBef>
              <a:spcAft>
                <a:spcPct val="0"/>
              </a:spcAft>
              <a:buNone/>
            </a:pPr>
            <a:r>
              <a:rPr lang="en-US" sz="1800" dirty="0">
                <a:solidFill>
                  <a:srgbClr val="333333"/>
                </a:solidFill>
                <a:latin typeface="Consolas" panose="020B0609020204030204" pitchFamily="49" charset="0"/>
                <a:cs typeface="Consolas" panose="020B0609020204030204" pitchFamily="49" charset="0"/>
              </a:rPr>
              <a:t>        </a:t>
            </a:r>
            <a:r>
              <a:rPr lang="en-US" sz="1800" b="1" dirty="0">
                <a:solidFill>
                  <a:srgbClr val="006699"/>
                </a:solidFill>
                <a:latin typeface="Consolas" panose="020B0609020204030204" pitchFamily="49" charset="0"/>
                <a:cs typeface="Consolas" panose="020B0609020204030204" pitchFamily="49" charset="0"/>
              </a:rPr>
              <a:t>return</a:t>
            </a:r>
            <a:r>
              <a:rPr lang="en-US" sz="2400" dirty="0">
                <a:solidFill>
                  <a:srgbClr val="666666"/>
                </a:solidFill>
                <a:latin typeface="Consolas" panose="020B0609020204030204" pitchFamily="49" charset="0"/>
                <a:cs typeface="Consolas" panose="020B0609020204030204" pitchFamily="49" charset="0"/>
              </a:rPr>
              <a:t> </a:t>
            </a:r>
            <a:r>
              <a:rPr lang="en-US" sz="1800" b="1" dirty="0">
                <a:solidFill>
                  <a:srgbClr val="006699"/>
                </a:solidFill>
                <a:latin typeface="Consolas" panose="020B0609020204030204" pitchFamily="49" charset="0"/>
                <a:cs typeface="Consolas" panose="020B0609020204030204" pitchFamily="49" charset="0"/>
              </a:rPr>
              <a:t>new</a:t>
            </a:r>
            <a:r>
              <a:rPr lang="en-US" sz="2400" dirty="0">
                <a:solidFill>
                  <a:srgbClr val="666666"/>
                </a:solidFill>
                <a:latin typeface="Consolas" panose="020B0609020204030204" pitchFamily="49" charset="0"/>
                <a:cs typeface="Consolas" panose="020B0609020204030204" pitchFamily="49" charset="0"/>
              </a:rPr>
              <a:t> </a:t>
            </a:r>
            <a:r>
              <a:rPr lang="en-US" sz="1800" dirty="0">
                <a:solidFill>
                  <a:srgbClr val="000000"/>
                </a:solidFill>
                <a:latin typeface="Consolas" panose="020B0609020204030204" pitchFamily="49" charset="0"/>
                <a:cs typeface="Consolas" panose="020B0609020204030204" pitchFamily="49" charset="0"/>
              </a:rPr>
              <a:t>Date(value) &gt; </a:t>
            </a:r>
            <a:r>
              <a:rPr lang="en-US" sz="1800" b="1" dirty="0">
                <a:solidFill>
                  <a:srgbClr val="006699"/>
                </a:solidFill>
                <a:latin typeface="Consolas" panose="020B0609020204030204" pitchFamily="49" charset="0"/>
                <a:cs typeface="Consolas" panose="020B0609020204030204" pitchFamily="49" charset="0"/>
              </a:rPr>
              <a:t>new</a:t>
            </a:r>
            <a:r>
              <a:rPr lang="en-US" sz="2400" dirty="0">
                <a:solidFill>
                  <a:srgbClr val="666666"/>
                </a:solidFill>
                <a:latin typeface="Consolas" panose="020B0609020204030204" pitchFamily="49" charset="0"/>
                <a:cs typeface="Consolas" panose="020B0609020204030204" pitchFamily="49" charset="0"/>
              </a:rPr>
              <a:t> </a:t>
            </a:r>
            <a:r>
              <a:rPr lang="en-US" sz="1800" dirty="0">
                <a:solidFill>
                  <a:srgbClr val="000000"/>
                </a:solidFill>
                <a:latin typeface="Consolas" panose="020B0609020204030204" pitchFamily="49" charset="0"/>
                <a:cs typeface="Consolas" panose="020B0609020204030204" pitchFamily="49" charset="0"/>
              </a:rPr>
              <a:t>Date();</a:t>
            </a:r>
            <a:endParaRPr lang="en-US" sz="2400" dirty="0"/>
          </a:p>
          <a:p>
            <a:pPr marL="0" lvl="0" indent="0" eaLnBrk="0" fontAlgn="base" hangingPunct="0">
              <a:lnSpc>
                <a:spcPct val="100000"/>
              </a:lnSpc>
              <a:spcBef>
                <a:spcPct val="0"/>
              </a:spcBef>
              <a:spcAft>
                <a:spcPct val="0"/>
              </a:spcAft>
              <a:buNone/>
            </a:pPr>
            <a:r>
              <a:rPr lang="en-US" sz="1800" dirty="0">
                <a:solidFill>
                  <a:srgbClr val="333333"/>
                </a:solidFill>
                <a:latin typeface="Consolas" panose="020B0609020204030204" pitchFamily="49" charset="0"/>
                <a:cs typeface="Consolas" panose="020B0609020204030204" pitchFamily="49" charset="0"/>
              </a:rPr>
              <a:t>    </a:t>
            </a:r>
            <a:r>
              <a:rPr lang="en-US" sz="1800" dirty="0">
                <a:solidFill>
                  <a:srgbClr val="000000"/>
                </a:solidFill>
                <a:latin typeface="Consolas" panose="020B0609020204030204" pitchFamily="49" charset="0"/>
                <a:cs typeface="Consolas" panose="020B0609020204030204" pitchFamily="49" charset="0"/>
              </a:rPr>
              <a:t>}</a:t>
            </a:r>
            <a:endParaRPr lang="en-US" sz="2400" dirty="0"/>
          </a:p>
          <a:p>
            <a:pPr marL="0" lvl="0" indent="0" eaLnBrk="0" fontAlgn="base" hangingPunct="0">
              <a:lnSpc>
                <a:spcPct val="100000"/>
              </a:lnSpc>
              <a:spcBef>
                <a:spcPct val="0"/>
              </a:spcBef>
              <a:spcAft>
                <a:spcPct val="0"/>
              </a:spcAft>
              <a:buNone/>
            </a:pPr>
            <a:r>
              <a:rPr lang="en-US" sz="1800" dirty="0">
                <a:solidFill>
                  <a:srgbClr val="333333"/>
                </a:solidFill>
                <a:latin typeface="Consolas" panose="020B0609020204030204" pitchFamily="49" charset="0"/>
                <a:cs typeface="Consolas" panose="020B0609020204030204" pitchFamily="49" charset="0"/>
              </a:rPr>
              <a:t>    </a:t>
            </a:r>
            <a:r>
              <a:rPr lang="en-US" sz="1800" b="1" dirty="0">
                <a:solidFill>
                  <a:srgbClr val="006699"/>
                </a:solidFill>
                <a:latin typeface="Consolas" panose="020B0609020204030204" pitchFamily="49" charset="0"/>
                <a:cs typeface="Consolas" panose="020B0609020204030204" pitchFamily="49" charset="0"/>
              </a:rPr>
              <a:t>return</a:t>
            </a:r>
            <a:r>
              <a:rPr lang="en-US" sz="2400" dirty="0">
                <a:solidFill>
                  <a:srgbClr val="666666"/>
                </a:solidFill>
                <a:latin typeface="Consolas" panose="020B0609020204030204" pitchFamily="49" charset="0"/>
                <a:cs typeface="Consolas" panose="020B0609020204030204" pitchFamily="49" charset="0"/>
              </a:rPr>
              <a:t> </a:t>
            </a:r>
            <a:r>
              <a:rPr lang="en-US" sz="1800" dirty="0" err="1">
                <a:solidFill>
                  <a:srgbClr val="000000"/>
                </a:solidFill>
                <a:latin typeface="Consolas" panose="020B0609020204030204" pitchFamily="49" charset="0"/>
                <a:cs typeface="Consolas" panose="020B0609020204030204" pitchFamily="49" charset="0"/>
              </a:rPr>
              <a:t>isNaN</a:t>
            </a:r>
            <a:r>
              <a:rPr lang="en-US" sz="1800" dirty="0">
                <a:solidFill>
                  <a:srgbClr val="000000"/>
                </a:solidFill>
                <a:latin typeface="Consolas" panose="020B0609020204030204" pitchFamily="49" charset="0"/>
                <a:cs typeface="Consolas" panose="020B0609020204030204" pitchFamily="49" charset="0"/>
              </a:rPr>
              <a:t>(value) &amp;&amp; </a:t>
            </a:r>
            <a:r>
              <a:rPr lang="en-US" sz="1800" dirty="0" err="1">
                <a:solidFill>
                  <a:srgbClr val="000000"/>
                </a:solidFill>
                <a:latin typeface="Consolas" panose="020B0609020204030204" pitchFamily="49" charset="0"/>
                <a:cs typeface="Consolas" panose="020B0609020204030204" pitchFamily="49" charset="0"/>
              </a:rPr>
              <a:t>isNaN</a:t>
            </a:r>
            <a:r>
              <a:rPr lang="en-US" sz="1800" dirty="0">
                <a:solidFill>
                  <a:srgbClr val="000000"/>
                </a:solidFill>
                <a:latin typeface="Consolas" panose="020B0609020204030204" pitchFamily="49" charset="0"/>
                <a:cs typeface="Consolas" panose="020B0609020204030204" pitchFamily="49" charset="0"/>
              </a:rPr>
              <a:t>($(</a:t>
            </a:r>
            <a:r>
              <a:rPr lang="en-US" sz="1800" dirty="0" err="1">
                <a:solidFill>
                  <a:srgbClr val="000000"/>
                </a:solidFill>
                <a:latin typeface="Consolas" panose="020B0609020204030204" pitchFamily="49" charset="0"/>
                <a:cs typeface="Consolas" panose="020B0609020204030204" pitchFamily="49" charset="0"/>
              </a:rPr>
              <a:t>params</a:t>
            </a:r>
            <a:r>
              <a:rPr lang="en-US" sz="1800" dirty="0">
                <a:solidFill>
                  <a:srgbClr val="000000"/>
                </a:solidFill>
                <a:latin typeface="Consolas" panose="020B0609020204030204" pitchFamily="49" charset="0"/>
                <a:cs typeface="Consolas" panose="020B0609020204030204" pitchFamily="49" charset="0"/>
              </a:rPr>
              <a:t>).</a:t>
            </a:r>
            <a:r>
              <a:rPr lang="en-US" sz="1800" dirty="0" err="1">
                <a:solidFill>
                  <a:srgbClr val="000000"/>
                </a:solidFill>
                <a:latin typeface="Consolas" panose="020B0609020204030204" pitchFamily="49" charset="0"/>
                <a:cs typeface="Consolas" panose="020B0609020204030204" pitchFamily="49" charset="0"/>
              </a:rPr>
              <a:t>val</a:t>
            </a:r>
            <a:r>
              <a:rPr lang="en-US" sz="1800" dirty="0">
                <a:solidFill>
                  <a:srgbClr val="000000"/>
                </a:solidFill>
                <a:latin typeface="Consolas" panose="020B0609020204030204" pitchFamily="49" charset="0"/>
                <a:cs typeface="Consolas" panose="020B0609020204030204" pitchFamily="49" charset="0"/>
              </a:rPr>
              <a:t>()) || (</a:t>
            </a:r>
            <a:r>
              <a:rPr lang="en-US" sz="1800" dirty="0" err="1">
                <a:solidFill>
                  <a:srgbClr val="000000"/>
                </a:solidFill>
                <a:latin typeface="Consolas" panose="020B0609020204030204" pitchFamily="49" charset="0"/>
                <a:cs typeface="Consolas" panose="020B0609020204030204" pitchFamily="49" charset="0"/>
              </a:rPr>
              <a:t>parseFloat</a:t>
            </a:r>
            <a:r>
              <a:rPr lang="en-US" sz="1800" dirty="0">
                <a:solidFill>
                  <a:srgbClr val="000000"/>
                </a:solidFill>
                <a:latin typeface="Consolas" panose="020B0609020204030204" pitchFamily="49" charset="0"/>
                <a:cs typeface="Consolas" panose="020B0609020204030204" pitchFamily="49" charset="0"/>
              </a:rPr>
              <a:t>(value) &gt; </a:t>
            </a:r>
            <a:r>
              <a:rPr lang="en-US" sz="1800" dirty="0" err="1">
                <a:solidFill>
                  <a:srgbClr val="000000"/>
                </a:solidFill>
                <a:latin typeface="Consolas" panose="020B0609020204030204" pitchFamily="49" charset="0"/>
                <a:cs typeface="Consolas" panose="020B0609020204030204" pitchFamily="49" charset="0"/>
              </a:rPr>
              <a:t>parseFloat</a:t>
            </a:r>
            <a:r>
              <a:rPr lang="en-US" sz="1800" dirty="0">
                <a:solidFill>
                  <a:srgbClr val="000000"/>
                </a:solidFill>
                <a:latin typeface="Consolas" panose="020B0609020204030204" pitchFamily="49" charset="0"/>
                <a:cs typeface="Consolas" panose="020B0609020204030204" pitchFamily="49" charset="0"/>
              </a:rPr>
              <a:t>($(</a:t>
            </a:r>
            <a:r>
              <a:rPr lang="en-US" sz="1800" dirty="0" err="1">
                <a:solidFill>
                  <a:srgbClr val="000000"/>
                </a:solidFill>
                <a:latin typeface="Consolas" panose="020B0609020204030204" pitchFamily="49" charset="0"/>
                <a:cs typeface="Consolas" panose="020B0609020204030204" pitchFamily="49" charset="0"/>
              </a:rPr>
              <a:t>params</a:t>
            </a:r>
            <a:r>
              <a:rPr lang="en-US" sz="1800" dirty="0">
                <a:solidFill>
                  <a:srgbClr val="000000"/>
                </a:solidFill>
                <a:latin typeface="Consolas" panose="020B0609020204030204" pitchFamily="49" charset="0"/>
                <a:cs typeface="Consolas" panose="020B0609020204030204" pitchFamily="49" charset="0"/>
              </a:rPr>
              <a:t>).</a:t>
            </a:r>
            <a:r>
              <a:rPr lang="en-US" sz="1800" dirty="0" err="1">
                <a:solidFill>
                  <a:srgbClr val="000000"/>
                </a:solidFill>
                <a:latin typeface="Consolas" panose="020B0609020204030204" pitchFamily="49" charset="0"/>
                <a:cs typeface="Consolas" panose="020B0609020204030204" pitchFamily="49" charset="0"/>
              </a:rPr>
              <a:t>val</a:t>
            </a:r>
            <a:r>
              <a:rPr lang="en-US" sz="1800" dirty="0">
                <a:solidFill>
                  <a:srgbClr val="000000"/>
                </a:solidFill>
                <a:latin typeface="Consolas" panose="020B0609020204030204" pitchFamily="49" charset="0"/>
                <a:cs typeface="Consolas" panose="020B0609020204030204" pitchFamily="49" charset="0"/>
              </a:rPr>
              <a:t>()));</a:t>
            </a:r>
            <a:endParaRPr lang="en-US" sz="2400" dirty="0"/>
          </a:p>
          <a:p>
            <a:pPr marL="0" lvl="0" indent="0" eaLnBrk="0" fontAlgn="base" hangingPunct="0">
              <a:lnSpc>
                <a:spcPct val="100000"/>
              </a:lnSpc>
              <a:spcBef>
                <a:spcPct val="0"/>
              </a:spcBef>
              <a:spcAft>
                <a:spcPct val="0"/>
              </a:spcAft>
              <a:buNone/>
            </a:pPr>
            <a:r>
              <a:rPr lang="en-US" sz="1800" dirty="0">
                <a:solidFill>
                  <a:srgbClr val="000000"/>
                </a:solidFill>
                <a:latin typeface="Consolas" panose="020B0609020204030204" pitchFamily="49" charset="0"/>
                <a:cs typeface="Consolas" panose="020B0609020204030204" pitchFamily="49" charset="0"/>
              </a:rPr>
              <a:t>}, </a:t>
            </a:r>
            <a:r>
              <a:rPr lang="en-US" sz="1800" dirty="0">
                <a:solidFill>
                  <a:srgbClr val="0000FF"/>
                </a:solidFill>
                <a:latin typeface="Consolas" panose="020B0609020204030204" pitchFamily="49" charset="0"/>
                <a:cs typeface="Consolas" panose="020B0609020204030204" pitchFamily="49" charset="0"/>
              </a:rPr>
              <a:t>''</a:t>
            </a:r>
            <a:r>
              <a:rPr lang="en-US" sz="1800" dirty="0">
                <a:solidFill>
                  <a:srgbClr val="000000"/>
                </a:solidFill>
                <a:latin typeface="Consolas" panose="020B0609020204030204" pitchFamily="49" charset="0"/>
                <a:cs typeface="Consolas" panose="020B0609020204030204" pitchFamily="49" charset="0"/>
              </a:rPr>
              <a:t>);</a:t>
            </a:r>
            <a:endParaRPr lang="en-US" sz="2400" dirty="0"/>
          </a:p>
          <a:p>
            <a:pPr marL="0" lvl="0" indent="0" eaLnBrk="0" fontAlgn="base" hangingPunct="0">
              <a:lnSpc>
                <a:spcPct val="100000"/>
              </a:lnSpc>
              <a:spcBef>
                <a:spcPct val="0"/>
              </a:spcBef>
              <a:spcAft>
                <a:spcPct val="0"/>
              </a:spcAft>
              <a:buNone/>
            </a:pPr>
            <a:r>
              <a:rPr lang="en-US" sz="2400" dirty="0">
                <a:solidFill>
                  <a:srgbClr val="666666"/>
                </a:solidFill>
                <a:latin typeface="Consolas" panose="020B0609020204030204" pitchFamily="49" charset="0"/>
                <a:cs typeface="Consolas" panose="020B0609020204030204" pitchFamily="49" charset="0"/>
              </a:rPr>
              <a:t> </a:t>
            </a:r>
            <a:endParaRPr lang="en-US" sz="2400" dirty="0"/>
          </a:p>
          <a:p>
            <a:pPr marL="0" lvl="0" indent="0" eaLnBrk="0" fontAlgn="base" hangingPunct="0">
              <a:lnSpc>
                <a:spcPct val="100000"/>
              </a:lnSpc>
              <a:spcBef>
                <a:spcPct val="0"/>
              </a:spcBef>
              <a:spcAft>
                <a:spcPct val="0"/>
              </a:spcAft>
              <a:buNone/>
            </a:pPr>
            <a:r>
              <a:rPr lang="en-US" sz="1800" dirty="0" err="1">
                <a:solidFill>
                  <a:srgbClr val="000000"/>
                </a:solidFill>
                <a:latin typeface="Consolas" panose="020B0609020204030204" pitchFamily="49" charset="0"/>
                <a:cs typeface="Consolas" panose="020B0609020204030204" pitchFamily="49" charset="0"/>
              </a:rPr>
              <a:t>jQuery.validator.unobtrusive.adapters.add</a:t>
            </a:r>
            <a:r>
              <a:rPr lang="en-US" sz="1800" dirty="0">
                <a:solidFill>
                  <a:srgbClr val="000000"/>
                </a:solidFill>
                <a:latin typeface="Consolas" panose="020B0609020204030204" pitchFamily="49" charset="0"/>
                <a:cs typeface="Consolas" panose="020B0609020204030204" pitchFamily="49" charset="0"/>
              </a:rPr>
              <a:t>(</a:t>
            </a:r>
            <a:r>
              <a:rPr lang="en-US" sz="1800" dirty="0">
                <a:solidFill>
                  <a:srgbClr val="0000FF"/>
                </a:solidFill>
                <a:latin typeface="Consolas" panose="020B0609020204030204" pitchFamily="49" charset="0"/>
                <a:cs typeface="Consolas" panose="020B0609020204030204" pitchFamily="49" charset="0"/>
              </a:rPr>
              <a:t>'</a:t>
            </a:r>
            <a:r>
              <a:rPr lang="en-US" sz="1800" dirty="0" err="1">
                <a:solidFill>
                  <a:srgbClr val="0000FF"/>
                </a:solidFill>
                <a:latin typeface="Consolas" panose="020B0609020204030204" pitchFamily="49" charset="0"/>
                <a:cs typeface="Consolas" panose="020B0609020204030204" pitchFamily="49" charset="0"/>
              </a:rPr>
              <a:t>futuredate</a:t>
            </a:r>
            <a:r>
              <a:rPr lang="en-US" sz="1800" dirty="0">
                <a:solidFill>
                  <a:srgbClr val="0000FF"/>
                </a:solidFill>
                <a:latin typeface="Consolas" panose="020B0609020204030204" pitchFamily="49" charset="0"/>
                <a:cs typeface="Consolas" panose="020B0609020204030204" pitchFamily="49" charset="0"/>
              </a:rPr>
              <a:t>'</a:t>
            </a:r>
            <a:r>
              <a:rPr lang="en-US" sz="1800" dirty="0">
                <a:solidFill>
                  <a:srgbClr val="000000"/>
                </a:solidFill>
                <a:latin typeface="Consolas" panose="020B0609020204030204" pitchFamily="49" charset="0"/>
                <a:cs typeface="Consolas" panose="020B0609020204030204" pitchFamily="49" charset="0"/>
              </a:rPr>
              <a:t>, {}, </a:t>
            </a:r>
            <a:r>
              <a:rPr lang="en-US" sz="1800" b="1" dirty="0">
                <a:solidFill>
                  <a:srgbClr val="006699"/>
                </a:solidFill>
                <a:latin typeface="Consolas" panose="020B0609020204030204" pitchFamily="49" charset="0"/>
                <a:cs typeface="Consolas" panose="020B0609020204030204" pitchFamily="49" charset="0"/>
              </a:rPr>
              <a:t>function</a:t>
            </a:r>
            <a:r>
              <a:rPr lang="en-US" sz="2400" dirty="0">
                <a:solidFill>
                  <a:srgbClr val="666666"/>
                </a:solidFill>
                <a:latin typeface="Consolas" panose="020B0609020204030204" pitchFamily="49" charset="0"/>
                <a:cs typeface="Consolas" panose="020B0609020204030204" pitchFamily="49" charset="0"/>
              </a:rPr>
              <a:t> </a:t>
            </a:r>
            <a:r>
              <a:rPr lang="en-US" sz="1800" dirty="0">
                <a:solidFill>
                  <a:srgbClr val="000000"/>
                </a:solidFill>
                <a:latin typeface="Consolas" panose="020B0609020204030204" pitchFamily="49" charset="0"/>
                <a:cs typeface="Consolas" panose="020B0609020204030204" pitchFamily="49" charset="0"/>
              </a:rPr>
              <a:t>(options) {</a:t>
            </a:r>
            <a:endParaRPr lang="en-US" sz="2400" dirty="0"/>
          </a:p>
          <a:p>
            <a:pPr marL="0" lvl="0" indent="0" eaLnBrk="0" fontAlgn="base" hangingPunct="0">
              <a:lnSpc>
                <a:spcPct val="100000"/>
              </a:lnSpc>
              <a:spcBef>
                <a:spcPct val="0"/>
              </a:spcBef>
              <a:spcAft>
                <a:spcPct val="0"/>
              </a:spcAft>
              <a:buNone/>
            </a:pPr>
            <a:r>
              <a:rPr lang="en-US" sz="1800" dirty="0">
                <a:solidFill>
                  <a:srgbClr val="333333"/>
                </a:solidFill>
                <a:latin typeface="Consolas" panose="020B0609020204030204" pitchFamily="49" charset="0"/>
                <a:cs typeface="Consolas" panose="020B0609020204030204" pitchFamily="49" charset="0"/>
              </a:rPr>
              <a:t>    </a:t>
            </a:r>
            <a:r>
              <a:rPr lang="en-US" sz="1800" dirty="0" err="1">
                <a:solidFill>
                  <a:srgbClr val="000000"/>
                </a:solidFill>
                <a:latin typeface="Consolas" panose="020B0609020204030204" pitchFamily="49" charset="0"/>
                <a:cs typeface="Consolas" panose="020B0609020204030204" pitchFamily="49" charset="0"/>
              </a:rPr>
              <a:t>options.rules</a:t>
            </a:r>
            <a:r>
              <a:rPr lang="en-US" sz="1800" dirty="0">
                <a:solidFill>
                  <a:srgbClr val="000000"/>
                </a:solidFill>
                <a:latin typeface="Consolas" panose="020B0609020204030204" pitchFamily="49" charset="0"/>
                <a:cs typeface="Consolas" panose="020B0609020204030204" pitchFamily="49" charset="0"/>
              </a:rPr>
              <a:t>[</a:t>
            </a:r>
            <a:r>
              <a:rPr lang="en-US" sz="1800" dirty="0">
                <a:solidFill>
                  <a:srgbClr val="0000FF"/>
                </a:solidFill>
                <a:latin typeface="Consolas" panose="020B0609020204030204" pitchFamily="49" charset="0"/>
                <a:cs typeface="Consolas" panose="020B0609020204030204" pitchFamily="49" charset="0"/>
              </a:rPr>
              <a:t>'</a:t>
            </a:r>
            <a:r>
              <a:rPr lang="en-US" sz="1800" dirty="0" err="1">
                <a:solidFill>
                  <a:srgbClr val="0000FF"/>
                </a:solidFill>
                <a:latin typeface="Consolas" panose="020B0609020204030204" pitchFamily="49" charset="0"/>
                <a:cs typeface="Consolas" panose="020B0609020204030204" pitchFamily="49" charset="0"/>
              </a:rPr>
              <a:t>futuredate</a:t>
            </a:r>
            <a:r>
              <a:rPr lang="en-US" sz="1800" dirty="0">
                <a:solidFill>
                  <a:srgbClr val="0000FF"/>
                </a:solidFill>
                <a:latin typeface="Consolas" panose="020B0609020204030204" pitchFamily="49" charset="0"/>
                <a:cs typeface="Consolas" panose="020B0609020204030204" pitchFamily="49" charset="0"/>
              </a:rPr>
              <a:t>'</a:t>
            </a:r>
            <a:r>
              <a:rPr lang="en-US" sz="1800" dirty="0">
                <a:solidFill>
                  <a:srgbClr val="000000"/>
                </a:solidFill>
                <a:latin typeface="Consolas" panose="020B0609020204030204" pitchFamily="49" charset="0"/>
                <a:cs typeface="Consolas" panose="020B0609020204030204" pitchFamily="49" charset="0"/>
              </a:rPr>
              <a:t>] = </a:t>
            </a:r>
            <a:r>
              <a:rPr lang="en-US" sz="1800" b="1" dirty="0">
                <a:solidFill>
                  <a:srgbClr val="006699"/>
                </a:solidFill>
                <a:latin typeface="Consolas" panose="020B0609020204030204" pitchFamily="49" charset="0"/>
                <a:cs typeface="Consolas" panose="020B0609020204030204" pitchFamily="49" charset="0"/>
              </a:rPr>
              <a:t>true</a:t>
            </a:r>
            <a:r>
              <a:rPr lang="en-US" sz="1800" dirty="0">
                <a:solidFill>
                  <a:srgbClr val="000000"/>
                </a:solidFill>
                <a:latin typeface="Consolas" panose="020B0609020204030204" pitchFamily="49" charset="0"/>
                <a:cs typeface="Consolas" panose="020B0609020204030204" pitchFamily="49" charset="0"/>
              </a:rPr>
              <a:t>;</a:t>
            </a:r>
            <a:endParaRPr lang="en-US" sz="2400" dirty="0"/>
          </a:p>
          <a:p>
            <a:pPr marL="0" lvl="0" indent="0" eaLnBrk="0" fontAlgn="base" hangingPunct="0">
              <a:lnSpc>
                <a:spcPct val="100000"/>
              </a:lnSpc>
              <a:spcBef>
                <a:spcPct val="0"/>
              </a:spcBef>
              <a:spcAft>
                <a:spcPct val="0"/>
              </a:spcAft>
              <a:buNone/>
            </a:pPr>
            <a:r>
              <a:rPr lang="en-US" sz="1800" dirty="0">
                <a:solidFill>
                  <a:srgbClr val="333333"/>
                </a:solidFill>
                <a:latin typeface="Consolas" panose="020B0609020204030204" pitchFamily="49" charset="0"/>
                <a:cs typeface="Consolas" panose="020B0609020204030204" pitchFamily="49" charset="0"/>
              </a:rPr>
              <a:t>    </a:t>
            </a:r>
            <a:r>
              <a:rPr lang="en-US" sz="1800" dirty="0" err="1">
                <a:solidFill>
                  <a:srgbClr val="000000"/>
                </a:solidFill>
                <a:latin typeface="Consolas" panose="020B0609020204030204" pitchFamily="49" charset="0"/>
                <a:cs typeface="Consolas" panose="020B0609020204030204" pitchFamily="49" charset="0"/>
              </a:rPr>
              <a:t>options.messages</a:t>
            </a:r>
            <a:r>
              <a:rPr lang="en-US" sz="1800" dirty="0">
                <a:solidFill>
                  <a:srgbClr val="000000"/>
                </a:solidFill>
                <a:latin typeface="Consolas" panose="020B0609020204030204" pitchFamily="49" charset="0"/>
                <a:cs typeface="Consolas" panose="020B0609020204030204" pitchFamily="49" charset="0"/>
              </a:rPr>
              <a:t>[</a:t>
            </a:r>
            <a:r>
              <a:rPr lang="en-US" sz="1800" dirty="0">
                <a:solidFill>
                  <a:srgbClr val="0000FF"/>
                </a:solidFill>
                <a:latin typeface="Consolas" panose="020B0609020204030204" pitchFamily="49" charset="0"/>
                <a:cs typeface="Consolas" panose="020B0609020204030204" pitchFamily="49" charset="0"/>
              </a:rPr>
              <a:t>'</a:t>
            </a:r>
            <a:r>
              <a:rPr lang="en-US" sz="1800" dirty="0" err="1">
                <a:solidFill>
                  <a:srgbClr val="0000FF"/>
                </a:solidFill>
                <a:latin typeface="Consolas" panose="020B0609020204030204" pitchFamily="49" charset="0"/>
                <a:cs typeface="Consolas" panose="020B0609020204030204" pitchFamily="49" charset="0"/>
              </a:rPr>
              <a:t>futuredate</a:t>
            </a:r>
            <a:r>
              <a:rPr lang="en-US" sz="1800" dirty="0">
                <a:solidFill>
                  <a:srgbClr val="0000FF"/>
                </a:solidFill>
                <a:latin typeface="Consolas" panose="020B0609020204030204" pitchFamily="49" charset="0"/>
                <a:cs typeface="Consolas" panose="020B0609020204030204" pitchFamily="49" charset="0"/>
              </a:rPr>
              <a:t>'</a:t>
            </a:r>
            <a:r>
              <a:rPr lang="en-US" sz="1800" dirty="0">
                <a:solidFill>
                  <a:srgbClr val="000000"/>
                </a:solidFill>
                <a:latin typeface="Consolas" panose="020B0609020204030204" pitchFamily="49" charset="0"/>
                <a:cs typeface="Consolas" panose="020B0609020204030204" pitchFamily="49" charset="0"/>
              </a:rPr>
              <a:t>] = </a:t>
            </a:r>
            <a:r>
              <a:rPr lang="en-US" sz="1800" dirty="0" err="1">
                <a:solidFill>
                  <a:srgbClr val="000000"/>
                </a:solidFill>
                <a:latin typeface="Consolas" panose="020B0609020204030204" pitchFamily="49" charset="0"/>
                <a:cs typeface="Consolas" panose="020B0609020204030204" pitchFamily="49" charset="0"/>
              </a:rPr>
              <a:t>options.message</a:t>
            </a:r>
            <a:r>
              <a:rPr lang="en-US" sz="1800" dirty="0">
                <a:solidFill>
                  <a:srgbClr val="000000"/>
                </a:solidFill>
                <a:latin typeface="Consolas" panose="020B0609020204030204" pitchFamily="49" charset="0"/>
                <a:cs typeface="Consolas" panose="020B0609020204030204" pitchFamily="49" charset="0"/>
              </a:rPr>
              <a:t>;</a:t>
            </a:r>
            <a:endParaRPr lang="en-US" sz="2400" dirty="0"/>
          </a:p>
          <a:p>
            <a:pPr marL="0" lvl="0" indent="0" eaLnBrk="0" fontAlgn="base" hangingPunct="0">
              <a:lnSpc>
                <a:spcPct val="100000"/>
              </a:lnSpc>
              <a:spcBef>
                <a:spcPct val="0"/>
              </a:spcBef>
              <a:spcAft>
                <a:spcPct val="0"/>
              </a:spcAft>
              <a:buNone/>
            </a:pPr>
            <a:r>
              <a:rPr lang="en-US" sz="1800" dirty="0">
                <a:solidFill>
                  <a:srgbClr val="000000"/>
                </a:solidFill>
                <a:latin typeface="Consolas" panose="020B0609020204030204" pitchFamily="49" charset="0"/>
                <a:cs typeface="Consolas" panose="020B0609020204030204" pitchFamily="49" charset="0"/>
              </a:rPr>
              <a:t>});</a:t>
            </a:r>
            <a:endParaRPr lang="en-US" sz="3600" dirty="0">
              <a:latin typeface="Arial" panose="020B0604020202020204" pitchFamily="34" charset="0"/>
            </a:endParaRPr>
          </a:p>
          <a:p>
            <a:endParaRPr lang="en-IN" sz="1800" dirty="0"/>
          </a:p>
        </p:txBody>
      </p:sp>
    </p:spTree>
    <p:extLst>
      <p:ext uri="{BB962C8B-B14F-4D97-AF65-F5344CB8AC3E}">
        <p14:creationId xmlns:p14="http://schemas.microsoft.com/office/powerpoint/2010/main" val="12899628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Self validated </a:t>
            </a:r>
            <a:r>
              <a:rPr lang="en-IN" dirty="0" smtClean="0"/>
              <a:t>model</a:t>
            </a:r>
            <a:endParaRPr lang="en-IN" dirty="0"/>
          </a:p>
        </p:txBody>
      </p:sp>
      <p:sp>
        <p:nvSpPr>
          <p:cNvPr id="3" name="Content Placeholder 2"/>
          <p:cNvSpPr>
            <a:spLocks noGrp="1"/>
          </p:cNvSpPr>
          <p:nvPr>
            <p:ph idx="1"/>
          </p:nvPr>
        </p:nvSpPr>
        <p:spPr>
          <a:xfrm>
            <a:off x="838200" y="1459832"/>
            <a:ext cx="10515600" cy="5069305"/>
          </a:xfrm>
        </p:spPr>
        <p:txBody>
          <a:bodyPr>
            <a:normAutofit fontScale="85000" lnSpcReduction="20000"/>
          </a:bodyPr>
          <a:lstStyle/>
          <a:p>
            <a:r>
              <a:rPr lang="en-IN" sz="2200" dirty="0" smtClean="0"/>
              <a:t>Implement interface </a:t>
            </a:r>
            <a:r>
              <a:rPr lang="en-IN" sz="2200" dirty="0" err="1" smtClean="0"/>
              <a:t>IValidatableObject</a:t>
            </a:r>
            <a:r>
              <a:rPr lang="en-IN" sz="2200" dirty="0" smtClean="0"/>
              <a:t> in your Model</a:t>
            </a:r>
          </a:p>
          <a:p>
            <a:pPr marL="0" lvl="0" indent="0">
              <a:buNone/>
            </a:pPr>
            <a:r>
              <a:rPr lang="en-US" sz="1600" dirty="0">
                <a:solidFill>
                  <a:srgbClr val="00008B"/>
                </a:solidFill>
                <a:latin typeface="Consolas" panose="020B0609020204030204" pitchFamily="49" charset="0"/>
                <a:cs typeface="Consolas" panose="020B0609020204030204" pitchFamily="49" charset="0"/>
              </a:rPr>
              <a:t>public</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B"/>
                </a:solidFill>
                <a:latin typeface="Consolas" panose="020B0609020204030204" pitchFamily="49" charset="0"/>
                <a:cs typeface="Consolas" panose="020B0609020204030204" pitchFamily="49" charset="0"/>
              </a:rPr>
              <a:t>class</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2B91AF"/>
                </a:solidFill>
                <a:latin typeface="Consolas" panose="020B0609020204030204" pitchFamily="49" charset="0"/>
                <a:cs typeface="Consolas" panose="020B0609020204030204" pitchFamily="49" charset="0"/>
              </a:rPr>
              <a:t>MyModel</a:t>
            </a:r>
            <a:r>
              <a:rPr lang="en-US" sz="1600" dirty="0">
                <a:solidFill>
                  <a:srgbClr val="000000"/>
                </a:solidFill>
                <a:latin typeface="Consolas" panose="020B0609020204030204" pitchFamily="49" charset="0"/>
                <a:cs typeface="Consolas" panose="020B0609020204030204" pitchFamily="49" charset="0"/>
              </a:rPr>
              <a:t> : </a:t>
            </a:r>
            <a:r>
              <a:rPr lang="en-US" sz="1600" dirty="0" err="1">
                <a:solidFill>
                  <a:srgbClr val="2B91AF"/>
                </a:solidFill>
                <a:latin typeface="Consolas" panose="020B0609020204030204" pitchFamily="49" charset="0"/>
                <a:cs typeface="Consolas" panose="020B0609020204030204" pitchFamily="49" charset="0"/>
              </a:rPr>
              <a:t>IValidatableObject</a:t>
            </a:r>
            <a:r>
              <a:rPr lang="en-US" sz="1600" dirty="0">
                <a:solidFill>
                  <a:srgbClr val="000000"/>
                </a:solidFill>
                <a:latin typeface="Consolas" panose="020B0609020204030204" pitchFamily="49" charset="0"/>
                <a:cs typeface="Consolas" panose="020B0609020204030204" pitchFamily="49" charset="0"/>
              </a:rPr>
              <a:t>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smtClean="0">
                <a:solidFill>
                  <a:srgbClr val="000000"/>
                </a:solidFill>
                <a:latin typeface="Consolas" panose="020B0609020204030204" pitchFamily="49" charset="0"/>
                <a:cs typeface="Consolas" panose="020B0609020204030204" pitchFamily="49" charset="0"/>
              </a:rPr>
              <a:t>{ </a:t>
            </a:r>
          </a:p>
          <a:p>
            <a:pPr marL="0" lvl="0" indent="0">
              <a:buNone/>
            </a:pPr>
            <a:r>
              <a:rPr lang="en-US" sz="1600" dirty="0" smtClean="0">
                <a:solidFill>
                  <a:srgbClr val="00008B"/>
                </a:solidFill>
                <a:latin typeface="Consolas" panose="020B0609020204030204" pitchFamily="49" charset="0"/>
                <a:cs typeface="Consolas" panose="020B0609020204030204" pitchFamily="49" charset="0"/>
              </a:rPr>
              <a:t>public</a:t>
            </a:r>
            <a:r>
              <a:rPr lang="en-US" sz="1600" dirty="0" smtClean="0">
                <a:solidFill>
                  <a:srgbClr val="000000"/>
                </a:solidFill>
                <a:latin typeface="Consolas" panose="020B0609020204030204" pitchFamily="49" charset="0"/>
                <a:cs typeface="Consolas" panose="020B0609020204030204" pitchFamily="49" charset="0"/>
              </a:rPr>
              <a:t> </a:t>
            </a:r>
            <a:r>
              <a:rPr lang="en-US" sz="1600" dirty="0">
                <a:solidFill>
                  <a:srgbClr val="00008B"/>
                </a:solidFill>
                <a:latin typeface="Consolas" panose="020B0609020204030204" pitchFamily="49" charset="0"/>
                <a:cs typeface="Consolas" panose="020B0609020204030204" pitchFamily="49" charset="0"/>
              </a:rPr>
              <a:t>string</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2B91AF"/>
                </a:solidFill>
                <a:latin typeface="Consolas" panose="020B0609020204030204" pitchFamily="49" charset="0"/>
                <a:cs typeface="Consolas" panose="020B0609020204030204" pitchFamily="49" charset="0"/>
              </a:rPr>
              <a:t>Title</a:t>
            </a:r>
            <a:r>
              <a:rPr lang="en-US" sz="1600" dirty="0">
                <a:solidFill>
                  <a:srgbClr val="000000"/>
                </a:solidFill>
                <a:latin typeface="Consolas" panose="020B0609020204030204" pitchFamily="49" charset="0"/>
                <a:cs typeface="Consolas" panose="020B0609020204030204" pitchFamily="49" charset="0"/>
              </a:rPr>
              <a:t> { get; </a:t>
            </a:r>
            <a:r>
              <a:rPr lang="en-US" sz="1600" dirty="0">
                <a:solidFill>
                  <a:srgbClr val="2B91AF"/>
                </a:solidFill>
                <a:latin typeface="Consolas" panose="020B0609020204030204" pitchFamily="49" charset="0"/>
                <a:cs typeface="Consolas" panose="020B0609020204030204" pitchFamily="49" charset="0"/>
              </a:rPr>
              <a:t>set</a:t>
            </a:r>
            <a:r>
              <a:rPr lang="en-US" sz="1600" dirty="0">
                <a:solidFill>
                  <a:srgbClr val="000000"/>
                </a:solidFill>
                <a:latin typeface="Consolas" panose="020B0609020204030204" pitchFamily="49" charset="0"/>
                <a:cs typeface="Consolas" panose="020B0609020204030204" pitchFamily="49" charset="0"/>
              </a:rPr>
              <a:t>; }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smtClean="0">
                <a:solidFill>
                  <a:srgbClr val="00008B"/>
                </a:solidFill>
                <a:latin typeface="Consolas" panose="020B0609020204030204" pitchFamily="49" charset="0"/>
                <a:cs typeface="Consolas" panose="020B0609020204030204" pitchFamily="49" charset="0"/>
              </a:rPr>
              <a:t>public</a:t>
            </a:r>
            <a:r>
              <a:rPr lang="en-US" sz="1600" dirty="0" smtClean="0">
                <a:solidFill>
                  <a:srgbClr val="000000"/>
                </a:solidFill>
                <a:latin typeface="Consolas" panose="020B0609020204030204" pitchFamily="49" charset="0"/>
                <a:cs typeface="Consolas" panose="020B0609020204030204" pitchFamily="49" charset="0"/>
              </a:rPr>
              <a:t> </a:t>
            </a:r>
            <a:r>
              <a:rPr lang="en-US" sz="1600" dirty="0">
                <a:solidFill>
                  <a:srgbClr val="00008B"/>
                </a:solidFill>
                <a:latin typeface="Consolas" panose="020B0609020204030204" pitchFamily="49" charset="0"/>
                <a:cs typeface="Consolas" panose="020B0609020204030204" pitchFamily="49" charset="0"/>
              </a:rPr>
              <a:t>string</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2B91AF"/>
                </a:solidFill>
                <a:latin typeface="Consolas" panose="020B0609020204030204" pitchFamily="49" charset="0"/>
                <a:cs typeface="Consolas" panose="020B0609020204030204" pitchFamily="49" charset="0"/>
              </a:rPr>
              <a:t>Description</a:t>
            </a:r>
            <a:r>
              <a:rPr lang="en-US" sz="1600" dirty="0">
                <a:solidFill>
                  <a:srgbClr val="000000"/>
                </a:solidFill>
                <a:latin typeface="Consolas" panose="020B0609020204030204" pitchFamily="49" charset="0"/>
                <a:cs typeface="Consolas" panose="020B0609020204030204" pitchFamily="49" charset="0"/>
              </a:rPr>
              <a:t> { get; </a:t>
            </a:r>
            <a:r>
              <a:rPr lang="en-US" sz="1600" dirty="0">
                <a:solidFill>
                  <a:srgbClr val="2B91AF"/>
                </a:solidFill>
                <a:latin typeface="Consolas" panose="020B0609020204030204" pitchFamily="49" charset="0"/>
                <a:cs typeface="Consolas" panose="020B0609020204030204" pitchFamily="49" charset="0"/>
              </a:rPr>
              <a:t>set</a:t>
            </a:r>
            <a:r>
              <a:rPr lang="en-US" sz="1600" dirty="0">
                <a:solidFill>
                  <a:srgbClr val="000000"/>
                </a:solidFill>
                <a:latin typeface="Consolas" panose="020B0609020204030204" pitchFamily="49" charset="0"/>
                <a:cs typeface="Consolas" panose="020B0609020204030204" pitchFamily="49" charset="0"/>
              </a:rPr>
              <a:t>; }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smtClean="0">
                <a:solidFill>
                  <a:srgbClr val="00008B"/>
                </a:solidFill>
                <a:latin typeface="Consolas" panose="020B0609020204030204" pitchFamily="49" charset="0"/>
                <a:cs typeface="Consolas" panose="020B0609020204030204" pitchFamily="49" charset="0"/>
              </a:rPr>
              <a:t>public</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a:solidFill>
                  <a:srgbClr val="2B91AF"/>
                </a:solidFill>
                <a:latin typeface="Consolas" panose="020B0609020204030204" pitchFamily="49" charset="0"/>
                <a:cs typeface="Consolas" panose="020B0609020204030204" pitchFamily="49" charset="0"/>
              </a:rPr>
              <a:t>IEnumerable</a:t>
            </a:r>
            <a:r>
              <a:rPr lang="en-US" sz="1600" dirty="0">
                <a:solidFill>
                  <a:srgbClr val="000000"/>
                </a:solidFill>
                <a:latin typeface="Consolas" panose="020B0609020204030204" pitchFamily="49" charset="0"/>
                <a:cs typeface="Consolas" panose="020B0609020204030204" pitchFamily="49" charset="0"/>
              </a:rPr>
              <a:t>&lt;</a:t>
            </a:r>
            <a:r>
              <a:rPr lang="en-US" sz="1600" dirty="0" err="1">
                <a:solidFill>
                  <a:srgbClr val="2B91AF"/>
                </a:solidFill>
                <a:latin typeface="Consolas" panose="020B0609020204030204" pitchFamily="49" charset="0"/>
                <a:cs typeface="Consolas" panose="020B0609020204030204" pitchFamily="49" charset="0"/>
              </a:rPr>
              <a:t>ValidationResult</a:t>
            </a:r>
            <a:r>
              <a:rPr lang="en-US" sz="1600" dirty="0">
                <a:solidFill>
                  <a:srgbClr val="000000"/>
                </a:solidFill>
                <a:latin typeface="Consolas" panose="020B0609020204030204" pitchFamily="49" charset="0"/>
                <a:cs typeface="Consolas" panose="020B0609020204030204" pitchFamily="49" charset="0"/>
              </a:rPr>
              <a:t>&gt; </a:t>
            </a:r>
            <a:r>
              <a:rPr lang="en-US" sz="1600" dirty="0">
                <a:solidFill>
                  <a:srgbClr val="2B91AF"/>
                </a:solidFill>
                <a:latin typeface="Consolas" panose="020B0609020204030204" pitchFamily="49" charset="0"/>
                <a:cs typeface="Consolas" panose="020B0609020204030204" pitchFamily="49" charset="0"/>
              </a:rPr>
              <a:t>Validate</a:t>
            </a:r>
            <a:r>
              <a:rPr lang="en-US" sz="1600" dirty="0">
                <a:solidFill>
                  <a:srgbClr val="000000"/>
                </a:solidFill>
                <a:latin typeface="Consolas" panose="020B0609020204030204" pitchFamily="49" charset="0"/>
                <a:cs typeface="Consolas" panose="020B0609020204030204" pitchFamily="49" charset="0"/>
              </a:rPr>
              <a:t>(</a:t>
            </a:r>
            <a:r>
              <a:rPr lang="en-US" sz="1600" dirty="0" err="1">
                <a:solidFill>
                  <a:srgbClr val="2B91AF"/>
                </a:solidFill>
                <a:latin typeface="Consolas" panose="020B0609020204030204" pitchFamily="49" charset="0"/>
                <a:cs typeface="Consolas" panose="020B0609020204030204" pitchFamily="49" charset="0"/>
              </a:rPr>
              <a:t>ValidationContext</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validationContext</a:t>
            </a:r>
            <a:r>
              <a:rPr lang="en-US" sz="1600" dirty="0">
                <a:solidFill>
                  <a:srgbClr val="000000"/>
                </a:solidFill>
                <a:latin typeface="Consolas" panose="020B0609020204030204" pitchFamily="49" charset="0"/>
                <a:cs typeface="Consolas" panose="020B0609020204030204" pitchFamily="49" charset="0"/>
              </a:rPr>
              <a:t>)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 </a:t>
            </a:r>
          </a:p>
          <a:p>
            <a:pPr marL="0" lvl="0" indent="0">
              <a:buNone/>
            </a:pP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	</a:t>
            </a:r>
            <a:r>
              <a:rPr lang="en-US" sz="1600" dirty="0" smtClean="0">
                <a:solidFill>
                  <a:srgbClr val="00008B"/>
                </a:solidFill>
                <a:latin typeface="Consolas" panose="020B0609020204030204" pitchFamily="49" charset="0"/>
                <a:cs typeface="Consolas" panose="020B0609020204030204" pitchFamily="49" charset="0"/>
              </a:rPr>
              <a:t>if</a:t>
            </a:r>
            <a:r>
              <a:rPr lang="en-US" sz="1600" dirty="0" smtClean="0">
                <a:solidFill>
                  <a:srgbClr val="000000"/>
                </a:solidFill>
                <a:latin typeface="Consolas" panose="020B0609020204030204" pitchFamily="49" charset="0"/>
                <a:cs typeface="Consolas" panose="020B0609020204030204" pitchFamily="49" charset="0"/>
              </a:rPr>
              <a:t> </a:t>
            </a:r>
            <a:r>
              <a:rPr lang="en-US" sz="1600" dirty="0">
                <a:solidFill>
                  <a:srgbClr val="000000"/>
                </a:solidFill>
                <a:latin typeface="Consolas" panose="020B0609020204030204" pitchFamily="49" charset="0"/>
                <a:cs typeface="Consolas" panose="020B0609020204030204" pitchFamily="49" charset="0"/>
              </a:rPr>
              <a:t>(</a:t>
            </a:r>
            <a:r>
              <a:rPr lang="en-US" sz="1600" dirty="0">
                <a:solidFill>
                  <a:srgbClr val="2B91AF"/>
                </a:solidFill>
                <a:latin typeface="Consolas" panose="020B0609020204030204" pitchFamily="49" charset="0"/>
                <a:cs typeface="Consolas" panose="020B0609020204030204" pitchFamily="49" charset="0"/>
              </a:rPr>
              <a:t>Title</a:t>
            </a:r>
            <a:r>
              <a:rPr lang="en-US" sz="1600" dirty="0">
                <a:solidFill>
                  <a:srgbClr val="000000"/>
                </a:solidFill>
                <a:latin typeface="Consolas" panose="020B0609020204030204" pitchFamily="49" charset="0"/>
                <a:cs typeface="Consolas" panose="020B0609020204030204" pitchFamily="49" charset="0"/>
              </a:rPr>
              <a:t> == </a:t>
            </a:r>
            <a:r>
              <a:rPr lang="en-US" sz="1600" dirty="0">
                <a:solidFill>
                  <a:srgbClr val="00008B"/>
                </a:solidFill>
                <a:latin typeface="Consolas" panose="020B0609020204030204" pitchFamily="49" charset="0"/>
                <a:cs typeface="Consolas" panose="020B0609020204030204" pitchFamily="49" charset="0"/>
              </a:rPr>
              <a:t>null</a:t>
            </a:r>
            <a:r>
              <a:rPr lang="en-US" sz="1600" dirty="0">
                <a:solidFill>
                  <a:srgbClr val="000000"/>
                </a:solidFill>
                <a:latin typeface="Consolas" panose="020B0609020204030204" pitchFamily="49" charset="0"/>
                <a:cs typeface="Consolas" panose="020B0609020204030204" pitchFamily="49" charset="0"/>
              </a:rPr>
              <a:t>)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		yield </a:t>
            </a:r>
            <a:r>
              <a:rPr lang="en-US" sz="1600" dirty="0">
                <a:solidFill>
                  <a:srgbClr val="00008B"/>
                </a:solidFill>
                <a:latin typeface="Consolas" panose="020B0609020204030204" pitchFamily="49" charset="0"/>
                <a:cs typeface="Consolas" panose="020B0609020204030204" pitchFamily="49" charset="0"/>
              </a:rPr>
              <a:t>return</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B"/>
                </a:solidFill>
                <a:latin typeface="Consolas" panose="020B0609020204030204" pitchFamily="49" charset="0"/>
                <a:cs typeface="Consolas" panose="020B0609020204030204" pitchFamily="49" charset="0"/>
              </a:rPr>
              <a:t>new</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2B91AF"/>
                </a:solidFill>
                <a:latin typeface="Consolas" panose="020B0609020204030204" pitchFamily="49" charset="0"/>
                <a:cs typeface="Consolas" panose="020B0609020204030204" pitchFamily="49" charset="0"/>
              </a:rPr>
              <a:t>ValidationResult</a:t>
            </a:r>
            <a:r>
              <a:rPr lang="en-US" sz="1600" dirty="0">
                <a:solidFill>
                  <a:srgbClr val="000000"/>
                </a:solidFill>
                <a:latin typeface="Consolas" panose="020B0609020204030204" pitchFamily="49" charset="0"/>
                <a:cs typeface="Consolas" panose="020B0609020204030204" pitchFamily="49" charset="0"/>
              </a:rPr>
              <a:t>(</a:t>
            </a:r>
            <a:r>
              <a:rPr lang="en-US" sz="1600" dirty="0">
                <a:solidFill>
                  <a:srgbClr val="80000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B"/>
                </a:solidFill>
                <a:latin typeface="Consolas" panose="020B0609020204030204" pitchFamily="49" charset="0"/>
                <a:cs typeface="Consolas" panose="020B0609020204030204" pitchFamily="49" charset="0"/>
              </a:rPr>
              <a:t>new</a:t>
            </a:r>
            <a:r>
              <a:rPr lang="en-US" sz="1600" dirty="0">
                <a:solidFill>
                  <a:srgbClr val="000000"/>
                </a:solidFill>
                <a:latin typeface="Consolas" panose="020B0609020204030204" pitchFamily="49" charset="0"/>
                <a:cs typeface="Consolas" panose="020B0609020204030204" pitchFamily="49" charset="0"/>
              </a:rPr>
              <a:t> [] { </a:t>
            </a:r>
            <a:r>
              <a:rPr lang="en-US" sz="1600" dirty="0">
                <a:solidFill>
                  <a:srgbClr val="800000"/>
                </a:solidFill>
                <a:latin typeface="Consolas" panose="020B0609020204030204" pitchFamily="49" charset="0"/>
                <a:cs typeface="Consolas" panose="020B0609020204030204" pitchFamily="49" charset="0"/>
              </a:rPr>
              <a:t>"Title"</a:t>
            </a:r>
            <a:r>
              <a:rPr lang="en-US" sz="1600" dirty="0">
                <a:solidFill>
                  <a:srgbClr val="000000"/>
                </a:solidFill>
                <a:latin typeface="Consolas" panose="020B0609020204030204" pitchFamily="49" charset="0"/>
                <a:cs typeface="Consolas" panose="020B0609020204030204" pitchFamily="49" charset="0"/>
              </a:rPr>
              <a:t> });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	</a:t>
            </a:r>
            <a:r>
              <a:rPr lang="en-US" sz="1600" dirty="0" smtClean="0">
                <a:solidFill>
                  <a:srgbClr val="00008B"/>
                </a:solidFill>
                <a:latin typeface="Consolas" panose="020B0609020204030204" pitchFamily="49" charset="0"/>
                <a:cs typeface="Consolas" panose="020B0609020204030204" pitchFamily="49" charset="0"/>
              </a:rPr>
              <a:t>if</a:t>
            </a:r>
            <a:r>
              <a:rPr lang="en-US" sz="1600" dirty="0" smtClean="0">
                <a:solidFill>
                  <a:srgbClr val="000000"/>
                </a:solidFill>
                <a:latin typeface="Consolas" panose="020B0609020204030204" pitchFamily="49" charset="0"/>
                <a:cs typeface="Consolas" panose="020B0609020204030204" pitchFamily="49" charset="0"/>
              </a:rPr>
              <a:t> </a:t>
            </a:r>
            <a:r>
              <a:rPr lang="en-US" sz="1600" dirty="0">
                <a:solidFill>
                  <a:srgbClr val="000000"/>
                </a:solidFill>
                <a:latin typeface="Consolas" panose="020B0609020204030204" pitchFamily="49" charset="0"/>
                <a:cs typeface="Consolas" panose="020B0609020204030204" pitchFamily="49" charset="0"/>
              </a:rPr>
              <a:t>(</a:t>
            </a:r>
            <a:r>
              <a:rPr lang="en-US" sz="1600" dirty="0">
                <a:solidFill>
                  <a:srgbClr val="2B91AF"/>
                </a:solidFill>
                <a:latin typeface="Consolas" panose="020B0609020204030204" pitchFamily="49" charset="0"/>
                <a:cs typeface="Consolas" panose="020B0609020204030204" pitchFamily="49" charset="0"/>
              </a:rPr>
              <a:t>Description</a:t>
            </a:r>
            <a:r>
              <a:rPr lang="en-US" sz="1600" dirty="0">
                <a:solidFill>
                  <a:srgbClr val="000000"/>
                </a:solidFill>
                <a:latin typeface="Consolas" panose="020B0609020204030204" pitchFamily="49" charset="0"/>
                <a:cs typeface="Consolas" panose="020B0609020204030204" pitchFamily="49" charset="0"/>
              </a:rPr>
              <a:t> == </a:t>
            </a:r>
            <a:r>
              <a:rPr lang="en-US" sz="1600" dirty="0">
                <a:solidFill>
                  <a:srgbClr val="00008B"/>
                </a:solidFill>
                <a:latin typeface="Consolas" panose="020B0609020204030204" pitchFamily="49" charset="0"/>
                <a:cs typeface="Consolas" panose="020B0609020204030204" pitchFamily="49" charset="0"/>
              </a:rPr>
              <a:t>null</a:t>
            </a:r>
            <a:r>
              <a:rPr lang="en-US" sz="1600" dirty="0">
                <a:solidFill>
                  <a:srgbClr val="000000"/>
                </a:solidFill>
                <a:latin typeface="Consolas" panose="020B0609020204030204" pitchFamily="49" charset="0"/>
                <a:cs typeface="Consolas" panose="020B0609020204030204" pitchFamily="49" charset="0"/>
              </a:rPr>
              <a:t>)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		yield </a:t>
            </a:r>
            <a:r>
              <a:rPr lang="en-US" sz="1600" dirty="0">
                <a:solidFill>
                  <a:srgbClr val="00008B"/>
                </a:solidFill>
                <a:latin typeface="Consolas" panose="020B0609020204030204" pitchFamily="49" charset="0"/>
                <a:cs typeface="Consolas" panose="020B0609020204030204" pitchFamily="49" charset="0"/>
              </a:rPr>
              <a:t>return</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B"/>
                </a:solidFill>
                <a:latin typeface="Consolas" panose="020B0609020204030204" pitchFamily="49" charset="0"/>
                <a:cs typeface="Consolas" panose="020B0609020204030204" pitchFamily="49" charset="0"/>
              </a:rPr>
              <a:t>new</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2B91AF"/>
                </a:solidFill>
                <a:latin typeface="Consolas" panose="020B0609020204030204" pitchFamily="49" charset="0"/>
                <a:cs typeface="Consolas" panose="020B0609020204030204" pitchFamily="49" charset="0"/>
              </a:rPr>
              <a:t>ValidationResult</a:t>
            </a:r>
            <a:r>
              <a:rPr lang="en-US" sz="1600" dirty="0">
                <a:solidFill>
                  <a:srgbClr val="000000"/>
                </a:solidFill>
                <a:latin typeface="Consolas" panose="020B0609020204030204" pitchFamily="49" charset="0"/>
                <a:cs typeface="Consolas" panose="020B0609020204030204" pitchFamily="49" charset="0"/>
              </a:rPr>
              <a:t>(</a:t>
            </a:r>
            <a:r>
              <a:rPr lang="en-US" sz="1600" dirty="0">
                <a:solidFill>
                  <a:srgbClr val="80000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B"/>
                </a:solidFill>
                <a:latin typeface="Consolas" panose="020B0609020204030204" pitchFamily="49" charset="0"/>
                <a:cs typeface="Consolas" panose="020B0609020204030204" pitchFamily="49" charset="0"/>
              </a:rPr>
              <a:t>new</a:t>
            </a:r>
            <a:r>
              <a:rPr lang="en-US" sz="1600" dirty="0">
                <a:solidFill>
                  <a:srgbClr val="000000"/>
                </a:solidFill>
                <a:latin typeface="Consolas" panose="020B0609020204030204" pitchFamily="49" charset="0"/>
                <a:cs typeface="Consolas" panose="020B0609020204030204" pitchFamily="49" charset="0"/>
              </a:rPr>
              <a:t> [] { </a:t>
            </a:r>
            <a:r>
              <a:rPr lang="en-US" sz="1600" dirty="0">
                <a:solidFill>
                  <a:srgbClr val="800000"/>
                </a:solidFill>
                <a:latin typeface="Consolas" panose="020B0609020204030204" pitchFamily="49" charset="0"/>
                <a:cs typeface="Consolas" panose="020B0609020204030204" pitchFamily="49" charset="0"/>
              </a:rPr>
              <a:t>"Description"</a:t>
            </a:r>
            <a:r>
              <a:rPr lang="en-US" sz="1600" dirty="0">
                <a:solidFill>
                  <a:srgbClr val="000000"/>
                </a:solidFill>
                <a:latin typeface="Consolas" panose="020B0609020204030204" pitchFamily="49" charset="0"/>
                <a:cs typeface="Consolas" panose="020B0609020204030204" pitchFamily="49" charset="0"/>
              </a:rPr>
              <a:t> });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 </a:t>
            </a:r>
          </a:p>
          <a:p>
            <a:pPr marL="0" lvl="0" indent="0">
              <a:buNone/>
            </a:pPr>
            <a:r>
              <a:rPr lang="en-US" sz="1600" dirty="0" smtClean="0">
                <a:solidFill>
                  <a:srgbClr val="000000"/>
                </a:solidFill>
                <a:latin typeface="Consolas" panose="020B0609020204030204" pitchFamily="49" charset="0"/>
                <a:cs typeface="Consolas" panose="020B0609020204030204" pitchFamily="49" charset="0"/>
              </a:rPr>
              <a:t>}</a:t>
            </a:r>
            <a:r>
              <a:rPr lang="en-US" sz="1600" dirty="0" smtClean="0"/>
              <a:t> </a:t>
            </a:r>
          </a:p>
          <a:p>
            <a:pPr lvl="0">
              <a:lnSpc>
                <a:spcPct val="100000"/>
              </a:lnSpc>
            </a:pPr>
            <a:r>
              <a:rPr lang="en-IN" sz="2200" dirty="0" smtClean="0"/>
              <a:t>This </a:t>
            </a:r>
            <a:r>
              <a:rPr lang="en-IN" sz="2200" dirty="0"/>
              <a:t>is a </a:t>
            </a:r>
            <a:r>
              <a:rPr lang="en-IN" sz="2200" b="1" dirty="0"/>
              <a:t>server-side</a:t>
            </a:r>
            <a:r>
              <a:rPr lang="en-IN" sz="2200" dirty="0"/>
              <a:t> </a:t>
            </a:r>
            <a:r>
              <a:rPr lang="en-IN" sz="2200" dirty="0" smtClean="0"/>
              <a:t>validation</a:t>
            </a:r>
          </a:p>
          <a:p>
            <a:pPr lvl="0">
              <a:lnSpc>
                <a:spcPct val="100000"/>
              </a:lnSpc>
            </a:pPr>
            <a:r>
              <a:rPr lang="en-IN" sz="2200" dirty="0" smtClean="0"/>
              <a:t>It </a:t>
            </a:r>
            <a:r>
              <a:rPr lang="en-IN" sz="2200" dirty="0"/>
              <a:t>doesn't work on the </a:t>
            </a:r>
            <a:r>
              <a:rPr lang="en-IN" sz="2200" dirty="0" smtClean="0"/>
              <a:t>client-side</a:t>
            </a:r>
          </a:p>
          <a:p>
            <a:pPr lvl="0">
              <a:lnSpc>
                <a:spcPct val="100000"/>
              </a:lnSpc>
            </a:pPr>
            <a:r>
              <a:rPr lang="en-IN" sz="2200" dirty="0"/>
              <a:t>You will have to submit your form to see validation </a:t>
            </a:r>
            <a:r>
              <a:rPr lang="en-IN" sz="2200" dirty="0" smtClean="0"/>
              <a:t>errors</a:t>
            </a:r>
          </a:p>
          <a:p>
            <a:pPr lvl="0">
              <a:lnSpc>
                <a:spcPct val="100000"/>
              </a:lnSpc>
            </a:pPr>
            <a:r>
              <a:rPr lang="en-IN" sz="2200" dirty="0" smtClean="0"/>
              <a:t>Used to do multiple validations</a:t>
            </a:r>
            <a:endParaRPr lang="en-IN" sz="2200" dirty="0"/>
          </a:p>
        </p:txBody>
      </p:sp>
      <p:sp>
        <p:nvSpPr>
          <p:cNvPr id="5" name="Rectangle 2"/>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89215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Handling – Simple Try, Catch</a:t>
            </a:r>
            <a:endParaRPr lang="en-IN" dirty="0"/>
          </a:p>
        </p:txBody>
      </p:sp>
      <p:sp>
        <p:nvSpPr>
          <p:cNvPr id="3" name="Content Placeholder 2"/>
          <p:cNvSpPr>
            <a:spLocks noGrp="1"/>
          </p:cNvSpPr>
          <p:nvPr>
            <p:ph idx="1"/>
          </p:nvPr>
        </p:nvSpPr>
        <p:spPr>
          <a:xfrm>
            <a:off x="838200" y="1825624"/>
            <a:ext cx="10515600" cy="4792151"/>
          </a:xfrm>
        </p:spPr>
        <p:txBody>
          <a:bodyPr>
            <a:normAutofit fontScale="92500" lnSpcReduction="20000"/>
          </a:bodyPr>
          <a:lstStyle/>
          <a:p>
            <a:r>
              <a:rPr lang="en-IN" dirty="0" smtClean="0"/>
              <a:t>Using the </a:t>
            </a:r>
            <a:r>
              <a:rPr lang="en-IN" dirty="0"/>
              <a:t>traditional .NET exception handling style i.e. try and catch </a:t>
            </a:r>
            <a:r>
              <a:rPr lang="en-IN" dirty="0" smtClean="0"/>
              <a:t>block</a:t>
            </a:r>
          </a:p>
          <a:p>
            <a:r>
              <a:rPr lang="en-IN" dirty="0"/>
              <a:t>Now when exception happens catch block gets executed and it redirects to the error </a:t>
            </a:r>
            <a:r>
              <a:rPr lang="en-IN" dirty="0" smtClean="0"/>
              <a:t>view</a:t>
            </a:r>
          </a:p>
          <a:p>
            <a:pPr marL="457200" lvl="1" indent="0">
              <a:buNone/>
            </a:pPr>
            <a:r>
              <a:rPr lang="en-US" sz="2000" dirty="0">
                <a:solidFill>
                  <a:srgbClr val="0000FF"/>
                </a:solidFill>
                <a:latin typeface="Consolas" panose="020B0609020204030204" pitchFamily="49" charset="0"/>
                <a:cs typeface="Consolas" panose="020B0609020204030204" pitchFamily="49" charset="0"/>
              </a:rPr>
              <a:t>public</a:t>
            </a:r>
            <a:r>
              <a:rPr lang="en-US" sz="2000" dirty="0">
                <a:solidFill>
                  <a:srgbClr val="000000"/>
                </a:solidFill>
                <a:latin typeface="Consolas" panose="020B0609020204030204" pitchFamily="49" charset="0"/>
                <a:cs typeface="Consolas" panose="020B0609020204030204" pitchFamily="49" charset="0"/>
              </a:rPr>
              <a:t> </a:t>
            </a:r>
            <a:r>
              <a:rPr lang="en-US" sz="2000" dirty="0" err="1">
                <a:solidFill>
                  <a:srgbClr val="000000"/>
                </a:solidFill>
                <a:latin typeface="Consolas" panose="020B0609020204030204" pitchFamily="49" charset="0"/>
                <a:cs typeface="Consolas" panose="020B0609020204030204" pitchFamily="49" charset="0"/>
              </a:rPr>
              <a:t>ActionResult</a:t>
            </a:r>
            <a:r>
              <a:rPr lang="en-US" sz="2000" dirty="0">
                <a:solidFill>
                  <a:srgbClr val="000000"/>
                </a:solidFill>
                <a:latin typeface="Consolas" panose="020B0609020204030204" pitchFamily="49" charset="0"/>
                <a:cs typeface="Consolas" panose="020B0609020204030204" pitchFamily="49" charset="0"/>
              </a:rPr>
              <a:t> </a:t>
            </a:r>
            <a:r>
              <a:rPr lang="en-US" sz="2000" dirty="0" err="1">
                <a:solidFill>
                  <a:srgbClr val="000000"/>
                </a:solidFill>
                <a:latin typeface="Consolas" panose="020B0609020204030204" pitchFamily="49" charset="0"/>
                <a:cs typeface="Consolas" panose="020B0609020204030204" pitchFamily="49" charset="0"/>
              </a:rPr>
              <a:t>SomeError</a:t>
            </a:r>
            <a:r>
              <a:rPr lang="en-US" sz="2000" dirty="0">
                <a:solidFill>
                  <a:srgbClr val="000000"/>
                </a:solidFill>
                <a:latin typeface="Consolas" panose="020B0609020204030204" pitchFamily="49" charset="0"/>
                <a:cs typeface="Consolas" panose="020B0609020204030204" pitchFamily="49" charset="0"/>
              </a:rPr>
              <a:t>() </a:t>
            </a:r>
            <a:endParaRPr lang="en-US" sz="2000" dirty="0" smtClean="0">
              <a:solidFill>
                <a:srgbClr val="000000"/>
              </a:solidFill>
              <a:latin typeface="Consolas" panose="020B0609020204030204" pitchFamily="49" charset="0"/>
              <a:cs typeface="Consolas" panose="020B0609020204030204" pitchFamily="49" charset="0"/>
            </a:endParaRPr>
          </a:p>
          <a:p>
            <a:pPr marL="457200" lvl="1" indent="0">
              <a:buNone/>
            </a:pPr>
            <a:r>
              <a:rPr lang="en-US" sz="2000" dirty="0" smtClean="0">
                <a:solidFill>
                  <a:srgbClr val="000000"/>
                </a:solidFill>
                <a:latin typeface="Consolas" panose="020B0609020204030204" pitchFamily="49" charset="0"/>
                <a:cs typeface="Consolas" panose="020B0609020204030204" pitchFamily="49" charset="0"/>
              </a:rPr>
              <a:t>{ </a:t>
            </a:r>
          </a:p>
          <a:p>
            <a:pPr marL="457200" lvl="1"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FF"/>
                </a:solidFill>
                <a:latin typeface="Consolas" panose="020B0609020204030204" pitchFamily="49" charset="0"/>
                <a:cs typeface="Consolas" panose="020B0609020204030204" pitchFamily="49" charset="0"/>
              </a:rPr>
              <a:t>try</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 </a:t>
            </a:r>
            <a:endParaRPr lang="en-US" sz="2000" dirty="0" smtClean="0">
              <a:solidFill>
                <a:srgbClr val="000000"/>
              </a:solidFill>
              <a:latin typeface="Consolas" panose="020B0609020204030204" pitchFamily="49" charset="0"/>
              <a:cs typeface="Consolas" panose="020B0609020204030204" pitchFamily="49" charset="0"/>
            </a:endParaRPr>
          </a:p>
          <a:p>
            <a:pPr marL="457200" lvl="1"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FF"/>
                </a:solidFill>
                <a:latin typeface="Consolas" panose="020B0609020204030204" pitchFamily="49" charset="0"/>
                <a:cs typeface="Consolas" panose="020B0609020204030204" pitchFamily="49" charset="0"/>
              </a:rPr>
              <a:t>catch</a:t>
            </a:r>
            <a:r>
              <a:rPr lang="en-US" sz="2000" dirty="0" smtClean="0">
                <a:solidFill>
                  <a:srgbClr val="000000"/>
                </a:solidFill>
                <a:latin typeface="Consolas" panose="020B0609020204030204" pitchFamily="49" charset="0"/>
                <a:cs typeface="Consolas" panose="020B0609020204030204" pitchFamily="49" charset="0"/>
              </a:rPr>
              <a:t>(Exception </a:t>
            </a:r>
            <a:r>
              <a:rPr lang="en-US" sz="2000" dirty="0">
                <a:solidFill>
                  <a:srgbClr val="000000"/>
                </a:solidFill>
                <a:latin typeface="Consolas" panose="020B0609020204030204" pitchFamily="49" charset="0"/>
                <a:cs typeface="Consolas" panose="020B0609020204030204" pitchFamily="49" charset="0"/>
              </a:rPr>
              <a:t>ex) </a:t>
            </a:r>
            <a:endParaRPr lang="en-US" sz="2000" dirty="0" smtClean="0">
              <a:solidFill>
                <a:srgbClr val="000000"/>
              </a:solidFill>
              <a:latin typeface="Consolas" panose="020B0609020204030204" pitchFamily="49" charset="0"/>
              <a:cs typeface="Consolas" panose="020B0609020204030204" pitchFamily="49" charset="0"/>
            </a:endParaRPr>
          </a:p>
          <a:p>
            <a:pPr marL="457200" lvl="1"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a:t>
            </a:r>
          </a:p>
          <a:p>
            <a:pPr marL="457200" lvl="1"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smtClean="0">
                <a:solidFill>
                  <a:srgbClr val="0000FF"/>
                </a:solidFill>
                <a:latin typeface="Consolas" panose="020B0609020204030204" pitchFamily="49" charset="0"/>
                <a:cs typeface="Consolas" panose="020B0609020204030204" pitchFamily="49" charset="0"/>
              </a:rPr>
              <a:t>return</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View(</a:t>
            </a:r>
            <a:r>
              <a:rPr lang="en-US" sz="2000" dirty="0">
                <a:solidFill>
                  <a:srgbClr val="800080"/>
                </a:solidFill>
                <a:latin typeface="Consolas" panose="020B0609020204030204" pitchFamily="49" charset="0"/>
                <a:cs typeface="Consolas" panose="020B0609020204030204" pitchFamily="49" charset="0"/>
              </a:rPr>
              <a:t>"Error</a:t>
            </a:r>
            <a:r>
              <a:rPr lang="en-US" sz="2000" dirty="0" smtClean="0">
                <a:solidFill>
                  <a:srgbClr val="800080"/>
                </a:solidFill>
                <a:latin typeface="Consolas" panose="020B0609020204030204" pitchFamily="49" charset="0"/>
                <a:cs typeface="Consolas" panose="020B0609020204030204" pitchFamily="49" charset="0"/>
              </a:rPr>
              <a:t>"</a:t>
            </a:r>
            <a:r>
              <a:rPr lang="en-US" sz="2000" dirty="0" smtClean="0">
                <a:solidFill>
                  <a:srgbClr val="000000"/>
                </a:solidFill>
                <a:latin typeface="Consolas" panose="020B0609020204030204" pitchFamily="49" charset="0"/>
                <a:cs typeface="Consolas" panose="020B0609020204030204" pitchFamily="49" charset="0"/>
              </a:rPr>
              <a:t>);</a:t>
            </a:r>
          </a:p>
          <a:p>
            <a:pPr marL="457200" lvl="1"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p>
          <a:p>
            <a:pPr marL="457200" lvl="1" indent="0">
              <a:buNone/>
            </a:pPr>
            <a:r>
              <a:rPr lang="en-US" sz="2000" dirty="0" smtClean="0">
                <a:solidFill>
                  <a:srgbClr val="000000"/>
                </a:solidFill>
                <a:latin typeface="Consolas" panose="020B0609020204030204" pitchFamily="49" charset="0"/>
                <a:cs typeface="Consolas" panose="020B0609020204030204" pitchFamily="49" charset="0"/>
              </a:rPr>
              <a:t>}</a:t>
            </a:r>
            <a:r>
              <a:rPr lang="en-US" sz="3200" dirty="0" smtClean="0"/>
              <a:t> </a:t>
            </a:r>
            <a:endParaRPr lang="en-US" sz="3200" dirty="0" smtClean="0"/>
          </a:p>
          <a:p>
            <a:pPr marL="457200" lvl="1" indent="0">
              <a:buNone/>
            </a:pPr>
            <a:endParaRPr lang="en-US" sz="3200" dirty="0" smtClean="0"/>
          </a:p>
          <a:p>
            <a:pPr lvl="0"/>
            <a:r>
              <a:rPr lang="en-IN" dirty="0"/>
              <a:t>we will not be utilizing MVC exception </a:t>
            </a:r>
            <a:r>
              <a:rPr lang="en-IN" dirty="0" smtClean="0"/>
              <a:t>mechanism properly </a:t>
            </a:r>
            <a:r>
              <a:rPr lang="en-IN" dirty="0"/>
              <a:t>and completely.</a:t>
            </a:r>
            <a:endParaRPr lang="en-US" dirty="0"/>
          </a:p>
          <a:p>
            <a:endParaRPr lang="en-IN" dirty="0" smtClean="0"/>
          </a:p>
          <a:p>
            <a:endParaRPr lang="en-IN" dirty="0"/>
          </a:p>
        </p:txBody>
      </p:sp>
    </p:spTree>
    <p:extLst>
      <p:ext uri="{BB962C8B-B14F-4D97-AF65-F5344CB8AC3E}">
        <p14:creationId xmlns:p14="http://schemas.microsoft.com/office/powerpoint/2010/main" val="677323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MVC?</a:t>
            </a:r>
            <a:endParaRPr lang="en-IN" dirty="0"/>
          </a:p>
        </p:txBody>
      </p:sp>
      <p:sp>
        <p:nvSpPr>
          <p:cNvPr id="3" name="Content Placeholder 2"/>
          <p:cNvSpPr>
            <a:spLocks noGrp="1"/>
          </p:cNvSpPr>
          <p:nvPr>
            <p:ph idx="1"/>
          </p:nvPr>
        </p:nvSpPr>
        <p:spPr>
          <a:xfrm>
            <a:off x="838200" y="1690688"/>
            <a:ext cx="10515600" cy="4504050"/>
          </a:xfrm>
        </p:spPr>
        <p:txBody>
          <a:bodyPr>
            <a:normAutofit fontScale="70000" lnSpcReduction="20000"/>
          </a:bodyPr>
          <a:lstStyle/>
          <a:p>
            <a:r>
              <a:rPr lang="en-US" b="1" dirty="0" smtClean="0"/>
              <a:t>Separation of application tasks - </a:t>
            </a:r>
            <a:r>
              <a:rPr lang="en-US" i="1" dirty="0" smtClean="0"/>
              <a:t>The MVC Paradigm of Model-View-Controller allows you to more easily separate all of your concerns within your application. This can lead to improved scalability within applications.</a:t>
            </a:r>
            <a:r>
              <a:rPr lang="en-US" dirty="0" smtClean="0"/>
              <a:t> </a:t>
            </a:r>
          </a:p>
          <a:p>
            <a:r>
              <a:rPr lang="en-US" b="1" dirty="0" smtClean="0"/>
              <a:t>Testing</a:t>
            </a:r>
            <a:r>
              <a:rPr lang="en-US" b="0" dirty="0" smtClean="0"/>
              <a:t> - </a:t>
            </a:r>
            <a:r>
              <a:rPr lang="en-US" i="1" dirty="0" smtClean="0"/>
              <a:t>MVC is designed and built for Testing-Driven Development and allows for applications to be very easily tested to help secure against error and unexpected behavior</a:t>
            </a:r>
            <a:r>
              <a:rPr lang="en-US" dirty="0" smtClean="0"/>
              <a:t> </a:t>
            </a:r>
            <a:endParaRPr lang="en-US" b="0" dirty="0" smtClean="0"/>
          </a:p>
          <a:p>
            <a:r>
              <a:rPr lang="en-US" b="1" dirty="0" smtClean="0"/>
              <a:t>Integration with Client-Side Tools </a:t>
            </a:r>
            <a:r>
              <a:rPr lang="en-US" b="0" dirty="0" smtClean="0"/>
              <a:t>- </a:t>
            </a:r>
            <a:r>
              <a:rPr lang="en-US" i="1" dirty="0" smtClean="0"/>
              <a:t>The MVC pattern easily allows client-side tools such as </a:t>
            </a:r>
            <a:r>
              <a:rPr lang="en-US" i="1" dirty="0" err="1" smtClean="0"/>
              <a:t>jQuery</a:t>
            </a:r>
            <a:r>
              <a:rPr lang="en-US" i="1" dirty="0" smtClean="0"/>
              <a:t> to be seamlessly integrated. This can allow you to create very rich user interfaces for your applications.</a:t>
            </a:r>
            <a:r>
              <a:rPr lang="en-US" dirty="0" smtClean="0"/>
              <a:t> </a:t>
            </a:r>
            <a:endParaRPr lang="en-US" b="0" dirty="0" smtClean="0"/>
          </a:p>
          <a:p>
            <a:r>
              <a:rPr lang="en-US" b="1" dirty="0" smtClean="0"/>
              <a:t>Statelessness</a:t>
            </a:r>
            <a:r>
              <a:rPr lang="en-US" b="0" dirty="0" smtClean="0"/>
              <a:t> - </a:t>
            </a:r>
            <a:r>
              <a:rPr lang="en-US" i="1" dirty="0" smtClean="0"/>
              <a:t>Although one of the main advantages of Web Forms, this allows you to adhere to a more stateless format consistent with the rest of the web</a:t>
            </a:r>
            <a:endParaRPr lang="en-US" b="0" dirty="0" smtClean="0"/>
          </a:p>
          <a:p>
            <a:r>
              <a:rPr lang="en-US" b="1" dirty="0" smtClean="0"/>
              <a:t>Control and Flexibility </a:t>
            </a:r>
            <a:r>
              <a:rPr lang="en-US" b="0" dirty="0" smtClean="0"/>
              <a:t>- </a:t>
            </a:r>
            <a:r>
              <a:rPr lang="en-US" i="1" dirty="0" smtClean="0"/>
              <a:t>MVC allows developers to have complete control over their applications as the developer doesn't rely on Controls to automatically generate the appropriate HTML, which after switching to MVC can often be seen as "bloated". The developer will write their own HTML instead of having it generated for them.</a:t>
            </a:r>
            <a:r>
              <a:rPr lang="en-US" dirty="0" smtClean="0"/>
              <a:t> </a:t>
            </a:r>
          </a:p>
          <a:p>
            <a:r>
              <a:rPr lang="en-US" b="1" dirty="0" smtClean="0"/>
              <a:t>Search Engine Optimization </a:t>
            </a:r>
            <a:r>
              <a:rPr lang="en-US" b="0" dirty="0" smtClean="0"/>
              <a:t>- </a:t>
            </a:r>
            <a:r>
              <a:rPr lang="en-US" i="1" dirty="0" smtClean="0"/>
              <a:t>The use of </a:t>
            </a:r>
            <a:r>
              <a:rPr lang="en-US" i="1" dirty="0" err="1" smtClean="0"/>
              <a:t>RESTful</a:t>
            </a:r>
            <a:r>
              <a:rPr lang="en-US" i="1" dirty="0" smtClean="0"/>
              <a:t> URLs within MVC makes it more friendly for being accessed through search engines.</a:t>
            </a:r>
            <a:r>
              <a:rPr lang="en-US" dirty="0" smtClean="0"/>
              <a:t> </a:t>
            </a:r>
          </a:p>
          <a:p>
            <a:r>
              <a:rPr lang="en-US" b="1" dirty="0" smtClean="0"/>
              <a:t>Extensive </a:t>
            </a:r>
            <a:r>
              <a:rPr lang="en-US" b="1" dirty="0"/>
              <a:t>support for ASP.NET routing</a:t>
            </a:r>
          </a:p>
          <a:p>
            <a:endParaRPr lang="en-US" dirty="0" smtClean="0"/>
          </a:p>
          <a:p>
            <a:endParaRPr lang="en-IN" dirty="0"/>
          </a:p>
        </p:txBody>
      </p:sp>
    </p:spTree>
    <p:extLst>
      <p:ext uri="{BB962C8B-B14F-4D97-AF65-F5344CB8AC3E}">
        <p14:creationId xmlns:p14="http://schemas.microsoft.com/office/powerpoint/2010/main" val="7735695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 Handling – </a:t>
            </a:r>
            <a:r>
              <a:rPr lang="en-IN" dirty="0" err="1" smtClean="0"/>
              <a:t>OnException</a:t>
            </a:r>
            <a:r>
              <a:rPr lang="en-IN" dirty="0" smtClean="0"/>
              <a:t> method</a:t>
            </a:r>
            <a:endParaRPr lang="en-IN" dirty="0"/>
          </a:p>
        </p:txBody>
      </p:sp>
      <p:sp>
        <p:nvSpPr>
          <p:cNvPr id="3" name="Content Placeholder 2"/>
          <p:cNvSpPr>
            <a:spLocks noGrp="1"/>
          </p:cNvSpPr>
          <p:nvPr>
            <p:ph idx="1"/>
          </p:nvPr>
        </p:nvSpPr>
        <p:spPr>
          <a:xfrm>
            <a:off x="838200" y="1825624"/>
            <a:ext cx="10515600" cy="4778375"/>
          </a:xfrm>
        </p:spPr>
        <p:txBody>
          <a:bodyPr>
            <a:normAutofit fontScale="85000" lnSpcReduction="20000"/>
          </a:bodyPr>
          <a:lstStyle/>
          <a:p>
            <a:r>
              <a:rPr lang="en-IN" dirty="0"/>
              <a:t>O</a:t>
            </a:r>
            <a:r>
              <a:rPr lang="en-IN" dirty="0" smtClean="0"/>
              <a:t>verride </a:t>
            </a:r>
            <a:r>
              <a:rPr lang="en-IN" dirty="0"/>
              <a:t>the “</a:t>
            </a:r>
            <a:r>
              <a:rPr lang="en-IN" dirty="0" err="1"/>
              <a:t>OnException</a:t>
            </a:r>
            <a:r>
              <a:rPr lang="en-IN" dirty="0"/>
              <a:t>” event of the controller and set the “Result” to the view </a:t>
            </a:r>
            <a:r>
              <a:rPr lang="en-IN" dirty="0" smtClean="0"/>
              <a:t>name</a:t>
            </a:r>
          </a:p>
          <a:p>
            <a:r>
              <a:rPr lang="en-IN" dirty="0"/>
              <a:t>This </a:t>
            </a:r>
            <a:r>
              <a:rPr lang="en-IN" dirty="0" smtClean="0"/>
              <a:t>view </a:t>
            </a:r>
            <a:r>
              <a:rPr lang="en-IN" dirty="0"/>
              <a:t>gets invoked when error occurs in this </a:t>
            </a:r>
            <a:r>
              <a:rPr lang="en-IN" dirty="0" smtClean="0"/>
              <a:t>controller</a:t>
            </a:r>
          </a:p>
          <a:p>
            <a:pPr marL="0" lvl="0" indent="0">
              <a:buNone/>
            </a:pPr>
            <a:r>
              <a:rPr lang="en-US" sz="1600" dirty="0">
                <a:solidFill>
                  <a:srgbClr val="0000FF"/>
                </a:solidFill>
                <a:latin typeface="Consolas" panose="020B0609020204030204" pitchFamily="49" charset="0"/>
                <a:cs typeface="Consolas" panose="020B0609020204030204" pitchFamily="49" charset="0"/>
              </a:rPr>
              <a:t>public</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class</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HomeController</a:t>
            </a:r>
            <a:r>
              <a:rPr lang="en-US" sz="1600" dirty="0">
                <a:solidFill>
                  <a:srgbClr val="000000"/>
                </a:solidFill>
                <a:latin typeface="Consolas" panose="020B0609020204030204" pitchFamily="49" charset="0"/>
                <a:cs typeface="Consolas" panose="020B0609020204030204" pitchFamily="49" charset="0"/>
              </a:rPr>
              <a:t> : Controller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smtClean="0">
                <a:solidFill>
                  <a:srgbClr val="000000"/>
                </a:solidFill>
                <a:latin typeface="Consolas" panose="020B0609020204030204" pitchFamily="49" charset="0"/>
                <a:cs typeface="Consolas" panose="020B0609020204030204" pitchFamily="49" charset="0"/>
              </a:rPr>
              <a:t>{ </a:t>
            </a:r>
          </a:p>
          <a:p>
            <a:pPr marL="0" lvl="0" indent="0">
              <a:buNone/>
            </a:pPr>
            <a:r>
              <a:rPr lang="en-US" sz="1600" dirty="0" smtClean="0">
                <a:solidFill>
                  <a:srgbClr val="0000FF"/>
                </a:solidFill>
                <a:latin typeface="Consolas" panose="020B0609020204030204" pitchFamily="49" charset="0"/>
                <a:cs typeface="Consolas" panose="020B0609020204030204" pitchFamily="49" charset="0"/>
              </a:rPr>
              <a:t>	protected</a:t>
            </a:r>
            <a:r>
              <a:rPr lang="en-US" sz="1600" dirty="0" smtClean="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override</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void</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OnException</a:t>
            </a:r>
            <a:r>
              <a:rPr lang="en-US" sz="1600" dirty="0">
                <a:solidFill>
                  <a:srgbClr val="0000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ExceptionContext</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filterContext</a:t>
            </a:r>
            <a:r>
              <a:rPr lang="en-US" sz="1600" dirty="0">
                <a:solidFill>
                  <a:srgbClr val="000000"/>
                </a:solidFill>
                <a:latin typeface="Consolas" panose="020B0609020204030204" pitchFamily="49" charset="0"/>
                <a:cs typeface="Consolas" panose="020B0609020204030204" pitchFamily="49" charset="0"/>
              </a:rPr>
              <a:t>)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smtClean="0">
                <a:solidFill>
                  <a:srgbClr val="000000"/>
                </a:solidFill>
                <a:latin typeface="Consolas" panose="020B0609020204030204" pitchFamily="49" charset="0"/>
                <a:cs typeface="Consolas" panose="020B0609020204030204" pitchFamily="49" charset="0"/>
              </a:rPr>
              <a:t>	{ </a:t>
            </a:r>
          </a:p>
          <a:p>
            <a:pPr marL="0" lvl="0" indent="0">
              <a:buNone/>
            </a:pPr>
            <a:r>
              <a:rPr lang="en-US" sz="1600" dirty="0" smtClean="0">
                <a:solidFill>
                  <a:srgbClr val="000000"/>
                </a:solidFill>
                <a:latin typeface="Consolas" panose="020B0609020204030204" pitchFamily="49" charset="0"/>
                <a:cs typeface="Consolas" panose="020B0609020204030204" pitchFamily="49" charset="0"/>
              </a:rPr>
              <a:t>		Exception </a:t>
            </a:r>
            <a:r>
              <a:rPr lang="en-US" sz="1600" dirty="0">
                <a:solidFill>
                  <a:srgbClr val="000000"/>
                </a:solidFill>
                <a:latin typeface="Consolas" panose="020B0609020204030204" pitchFamily="49" charset="0"/>
                <a:cs typeface="Consolas" panose="020B0609020204030204" pitchFamily="49" charset="0"/>
              </a:rPr>
              <a:t>ex = </a:t>
            </a:r>
            <a:r>
              <a:rPr lang="en-US" sz="1600" dirty="0" err="1">
                <a:solidFill>
                  <a:srgbClr val="000000"/>
                </a:solidFill>
                <a:latin typeface="Consolas" panose="020B0609020204030204" pitchFamily="49" charset="0"/>
                <a:cs typeface="Consolas" panose="020B0609020204030204" pitchFamily="49" charset="0"/>
              </a:rPr>
              <a:t>filterContext.Exception</a:t>
            </a:r>
            <a:r>
              <a:rPr lang="en-US" sz="1600" dirty="0">
                <a:solidFill>
                  <a:srgbClr val="000000"/>
                </a:solidFill>
                <a:latin typeface="Consolas" panose="020B0609020204030204" pitchFamily="49" charset="0"/>
                <a:cs typeface="Consolas" panose="020B0609020204030204" pitchFamily="49" charset="0"/>
              </a:rPr>
              <a:t>;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filterContext.ExceptionHandled</a:t>
            </a:r>
            <a:r>
              <a:rPr lang="en-US" sz="1600" dirty="0" smtClean="0">
                <a:solidFill>
                  <a:srgbClr val="000000"/>
                </a:solidFill>
                <a:latin typeface="Consolas" panose="020B0609020204030204" pitchFamily="49" charset="0"/>
                <a:cs typeface="Consolas" panose="020B0609020204030204" pitchFamily="49" charset="0"/>
              </a:rPr>
              <a:t> </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true</a:t>
            </a:r>
            <a:r>
              <a:rPr lang="en-US" sz="1600" dirty="0">
                <a:solidFill>
                  <a:srgbClr val="000000"/>
                </a:solidFill>
                <a:latin typeface="Consolas" panose="020B0609020204030204" pitchFamily="49" charset="0"/>
                <a:cs typeface="Consolas" panose="020B0609020204030204" pitchFamily="49" charset="0"/>
              </a:rPr>
              <a:t>;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var</a:t>
            </a:r>
            <a:r>
              <a:rPr lang="en-US" sz="1600" dirty="0" smtClean="0">
                <a:solidFill>
                  <a:srgbClr val="000000"/>
                </a:solidFill>
                <a:latin typeface="Consolas" panose="020B0609020204030204" pitchFamily="49" charset="0"/>
                <a:cs typeface="Consolas" panose="020B0609020204030204" pitchFamily="49" charset="0"/>
              </a:rPr>
              <a:t> </a:t>
            </a:r>
            <a:r>
              <a:rPr lang="en-US" sz="1600" dirty="0">
                <a:solidFill>
                  <a:srgbClr val="000000"/>
                </a:solidFill>
                <a:latin typeface="Consolas" panose="020B0609020204030204" pitchFamily="49" charset="0"/>
                <a:cs typeface="Consolas" panose="020B0609020204030204" pitchFamily="49" charset="0"/>
              </a:rPr>
              <a:t>model = </a:t>
            </a:r>
            <a:r>
              <a:rPr lang="en-US" sz="1600" dirty="0">
                <a:solidFill>
                  <a:srgbClr val="0000FF"/>
                </a:solidFill>
                <a:latin typeface="Consolas" panose="020B0609020204030204" pitchFamily="49" charset="0"/>
                <a:cs typeface="Consolas" panose="020B0609020204030204" pitchFamily="49" charset="0"/>
              </a:rPr>
              <a:t>new</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HandleErrorInfo</a:t>
            </a:r>
            <a:r>
              <a:rPr lang="en-US" sz="1600" dirty="0">
                <a:solidFill>
                  <a:srgbClr val="0000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filterContext.Exception</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800080"/>
                </a:solidFill>
                <a:latin typeface="Consolas" panose="020B0609020204030204" pitchFamily="49" charset="0"/>
                <a:cs typeface="Consolas" panose="020B0609020204030204" pitchFamily="49" charset="0"/>
              </a:rPr>
              <a:t>"</a:t>
            </a:r>
            <a:r>
              <a:rPr lang="en-US" sz="1600" dirty="0" err="1">
                <a:solidFill>
                  <a:srgbClr val="800080"/>
                </a:solidFill>
                <a:latin typeface="Consolas" panose="020B0609020204030204" pitchFamily="49" charset="0"/>
                <a:cs typeface="Consolas" panose="020B0609020204030204" pitchFamily="49" charset="0"/>
              </a:rPr>
              <a:t>Controller"</a:t>
            </a:r>
            <a:r>
              <a:rPr lang="en-US" sz="1600" dirty="0" err="1">
                <a:solidFill>
                  <a:srgbClr val="000000"/>
                </a:solidFill>
                <a:latin typeface="Consolas" panose="020B0609020204030204" pitchFamily="49" charset="0"/>
                <a:cs typeface="Consolas" panose="020B0609020204030204" pitchFamily="49" charset="0"/>
              </a:rPr>
              <a:t>,</a:t>
            </a:r>
            <a:r>
              <a:rPr lang="en-US" sz="1600" dirty="0" err="1">
                <a:solidFill>
                  <a:srgbClr val="800080"/>
                </a:solidFill>
                <a:latin typeface="Consolas" panose="020B0609020204030204" pitchFamily="49" charset="0"/>
                <a:cs typeface="Consolas" panose="020B0609020204030204" pitchFamily="49" charset="0"/>
              </a:rPr>
              <a:t>"Action</a:t>
            </a:r>
            <a:r>
              <a:rPr lang="en-US" sz="1600" dirty="0">
                <a:solidFill>
                  <a:srgbClr val="80008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filterContext.Result</a:t>
            </a:r>
            <a:r>
              <a:rPr lang="en-US" sz="1600" dirty="0" smtClean="0">
                <a:solidFill>
                  <a:srgbClr val="000000"/>
                </a:solidFill>
                <a:latin typeface="Consolas" panose="020B0609020204030204" pitchFamily="49" charset="0"/>
                <a:cs typeface="Consolas" panose="020B0609020204030204" pitchFamily="49" charset="0"/>
              </a:rPr>
              <a:t> </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new</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ViewResult</a:t>
            </a:r>
            <a:r>
              <a:rPr lang="en-US" sz="1600" dirty="0">
                <a:solidFill>
                  <a:srgbClr val="000000"/>
                </a:solidFill>
                <a:latin typeface="Consolas" panose="020B0609020204030204" pitchFamily="49" charset="0"/>
                <a:cs typeface="Consolas" panose="020B0609020204030204" pitchFamily="49" charset="0"/>
              </a:rPr>
              <a:t>() {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ViewName</a:t>
            </a:r>
            <a:r>
              <a:rPr lang="en-US" sz="1600" dirty="0" smtClean="0">
                <a:solidFill>
                  <a:srgbClr val="000000"/>
                </a:solidFill>
                <a:latin typeface="Consolas" panose="020B0609020204030204" pitchFamily="49" charset="0"/>
                <a:cs typeface="Consolas" panose="020B0609020204030204" pitchFamily="49" charset="0"/>
              </a:rPr>
              <a:t> </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800080"/>
                </a:solidFill>
                <a:latin typeface="Consolas" panose="020B0609020204030204" pitchFamily="49" charset="0"/>
                <a:cs typeface="Consolas" panose="020B0609020204030204" pitchFamily="49" charset="0"/>
              </a:rPr>
              <a:t>"Error"</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ViewData</a:t>
            </a:r>
            <a:r>
              <a:rPr lang="en-US" sz="1600" dirty="0">
                <a:solidFill>
                  <a:srgbClr val="000000"/>
                </a:solidFill>
                <a:latin typeface="Consolas" panose="020B0609020204030204" pitchFamily="49" charset="0"/>
                <a:cs typeface="Consolas" panose="020B0609020204030204" pitchFamily="49" charset="0"/>
              </a:rPr>
              <a:t> = </a:t>
            </a:r>
            <a:r>
              <a:rPr lang="en-US" sz="1600" dirty="0">
                <a:solidFill>
                  <a:srgbClr val="0000FF"/>
                </a:solidFill>
                <a:latin typeface="Consolas" panose="020B0609020204030204" pitchFamily="49" charset="0"/>
                <a:cs typeface="Consolas" panose="020B0609020204030204" pitchFamily="49" charset="0"/>
              </a:rPr>
              <a:t>new</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ViewDataDictionary</a:t>
            </a:r>
            <a:r>
              <a:rPr lang="en-US" sz="1600" dirty="0">
                <a:solidFill>
                  <a:srgbClr val="000000"/>
                </a:solidFill>
                <a:latin typeface="Consolas" panose="020B0609020204030204" pitchFamily="49" charset="0"/>
                <a:cs typeface="Consolas" panose="020B0609020204030204" pitchFamily="49" charset="0"/>
              </a:rPr>
              <a:t>(model) };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smtClean="0">
                <a:solidFill>
                  <a:srgbClr val="000000"/>
                </a:solidFill>
                <a:latin typeface="Consolas" panose="020B0609020204030204" pitchFamily="49" charset="0"/>
                <a:cs typeface="Consolas" panose="020B0609020204030204" pitchFamily="49" charset="0"/>
              </a:rPr>
              <a:t>	} </a:t>
            </a:r>
          </a:p>
          <a:p>
            <a:pPr marL="0" lvl="0" indent="0">
              <a:buNone/>
            </a:pPr>
            <a:r>
              <a:rPr lang="en-US" sz="1600" dirty="0" smtClean="0">
                <a:solidFill>
                  <a:srgbClr val="000000"/>
                </a:solidFill>
                <a:latin typeface="Consolas" panose="020B0609020204030204" pitchFamily="49" charset="0"/>
                <a:cs typeface="Consolas" panose="020B0609020204030204" pitchFamily="49" charset="0"/>
              </a:rPr>
              <a:t>}</a:t>
            </a:r>
            <a:r>
              <a:rPr lang="en-US" sz="2400" dirty="0" smtClean="0"/>
              <a:t> </a:t>
            </a:r>
          </a:p>
          <a:p>
            <a:pPr lvl="0"/>
            <a:r>
              <a:rPr lang="en-IN" dirty="0"/>
              <a:t>W</a:t>
            </a:r>
            <a:r>
              <a:rPr lang="en-IN" dirty="0" smtClean="0"/>
              <a:t>e </a:t>
            </a:r>
            <a:r>
              <a:rPr lang="en-IN" dirty="0"/>
              <a:t>cannot reuse the error handling logic across multiple </a:t>
            </a:r>
            <a:r>
              <a:rPr lang="en-IN" dirty="0" smtClean="0"/>
              <a:t>controllers</a:t>
            </a:r>
            <a:endParaRPr lang="en-US" dirty="0"/>
          </a:p>
          <a:p>
            <a:endParaRPr lang="en-IN" dirty="0"/>
          </a:p>
        </p:txBody>
      </p:sp>
    </p:spTree>
    <p:extLst>
      <p:ext uri="{BB962C8B-B14F-4D97-AF65-F5344CB8AC3E}">
        <p14:creationId xmlns:p14="http://schemas.microsoft.com/office/powerpoint/2010/main" val="27792562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Handling – </a:t>
            </a:r>
            <a:r>
              <a:rPr lang="en-IN" dirty="0" err="1" smtClean="0"/>
              <a:t>HandleError</a:t>
            </a:r>
            <a:r>
              <a:rPr lang="en-IN" dirty="0" smtClean="0"/>
              <a:t> Attribute</a:t>
            </a:r>
            <a:endParaRPr lang="en-IN" dirty="0"/>
          </a:p>
        </p:txBody>
      </p:sp>
      <p:sp>
        <p:nvSpPr>
          <p:cNvPr id="3" name="Content Placeholder 2"/>
          <p:cNvSpPr>
            <a:spLocks noGrp="1"/>
          </p:cNvSpPr>
          <p:nvPr>
            <p:ph idx="1"/>
          </p:nvPr>
        </p:nvSpPr>
        <p:spPr/>
        <p:txBody>
          <a:bodyPr>
            <a:normAutofit fontScale="92500" lnSpcReduction="10000"/>
          </a:bodyPr>
          <a:lstStyle/>
          <a:p>
            <a:r>
              <a:rPr lang="en-IN" dirty="0"/>
              <a:t>Step 1 </a:t>
            </a:r>
            <a:r>
              <a:rPr lang="en-IN" dirty="0" smtClean="0"/>
              <a:t>: </a:t>
            </a:r>
            <a:r>
              <a:rPr lang="en-IN" dirty="0"/>
              <a:t>We need to first decorate the action method with “</a:t>
            </a:r>
            <a:r>
              <a:rPr lang="en-IN" dirty="0" err="1"/>
              <a:t>HandleError</a:t>
            </a:r>
            <a:r>
              <a:rPr lang="en-IN" dirty="0"/>
              <a:t>” attribute </a:t>
            </a:r>
            <a:endParaRPr lang="en-IN" dirty="0" smtClean="0"/>
          </a:p>
          <a:p>
            <a:pPr marL="0" lvl="0" indent="0" eaLnBrk="0" fontAlgn="base" hangingPunct="0">
              <a:lnSpc>
                <a:spcPct val="100000"/>
              </a:lnSpc>
              <a:spcBef>
                <a:spcPct val="0"/>
              </a:spcBef>
              <a:spcAft>
                <a:spcPct val="0"/>
              </a:spcAft>
              <a:buNone/>
            </a:pPr>
            <a:r>
              <a:rPr lang="en-US" sz="1800" dirty="0">
                <a:solidFill>
                  <a:srgbClr val="0000FF"/>
                </a:solidFill>
                <a:latin typeface="Consolas" panose="020B0609020204030204" pitchFamily="49" charset="0"/>
                <a:cs typeface="Consolas" panose="020B0609020204030204" pitchFamily="49" charset="0"/>
              </a:rPr>
              <a:t>public</a:t>
            </a:r>
            <a:r>
              <a:rPr lang="en-US" sz="1800" dirty="0">
                <a:solidFill>
                  <a:srgbClr val="000000"/>
                </a:solidFill>
                <a:latin typeface="Consolas" panose="020B0609020204030204" pitchFamily="49" charset="0"/>
                <a:cs typeface="Consolas" panose="020B0609020204030204" pitchFamily="49" charset="0"/>
              </a:rPr>
              <a:t> </a:t>
            </a:r>
            <a:r>
              <a:rPr lang="en-US" sz="1800" dirty="0">
                <a:solidFill>
                  <a:srgbClr val="0000FF"/>
                </a:solidFill>
                <a:latin typeface="Consolas" panose="020B0609020204030204" pitchFamily="49" charset="0"/>
                <a:cs typeface="Consolas" panose="020B0609020204030204" pitchFamily="49" charset="0"/>
              </a:rPr>
              <a:t>class</a:t>
            </a:r>
            <a:r>
              <a:rPr lang="en-US" sz="1800" dirty="0">
                <a:solidFill>
                  <a:srgbClr val="000000"/>
                </a:solidFill>
                <a:latin typeface="Consolas" panose="020B0609020204030204" pitchFamily="49" charset="0"/>
                <a:cs typeface="Consolas" panose="020B0609020204030204" pitchFamily="49" charset="0"/>
              </a:rPr>
              <a:t> </a:t>
            </a:r>
            <a:r>
              <a:rPr lang="en-US" sz="1800" dirty="0" err="1">
                <a:solidFill>
                  <a:srgbClr val="000000"/>
                </a:solidFill>
                <a:latin typeface="Consolas" panose="020B0609020204030204" pitchFamily="49" charset="0"/>
                <a:cs typeface="Consolas" panose="020B0609020204030204" pitchFamily="49" charset="0"/>
              </a:rPr>
              <a:t>HomeController</a:t>
            </a:r>
            <a:r>
              <a:rPr lang="en-US" sz="1800" dirty="0">
                <a:solidFill>
                  <a:srgbClr val="000000"/>
                </a:solidFill>
                <a:latin typeface="Consolas" panose="020B0609020204030204" pitchFamily="49" charset="0"/>
                <a:cs typeface="Consolas" panose="020B0609020204030204" pitchFamily="49" charset="0"/>
              </a:rPr>
              <a:t> : Controller </a:t>
            </a:r>
          </a:p>
          <a:p>
            <a:pPr marL="0" lvl="0" indent="0" eaLnBrk="0" fontAlgn="base" hangingPunct="0">
              <a:lnSpc>
                <a:spcPct val="100000"/>
              </a:lnSpc>
              <a:spcBef>
                <a:spcPct val="0"/>
              </a:spcBef>
              <a:spcAft>
                <a:spcPct val="0"/>
              </a:spcAft>
              <a:buNone/>
            </a:pPr>
            <a:r>
              <a:rPr lang="en-US" sz="1800" dirty="0">
                <a:solidFill>
                  <a:srgbClr val="000000"/>
                </a:solidFill>
                <a:latin typeface="Consolas" panose="020B0609020204030204" pitchFamily="49" charset="0"/>
                <a:cs typeface="Consolas" panose="020B0609020204030204" pitchFamily="49" charset="0"/>
              </a:rPr>
              <a:t>{ </a:t>
            </a:r>
            <a:endParaRPr lang="en-US" sz="1800" dirty="0" smtClean="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None/>
            </a:pPr>
            <a:r>
              <a:rPr lang="en-US" sz="1800" dirty="0">
                <a:solidFill>
                  <a:srgbClr val="000000"/>
                </a:solidFill>
                <a:latin typeface="Consolas" panose="020B0609020204030204" pitchFamily="49" charset="0"/>
                <a:cs typeface="Consolas" panose="020B0609020204030204" pitchFamily="49" charset="0"/>
              </a:rPr>
              <a:t>	</a:t>
            </a:r>
            <a:r>
              <a:rPr lang="en-US" sz="1800" dirty="0" smtClean="0">
                <a:solidFill>
                  <a:srgbClr val="000000"/>
                </a:solidFill>
                <a:latin typeface="Consolas" panose="020B0609020204030204" pitchFamily="49" charset="0"/>
                <a:cs typeface="Consolas" panose="020B0609020204030204" pitchFamily="49" charset="0"/>
              </a:rPr>
              <a:t>[</a:t>
            </a:r>
            <a:r>
              <a:rPr lang="en-US" sz="1800" dirty="0" err="1">
                <a:solidFill>
                  <a:srgbClr val="000000"/>
                </a:solidFill>
                <a:latin typeface="Consolas" panose="020B0609020204030204" pitchFamily="49" charset="0"/>
                <a:cs typeface="Consolas" panose="020B0609020204030204" pitchFamily="49" charset="0"/>
              </a:rPr>
              <a:t>HandleError</a:t>
            </a:r>
            <a:r>
              <a:rPr lang="en-US" sz="1800" dirty="0">
                <a:solidFill>
                  <a:srgbClr val="000000"/>
                </a:solidFill>
                <a:latin typeface="Consolas" panose="020B0609020204030204" pitchFamily="49" charset="0"/>
                <a:cs typeface="Consolas" panose="020B0609020204030204" pitchFamily="49" charset="0"/>
              </a:rPr>
              <a:t>()] </a:t>
            </a:r>
            <a:endParaRPr lang="en-US" sz="1800" dirty="0" smtClean="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None/>
            </a:pPr>
            <a:r>
              <a:rPr lang="en-US" sz="1800" dirty="0">
                <a:solidFill>
                  <a:srgbClr val="000000"/>
                </a:solidFill>
                <a:latin typeface="Consolas" panose="020B0609020204030204" pitchFamily="49" charset="0"/>
                <a:cs typeface="Consolas" panose="020B0609020204030204" pitchFamily="49" charset="0"/>
              </a:rPr>
              <a:t>	</a:t>
            </a:r>
            <a:r>
              <a:rPr lang="en-US" sz="1800" dirty="0" smtClean="0">
                <a:solidFill>
                  <a:srgbClr val="0000FF"/>
                </a:solidFill>
                <a:latin typeface="Consolas" panose="020B0609020204030204" pitchFamily="49" charset="0"/>
                <a:cs typeface="Consolas" panose="020B0609020204030204" pitchFamily="49" charset="0"/>
              </a:rPr>
              <a:t>public</a:t>
            </a:r>
            <a:r>
              <a:rPr lang="en-US" sz="1800" dirty="0" smtClean="0">
                <a:solidFill>
                  <a:srgbClr val="000000"/>
                </a:solidFill>
                <a:latin typeface="Consolas" panose="020B0609020204030204" pitchFamily="49" charset="0"/>
                <a:cs typeface="Consolas" panose="020B0609020204030204" pitchFamily="49" charset="0"/>
              </a:rPr>
              <a:t> </a:t>
            </a:r>
            <a:r>
              <a:rPr lang="en-US" sz="1800" dirty="0" err="1">
                <a:solidFill>
                  <a:srgbClr val="000000"/>
                </a:solidFill>
                <a:latin typeface="Consolas" panose="020B0609020204030204" pitchFamily="49" charset="0"/>
                <a:cs typeface="Consolas" panose="020B0609020204030204" pitchFamily="49" charset="0"/>
              </a:rPr>
              <a:t>ActionResult</a:t>
            </a:r>
            <a:r>
              <a:rPr lang="en-US" sz="1800" dirty="0">
                <a:solidFill>
                  <a:srgbClr val="000000"/>
                </a:solidFill>
                <a:latin typeface="Consolas" panose="020B0609020204030204" pitchFamily="49" charset="0"/>
                <a:cs typeface="Consolas" panose="020B0609020204030204" pitchFamily="49" charset="0"/>
              </a:rPr>
              <a:t> </a:t>
            </a:r>
            <a:r>
              <a:rPr lang="en-US" sz="1800" dirty="0" err="1">
                <a:solidFill>
                  <a:srgbClr val="000000"/>
                </a:solidFill>
                <a:latin typeface="Consolas" panose="020B0609020204030204" pitchFamily="49" charset="0"/>
                <a:cs typeface="Consolas" panose="020B0609020204030204" pitchFamily="49" charset="0"/>
              </a:rPr>
              <a:t>SomeError</a:t>
            </a:r>
            <a:r>
              <a:rPr lang="en-US" sz="1800" dirty="0">
                <a:solidFill>
                  <a:srgbClr val="000000"/>
                </a:solidFill>
                <a:latin typeface="Consolas" panose="020B0609020204030204" pitchFamily="49" charset="0"/>
                <a:cs typeface="Consolas" panose="020B0609020204030204" pitchFamily="49" charset="0"/>
              </a:rPr>
              <a:t>() { </a:t>
            </a:r>
            <a:r>
              <a:rPr lang="en-US" sz="1800" dirty="0">
                <a:solidFill>
                  <a:srgbClr val="0000FF"/>
                </a:solidFill>
                <a:latin typeface="Consolas" panose="020B0609020204030204" pitchFamily="49" charset="0"/>
                <a:cs typeface="Consolas" panose="020B0609020204030204" pitchFamily="49" charset="0"/>
              </a:rPr>
              <a:t>throw</a:t>
            </a:r>
            <a:r>
              <a:rPr lang="en-US" sz="1800" dirty="0">
                <a:solidFill>
                  <a:srgbClr val="000000"/>
                </a:solidFill>
                <a:latin typeface="Consolas" panose="020B0609020204030204" pitchFamily="49" charset="0"/>
                <a:cs typeface="Consolas" panose="020B0609020204030204" pitchFamily="49" charset="0"/>
              </a:rPr>
              <a:t> </a:t>
            </a:r>
            <a:r>
              <a:rPr lang="en-US" sz="1800" dirty="0">
                <a:solidFill>
                  <a:srgbClr val="0000FF"/>
                </a:solidFill>
                <a:latin typeface="Consolas" panose="020B0609020204030204" pitchFamily="49" charset="0"/>
                <a:cs typeface="Consolas" panose="020B0609020204030204" pitchFamily="49" charset="0"/>
              </a:rPr>
              <a:t>new</a:t>
            </a:r>
            <a:r>
              <a:rPr lang="en-US" sz="1800" dirty="0">
                <a:solidFill>
                  <a:srgbClr val="000000"/>
                </a:solidFill>
                <a:latin typeface="Consolas" panose="020B0609020204030204" pitchFamily="49" charset="0"/>
                <a:cs typeface="Consolas" panose="020B0609020204030204" pitchFamily="49" charset="0"/>
              </a:rPr>
              <a:t> Exception(</a:t>
            </a:r>
            <a:r>
              <a:rPr lang="en-US" sz="1800" dirty="0">
                <a:solidFill>
                  <a:srgbClr val="800080"/>
                </a:solidFill>
                <a:latin typeface="Consolas" panose="020B0609020204030204" pitchFamily="49" charset="0"/>
                <a:cs typeface="Consolas" panose="020B0609020204030204" pitchFamily="49" charset="0"/>
              </a:rPr>
              <a:t>"test"</a:t>
            </a:r>
            <a:r>
              <a:rPr lang="en-US" sz="1800" dirty="0">
                <a:solidFill>
                  <a:srgbClr val="000000"/>
                </a:solidFill>
                <a:latin typeface="Consolas" panose="020B0609020204030204" pitchFamily="49" charset="0"/>
                <a:cs typeface="Consolas" panose="020B0609020204030204" pitchFamily="49" charset="0"/>
              </a:rPr>
              <a:t>); } </a:t>
            </a:r>
            <a:endParaRPr lang="en-US" sz="1800" dirty="0" smtClean="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None/>
            </a:pPr>
            <a:r>
              <a:rPr lang="en-US" sz="1800" dirty="0" smtClean="0">
                <a:solidFill>
                  <a:srgbClr val="000000"/>
                </a:solidFill>
                <a:latin typeface="Consolas" panose="020B0609020204030204" pitchFamily="49" charset="0"/>
                <a:cs typeface="Consolas" panose="020B0609020204030204" pitchFamily="49" charset="0"/>
              </a:rPr>
              <a:t>}</a:t>
            </a:r>
            <a:r>
              <a:rPr lang="en-US" sz="1800" dirty="0" smtClean="0"/>
              <a:t> </a:t>
            </a:r>
            <a:endParaRPr lang="en-US" sz="4400" dirty="0">
              <a:latin typeface="Arial" panose="020B0604020202020204" pitchFamily="34" charset="0"/>
            </a:endParaRPr>
          </a:p>
          <a:p>
            <a:r>
              <a:rPr lang="en-IN" dirty="0" smtClean="0"/>
              <a:t>Step 2: In </a:t>
            </a:r>
            <a:r>
              <a:rPr lang="en-IN" dirty="0"/>
              <a:t>the “</a:t>
            </a:r>
            <a:r>
              <a:rPr lang="en-IN" dirty="0" err="1"/>
              <a:t>Web.config</a:t>
            </a:r>
            <a:r>
              <a:rPr lang="en-IN" dirty="0"/>
              <a:t>” file you need to add the “</a:t>
            </a:r>
            <a:r>
              <a:rPr lang="en-IN" dirty="0" err="1"/>
              <a:t>customErrors</a:t>
            </a:r>
            <a:r>
              <a:rPr lang="en-IN" dirty="0"/>
              <a:t>” tag and point to the “Error” view as shown in the below “</a:t>
            </a:r>
            <a:r>
              <a:rPr lang="en-IN" dirty="0" err="1"/>
              <a:t>Web.config</a:t>
            </a:r>
            <a:r>
              <a:rPr lang="en-IN" dirty="0"/>
              <a:t>” code snippet</a:t>
            </a:r>
            <a:r>
              <a:rPr lang="en-IN" dirty="0" smtClean="0"/>
              <a:t>.</a:t>
            </a:r>
          </a:p>
          <a:p>
            <a:pPr marL="0" lvl="0" indent="0">
              <a:buNone/>
            </a:pPr>
            <a:r>
              <a:rPr lang="en-US" sz="2000" dirty="0">
                <a:solidFill>
                  <a:srgbClr val="0000FF"/>
                </a:solidFill>
                <a:latin typeface="Consolas" panose="020B0609020204030204" pitchFamily="49" charset="0"/>
                <a:cs typeface="Consolas" panose="020B0609020204030204" pitchFamily="49" charset="0"/>
              </a:rPr>
              <a:t>&lt;</a:t>
            </a:r>
            <a:r>
              <a:rPr lang="en-US" sz="2000" dirty="0" err="1">
                <a:solidFill>
                  <a:srgbClr val="800000"/>
                </a:solidFill>
                <a:latin typeface="Consolas" panose="020B0609020204030204" pitchFamily="49" charset="0"/>
                <a:cs typeface="Consolas" panose="020B0609020204030204" pitchFamily="49" charset="0"/>
              </a:rPr>
              <a:t>system.web</a:t>
            </a:r>
            <a:r>
              <a:rPr lang="en-US" sz="2000" dirty="0">
                <a:solidFill>
                  <a:srgbClr val="0000FF"/>
                </a:solidFill>
                <a:latin typeface="Consolas" panose="020B0609020204030204" pitchFamily="49" charset="0"/>
                <a:cs typeface="Consolas" panose="020B0609020204030204" pitchFamily="49" charset="0"/>
              </a:rPr>
              <a:t>&gt;</a:t>
            </a:r>
            <a:r>
              <a:rPr lang="en-US" sz="2000" dirty="0">
                <a:solidFill>
                  <a:srgbClr val="000000"/>
                </a:solidFill>
                <a:latin typeface="Consolas" panose="020B0609020204030204" pitchFamily="49" charset="0"/>
                <a:cs typeface="Consolas" panose="020B0609020204030204" pitchFamily="49" charset="0"/>
              </a:rPr>
              <a:t> </a:t>
            </a:r>
            <a:endParaRPr lang="en-US" sz="20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FF"/>
                </a:solidFill>
                <a:latin typeface="Consolas" panose="020B0609020204030204" pitchFamily="49" charset="0"/>
                <a:cs typeface="Consolas" panose="020B0609020204030204" pitchFamily="49" charset="0"/>
              </a:rPr>
              <a:t>&lt;</a:t>
            </a:r>
            <a:r>
              <a:rPr lang="en-US" sz="2000" dirty="0" err="1">
                <a:solidFill>
                  <a:srgbClr val="800000"/>
                </a:solidFill>
                <a:latin typeface="Consolas" panose="020B0609020204030204" pitchFamily="49" charset="0"/>
                <a:cs typeface="Consolas" panose="020B0609020204030204" pitchFamily="49" charset="0"/>
              </a:rPr>
              <a:t>customErrors</a:t>
            </a:r>
            <a:r>
              <a:rPr lang="en-US" sz="2000" dirty="0">
                <a:solidFill>
                  <a:srgbClr val="00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defaultRedirect</a:t>
            </a:r>
            <a:r>
              <a:rPr lang="en-US" sz="2000" dirty="0">
                <a:solidFill>
                  <a:srgbClr val="0000FF"/>
                </a:solidFill>
                <a:latin typeface="Consolas" panose="020B0609020204030204" pitchFamily="49" charset="0"/>
                <a:cs typeface="Consolas" panose="020B0609020204030204" pitchFamily="49" charset="0"/>
              </a:rPr>
              <a:t>="</a:t>
            </a:r>
            <a:r>
              <a:rPr lang="en-US" sz="2000" dirty="0" err="1">
                <a:solidFill>
                  <a:srgbClr val="0000FF"/>
                </a:solidFill>
                <a:latin typeface="Consolas" panose="020B0609020204030204" pitchFamily="49" charset="0"/>
                <a:cs typeface="Consolas" panose="020B0609020204030204" pitchFamily="49" charset="0"/>
              </a:rPr>
              <a:t>Error.cshtml</a:t>
            </a:r>
            <a:r>
              <a:rPr lang="en-US" sz="2000" dirty="0">
                <a:solidFill>
                  <a:srgbClr val="0000FF"/>
                </a:solidFill>
                <a:latin typeface="Consolas" panose="020B0609020204030204" pitchFamily="49" charset="0"/>
                <a:cs typeface="Consolas" panose="020B0609020204030204" pitchFamily="49" charset="0"/>
              </a:rPr>
              <a:t>"</a:t>
            </a:r>
            <a:r>
              <a:rPr lang="en-US" sz="2000" dirty="0">
                <a:solidFill>
                  <a:srgbClr val="000000"/>
                </a:solidFill>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mode</a:t>
            </a:r>
            <a:r>
              <a:rPr lang="en-US" sz="2000" dirty="0">
                <a:solidFill>
                  <a:srgbClr val="0000FF"/>
                </a:solidFill>
                <a:latin typeface="Consolas" panose="020B0609020204030204" pitchFamily="49" charset="0"/>
                <a:cs typeface="Consolas" panose="020B0609020204030204" pitchFamily="49" charset="0"/>
              </a:rPr>
              <a:t>="On"&gt;</a:t>
            </a:r>
            <a:r>
              <a:rPr lang="en-US" sz="2000" dirty="0">
                <a:solidFill>
                  <a:srgbClr val="000000"/>
                </a:solidFill>
                <a:latin typeface="Consolas" panose="020B0609020204030204" pitchFamily="49" charset="0"/>
                <a:cs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&lt;</a:t>
            </a:r>
            <a:r>
              <a:rPr lang="en-US" sz="2000" dirty="0">
                <a:solidFill>
                  <a:srgbClr val="800000"/>
                </a:solidFill>
                <a:latin typeface="Consolas" panose="020B0609020204030204" pitchFamily="49" charset="0"/>
                <a:cs typeface="Consolas" panose="020B0609020204030204" pitchFamily="49" charset="0"/>
              </a:rPr>
              <a:t>/</a:t>
            </a:r>
            <a:r>
              <a:rPr lang="en-US" sz="2000" dirty="0" err="1">
                <a:solidFill>
                  <a:srgbClr val="800000"/>
                </a:solidFill>
                <a:latin typeface="Consolas" panose="020B0609020204030204" pitchFamily="49" charset="0"/>
                <a:cs typeface="Consolas" panose="020B0609020204030204" pitchFamily="49" charset="0"/>
              </a:rPr>
              <a:t>customErrors</a:t>
            </a:r>
            <a:r>
              <a:rPr lang="en-US" sz="2000" dirty="0">
                <a:solidFill>
                  <a:srgbClr val="0000FF"/>
                </a:solidFill>
                <a:latin typeface="Consolas" panose="020B0609020204030204" pitchFamily="49" charset="0"/>
                <a:cs typeface="Consolas" panose="020B0609020204030204" pitchFamily="49" charset="0"/>
              </a:rPr>
              <a:t>&gt;</a:t>
            </a:r>
            <a:r>
              <a:rPr lang="en-US" sz="2000" dirty="0">
                <a:solidFill>
                  <a:srgbClr val="000000"/>
                </a:solidFill>
                <a:latin typeface="Consolas" panose="020B0609020204030204" pitchFamily="49" charset="0"/>
                <a:cs typeface="Consolas" panose="020B0609020204030204" pitchFamily="49" charset="0"/>
              </a:rPr>
              <a:t> </a:t>
            </a:r>
            <a:endParaRPr lang="en-US" sz="20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2000" dirty="0" smtClean="0">
                <a:solidFill>
                  <a:srgbClr val="0000FF"/>
                </a:solidFill>
                <a:latin typeface="Consolas" panose="020B0609020204030204" pitchFamily="49" charset="0"/>
                <a:cs typeface="Consolas" panose="020B0609020204030204" pitchFamily="49" charset="0"/>
              </a:rPr>
              <a:t>&lt;</a:t>
            </a:r>
            <a:r>
              <a:rPr lang="en-US" sz="2000" dirty="0" smtClean="0">
                <a:solidFill>
                  <a:srgbClr val="800000"/>
                </a:solidFill>
                <a:latin typeface="Consolas" panose="020B0609020204030204" pitchFamily="49" charset="0"/>
                <a:cs typeface="Consolas" panose="020B0609020204030204" pitchFamily="49" charset="0"/>
              </a:rPr>
              <a:t>/</a:t>
            </a:r>
            <a:r>
              <a:rPr lang="en-US" sz="2000" dirty="0" err="1">
                <a:solidFill>
                  <a:srgbClr val="800000"/>
                </a:solidFill>
                <a:latin typeface="Consolas" panose="020B0609020204030204" pitchFamily="49" charset="0"/>
                <a:cs typeface="Consolas" panose="020B0609020204030204" pitchFamily="49" charset="0"/>
              </a:rPr>
              <a:t>system.web</a:t>
            </a:r>
            <a:r>
              <a:rPr lang="en-US" sz="2000" dirty="0">
                <a:solidFill>
                  <a:srgbClr val="0000FF"/>
                </a:solidFill>
                <a:latin typeface="Consolas" panose="020B0609020204030204" pitchFamily="49" charset="0"/>
                <a:cs typeface="Consolas" panose="020B0609020204030204" pitchFamily="49" charset="0"/>
              </a:rPr>
              <a:t>&gt;</a:t>
            </a:r>
            <a:r>
              <a:rPr lang="en-US" sz="2000" dirty="0">
                <a:solidFill>
                  <a:srgbClr val="000000"/>
                </a:solidFill>
                <a:latin typeface="Consolas" panose="020B0609020204030204" pitchFamily="49" charset="0"/>
                <a:cs typeface="Consolas" panose="020B0609020204030204" pitchFamily="49" charset="0"/>
              </a:rPr>
              <a:t> </a:t>
            </a:r>
            <a:endParaRPr lang="en-US" sz="4800" dirty="0">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4139483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 Handling – </a:t>
            </a:r>
            <a:r>
              <a:rPr lang="en-IN" dirty="0" err="1"/>
              <a:t>HandleError</a:t>
            </a:r>
            <a:r>
              <a:rPr lang="en-IN" dirty="0"/>
              <a:t> </a:t>
            </a:r>
            <a:r>
              <a:rPr lang="en-IN" dirty="0" smtClean="0"/>
              <a:t>Attribute </a:t>
            </a:r>
            <a:r>
              <a:rPr lang="en-IN" dirty="0" err="1" smtClean="0"/>
              <a:t>Cont</a:t>
            </a:r>
            <a:r>
              <a:rPr lang="en-IN" dirty="0" smtClean="0"/>
              <a:t>…</a:t>
            </a:r>
            <a:endParaRPr lang="en-IN" dirty="0"/>
          </a:p>
        </p:txBody>
      </p:sp>
      <p:sp>
        <p:nvSpPr>
          <p:cNvPr id="3" name="Content Placeholder 2"/>
          <p:cNvSpPr>
            <a:spLocks noGrp="1"/>
          </p:cNvSpPr>
          <p:nvPr>
            <p:ph idx="1"/>
          </p:nvPr>
        </p:nvSpPr>
        <p:spPr>
          <a:xfrm>
            <a:off x="838200" y="1825625"/>
            <a:ext cx="10515600" cy="4734832"/>
          </a:xfrm>
        </p:spPr>
        <p:txBody>
          <a:bodyPr>
            <a:normAutofit lnSpcReduction="10000"/>
          </a:bodyPr>
          <a:lstStyle/>
          <a:p>
            <a:pPr marL="0" lvl="0" indent="0" eaLnBrk="0" fontAlgn="base" hangingPunct="0">
              <a:lnSpc>
                <a:spcPct val="100000"/>
              </a:lnSpc>
              <a:spcBef>
                <a:spcPct val="0"/>
              </a:spcBef>
              <a:spcAft>
                <a:spcPct val="0"/>
              </a:spcAft>
              <a:buNone/>
            </a:pPr>
            <a:r>
              <a:rPr lang="en-IN" dirty="0" smtClean="0"/>
              <a:t>To Show different </a:t>
            </a:r>
            <a:r>
              <a:rPr lang="en-IN" dirty="0"/>
              <a:t>error views for different exception </a:t>
            </a:r>
            <a:r>
              <a:rPr lang="en-IN" dirty="0" smtClean="0"/>
              <a:t>types</a:t>
            </a:r>
            <a:r>
              <a:rPr lang="en-IN" dirty="0"/>
              <a:t>:</a:t>
            </a:r>
            <a:endParaRPr lang="en-IN" dirty="0" smtClean="0"/>
          </a:p>
          <a:p>
            <a:pPr marL="0" lvl="0" indent="0" eaLnBrk="0" fontAlgn="base" hangingPunct="0">
              <a:lnSpc>
                <a:spcPct val="100000"/>
              </a:lnSpc>
              <a:spcBef>
                <a:spcPct val="0"/>
              </a:spcBef>
              <a:spcAft>
                <a:spcPct val="0"/>
              </a:spcAft>
              <a:buNone/>
            </a:pPr>
            <a:endParaRPr lang="en-US" dirty="0" smtClean="0">
              <a:solidFill>
                <a:srgbClr val="0000FF"/>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None/>
            </a:pPr>
            <a:r>
              <a:rPr lang="en-US" sz="1600" dirty="0" smtClean="0">
                <a:solidFill>
                  <a:srgbClr val="0000FF"/>
                </a:solidFill>
                <a:latin typeface="Consolas" panose="020B0609020204030204" pitchFamily="49" charset="0"/>
                <a:cs typeface="Consolas" panose="020B0609020204030204" pitchFamily="49" charset="0"/>
              </a:rPr>
              <a:t>public</a:t>
            </a:r>
            <a:r>
              <a:rPr lang="en-US" sz="1600" dirty="0" smtClean="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class</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HomeController</a:t>
            </a:r>
            <a:r>
              <a:rPr lang="en-US" sz="1600" dirty="0">
                <a:solidFill>
                  <a:srgbClr val="000000"/>
                </a:solidFill>
                <a:latin typeface="Consolas" panose="020B0609020204030204" pitchFamily="49" charset="0"/>
                <a:cs typeface="Consolas" panose="020B0609020204030204" pitchFamily="49" charset="0"/>
              </a:rPr>
              <a:t> : Controller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None/>
            </a:pPr>
            <a:r>
              <a:rPr lang="en-US" sz="1600" dirty="0" smtClean="0">
                <a:solidFill>
                  <a:srgbClr val="000000"/>
                </a:solidFill>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lang="en-US" sz="1600" dirty="0" smtClean="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HandleError</a:t>
            </a:r>
            <a:r>
              <a:rPr lang="en-US" sz="1600" dirty="0">
                <a:solidFill>
                  <a:srgbClr val="0000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ExceptionType</a:t>
            </a:r>
            <a:r>
              <a:rPr lang="en-US" sz="1600" dirty="0">
                <a:solidFill>
                  <a:srgbClr val="000000"/>
                </a:solidFill>
                <a:latin typeface="Consolas" panose="020B0609020204030204" pitchFamily="49" charset="0"/>
                <a:cs typeface="Consolas" panose="020B0609020204030204" pitchFamily="49" charset="0"/>
              </a:rPr>
              <a:t>=</a:t>
            </a:r>
            <a:r>
              <a:rPr lang="en-US" sz="1600" dirty="0" err="1">
                <a:solidFill>
                  <a:srgbClr val="0000FF"/>
                </a:solidFill>
                <a:latin typeface="Consolas" panose="020B0609020204030204" pitchFamily="49" charset="0"/>
                <a:cs typeface="Consolas" panose="020B0609020204030204" pitchFamily="49" charset="0"/>
              </a:rPr>
              <a:t>typeof</a:t>
            </a:r>
            <a:r>
              <a:rPr lang="en-US" sz="1600" dirty="0">
                <a:solidFill>
                  <a:srgbClr val="0000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ArithmeticException</a:t>
            </a:r>
            <a:r>
              <a:rPr lang="en-US" sz="1600" dirty="0">
                <a:solidFill>
                  <a:srgbClr val="000000"/>
                </a:solidFill>
                <a:latin typeface="Consolas" panose="020B0609020204030204" pitchFamily="49" charset="0"/>
                <a:cs typeface="Consolas" panose="020B0609020204030204" pitchFamily="49" charset="0"/>
              </a:rPr>
              <a:t>),View=</a:t>
            </a:r>
            <a:r>
              <a:rPr lang="en-US" sz="1600" dirty="0">
                <a:solidFill>
                  <a:srgbClr val="800080"/>
                </a:solidFill>
                <a:latin typeface="Consolas" panose="020B0609020204030204" pitchFamily="49" charset="0"/>
                <a:cs typeface="Consolas" panose="020B0609020204030204" pitchFamily="49" charset="0"/>
              </a:rPr>
              <a:t>"</a:t>
            </a:r>
            <a:r>
              <a:rPr lang="en-US" sz="1600" dirty="0" err="1">
                <a:solidFill>
                  <a:srgbClr val="800080"/>
                </a:solidFill>
                <a:latin typeface="Consolas" panose="020B0609020204030204" pitchFamily="49" charset="0"/>
                <a:cs typeface="Consolas" panose="020B0609020204030204" pitchFamily="49" charset="0"/>
              </a:rPr>
              <a:t>Arthimetic</a:t>
            </a:r>
            <a:r>
              <a:rPr lang="en-US" sz="1600" dirty="0">
                <a:solidFill>
                  <a:srgbClr val="80008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None/>
            </a:pPr>
            <a:r>
              <a:rPr lang="en-US" sz="1600" dirty="0" smtClean="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HandleError</a:t>
            </a:r>
            <a:r>
              <a:rPr lang="en-US" sz="1600" dirty="0">
                <a:solidFill>
                  <a:srgbClr val="0000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ExceptionType</a:t>
            </a:r>
            <a:r>
              <a:rPr lang="en-US" sz="1600" dirty="0">
                <a:solidFill>
                  <a:srgbClr val="000000"/>
                </a:solidFill>
                <a:latin typeface="Consolas" panose="020B0609020204030204" pitchFamily="49" charset="0"/>
                <a:cs typeface="Consolas" panose="020B0609020204030204" pitchFamily="49" charset="0"/>
              </a:rPr>
              <a:t> = </a:t>
            </a:r>
            <a:r>
              <a:rPr lang="en-US" sz="1600" dirty="0" err="1">
                <a:solidFill>
                  <a:srgbClr val="0000FF"/>
                </a:solidFill>
                <a:latin typeface="Consolas" panose="020B0609020204030204" pitchFamily="49" charset="0"/>
                <a:cs typeface="Consolas" panose="020B0609020204030204" pitchFamily="49" charset="0"/>
              </a:rPr>
              <a:t>typeof</a:t>
            </a:r>
            <a:r>
              <a:rPr lang="en-US" sz="1600" dirty="0">
                <a:solidFill>
                  <a:srgbClr val="0000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NotImplementedException</a:t>
            </a:r>
            <a:r>
              <a:rPr lang="en-US" sz="1600" dirty="0">
                <a:solidFill>
                  <a:srgbClr val="000000"/>
                </a:solidFill>
                <a:latin typeface="Consolas" panose="020B0609020204030204" pitchFamily="49" charset="0"/>
                <a:cs typeface="Consolas" panose="020B0609020204030204" pitchFamily="49" charset="0"/>
              </a:rPr>
              <a:t>),View =</a:t>
            </a:r>
            <a:r>
              <a:rPr lang="en-US" sz="1600" dirty="0">
                <a:solidFill>
                  <a:srgbClr val="800080"/>
                </a:solidFill>
                <a:latin typeface="Consolas" panose="020B0609020204030204" pitchFamily="49" charset="0"/>
                <a:cs typeface="Consolas" panose="020B0609020204030204" pitchFamily="49" charset="0"/>
              </a:rPr>
              <a:t>"Error1"</a:t>
            </a:r>
            <a:r>
              <a:rPr lang="en-US" sz="1600" dirty="0">
                <a:solidFill>
                  <a:srgbClr val="000000"/>
                </a:solidFill>
                <a:latin typeface="Consolas" panose="020B0609020204030204" pitchFamily="49" charset="0"/>
                <a:cs typeface="Consolas" panose="020B0609020204030204" pitchFamily="49" charset="0"/>
              </a:rPr>
              <a:t>)]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None/>
            </a:pPr>
            <a:r>
              <a:rPr lang="en-US" sz="1600" dirty="0" smtClean="0">
                <a:solidFill>
                  <a:srgbClr val="0000FF"/>
                </a:solidFill>
                <a:latin typeface="Consolas" panose="020B0609020204030204" pitchFamily="49" charset="0"/>
                <a:cs typeface="Consolas" panose="020B0609020204030204" pitchFamily="49" charset="0"/>
              </a:rPr>
              <a:t>	public</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ActionResult</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SomeError</a:t>
            </a:r>
            <a:r>
              <a:rPr lang="en-US" sz="1600" dirty="0">
                <a:solidFill>
                  <a:srgbClr val="000000"/>
                </a:solidFill>
                <a:latin typeface="Consolas" panose="020B0609020204030204" pitchFamily="49" charset="0"/>
                <a:cs typeface="Consolas" panose="020B0609020204030204" pitchFamily="49" charset="0"/>
              </a:rPr>
              <a:t>()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None/>
            </a:pPr>
            <a:r>
              <a:rPr lang="en-US" sz="1600" dirty="0" smtClean="0">
                <a:solidFill>
                  <a:srgbClr val="000000"/>
                </a:solidFill>
                <a:latin typeface="Consolas" panose="020B0609020204030204" pitchFamily="49" charset="0"/>
                <a:cs typeface="Consolas" panose="020B0609020204030204" pitchFamily="49" charset="0"/>
              </a:rPr>
              <a:t>	{ </a:t>
            </a:r>
          </a:p>
          <a:p>
            <a:pPr marL="0" lvl="0" indent="0" eaLnBrk="0" fontAlgn="base" hangingPunct="0">
              <a:lnSpc>
                <a:spcPct val="100000"/>
              </a:lnSpc>
              <a:spcBef>
                <a:spcPct val="0"/>
              </a:spcBef>
              <a:spcAft>
                <a:spcPct val="0"/>
              </a:spcAft>
              <a:buNone/>
            </a:pPr>
            <a:r>
              <a:rPr lang="en-US" sz="1600" dirty="0" smtClean="0">
                <a:solidFill>
                  <a:srgbClr val="000000"/>
                </a:solidFill>
                <a:latin typeface="Consolas" panose="020B0609020204030204" pitchFamily="49" charset="0"/>
                <a:cs typeface="Consolas" panose="020B0609020204030204" pitchFamily="49" charset="0"/>
              </a:rPr>
              <a:t>	} </a:t>
            </a:r>
          </a:p>
          <a:p>
            <a:pPr marL="0" lvl="0" indent="0" eaLnBrk="0" fontAlgn="base" hangingPunct="0">
              <a:lnSpc>
                <a:spcPct val="100000"/>
              </a:lnSpc>
              <a:spcBef>
                <a:spcPct val="0"/>
              </a:spcBef>
              <a:spcAft>
                <a:spcPct val="0"/>
              </a:spcAft>
              <a:buNone/>
            </a:pPr>
            <a:r>
              <a:rPr lang="en-US" sz="1600" dirty="0" smtClean="0">
                <a:solidFill>
                  <a:srgbClr val="000000"/>
                </a:solidFill>
                <a:latin typeface="Consolas" panose="020B0609020204030204" pitchFamily="49" charset="0"/>
                <a:cs typeface="Consolas" panose="020B0609020204030204" pitchFamily="49" charset="0"/>
              </a:rPr>
              <a:t>}</a:t>
            </a:r>
            <a:r>
              <a:rPr lang="en-US" sz="2400" dirty="0" smtClean="0"/>
              <a:t> </a:t>
            </a:r>
            <a:endParaRPr lang="en-US" sz="2400" dirty="0" smtClean="0">
              <a:latin typeface="Arial" panose="020B0604020202020204" pitchFamily="34" charset="0"/>
            </a:endParaRPr>
          </a:p>
          <a:p>
            <a:pPr marL="0" lvl="0" indent="0" eaLnBrk="0" fontAlgn="base" hangingPunct="0">
              <a:lnSpc>
                <a:spcPct val="100000"/>
              </a:lnSpc>
              <a:spcBef>
                <a:spcPct val="0"/>
              </a:spcBef>
              <a:spcAft>
                <a:spcPct val="0"/>
              </a:spcAft>
              <a:buNone/>
            </a:pPr>
            <a:r>
              <a:rPr lang="en-US" sz="2400" b="1" u="sng" dirty="0" smtClean="0">
                <a:latin typeface="Arial" panose="020B0604020202020204" pitchFamily="34" charset="0"/>
              </a:rPr>
              <a:t>Drawback</a:t>
            </a:r>
            <a:r>
              <a:rPr lang="en-US" sz="2400" b="1" u="sng" dirty="0">
                <a:latin typeface="Arial" panose="020B0604020202020204" pitchFamily="34" charset="0"/>
              </a:rPr>
              <a:t>: </a:t>
            </a:r>
            <a:r>
              <a:rPr lang="en-IN" sz="2400" dirty="0">
                <a:latin typeface="Arial" panose="020B0604020202020204" pitchFamily="34" charset="0"/>
              </a:rPr>
              <a:t>Cannot </a:t>
            </a:r>
            <a:r>
              <a:rPr lang="en-IN" sz="2400" dirty="0" smtClean="0">
                <a:latin typeface="Arial" panose="020B0604020202020204" pitchFamily="34" charset="0"/>
              </a:rPr>
              <a:t>reuse </a:t>
            </a:r>
            <a:r>
              <a:rPr lang="en-IN" sz="2400" dirty="0">
                <a:latin typeface="Arial" panose="020B0604020202020204" pitchFamily="34" charset="0"/>
              </a:rPr>
              <a:t>across other </a:t>
            </a:r>
            <a:r>
              <a:rPr lang="en-IN" sz="2400" dirty="0" smtClean="0">
                <a:latin typeface="Arial" panose="020B0604020202020204" pitchFamily="34" charset="0"/>
              </a:rPr>
              <a:t>controllers</a:t>
            </a:r>
          </a:p>
          <a:p>
            <a:pPr marL="0" lvl="0" indent="0" eaLnBrk="0" fontAlgn="base" hangingPunct="0">
              <a:lnSpc>
                <a:spcPct val="100000"/>
              </a:lnSpc>
              <a:spcBef>
                <a:spcPct val="0"/>
              </a:spcBef>
              <a:spcAft>
                <a:spcPct val="0"/>
              </a:spcAft>
              <a:buNone/>
            </a:pPr>
            <a:endParaRPr lang="en-IN" sz="2400" dirty="0" smtClean="0">
              <a:latin typeface="Arial" panose="020B0604020202020204" pitchFamily="34" charset="0"/>
            </a:endParaRPr>
          </a:p>
          <a:p>
            <a:pPr eaLnBrk="0" fontAlgn="base" hangingPunct="0">
              <a:lnSpc>
                <a:spcPct val="100000"/>
              </a:lnSpc>
              <a:spcBef>
                <a:spcPct val="0"/>
              </a:spcBef>
              <a:spcAft>
                <a:spcPct val="0"/>
              </a:spcAft>
            </a:pPr>
            <a:r>
              <a:rPr lang="en-IN" sz="2400" dirty="0" err="1"/>
              <a:t>HandleError</a:t>
            </a:r>
            <a:r>
              <a:rPr lang="en-IN" sz="2400" dirty="0"/>
              <a:t> is an action filter and not a plain </a:t>
            </a:r>
            <a:r>
              <a:rPr lang="en-IN" sz="2400" dirty="0" smtClean="0"/>
              <a:t>attribute</a:t>
            </a:r>
          </a:p>
          <a:p>
            <a:pPr eaLnBrk="0" fontAlgn="base" hangingPunct="0">
              <a:lnSpc>
                <a:spcPct val="100000"/>
              </a:lnSpc>
              <a:spcBef>
                <a:spcPct val="0"/>
              </a:spcBef>
              <a:spcAft>
                <a:spcPct val="0"/>
              </a:spcAft>
            </a:pPr>
            <a:r>
              <a:rPr lang="en-IN" sz="2400" dirty="0" err="1"/>
              <a:t>HandleError</a:t>
            </a:r>
            <a:r>
              <a:rPr lang="en-IN" sz="2400" dirty="0"/>
              <a:t> implements the</a:t>
            </a:r>
            <a:r>
              <a:rPr lang="en-IN" sz="2400" b="1" dirty="0"/>
              <a:t> </a:t>
            </a:r>
            <a:r>
              <a:rPr lang="en-IN" sz="2400" b="1" dirty="0" err="1"/>
              <a:t>IExceptionFilter</a:t>
            </a:r>
            <a:r>
              <a:rPr lang="en-IN" sz="2400" dirty="0"/>
              <a:t> </a:t>
            </a:r>
            <a:r>
              <a:rPr lang="en-IN" sz="2400" dirty="0" smtClean="0"/>
              <a:t>interface</a:t>
            </a:r>
          </a:p>
          <a:p>
            <a:pPr eaLnBrk="0" fontAlgn="base" hangingPunct="0">
              <a:lnSpc>
                <a:spcPct val="100000"/>
              </a:lnSpc>
              <a:spcBef>
                <a:spcPct val="0"/>
              </a:spcBef>
              <a:spcAft>
                <a:spcPct val="0"/>
              </a:spcAft>
            </a:pPr>
            <a:r>
              <a:rPr lang="en-US" sz="2400" dirty="0" err="1" smtClean="0"/>
              <a:t>HandleError</a:t>
            </a:r>
            <a:r>
              <a:rPr lang="en-US" sz="2400" dirty="0"/>
              <a:t> can be automatically applied to any method of any controller class by registering it as a global filter </a:t>
            </a:r>
            <a:r>
              <a:rPr lang="en-US" sz="2400" dirty="0" smtClean="0"/>
              <a:t>in </a:t>
            </a:r>
            <a:r>
              <a:rPr lang="en-US" sz="2400" dirty="0" err="1" smtClean="0"/>
              <a:t>global.asax</a:t>
            </a:r>
            <a:r>
              <a:rPr lang="en-US" sz="2400" dirty="0" smtClean="0"/>
              <a:t> </a:t>
            </a:r>
            <a:endParaRPr lang="en-US" sz="2400" dirty="0">
              <a:latin typeface="Arial" panose="020B0604020202020204" pitchFamily="34" charset="0"/>
            </a:endParaRPr>
          </a:p>
        </p:txBody>
      </p:sp>
    </p:spTree>
    <p:extLst>
      <p:ext uri="{BB962C8B-B14F-4D97-AF65-F5344CB8AC3E}">
        <p14:creationId xmlns:p14="http://schemas.microsoft.com/office/powerpoint/2010/main" val="3588044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Handling – HTTP Errors</a:t>
            </a:r>
            <a:endParaRPr lang="en-IN" dirty="0"/>
          </a:p>
        </p:txBody>
      </p:sp>
      <p:sp>
        <p:nvSpPr>
          <p:cNvPr id="3" name="Content Placeholder 2"/>
          <p:cNvSpPr>
            <a:spLocks noGrp="1"/>
          </p:cNvSpPr>
          <p:nvPr>
            <p:ph idx="1"/>
          </p:nvPr>
        </p:nvSpPr>
        <p:spPr>
          <a:xfrm>
            <a:off x="869196" y="1825625"/>
            <a:ext cx="10515600" cy="4351338"/>
          </a:xfrm>
        </p:spPr>
        <p:txBody>
          <a:bodyPr/>
          <a:lstStyle/>
          <a:p>
            <a:r>
              <a:rPr lang="en-IN" dirty="0" smtClean="0"/>
              <a:t>All the previous techniques </a:t>
            </a:r>
            <a:r>
              <a:rPr lang="en-IN" dirty="0"/>
              <a:t>do not handle HTTP errors </a:t>
            </a:r>
            <a:r>
              <a:rPr lang="en-IN" dirty="0" smtClean="0"/>
              <a:t>(404, 500, </a:t>
            </a:r>
            <a:r>
              <a:rPr lang="en-IN" dirty="0" err="1" smtClean="0"/>
              <a:t>etc</a:t>
            </a:r>
            <a:r>
              <a:rPr lang="en-IN" dirty="0" smtClean="0"/>
              <a:t>)</a:t>
            </a:r>
          </a:p>
          <a:p>
            <a:r>
              <a:rPr lang="en-IN" dirty="0" smtClean="0"/>
              <a:t>Handle HTTP Errors in </a:t>
            </a:r>
            <a:r>
              <a:rPr lang="en-IN" dirty="0" err="1" smtClean="0"/>
              <a:t>Web.Config</a:t>
            </a:r>
            <a:endParaRPr lang="en-IN" dirty="0" smtClean="0"/>
          </a:p>
          <a:p>
            <a:endParaRPr lang="en-IN" dirty="0"/>
          </a:p>
          <a:p>
            <a:pPr marL="0" lvl="0" indent="0">
              <a:buNone/>
            </a:pPr>
            <a:r>
              <a:rPr lang="en-US" sz="1600" dirty="0">
                <a:solidFill>
                  <a:srgbClr val="0000FF"/>
                </a:solidFill>
                <a:latin typeface="Consolas" panose="020B0609020204030204" pitchFamily="49" charset="0"/>
                <a:cs typeface="Consolas" panose="020B0609020204030204" pitchFamily="49" charset="0"/>
              </a:rPr>
              <a:t>&lt;</a:t>
            </a:r>
            <a:r>
              <a:rPr lang="en-US" sz="1600" dirty="0" err="1">
                <a:solidFill>
                  <a:srgbClr val="800000"/>
                </a:solidFill>
                <a:latin typeface="Consolas" panose="020B0609020204030204" pitchFamily="49" charset="0"/>
                <a:cs typeface="Consolas" panose="020B0609020204030204" pitchFamily="49" charset="0"/>
              </a:rPr>
              <a:t>system.web</a:t>
            </a:r>
            <a:r>
              <a:rPr lang="en-US" sz="1600" dirty="0">
                <a:solidFill>
                  <a:srgbClr val="0000FF"/>
                </a:solidFill>
                <a:latin typeface="Consolas" panose="020B0609020204030204" pitchFamily="49" charset="0"/>
                <a:cs typeface="Consolas" panose="020B0609020204030204" pitchFamily="49" charset="0"/>
              </a:rPr>
              <a:t>&gt;</a:t>
            </a:r>
            <a:r>
              <a:rPr lang="en-US" sz="1600" dirty="0">
                <a:solidFill>
                  <a:srgbClr val="000000"/>
                </a:solidFill>
                <a:latin typeface="Consolas" panose="020B0609020204030204" pitchFamily="49" charset="0"/>
                <a:cs typeface="Consolas" panose="020B0609020204030204" pitchFamily="49" charset="0"/>
              </a:rPr>
              <a:t>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FF"/>
                </a:solidFill>
                <a:latin typeface="Consolas" panose="020B0609020204030204" pitchFamily="49" charset="0"/>
                <a:cs typeface="Consolas" panose="020B0609020204030204" pitchFamily="49" charset="0"/>
              </a:rPr>
              <a:t>&lt;</a:t>
            </a:r>
            <a:r>
              <a:rPr lang="en-US" sz="1600" dirty="0" err="1">
                <a:solidFill>
                  <a:srgbClr val="800000"/>
                </a:solidFill>
                <a:latin typeface="Consolas" panose="020B0609020204030204" pitchFamily="49" charset="0"/>
                <a:cs typeface="Consolas" panose="020B0609020204030204" pitchFamily="49" charset="0"/>
              </a:rPr>
              <a:t>customErrors</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mode</a:t>
            </a:r>
            <a:r>
              <a:rPr lang="en-US" sz="1600" dirty="0">
                <a:solidFill>
                  <a:srgbClr val="0000FF"/>
                </a:solidFill>
                <a:latin typeface="Consolas" panose="020B0609020204030204" pitchFamily="49" charset="0"/>
                <a:cs typeface="Consolas" panose="020B0609020204030204" pitchFamily="49" charset="0"/>
              </a:rPr>
              <a:t>="On"</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defaultRedirect</a:t>
            </a:r>
            <a:r>
              <a:rPr lang="en-US" sz="1600" dirty="0">
                <a:solidFill>
                  <a:srgbClr val="0000FF"/>
                </a:solidFill>
                <a:latin typeface="Consolas" panose="020B0609020204030204" pitchFamily="49" charset="0"/>
                <a:cs typeface="Consolas" panose="020B0609020204030204" pitchFamily="49" charset="0"/>
              </a:rPr>
              <a:t>="Error1"&gt;</a:t>
            </a:r>
            <a:r>
              <a:rPr lang="en-US" sz="1600" dirty="0">
                <a:solidFill>
                  <a:srgbClr val="000000"/>
                </a:solidFill>
                <a:latin typeface="Consolas" panose="020B0609020204030204" pitchFamily="49" charset="0"/>
                <a:cs typeface="Consolas" panose="020B0609020204030204" pitchFamily="49" charset="0"/>
              </a:rPr>
              <a:t>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	</a:t>
            </a:r>
            <a:r>
              <a:rPr lang="en-US" sz="1600" dirty="0" smtClean="0">
                <a:solidFill>
                  <a:srgbClr val="0000FF"/>
                </a:solidFill>
                <a:latin typeface="Consolas" panose="020B0609020204030204" pitchFamily="49" charset="0"/>
                <a:cs typeface="Consolas" panose="020B0609020204030204" pitchFamily="49" charset="0"/>
              </a:rPr>
              <a:t>&lt;</a:t>
            </a:r>
            <a:r>
              <a:rPr lang="en-US" sz="1600" dirty="0">
                <a:solidFill>
                  <a:srgbClr val="800000"/>
                </a:solidFill>
                <a:latin typeface="Consolas" panose="020B0609020204030204" pitchFamily="49" charset="0"/>
                <a:cs typeface="Consolas" panose="020B0609020204030204" pitchFamily="49" charset="0"/>
              </a:rPr>
              <a:t>error</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statusCode</a:t>
            </a:r>
            <a:r>
              <a:rPr lang="en-US" sz="1600" dirty="0">
                <a:solidFill>
                  <a:srgbClr val="0000FF"/>
                </a:solidFill>
                <a:latin typeface="Consolas" panose="020B0609020204030204" pitchFamily="49" charset="0"/>
                <a:cs typeface="Consolas" panose="020B0609020204030204" pitchFamily="49" charset="0"/>
              </a:rPr>
              <a:t>="404"</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redirect</a:t>
            </a:r>
            <a:r>
              <a:rPr lang="en-US" sz="1600" dirty="0">
                <a:solidFill>
                  <a:srgbClr val="0000FF"/>
                </a:solidFill>
                <a:latin typeface="Consolas" panose="020B0609020204030204" pitchFamily="49" charset="0"/>
                <a:cs typeface="Consolas" panose="020B0609020204030204" pitchFamily="49" charset="0"/>
              </a:rPr>
              <a:t>="~/Testing/</a:t>
            </a:r>
            <a:r>
              <a:rPr lang="en-US" sz="1600" dirty="0" err="1">
                <a:solidFill>
                  <a:srgbClr val="0000FF"/>
                </a:solidFill>
                <a:latin typeface="Consolas" panose="020B0609020204030204" pitchFamily="49" charset="0"/>
                <a:cs typeface="Consolas" panose="020B0609020204030204" pitchFamily="49" charset="0"/>
              </a:rPr>
              <a:t>NoPageFound</a:t>
            </a:r>
            <a:r>
              <a:rPr lang="en-US" sz="1600" dirty="0">
                <a:solidFill>
                  <a:srgbClr val="0000FF"/>
                </a:solidFill>
                <a:latin typeface="Consolas" panose="020B0609020204030204" pitchFamily="49" charset="0"/>
                <a:cs typeface="Consolas" panose="020B0609020204030204" pitchFamily="49" charset="0"/>
              </a:rPr>
              <a:t>"/&gt;</a:t>
            </a:r>
            <a:r>
              <a:rPr lang="en-US" sz="1600" dirty="0">
                <a:solidFill>
                  <a:srgbClr val="000000"/>
                </a:solidFill>
                <a:latin typeface="Consolas" panose="020B0609020204030204" pitchFamily="49" charset="0"/>
                <a:cs typeface="Consolas" panose="020B0609020204030204" pitchFamily="49" charset="0"/>
              </a:rPr>
              <a:t>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FF"/>
                </a:solidFill>
                <a:latin typeface="Consolas" panose="020B0609020204030204" pitchFamily="49" charset="0"/>
                <a:cs typeface="Consolas" panose="020B0609020204030204" pitchFamily="49" charset="0"/>
              </a:rPr>
              <a:t>&lt;</a:t>
            </a:r>
            <a:r>
              <a:rPr lang="en-US" sz="1600" dirty="0" smtClean="0">
                <a:solidFill>
                  <a:srgbClr val="800000"/>
                </a:solidFill>
                <a:latin typeface="Consolas" panose="020B0609020204030204" pitchFamily="49" charset="0"/>
                <a:cs typeface="Consolas" panose="020B0609020204030204" pitchFamily="49" charset="0"/>
              </a:rPr>
              <a:t>/</a:t>
            </a:r>
            <a:r>
              <a:rPr lang="en-US" sz="1600" dirty="0" err="1">
                <a:solidFill>
                  <a:srgbClr val="800000"/>
                </a:solidFill>
                <a:latin typeface="Consolas" panose="020B0609020204030204" pitchFamily="49" charset="0"/>
                <a:cs typeface="Consolas" panose="020B0609020204030204" pitchFamily="49" charset="0"/>
              </a:rPr>
              <a:t>customErrors</a:t>
            </a:r>
            <a:r>
              <a:rPr lang="en-US" sz="1600" dirty="0">
                <a:solidFill>
                  <a:srgbClr val="0000FF"/>
                </a:solidFill>
                <a:latin typeface="Consolas" panose="020B0609020204030204" pitchFamily="49" charset="0"/>
                <a:cs typeface="Consolas" panose="020B0609020204030204" pitchFamily="49" charset="0"/>
              </a:rPr>
              <a:t>&gt;</a:t>
            </a:r>
            <a:r>
              <a:rPr lang="en-US" sz="1600" dirty="0">
                <a:solidFill>
                  <a:srgbClr val="000000"/>
                </a:solidFill>
                <a:latin typeface="Consolas" panose="020B0609020204030204" pitchFamily="49" charset="0"/>
                <a:cs typeface="Consolas" panose="020B0609020204030204" pitchFamily="49" charset="0"/>
              </a:rPr>
              <a:t> </a:t>
            </a:r>
            <a:endParaRPr lang="en-US" sz="16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600" dirty="0" smtClean="0">
                <a:solidFill>
                  <a:srgbClr val="0000FF"/>
                </a:solidFill>
                <a:latin typeface="Consolas" panose="020B0609020204030204" pitchFamily="49" charset="0"/>
                <a:cs typeface="Consolas" panose="020B0609020204030204" pitchFamily="49" charset="0"/>
              </a:rPr>
              <a:t>&lt;</a:t>
            </a:r>
            <a:r>
              <a:rPr lang="en-US" sz="1600" dirty="0" smtClean="0">
                <a:solidFill>
                  <a:srgbClr val="800000"/>
                </a:solidFill>
                <a:latin typeface="Consolas" panose="020B0609020204030204" pitchFamily="49" charset="0"/>
                <a:cs typeface="Consolas" panose="020B0609020204030204" pitchFamily="49" charset="0"/>
              </a:rPr>
              <a:t>/</a:t>
            </a:r>
            <a:r>
              <a:rPr lang="en-US" sz="1600" dirty="0" err="1">
                <a:solidFill>
                  <a:srgbClr val="800000"/>
                </a:solidFill>
                <a:latin typeface="Consolas" panose="020B0609020204030204" pitchFamily="49" charset="0"/>
                <a:cs typeface="Consolas" panose="020B0609020204030204" pitchFamily="49" charset="0"/>
              </a:rPr>
              <a:t>system.web</a:t>
            </a:r>
            <a:r>
              <a:rPr lang="en-US" sz="1600" dirty="0">
                <a:solidFill>
                  <a:srgbClr val="0000FF"/>
                </a:solidFill>
                <a:latin typeface="Consolas" panose="020B0609020204030204" pitchFamily="49" charset="0"/>
                <a:cs typeface="Consolas" panose="020B0609020204030204" pitchFamily="49" charset="0"/>
              </a:rPr>
              <a:t>&gt;</a:t>
            </a:r>
            <a:r>
              <a:rPr lang="en-US" sz="1600" dirty="0">
                <a:solidFill>
                  <a:srgbClr val="000000"/>
                </a:solidFill>
                <a:latin typeface="Consolas" panose="020B0609020204030204" pitchFamily="49" charset="0"/>
                <a:cs typeface="Consolas" panose="020B0609020204030204" pitchFamily="49" charset="0"/>
              </a:rPr>
              <a:t> </a:t>
            </a:r>
            <a:endParaRPr lang="en-US" sz="4000" dirty="0">
              <a:latin typeface="Arial" panose="020B0604020202020204" pitchFamily="34" charset="0"/>
            </a:endParaRPr>
          </a:p>
          <a:p>
            <a:endParaRPr lang="en-IN" dirty="0"/>
          </a:p>
        </p:txBody>
      </p:sp>
    </p:spTree>
    <p:extLst>
      <p:ext uri="{BB962C8B-B14F-4D97-AF65-F5344CB8AC3E}">
        <p14:creationId xmlns:p14="http://schemas.microsoft.com/office/powerpoint/2010/main" val="35778499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Global Error Handling</a:t>
            </a:r>
            <a:endParaRPr lang="en-IN" dirty="0"/>
          </a:p>
        </p:txBody>
      </p:sp>
      <p:sp>
        <p:nvSpPr>
          <p:cNvPr id="3" name="Content Placeholder 2"/>
          <p:cNvSpPr>
            <a:spLocks noGrp="1"/>
          </p:cNvSpPr>
          <p:nvPr>
            <p:ph idx="1"/>
          </p:nvPr>
        </p:nvSpPr>
        <p:spPr/>
        <p:txBody>
          <a:bodyPr>
            <a:normAutofit lnSpcReduction="10000"/>
          </a:bodyPr>
          <a:lstStyle/>
          <a:p>
            <a:r>
              <a:rPr lang="en-IN" dirty="0"/>
              <a:t>O</a:t>
            </a:r>
            <a:r>
              <a:rPr lang="en-IN" dirty="0" smtClean="0"/>
              <a:t>verride </a:t>
            </a:r>
            <a:r>
              <a:rPr lang="en-IN" dirty="0"/>
              <a:t>the “</a:t>
            </a:r>
            <a:r>
              <a:rPr lang="en-IN" dirty="0" err="1"/>
              <a:t>Application_Error</a:t>
            </a:r>
            <a:r>
              <a:rPr lang="en-IN" dirty="0"/>
              <a:t>” event and do a </a:t>
            </a:r>
            <a:r>
              <a:rPr lang="en-IN" dirty="0" err="1"/>
              <a:t>response.redirect</a:t>
            </a:r>
            <a:r>
              <a:rPr lang="en-IN" dirty="0"/>
              <a:t> from the global error </a:t>
            </a:r>
            <a:r>
              <a:rPr lang="en-IN" dirty="0" smtClean="0"/>
              <a:t>event</a:t>
            </a:r>
          </a:p>
          <a:p>
            <a:r>
              <a:rPr lang="en-IN" dirty="0"/>
              <a:t>I</a:t>
            </a:r>
            <a:r>
              <a:rPr lang="en-IN" dirty="0" smtClean="0"/>
              <a:t>f </a:t>
            </a:r>
            <a:r>
              <a:rPr lang="en-IN" dirty="0"/>
              <a:t>the error handling is not done at the controller level it will get propagated to “</a:t>
            </a:r>
            <a:r>
              <a:rPr lang="en-IN" dirty="0" err="1"/>
              <a:t>Global.asax</a:t>
            </a:r>
            <a:r>
              <a:rPr lang="en-IN" dirty="0"/>
              <a:t>” </a:t>
            </a:r>
            <a:r>
              <a:rPr lang="en-IN" dirty="0" smtClean="0"/>
              <a:t>file</a:t>
            </a:r>
          </a:p>
          <a:p>
            <a:endParaRPr lang="en-IN" dirty="0" smtClean="0"/>
          </a:p>
          <a:p>
            <a:pPr marL="0" lvl="0" indent="0">
              <a:buNone/>
            </a:pPr>
            <a:r>
              <a:rPr lang="en-US" sz="1800" dirty="0">
                <a:solidFill>
                  <a:srgbClr val="0000FF"/>
                </a:solidFill>
                <a:latin typeface="Consolas" panose="020B0609020204030204" pitchFamily="49" charset="0"/>
                <a:cs typeface="Consolas" panose="020B0609020204030204" pitchFamily="49" charset="0"/>
              </a:rPr>
              <a:t>protected</a:t>
            </a:r>
            <a:r>
              <a:rPr lang="en-US" sz="1800" dirty="0">
                <a:solidFill>
                  <a:srgbClr val="000000"/>
                </a:solidFill>
                <a:latin typeface="Consolas" panose="020B0609020204030204" pitchFamily="49" charset="0"/>
                <a:cs typeface="Consolas" panose="020B0609020204030204" pitchFamily="49" charset="0"/>
              </a:rPr>
              <a:t> </a:t>
            </a:r>
            <a:r>
              <a:rPr lang="en-US" sz="1800" dirty="0">
                <a:solidFill>
                  <a:srgbClr val="0000FF"/>
                </a:solidFill>
                <a:latin typeface="Consolas" panose="020B0609020204030204" pitchFamily="49" charset="0"/>
                <a:cs typeface="Consolas" panose="020B0609020204030204" pitchFamily="49" charset="0"/>
              </a:rPr>
              <a:t>void</a:t>
            </a:r>
            <a:r>
              <a:rPr lang="en-US" sz="1800" dirty="0">
                <a:solidFill>
                  <a:srgbClr val="000000"/>
                </a:solidFill>
                <a:latin typeface="Consolas" panose="020B0609020204030204" pitchFamily="49" charset="0"/>
                <a:cs typeface="Consolas" panose="020B0609020204030204" pitchFamily="49" charset="0"/>
              </a:rPr>
              <a:t> </a:t>
            </a:r>
            <a:r>
              <a:rPr lang="en-US" sz="1800" dirty="0" err="1">
                <a:solidFill>
                  <a:srgbClr val="000000"/>
                </a:solidFill>
                <a:latin typeface="Consolas" panose="020B0609020204030204" pitchFamily="49" charset="0"/>
                <a:cs typeface="Consolas" panose="020B0609020204030204" pitchFamily="49" charset="0"/>
              </a:rPr>
              <a:t>Application_Error</a:t>
            </a:r>
            <a:r>
              <a:rPr lang="en-US" sz="1800" dirty="0">
                <a:solidFill>
                  <a:srgbClr val="000000"/>
                </a:solidFill>
                <a:latin typeface="Consolas" panose="020B0609020204030204" pitchFamily="49" charset="0"/>
                <a:cs typeface="Consolas" panose="020B0609020204030204" pitchFamily="49" charset="0"/>
              </a:rPr>
              <a:t>(</a:t>
            </a:r>
            <a:r>
              <a:rPr lang="en-US" sz="1800" dirty="0">
                <a:solidFill>
                  <a:srgbClr val="0000FF"/>
                </a:solidFill>
                <a:latin typeface="Consolas" panose="020B0609020204030204" pitchFamily="49" charset="0"/>
                <a:cs typeface="Consolas" panose="020B0609020204030204" pitchFamily="49" charset="0"/>
              </a:rPr>
              <a:t>object</a:t>
            </a:r>
            <a:r>
              <a:rPr lang="en-US" sz="1800" dirty="0">
                <a:solidFill>
                  <a:srgbClr val="000000"/>
                </a:solidFill>
                <a:latin typeface="Consolas" panose="020B0609020204030204" pitchFamily="49" charset="0"/>
                <a:cs typeface="Consolas" panose="020B0609020204030204" pitchFamily="49" charset="0"/>
              </a:rPr>
              <a:t> sender, </a:t>
            </a:r>
            <a:r>
              <a:rPr lang="en-US" sz="1800" dirty="0" err="1">
                <a:solidFill>
                  <a:srgbClr val="000000"/>
                </a:solidFill>
                <a:latin typeface="Consolas" panose="020B0609020204030204" pitchFamily="49" charset="0"/>
                <a:cs typeface="Consolas" panose="020B0609020204030204" pitchFamily="49" charset="0"/>
              </a:rPr>
              <a:t>EventArgs</a:t>
            </a:r>
            <a:r>
              <a:rPr lang="en-US" sz="1800" dirty="0">
                <a:solidFill>
                  <a:srgbClr val="000000"/>
                </a:solidFill>
                <a:latin typeface="Consolas" panose="020B0609020204030204" pitchFamily="49" charset="0"/>
                <a:cs typeface="Consolas" panose="020B0609020204030204" pitchFamily="49" charset="0"/>
              </a:rPr>
              <a:t> e) </a:t>
            </a:r>
            <a:endParaRPr lang="en-US"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800" dirty="0" smtClean="0">
                <a:solidFill>
                  <a:srgbClr val="000000"/>
                </a:solidFill>
                <a:latin typeface="Consolas" panose="020B0609020204030204" pitchFamily="49" charset="0"/>
                <a:cs typeface="Consolas" panose="020B0609020204030204" pitchFamily="49" charset="0"/>
              </a:rPr>
              <a:t>{ </a:t>
            </a:r>
          </a:p>
          <a:p>
            <a:pPr marL="0" lvl="0" indent="0">
              <a:buNone/>
            </a:pPr>
            <a:r>
              <a:rPr lang="en-US" sz="1800" dirty="0">
                <a:solidFill>
                  <a:srgbClr val="000000"/>
                </a:solidFill>
                <a:latin typeface="Consolas" panose="020B0609020204030204" pitchFamily="49" charset="0"/>
                <a:cs typeface="Consolas" panose="020B0609020204030204" pitchFamily="49" charset="0"/>
              </a:rPr>
              <a:t>	</a:t>
            </a:r>
            <a:r>
              <a:rPr lang="en-US" sz="1800" dirty="0" smtClean="0">
                <a:solidFill>
                  <a:srgbClr val="000000"/>
                </a:solidFill>
                <a:latin typeface="Consolas" panose="020B0609020204030204" pitchFamily="49" charset="0"/>
                <a:cs typeface="Consolas" panose="020B0609020204030204" pitchFamily="49" charset="0"/>
              </a:rPr>
              <a:t>Exception </a:t>
            </a:r>
            <a:r>
              <a:rPr lang="en-US" sz="1800" dirty="0" err="1">
                <a:solidFill>
                  <a:srgbClr val="000000"/>
                </a:solidFill>
                <a:latin typeface="Consolas" panose="020B0609020204030204" pitchFamily="49" charset="0"/>
                <a:cs typeface="Consolas" panose="020B0609020204030204" pitchFamily="49" charset="0"/>
              </a:rPr>
              <a:t>exception</a:t>
            </a:r>
            <a:r>
              <a:rPr lang="en-US" sz="1800" dirty="0">
                <a:solidFill>
                  <a:srgbClr val="000000"/>
                </a:solidFill>
                <a:latin typeface="Consolas" panose="020B0609020204030204" pitchFamily="49" charset="0"/>
                <a:cs typeface="Consolas" panose="020B0609020204030204" pitchFamily="49" charset="0"/>
              </a:rPr>
              <a:t> = </a:t>
            </a:r>
            <a:r>
              <a:rPr lang="en-US" sz="1800" dirty="0" err="1">
                <a:solidFill>
                  <a:srgbClr val="000000"/>
                </a:solidFill>
                <a:latin typeface="Consolas" panose="020B0609020204030204" pitchFamily="49" charset="0"/>
                <a:cs typeface="Consolas" panose="020B0609020204030204" pitchFamily="49" charset="0"/>
              </a:rPr>
              <a:t>Server.GetLastError</a:t>
            </a:r>
            <a:r>
              <a:rPr lang="en-US" sz="1800" dirty="0">
                <a:solidFill>
                  <a:srgbClr val="000000"/>
                </a:solidFill>
                <a:latin typeface="Consolas" panose="020B0609020204030204" pitchFamily="49" charset="0"/>
                <a:cs typeface="Consolas" panose="020B0609020204030204" pitchFamily="49" charset="0"/>
              </a:rPr>
              <a:t>(); </a:t>
            </a:r>
            <a:endParaRPr lang="en-US"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800" dirty="0">
                <a:solidFill>
                  <a:srgbClr val="000000"/>
                </a:solidFill>
                <a:latin typeface="Consolas" panose="020B0609020204030204" pitchFamily="49" charset="0"/>
                <a:cs typeface="Consolas" panose="020B0609020204030204" pitchFamily="49" charset="0"/>
              </a:rPr>
              <a:t>	</a:t>
            </a:r>
            <a:r>
              <a:rPr lang="en-US" sz="1800" dirty="0" err="1" smtClean="0">
                <a:solidFill>
                  <a:srgbClr val="000000"/>
                </a:solidFill>
                <a:latin typeface="Consolas" panose="020B0609020204030204" pitchFamily="49" charset="0"/>
                <a:cs typeface="Consolas" panose="020B0609020204030204" pitchFamily="49" charset="0"/>
              </a:rPr>
              <a:t>Server.ClearError</a:t>
            </a:r>
            <a:r>
              <a:rPr lang="en-US" sz="1800" dirty="0">
                <a:solidFill>
                  <a:srgbClr val="000000"/>
                </a:solidFill>
                <a:latin typeface="Consolas" panose="020B0609020204030204" pitchFamily="49" charset="0"/>
                <a:cs typeface="Consolas" panose="020B0609020204030204" pitchFamily="49" charset="0"/>
              </a:rPr>
              <a:t>(); </a:t>
            </a:r>
            <a:endParaRPr lang="en-US"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800" dirty="0">
                <a:solidFill>
                  <a:srgbClr val="000000"/>
                </a:solidFill>
                <a:latin typeface="Consolas" panose="020B0609020204030204" pitchFamily="49" charset="0"/>
                <a:cs typeface="Consolas" panose="020B0609020204030204" pitchFamily="49" charset="0"/>
              </a:rPr>
              <a:t>	</a:t>
            </a:r>
            <a:r>
              <a:rPr lang="en-US" sz="1800" dirty="0" err="1" smtClean="0">
                <a:solidFill>
                  <a:srgbClr val="000000"/>
                </a:solidFill>
                <a:latin typeface="Consolas" panose="020B0609020204030204" pitchFamily="49" charset="0"/>
                <a:cs typeface="Consolas" panose="020B0609020204030204" pitchFamily="49" charset="0"/>
              </a:rPr>
              <a:t>Response.Redirect</a:t>
            </a:r>
            <a:r>
              <a:rPr lang="en-US" sz="1800" dirty="0">
                <a:solidFill>
                  <a:srgbClr val="000000"/>
                </a:solidFill>
                <a:latin typeface="Consolas" panose="020B0609020204030204" pitchFamily="49" charset="0"/>
                <a:cs typeface="Consolas" panose="020B0609020204030204" pitchFamily="49" charset="0"/>
              </a:rPr>
              <a:t>(</a:t>
            </a:r>
            <a:r>
              <a:rPr lang="en-US" sz="1800" dirty="0">
                <a:solidFill>
                  <a:srgbClr val="800080"/>
                </a:solidFill>
                <a:latin typeface="Consolas" panose="020B0609020204030204" pitchFamily="49" charset="0"/>
                <a:cs typeface="Consolas" panose="020B0609020204030204" pitchFamily="49" charset="0"/>
              </a:rPr>
              <a:t>"/Home/Error"</a:t>
            </a:r>
            <a:r>
              <a:rPr lang="en-US" sz="1800" dirty="0">
                <a:solidFill>
                  <a:srgbClr val="000000"/>
                </a:solidFill>
                <a:latin typeface="Consolas" panose="020B0609020204030204" pitchFamily="49" charset="0"/>
                <a:cs typeface="Consolas" panose="020B0609020204030204" pitchFamily="49" charset="0"/>
              </a:rPr>
              <a:t>); </a:t>
            </a:r>
            <a:endParaRPr lang="en-US"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sz="1800" dirty="0" smtClean="0">
                <a:solidFill>
                  <a:srgbClr val="000000"/>
                </a:solidFill>
                <a:latin typeface="Consolas" panose="020B0609020204030204" pitchFamily="49" charset="0"/>
                <a:cs typeface="Consolas" panose="020B0609020204030204" pitchFamily="49" charset="0"/>
              </a:rPr>
              <a:t>}</a:t>
            </a:r>
            <a:r>
              <a:rPr lang="en-US" dirty="0" smtClean="0"/>
              <a:t> </a:t>
            </a:r>
            <a:endParaRPr lang="en-US" sz="4400" dirty="0">
              <a:latin typeface="Arial" panose="020B0604020202020204" pitchFamily="34" charset="0"/>
            </a:endParaRPr>
          </a:p>
        </p:txBody>
      </p:sp>
    </p:spTree>
    <p:extLst>
      <p:ext uri="{BB962C8B-B14F-4D97-AF65-F5344CB8AC3E}">
        <p14:creationId xmlns:p14="http://schemas.microsoft.com/office/powerpoint/2010/main" val="3619569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 Handling – Best Practice</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IN" dirty="0" smtClean="0"/>
              <a:t>Create a Base Controller, Override </a:t>
            </a:r>
            <a:r>
              <a:rPr lang="en-IN" dirty="0" err="1" smtClean="0"/>
              <a:t>OnException</a:t>
            </a:r>
            <a:r>
              <a:rPr lang="en-IN" dirty="0" smtClean="0"/>
              <a:t> method</a:t>
            </a:r>
          </a:p>
          <a:p>
            <a:pPr marL="514350" indent="-514350">
              <a:buFont typeface="+mj-lt"/>
              <a:buAutoNum type="arabicPeriod"/>
            </a:pPr>
            <a:r>
              <a:rPr lang="en-IN" dirty="0" smtClean="0"/>
              <a:t>Enable Custom </a:t>
            </a:r>
            <a:r>
              <a:rPr lang="en-IN" dirty="0" err="1" smtClean="0"/>
              <a:t>Erros</a:t>
            </a:r>
            <a:r>
              <a:rPr lang="en-IN" dirty="0" smtClean="0"/>
              <a:t> in Error </a:t>
            </a:r>
            <a:r>
              <a:rPr lang="en-IN" dirty="0" err="1" smtClean="0"/>
              <a:t>Config</a:t>
            </a:r>
            <a:r>
              <a:rPr lang="en-IN" dirty="0" smtClean="0"/>
              <a:t> to handle HTTP Errors</a:t>
            </a:r>
          </a:p>
          <a:p>
            <a:pPr marL="514350" indent="-514350">
              <a:buFont typeface="+mj-lt"/>
              <a:buAutoNum type="arabicPeriod"/>
            </a:pPr>
            <a:r>
              <a:rPr lang="en-IN" dirty="0" smtClean="0"/>
              <a:t>Implement Global Error Handling</a:t>
            </a:r>
          </a:p>
          <a:p>
            <a:endParaRPr lang="en-IN" dirty="0"/>
          </a:p>
        </p:txBody>
      </p:sp>
    </p:spTree>
    <p:extLst>
      <p:ext uri="{BB962C8B-B14F-4D97-AF65-F5344CB8AC3E}">
        <p14:creationId xmlns:p14="http://schemas.microsoft.com/office/powerpoint/2010/main" val="727837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JavaScript &amp; Ajax</a:t>
            </a:r>
            <a:endParaRPr lang="en-IN" dirty="0"/>
          </a:p>
        </p:txBody>
      </p:sp>
      <p:sp>
        <p:nvSpPr>
          <p:cNvPr id="3" name="Content Placeholder 2"/>
          <p:cNvSpPr>
            <a:spLocks noGrp="1"/>
          </p:cNvSpPr>
          <p:nvPr>
            <p:ph idx="1"/>
          </p:nvPr>
        </p:nvSpPr>
        <p:spPr/>
        <p:txBody>
          <a:bodyPr>
            <a:normAutofit/>
          </a:bodyPr>
          <a:lstStyle/>
          <a:p>
            <a:r>
              <a:rPr lang="en-IN" dirty="0"/>
              <a:t>ASP.NET AJAX enables a Web application to retrieve data from the server asynchronously and to update parts of the existing </a:t>
            </a:r>
            <a:r>
              <a:rPr lang="en-IN" dirty="0" smtClean="0"/>
              <a:t>page</a:t>
            </a:r>
          </a:p>
          <a:p>
            <a:r>
              <a:rPr lang="en-IN" dirty="0"/>
              <a:t>I</a:t>
            </a:r>
            <a:r>
              <a:rPr lang="en-IN" dirty="0" smtClean="0"/>
              <a:t>mproves </a:t>
            </a:r>
            <a:r>
              <a:rPr lang="en-IN" dirty="0"/>
              <a:t>the user experience by making the Web application more responsive</a:t>
            </a:r>
            <a:r>
              <a:rPr lang="en-IN" dirty="0" smtClean="0"/>
              <a:t>.</a:t>
            </a:r>
          </a:p>
        </p:txBody>
      </p:sp>
    </p:spTree>
    <p:extLst>
      <p:ext uri="{BB962C8B-B14F-4D97-AF65-F5344CB8AC3E}">
        <p14:creationId xmlns:p14="http://schemas.microsoft.com/office/powerpoint/2010/main" val="11588708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9218"/>
          </a:xfrm>
        </p:spPr>
        <p:txBody>
          <a:bodyPr/>
          <a:lstStyle/>
          <a:p>
            <a:r>
              <a:rPr lang="en-IN" dirty="0" smtClean="0"/>
              <a:t>AJAX GET</a:t>
            </a:r>
            <a:endParaRPr lang="en-IN" dirty="0"/>
          </a:p>
        </p:txBody>
      </p:sp>
      <p:sp>
        <p:nvSpPr>
          <p:cNvPr id="4" name="Rectangle 1"/>
          <p:cNvSpPr>
            <a:spLocks noGrp="1" noChangeArrowheads="1"/>
          </p:cNvSpPr>
          <p:nvPr>
            <p:ph idx="1"/>
          </p:nvPr>
        </p:nvSpPr>
        <p:spPr bwMode="auto">
          <a:xfrm>
            <a:off x="838200" y="1187910"/>
            <a:ext cx="10831286" cy="552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sz="2000" b="1" u="sng" dirty="0" smtClean="0">
                <a:latin typeface="+mn-lt"/>
                <a:cs typeface="Consolas" panose="020B0609020204030204" pitchFamily="49" charset="0"/>
              </a:rPr>
              <a:t>For String Data</a:t>
            </a:r>
          </a:p>
          <a:p>
            <a:pPr marL="0" lvl="0" indent="0">
              <a:lnSpc>
                <a:spcPct val="100000"/>
              </a:lnSpc>
              <a:buNone/>
            </a:pPr>
            <a:r>
              <a:rPr lang="en-US" sz="1200" dirty="0" smtClean="0">
                <a:solidFill>
                  <a:srgbClr val="0000FF"/>
                </a:solidFill>
                <a:latin typeface="Consolas" panose="020B0609020204030204" pitchFamily="49" charset="0"/>
                <a:cs typeface="Consolas" panose="020B0609020204030204" pitchFamily="49" charset="0"/>
              </a:rPr>
              <a:t>public</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string</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TellMeDate</a:t>
            </a:r>
            <a:r>
              <a:rPr lang="en-US" sz="1200" dirty="0">
                <a:solidFill>
                  <a:srgbClr val="000000"/>
                </a:solidFill>
                <a:latin typeface="Consolas" panose="020B0609020204030204" pitchFamily="49" charset="0"/>
                <a:cs typeface="Consolas" panose="020B0609020204030204" pitchFamily="49" charset="0"/>
              </a:rPr>
              <a:t>()</a:t>
            </a:r>
            <a:endParaRPr lang="en-US" sz="1800" dirty="0"/>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a:t>
            </a:r>
            <a:endParaRPr lang="en-US" sz="1800" dirty="0"/>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return</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2B91AF"/>
                </a:solidFill>
                <a:latin typeface="Consolas" panose="020B0609020204030204" pitchFamily="49" charset="0"/>
                <a:cs typeface="Consolas" panose="020B0609020204030204" pitchFamily="49" charset="0"/>
              </a:rPr>
              <a:t>DateTime</a:t>
            </a:r>
            <a:r>
              <a:rPr lang="en-US" sz="1200" dirty="0" err="1">
                <a:solidFill>
                  <a:srgbClr val="000000"/>
                </a:solidFill>
                <a:latin typeface="Consolas" panose="020B0609020204030204" pitchFamily="49" charset="0"/>
                <a:cs typeface="Consolas" panose="020B0609020204030204" pitchFamily="49" charset="0"/>
              </a:rPr>
              <a:t>.Today.ToString</a:t>
            </a:r>
            <a:r>
              <a:rPr lang="en-US" sz="1200" dirty="0">
                <a:solidFill>
                  <a:srgbClr val="000000"/>
                </a:solidFill>
                <a:latin typeface="Consolas" panose="020B0609020204030204" pitchFamily="49" charset="0"/>
                <a:cs typeface="Consolas" panose="020B0609020204030204" pitchFamily="49" charset="0"/>
              </a:rPr>
              <a:t>();</a:t>
            </a:r>
            <a:endParaRPr lang="en-US" sz="1800" dirty="0"/>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a:t>
            </a:r>
            <a:endParaRPr lang="en-US" sz="32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$.get(</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 name }, </a:t>
            </a:r>
            <a:r>
              <a:rPr kumimoji="0" 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(data)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sz="12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rData</a:t>
            </a:r>
            <a:r>
              <a:rPr kumimoji="0" lang="en-US"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).html(data);</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indent="0">
              <a:lnSpc>
                <a:spcPct val="100000"/>
              </a:lnSpc>
              <a:buNone/>
            </a:pPr>
            <a:r>
              <a:rPr lang="en-US" sz="2000" b="1" u="sng" dirty="0">
                <a:latin typeface="+mn-lt"/>
                <a:cs typeface="Consolas" panose="020B0609020204030204" pitchFamily="49" charset="0"/>
              </a:rPr>
              <a:t>For JSON Data</a:t>
            </a:r>
          </a:p>
          <a:p>
            <a:pPr marL="0" lvl="0" indent="0">
              <a:lnSpc>
                <a:spcPct val="100000"/>
              </a:lnSpc>
              <a:buNone/>
            </a:pPr>
            <a:r>
              <a:rPr lang="en-US" sz="1200" dirty="0">
                <a:solidFill>
                  <a:srgbClr val="0000FF"/>
                </a:solidFill>
                <a:latin typeface="Consolas" panose="020B0609020204030204" pitchFamily="49" charset="0"/>
                <a:cs typeface="Consolas" panose="020B0609020204030204" pitchFamily="49" charset="0"/>
              </a:rPr>
              <a:t>public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2B91AF"/>
                </a:solidFill>
                <a:latin typeface="Consolas" panose="020B0609020204030204" pitchFamily="49" charset="0"/>
                <a:cs typeface="Consolas" panose="020B0609020204030204" pitchFamily="49" charset="0"/>
              </a:rPr>
              <a:t>JsonResult</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CustomerList</a:t>
            </a: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0000FF"/>
                </a:solidFill>
                <a:latin typeface="Consolas" panose="020B0609020204030204" pitchFamily="49" charset="0"/>
                <a:cs typeface="Consolas" panose="020B0609020204030204" pitchFamily="49" charset="0"/>
              </a:rPr>
              <a:t>string</a:t>
            </a:r>
            <a:r>
              <a:rPr lang="en-US" sz="1200" dirty="0">
                <a:solidFill>
                  <a:srgbClr val="000000"/>
                </a:solidFill>
                <a:latin typeface="Consolas" panose="020B0609020204030204" pitchFamily="49" charset="0"/>
                <a:cs typeface="Consolas" panose="020B0609020204030204" pitchFamily="49" charset="0"/>
              </a:rPr>
              <a:t> Id)</a:t>
            </a:r>
            <a:endParaRPr lang="en-US" sz="1800" dirty="0"/>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a:t>
            </a:r>
            <a:endParaRPr lang="en-US" sz="1800" dirty="0"/>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2B91AF"/>
                </a:solidFill>
                <a:latin typeface="Consolas" panose="020B0609020204030204" pitchFamily="49" charset="0"/>
                <a:cs typeface="Consolas" panose="020B0609020204030204" pitchFamily="49" charset="0"/>
              </a:rPr>
              <a:t>NorthwindEntities</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db</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00FF"/>
                </a:solidFill>
                <a:latin typeface="Consolas" panose="020B0609020204030204" pitchFamily="49" charset="0"/>
                <a:cs typeface="Consolas" panose="020B0609020204030204" pitchFamily="49" charset="0"/>
              </a:rPr>
              <a:t>new</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2B91AF"/>
                </a:solidFill>
                <a:latin typeface="Consolas" panose="020B0609020204030204" pitchFamily="49" charset="0"/>
                <a:cs typeface="Consolas" panose="020B0609020204030204" pitchFamily="49" charset="0"/>
              </a:rPr>
              <a:t>NorthwindEntities</a:t>
            </a:r>
            <a:r>
              <a:rPr lang="en-US" sz="1200" dirty="0">
                <a:solidFill>
                  <a:srgbClr val="000000"/>
                </a:solidFill>
                <a:latin typeface="Consolas" panose="020B0609020204030204" pitchFamily="49" charset="0"/>
                <a:cs typeface="Consolas" panose="020B0609020204030204" pitchFamily="49" charset="0"/>
              </a:rPr>
              <a:t>();</a:t>
            </a:r>
            <a:endParaRPr lang="en-US" sz="1800" dirty="0"/>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var</a:t>
            </a:r>
            <a:r>
              <a:rPr lang="en-US" sz="1200" dirty="0">
                <a:solidFill>
                  <a:srgbClr val="000000"/>
                </a:solidFill>
                <a:latin typeface="Consolas" panose="020B0609020204030204" pitchFamily="49" charset="0"/>
                <a:cs typeface="Consolas" panose="020B0609020204030204" pitchFamily="49" charset="0"/>
              </a:rPr>
              <a:t> result = </a:t>
            </a:r>
            <a:r>
              <a:rPr lang="en-US" sz="1200" dirty="0">
                <a:solidFill>
                  <a:srgbClr val="0000FF"/>
                </a:solidFill>
                <a:latin typeface="Consolas" panose="020B0609020204030204" pitchFamily="49" charset="0"/>
                <a:cs typeface="Consolas" panose="020B0609020204030204" pitchFamily="49" charset="0"/>
              </a:rPr>
              <a:t>from</a:t>
            </a:r>
            <a:r>
              <a:rPr lang="en-US" sz="1200" dirty="0">
                <a:solidFill>
                  <a:srgbClr val="000000"/>
                </a:solidFill>
                <a:latin typeface="Consolas" panose="020B0609020204030204" pitchFamily="49" charset="0"/>
                <a:cs typeface="Consolas" panose="020B0609020204030204" pitchFamily="49" charset="0"/>
              </a:rPr>
              <a:t> r </a:t>
            </a:r>
            <a:r>
              <a:rPr lang="en-US" sz="1200" dirty="0">
                <a:solidFill>
                  <a:srgbClr val="0000FF"/>
                </a:solidFill>
                <a:latin typeface="Consolas" panose="020B0609020204030204" pitchFamily="49" charset="0"/>
                <a:cs typeface="Consolas" panose="020B0609020204030204" pitchFamily="49" charset="0"/>
              </a:rPr>
              <a:t>in</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db.Customers</a:t>
            </a:r>
            <a:endParaRPr lang="en-US" sz="1800" dirty="0"/>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where</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r.Country</a:t>
            </a:r>
            <a:r>
              <a:rPr lang="en-US" sz="1200" dirty="0">
                <a:solidFill>
                  <a:srgbClr val="000000"/>
                </a:solidFill>
                <a:latin typeface="Consolas" panose="020B0609020204030204" pitchFamily="49" charset="0"/>
                <a:cs typeface="Consolas" panose="020B0609020204030204" pitchFamily="49" charset="0"/>
              </a:rPr>
              <a:t> == Id</a:t>
            </a:r>
            <a:endParaRPr lang="en-US" sz="1800" dirty="0"/>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select</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new</a:t>
            </a:r>
            <a:r>
              <a:rPr lang="en-US" sz="1200" dirty="0">
                <a:solidFill>
                  <a:srgbClr val="000000"/>
                </a:solidFill>
                <a:latin typeface="Consolas" panose="020B0609020204030204" pitchFamily="49" charset="0"/>
                <a:cs typeface="Consolas" panose="020B0609020204030204" pitchFamily="49" charset="0"/>
              </a:rPr>
              <a:t> { </a:t>
            </a:r>
            <a:r>
              <a:rPr lang="en-US" sz="1200" dirty="0" err="1">
                <a:solidFill>
                  <a:srgbClr val="000000"/>
                </a:solidFill>
                <a:latin typeface="Consolas" panose="020B0609020204030204" pitchFamily="49" charset="0"/>
                <a:cs typeface="Consolas" panose="020B0609020204030204" pitchFamily="49" charset="0"/>
              </a:rPr>
              <a:t>r.ContactName</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r.Address</a:t>
            </a:r>
            <a:r>
              <a:rPr lang="en-US" sz="1200" dirty="0">
                <a:solidFill>
                  <a:srgbClr val="000000"/>
                </a:solidFill>
                <a:latin typeface="Consolas" panose="020B0609020204030204" pitchFamily="49" charset="0"/>
                <a:cs typeface="Consolas" panose="020B0609020204030204" pitchFamily="49" charset="0"/>
              </a:rPr>
              <a:t> };</a:t>
            </a:r>
            <a:endParaRPr lang="en-US" sz="1800" dirty="0"/>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return</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Json</a:t>
            </a:r>
            <a:r>
              <a:rPr lang="en-US" sz="1200" dirty="0">
                <a:solidFill>
                  <a:srgbClr val="000000"/>
                </a:solidFill>
                <a:latin typeface="Consolas" panose="020B0609020204030204" pitchFamily="49" charset="0"/>
                <a:cs typeface="Consolas" panose="020B0609020204030204" pitchFamily="49" charset="0"/>
              </a:rPr>
              <a:t>(result, </a:t>
            </a:r>
            <a:r>
              <a:rPr lang="en-US" sz="1200" dirty="0" err="1">
                <a:solidFill>
                  <a:srgbClr val="2B91AF"/>
                </a:solidFill>
                <a:latin typeface="Consolas" panose="020B0609020204030204" pitchFamily="49" charset="0"/>
                <a:cs typeface="Consolas" panose="020B0609020204030204" pitchFamily="49" charset="0"/>
              </a:rPr>
              <a:t>JsonRequestBehavior</a:t>
            </a:r>
            <a:r>
              <a:rPr lang="en-US" sz="1200" dirty="0" err="1">
                <a:solidFill>
                  <a:srgbClr val="000000"/>
                </a:solidFill>
                <a:latin typeface="Consolas" panose="020B0609020204030204" pitchFamily="49" charset="0"/>
                <a:cs typeface="Consolas" panose="020B0609020204030204" pitchFamily="49" charset="0"/>
              </a:rPr>
              <a:t>.AllowGet</a:t>
            </a:r>
            <a:r>
              <a:rPr lang="en-US" sz="1200" dirty="0">
                <a:solidFill>
                  <a:srgbClr val="000000"/>
                </a:solidFill>
                <a:latin typeface="Consolas" panose="020B0609020204030204" pitchFamily="49" charset="0"/>
                <a:cs typeface="Consolas" panose="020B0609020204030204" pitchFamily="49" charset="0"/>
              </a:rPr>
              <a:t>);</a:t>
            </a:r>
            <a:endParaRPr lang="en-US" sz="1800" dirty="0"/>
          </a:p>
          <a:p>
            <a:pPr marL="0" lvl="0" indent="0">
              <a:lnSpc>
                <a:spcPct val="100000"/>
              </a:lnSpc>
              <a:buNone/>
            </a:pPr>
            <a:r>
              <a:rPr lang="en-US" sz="1200" dirty="0" smtClean="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a:solidFill>
                <a:srgbClr val="000000"/>
              </a:solidFill>
              <a:latin typeface="Consolas" panose="020B0609020204030204" pitchFamily="49" charset="0"/>
              <a:cs typeface="Consolas" panose="020B0609020204030204" pitchFamily="49" charset="0"/>
            </a:endParaRPr>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getJSON</a:t>
            </a: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A31515"/>
                </a:solidFill>
                <a:latin typeface="Consolas" panose="020B0609020204030204" pitchFamily="49" charset="0"/>
                <a:cs typeface="Consolas" panose="020B0609020204030204" pitchFamily="49" charset="0"/>
              </a:rPr>
              <a:t>'/Home/</a:t>
            </a:r>
            <a:r>
              <a:rPr lang="en-US" sz="1200" dirty="0" err="1">
                <a:solidFill>
                  <a:srgbClr val="A31515"/>
                </a:solidFill>
                <a:latin typeface="Consolas" panose="020B0609020204030204" pitchFamily="49" charset="0"/>
                <a:cs typeface="Consolas" panose="020B0609020204030204" pitchFamily="49" charset="0"/>
              </a:rPr>
              <a:t>CustomerList</a:t>
            </a:r>
            <a:r>
              <a:rPr lang="en-US" sz="1200" dirty="0">
                <a:solidFill>
                  <a:srgbClr val="A31515"/>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A31515"/>
                </a:solidFill>
                <a:latin typeface="Consolas" panose="020B0609020204030204" pitchFamily="49" charset="0"/>
                <a:cs typeface="Consolas" panose="020B0609020204030204" pitchFamily="49" charset="0"/>
              </a:rPr>
              <a:t>'#Country'</a:t>
            </a:r>
            <a:r>
              <a:rPr lang="en-US" sz="1200" dirty="0">
                <a:solidFill>
                  <a:srgbClr val="000000"/>
                </a:solidFill>
                <a:latin typeface="Consolas" panose="020B0609020204030204" pitchFamily="49" charset="0"/>
                <a:cs typeface="Consolas" panose="020B0609020204030204" pitchFamily="49" charset="0"/>
              </a:rPr>
              <a:t>).</a:t>
            </a:r>
            <a:r>
              <a:rPr lang="en-US" sz="1200" dirty="0" err="1">
                <a:solidFill>
                  <a:srgbClr val="000000"/>
                </a:solidFill>
                <a:latin typeface="Consolas" panose="020B0609020204030204" pitchFamily="49" charset="0"/>
                <a:cs typeface="Consolas" panose="020B0609020204030204" pitchFamily="49" charset="0"/>
              </a:rPr>
              <a:t>val</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function</a:t>
            </a:r>
            <a:r>
              <a:rPr lang="en-US" sz="1200" dirty="0">
                <a:solidFill>
                  <a:srgbClr val="000000"/>
                </a:solidFill>
                <a:latin typeface="Consolas" panose="020B0609020204030204" pitchFamily="49" charset="0"/>
                <a:cs typeface="Consolas" panose="020B0609020204030204" pitchFamily="49" charset="0"/>
              </a:rPr>
              <a:t> (data) </a:t>
            </a:r>
            <a:r>
              <a:rPr lang="en-US" sz="1200" dirty="0" smtClean="0">
                <a:solidFill>
                  <a:srgbClr val="000000"/>
                </a:solidFill>
                <a:latin typeface="Consolas" panose="020B0609020204030204" pitchFamily="49" charset="0"/>
                <a:cs typeface="Consolas" panose="020B0609020204030204" pitchFamily="49" charset="0"/>
              </a:rPr>
              <a:t>{</a:t>
            </a:r>
            <a:endParaRPr lang="en-US" sz="1800" dirty="0"/>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var</a:t>
            </a:r>
            <a:r>
              <a:rPr lang="en-US" sz="1200" dirty="0">
                <a:solidFill>
                  <a:srgbClr val="000000"/>
                </a:solidFill>
                <a:latin typeface="Consolas" panose="020B0609020204030204" pitchFamily="49" charset="0"/>
                <a:cs typeface="Consolas" panose="020B0609020204030204" pitchFamily="49" charset="0"/>
              </a:rPr>
              <a:t> items = </a:t>
            </a:r>
            <a:r>
              <a:rPr lang="en-US" sz="1200" dirty="0">
                <a:solidFill>
                  <a:srgbClr val="A31515"/>
                </a:solidFill>
                <a:latin typeface="Consolas" panose="020B0609020204030204" pitchFamily="49" charset="0"/>
                <a:cs typeface="Consolas" panose="020B0609020204030204" pitchFamily="49" charset="0"/>
              </a:rPr>
              <a:t>'&lt;table&gt;&lt;</a:t>
            </a:r>
            <a:r>
              <a:rPr lang="en-US" sz="1200" dirty="0" err="1">
                <a:solidFill>
                  <a:srgbClr val="A31515"/>
                </a:solidFill>
                <a:latin typeface="Consolas" panose="020B0609020204030204" pitchFamily="49" charset="0"/>
                <a:cs typeface="Consolas" panose="020B0609020204030204" pitchFamily="49" charset="0"/>
              </a:rPr>
              <a:t>tr</a:t>
            </a:r>
            <a:r>
              <a:rPr lang="en-US" sz="1200" dirty="0">
                <a:solidFill>
                  <a:srgbClr val="A31515"/>
                </a:solidFill>
                <a:latin typeface="Consolas" panose="020B0609020204030204" pitchFamily="49" charset="0"/>
                <a:cs typeface="Consolas" panose="020B0609020204030204" pitchFamily="49" charset="0"/>
              </a:rPr>
              <a:t>&gt;&lt;</a:t>
            </a:r>
            <a:r>
              <a:rPr lang="en-US" sz="1200" dirty="0" err="1">
                <a:solidFill>
                  <a:srgbClr val="A31515"/>
                </a:solidFill>
                <a:latin typeface="Consolas" panose="020B0609020204030204" pitchFamily="49" charset="0"/>
                <a:cs typeface="Consolas" panose="020B0609020204030204" pitchFamily="49" charset="0"/>
              </a:rPr>
              <a:t>th</a:t>
            </a:r>
            <a:r>
              <a:rPr lang="en-US" sz="1200" dirty="0">
                <a:solidFill>
                  <a:srgbClr val="A31515"/>
                </a:solidFill>
                <a:latin typeface="Consolas" panose="020B0609020204030204" pitchFamily="49" charset="0"/>
                <a:cs typeface="Consolas" panose="020B0609020204030204" pitchFamily="49" charset="0"/>
              </a:rPr>
              <a:t>&gt;Name&lt;/</a:t>
            </a:r>
            <a:r>
              <a:rPr lang="en-US" sz="1200" dirty="0" err="1">
                <a:solidFill>
                  <a:srgbClr val="A31515"/>
                </a:solidFill>
                <a:latin typeface="Consolas" panose="020B0609020204030204" pitchFamily="49" charset="0"/>
                <a:cs typeface="Consolas" panose="020B0609020204030204" pitchFamily="49" charset="0"/>
              </a:rPr>
              <a:t>th</a:t>
            </a:r>
            <a:r>
              <a:rPr lang="en-US" sz="1200" dirty="0">
                <a:solidFill>
                  <a:srgbClr val="A31515"/>
                </a:solidFill>
                <a:latin typeface="Consolas" panose="020B0609020204030204" pitchFamily="49" charset="0"/>
                <a:cs typeface="Consolas" panose="020B0609020204030204" pitchFamily="49" charset="0"/>
              </a:rPr>
              <a:t>&gt;&lt;</a:t>
            </a:r>
            <a:r>
              <a:rPr lang="en-US" sz="1200" dirty="0" err="1">
                <a:solidFill>
                  <a:srgbClr val="A31515"/>
                </a:solidFill>
                <a:latin typeface="Consolas" panose="020B0609020204030204" pitchFamily="49" charset="0"/>
                <a:cs typeface="Consolas" panose="020B0609020204030204" pitchFamily="49" charset="0"/>
              </a:rPr>
              <a:t>th</a:t>
            </a:r>
            <a:r>
              <a:rPr lang="en-US" sz="1200" dirty="0">
                <a:solidFill>
                  <a:srgbClr val="A31515"/>
                </a:solidFill>
                <a:latin typeface="Consolas" panose="020B0609020204030204" pitchFamily="49" charset="0"/>
                <a:cs typeface="Consolas" panose="020B0609020204030204" pitchFamily="49" charset="0"/>
              </a:rPr>
              <a:t>&gt;Address&lt;/</a:t>
            </a:r>
            <a:r>
              <a:rPr lang="en-US" sz="1200" dirty="0" err="1">
                <a:solidFill>
                  <a:srgbClr val="A31515"/>
                </a:solidFill>
                <a:latin typeface="Consolas" panose="020B0609020204030204" pitchFamily="49" charset="0"/>
                <a:cs typeface="Consolas" panose="020B0609020204030204" pitchFamily="49" charset="0"/>
              </a:rPr>
              <a:t>th</a:t>
            </a:r>
            <a:r>
              <a:rPr lang="en-US" sz="1200" dirty="0">
                <a:solidFill>
                  <a:srgbClr val="A31515"/>
                </a:solidFill>
                <a:latin typeface="Consolas" panose="020B0609020204030204" pitchFamily="49" charset="0"/>
                <a:cs typeface="Consolas" panose="020B0609020204030204" pitchFamily="49" charset="0"/>
              </a:rPr>
              <a:t>&gt;&lt;/</a:t>
            </a:r>
            <a:r>
              <a:rPr lang="en-US" sz="1200" dirty="0" err="1">
                <a:solidFill>
                  <a:srgbClr val="A31515"/>
                </a:solidFill>
                <a:latin typeface="Consolas" panose="020B0609020204030204" pitchFamily="49" charset="0"/>
                <a:cs typeface="Consolas" panose="020B0609020204030204" pitchFamily="49" charset="0"/>
              </a:rPr>
              <a:t>tr</a:t>
            </a:r>
            <a:r>
              <a:rPr lang="en-US" sz="1200" dirty="0">
                <a:solidFill>
                  <a:srgbClr val="A31515"/>
                </a:solidFill>
                <a:latin typeface="Consolas" panose="020B0609020204030204" pitchFamily="49" charset="0"/>
                <a:cs typeface="Consolas" panose="020B0609020204030204" pitchFamily="49" charset="0"/>
              </a:rPr>
              <a:t>&gt;'</a:t>
            </a:r>
            <a:r>
              <a:rPr lang="en-US" sz="1200" dirty="0">
                <a:solidFill>
                  <a:srgbClr val="000000"/>
                </a:solidFill>
                <a:latin typeface="Consolas" panose="020B0609020204030204" pitchFamily="49" charset="0"/>
                <a:cs typeface="Consolas" panose="020B0609020204030204" pitchFamily="49" charset="0"/>
              </a:rPr>
              <a:t>;</a:t>
            </a:r>
            <a:endParaRPr lang="en-US" sz="1800" dirty="0"/>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            $.each(data, </a:t>
            </a:r>
            <a:r>
              <a:rPr lang="en-US" sz="1200" dirty="0">
                <a:solidFill>
                  <a:srgbClr val="0000FF"/>
                </a:solidFill>
                <a:latin typeface="Consolas" panose="020B0609020204030204" pitchFamily="49" charset="0"/>
                <a:cs typeface="Consolas" panose="020B0609020204030204" pitchFamily="49" charset="0"/>
              </a:rPr>
              <a:t>function</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i</a:t>
            </a:r>
            <a:r>
              <a:rPr lang="en-US" sz="1200" dirty="0">
                <a:solidFill>
                  <a:srgbClr val="000000"/>
                </a:solidFill>
                <a:latin typeface="Consolas" panose="020B0609020204030204" pitchFamily="49" charset="0"/>
                <a:cs typeface="Consolas" panose="020B0609020204030204" pitchFamily="49" charset="0"/>
              </a:rPr>
              <a:t>, country) {</a:t>
            </a:r>
            <a:endParaRPr lang="en-US" sz="1800" dirty="0"/>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                items += </a:t>
            </a:r>
            <a:r>
              <a:rPr lang="en-US" sz="1200" dirty="0">
                <a:solidFill>
                  <a:srgbClr val="A31515"/>
                </a:solidFill>
                <a:latin typeface="Consolas" panose="020B0609020204030204" pitchFamily="49" charset="0"/>
                <a:cs typeface="Consolas" panose="020B0609020204030204" pitchFamily="49" charset="0"/>
              </a:rPr>
              <a:t>"&lt;</a:t>
            </a:r>
            <a:r>
              <a:rPr lang="en-US" sz="1200" dirty="0" err="1">
                <a:solidFill>
                  <a:srgbClr val="A31515"/>
                </a:solidFill>
                <a:latin typeface="Consolas" panose="020B0609020204030204" pitchFamily="49" charset="0"/>
                <a:cs typeface="Consolas" panose="020B0609020204030204" pitchFamily="49" charset="0"/>
              </a:rPr>
              <a:t>tr</a:t>
            </a:r>
            <a:r>
              <a:rPr lang="en-US" sz="1200" dirty="0">
                <a:solidFill>
                  <a:srgbClr val="A31515"/>
                </a:solidFill>
                <a:latin typeface="Consolas" panose="020B0609020204030204" pitchFamily="49" charset="0"/>
                <a:cs typeface="Consolas" panose="020B0609020204030204" pitchFamily="49" charset="0"/>
              </a:rPr>
              <a:t>&gt;&lt;td&gt;"</a:t>
            </a:r>
            <a:r>
              <a:rPr lang="en-US" sz="1200" dirty="0">
                <a:solidFill>
                  <a:srgbClr val="000000"/>
                </a:solidFill>
                <a:latin typeface="Consolas" panose="020B0609020204030204" pitchFamily="49" charset="0"/>
                <a:cs typeface="Consolas" panose="020B0609020204030204" pitchFamily="49" charset="0"/>
              </a:rPr>
              <a:t> + </a:t>
            </a:r>
            <a:r>
              <a:rPr lang="en-US" sz="1200" dirty="0" err="1">
                <a:solidFill>
                  <a:srgbClr val="000000"/>
                </a:solidFill>
                <a:latin typeface="Consolas" panose="020B0609020204030204" pitchFamily="49" charset="0"/>
                <a:cs typeface="Consolas" panose="020B0609020204030204" pitchFamily="49" charset="0"/>
              </a:rPr>
              <a:t>country.ContactName</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A31515"/>
                </a:solidFill>
                <a:latin typeface="Consolas" panose="020B0609020204030204" pitchFamily="49" charset="0"/>
                <a:cs typeface="Consolas" panose="020B0609020204030204" pitchFamily="49" charset="0"/>
              </a:rPr>
              <a:t>"&lt;/td&gt;&lt;td&gt;"</a:t>
            </a:r>
            <a:r>
              <a:rPr lang="en-US" sz="1200" dirty="0">
                <a:solidFill>
                  <a:srgbClr val="000000"/>
                </a:solidFill>
                <a:latin typeface="Consolas" panose="020B0609020204030204" pitchFamily="49" charset="0"/>
                <a:cs typeface="Consolas" panose="020B0609020204030204" pitchFamily="49" charset="0"/>
              </a:rPr>
              <a:t> + </a:t>
            </a:r>
            <a:r>
              <a:rPr lang="en-US" sz="1200" dirty="0" err="1">
                <a:solidFill>
                  <a:srgbClr val="000000"/>
                </a:solidFill>
                <a:latin typeface="Consolas" panose="020B0609020204030204" pitchFamily="49" charset="0"/>
                <a:cs typeface="Consolas" panose="020B0609020204030204" pitchFamily="49" charset="0"/>
              </a:rPr>
              <a:t>country.Address</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A31515"/>
                </a:solidFill>
                <a:latin typeface="Consolas" panose="020B0609020204030204" pitchFamily="49" charset="0"/>
                <a:cs typeface="Consolas" panose="020B0609020204030204" pitchFamily="49" charset="0"/>
              </a:rPr>
              <a:t>"&lt;/td&gt;&lt;/</a:t>
            </a:r>
            <a:r>
              <a:rPr lang="en-US" sz="1200" dirty="0" err="1">
                <a:solidFill>
                  <a:srgbClr val="A31515"/>
                </a:solidFill>
                <a:latin typeface="Consolas" panose="020B0609020204030204" pitchFamily="49" charset="0"/>
                <a:cs typeface="Consolas" panose="020B0609020204030204" pitchFamily="49" charset="0"/>
              </a:rPr>
              <a:t>tr</a:t>
            </a:r>
            <a:r>
              <a:rPr lang="en-US" sz="1200" dirty="0">
                <a:solidFill>
                  <a:srgbClr val="A31515"/>
                </a:solidFill>
                <a:latin typeface="Consolas" panose="020B0609020204030204" pitchFamily="49" charset="0"/>
                <a:cs typeface="Consolas" panose="020B0609020204030204" pitchFamily="49" charset="0"/>
              </a:rPr>
              <a:t>&gt;"</a:t>
            </a:r>
            <a:r>
              <a:rPr lang="en-US" sz="1200" dirty="0">
                <a:solidFill>
                  <a:srgbClr val="000000"/>
                </a:solidFill>
                <a:latin typeface="Consolas" panose="020B0609020204030204" pitchFamily="49" charset="0"/>
                <a:cs typeface="Consolas" panose="020B0609020204030204" pitchFamily="49" charset="0"/>
              </a:rPr>
              <a:t>;</a:t>
            </a:r>
            <a:endParaRPr lang="en-US" sz="1800" dirty="0"/>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            });</a:t>
            </a:r>
            <a:endParaRPr lang="en-US" sz="1800" dirty="0"/>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            items += </a:t>
            </a:r>
            <a:r>
              <a:rPr lang="en-US" sz="1200" dirty="0">
                <a:solidFill>
                  <a:srgbClr val="A31515"/>
                </a:solidFill>
                <a:latin typeface="Consolas" panose="020B0609020204030204" pitchFamily="49" charset="0"/>
                <a:cs typeface="Consolas" panose="020B0609020204030204" pitchFamily="49" charset="0"/>
              </a:rPr>
              <a:t>"&lt;/table</a:t>
            </a:r>
            <a:r>
              <a:rPr lang="en-US" sz="1200" dirty="0" smtClean="0">
                <a:solidFill>
                  <a:srgbClr val="A31515"/>
                </a:solidFill>
                <a:latin typeface="Consolas" panose="020B0609020204030204" pitchFamily="49" charset="0"/>
                <a:cs typeface="Consolas" panose="020B0609020204030204" pitchFamily="49" charset="0"/>
              </a:rPr>
              <a:t>&gt;"</a:t>
            </a:r>
            <a:r>
              <a:rPr lang="en-US" sz="1200" dirty="0" smtClean="0">
                <a:solidFill>
                  <a:srgbClr val="000000"/>
                </a:solidFill>
                <a:latin typeface="Consolas" panose="020B0609020204030204" pitchFamily="49" charset="0"/>
                <a:cs typeface="Consolas" panose="020B0609020204030204" pitchFamily="49" charset="0"/>
              </a:rPr>
              <a:t>;</a:t>
            </a:r>
            <a:endParaRPr lang="en-US" sz="1800" dirty="0"/>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A31515"/>
                </a:solidFill>
                <a:latin typeface="Consolas" panose="020B0609020204030204" pitchFamily="49" charset="0"/>
                <a:cs typeface="Consolas" panose="020B0609020204030204" pitchFamily="49" charset="0"/>
              </a:rPr>
              <a:t>'#</a:t>
            </a:r>
            <a:r>
              <a:rPr lang="en-US" sz="1200" dirty="0" err="1">
                <a:solidFill>
                  <a:srgbClr val="A31515"/>
                </a:solidFill>
                <a:latin typeface="Consolas" panose="020B0609020204030204" pitchFamily="49" charset="0"/>
                <a:cs typeface="Consolas" panose="020B0609020204030204" pitchFamily="49" charset="0"/>
              </a:rPr>
              <a:t>rData</a:t>
            </a:r>
            <a:r>
              <a:rPr lang="en-US" sz="1200" dirty="0">
                <a:solidFill>
                  <a:srgbClr val="A31515"/>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).html(items);</a:t>
            </a:r>
            <a:endParaRPr lang="en-US" sz="1800" dirty="0"/>
          </a:p>
          <a:p>
            <a:pPr marL="0" lvl="0" indent="0">
              <a:lnSpc>
                <a:spcPct val="100000"/>
              </a:lnSpc>
              <a:buNone/>
            </a:pPr>
            <a:r>
              <a:rPr lang="en-US" sz="1200" dirty="0">
                <a:solidFill>
                  <a:srgbClr val="000000"/>
                </a:solidFill>
                <a:latin typeface="Consolas" panose="020B0609020204030204" pitchFamily="49" charset="0"/>
                <a:cs typeface="Consolas" panose="020B0609020204030204" pitchFamily="49" charset="0"/>
              </a:rPr>
              <a:t>        </a:t>
            </a:r>
            <a:r>
              <a:rPr lang="en-US" sz="1200" dirty="0" smtClean="0">
                <a:solidFill>
                  <a:srgbClr val="000000"/>
                </a:solidFill>
                <a:latin typeface="Consolas" panose="020B0609020204030204" pitchFamily="49" charset="0"/>
                <a:cs typeface="Consolas" panose="020B0609020204030204" pitchFamily="49" charset="0"/>
              </a:rPr>
              <a:t>});</a:t>
            </a:r>
            <a:endParaRPr lang="en-US" sz="3200" dirty="0"/>
          </a:p>
        </p:txBody>
      </p:sp>
    </p:spTree>
    <p:extLst>
      <p:ext uri="{BB962C8B-B14F-4D97-AF65-F5344CB8AC3E}">
        <p14:creationId xmlns:p14="http://schemas.microsoft.com/office/powerpoint/2010/main" val="28989199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AJAX POST</a:t>
            </a:r>
            <a:endParaRPr lang="en-IN" dirty="0"/>
          </a:p>
        </p:txBody>
      </p:sp>
      <p:sp>
        <p:nvSpPr>
          <p:cNvPr id="4" name="Rectangle 1"/>
          <p:cNvSpPr>
            <a:spLocks noGrp="1" noChangeArrowheads="1"/>
          </p:cNvSpPr>
          <p:nvPr>
            <p:ph idx="1"/>
          </p:nvPr>
        </p:nvSpPr>
        <p:spPr bwMode="auto">
          <a:xfrm>
            <a:off x="838199" y="1592953"/>
            <a:ext cx="10686143" cy="481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Call Controllers</a:t>
            </a:r>
            <a:r>
              <a:rPr kumimoji="0" lang="en-US" sz="180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Post Method to Post String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HttpPost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SubmitSubscription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a:t>
            </a: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Address)</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String</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.IsNullOrEmpty</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&amp;&amp; !</a:t>
            </a:r>
            <a:r>
              <a:rPr kumimoji="0" lang="en-US" sz="1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String</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.IsNullOrEmpty</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(Address))</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//TODO: Save the data in database</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"Thank you "</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Name + </a:t>
            </a:r>
            <a:r>
              <a:rPr kumimoji="0" lang="en-US" sz="1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Record Saved."</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else</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complete the form."</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00"/>
              </a:solidFill>
              <a:latin typeface="Consolas" panose="020B0609020204030204" pitchFamily="49" charset="0"/>
              <a:cs typeface="Consolas" panose="020B0609020204030204" pitchFamily="49" charset="0"/>
            </a:endParaRPr>
          </a:p>
          <a:p>
            <a:pPr marL="0" lvl="0" indent="0">
              <a:lnSpc>
                <a:spcPct val="100000"/>
              </a:lnSpc>
              <a:buNone/>
            </a:pP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A31515"/>
                </a:solidFill>
                <a:latin typeface="Consolas" panose="020B0609020204030204" pitchFamily="49" charset="0"/>
                <a:cs typeface="Consolas" panose="020B0609020204030204" pitchFamily="49" charset="0"/>
              </a:rPr>
              <a:t>'#Save'</a:t>
            </a:r>
            <a:r>
              <a:rPr lang="en-US" sz="1600" dirty="0">
                <a:solidFill>
                  <a:srgbClr val="000000"/>
                </a:solidFill>
                <a:latin typeface="Consolas" panose="020B0609020204030204" pitchFamily="49" charset="0"/>
                <a:cs typeface="Consolas" panose="020B0609020204030204" pitchFamily="49" charset="0"/>
              </a:rPr>
              <a:t>).click(</a:t>
            </a:r>
            <a:r>
              <a:rPr lang="en-US" sz="1600" dirty="0">
                <a:solidFill>
                  <a:srgbClr val="0000FF"/>
                </a:solidFill>
                <a:latin typeface="Consolas" panose="020B0609020204030204" pitchFamily="49" charset="0"/>
                <a:cs typeface="Consolas" panose="020B0609020204030204" pitchFamily="49" charset="0"/>
              </a:rPr>
              <a:t>function</a:t>
            </a:r>
            <a:r>
              <a:rPr lang="en-US" sz="1600" dirty="0">
                <a:solidFill>
                  <a:srgbClr val="000000"/>
                </a:solidFill>
                <a:latin typeface="Consolas" panose="020B0609020204030204" pitchFamily="49" charset="0"/>
                <a:cs typeface="Consolas" panose="020B0609020204030204" pitchFamily="49" charset="0"/>
              </a:rPr>
              <a:t> () {</a:t>
            </a:r>
            <a:endParaRPr lang="en-US" sz="2400" dirty="0"/>
          </a:p>
          <a:p>
            <a:pPr marL="0" lvl="0" indent="0">
              <a:lnSpc>
                <a:spcPct val="100000"/>
              </a:lnSpc>
              <a:buNone/>
            </a:pP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FF"/>
                </a:solidFill>
                <a:latin typeface="Consolas" panose="020B0609020204030204" pitchFamily="49" charset="0"/>
                <a:cs typeface="Consolas" panose="020B0609020204030204" pitchFamily="49" charset="0"/>
              </a:rPr>
              <a:t>var</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url</a:t>
            </a:r>
            <a:r>
              <a:rPr lang="en-US" sz="1600" dirty="0">
                <a:solidFill>
                  <a:srgbClr val="000000"/>
                </a:solidFill>
                <a:latin typeface="Consolas" panose="020B0609020204030204" pitchFamily="49" charset="0"/>
                <a:cs typeface="Consolas" panose="020B0609020204030204" pitchFamily="49" charset="0"/>
              </a:rPr>
              <a:t> = </a:t>
            </a:r>
            <a:r>
              <a:rPr lang="en-US" sz="1600" dirty="0">
                <a:solidFill>
                  <a:srgbClr val="A31515"/>
                </a:solidFill>
                <a:latin typeface="Consolas" panose="020B0609020204030204" pitchFamily="49" charset="0"/>
                <a:cs typeface="Consolas" panose="020B0609020204030204" pitchFamily="49" charset="0"/>
              </a:rPr>
              <a:t>"/Home/</a:t>
            </a:r>
            <a:r>
              <a:rPr lang="en-US" sz="1600" dirty="0" err="1">
                <a:solidFill>
                  <a:srgbClr val="A31515"/>
                </a:solidFill>
                <a:latin typeface="Consolas" panose="020B0609020204030204" pitchFamily="49" charset="0"/>
                <a:cs typeface="Consolas" panose="020B0609020204030204" pitchFamily="49" charset="0"/>
              </a:rPr>
              <a:t>SubmitSubscription</a:t>
            </a:r>
            <a:r>
              <a:rPr lang="en-US" sz="1600" dirty="0">
                <a:solidFill>
                  <a:srgbClr val="A31515"/>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a:t>
            </a:r>
            <a:endParaRPr lang="en-US" sz="2400" dirty="0"/>
          </a:p>
          <a:p>
            <a:pPr marL="0" lvl="0" indent="0">
              <a:lnSpc>
                <a:spcPct val="100000"/>
              </a:lnSpc>
              <a:buNone/>
            </a:pP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FF"/>
                </a:solidFill>
                <a:latin typeface="Consolas" panose="020B0609020204030204" pitchFamily="49" charset="0"/>
                <a:cs typeface="Consolas" panose="020B0609020204030204" pitchFamily="49" charset="0"/>
              </a:rPr>
              <a:t>var</a:t>
            </a:r>
            <a:r>
              <a:rPr lang="en-US" sz="1600" dirty="0">
                <a:solidFill>
                  <a:srgbClr val="000000"/>
                </a:solidFill>
                <a:latin typeface="Consolas" panose="020B0609020204030204" pitchFamily="49" charset="0"/>
                <a:cs typeface="Consolas" panose="020B0609020204030204" pitchFamily="49" charset="0"/>
              </a:rPr>
              <a:t> name = $(</a:t>
            </a:r>
            <a:r>
              <a:rPr lang="en-US" sz="1600" dirty="0">
                <a:solidFill>
                  <a:srgbClr val="A31515"/>
                </a:solidFill>
                <a:latin typeface="Consolas" panose="020B0609020204030204" pitchFamily="49" charset="0"/>
                <a:cs typeface="Consolas" panose="020B0609020204030204" pitchFamily="49" charset="0"/>
              </a:rPr>
              <a:t>"#Name"</a:t>
            </a:r>
            <a:r>
              <a:rPr lang="en-US" sz="1600" dirty="0">
                <a:solidFill>
                  <a:srgbClr val="0000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val</a:t>
            </a:r>
            <a:r>
              <a:rPr lang="en-US" sz="1600" dirty="0">
                <a:solidFill>
                  <a:srgbClr val="000000"/>
                </a:solidFill>
                <a:latin typeface="Consolas" panose="020B0609020204030204" pitchFamily="49" charset="0"/>
                <a:cs typeface="Consolas" panose="020B0609020204030204" pitchFamily="49" charset="0"/>
              </a:rPr>
              <a:t>();</a:t>
            </a:r>
            <a:endParaRPr lang="en-US" sz="2400" dirty="0"/>
          </a:p>
          <a:p>
            <a:pPr marL="0" lvl="0" indent="0">
              <a:lnSpc>
                <a:spcPct val="100000"/>
              </a:lnSpc>
              <a:buNone/>
            </a:pP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FF"/>
                </a:solidFill>
                <a:latin typeface="Consolas" panose="020B0609020204030204" pitchFamily="49" charset="0"/>
                <a:cs typeface="Consolas" panose="020B0609020204030204" pitchFamily="49" charset="0"/>
              </a:rPr>
              <a:t>var</a:t>
            </a:r>
            <a:r>
              <a:rPr lang="en-US" sz="1600" dirty="0">
                <a:solidFill>
                  <a:srgbClr val="000000"/>
                </a:solidFill>
                <a:latin typeface="Consolas" panose="020B0609020204030204" pitchFamily="49" charset="0"/>
                <a:cs typeface="Consolas" panose="020B0609020204030204" pitchFamily="49" charset="0"/>
              </a:rPr>
              <a:t> address = $(</a:t>
            </a:r>
            <a:r>
              <a:rPr lang="en-US" sz="1600" dirty="0">
                <a:solidFill>
                  <a:srgbClr val="A31515"/>
                </a:solidFill>
                <a:latin typeface="Consolas" panose="020B0609020204030204" pitchFamily="49" charset="0"/>
                <a:cs typeface="Consolas" panose="020B0609020204030204" pitchFamily="49" charset="0"/>
              </a:rPr>
              <a:t>"#Address"</a:t>
            </a:r>
            <a:r>
              <a:rPr lang="en-US" sz="1600" dirty="0">
                <a:solidFill>
                  <a:srgbClr val="0000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val</a:t>
            </a:r>
            <a:r>
              <a:rPr lang="en-US" sz="1600" dirty="0">
                <a:solidFill>
                  <a:srgbClr val="000000"/>
                </a:solidFill>
                <a:latin typeface="Consolas" panose="020B0609020204030204" pitchFamily="49" charset="0"/>
                <a:cs typeface="Consolas" panose="020B0609020204030204" pitchFamily="49" charset="0"/>
              </a:rPr>
              <a:t>();</a:t>
            </a:r>
            <a:endParaRPr lang="en-US" sz="2400" dirty="0"/>
          </a:p>
          <a:p>
            <a:pPr marL="0" lvl="0" indent="0">
              <a:lnSpc>
                <a:spcPct val="100000"/>
              </a:lnSpc>
              <a:buNone/>
            </a:pPr>
            <a:r>
              <a:rPr lang="en-US" sz="1600" dirty="0">
                <a:solidFill>
                  <a:srgbClr val="000000"/>
                </a:solidFill>
                <a:latin typeface="Consolas" panose="020B0609020204030204" pitchFamily="49" charset="0"/>
                <a:cs typeface="Consolas" panose="020B0609020204030204" pitchFamily="49" charset="0"/>
              </a:rPr>
              <a:t>        $.post(</a:t>
            </a:r>
            <a:r>
              <a:rPr lang="en-US" sz="1600" dirty="0" err="1">
                <a:solidFill>
                  <a:srgbClr val="000000"/>
                </a:solidFill>
                <a:latin typeface="Consolas" panose="020B0609020204030204" pitchFamily="49" charset="0"/>
                <a:cs typeface="Consolas" panose="020B0609020204030204" pitchFamily="49" charset="0"/>
              </a:rPr>
              <a:t>url</a:t>
            </a:r>
            <a:r>
              <a:rPr lang="en-US" sz="1600" dirty="0">
                <a:solidFill>
                  <a:srgbClr val="000000"/>
                </a:solidFill>
                <a:latin typeface="Consolas" panose="020B0609020204030204" pitchFamily="49" charset="0"/>
                <a:cs typeface="Consolas" panose="020B0609020204030204" pitchFamily="49" charset="0"/>
              </a:rPr>
              <a:t>, { Name: name, Address: address }, </a:t>
            </a:r>
            <a:r>
              <a:rPr lang="en-US" sz="1600" dirty="0">
                <a:solidFill>
                  <a:srgbClr val="0000FF"/>
                </a:solidFill>
                <a:latin typeface="Consolas" panose="020B0609020204030204" pitchFamily="49" charset="0"/>
                <a:cs typeface="Consolas" panose="020B0609020204030204" pitchFamily="49" charset="0"/>
              </a:rPr>
              <a:t>function</a:t>
            </a:r>
            <a:r>
              <a:rPr lang="en-US" sz="1600" dirty="0">
                <a:solidFill>
                  <a:srgbClr val="000000"/>
                </a:solidFill>
                <a:latin typeface="Consolas" panose="020B0609020204030204" pitchFamily="49" charset="0"/>
                <a:cs typeface="Consolas" panose="020B0609020204030204" pitchFamily="49" charset="0"/>
              </a:rPr>
              <a:t> (data) {</a:t>
            </a:r>
            <a:endParaRPr lang="en-US" sz="2400" dirty="0"/>
          </a:p>
          <a:p>
            <a:pPr marL="0" lvl="0" indent="0">
              <a:lnSpc>
                <a:spcPct val="100000"/>
              </a:lnSpc>
              <a:buNone/>
            </a:pP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A31515"/>
                </a:solidFill>
                <a:latin typeface="Consolas" panose="020B0609020204030204" pitchFamily="49" charset="0"/>
                <a:cs typeface="Consolas" panose="020B0609020204030204" pitchFamily="49" charset="0"/>
              </a:rPr>
              <a:t>"#</a:t>
            </a:r>
            <a:r>
              <a:rPr lang="en-US" sz="1600" dirty="0" err="1">
                <a:solidFill>
                  <a:srgbClr val="A31515"/>
                </a:solidFill>
                <a:latin typeface="Consolas" panose="020B0609020204030204" pitchFamily="49" charset="0"/>
                <a:cs typeface="Consolas" panose="020B0609020204030204" pitchFamily="49" charset="0"/>
              </a:rPr>
              <a:t>msg</a:t>
            </a:r>
            <a:r>
              <a:rPr lang="en-US" sz="1600" dirty="0">
                <a:solidFill>
                  <a:srgbClr val="A31515"/>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).html(data);</a:t>
            </a:r>
            <a:endParaRPr lang="en-US" sz="2400" dirty="0"/>
          </a:p>
          <a:p>
            <a:pPr marL="0" lvl="0" indent="0">
              <a:lnSpc>
                <a:spcPct val="100000"/>
              </a:lnSpc>
              <a:buNone/>
            </a:pPr>
            <a:r>
              <a:rPr lang="en-US" sz="1600" dirty="0">
                <a:solidFill>
                  <a:srgbClr val="000000"/>
                </a:solidFill>
                <a:latin typeface="Consolas" panose="020B0609020204030204" pitchFamily="49" charset="0"/>
                <a:cs typeface="Consolas" panose="020B0609020204030204" pitchFamily="49" charset="0"/>
              </a:rPr>
              <a:t>        });</a:t>
            </a:r>
            <a:endParaRPr lang="en-US" sz="2400" dirty="0"/>
          </a:p>
          <a:p>
            <a:pPr marL="0" lvl="0" indent="0">
              <a:lnSpc>
                <a:spcPct val="100000"/>
              </a:lnSpc>
              <a:buNone/>
            </a:pP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a:t>
            </a:r>
            <a:endParaRPr lang="en-US" sz="1600" dirty="0"/>
          </a:p>
        </p:txBody>
      </p:sp>
    </p:spTree>
    <p:extLst>
      <p:ext uri="{BB962C8B-B14F-4D97-AF65-F5344CB8AC3E}">
        <p14:creationId xmlns:p14="http://schemas.microsoft.com/office/powerpoint/2010/main" val="3230747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AJAX POST </a:t>
            </a:r>
            <a:r>
              <a:rPr lang="en-IN" dirty="0" err="1" smtClean="0"/>
              <a:t>Cont</a:t>
            </a:r>
            <a:r>
              <a:rPr lang="en-IN" dirty="0" smtClean="0"/>
              <a:t>…</a:t>
            </a:r>
            <a:endParaRPr lang="en-IN" dirty="0"/>
          </a:p>
        </p:txBody>
      </p:sp>
      <p:sp>
        <p:nvSpPr>
          <p:cNvPr id="4" name="Rectangle 1"/>
          <p:cNvSpPr>
            <a:spLocks noGrp="1" noChangeArrowheads="1"/>
          </p:cNvSpPr>
          <p:nvPr>
            <p:ph idx="1"/>
          </p:nvPr>
        </p:nvSpPr>
        <p:spPr bwMode="auto">
          <a:xfrm>
            <a:off x="838200" y="1469834"/>
            <a:ext cx="8135560"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Post a Modal to Controller</a:t>
            </a:r>
            <a:endPar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HttpPost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SubmitSubscription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Subscription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subs)</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String</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.IsNullOrEmpty</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subs.Name</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&amp;&amp; !</a:t>
            </a:r>
            <a:r>
              <a:rPr kumimoji="0" lang="en-US" sz="1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String</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.IsNullOrEmpty</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subs.Address</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//TODO: Save the data in database</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"Thank you "</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subs.Name</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Record Saved."</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else</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complete the form."</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lvl="0" indent="0">
              <a:lnSpc>
                <a:spcPct val="100000"/>
              </a:lnSpc>
              <a:buNone/>
            </a:pP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A31515"/>
                </a:solidFill>
                <a:latin typeface="Consolas" panose="020B0609020204030204" pitchFamily="49" charset="0"/>
                <a:cs typeface="Consolas" panose="020B0609020204030204" pitchFamily="49" charset="0"/>
              </a:rPr>
              <a:t>'#Save'</a:t>
            </a:r>
            <a:r>
              <a:rPr lang="en-US" sz="1400" dirty="0">
                <a:solidFill>
                  <a:srgbClr val="000000"/>
                </a:solidFill>
                <a:latin typeface="Consolas" panose="020B0609020204030204" pitchFamily="49" charset="0"/>
                <a:cs typeface="Consolas" panose="020B0609020204030204" pitchFamily="49" charset="0"/>
              </a:rPr>
              <a:t>).click(</a:t>
            </a:r>
            <a:r>
              <a:rPr lang="en-US" sz="1400" dirty="0">
                <a:solidFill>
                  <a:srgbClr val="0000FF"/>
                </a:solidFill>
                <a:latin typeface="Consolas" panose="020B0609020204030204" pitchFamily="49" charset="0"/>
                <a:cs typeface="Consolas" panose="020B0609020204030204" pitchFamily="49" charset="0"/>
              </a:rPr>
              <a:t>function</a:t>
            </a:r>
            <a:r>
              <a:rPr lang="en-US" sz="1400" dirty="0">
                <a:solidFill>
                  <a:srgbClr val="000000"/>
                </a:solidFill>
                <a:latin typeface="Consolas" panose="020B0609020204030204" pitchFamily="49" charset="0"/>
                <a:cs typeface="Consolas" panose="020B0609020204030204" pitchFamily="49" charset="0"/>
              </a:rPr>
              <a:t> () {</a:t>
            </a:r>
            <a:endParaRPr lang="en-US" sz="1400" dirty="0"/>
          </a:p>
          <a:p>
            <a:pPr marL="0" lvl="0" indent="0">
              <a:lnSpc>
                <a:spcPct val="100000"/>
              </a:lnSpc>
              <a:buNone/>
            </a:pPr>
            <a:r>
              <a:rPr lang="en-US" sz="1400" dirty="0">
                <a:solidFill>
                  <a:srgbClr val="000000"/>
                </a:solidFill>
                <a:latin typeface="Calibri" panose="020F0502020204030204" pitchFamily="34" charset="0"/>
              </a:rPr>
              <a:t/>
            </a:r>
            <a:br>
              <a:rPr lang="en-US" sz="1400" dirty="0">
                <a:solidFill>
                  <a:srgbClr val="000000"/>
                </a:solidFill>
                <a:latin typeface="Calibri" panose="020F0502020204030204" pitchFamily="34" charset="0"/>
              </a:rPr>
            </a:br>
            <a:endParaRPr lang="en-US" sz="1400" dirty="0"/>
          </a:p>
          <a:p>
            <a:pPr marL="0" lvl="0" indent="0">
              <a:lnSpc>
                <a:spcPct val="100000"/>
              </a:lnSpc>
              <a:buNone/>
            </a:pP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00"/>
                </a:solidFill>
                <a:latin typeface="Consolas" panose="020B0609020204030204" pitchFamily="49" charset="0"/>
                <a:cs typeface="Consolas" panose="020B0609020204030204" pitchFamily="49" charset="0"/>
              </a:rPr>
              <a:t> form = $(</a:t>
            </a:r>
            <a:r>
              <a:rPr lang="en-US" sz="1400" dirty="0">
                <a:solidFill>
                  <a:srgbClr val="A31515"/>
                </a:solidFill>
                <a:latin typeface="Consolas" panose="020B0609020204030204" pitchFamily="49" charset="0"/>
                <a:cs typeface="Consolas" panose="020B0609020204030204" pitchFamily="49" charset="0"/>
              </a:rPr>
              <a:t>"#</a:t>
            </a:r>
            <a:r>
              <a:rPr lang="en-US" sz="1400" dirty="0" err="1">
                <a:solidFill>
                  <a:srgbClr val="A31515"/>
                </a:solidFill>
                <a:latin typeface="Consolas" panose="020B0609020204030204" pitchFamily="49" charset="0"/>
                <a:cs typeface="Consolas" panose="020B0609020204030204" pitchFamily="49" charset="0"/>
              </a:rPr>
              <a:t>subscriptionForm</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a:t>
            </a:r>
            <a:endParaRPr lang="en-US" sz="1400" dirty="0"/>
          </a:p>
          <a:p>
            <a:pPr marL="0" lvl="0" indent="0">
              <a:lnSpc>
                <a:spcPct val="100000"/>
              </a:lnSpc>
              <a:buNone/>
            </a:pP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url</a:t>
            </a:r>
            <a:r>
              <a:rPr lang="en-US" sz="1400" dirty="0">
                <a:solidFill>
                  <a:srgbClr val="000000"/>
                </a:solidFill>
                <a:latin typeface="Consolas" panose="020B0609020204030204" pitchFamily="49" charset="0"/>
                <a:cs typeface="Consolas" panose="020B0609020204030204" pitchFamily="49" charset="0"/>
              </a:rPr>
              <a:t> = </a:t>
            </a:r>
            <a:r>
              <a:rPr lang="en-US" sz="1400" dirty="0" err="1">
                <a:solidFill>
                  <a:srgbClr val="000000"/>
                </a:solidFill>
                <a:latin typeface="Consolas" panose="020B0609020204030204" pitchFamily="49" charset="0"/>
                <a:cs typeface="Consolas" panose="020B0609020204030204" pitchFamily="49" charset="0"/>
              </a:rPr>
              <a:t>form.attr</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A31515"/>
                </a:solidFill>
                <a:latin typeface="Consolas" panose="020B0609020204030204" pitchFamily="49" charset="0"/>
                <a:cs typeface="Consolas" panose="020B0609020204030204" pitchFamily="49" charset="0"/>
              </a:rPr>
              <a:t>"action"</a:t>
            </a:r>
            <a:r>
              <a:rPr lang="en-US" sz="1400" dirty="0">
                <a:solidFill>
                  <a:srgbClr val="000000"/>
                </a:solidFill>
                <a:latin typeface="Consolas" panose="020B0609020204030204" pitchFamily="49" charset="0"/>
                <a:cs typeface="Consolas" panose="020B0609020204030204" pitchFamily="49" charset="0"/>
              </a:rPr>
              <a:t>);</a:t>
            </a:r>
            <a:endParaRPr lang="en-US" sz="1400" dirty="0"/>
          </a:p>
          <a:p>
            <a:pPr marL="0" lvl="0" indent="0">
              <a:lnSpc>
                <a:spcPct val="100000"/>
              </a:lnSpc>
              <a:buNone/>
            </a:pP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formData</a:t>
            </a:r>
            <a:r>
              <a:rPr lang="en-US" sz="1400" dirty="0">
                <a:solidFill>
                  <a:srgbClr val="000000"/>
                </a:solidFill>
                <a:latin typeface="Consolas" panose="020B0609020204030204" pitchFamily="49" charset="0"/>
                <a:cs typeface="Consolas" panose="020B0609020204030204" pitchFamily="49" charset="0"/>
              </a:rPr>
              <a:t> = </a:t>
            </a:r>
            <a:r>
              <a:rPr lang="en-US" sz="1400" dirty="0" err="1">
                <a:solidFill>
                  <a:srgbClr val="000000"/>
                </a:solidFill>
                <a:latin typeface="Consolas" panose="020B0609020204030204" pitchFamily="49" charset="0"/>
                <a:cs typeface="Consolas" panose="020B0609020204030204" pitchFamily="49" charset="0"/>
              </a:rPr>
              <a:t>form.serialize</a:t>
            </a:r>
            <a:r>
              <a:rPr lang="en-US" sz="1400" dirty="0">
                <a:solidFill>
                  <a:srgbClr val="000000"/>
                </a:solidFill>
                <a:latin typeface="Consolas" panose="020B0609020204030204" pitchFamily="49" charset="0"/>
                <a:cs typeface="Consolas" panose="020B0609020204030204" pitchFamily="49" charset="0"/>
              </a:rPr>
              <a:t>();</a:t>
            </a:r>
            <a:endParaRPr lang="en-US" sz="1400" dirty="0"/>
          </a:p>
          <a:p>
            <a:pPr marL="0" lvl="0" indent="0">
              <a:lnSpc>
                <a:spcPct val="100000"/>
              </a:lnSpc>
              <a:buNone/>
            </a:pPr>
            <a:r>
              <a:rPr lang="en-US" sz="1400" dirty="0">
                <a:solidFill>
                  <a:srgbClr val="000000"/>
                </a:solidFill>
                <a:latin typeface="Consolas" panose="020B0609020204030204" pitchFamily="49" charset="0"/>
                <a:cs typeface="Consolas" panose="020B0609020204030204" pitchFamily="49" charset="0"/>
              </a:rPr>
              <a:t>            $.post(</a:t>
            </a:r>
            <a:r>
              <a:rPr lang="en-US" sz="1400" dirty="0" err="1">
                <a:solidFill>
                  <a:srgbClr val="000000"/>
                </a:solidFill>
                <a:latin typeface="Consolas" panose="020B0609020204030204" pitchFamily="49" charset="0"/>
                <a:cs typeface="Consolas" panose="020B0609020204030204" pitchFamily="49" charset="0"/>
              </a:rPr>
              <a:t>url</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formData</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function</a:t>
            </a:r>
            <a:r>
              <a:rPr lang="en-US" sz="1400" dirty="0">
                <a:solidFill>
                  <a:srgbClr val="000000"/>
                </a:solidFill>
                <a:latin typeface="Consolas" panose="020B0609020204030204" pitchFamily="49" charset="0"/>
                <a:cs typeface="Consolas" panose="020B0609020204030204" pitchFamily="49" charset="0"/>
              </a:rPr>
              <a:t> (data) {</a:t>
            </a:r>
            <a:endParaRPr lang="en-US" sz="1400" dirty="0"/>
          </a:p>
          <a:p>
            <a:pPr marL="0" lvl="0" indent="0">
              <a:lnSpc>
                <a:spcPct val="100000"/>
              </a:lnSpc>
              <a:buNone/>
            </a:pP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A31515"/>
                </a:solidFill>
                <a:latin typeface="Consolas" panose="020B0609020204030204" pitchFamily="49" charset="0"/>
                <a:cs typeface="Consolas" panose="020B0609020204030204" pitchFamily="49" charset="0"/>
              </a:rPr>
              <a:t>"#</a:t>
            </a:r>
            <a:r>
              <a:rPr lang="en-US" sz="1400" dirty="0" err="1">
                <a:solidFill>
                  <a:srgbClr val="A31515"/>
                </a:solidFill>
                <a:latin typeface="Consolas" panose="020B0609020204030204" pitchFamily="49" charset="0"/>
                <a:cs typeface="Consolas" panose="020B0609020204030204" pitchFamily="49" charset="0"/>
              </a:rPr>
              <a:t>msg</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).html(data);</a:t>
            </a:r>
            <a:endParaRPr lang="en-US" sz="1400" dirty="0"/>
          </a:p>
          <a:p>
            <a:pPr marL="0" lvl="0" indent="0">
              <a:lnSpc>
                <a:spcPct val="100000"/>
              </a:lnSpc>
              <a:buNone/>
            </a:pPr>
            <a:r>
              <a:rPr lang="en-US" sz="1400" dirty="0">
                <a:solidFill>
                  <a:srgbClr val="000000"/>
                </a:solidFill>
                <a:latin typeface="Consolas" panose="020B0609020204030204" pitchFamily="49" charset="0"/>
                <a:cs typeface="Consolas" panose="020B0609020204030204" pitchFamily="49" charset="0"/>
              </a:rPr>
              <a:t>            });</a:t>
            </a:r>
            <a:endParaRPr lang="en-US" sz="1400" dirty="0"/>
          </a:p>
          <a:p>
            <a:pPr marL="0" lvl="0" indent="0">
              <a:lnSpc>
                <a:spcPct val="100000"/>
              </a:lnSpc>
              <a:buNone/>
            </a:pP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a:t>
            </a:r>
            <a:endParaRPr lang="en-US" sz="1400" dirty="0"/>
          </a:p>
        </p:txBody>
      </p:sp>
      <p:sp>
        <p:nvSpPr>
          <p:cNvPr id="7" name="Rectangle 6"/>
          <p:cNvSpPr/>
          <p:nvPr/>
        </p:nvSpPr>
        <p:spPr>
          <a:xfrm>
            <a:off x="6836228" y="3637637"/>
            <a:ext cx="4717143" cy="1169551"/>
          </a:xfrm>
          <a:prstGeom prst="rect">
            <a:avLst/>
          </a:prstGeom>
        </p:spPr>
        <p:txBody>
          <a:bodyPr wrap="square">
            <a:spAutoFit/>
          </a:bodyPr>
          <a:lstStyle/>
          <a:p>
            <a:pPr lvl="0"/>
            <a:r>
              <a:rPr lang="en-US" sz="1400" dirty="0">
                <a:solidFill>
                  <a:srgbClr val="0000FF"/>
                </a:solidFill>
                <a:latin typeface="Consolas" panose="020B0609020204030204" pitchFamily="49" charset="0"/>
                <a:cs typeface="Consolas" panose="020B0609020204030204" pitchFamily="49" charset="0"/>
              </a:rPr>
              <a:t>public</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class</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2B91AF"/>
                </a:solidFill>
                <a:latin typeface="Consolas" panose="020B0609020204030204" pitchFamily="49" charset="0"/>
                <a:cs typeface="Consolas" panose="020B0609020204030204" pitchFamily="49" charset="0"/>
              </a:rPr>
              <a:t>Subscription</a:t>
            </a:r>
            <a:endParaRPr lang="en-US" sz="1400" dirty="0"/>
          </a:p>
          <a:p>
            <a:pPr lvl="0"/>
            <a:r>
              <a:rPr lang="en-US" sz="1400" dirty="0">
                <a:solidFill>
                  <a:srgbClr val="000000"/>
                </a:solidFill>
                <a:latin typeface="Consolas" panose="020B0609020204030204" pitchFamily="49" charset="0"/>
                <a:cs typeface="Consolas" panose="020B0609020204030204" pitchFamily="49" charset="0"/>
              </a:rPr>
              <a:t>{</a:t>
            </a:r>
            <a:endParaRPr lang="en-US" sz="1400" dirty="0"/>
          </a:p>
          <a:p>
            <a:pPr lvl="0"/>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public</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string</a:t>
            </a:r>
            <a:r>
              <a:rPr lang="en-US" sz="1400" dirty="0">
                <a:solidFill>
                  <a:srgbClr val="000000"/>
                </a:solidFill>
                <a:latin typeface="Consolas" panose="020B0609020204030204" pitchFamily="49" charset="0"/>
                <a:cs typeface="Consolas" panose="020B0609020204030204" pitchFamily="49" charset="0"/>
              </a:rPr>
              <a:t> Name { </a:t>
            </a:r>
            <a:r>
              <a:rPr lang="en-US" sz="1400" dirty="0">
                <a:solidFill>
                  <a:srgbClr val="0000FF"/>
                </a:solidFill>
                <a:latin typeface="Consolas" panose="020B0609020204030204" pitchFamily="49" charset="0"/>
                <a:cs typeface="Consolas" panose="020B0609020204030204" pitchFamily="49" charset="0"/>
              </a:rPr>
              <a:t>get</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set</a:t>
            </a:r>
            <a:r>
              <a:rPr lang="en-US" sz="1400" dirty="0">
                <a:solidFill>
                  <a:srgbClr val="000000"/>
                </a:solidFill>
                <a:latin typeface="Consolas" panose="020B0609020204030204" pitchFamily="49" charset="0"/>
                <a:cs typeface="Consolas" panose="020B0609020204030204" pitchFamily="49" charset="0"/>
              </a:rPr>
              <a:t>; }</a:t>
            </a:r>
            <a:endParaRPr lang="en-US" sz="1400" dirty="0"/>
          </a:p>
          <a:p>
            <a:pPr lvl="0"/>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public</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string</a:t>
            </a:r>
            <a:r>
              <a:rPr lang="en-US" sz="1400" dirty="0">
                <a:solidFill>
                  <a:srgbClr val="000000"/>
                </a:solidFill>
                <a:latin typeface="Consolas" panose="020B0609020204030204" pitchFamily="49" charset="0"/>
                <a:cs typeface="Consolas" panose="020B0609020204030204" pitchFamily="49" charset="0"/>
              </a:rPr>
              <a:t> Address { </a:t>
            </a:r>
            <a:r>
              <a:rPr lang="en-US" sz="1400" dirty="0">
                <a:solidFill>
                  <a:srgbClr val="0000FF"/>
                </a:solidFill>
                <a:latin typeface="Consolas" panose="020B0609020204030204" pitchFamily="49" charset="0"/>
                <a:cs typeface="Consolas" panose="020B0609020204030204" pitchFamily="49" charset="0"/>
              </a:rPr>
              <a:t>get</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set</a:t>
            </a:r>
            <a:r>
              <a:rPr lang="en-US" sz="1400" dirty="0">
                <a:solidFill>
                  <a:srgbClr val="000000"/>
                </a:solidFill>
                <a:latin typeface="Consolas" panose="020B0609020204030204" pitchFamily="49" charset="0"/>
                <a:cs typeface="Consolas" panose="020B0609020204030204" pitchFamily="49" charset="0"/>
              </a:rPr>
              <a:t>; }</a:t>
            </a:r>
            <a:endParaRPr lang="en-US" sz="1400" dirty="0"/>
          </a:p>
          <a:p>
            <a:pPr lvl="0"/>
            <a:r>
              <a:rPr lang="en-US" sz="1400" dirty="0">
                <a:solidFill>
                  <a:srgbClr val="000000"/>
                </a:solidFill>
                <a:latin typeface="Consolas" panose="020B0609020204030204" pitchFamily="49" charset="0"/>
                <a:cs typeface="Consolas" panose="020B0609020204030204" pitchFamily="49" charset="0"/>
              </a:rPr>
              <a:t>}</a:t>
            </a:r>
            <a:endParaRPr lang="en-US" sz="1400" dirty="0"/>
          </a:p>
        </p:txBody>
      </p:sp>
    </p:spTree>
    <p:extLst>
      <p:ext uri="{BB962C8B-B14F-4D97-AF65-F5344CB8AC3E}">
        <p14:creationId xmlns:p14="http://schemas.microsoft.com/office/powerpoint/2010/main" val="369677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History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77110143"/>
              </p:ext>
            </p:extLst>
          </p:nvPr>
        </p:nvGraphicFramePr>
        <p:xfrm>
          <a:off x="838200" y="1720001"/>
          <a:ext cx="10773076" cy="4495800"/>
        </p:xfrm>
        <a:graphic>
          <a:graphicData uri="http://schemas.openxmlformats.org/drawingml/2006/table">
            <a:tbl>
              <a:tblPr firstRow="1" bandRow="1">
                <a:tableStyleId>{FABFCF23-3B69-468F-B69F-88F6DE6A72F2}</a:tableStyleId>
              </a:tblPr>
              <a:tblGrid>
                <a:gridCol w="1393373"/>
                <a:gridCol w="1959428"/>
                <a:gridCol w="7420275"/>
              </a:tblGrid>
              <a:tr h="370840">
                <a:tc>
                  <a:txBody>
                    <a:bodyPr/>
                    <a:lstStyle/>
                    <a:p>
                      <a:r>
                        <a:rPr lang="en-US" sz="1600" kern="1200" dirty="0" smtClean="0">
                          <a:solidFill>
                            <a:schemeClr val="tx1"/>
                          </a:solidFill>
                          <a:latin typeface="+mn-lt"/>
                          <a:ea typeface="+mn-ea"/>
                          <a:cs typeface="+mn-cs"/>
                        </a:rPr>
                        <a:t>Date</a:t>
                      </a:r>
                      <a:endParaRPr lang="en-US" sz="1600" kern="1200" dirty="0">
                        <a:solidFill>
                          <a:schemeClr val="tx1"/>
                        </a:solidFill>
                        <a:latin typeface="+mn-lt"/>
                        <a:ea typeface="+mn-ea"/>
                        <a:cs typeface="+mn-cs"/>
                      </a:endParaRPr>
                    </a:p>
                  </a:txBody>
                  <a:tcPr/>
                </a:tc>
                <a:tc>
                  <a:txBody>
                    <a:bodyPr/>
                    <a:lstStyle/>
                    <a:p>
                      <a:r>
                        <a:rPr lang="en-US" sz="1600" kern="1200" dirty="0" smtClean="0">
                          <a:solidFill>
                            <a:schemeClr val="tx1"/>
                          </a:solidFill>
                          <a:latin typeface="+mn-lt"/>
                          <a:ea typeface="+mn-ea"/>
                          <a:cs typeface="+mn-cs"/>
                        </a:rPr>
                        <a:t>Version</a:t>
                      </a:r>
                      <a:endParaRPr lang="en-US" sz="1600" kern="1200" dirty="0">
                        <a:solidFill>
                          <a:schemeClr val="tx1"/>
                        </a:solidFill>
                        <a:latin typeface="+mn-lt"/>
                        <a:ea typeface="+mn-ea"/>
                        <a:cs typeface="+mn-cs"/>
                      </a:endParaRPr>
                    </a:p>
                  </a:txBody>
                  <a:tcPr/>
                </a:tc>
                <a:tc>
                  <a:txBody>
                    <a:bodyPr/>
                    <a:lstStyle/>
                    <a:p>
                      <a:r>
                        <a:rPr lang="en-US" sz="1600" kern="1200" dirty="0" smtClean="0">
                          <a:solidFill>
                            <a:schemeClr val="tx1"/>
                          </a:solidFill>
                          <a:latin typeface="+mn-lt"/>
                          <a:ea typeface="+mn-ea"/>
                          <a:cs typeface="+mn-cs"/>
                        </a:rPr>
                        <a:t>New Features</a:t>
                      </a:r>
                      <a:endParaRPr lang="en-US" sz="1600" kern="1200" dirty="0">
                        <a:solidFill>
                          <a:schemeClr val="tx1"/>
                        </a:solidFill>
                        <a:latin typeface="+mn-lt"/>
                        <a:ea typeface="+mn-ea"/>
                        <a:cs typeface="+mn-cs"/>
                      </a:endParaRPr>
                    </a:p>
                  </a:txBody>
                  <a:tcPr/>
                </a:tc>
              </a:tr>
              <a:tr h="370840">
                <a:tc>
                  <a:txBody>
                    <a:bodyPr/>
                    <a:lstStyle/>
                    <a:p>
                      <a:r>
                        <a:rPr lang="en-US" sz="1600" kern="1200" dirty="0" smtClean="0">
                          <a:solidFill>
                            <a:schemeClr val="tx1"/>
                          </a:solidFill>
                          <a:latin typeface="+mn-lt"/>
                          <a:ea typeface="+mn-ea"/>
                          <a:cs typeface="+mn-cs"/>
                        </a:rPr>
                        <a:t>10 Dec 07</a:t>
                      </a:r>
                      <a:endParaRPr lang="en-US" sz="1600" kern="1200" dirty="0">
                        <a:solidFill>
                          <a:schemeClr val="tx1"/>
                        </a:solidFill>
                        <a:latin typeface="+mn-lt"/>
                        <a:ea typeface="+mn-ea"/>
                        <a:cs typeface="+mn-cs"/>
                      </a:endParaRPr>
                    </a:p>
                  </a:txBody>
                  <a:tcPr/>
                </a:tc>
                <a:tc>
                  <a:txBody>
                    <a:bodyPr/>
                    <a:lstStyle/>
                    <a:p>
                      <a:r>
                        <a:rPr lang="en-US" sz="1600" kern="1200" dirty="0" smtClean="0">
                          <a:solidFill>
                            <a:schemeClr val="tx1"/>
                          </a:solidFill>
                          <a:latin typeface="+mn-lt"/>
                          <a:ea typeface="+mn-ea"/>
                          <a:cs typeface="+mn-cs"/>
                        </a:rPr>
                        <a:t>ASP.NET MVC CTP</a:t>
                      </a:r>
                      <a:endParaRPr lang="en-US" sz="1600" kern="1200" dirty="0">
                        <a:solidFill>
                          <a:schemeClr val="tx1"/>
                        </a:solidFill>
                        <a:latin typeface="+mn-lt"/>
                        <a:ea typeface="+mn-ea"/>
                        <a:cs typeface="+mn-cs"/>
                      </a:endParaRPr>
                    </a:p>
                  </a:txBody>
                  <a:tcPr/>
                </a:tc>
                <a:tc>
                  <a:txBody>
                    <a:bodyPr/>
                    <a:lstStyle/>
                    <a:p>
                      <a:endParaRPr lang="en-US" sz="1600" kern="1200" dirty="0">
                        <a:solidFill>
                          <a:schemeClr val="tx1"/>
                        </a:solidFill>
                        <a:latin typeface="+mn-lt"/>
                        <a:ea typeface="+mn-ea"/>
                        <a:cs typeface="+mn-cs"/>
                      </a:endParaRPr>
                    </a:p>
                  </a:txBody>
                  <a:tcPr/>
                </a:tc>
              </a:tr>
              <a:tr h="370840">
                <a:tc>
                  <a:txBody>
                    <a:bodyPr/>
                    <a:lstStyle/>
                    <a:p>
                      <a:r>
                        <a:rPr lang="en-US" sz="1600" kern="1200" dirty="0" smtClean="0">
                          <a:solidFill>
                            <a:schemeClr val="tx1"/>
                          </a:solidFill>
                          <a:latin typeface="+mn-lt"/>
                          <a:ea typeface="+mn-ea"/>
                          <a:cs typeface="+mn-cs"/>
                        </a:rPr>
                        <a:t>13 Mar 09  </a:t>
                      </a:r>
                      <a:endParaRPr lang="en-US" sz="1600" kern="1200" dirty="0">
                        <a:solidFill>
                          <a:schemeClr val="tx1"/>
                        </a:solidFill>
                        <a:latin typeface="+mn-lt"/>
                        <a:ea typeface="+mn-ea"/>
                        <a:cs typeface="+mn-cs"/>
                      </a:endParaRPr>
                    </a:p>
                  </a:txBody>
                  <a:tcPr/>
                </a:tc>
                <a:tc>
                  <a:txBody>
                    <a:bodyPr/>
                    <a:lstStyle/>
                    <a:p>
                      <a:r>
                        <a:rPr lang="en-US" sz="1600" kern="1200" dirty="0" smtClean="0">
                          <a:solidFill>
                            <a:schemeClr val="tx1"/>
                          </a:solidFill>
                          <a:latin typeface="+mn-lt"/>
                          <a:ea typeface="+mn-ea"/>
                          <a:cs typeface="+mn-cs"/>
                        </a:rPr>
                        <a:t>ASP.NET MVC 1.0 </a:t>
                      </a:r>
                      <a:endParaRPr lang="en-US" sz="1600" kern="1200" dirty="0">
                        <a:solidFill>
                          <a:schemeClr val="tx1"/>
                        </a:solidFill>
                        <a:latin typeface="+mn-lt"/>
                        <a:ea typeface="+mn-ea"/>
                        <a:cs typeface="+mn-cs"/>
                      </a:endParaRPr>
                    </a:p>
                  </a:txBody>
                  <a:tcPr/>
                </a:tc>
                <a:tc>
                  <a:txBody>
                    <a:bodyPr/>
                    <a:lstStyle/>
                    <a:p>
                      <a:endParaRPr lang="en-US" sz="1600" kern="1200" dirty="0">
                        <a:solidFill>
                          <a:schemeClr val="tx1"/>
                        </a:solidFill>
                        <a:latin typeface="+mn-lt"/>
                        <a:ea typeface="+mn-ea"/>
                        <a:cs typeface="+mn-cs"/>
                      </a:endParaRPr>
                    </a:p>
                  </a:txBody>
                  <a:tcPr/>
                </a:tc>
              </a:tr>
              <a:tr h="370840">
                <a:tc>
                  <a:txBody>
                    <a:bodyPr/>
                    <a:lstStyle/>
                    <a:p>
                      <a:r>
                        <a:rPr lang="en-US" sz="1600" kern="1200" dirty="0" smtClean="0">
                          <a:solidFill>
                            <a:schemeClr val="tx1"/>
                          </a:solidFill>
                          <a:latin typeface="+mn-lt"/>
                          <a:ea typeface="+mn-ea"/>
                          <a:cs typeface="+mn-cs"/>
                        </a:rPr>
                        <a:t>10 Mar 10 </a:t>
                      </a:r>
                      <a:endParaRPr lang="en-US" sz="1600" kern="1200" dirty="0">
                        <a:solidFill>
                          <a:schemeClr val="tx1"/>
                        </a:solidFill>
                        <a:latin typeface="+mn-lt"/>
                        <a:ea typeface="+mn-ea"/>
                        <a:cs typeface="+mn-cs"/>
                      </a:endParaRPr>
                    </a:p>
                  </a:txBody>
                  <a:tcPr/>
                </a:tc>
                <a:tc>
                  <a:txBody>
                    <a:bodyPr/>
                    <a:lstStyle/>
                    <a:p>
                      <a:r>
                        <a:rPr lang="en-US" sz="1600" kern="1200" dirty="0" smtClean="0">
                          <a:solidFill>
                            <a:schemeClr val="tx1"/>
                          </a:solidFill>
                          <a:latin typeface="+mn-lt"/>
                          <a:ea typeface="+mn-ea"/>
                          <a:cs typeface="+mn-cs"/>
                        </a:rPr>
                        <a:t>ASP.NET MVC 2  </a:t>
                      </a:r>
                      <a:endParaRPr lang="en-US" sz="1600" kern="1200" dirty="0">
                        <a:solidFill>
                          <a:schemeClr val="tx1"/>
                        </a:solidFill>
                        <a:latin typeface="+mn-lt"/>
                        <a:ea typeface="+mn-ea"/>
                        <a:cs typeface="+mn-cs"/>
                      </a:endParaRPr>
                    </a:p>
                  </a:txBody>
                  <a:tcPr/>
                </a:tc>
                <a:tc>
                  <a:txBody>
                    <a:bodyPr/>
                    <a:lstStyle/>
                    <a:p>
                      <a:endParaRPr lang="en-US" sz="1600" kern="1200" dirty="0">
                        <a:solidFill>
                          <a:schemeClr val="tx1"/>
                        </a:solidFill>
                        <a:latin typeface="+mn-lt"/>
                        <a:ea typeface="+mn-ea"/>
                        <a:cs typeface="+mn-cs"/>
                      </a:endParaRPr>
                    </a:p>
                  </a:txBody>
                  <a:tcPr/>
                </a:tc>
              </a:tr>
              <a:tr h="370840">
                <a:tc>
                  <a:txBody>
                    <a:bodyPr/>
                    <a:lstStyle/>
                    <a:p>
                      <a:r>
                        <a:rPr lang="en-US" sz="1600" kern="1200" dirty="0" smtClean="0">
                          <a:solidFill>
                            <a:schemeClr val="tx1"/>
                          </a:solidFill>
                          <a:latin typeface="+mn-lt"/>
                          <a:ea typeface="+mn-ea"/>
                          <a:cs typeface="+mn-cs"/>
                        </a:rPr>
                        <a:t>13 Jan 11</a:t>
                      </a:r>
                      <a:endParaRPr lang="en-US" sz="1600" kern="1200" dirty="0">
                        <a:solidFill>
                          <a:schemeClr val="tx1"/>
                        </a:solidFill>
                        <a:latin typeface="+mn-lt"/>
                        <a:ea typeface="+mn-ea"/>
                        <a:cs typeface="+mn-cs"/>
                      </a:endParaRPr>
                    </a:p>
                  </a:txBody>
                  <a:tcPr/>
                </a:tc>
                <a:tc>
                  <a:txBody>
                    <a:bodyPr/>
                    <a:lstStyle/>
                    <a:p>
                      <a:r>
                        <a:rPr lang="en-US" sz="1600" kern="1200" dirty="0" smtClean="0">
                          <a:solidFill>
                            <a:schemeClr val="tx1"/>
                          </a:solidFill>
                          <a:latin typeface="+mn-lt"/>
                          <a:ea typeface="+mn-ea"/>
                          <a:cs typeface="+mn-cs"/>
                        </a:rPr>
                        <a:t>ASP.NET MVC 3</a:t>
                      </a:r>
                      <a:endParaRPr lang="en-US" sz="1600" kern="1200" dirty="0">
                        <a:solidFill>
                          <a:schemeClr val="tx1"/>
                        </a:solidFill>
                        <a:latin typeface="+mn-lt"/>
                        <a:ea typeface="+mn-ea"/>
                        <a:cs typeface="+mn-cs"/>
                      </a:endParaRPr>
                    </a:p>
                  </a:txBody>
                  <a:tcPr/>
                </a:tc>
                <a:tc>
                  <a:txBody>
                    <a:bodyPr/>
                    <a:lstStyle/>
                    <a:p>
                      <a:endParaRPr lang="en-US" sz="1600" kern="1200" dirty="0">
                        <a:solidFill>
                          <a:schemeClr val="tx1"/>
                        </a:solidFill>
                        <a:latin typeface="+mn-lt"/>
                        <a:ea typeface="+mn-ea"/>
                        <a:cs typeface="+mn-cs"/>
                      </a:endParaRPr>
                    </a:p>
                  </a:txBody>
                  <a:tcPr/>
                </a:tc>
              </a:tr>
              <a:tr h="370840">
                <a:tc>
                  <a:txBody>
                    <a:bodyPr/>
                    <a:lstStyle/>
                    <a:p>
                      <a:r>
                        <a:rPr lang="en-US" sz="1600" kern="1200" dirty="0" smtClean="0">
                          <a:solidFill>
                            <a:schemeClr val="tx1"/>
                          </a:solidFill>
                          <a:latin typeface="+mn-lt"/>
                          <a:ea typeface="+mn-ea"/>
                          <a:cs typeface="+mn-cs"/>
                        </a:rPr>
                        <a:t>15 Aug 12 </a:t>
                      </a:r>
                      <a:endParaRPr lang="en-US" sz="1600" kern="1200" dirty="0">
                        <a:solidFill>
                          <a:schemeClr val="tx1"/>
                        </a:solidFill>
                        <a:latin typeface="+mn-lt"/>
                        <a:ea typeface="+mn-ea"/>
                        <a:cs typeface="+mn-cs"/>
                      </a:endParaRPr>
                    </a:p>
                  </a:txBody>
                  <a:tcPr/>
                </a:tc>
                <a:tc>
                  <a:txBody>
                    <a:bodyPr/>
                    <a:lstStyle/>
                    <a:p>
                      <a:r>
                        <a:rPr lang="en-US" sz="1600" kern="1200" dirty="0" smtClean="0">
                          <a:solidFill>
                            <a:schemeClr val="tx1"/>
                          </a:solidFill>
                          <a:latin typeface="+mn-lt"/>
                          <a:ea typeface="+mn-ea"/>
                          <a:cs typeface="+mn-cs"/>
                        </a:rPr>
                        <a:t>ASP.NET MVC 4 </a:t>
                      </a:r>
                      <a:endParaRPr lang="en-US" sz="16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ASP.NET Web API, Mobile Project Template, Task Support for Asynchronous Controllers, Azure SDK, Entity Framework 5, Bundling and Minification, </a:t>
                      </a:r>
                      <a:r>
                        <a:rPr lang="en-US" sz="1600" kern="1200" dirty="0" err="1" smtClean="0">
                          <a:solidFill>
                            <a:schemeClr val="tx1"/>
                          </a:solidFill>
                          <a:latin typeface="+mn-lt"/>
                          <a:ea typeface="+mn-ea"/>
                          <a:cs typeface="+mn-cs"/>
                        </a:rPr>
                        <a:t>Oauth</a:t>
                      </a:r>
                      <a:endParaRPr lang="en-US" sz="1600" kern="1200" dirty="0" smtClean="0">
                        <a:solidFill>
                          <a:schemeClr val="tx1"/>
                        </a:solidFill>
                        <a:latin typeface="+mn-lt"/>
                        <a:ea typeface="+mn-ea"/>
                        <a:cs typeface="+mn-cs"/>
                      </a:endParaRPr>
                    </a:p>
                  </a:txBody>
                  <a:tcPr/>
                </a:tc>
              </a:tr>
              <a:tr h="370840">
                <a:tc>
                  <a:txBody>
                    <a:bodyPr/>
                    <a:lstStyle/>
                    <a:p>
                      <a:r>
                        <a:rPr lang="en-US" sz="1600" kern="1200" dirty="0" smtClean="0">
                          <a:solidFill>
                            <a:schemeClr val="tx1"/>
                          </a:solidFill>
                          <a:latin typeface="+mn-lt"/>
                          <a:ea typeface="+mn-ea"/>
                          <a:cs typeface="+mn-cs"/>
                        </a:rPr>
                        <a:t>17 Oct 2013</a:t>
                      </a:r>
                      <a:endParaRPr lang="en-US" sz="16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ASP.NET MVC 5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ASP.NET Identity, Bootstrap, Authentication filters, Filter overrides, Attribute routing, ASP.NET Scaffolding</a:t>
                      </a:r>
                    </a:p>
                  </a:txBody>
                  <a:tcPr/>
                </a:tc>
              </a:tr>
              <a:tr h="370840">
                <a:tc>
                  <a:txBody>
                    <a:bodyPr/>
                    <a:lstStyle/>
                    <a:p>
                      <a:r>
                        <a:rPr lang="en-US" sz="1600" kern="1200" dirty="0" smtClean="0">
                          <a:solidFill>
                            <a:schemeClr val="tx1"/>
                          </a:solidFill>
                          <a:latin typeface="+mn-lt"/>
                          <a:ea typeface="+mn-ea"/>
                          <a:cs typeface="+mn-cs"/>
                        </a:rPr>
                        <a:t>17 Jan 2014</a:t>
                      </a:r>
                      <a:endParaRPr lang="en-US" sz="16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ASP.NET MVC 5.1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kern="1200" dirty="0" smtClean="0">
                        <a:solidFill>
                          <a:schemeClr val="tx1"/>
                        </a:solidFill>
                        <a:latin typeface="+mn-lt"/>
                        <a:ea typeface="+mn-ea"/>
                        <a:cs typeface="+mn-cs"/>
                      </a:endParaRPr>
                    </a:p>
                  </a:txBody>
                  <a:tcPr/>
                </a:tc>
              </a:tr>
              <a:tr h="370840">
                <a:tc>
                  <a:txBody>
                    <a:bodyPr/>
                    <a:lstStyle/>
                    <a:p>
                      <a:r>
                        <a:rPr lang="en-US" sz="1600" kern="1200" dirty="0" smtClean="0">
                          <a:solidFill>
                            <a:schemeClr val="tx1"/>
                          </a:solidFill>
                          <a:latin typeface="+mn-lt"/>
                          <a:ea typeface="+mn-ea"/>
                          <a:cs typeface="+mn-cs"/>
                        </a:rPr>
                        <a:t>01 Jul 2014</a:t>
                      </a:r>
                      <a:endParaRPr lang="en-US" sz="16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ASP.NET MVC 5.2.0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kern="1200" dirty="0" smtClean="0">
                        <a:solidFill>
                          <a:schemeClr val="tx1"/>
                        </a:solidFill>
                        <a:latin typeface="+mn-lt"/>
                        <a:ea typeface="+mn-ea"/>
                        <a:cs typeface="+mn-cs"/>
                      </a:endParaRPr>
                    </a:p>
                  </a:txBody>
                  <a:tcPr/>
                </a:tc>
              </a:tr>
              <a:tr h="370840">
                <a:tc>
                  <a:txBody>
                    <a:bodyPr/>
                    <a:lstStyle/>
                    <a:p>
                      <a:r>
                        <a:rPr lang="en-US" sz="1600" kern="1200" dirty="0" smtClean="0">
                          <a:solidFill>
                            <a:schemeClr val="tx1"/>
                          </a:solidFill>
                          <a:latin typeface="+mn-lt"/>
                          <a:ea typeface="+mn-ea"/>
                          <a:cs typeface="+mn-cs"/>
                        </a:rPr>
                        <a:t>09 Feb 2015</a:t>
                      </a:r>
                      <a:endParaRPr lang="en-US" sz="16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ASP.NET</a:t>
                      </a:r>
                      <a:r>
                        <a:rPr lang="en-US" sz="1600" kern="1200" baseline="0" dirty="0" smtClean="0">
                          <a:solidFill>
                            <a:schemeClr val="tx1"/>
                          </a:solidFill>
                          <a:latin typeface="+mn-lt"/>
                          <a:ea typeface="+mn-ea"/>
                          <a:cs typeface="+mn-cs"/>
                        </a:rPr>
                        <a:t> MVC 5.2.3</a:t>
                      </a:r>
                      <a:endParaRPr lang="en-US" sz="1600" kern="120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kern="1200" dirty="0" smtClean="0">
                        <a:solidFill>
                          <a:schemeClr val="tx1"/>
                        </a:solidFill>
                        <a:latin typeface="+mn-lt"/>
                        <a:ea typeface="+mn-ea"/>
                        <a:cs typeface="+mn-cs"/>
                      </a:endParaRPr>
                    </a:p>
                  </a:txBody>
                  <a:tcPr/>
                </a:tc>
              </a:tr>
              <a:tr h="370840">
                <a:tc>
                  <a:txBody>
                    <a:bodyPr/>
                    <a:lstStyle/>
                    <a:p>
                      <a:endParaRPr lang="en-US" sz="16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ASP.NET MVC</a:t>
                      </a:r>
                      <a:r>
                        <a:rPr lang="en-US" sz="1600" kern="1200" baseline="0" dirty="0" smtClean="0">
                          <a:solidFill>
                            <a:schemeClr val="tx1"/>
                          </a:solidFill>
                          <a:latin typeface="+mn-lt"/>
                          <a:ea typeface="+mn-ea"/>
                          <a:cs typeface="+mn-cs"/>
                        </a:rPr>
                        <a:t> 6.0</a:t>
                      </a:r>
                      <a:endParaRPr lang="en-US" sz="1600" kern="120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kern="1200" dirty="0" smtClean="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15559815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AJAX Helper</a:t>
            </a:r>
            <a:endParaRPr lang="en-IN" dirty="0"/>
          </a:p>
        </p:txBody>
      </p:sp>
      <p:sp>
        <p:nvSpPr>
          <p:cNvPr id="3" name="Content Placeholder 2"/>
          <p:cNvSpPr>
            <a:spLocks noGrp="1"/>
          </p:cNvSpPr>
          <p:nvPr>
            <p:ph idx="1"/>
          </p:nvPr>
        </p:nvSpPr>
        <p:spPr/>
        <p:txBody>
          <a:bodyPr>
            <a:normAutofit fontScale="85000" lnSpcReduction="10000"/>
          </a:bodyPr>
          <a:lstStyle/>
          <a:p>
            <a:r>
              <a:rPr lang="en-IN" sz="1800" dirty="0" smtClean="0"/>
              <a:t>AJAX </a:t>
            </a:r>
            <a:r>
              <a:rPr lang="en-IN" sz="1800" dirty="0"/>
              <a:t>Helpers are used to create AJAX enabled elements like as Ajax enabled forms and links which performs request asynchronously. </a:t>
            </a:r>
            <a:endParaRPr lang="en-IN" sz="1800" dirty="0" smtClean="0"/>
          </a:p>
          <a:p>
            <a:r>
              <a:rPr lang="en-US" sz="1800" dirty="0" smtClean="0">
                <a:solidFill>
                  <a:srgbClr val="161616"/>
                </a:solidFill>
                <a:latin typeface="Segoe UI" panose="020B0502040204020203" pitchFamily="34" charset="0"/>
                <a:cs typeface="Segoe UI" panose="020B0502040204020203" pitchFamily="34" charset="0"/>
              </a:rPr>
              <a:t>AJAX </a:t>
            </a:r>
            <a:r>
              <a:rPr lang="en-US" sz="1800" dirty="0">
                <a:solidFill>
                  <a:srgbClr val="161616"/>
                </a:solidFill>
                <a:latin typeface="Segoe UI" panose="020B0502040204020203" pitchFamily="34" charset="0"/>
                <a:cs typeface="Segoe UI" panose="020B0502040204020203" pitchFamily="34" charset="0"/>
              </a:rPr>
              <a:t>Helpers are extension methods of </a:t>
            </a:r>
            <a:r>
              <a:rPr lang="en-US" sz="1800" dirty="0" err="1">
                <a:solidFill>
                  <a:srgbClr val="161616"/>
                </a:solidFill>
                <a:latin typeface="Segoe UI" panose="020B0502040204020203" pitchFamily="34" charset="0"/>
                <a:cs typeface="Segoe UI" panose="020B0502040204020203" pitchFamily="34" charset="0"/>
              </a:rPr>
              <a:t>AJAXHelper</a:t>
            </a:r>
            <a:r>
              <a:rPr lang="en-US" sz="1800" dirty="0">
                <a:solidFill>
                  <a:srgbClr val="161616"/>
                </a:solidFill>
                <a:latin typeface="Segoe UI" panose="020B0502040204020203" pitchFamily="34" charset="0"/>
                <a:cs typeface="Segoe UI" panose="020B0502040204020203" pitchFamily="34" charset="0"/>
              </a:rPr>
              <a:t> class which exist in </a:t>
            </a:r>
            <a:r>
              <a:rPr lang="en-US" sz="1600" dirty="0">
                <a:solidFill>
                  <a:srgbClr val="5676CB"/>
                </a:solidFill>
                <a:latin typeface="Menlo"/>
              </a:rPr>
              <a:t>System.Web.Mvc</a:t>
            </a:r>
            <a:r>
              <a:rPr lang="en-US" sz="1800" dirty="0">
                <a:solidFill>
                  <a:srgbClr val="161616"/>
                </a:solidFill>
                <a:latin typeface="Segoe UI" panose="020B0502040204020203" pitchFamily="34" charset="0"/>
                <a:cs typeface="Segoe UI" panose="020B0502040204020203" pitchFamily="34" charset="0"/>
              </a:rPr>
              <a:t>namespace</a:t>
            </a:r>
            <a:r>
              <a:rPr lang="en-US" sz="2400" dirty="0"/>
              <a:t> </a:t>
            </a:r>
            <a:endParaRPr lang="en-US" sz="2400" dirty="0" smtClean="0"/>
          </a:p>
          <a:p>
            <a:r>
              <a:rPr lang="en-US" sz="1800" dirty="0" smtClean="0">
                <a:solidFill>
                  <a:srgbClr val="161616"/>
                </a:solidFill>
                <a:latin typeface="Segoe UI" panose="020B0502040204020203" pitchFamily="34" charset="0"/>
                <a:cs typeface="Segoe UI" panose="020B0502040204020203" pitchFamily="34" charset="0"/>
              </a:rPr>
              <a:t>Need to include </a:t>
            </a:r>
            <a:r>
              <a:rPr lang="en-US" sz="1800" dirty="0" err="1" smtClean="0">
                <a:solidFill>
                  <a:srgbClr val="161616"/>
                </a:solidFill>
                <a:latin typeface="Segoe UI" panose="020B0502040204020203" pitchFamily="34" charset="0"/>
                <a:cs typeface="Segoe UI" panose="020B0502040204020203" pitchFamily="34" charset="0"/>
              </a:rPr>
              <a:t>jQuery</a:t>
            </a:r>
            <a:r>
              <a:rPr lang="en-US" sz="1800" dirty="0" smtClean="0">
                <a:solidFill>
                  <a:srgbClr val="161616"/>
                </a:solidFill>
                <a:latin typeface="Segoe UI" panose="020B0502040204020203" pitchFamily="34" charset="0"/>
                <a:cs typeface="Segoe UI" panose="020B0502040204020203" pitchFamily="34" charset="0"/>
              </a:rPr>
              <a:t> </a:t>
            </a:r>
            <a:r>
              <a:rPr lang="en-US" sz="1800" dirty="0">
                <a:solidFill>
                  <a:srgbClr val="161616"/>
                </a:solidFill>
                <a:latin typeface="Segoe UI" panose="020B0502040204020203" pitchFamily="34" charset="0"/>
                <a:cs typeface="Segoe UI" panose="020B0502040204020203" pitchFamily="34" charset="0"/>
              </a:rPr>
              <a:t>unobtrusive validation </a:t>
            </a:r>
            <a:r>
              <a:rPr lang="en-US" sz="1800" dirty="0" smtClean="0">
                <a:solidFill>
                  <a:srgbClr val="161616"/>
                </a:solidFill>
                <a:latin typeface="Segoe UI" panose="020B0502040204020203" pitchFamily="34" charset="0"/>
                <a:cs typeface="Segoe UI" panose="020B0502040204020203" pitchFamily="34" charset="0"/>
              </a:rPr>
              <a:t>library for this to work</a:t>
            </a:r>
            <a:endParaRPr lang="en-US" sz="1800" dirty="0">
              <a:solidFill>
                <a:srgbClr val="161616"/>
              </a:solidFill>
              <a:latin typeface="Segoe UI" panose="020B0502040204020203" pitchFamily="34" charset="0"/>
              <a:cs typeface="Segoe UI" panose="020B0502040204020203" pitchFamily="34" charset="0"/>
            </a:endParaRPr>
          </a:p>
          <a:p>
            <a:pPr marL="0" indent="0">
              <a:buNone/>
            </a:pPr>
            <a:endParaRPr lang="en-IN" sz="1800" dirty="0" smtClean="0">
              <a:solidFill>
                <a:srgbClr val="333333"/>
              </a:solidFill>
              <a:latin typeface="Consolas" panose="020B0609020204030204" pitchFamily="49" charset="0"/>
            </a:endParaRPr>
          </a:p>
          <a:p>
            <a:pPr marL="0" indent="0">
              <a:buNone/>
            </a:pPr>
            <a:r>
              <a:rPr lang="en-IN" sz="1800" dirty="0" smtClean="0">
                <a:solidFill>
                  <a:srgbClr val="333333"/>
                </a:solidFill>
                <a:latin typeface="Consolas" panose="020B0609020204030204" pitchFamily="49" charset="0"/>
              </a:rPr>
              <a:t>@</a:t>
            </a:r>
            <a:r>
              <a:rPr lang="en-IN" sz="1800" dirty="0" err="1">
                <a:solidFill>
                  <a:srgbClr val="333333"/>
                </a:solidFill>
                <a:latin typeface="Consolas" panose="020B0609020204030204" pitchFamily="49" charset="0"/>
              </a:rPr>
              <a:t>Ajax.ActionLink</a:t>
            </a:r>
            <a:r>
              <a:rPr lang="en-IN" sz="1800" dirty="0">
                <a:solidFill>
                  <a:srgbClr val="333333"/>
                </a:solidFill>
                <a:latin typeface="Consolas" panose="020B0609020204030204" pitchFamily="49" charset="0"/>
              </a:rPr>
              <a:t>(</a:t>
            </a:r>
            <a:r>
              <a:rPr lang="en-IN" sz="1800" dirty="0" err="1">
                <a:solidFill>
                  <a:srgbClr val="333333"/>
                </a:solidFill>
                <a:latin typeface="Consolas" panose="020B0609020204030204" pitchFamily="49" charset="0"/>
              </a:rPr>
              <a:t>linkText</a:t>
            </a:r>
            <a:r>
              <a:rPr lang="en-IN" sz="1800" dirty="0">
                <a:solidFill>
                  <a:srgbClr val="333333"/>
                </a:solidFill>
                <a:latin typeface="Consolas" panose="020B0609020204030204" pitchFamily="49" charset="0"/>
              </a:rPr>
              <a:t>: </a:t>
            </a:r>
            <a:r>
              <a:rPr lang="en-IN" sz="1800" dirty="0">
                <a:solidFill>
                  <a:srgbClr val="DD1144"/>
                </a:solidFill>
                <a:latin typeface="Consolas" panose="020B0609020204030204" pitchFamily="49" charset="0"/>
              </a:rPr>
              <a:t>"Call An Action"</a:t>
            </a:r>
            <a:r>
              <a:rPr lang="en-IN" sz="1800" dirty="0">
                <a:solidFill>
                  <a:srgbClr val="333333"/>
                </a:solidFill>
                <a:latin typeface="Consolas" panose="020B0609020204030204" pitchFamily="49" charset="0"/>
              </a:rPr>
              <a:t>, </a:t>
            </a:r>
            <a:r>
              <a:rPr lang="en-IN" sz="1800" dirty="0" err="1">
                <a:solidFill>
                  <a:srgbClr val="333333"/>
                </a:solidFill>
                <a:latin typeface="Consolas" panose="020B0609020204030204" pitchFamily="49" charset="0"/>
              </a:rPr>
              <a:t>actionName</a:t>
            </a:r>
            <a:r>
              <a:rPr lang="en-IN" sz="1800" dirty="0">
                <a:solidFill>
                  <a:srgbClr val="333333"/>
                </a:solidFill>
                <a:latin typeface="Consolas" panose="020B0609020204030204" pitchFamily="49" charset="0"/>
              </a:rPr>
              <a:t>: </a:t>
            </a:r>
            <a:r>
              <a:rPr lang="en-IN" sz="1800" dirty="0">
                <a:solidFill>
                  <a:srgbClr val="DD1144"/>
                </a:solidFill>
                <a:latin typeface="Consolas" panose="020B0609020204030204" pitchFamily="49" charset="0"/>
              </a:rPr>
              <a:t>"Bark"</a:t>
            </a:r>
            <a:r>
              <a:rPr lang="en-IN" sz="1800" dirty="0">
                <a:solidFill>
                  <a:srgbClr val="333333"/>
                </a:solidFill>
                <a:latin typeface="Consolas" panose="020B0609020204030204" pitchFamily="49" charset="0"/>
              </a:rPr>
              <a:t>, </a:t>
            </a:r>
            <a:r>
              <a:rPr lang="en-IN" sz="1800" dirty="0" err="1">
                <a:solidFill>
                  <a:srgbClr val="333333"/>
                </a:solidFill>
                <a:latin typeface="Consolas" panose="020B0609020204030204" pitchFamily="49" charset="0"/>
              </a:rPr>
              <a:t>ajaxOptions</a:t>
            </a:r>
            <a:r>
              <a:rPr lang="en-IN" sz="1800" dirty="0">
                <a:solidFill>
                  <a:srgbClr val="333333"/>
                </a:solidFill>
                <a:latin typeface="Consolas" panose="020B0609020204030204" pitchFamily="49" charset="0"/>
              </a:rPr>
              <a:t>: </a:t>
            </a:r>
            <a:r>
              <a:rPr lang="en-IN" sz="1800" b="1" dirty="0">
                <a:solidFill>
                  <a:srgbClr val="333333"/>
                </a:solidFill>
                <a:latin typeface="Consolas" panose="020B0609020204030204" pitchFamily="49" charset="0"/>
              </a:rPr>
              <a:t>new</a:t>
            </a:r>
            <a:r>
              <a:rPr lang="en-IN" sz="1800" dirty="0">
                <a:solidFill>
                  <a:srgbClr val="333333"/>
                </a:solidFill>
                <a:latin typeface="Consolas" panose="020B0609020204030204" pitchFamily="49" charset="0"/>
              </a:rPr>
              <a:t> </a:t>
            </a:r>
            <a:r>
              <a:rPr lang="en-IN" sz="1800" dirty="0" err="1">
                <a:solidFill>
                  <a:srgbClr val="333333"/>
                </a:solidFill>
                <a:latin typeface="Consolas" panose="020B0609020204030204" pitchFamily="49" charset="0"/>
              </a:rPr>
              <a:t>AjaxOptions</a:t>
            </a:r>
            <a:r>
              <a:rPr lang="en-IN" sz="1800" dirty="0">
                <a:solidFill>
                  <a:srgbClr val="333333"/>
                </a:solidFill>
                <a:latin typeface="Consolas" panose="020B0609020204030204" pitchFamily="49" charset="0"/>
              </a:rPr>
              <a:t> { </a:t>
            </a:r>
            <a:r>
              <a:rPr lang="en-IN" sz="1800" dirty="0" err="1">
                <a:solidFill>
                  <a:srgbClr val="333333"/>
                </a:solidFill>
                <a:latin typeface="Consolas" panose="020B0609020204030204" pitchFamily="49" charset="0"/>
              </a:rPr>
              <a:t>UpdateTargetId</a:t>
            </a:r>
            <a:r>
              <a:rPr lang="en-IN" sz="1800" dirty="0">
                <a:solidFill>
                  <a:srgbClr val="333333"/>
                </a:solidFill>
                <a:latin typeface="Consolas" panose="020B0609020204030204" pitchFamily="49" charset="0"/>
              </a:rPr>
              <a:t> = </a:t>
            </a:r>
            <a:r>
              <a:rPr lang="en-IN" sz="1800" dirty="0">
                <a:solidFill>
                  <a:srgbClr val="DD1144"/>
                </a:solidFill>
                <a:latin typeface="Consolas" panose="020B0609020204030204" pitchFamily="49" charset="0"/>
              </a:rPr>
              <a:t>"</a:t>
            </a:r>
            <a:r>
              <a:rPr lang="en-IN" sz="1800" dirty="0" err="1">
                <a:solidFill>
                  <a:srgbClr val="DD1144"/>
                </a:solidFill>
                <a:latin typeface="Consolas" panose="020B0609020204030204" pitchFamily="49" charset="0"/>
              </a:rPr>
              <a:t>ajaxtarget</a:t>
            </a:r>
            <a:r>
              <a:rPr lang="en-IN" sz="1800" dirty="0">
                <a:solidFill>
                  <a:srgbClr val="DD1144"/>
                </a:solidFill>
                <a:latin typeface="Consolas" panose="020B0609020204030204" pitchFamily="49" charset="0"/>
              </a:rPr>
              <a:t>"</a:t>
            </a:r>
            <a:r>
              <a:rPr lang="en-IN" sz="1800" dirty="0">
                <a:solidFill>
                  <a:srgbClr val="333333"/>
                </a:solidFill>
                <a:latin typeface="Consolas" panose="020B0609020204030204" pitchFamily="49" charset="0"/>
              </a:rPr>
              <a:t>, </a:t>
            </a:r>
            <a:r>
              <a:rPr lang="en-IN" sz="1800" dirty="0" err="1">
                <a:solidFill>
                  <a:srgbClr val="333333"/>
                </a:solidFill>
                <a:latin typeface="Consolas" panose="020B0609020204030204" pitchFamily="49" charset="0"/>
              </a:rPr>
              <a:t>InsertionMode</a:t>
            </a:r>
            <a:r>
              <a:rPr lang="en-IN" sz="1800" dirty="0">
                <a:solidFill>
                  <a:srgbClr val="333333"/>
                </a:solidFill>
                <a:latin typeface="Consolas" panose="020B0609020204030204" pitchFamily="49" charset="0"/>
              </a:rPr>
              <a:t> = </a:t>
            </a:r>
            <a:r>
              <a:rPr lang="en-IN" sz="1800" dirty="0" err="1">
                <a:solidFill>
                  <a:srgbClr val="333333"/>
                </a:solidFill>
                <a:latin typeface="Consolas" panose="020B0609020204030204" pitchFamily="49" charset="0"/>
              </a:rPr>
              <a:t>InsertionMode.InsertAfter</a:t>
            </a:r>
            <a:r>
              <a:rPr lang="en-IN" sz="1800" dirty="0">
                <a:solidFill>
                  <a:srgbClr val="333333"/>
                </a:solidFill>
                <a:latin typeface="Consolas" panose="020B0609020204030204" pitchFamily="49" charset="0"/>
              </a:rPr>
              <a:t> }) </a:t>
            </a:r>
            <a:endParaRPr lang="en-IN" sz="1800" dirty="0" smtClean="0">
              <a:solidFill>
                <a:srgbClr val="333333"/>
              </a:solidFill>
              <a:latin typeface="Consolas" panose="020B0609020204030204" pitchFamily="49" charset="0"/>
            </a:endParaRPr>
          </a:p>
          <a:p>
            <a:pPr marL="0" indent="0">
              <a:buNone/>
            </a:pPr>
            <a:r>
              <a:rPr lang="en-IN" sz="1800" dirty="0" smtClean="0">
                <a:solidFill>
                  <a:srgbClr val="333333"/>
                </a:solidFill>
                <a:latin typeface="Consolas" panose="020B0609020204030204" pitchFamily="49" charset="0"/>
              </a:rPr>
              <a:t>&lt;</a:t>
            </a:r>
            <a:r>
              <a:rPr lang="en-IN" sz="1800" dirty="0">
                <a:solidFill>
                  <a:srgbClr val="333333"/>
                </a:solidFill>
                <a:latin typeface="Consolas" panose="020B0609020204030204" pitchFamily="49" charset="0"/>
              </a:rPr>
              <a:t>div id=</a:t>
            </a:r>
            <a:r>
              <a:rPr lang="en-IN" sz="1800" dirty="0">
                <a:solidFill>
                  <a:srgbClr val="DD1144"/>
                </a:solidFill>
                <a:latin typeface="Consolas" panose="020B0609020204030204" pitchFamily="49" charset="0"/>
              </a:rPr>
              <a:t>"</a:t>
            </a:r>
            <a:r>
              <a:rPr lang="en-IN" sz="1800" dirty="0" err="1">
                <a:solidFill>
                  <a:srgbClr val="DD1144"/>
                </a:solidFill>
                <a:latin typeface="Consolas" panose="020B0609020204030204" pitchFamily="49" charset="0"/>
              </a:rPr>
              <a:t>ajaxtarget</a:t>
            </a:r>
            <a:r>
              <a:rPr lang="en-IN" sz="1800" dirty="0">
                <a:solidFill>
                  <a:srgbClr val="DD1144"/>
                </a:solidFill>
                <a:latin typeface="Consolas" panose="020B0609020204030204" pitchFamily="49" charset="0"/>
              </a:rPr>
              <a:t>"</a:t>
            </a:r>
            <a:r>
              <a:rPr lang="en-IN" sz="1800" dirty="0">
                <a:solidFill>
                  <a:srgbClr val="333333"/>
                </a:solidFill>
                <a:latin typeface="Consolas" panose="020B0609020204030204" pitchFamily="49" charset="0"/>
              </a:rPr>
              <a:t>&gt;&lt;/div</a:t>
            </a:r>
            <a:r>
              <a:rPr lang="en-IN" sz="1800" dirty="0" smtClean="0">
                <a:solidFill>
                  <a:srgbClr val="333333"/>
                </a:solidFill>
                <a:latin typeface="Consolas" panose="020B0609020204030204" pitchFamily="49" charset="0"/>
              </a:rPr>
              <a:t>&gt;</a:t>
            </a:r>
          </a:p>
          <a:p>
            <a:pPr marL="0" indent="0">
              <a:buNone/>
            </a:pPr>
            <a:endParaRPr lang="en-IN" dirty="0" smtClean="0">
              <a:solidFill>
                <a:srgbClr val="333333"/>
              </a:solidFill>
              <a:latin typeface="Consolas" panose="020B0609020204030204" pitchFamily="49" charset="0"/>
            </a:endParaRPr>
          </a:p>
          <a:p>
            <a:pPr marL="0" indent="0">
              <a:buNone/>
            </a:pPr>
            <a:r>
              <a:rPr lang="en-IN" sz="2100" b="1" u="sng" dirty="0">
                <a:solidFill>
                  <a:srgbClr val="161616"/>
                </a:solidFill>
                <a:latin typeface="Segoe UI" panose="020B0502040204020203" pitchFamily="34" charset="0"/>
                <a:cs typeface="Segoe UI" panose="020B0502040204020203" pitchFamily="34" charset="0"/>
              </a:rPr>
              <a:t>Action Method</a:t>
            </a:r>
          </a:p>
          <a:p>
            <a:pPr marL="0" indent="0">
              <a:buNone/>
            </a:pPr>
            <a:r>
              <a:rPr lang="en-IN" sz="1800" dirty="0"/>
              <a:t>public string Bark</a:t>
            </a:r>
            <a:r>
              <a:rPr lang="en-IN" sz="1800" dirty="0" smtClean="0"/>
              <a:t>()</a:t>
            </a:r>
          </a:p>
          <a:p>
            <a:pPr marL="0" indent="0">
              <a:buNone/>
            </a:pPr>
            <a:r>
              <a:rPr lang="en-IN" sz="1800" dirty="0" smtClean="0"/>
              <a:t>{ </a:t>
            </a:r>
          </a:p>
          <a:p>
            <a:pPr marL="0" indent="0">
              <a:buNone/>
            </a:pPr>
            <a:r>
              <a:rPr lang="en-IN" sz="1800" dirty="0"/>
              <a:t>	</a:t>
            </a:r>
            <a:r>
              <a:rPr lang="en-IN" sz="1800" dirty="0" smtClean="0"/>
              <a:t>return </a:t>
            </a:r>
            <a:r>
              <a:rPr lang="en-IN" sz="1800" dirty="0"/>
              <a:t>"Woof!"; </a:t>
            </a:r>
            <a:endParaRPr lang="en-IN" sz="1800" dirty="0" smtClean="0"/>
          </a:p>
          <a:p>
            <a:pPr marL="0" indent="0">
              <a:buNone/>
            </a:pPr>
            <a:r>
              <a:rPr lang="en-IN" sz="1800" dirty="0" smtClean="0"/>
              <a:t>}</a:t>
            </a:r>
            <a:endParaRPr lang="en-IN" sz="1800" dirty="0"/>
          </a:p>
        </p:txBody>
      </p:sp>
      <p:pic>
        <p:nvPicPr>
          <p:cNvPr id="9" name="Picture 8"/>
          <p:cNvPicPr>
            <a:picLocks noChangeAspect="1"/>
          </p:cNvPicPr>
          <p:nvPr/>
        </p:nvPicPr>
        <p:blipFill>
          <a:blip r:embed="rId2"/>
          <a:stretch>
            <a:fillRect/>
          </a:stretch>
        </p:blipFill>
        <p:spPr>
          <a:xfrm>
            <a:off x="6003634" y="4816247"/>
            <a:ext cx="2534655" cy="726395"/>
          </a:xfrm>
          <a:prstGeom prst="rect">
            <a:avLst/>
          </a:prstGeom>
        </p:spPr>
      </p:pic>
      <p:sp>
        <p:nvSpPr>
          <p:cNvPr id="10" name="Rectangle 1"/>
          <p:cNvSpPr>
            <a:spLocks noChangeArrowheads="1"/>
          </p:cNvSpPr>
          <p:nvPr/>
        </p:nvSpPr>
        <p:spPr bwMode="auto">
          <a:xfrm>
            <a:off x="6003634" y="-184666"/>
            <a:ext cx="184731" cy="369332"/>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83690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Inversion of Control (IOC</a:t>
            </a:r>
            <a:r>
              <a:rPr lang="en-US" dirty="0" smtClean="0"/>
              <a:t>)</a:t>
            </a:r>
            <a:endParaRPr lang="en-IN" dirty="0"/>
          </a:p>
        </p:txBody>
      </p:sp>
      <p:sp>
        <p:nvSpPr>
          <p:cNvPr id="5" name="Content Placeholder 2"/>
          <p:cNvSpPr txBox="1">
            <a:spLocks/>
          </p:cNvSpPr>
          <p:nvPr/>
        </p:nvSpPr>
        <p:spPr>
          <a:xfrm>
            <a:off x="4345333" y="1897133"/>
            <a:ext cx="7513732" cy="96971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dirty="0" smtClean="0"/>
              <a:t>Main goal is to remove dependencies of an application</a:t>
            </a:r>
          </a:p>
          <a:p>
            <a:pPr algn="r"/>
            <a:r>
              <a:rPr lang="en-US" dirty="0" smtClean="0"/>
              <a:t>Makes the system more decoupled and maintainable</a:t>
            </a:r>
          </a:p>
          <a:p>
            <a:pPr algn="r"/>
            <a:r>
              <a:rPr lang="en-US" dirty="0" smtClean="0"/>
              <a:t>IOC is a concept where the flow of application is inverted.</a:t>
            </a:r>
          </a:p>
          <a:p>
            <a:endParaRPr lang="en-US" dirty="0" smtClean="0"/>
          </a:p>
          <a:p>
            <a:endParaRPr lang="en-US" dirty="0"/>
          </a:p>
        </p:txBody>
      </p:sp>
      <p:sp>
        <p:nvSpPr>
          <p:cNvPr id="6" name="Rectangle 5"/>
          <p:cNvSpPr/>
          <p:nvPr/>
        </p:nvSpPr>
        <p:spPr>
          <a:xfrm>
            <a:off x="438470" y="1911303"/>
            <a:ext cx="1810717" cy="619932"/>
          </a:xfrm>
          <a:prstGeom prst="rect">
            <a:avLst/>
          </a:prstGeom>
          <a:effectLst>
            <a:glow rad="228600">
              <a:schemeClr val="accent1">
                <a:satMod val="175000"/>
                <a:alpha val="40000"/>
              </a:schemeClr>
            </a:glow>
            <a:outerShdw blurRad="76200" dir="13500000" sy="23000" kx="1200000" algn="b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IOC</a:t>
            </a:r>
            <a:endParaRPr lang="en-US" dirty="0"/>
          </a:p>
        </p:txBody>
      </p:sp>
      <p:sp>
        <p:nvSpPr>
          <p:cNvPr id="7" name="Rectangle 6"/>
          <p:cNvSpPr/>
          <p:nvPr/>
        </p:nvSpPr>
        <p:spPr>
          <a:xfrm>
            <a:off x="4631414" y="3644546"/>
            <a:ext cx="1810717" cy="619932"/>
          </a:xfrm>
          <a:prstGeom prst="rect">
            <a:avLst/>
          </a:prstGeom>
          <a:effectLst>
            <a:glow rad="228600">
              <a:schemeClr val="accent5">
                <a:satMod val="175000"/>
                <a:alpha val="40000"/>
              </a:schemeClr>
            </a:glow>
            <a:outerShdw blurRad="76200" dir="13500000" sy="23000" kx="1200000" algn="br" rotWithShape="0">
              <a:prstClr val="black">
                <a:alpha val="2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Events</a:t>
            </a:r>
            <a:endParaRPr lang="en-US" dirty="0"/>
          </a:p>
        </p:txBody>
      </p:sp>
      <p:sp>
        <p:nvSpPr>
          <p:cNvPr id="8" name="Rectangle 7"/>
          <p:cNvSpPr/>
          <p:nvPr/>
        </p:nvSpPr>
        <p:spPr>
          <a:xfrm>
            <a:off x="2537853" y="3644546"/>
            <a:ext cx="1810717" cy="619932"/>
          </a:xfrm>
          <a:prstGeom prst="rect">
            <a:avLst/>
          </a:prstGeom>
          <a:effectLst>
            <a:glow rad="228600">
              <a:schemeClr val="accent4">
                <a:satMod val="175000"/>
                <a:alpha val="40000"/>
              </a:schemeClr>
            </a:glow>
            <a:outerShdw blurRad="76200" dir="13500000" sy="23000" kx="1200000" algn="br" rotWithShape="0">
              <a:prstClr val="black">
                <a:alpha val="20000"/>
              </a:prstClr>
            </a:outerShdw>
          </a:effectLst>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Delegates</a:t>
            </a:r>
            <a:endParaRPr lang="en-US" dirty="0"/>
          </a:p>
        </p:txBody>
      </p:sp>
      <p:sp>
        <p:nvSpPr>
          <p:cNvPr id="9" name="Rectangle 8"/>
          <p:cNvSpPr/>
          <p:nvPr/>
        </p:nvSpPr>
        <p:spPr>
          <a:xfrm>
            <a:off x="441708" y="3644546"/>
            <a:ext cx="1810717" cy="619932"/>
          </a:xfrm>
          <a:prstGeom prst="rect">
            <a:avLst/>
          </a:prstGeom>
          <a:effectLst>
            <a:glow rad="228600">
              <a:schemeClr val="accent3">
                <a:satMod val="175000"/>
                <a:alpha val="40000"/>
              </a:schemeClr>
            </a:glow>
            <a:outerShdw blurRad="76200" dir="13500000" sy="23000" kx="12000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DI</a:t>
            </a:r>
            <a:endParaRPr lang="en-US" dirty="0"/>
          </a:p>
        </p:txBody>
      </p:sp>
      <p:sp>
        <p:nvSpPr>
          <p:cNvPr id="10" name="Rectangle 9"/>
          <p:cNvSpPr/>
          <p:nvPr/>
        </p:nvSpPr>
        <p:spPr>
          <a:xfrm>
            <a:off x="6715938" y="3644546"/>
            <a:ext cx="1810717" cy="619932"/>
          </a:xfrm>
          <a:prstGeom prst="rect">
            <a:avLst/>
          </a:prstGeom>
          <a:effectLst>
            <a:glow rad="228600">
              <a:schemeClr val="accent2">
                <a:satMod val="175000"/>
                <a:alpha val="40000"/>
              </a:schemeClr>
            </a:glow>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Service Locator</a:t>
            </a:r>
            <a:endParaRPr lang="en-US" dirty="0"/>
          </a:p>
        </p:txBody>
      </p:sp>
      <p:cxnSp>
        <p:nvCxnSpPr>
          <p:cNvPr id="11" name="Elbow Connector 10"/>
          <p:cNvCxnSpPr>
            <a:stCxn id="6" idx="2"/>
            <a:endCxn id="9" idx="0"/>
          </p:cNvCxnSpPr>
          <p:nvPr/>
        </p:nvCxnSpPr>
        <p:spPr>
          <a:xfrm rot="16200000" flipH="1">
            <a:off x="788793" y="3086271"/>
            <a:ext cx="1113311" cy="323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6" idx="2"/>
            <a:endCxn id="8" idx="0"/>
          </p:cNvCxnSpPr>
          <p:nvPr/>
        </p:nvCxnSpPr>
        <p:spPr>
          <a:xfrm rot="16200000" flipH="1">
            <a:off x="1836865" y="2038198"/>
            <a:ext cx="1113311" cy="209938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2"/>
            <a:endCxn id="7" idx="0"/>
          </p:cNvCxnSpPr>
          <p:nvPr/>
        </p:nvCxnSpPr>
        <p:spPr>
          <a:xfrm rot="16200000" flipH="1">
            <a:off x="2883646" y="991418"/>
            <a:ext cx="1113311" cy="419294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2"/>
            <a:endCxn id="10" idx="0"/>
          </p:cNvCxnSpPr>
          <p:nvPr/>
        </p:nvCxnSpPr>
        <p:spPr>
          <a:xfrm rot="16200000" flipH="1">
            <a:off x="3925908" y="-50844"/>
            <a:ext cx="1113311" cy="62774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050921" y="4848246"/>
            <a:ext cx="2605004" cy="619932"/>
          </a:xfrm>
          <a:prstGeom prst="rect">
            <a:avLst/>
          </a:prstGeom>
          <a:effectLst>
            <a:glow rad="228600">
              <a:schemeClr val="accent6">
                <a:satMod val="175000"/>
                <a:alpha val="40000"/>
              </a:schemeClr>
            </a:glow>
            <a:outerShdw blurRad="76200" dir="13500000" sy="23000" kx="1200000" algn="br" rotWithShape="0">
              <a:prstClr val="black">
                <a:alpha val="2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Constructor Injection</a:t>
            </a:r>
            <a:endParaRPr lang="en-US" sz="1600" dirty="0"/>
          </a:p>
        </p:txBody>
      </p:sp>
      <p:sp>
        <p:nvSpPr>
          <p:cNvPr id="16" name="Rectangle 15"/>
          <p:cNvSpPr/>
          <p:nvPr/>
        </p:nvSpPr>
        <p:spPr>
          <a:xfrm>
            <a:off x="2289215" y="5359692"/>
            <a:ext cx="2605004" cy="619932"/>
          </a:xfrm>
          <a:prstGeom prst="rect">
            <a:avLst/>
          </a:prstGeom>
          <a:effectLst>
            <a:glow rad="228600">
              <a:schemeClr val="accent6">
                <a:satMod val="175000"/>
                <a:alpha val="40000"/>
              </a:schemeClr>
            </a:glow>
            <a:outerShdw blurRad="76200" dir="13500000" sy="23000" kx="1200000" algn="br" rotWithShape="0">
              <a:prstClr val="black">
                <a:alpha val="2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Property Injection</a:t>
            </a:r>
            <a:endParaRPr lang="en-US" sz="1600" dirty="0"/>
          </a:p>
        </p:txBody>
      </p:sp>
      <p:sp>
        <p:nvSpPr>
          <p:cNvPr id="17" name="Rectangle 16"/>
          <p:cNvSpPr/>
          <p:nvPr/>
        </p:nvSpPr>
        <p:spPr>
          <a:xfrm>
            <a:off x="2586907" y="5876294"/>
            <a:ext cx="2605004" cy="619932"/>
          </a:xfrm>
          <a:prstGeom prst="rect">
            <a:avLst/>
          </a:prstGeom>
          <a:effectLst>
            <a:glow rad="228600">
              <a:schemeClr val="accent6">
                <a:satMod val="175000"/>
                <a:alpha val="40000"/>
              </a:schemeClr>
            </a:glow>
            <a:outerShdw blurRad="76200" dir="13500000" sy="23000" kx="1200000" algn="br" rotWithShape="0">
              <a:prstClr val="black">
                <a:alpha val="2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Method Injection</a:t>
            </a:r>
            <a:endParaRPr lang="en-US" sz="1600" dirty="0"/>
          </a:p>
        </p:txBody>
      </p:sp>
      <p:cxnSp>
        <p:nvCxnSpPr>
          <p:cNvPr id="18" name="Elbow Connector 17"/>
          <p:cNvCxnSpPr>
            <a:stCxn id="9" idx="2"/>
            <a:endCxn id="16" idx="1"/>
          </p:cNvCxnSpPr>
          <p:nvPr/>
        </p:nvCxnSpPr>
        <p:spPr>
          <a:xfrm rot="16200000" flipH="1">
            <a:off x="1115551" y="4495994"/>
            <a:ext cx="1405180" cy="94214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1370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IN" dirty="0"/>
          </a:p>
        </p:txBody>
      </p:sp>
      <p:sp>
        <p:nvSpPr>
          <p:cNvPr id="4" name="Content Placeholder 2"/>
          <p:cNvSpPr txBox="1">
            <a:spLocks/>
          </p:cNvSpPr>
          <p:nvPr/>
        </p:nvSpPr>
        <p:spPr>
          <a:xfrm>
            <a:off x="834449" y="1586768"/>
            <a:ext cx="8229600" cy="223175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IOC is a general parent term while DI is a subset of IOC</a:t>
            </a:r>
          </a:p>
          <a:p>
            <a:r>
              <a:rPr lang="en-US" dirty="0" smtClean="0"/>
              <a:t>Dependencies are injected and not created</a:t>
            </a:r>
          </a:p>
          <a:p>
            <a:r>
              <a:rPr lang="en-US" dirty="0" smtClean="0"/>
              <a:t>Dependencies are injected by some external means (</a:t>
            </a:r>
            <a:r>
              <a:rPr lang="en-US" dirty="0" err="1" smtClean="0"/>
              <a:t>Ninject</a:t>
            </a:r>
            <a:r>
              <a:rPr lang="en-US" dirty="0" smtClean="0"/>
              <a:t>)</a:t>
            </a:r>
          </a:p>
          <a:p>
            <a:r>
              <a:rPr lang="en-US" dirty="0" smtClean="0"/>
              <a:t>The biggest benefit achieved by DI “Decoupling”</a:t>
            </a:r>
          </a:p>
          <a:p>
            <a:r>
              <a:rPr lang="en-US" dirty="0" smtClean="0"/>
              <a:t>In the sample application </a:t>
            </a:r>
            <a:r>
              <a:rPr lang="en-US" dirty="0" err="1" smtClean="0"/>
              <a:t>Ninject</a:t>
            </a:r>
            <a:r>
              <a:rPr lang="en-US" dirty="0" smtClean="0"/>
              <a:t> is used to achieve DI.</a:t>
            </a:r>
          </a:p>
          <a:p>
            <a:r>
              <a:rPr lang="en-US" dirty="0" err="1" smtClean="0"/>
              <a:t>Ninject</a:t>
            </a:r>
            <a:r>
              <a:rPr lang="en-US" dirty="0" smtClean="0"/>
              <a:t> is available to download from Nuget.org</a:t>
            </a:r>
          </a:p>
          <a:p>
            <a:endParaRPr lang="en-US" dirty="0"/>
          </a:p>
        </p:txBody>
      </p:sp>
      <p:pic>
        <p:nvPicPr>
          <p:cNvPr id="5" name="Picture 2" descr="C:\Users\rl830681\Desktop\4th_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396" y="3854304"/>
            <a:ext cx="5200651" cy="23717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05800" y="1550988"/>
            <a:ext cx="3749040" cy="1477328"/>
          </a:xfrm>
          <a:prstGeom prst="rect">
            <a:avLst/>
          </a:prstGeom>
        </p:spPr>
        <p:txBody>
          <a:bodyPr wrap="square">
            <a:spAutoFit/>
          </a:bodyPr>
          <a:lstStyle/>
          <a:p>
            <a:pPr fontAlgn="base"/>
            <a:r>
              <a:rPr lang="en-IN" b="1" i="0" u="sng" dirty="0" smtClean="0">
                <a:solidFill>
                  <a:srgbClr val="505050"/>
                </a:solidFill>
                <a:effectLst/>
                <a:latin typeface="Segoe UI" panose="020B0502040204020203" pitchFamily="34" charset="0"/>
              </a:rPr>
              <a:t>Advantages</a:t>
            </a:r>
          </a:p>
          <a:p>
            <a:pPr fontAlgn="base"/>
            <a:r>
              <a:rPr lang="en-IN" b="0" i="0" dirty="0" smtClean="0">
                <a:solidFill>
                  <a:srgbClr val="505050"/>
                </a:solidFill>
                <a:effectLst/>
                <a:latin typeface="Segoe UI" panose="020B0502040204020203" pitchFamily="34" charset="0"/>
              </a:rPr>
              <a:t>Reduces class coupling</a:t>
            </a:r>
          </a:p>
          <a:p>
            <a:pPr fontAlgn="base"/>
            <a:r>
              <a:rPr lang="en-IN" b="0" i="0" dirty="0" smtClean="0">
                <a:solidFill>
                  <a:srgbClr val="505050"/>
                </a:solidFill>
                <a:effectLst/>
                <a:latin typeface="Segoe UI" panose="020B0502040204020203" pitchFamily="34" charset="0"/>
              </a:rPr>
              <a:t>Increases code reusing</a:t>
            </a:r>
          </a:p>
          <a:p>
            <a:pPr fontAlgn="base"/>
            <a:r>
              <a:rPr lang="en-IN" b="0" i="0" dirty="0" smtClean="0">
                <a:solidFill>
                  <a:srgbClr val="505050"/>
                </a:solidFill>
                <a:effectLst/>
                <a:latin typeface="Segoe UI" panose="020B0502040204020203" pitchFamily="34" charset="0"/>
              </a:rPr>
              <a:t>Improves code maintainability</a:t>
            </a:r>
          </a:p>
          <a:p>
            <a:pPr fontAlgn="base"/>
            <a:r>
              <a:rPr lang="en-IN" b="0" i="0" dirty="0" smtClean="0">
                <a:solidFill>
                  <a:srgbClr val="505050"/>
                </a:solidFill>
                <a:effectLst/>
                <a:latin typeface="Segoe UI" panose="020B0502040204020203" pitchFamily="34" charset="0"/>
              </a:rPr>
              <a:t>Improves application testing</a:t>
            </a:r>
            <a:endParaRPr lang="en-IN" b="0" i="0" dirty="0">
              <a:solidFill>
                <a:srgbClr val="505050"/>
              </a:solidFill>
              <a:effectLst/>
              <a:latin typeface="Segoe UI" panose="020B0502040204020203" pitchFamily="34" charset="0"/>
            </a:endParaRPr>
          </a:p>
        </p:txBody>
      </p:sp>
    </p:spTree>
    <p:extLst>
      <p:ext uri="{BB962C8B-B14F-4D97-AF65-F5344CB8AC3E}">
        <p14:creationId xmlns:p14="http://schemas.microsoft.com/office/powerpoint/2010/main" val="2108719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Dependency Injection</a:t>
            </a:r>
            <a:endParaRPr lang="en-IN" dirty="0"/>
          </a:p>
        </p:txBody>
      </p:sp>
      <p:pic>
        <p:nvPicPr>
          <p:cNvPr id="8194" name="Picture 2" descr="Dependency Injectio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528" y="2015331"/>
            <a:ext cx="80010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1511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Popular DI Frameworks</a:t>
            </a:r>
            <a:endParaRPr lang="en-IN" dirty="0"/>
          </a:p>
        </p:txBody>
      </p:sp>
      <p:sp>
        <p:nvSpPr>
          <p:cNvPr id="3" name="Content Placeholder 2"/>
          <p:cNvSpPr>
            <a:spLocks noGrp="1"/>
          </p:cNvSpPr>
          <p:nvPr>
            <p:ph idx="1"/>
          </p:nvPr>
        </p:nvSpPr>
        <p:spPr/>
        <p:txBody>
          <a:bodyPr/>
          <a:lstStyle/>
          <a:p>
            <a:r>
              <a:rPr lang="en-IN" dirty="0">
                <a:hlinkClick r:id="rId2"/>
              </a:rPr>
              <a:t>Castle </a:t>
            </a:r>
            <a:r>
              <a:rPr lang="en-IN" dirty="0" smtClean="0">
                <a:hlinkClick r:id="rId2"/>
              </a:rPr>
              <a:t>Windsor</a:t>
            </a:r>
            <a:endParaRPr lang="en-IN" dirty="0"/>
          </a:p>
          <a:p>
            <a:r>
              <a:rPr lang="en-IN" dirty="0" err="1" smtClean="0">
                <a:hlinkClick r:id="rId3"/>
              </a:rPr>
              <a:t>Autofac</a:t>
            </a:r>
            <a:endParaRPr lang="en-IN" dirty="0"/>
          </a:p>
          <a:p>
            <a:r>
              <a:rPr lang="en-IN" dirty="0" err="1" smtClean="0">
                <a:hlinkClick r:id="rId4"/>
              </a:rPr>
              <a:t>StructureMap</a:t>
            </a:r>
            <a:endParaRPr lang="en-IN" dirty="0"/>
          </a:p>
          <a:p>
            <a:r>
              <a:rPr lang="en-IN" dirty="0" err="1" smtClean="0">
                <a:hlinkClick r:id="rId5"/>
              </a:rPr>
              <a:t>Ninject</a:t>
            </a:r>
            <a:endParaRPr lang="en-IN" dirty="0"/>
          </a:p>
          <a:p>
            <a:r>
              <a:rPr lang="en-IN" dirty="0" smtClean="0">
                <a:hlinkClick r:id="rId6"/>
              </a:rPr>
              <a:t>Unity</a:t>
            </a:r>
            <a:endParaRPr lang="en-IN" dirty="0"/>
          </a:p>
          <a:p>
            <a:r>
              <a:rPr lang="en-IN" dirty="0" smtClean="0">
                <a:hlinkClick r:id="rId7"/>
              </a:rPr>
              <a:t>Sprint.NET</a:t>
            </a:r>
            <a:endParaRPr lang="en-IN" dirty="0"/>
          </a:p>
        </p:txBody>
      </p:sp>
    </p:spTree>
    <p:extLst>
      <p:ext uri="{BB962C8B-B14F-4D97-AF65-F5344CB8AC3E}">
        <p14:creationId xmlns:p14="http://schemas.microsoft.com/office/powerpoint/2010/main" val="6808874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NInject</a:t>
            </a:r>
            <a:endParaRPr lang="en-IN" dirty="0"/>
          </a:p>
        </p:txBody>
      </p:sp>
      <p:sp>
        <p:nvSpPr>
          <p:cNvPr id="3" name="Content Placeholder 2"/>
          <p:cNvSpPr>
            <a:spLocks noGrp="1"/>
          </p:cNvSpPr>
          <p:nvPr>
            <p:ph idx="1"/>
          </p:nvPr>
        </p:nvSpPr>
        <p:spPr>
          <a:xfrm>
            <a:off x="838200" y="1690688"/>
            <a:ext cx="10515600" cy="4486275"/>
          </a:xfrm>
        </p:spPr>
        <p:txBody>
          <a:bodyPr>
            <a:noAutofit/>
          </a:bodyPr>
          <a:lstStyle/>
          <a:p>
            <a:r>
              <a:rPr lang="en-US" sz="2000" b="0" dirty="0" smtClean="0"/>
              <a:t>Open source, lightweight Dependency Injector for .NET</a:t>
            </a:r>
          </a:p>
          <a:p>
            <a:r>
              <a:rPr lang="en-US" sz="2000" b="0" dirty="0" smtClean="0"/>
              <a:t>Helps to split the application into a collection of loosely-coupled, highly-cohesive pieces, and then glue them back together in a flexible manner</a:t>
            </a:r>
          </a:p>
          <a:p>
            <a:r>
              <a:rPr lang="en-US" sz="2000" b="0" dirty="0" smtClean="0"/>
              <a:t>Code will become easier to write, reuse, test, and modify</a:t>
            </a:r>
          </a:p>
          <a:p>
            <a:r>
              <a:rPr lang="en-US" sz="2000" b="0" dirty="0" smtClean="0"/>
              <a:t>Kernel is the component that controls everything</a:t>
            </a:r>
          </a:p>
          <a:p>
            <a:r>
              <a:rPr lang="en-US" sz="2000" b="0" dirty="0" smtClean="0"/>
              <a:t>Need to directly bind the interfaces with implementations into Kernel </a:t>
            </a:r>
          </a:p>
          <a:p>
            <a:r>
              <a:rPr lang="en-US" sz="2000" dirty="0" smtClean="0"/>
              <a:t>How to integrate </a:t>
            </a:r>
            <a:r>
              <a:rPr lang="en-US" sz="2000" dirty="0" err="1" smtClean="0"/>
              <a:t>Ninject</a:t>
            </a:r>
            <a:r>
              <a:rPr lang="en-US" sz="2000" dirty="0" smtClean="0"/>
              <a:t> in ASP.NET MVC Application?</a:t>
            </a:r>
          </a:p>
          <a:p>
            <a:r>
              <a:rPr lang="en-US" sz="2000" b="0" dirty="0" smtClean="0"/>
              <a:t>Add </a:t>
            </a:r>
            <a:r>
              <a:rPr lang="en-US" sz="2000" b="0" dirty="0" err="1" smtClean="0"/>
              <a:t>Ninject</a:t>
            </a:r>
            <a:r>
              <a:rPr lang="en-US" sz="2000" b="0" dirty="0" smtClean="0"/>
              <a:t> Dependencies to the project</a:t>
            </a:r>
          </a:p>
          <a:p>
            <a:pPr lvl="1"/>
            <a:r>
              <a:rPr lang="en-US" sz="2000" i="1" dirty="0" smtClean="0"/>
              <a:t>Ninject.dll</a:t>
            </a:r>
            <a:endParaRPr lang="en-US" sz="2000" dirty="0" smtClean="0"/>
          </a:p>
          <a:p>
            <a:pPr lvl="1"/>
            <a:r>
              <a:rPr lang="en-US" sz="2000" i="1" dirty="0" smtClean="0"/>
              <a:t>Ninject.Web.Common.dll</a:t>
            </a:r>
            <a:endParaRPr lang="en-US" sz="2000" dirty="0" smtClean="0"/>
          </a:p>
          <a:p>
            <a:pPr lvl="1"/>
            <a:r>
              <a:rPr lang="en-US" sz="2000" i="1" dirty="0" smtClean="0"/>
              <a:t>Ninject.Web.Mvc.dll</a:t>
            </a:r>
          </a:p>
          <a:p>
            <a:r>
              <a:rPr lang="en-US" sz="2000" b="0" i="1" dirty="0" smtClean="0"/>
              <a:t>Can download via </a:t>
            </a:r>
            <a:r>
              <a:rPr lang="en-US" sz="2000" b="0" i="1" dirty="0" err="1" smtClean="0"/>
              <a:t>Nuget</a:t>
            </a:r>
            <a:endParaRPr lang="en-US" sz="2000" b="0" dirty="0" smtClean="0"/>
          </a:p>
        </p:txBody>
      </p:sp>
      <p:pic>
        <p:nvPicPr>
          <p:cNvPr id="4" name="Picture 2" descr="C:\Users\rl830681\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274" y="365125"/>
            <a:ext cx="2448732" cy="1036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8912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NInject</a:t>
            </a:r>
            <a:r>
              <a:rPr lang="en-US" dirty="0" smtClean="0"/>
              <a:t>- Cont...</a:t>
            </a:r>
            <a:endParaRPr lang="en-IN" dirty="0"/>
          </a:p>
        </p:txBody>
      </p:sp>
      <p:sp>
        <p:nvSpPr>
          <p:cNvPr id="3" name="Content Placeholder 2"/>
          <p:cNvSpPr>
            <a:spLocks noGrp="1"/>
          </p:cNvSpPr>
          <p:nvPr>
            <p:ph idx="1"/>
          </p:nvPr>
        </p:nvSpPr>
        <p:spPr/>
        <p:txBody>
          <a:bodyPr/>
          <a:lstStyle/>
          <a:p>
            <a:r>
              <a:rPr lang="en-US" sz="2000" b="0" dirty="0" smtClean="0"/>
              <a:t>Modify controller code </a:t>
            </a:r>
          </a:p>
          <a:p>
            <a:pPr marL="457200" lvl="1" indent="0">
              <a:buNone/>
            </a:pPr>
            <a:r>
              <a:rPr lang="en-US" sz="1800" dirty="0" smtClean="0">
                <a:solidFill>
                  <a:srgbClr val="00A1E4"/>
                </a:solidFill>
              </a:rPr>
              <a:t>public class </a:t>
            </a:r>
            <a:r>
              <a:rPr lang="en-US" sz="1800" dirty="0" err="1" smtClean="0">
                <a:solidFill>
                  <a:srgbClr val="00A1E4"/>
                </a:solidFill>
              </a:rPr>
              <a:t>CartController</a:t>
            </a:r>
            <a:r>
              <a:rPr lang="en-US" sz="1800" dirty="0" smtClean="0">
                <a:solidFill>
                  <a:srgbClr val="00A1E4"/>
                </a:solidFill>
              </a:rPr>
              <a:t> : Controller { </a:t>
            </a:r>
          </a:p>
          <a:p>
            <a:pPr marL="914400" lvl="2" indent="0">
              <a:buNone/>
            </a:pPr>
            <a:r>
              <a:rPr lang="en-US" sz="1600" dirty="0" smtClean="0">
                <a:solidFill>
                  <a:srgbClr val="00A1E4"/>
                </a:solidFill>
              </a:rPr>
              <a:t>private </a:t>
            </a:r>
            <a:r>
              <a:rPr lang="en-US" sz="1600" dirty="0" err="1" smtClean="0">
                <a:solidFill>
                  <a:srgbClr val="00A1E4"/>
                </a:solidFill>
              </a:rPr>
              <a:t>ICartService</a:t>
            </a:r>
            <a:r>
              <a:rPr lang="en-US" sz="1600" dirty="0" smtClean="0">
                <a:solidFill>
                  <a:srgbClr val="00A1E4"/>
                </a:solidFill>
              </a:rPr>
              <a:t> </a:t>
            </a:r>
            <a:r>
              <a:rPr lang="en-US" sz="1600" dirty="0" err="1" smtClean="0">
                <a:solidFill>
                  <a:srgbClr val="00A1E4"/>
                </a:solidFill>
              </a:rPr>
              <a:t>cartService</a:t>
            </a:r>
            <a:r>
              <a:rPr lang="en-US" sz="1600" dirty="0" smtClean="0">
                <a:solidFill>
                  <a:srgbClr val="00A1E4"/>
                </a:solidFill>
              </a:rPr>
              <a:t>; </a:t>
            </a:r>
          </a:p>
          <a:p>
            <a:pPr marL="914400" lvl="2" indent="0">
              <a:buNone/>
            </a:pPr>
            <a:r>
              <a:rPr lang="en-US" sz="1600" dirty="0" smtClean="0">
                <a:solidFill>
                  <a:srgbClr val="00A1E4"/>
                </a:solidFill>
              </a:rPr>
              <a:t>public </a:t>
            </a:r>
            <a:r>
              <a:rPr lang="en-US" sz="1600" dirty="0" err="1" smtClean="0">
                <a:solidFill>
                  <a:srgbClr val="00A1E4"/>
                </a:solidFill>
              </a:rPr>
              <a:t>CartController</a:t>
            </a:r>
            <a:r>
              <a:rPr lang="en-US" sz="1600" dirty="0" smtClean="0">
                <a:solidFill>
                  <a:srgbClr val="00A1E4"/>
                </a:solidFill>
              </a:rPr>
              <a:t>(</a:t>
            </a:r>
            <a:r>
              <a:rPr lang="en-US" sz="1600" dirty="0" err="1" smtClean="0">
                <a:solidFill>
                  <a:srgbClr val="00A1E4"/>
                </a:solidFill>
              </a:rPr>
              <a:t>ICartService</a:t>
            </a:r>
            <a:r>
              <a:rPr lang="en-US" sz="1600" dirty="0" smtClean="0">
                <a:solidFill>
                  <a:srgbClr val="00A1E4"/>
                </a:solidFill>
              </a:rPr>
              <a:t> </a:t>
            </a:r>
            <a:r>
              <a:rPr lang="en-US" sz="1600" dirty="0" err="1" smtClean="0">
                <a:solidFill>
                  <a:srgbClr val="00A1E4"/>
                </a:solidFill>
              </a:rPr>
              <a:t>cartService</a:t>
            </a:r>
            <a:r>
              <a:rPr lang="en-US" sz="1600" dirty="0" smtClean="0">
                <a:solidFill>
                  <a:srgbClr val="00A1E4"/>
                </a:solidFill>
              </a:rPr>
              <a:t>)  { </a:t>
            </a:r>
          </a:p>
          <a:p>
            <a:pPr marL="1371600" lvl="3" indent="0">
              <a:buNone/>
            </a:pPr>
            <a:r>
              <a:rPr lang="en-US" sz="1600" dirty="0" err="1" smtClean="0">
                <a:solidFill>
                  <a:srgbClr val="00A1E4"/>
                </a:solidFill>
              </a:rPr>
              <a:t>this.cartService</a:t>
            </a:r>
            <a:r>
              <a:rPr lang="en-US" sz="1600" dirty="0" smtClean="0">
                <a:solidFill>
                  <a:srgbClr val="00A1E4"/>
                </a:solidFill>
              </a:rPr>
              <a:t> = </a:t>
            </a:r>
            <a:r>
              <a:rPr lang="en-US" sz="1600" dirty="0" err="1" smtClean="0">
                <a:solidFill>
                  <a:srgbClr val="00A1E4"/>
                </a:solidFill>
              </a:rPr>
              <a:t>cartService</a:t>
            </a:r>
            <a:r>
              <a:rPr lang="en-US" sz="1600" dirty="0" smtClean="0">
                <a:solidFill>
                  <a:srgbClr val="00A1E4"/>
                </a:solidFill>
              </a:rPr>
              <a:t>;</a:t>
            </a:r>
          </a:p>
          <a:p>
            <a:pPr marL="914400" lvl="2" indent="0">
              <a:buNone/>
            </a:pPr>
            <a:r>
              <a:rPr lang="en-US" sz="1600" dirty="0" smtClean="0">
                <a:solidFill>
                  <a:srgbClr val="00A1E4"/>
                </a:solidFill>
              </a:rPr>
              <a:t>}  </a:t>
            </a:r>
          </a:p>
          <a:p>
            <a:pPr marL="914400" lvl="2" indent="0">
              <a:buNone/>
            </a:pPr>
            <a:endParaRPr lang="en-US" sz="1600" dirty="0" smtClean="0">
              <a:solidFill>
                <a:srgbClr val="00A1E4"/>
              </a:solidFill>
            </a:endParaRPr>
          </a:p>
          <a:p>
            <a:pPr marL="342900" lvl="2" indent="-342900">
              <a:buFont typeface="Wingdings" panose="05000000000000000000" pitchFamily="2" charset="2"/>
              <a:buChar char="Ø"/>
            </a:pPr>
            <a:r>
              <a:rPr lang="en-US" sz="1800" dirty="0" smtClean="0"/>
              <a:t>In </a:t>
            </a:r>
            <a:r>
              <a:rPr lang="en-US" sz="1800" dirty="0" err="1" smtClean="0"/>
              <a:t>NinjectWebCommon.cs</a:t>
            </a:r>
            <a:r>
              <a:rPr lang="en-US" sz="1800" dirty="0" smtClean="0"/>
              <a:t>, Register/bind the dependencies </a:t>
            </a:r>
          </a:p>
          <a:p>
            <a:pPr marL="457200" lvl="3" indent="0">
              <a:buNone/>
            </a:pPr>
            <a:r>
              <a:rPr lang="en-US" sz="1600" dirty="0" smtClean="0">
                <a:solidFill>
                  <a:srgbClr val="00A1E4"/>
                </a:solidFill>
              </a:rPr>
              <a:t>private static void </a:t>
            </a:r>
            <a:r>
              <a:rPr lang="en-US" sz="1600" dirty="0" err="1" smtClean="0">
                <a:solidFill>
                  <a:srgbClr val="00A1E4"/>
                </a:solidFill>
              </a:rPr>
              <a:t>RegisterServices</a:t>
            </a:r>
            <a:r>
              <a:rPr lang="en-US" sz="1600" dirty="0" smtClean="0">
                <a:solidFill>
                  <a:srgbClr val="00A1E4"/>
                </a:solidFill>
              </a:rPr>
              <a:t>(</a:t>
            </a:r>
            <a:r>
              <a:rPr lang="en-US" sz="1600" dirty="0" err="1" smtClean="0">
                <a:solidFill>
                  <a:srgbClr val="00A1E4"/>
                </a:solidFill>
              </a:rPr>
              <a:t>Ikernel</a:t>
            </a:r>
            <a:r>
              <a:rPr lang="en-US" sz="1600" dirty="0" smtClean="0">
                <a:solidFill>
                  <a:srgbClr val="00A1E4"/>
                </a:solidFill>
              </a:rPr>
              <a:t> kernel){</a:t>
            </a:r>
          </a:p>
          <a:p>
            <a:pPr marL="914400" lvl="4" indent="0">
              <a:buNone/>
            </a:pPr>
            <a:r>
              <a:rPr lang="en-US" sz="1600" dirty="0" err="1" smtClean="0">
                <a:solidFill>
                  <a:srgbClr val="00A1E4"/>
                </a:solidFill>
              </a:rPr>
              <a:t>kernel.load</a:t>
            </a:r>
            <a:r>
              <a:rPr lang="en-US" sz="1600" dirty="0" smtClean="0">
                <a:solidFill>
                  <a:srgbClr val="00A1E4"/>
                </a:solidFill>
              </a:rPr>
              <a:t>(</a:t>
            </a:r>
            <a:r>
              <a:rPr lang="en-US" sz="1600" dirty="0" err="1" smtClean="0">
                <a:solidFill>
                  <a:srgbClr val="00A1E4"/>
                </a:solidFill>
              </a:rPr>
              <a:t>Assembly.GetExecutingAssembly</a:t>
            </a:r>
            <a:r>
              <a:rPr lang="en-US" sz="1600" dirty="0" smtClean="0">
                <a:solidFill>
                  <a:srgbClr val="00A1E4"/>
                </a:solidFill>
              </a:rPr>
              <a:t>());</a:t>
            </a:r>
          </a:p>
          <a:p>
            <a:pPr marL="914400" lvl="4" indent="0">
              <a:buNone/>
            </a:pPr>
            <a:r>
              <a:rPr lang="en-US" sz="1600" dirty="0" err="1" smtClean="0">
                <a:solidFill>
                  <a:srgbClr val="00A1E4"/>
                </a:solidFill>
              </a:rPr>
              <a:t>kernel.bind</a:t>
            </a:r>
            <a:r>
              <a:rPr lang="en-US" sz="1600" dirty="0" smtClean="0">
                <a:solidFill>
                  <a:srgbClr val="00A1E4"/>
                </a:solidFill>
              </a:rPr>
              <a:t>&lt;</a:t>
            </a:r>
            <a:r>
              <a:rPr lang="en-US" sz="1600" dirty="0" err="1" smtClean="0">
                <a:solidFill>
                  <a:srgbClr val="00A1E4"/>
                </a:solidFill>
              </a:rPr>
              <a:t>ICartService</a:t>
            </a:r>
            <a:r>
              <a:rPr lang="en-US" sz="1600" dirty="0" smtClean="0">
                <a:solidFill>
                  <a:srgbClr val="00A1E4"/>
                </a:solidFill>
              </a:rPr>
              <a:t>&gt;().To&lt;</a:t>
            </a:r>
            <a:r>
              <a:rPr lang="en-US" sz="1600" dirty="0" err="1" smtClean="0">
                <a:solidFill>
                  <a:srgbClr val="00A1E4"/>
                </a:solidFill>
              </a:rPr>
              <a:t>CartService</a:t>
            </a:r>
            <a:r>
              <a:rPr lang="en-US" sz="1600" dirty="0" smtClean="0">
                <a:solidFill>
                  <a:srgbClr val="00A1E4"/>
                </a:solidFill>
              </a:rPr>
              <a:t>&gt;();</a:t>
            </a:r>
          </a:p>
          <a:p>
            <a:pPr marL="914400" lvl="4" indent="0">
              <a:buNone/>
            </a:pPr>
            <a:r>
              <a:rPr lang="en-US" sz="1600" dirty="0" err="1" smtClean="0">
                <a:solidFill>
                  <a:srgbClr val="00A1E4"/>
                </a:solidFill>
              </a:rPr>
              <a:t>kernel.bind</a:t>
            </a:r>
            <a:r>
              <a:rPr lang="en-US" sz="1600" dirty="0" smtClean="0">
                <a:solidFill>
                  <a:srgbClr val="00A1E4"/>
                </a:solidFill>
              </a:rPr>
              <a:t>&lt;</a:t>
            </a:r>
            <a:r>
              <a:rPr lang="en-US" sz="1600" dirty="0" err="1" smtClean="0">
                <a:solidFill>
                  <a:srgbClr val="00A1E4"/>
                </a:solidFill>
              </a:rPr>
              <a:t>IRepository</a:t>
            </a:r>
            <a:r>
              <a:rPr lang="en-US" sz="1600" dirty="0" smtClean="0">
                <a:solidFill>
                  <a:srgbClr val="00A1E4"/>
                </a:solidFill>
              </a:rPr>
              <a:t>&lt;Cart&gt;&gt;().To&lt;Repository&lt;Cart&gt;&gt;();</a:t>
            </a:r>
          </a:p>
          <a:p>
            <a:pPr marL="914400" lvl="4" indent="0">
              <a:buNone/>
            </a:pPr>
            <a:r>
              <a:rPr lang="en-US" sz="1600" dirty="0" err="1" smtClean="0">
                <a:solidFill>
                  <a:srgbClr val="00A1E4"/>
                </a:solidFill>
              </a:rPr>
              <a:t>GlobalConfiguration.Configuration.DependencyResolver</a:t>
            </a:r>
            <a:r>
              <a:rPr lang="en-US" sz="1600" dirty="0" smtClean="0">
                <a:solidFill>
                  <a:srgbClr val="00A1E4"/>
                </a:solidFill>
              </a:rPr>
              <a:t> = new </a:t>
            </a:r>
            <a:r>
              <a:rPr lang="en-US" sz="1600" dirty="0" err="1" smtClean="0">
                <a:solidFill>
                  <a:srgbClr val="00A1E4"/>
                </a:solidFill>
              </a:rPr>
              <a:t>NinjectResolver</a:t>
            </a:r>
            <a:r>
              <a:rPr lang="en-US" sz="1600" dirty="0" smtClean="0">
                <a:solidFill>
                  <a:srgbClr val="00A1E4"/>
                </a:solidFill>
              </a:rPr>
              <a:t>(kernel);</a:t>
            </a:r>
          </a:p>
          <a:p>
            <a:pPr marL="457200" lvl="3" indent="0">
              <a:buNone/>
            </a:pPr>
            <a:r>
              <a:rPr lang="en-US" sz="1600" dirty="0" smtClean="0">
                <a:solidFill>
                  <a:srgbClr val="00A1E4"/>
                </a:solidFill>
              </a:rPr>
              <a:t>}</a:t>
            </a:r>
          </a:p>
          <a:p>
            <a:pPr marL="342900" lvl="2" indent="-342900">
              <a:buFont typeface="Wingdings" panose="05000000000000000000" pitchFamily="2" charset="2"/>
              <a:buChar char="Ø"/>
            </a:pPr>
            <a:endParaRPr lang="en-US" sz="1800" b="1" dirty="0" smtClean="0"/>
          </a:p>
          <a:p>
            <a:endParaRPr lang="en-IN" dirty="0"/>
          </a:p>
        </p:txBody>
      </p:sp>
    </p:spTree>
    <p:extLst>
      <p:ext uri="{BB962C8B-B14F-4D97-AF65-F5344CB8AC3E}">
        <p14:creationId xmlns:p14="http://schemas.microsoft.com/office/powerpoint/2010/main" val="17835782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Bootstrap</a:t>
            </a:r>
            <a:endParaRPr lang="en-IN" dirty="0"/>
          </a:p>
        </p:txBody>
      </p:sp>
      <p:sp>
        <p:nvSpPr>
          <p:cNvPr id="3" name="Content Placeholder 2"/>
          <p:cNvSpPr>
            <a:spLocks noGrp="1"/>
          </p:cNvSpPr>
          <p:nvPr>
            <p:ph idx="1"/>
          </p:nvPr>
        </p:nvSpPr>
        <p:spPr/>
        <p:txBody>
          <a:bodyPr/>
          <a:lstStyle/>
          <a:p>
            <a:r>
              <a:rPr lang="en-US" b="0" dirty="0" smtClean="0"/>
              <a:t>Bootstrap is the most popular HTML, CSS, and JS framework for developing responsive, mobile-first projects on the web.</a:t>
            </a:r>
          </a:p>
          <a:p>
            <a:r>
              <a:rPr lang="en-US" b="0" dirty="0" smtClean="0"/>
              <a:t>Bootstrap makes front-end web development faster and easier. </a:t>
            </a:r>
          </a:p>
          <a:p>
            <a:r>
              <a:rPr lang="en-US" b="0" dirty="0" smtClean="0"/>
              <a:t>It's made for folks of all skill levels, devices of all shapes, and projects of all sizes.</a:t>
            </a:r>
          </a:p>
          <a:p>
            <a:r>
              <a:rPr lang="en-US" b="0" dirty="0" smtClean="0"/>
              <a:t>Bootstrap is open source. </a:t>
            </a:r>
          </a:p>
          <a:p>
            <a:r>
              <a:rPr lang="en-US" b="0" dirty="0" smtClean="0"/>
              <a:t>Can download from </a:t>
            </a:r>
            <a:r>
              <a:rPr lang="en-US" b="0" dirty="0" err="1" smtClean="0"/>
              <a:t>nuget</a:t>
            </a:r>
            <a:endParaRPr lang="en-US" b="0" dirty="0" smtClean="0"/>
          </a:p>
          <a:p>
            <a:endParaRPr lang="en-IN" dirty="0"/>
          </a:p>
        </p:txBody>
      </p:sp>
    </p:spTree>
    <p:extLst>
      <p:ext uri="{BB962C8B-B14F-4D97-AF65-F5344CB8AC3E}">
        <p14:creationId xmlns:p14="http://schemas.microsoft.com/office/powerpoint/2010/main" val="21238465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Bootstrap CSS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b="1" u="sng" dirty="0"/>
              <a:t>HTML5 </a:t>
            </a:r>
            <a:r>
              <a:rPr lang="en-IN" b="1" u="sng" dirty="0" err="1"/>
              <a:t>doctype</a:t>
            </a:r>
            <a:endParaRPr lang="en-IN" b="1" u="sng" dirty="0"/>
          </a:p>
          <a:p>
            <a:r>
              <a:rPr lang="en-IN" dirty="0"/>
              <a:t>Bootstrap makes use of certain HTML elements and CSS properties that require the use of the HTML5 </a:t>
            </a:r>
            <a:r>
              <a:rPr lang="en-IN" dirty="0" err="1"/>
              <a:t>doctype</a:t>
            </a:r>
            <a:r>
              <a:rPr lang="en-IN" dirty="0"/>
              <a:t>. Include it at the beginning </a:t>
            </a:r>
            <a:r>
              <a:rPr lang="en-IN" dirty="0" smtClean="0"/>
              <a:t>of </a:t>
            </a:r>
            <a:r>
              <a:rPr lang="en-IN" dirty="0"/>
              <a:t>all your projects</a:t>
            </a:r>
            <a:r>
              <a:rPr lang="en-IN" dirty="0" smtClean="0"/>
              <a:t>.</a:t>
            </a:r>
            <a:endParaRPr lang="en-IN" dirty="0"/>
          </a:p>
          <a:p>
            <a:pPr marL="0" lvl="0" indent="0">
              <a:buNone/>
            </a:pPr>
            <a:r>
              <a:rPr lang="en-US" dirty="0">
                <a:solidFill>
                  <a:srgbClr val="009999"/>
                </a:solidFill>
                <a:latin typeface="Menlo"/>
              </a:rPr>
              <a:t>&lt;!DOCTYPE html&gt;</a:t>
            </a:r>
            <a:r>
              <a:rPr lang="en-US" dirty="0">
                <a:solidFill>
                  <a:srgbClr val="333333"/>
                </a:solidFill>
                <a:latin typeface="Menlo"/>
              </a:rPr>
              <a:t> </a:t>
            </a:r>
            <a:r>
              <a:rPr lang="en-US" dirty="0">
                <a:solidFill>
                  <a:srgbClr val="2F6F9F"/>
                </a:solidFill>
                <a:latin typeface="Menlo"/>
              </a:rPr>
              <a:t>&lt;html</a:t>
            </a:r>
            <a:r>
              <a:rPr lang="en-US" dirty="0">
                <a:solidFill>
                  <a:srgbClr val="333333"/>
                </a:solidFill>
                <a:latin typeface="Menlo"/>
              </a:rPr>
              <a:t> </a:t>
            </a:r>
            <a:r>
              <a:rPr lang="en-US" dirty="0" err="1">
                <a:solidFill>
                  <a:srgbClr val="4F9FCF"/>
                </a:solidFill>
                <a:latin typeface="Menlo"/>
              </a:rPr>
              <a:t>lang</a:t>
            </a:r>
            <a:r>
              <a:rPr lang="en-US" dirty="0">
                <a:solidFill>
                  <a:srgbClr val="4F9FCF"/>
                </a:solidFill>
                <a:latin typeface="Menlo"/>
              </a:rPr>
              <a:t>=</a:t>
            </a:r>
            <a:r>
              <a:rPr lang="en-US" dirty="0">
                <a:solidFill>
                  <a:srgbClr val="D44950"/>
                </a:solidFill>
                <a:latin typeface="Menlo"/>
              </a:rPr>
              <a:t>"en"</a:t>
            </a:r>
            <a:r>
              <a:rPr lang="en-US" dirty="0">
                <a:solidFill>
                  <a:srgbClr val="2F6F9F"/>
                </a:solidFill>
                <a:latin typeface="Menlo"/>
              </a:rPr>
              <a:t>&gt;</a:t>
            </a:r>
            <a:r>
              <a:rPr lang="en-US" dirty="0">
                <a:solidFill>
                  <a:srgbClr val="333333"/>
                </a:solidFill>
                <a:latin typeface="Menlo"/>
              </a:rPr>
              <a:t> ... </a:t>
            </a:r>
            <a:r>
              <a:rPr lang="en-US" dirty="0">
                <a:solidFill>
                  <a:srgbClr val="2F6F9F"/>
                </a:solidFill>
                <a:latin typeface="Menlo"/>
              </a:rPr>
              <a:t>&lt;/html&gt;</a:t>
            </a:r>
            <a:r>
              <a:rPr lang="en-US" sz="3600" dirty="0"/>
              <a:t> </a:t>
            </a:r>
            <a:endParaRPr lang="en-US" sz="3600" dirty="0" smtClean="0"/>
          </a:p>
          <a:p>
            <a:pPr lvl="0"/>
            <a:endParaRPr lang="en-US" sz="5400" dirty="0">
              <a:latin typeface="Arial" panose="020B0604020202020204" pitchFamily="34" charset="0"/>
            </a:endParaRPr>
          </a:p>
          <a:p>
            <a:pPr marL="0" indent="0">
              <a:buNone/>
            </a:pPr>
            <a:r>
              <a:rPr lang="en-IN" b="1" u="sng" dirty="0"/>
              <a:t>Mobile first</a:t>
            </a:r>
          </a:p>
          <a:p>
            <a:r>
              <a:rPr lang="en-IN" dirty="0"/>
              <a:t>To ensure proper rendering and touch zooming, add the viewport meta tag to </a:t>
            </a:r>
            <a:r>
              <a:rPr lang="en-IN" dirty="0" smtClean="0"/>
              <a:t>your </a:t>
            </a:r>
            <a:r>
              <a:rPr lang="en-IN" dirty="0"/>
              <a:t>&lt;head</a:t>
            </a:r>
            <a:r>
              <a:rPr lang="en-IN" dirty="0" smtClean="0"/>
              <a:t>&gt;.</a:t>
            </a:r>
          </a:p>
          <a:p>
            <a:pPr marL="0" lvl="0" indent="0">
              <a:buNone/>
            </a:pPr>
            <a:r>
              <a:rPr lang="en-US" dirty="0">
                <a:solidFill>
                  <a:srgbClr val="2F6F9F"/>
                </a:solidFill>
                <a:latin typeface="Menlo"/>
              </a:rPr>
              <a:t>&lt;meta</a:t>
            </a:r>
            <a:r>
              <a:rPr lang="en-US" dirty="0">
                <a:solidFill>
                  <a:srgbClr val="333333"/>
                </a:solidFill>
                <a:latin typeface="Menlo"/>
              </a:rPr>
              <a:t> </a:t>
            </a:r>
            <a:r>
              <a:rPr lang="en-US" dirty="0">
                <a:solidFill>
                  <a:srgbClr val="4F9FCF"/>
                </a:solidFill>
                <a:latin typeface="Menlo"/>
              </a:rPr>
              <a:t>name=</a:t>
            </a:r>
            <a:r>
              <a:rPr lang="en-US" dirty="0">
                <a:solidFill>
                  <a:srgbClr val="D44950"/>
                </a:solidFill>
                <a:latin typeface="Menlo"/>
              </a:rPr>
              <a:t>"viewport"</a:t>
            </a:r>
            <a:r>
              <a:rPr lang="en-US" dirty="0">
                <a:solidFill>
                  <a:srgbClr val="333333"/>
                </a:solidFill>
                <a:latin typeface="Menlo"/>
              </a:rPr>
              <a:t> </a:t>
            </a:r>
            <a:r>
              <a:rPr lang="en-US" dirty="0">
                <a:solidFill>
                  <a:srgbClr val="4F9FCF"/>
                </a:solidFill>
                <a:latin typeface="Menlo"/>
              </a:rPr>
              <a:t>content=</a:t>
            </a:r>
            <a:r>
              <a:rPr lang="en-US" dirty="0">
                <a:solidFill>
                  <a:srgbClr val="D44950"/>
                </a:solidFill>
                <a:latin typeface="Menlo"/>
              </a:rPr>
              <a:t>"width=device-width, initial-scale=1"</a:t>
            </a:r>
            <a:r>
              <a:rPr lang="en-US" dirty="0">
                <a:solidFill>
                  <a:srgbClr val="2F6F9F"/>
                </a:solidFill>
                <a:latin typeface="Menlo"/>
              </a:rPr>
              <a:t>&gt;</a:t>
            </a:r>
            <a:r>
              <a:rPr lang="en-US" sz="3600" dirty="0"/>
              <a:t> </a:t>
            </a:r>
            <a:endParaRPr lang="en-US" sz="3600" dirty="0" smtClean="0"/>
          </a:p>
          <a:p>
            <a:r>
              <a:rPr lang="en-US" dirty="0"/>
              <a:t>You disable zooming capabilities on mobile devices by adding</a:t>
            </a:r>
            <a:r>
              <a:rPr lang="en-US" sz="3600" dirty="0">
                <a:solidFill>
                  <a:srgbClr val="333333"/>
                </a:solidFill>
                <a:latin typeface="Helvetica Neue"/>
              </a:rPr>
              <a:t> </a:t>
            </a:r>
            <a:r>
              <a:rPr lang="en-US" dirty="0">
                <a:solidFill>
                  <a:srgbClr val="C7254E"/>
                </a:solidFill>
                <a:latin typeface="Menlo"/>
              </a:rPr>
              <a:t>user-scalable=no</a:t>
            </a:r>
            <a:r>
              <a:rPr lang="en-US" dirty="0"/>
              <a:t> </a:t>
            </a:r>
            <a:endParaRPr lang="en-US" dirty="0">
              <a:latin typeface="Arial" panose="020B0604020202020204" pitchFamily="34" charset="0"/>
            </a:endParaRPr>
          </a:p>
          <a:p>
            <a:pPr lvl="0"/>
            <a:endParaRPr lang="en-US" sz="3600" dirty="0" smtClean="0"/>
          </a:p>
          <a:p>
            <a:pPr lvl="0"/>
            <a:endParaRPr lang="en-US" sz="5400" dirty="0">
              <a:latin typeface="Arial" panose="020B0604020202020204" pitchFamily="34" charset="0"/>
            </a:endParaRPr>
          </a:p>
          <a:p>
            <a:endParaRPr lang="en-IN" dirty="0"/>
          </a:p>
        </p:txBody>
      </p:sp>
    </p:spTree>
    <p:extLst>
      <p:ext uri="{BB962C8B-B14F-4D97-AF65-F5344CB8AC3E}">
        <p14:creationId xmlns:p14="http://schemas.microsoft.com/office/powerpoint/2010/main" val="3926819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Bootstrap - Containers</a:t>
            </a:r>
            <a:endParaRPr lang="en-IN" dirty="0"/>
          </a:p>
        </p:txBody>
      </p:sp>
      <p:sp>
        <p:nvSpPr>
          <p:cNvPr id="3" name="Content Placeholder 2"/>
          <p:cNvSpPr>
            <a:spLocks noGrp="1"/>
          </p:cNvSpPr>
          <p:nvPr>
            <p:ph idx="1"/>
          </p:nvPr>
        </p:nvSpPr>
        <p:spPr/>
        <p:txBody>
          <a:bodyPr>
            <a:normAutofit lnSpcReduction="10000"/>
          </a:bodyPr>
          <a:lstStyle/>
          <a:p>
            <a:r>
              <a:rPr lang="en-IN" dirty="0" smtClean="0"/>
              <a:t>Containers are used to wrap </a:t>
            </a:r>
            <a:r>
              <a:rPr lang="en-IN" dirty="0"/>
              <a:t>site contents and house </a:t>
            </a:r>
            <a:r>
              <a:rPr lang="en-IN" dirty="0" smtClean="0"/>
              <a:t>the grid system</a:t>
            </a:r>
          </a:p>
          <a:p>
            <a:pPr lvl="0"/>
            <a:r>
              <a:rPr lang="en-US" dirty="0">
                <a:solidFill>
                  <a:srgbClr val="333333"/>
                </a:solidFill>
                <a:latin typeface="Helvetica Neue"/>
              </a:rPr>
              <a:t>Use </a:t>
            </a:r>
            <a:r>
              <a:rPr lang="en-US" sz="2400" dirty="0">
                <a:solidFill>
                  <a:srgbClr val="C7254E"/>
                </a:solidFill>
                <a:latin typeface="Menlo"/>
              </a:rPr>
              <a:t>.container</a:t>
            </a:r>
            <a:r>
              <a:rPr lang="en-US" dirty="0">
                <a:solidFill>
                  <a:srgbClr val="333333"/>
                </a:solidFill>
                <a:latin typeface="Helvetica Neue"/>
              </a:rPr>
              <a:t> </a:t>
            </a:r>
            <a:r>
              <a:rPr lang="en-US" dirty="0" smtClean="0">
                <a:solidFill>
                  <a:srgbClr val="333333"/>
                </a:solidFill>
                <a:latin typeface="Helvetica Neue"/>
              </a:rPr>
              <a:t>for </a:t>
            </a:r>
            <a:r>
              <a:rPr lang="en-US" dirty="0">
                <a:solidFill>
                  <a:srgbClr val="333333"/>
                </a:solidFill>
                <a:latin typeface="Helvetica Neue"/>
              </a:rPr>
              <a:t>a responsive fixed width container</a:t>
            </a:r>
            <a:r>
              <a:rPr lang="en-US" dirty="0" smtClean="0">
                <a:solidFill>
                  <a:srgbClr val="333333"/>
                </a:solidFill>
                <a:latin typeface="Helvetica Neue"/>
              </a:rPr>
              <a:t>.</a:t>
            </a:r>
          </a:p>
          <a:p>
            <a:pPr marL="0" indent="0">
              <a:buNone/>
            </a:pPr>
            <a:r>
              <a:rPr lang="en-US" sz="2000" dirty="0" smtClean="0"/>
              <a:t> </a:t>
            </a:r>
            <a:r>
              <a:rPr lang="en-US" sz="2000" dirty="0">
                <a:solidFill>
                  <a:srgbClr val="2F6F9F"/>
                </a:solidFill>
                <a:latin typeface="Menlo"/>
              </a:rPr>
              <a:t>&lt;div</a:t>
            </a:r>
            <a:r>
              <a:rPr lang="en-US" sz="2000" dirty="0">
                <a:solidFill>
                  <a:srgbClr val="333333"/>
                </a:solidFill>
                <a:latin typeface="Menlo"/>
              </a:rPr>
              <a:t> </a:t>
            </a:r>
            <a:r>
              <a:rPr lang="en-US" sz="2000" dirty="0">
                <a:solidFill>
                  <a:srgbClr val="4F9FCF"/>
                </a:solidFill>
                <a:latin typeface="Menlo"/>
              </a:rPr>
              <a:t>class=</a:t>
            </a:r>
            <a:r>
              <a:rPr lang="en-US" sz="2000" dirty="0">
                <a:solidFill>
                  <a:srgbClr val="D44950"/>
                </a:solidFill>
                <a:latin typeface="Menlo"/>
              </a:rPr>
              <a:t>"container"</a:t>
            </a:r>
            <a:r>
              <a:rPr lang="en-US" sz="2000" dirty="0">
                <a:solidFill>
                  <a:srgbClr val="2F6F9F"/>
                </a:solidFill>
                <a:latin typeface="Menlo"/>
              </a:rPr>
              <a:t>&gt;</a:t>
            </a:r>
            <a:r>
              <a:rPr lang="en-US" sz="2000" dirty="0">
                <a:solidFill>
                  <a:srgbClr val="333333"/>
                </a:solidFill>
                <a:latin typeface="Menlo"/>
              </a:rPr>
              <a:t> </a:t>
            </a:r>
          </a:p>
          <a:p>
            <a:pPr marL="0" indent="0">
              <a:buNone/>
            </a:pPr>
            <a:r>
              <a:rPr lang="en-US" sz="2000" dirty="0" smtClean="0">
                <a:solidFill>
                  <a:srgbClr val="333333"/>
                </a:solidFill>
                <a:latin typeface="Menlo"/>
              </a:rPr>
              <a:t>... </a:t>
            </a:r>
          </a:p>
          <a:p>
            <a:pPr marL="0" indent="0">
              <a:buNone/>
            </a:pPr>
            <a:r>
              <a:rPr lang="en-US" sz="2000" dirty="0" smtClean="0">
                <a:solidFill>
                  <a:srgbClr val="2F6F9F"/>
                </a:solidFill>
                <a:latin typeface="Menlo"/>
              </a:rPr>
              <a:t>&lt;/</a:t>
            </a:r>
            <a:r>
              <a:rPr lang="en-US" sz="2000" dirty="0">
                <a:solidFill>
                  <a:srgbClr val="2F6F9F"/>
                </a:solidFill>
                <a:latin typeface="Menlo"/>
              </a:rPr>
              <a:t>div&gt;</a:t>
            </a:r>
            <a:r>
              <a:rPr lang="en-US" dirty="0"/>
              <a:t> </a:t>
            </a:r>
            <a:endParaRPr lang="en-US" sz="3600" dirty="0" smtClean="0"/>
          </a:p>
          <a:p>
            <a:r>
              <a:rPr lang="en-US" dirty="0">
                <a:solidFill>
                  <a:srgbClr val="333333"/>
                </a:solidFill>
                <a:latin typeface="Helvetica Neue"/>
              </a:rPr>
              <a:t>Use </a:t>
            </a:r>
            <a:r>
              <a:rPr lang="en-US" sz="2400" dirty="0">
                <a:solidFill>
                  <a:srgbClr val="C7254E"/>
                </a:solidFill>
                <a:latin typeface="Menlo"/>
              </a:rPr>
              <a:t>.container-fluid</a:t>
            </a:r>
            <a:r>
              <a:rPr lang="en-US" dirty="0">
                <a:solidFill>
                  <a:srgbClr val="333333"/>
                </a:solidFill>
                <a:latin typeface="Helvetica Neue"/>
              </a:rPr>
              <a:t> for a full width container, spanning the entire width of your viewport. </a:t>
            </a:r>
            <a:endParaRPr lang="en-US" dirty="0" smtClean="0">
              <a:solidFill>
                <a:srgbClr val="333333"/>
              </a:solidFill>
              <a:latin typeface="Helvetica Neue"/>
            </a:endParaRPr>
          </a:p>
          <a:p>
            <a:pPr marL="0" lvl="0" indent="0">
              <a:buNone/>
            </a:pPr>
            <a:r>
              <a:rPr lang="en-US" sz="2000" dirty="0">
                <a:solidFill>
                  <a:srgbClr val="2F6F9F"/>
                </a:solidFill>
                <a:latin typeface="Menlo"/>
              </a:rPr>
              <a:t>&lt;div</a:t>
            </a:r>
            <a:r>
              <a:rPr lang="en-US" sz="2000" dirty="0">
                <a:solidFill>
                  <a:srgbClr val="333333"/>
                </a:solidFill>
                <a:latin typeface="Menlo"/>
              </a:rPr>
              <a:t> </a:t>
            </a:r>
            <a:r>
              <a:rPr lang="en-US" sz="2000" dirty="0">
                <a:solidFill>
                  <a:srgbClr val="4F9FCF"/>
                </a:solidFill>
                <a:latin typeface="Menlo"/>
              </a:rPr>
              <a:t>class=</a:t>
            </a:r>
            <a:r>
              <a:rPr lang="en-US" sz="2000" dirty="0">
                <a:solidFill>
                  <a:srgbClr val="D44950"/>
                </a:solidFill>
                <a:latin typeface="Menlo"/>
              </a:rPr>
              <a:t>"container-fluid</a:t>
            </a:r>
            <a:r>
              <a:rPr lang="en-US" sz="2000" dirty="0" smtClean="0">
                <a:solidFill>
                  <a:srgbClr val="D44950"/>
                </a:solidFill>
                <a:latin typeface="Menlo"/>
              </a:rPr>
              <a:t>"</a:t>
            </a:r>
            <a:r>
              <a:rPr lang="en-US" sz="2000" dirty="0" smtClean="0">
                <a:solidFill>
                  <a:srgbClr val="2F6F9F"/>
                </a:solidFill>
                <a:latin typeface="Menlo"/>
              </a:rPr>
              <a:t>&gt;</a:t>
            </a:r>
          </a:p>
          <a:p>
            <a:pPr marL="0" lvl="0" indent="0">
              <a:buNone/>
            </a:pPr>
            <a:r>
              <a:rPr lang="en-US" sz="2000" dirty="0" smtClean="0">
                <a:solidFill>
                  <a:srgbClr val="333333"/>
                </a:solidFill>
                <a:latin typeface="Menlo"/>
              </a:rPr>
              <a:t> </a:t>
            </a:r>
            <a:r>
              <a:rPr lang="en-US" sz="2000" dirty="0">
                <a:solidFill>
                  <a:srgbClr val="333333"/>
                </a:solidFill>
                <a:latin typeface="Menlo"/>
              </a:rPr>
              <a:t>... </a:t>
            </a:r>
            <a:endParaRPr lang="en-US" sz="2000" dirty="0" smtClean="0">
              <a:solidFill>
                <a:srgbClr val="333333"/>
              </a:solidFill>
              <a:latin typeface="Menlo"/>
            </a:endParaRPr>
          </a:p>
          <a:p>
            <a:pPr marL="0" lvl="0" indent="0">
              <a:buNone/>
            </a:pPr>
            <a:r>
              <a:rPr lang="en-US" sz="2000" dirty="0" smtClean="0">
                <a:solidFill>
                  <a:srgbClr val="2F6F9F"/>
                </a:solidFill>
                <a:latin typeface="Menlo"/>
              </a:rPr>
              <a:t>&lt;/</a:t>
            </a:r>
            <a:r>
              <a:rPr lang="en-US" sz="2000" dirty="0">
                <a:solidFill>
                  <a:srgbClr val="2F6F9F"/>
                </a:solidFill>
                <a:latin typeface="Menlo"/>
              </a:rPr>
              <a:t>div&gt;</a:t>
            </a:r>
            <a:r>
              <a:rPr lang="en-US" dirty="0"/>
              <a:t> </a:t>
            </a:r>
            <a:endParaRPr lang="en-US" sz="4400" dirty="0">
              <a:latin typeface="Arial" panose="020B0604020202020204" pitchFamily="34" charset="0"/>
            </a:endParaRPr>
          </a:p>
          <a:p>
            <a:endParaRPr lang="en-US" dirty="0">
              <a:solidFill>
                <a:srgbClr val="333333"/>
              </a:solidFill>
              <a:latin typeface="Helvetica Neue"/>
            </a:endParaRPr>
          </a:p>
          <a:p>
            <a:pPr lvl="0"/>
            <a:endParaRPr lang="en-US" sz="5400" dirty="0">
              <a:latin typeface="Arial" panose="020B0604020202020204" pitchFamily="34" charset="0"/>
            </a:endParaRPr>
          </a:p>
          <a:p>
            <a:endParaRPr lang="en-IN" dirty="0"/>
          </a:p>
        </p:txBody>
      </p:sp>
    </p:spTree>
    <p:extLst>
      <p:ext uri="{BB962C8B-B14F-4D97-AF65-F5344CB8AC3E}">
        <p14:creationId xmlns:p14="http://schemas.microsoft.com/office/powerpoint/2010/main" val="448544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Pipeline</a:t>
            </a:r>
            <a:endParaRPr lang="en-IN" dirty="0"/>
          </a:p>
        </p:txBody>
      </p:sp>
      <p:sp>
        <p:nvSpPr>
          <p:cNvPr id="4" name="Rectangle 3"/>
          <p:cNvSpPr/>
          <p:nvPr/>
        </p:nvSpPr>
        <p:spPr>
          <a:xfrm>
            <a:off x="3280024" y="1690688"/>
            <a:ext cx="5791200" cy="48685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846" y="2808576"/>
            <a:ext cx="965083" cy="965083"/>
          </a:xfrm>
          <a:prstGeom prst="rect">
            <a:avLst/>
          </a:prstGeom>
        </p:spPr>
      </p:pic>
      <p:sp>
        <p:nvSpPr>
          <p:cNvPr id="6" name="Right Arrow 5"/>
          <p:cNvSpPr/>
          <p:nvPr/>
        </p:nvSpPr>
        <p:spPr>
          <a:xfrm>
            <a:off x="2463593" y="2082911"/>
            <a:ext cx="1524000" cy="3048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HTTP Request</a:t>
            </a:r>
            <a:endParaRPr lang="en-US" sz="1200" dirty="0"/>
          </a:p>
        </p:txBody>
      </p:sp>
      <p:sp>
        <p:nvSpPr>
          <p:cNvPr id="7" name="Left Arrow 6"/>
          <p:cNvSpPr/>
          <p:nvPr/>
        </p:nvSpPr>
        <p:spPr>
          <a:xfrm>
            <a:off x="2307569" y="4195408"/>
            <a:ext cx="1461655" cy="284223"/>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t>HTTP Response</a:t>
            </a:r>
            <a:endParaRPr lang="en-US" sz="1400" dirty="0"/>
          </a:p>
        </p:txBody>
      </p:sp>
      <p:sp>
        <p:nvSpPr>
          <p:cNvPr id="8" name="Rounded Rectangle 7"/>
          <p:cNvSpPr/>
          <p:nvPr/>
        </p:nvSpPr>
        <p:spPr>
          <a:xfrm>
            <a:off x="4613895" y="1968611"/>
            <a:ext cx="1600200" cy="533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Routing </a:t>
            </a:r>
          </a:p>
          <a:p>
            <a:pPr algn="ctr"/>
            <a:r>
              <a:rPr lang="en-US" dirty="0" smtClean="0"/>
              <a:t>Engine</a:t>
            </a:r>
          </a:p>
        </p:txBody>
      </p:sp>
      <p:sp>
        <p:nvSpPr>
          <p:cNvPr id="9" name="Right Arrow 8"/>
          <p:cNvSpPr/>
          <p:nvPr/>
        </p:nvSpPr>
        <p:spPr>
          <a:xfrm rot="5400000">
            <a:off x="4913373" y="3135146"/>
            <a:ext cx="1103633" cy="26248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Lookup</a:t>
            </a:r>
            <a:endParaRPr lang="en-US" sz="1200" dirty="0"/>
          </a:p>
        </p:txBody>
      </p:sp>
      <p:sp>
        <p:nvSpPr>
          <p:cNvPr id="10" name="Rounded Rectangle 9"/>
          <p:cNvSpPr/>
          <p:nvPr/>
        </p:nvSpPr>
        <p:spPr>
          <a:xfrm>
            <a:off x="4665089" y="4036082"/>
            <a:ext cx="1600200" cy="533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Controller</a:t>
            </a:r>
          </a:p>
        </p:txBody>
      </p:sp>
      <p:sp>
        <p:nvSpPr>
          <p:cNvPr id="11" name="Rounded Rectangle 10"/>
          <p:cNvSpPr/>
          <p:nvPr/>
        </p:nvSpPr>
        <p:spPr>
          <a:xfrm>
            <a:off x="4742196" y="5820181"/>
            <a:ext cx="1600200"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View Engine</a:t>
            </a:r>
          </a:p>
        </p:txBody>
      </p:sp>
      <p:sp>
        <p:nvSpPr>
          <p:cNvPr id="12" name="Right Arrow 11"/>
          <p:cNvSpPr/>
          <p:nvPr/>
        </p:nvSpPr>
        <p:spPr>
          <a:xfrm rot="5400000">
            <a:off x="5491292" y="5017003"/>
            <a:ext cx="841712" cy="26248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Lookup</a:t>
            </a:r>
            <a:endParaRPr lang="en-US" sz="1200" dirty="0"/>
          </a:p>
        </p:txBody>
      </p:sp>
      <p:sp>
        <p:nvSpPr>
          <p:cNvPr id="13" name="Rounded Rectangle 12"/>
          <p:cNvSpPr/>
          <p:nvPr/>
        </p:nvSpPr>
        <p:spPr>
          <a:xfrm>
            <a:off x="7338241" y="4029996"/>
            <a:ext cx="1600200" cy="5334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Model</a:t>
            </a:r>
          </a:p>
        </p:txBody>
      </p:sp>
      <p:sp>
        <p:nvSpPr>
          <p:cNvPr id="14" name="Left-Right Arrow 13"/>
          <p:cNvSpPr/>
          <p:nvPr/>
        </p:nvSpPr>
        <p:spPr>
          <a:xfrm>
            <a:off x="6487672" y="4230148"/>
            <a:ext cx="647701" cy="214745"/>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 name="Left Arrow 14"/>
          <p:cNvSpPr/>
          <p:nvPr/>
        </p:nvSpPr>
        <p:spPr>
          <a:xfrm rot="5400000">
            <a:off x="4695382" y="4998757"/>
            <a:ext cx="841712" cy="298975"/>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TextBox 15"/>
          <p:cNvSpPr txBox="1"/>
          <p:nvPr/>
        </p:nvSpPr>
        <p:spPr>
          <a:xfrm>
            <a:off x="1349626" y="3614005"/>
            <a:ext cx="928915" cy="369332"/>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dirty="0" smtClean="0"/>
              <a:t>User</a:t>
            </a:r>
            <a:endParaRPr lang="en-US" dirty="0"/>
          </a:p>
        </p:txBody>
      </p:sp>
      <p:sp>
        <p:nvSpPr>
          <p:cNvPr id="17" name="Left Arrow 16"/>
          <p:cNvSpPr/>
          <p:nvPr/>
        </p:nvSpPr>
        <p:spPr>
          <a:xfrm>
            <a:off x="3843265" y="4205696"/>
            <a:ext cx="730827" cy="273935"/>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t>View</a:t>
            </a:r>
            <a:endParaRPr lang="en-US" sz="1400" dirty="0"/>
          </a:p>
        </p:txBody>
      </p:sp>
      <p:sp>
        <p:nvSpPr>
          <p:cNvPr id="18" name="TextBox 17"/>
          <p:cNvSpPr txBox="1"/>
          <p:nvPr/>
        </p:nvSpPr>
        <p:spPr>
          <a:xfrm>
            <a:off x="7585317" y="1732275"/>
            <a:ext cx="1485907" cy="369332"/>
          </a:xfrm>
          <a:prstGeom prst="rect">
            <a:avLst/>
          </a:prstGeom>
          <a:noFill/>
          <a:ln>
            <a:noFill/>
          </a:ln>
          <a:effectLst>
            <a:outerShdw blurRad="190500" dist="228600" dir="2700000" algn="ctr">
              <a:srgbClr val="000000">
                <a:alpha val="30000"/>
              </a:srgb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ASP.NET MVC</a:t>
            </a:r>
            <a:endParaRPr lang="en-US" dirty="0"/>
          </a:p>
        </p:txBody>
      </p:sp>
    </p:spTree>
    <p:extLst>
      <p:ext uri="{BB962C8B-B14F-4D97-AF65-F5344CB8AC3E}">
        <p14:creationId xmlns:p14="http://schemas.microsoft.com/office/powerpoint/2010/main" val="2114764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Bootstrap – Grid System</a:t>
            </a:r>
            <a:endParaRPr lang="en-IN" dirty="0"/>
          </a:p>
        </p:txBody>
      </p:sp>
      <p:sp>
        <p:nvSpPr>
          <p:cNvPr id="3" name="Content Placeholder 2"/>
          <p:cNvSpPr>
            <a:spLocks noGrp="1"/>
          </p:cNvSpPr>
          <p:nvPr>
            <p:ph idx="1"/>
          </p:nvPr>
        </p:nvSpPr>
        <p:spPr>
          <a:xfrm>
            <a:off x="838200" y="1825625"/>
            <a:ext cx="4145924" cy="4351338"/>
          </a:xfrm>
        </p:spPr>
        <p:txBody>
          <a:bodyPr>
            <a:normAutofit/>
          </a:bodyPr>
          <a:lstStyle/>
          <a:p>
            <a:pPr marL="0" indent="0">
              <a:buNone/>
            </a:pPr>
            <a:r>
              <a:rPr lang="en-IN" b="1" u="sng" dirty="0"/>
              <a:t>Grid system</a:t>
            </a:r>
          </a:p>
          <a:p>
            <a:r>
              <a:rPr lang="en-IN" sz="2000" dirty="0"/>
              <a:t>I</a:t>
            </a:r>
            <a:r>
              <a:rPr lang="en-IN" sz="2000" dirty="0" smtClean="0"/>
              <a:t>ncludes </a:t>
            </a:r>
            <a:r>
              <a:rPr lang="en-IN" sz="2000" dirty="0"/>
              <a:t>a responsive, mobile first fluid grid system that appropriately scales up to 12 columns as the device or </a:t>
            </a:r>
            <a:r>
              <a:rPr lang="en-IN" sz="2000" dirty="0" smtClean="0"/>
              <a:t>viewport size increases.</a:t>
            </a:r>
          </a:p>
          <a:p>
            <a:r>
              <a:rPr lang="en-IN" sz="2000" dirty="0" smtClean="0"/>
              <a:t>Example</a:t>
            </a:r>
          </a:p>
          <a:p>
            <a:pPr marL="0" lvl="0" indent="0">
              <a:buNone/>
            </a:pPr>
            <a:r>
              <a:rPr lang="en-US" sz="1600" dirty="0">
                <a:solidFill>
                  <a:srgbClr val="2F6F9F"/>
                </a:solidFill>
                <a:latin typeface="Menlo"/>
              </a:rPr>
              <a:t>&lt;div</a:t>
            </a:r>
            <a:r>
              <a:rPr lang="en-US" sz="1600" dirty="0">
                <a:solidFill>
                  <a:srgbClr val="333333"/>
                </a:solidFill>
                <a:latin typeface="Menlo"/>
              </a:rPr>
              <a:t> </a:t>
            </a:r>
            <a:r>
              <a:rPr lang="en-US" sz="1600" dirty="0">
                <a:solidFill>
                  <a:srgbClr val="4F9FCF"/>
                </a:solidFill>
                <a:latin typeface="Menlo"/>
              </a:rPr>
              <a:t>class=</a:t>
            </a:r>
            <a:r>
              <a:rPr lang="en-US" sz="1600" dirty="0">
                <a:solidFill>
                  <a:srgbClr val="D44950"/>
                </a:solidFill>
                <a:latin typeface="Menlo"/>
              </a:rPr>
              <a:t>"container-fluid"</a:t>
            </a:r>
            <a:r>
              <a:rPr lang="en-US" sz="1600" dirty="0">
                <a:solidFill>
                  <a:srgbClr val="2F6F9F"/>
                </a:solidFill>
                <a:latin typeface="Menlo"/>
              </a:rPr>
              <a:t>&gt;</a:t>
            </a:r>
            <a:r>
              <a:rPr lang="en-US" sz="1600" dirty="0"/>
              <a:t> </a:t>
            </a:r>
            <a:endParaRPr lang="en-IN" sz="1600" dirty="0" smtClean="0"/>
          </a:p>
          <a:p>
            <a:pPr marL="0" lvl="0" indent="0">
              <a:buNone/>
            </a:pPr>
            <a:r>
              <a:rPr lang="en-US" sz="1600" dirty="0" smtClean="0">
                <a:solidFill>
                  <a:srgbClr val="2F6F9F"/>
                </a:solidFill>
                <a:latin typeface="Menlo"/>
              </a:rPr>
              <a:t>   &lt;</a:t>
            </a:r>
            <a:r>
              <a:rPr lang="en-US" sz="1600" dirty="0">
                <a:solidFill>
                  <a:srgbClr val="2F6F9F"/>
                </a:solidFill>
                <a:latin typeface="Menlo"/>
              </a:rPr>
              <a:t>div</a:t>
            </a:r>
            <a:r>
              <a:rPr lang="en-US" sz="1600" dirty="0">
                <a:solidFill>
                  <a:srgbClr val="333333"/>
                </a:solidFill>
                <a:latin typeface="Menlo"/>
              </a:rPr>
              <a:t> </a:t>
            </a:r>
            <a:r>
              <a:rPr lang="en-US" sz="1600" dirty="0">
                <a:solidFill>
                  <a:srgbClr val="4F9FCF"/>
                </a:solidFill>
                <a:latin typeface="Menlo"/>
              </a:rPr>
              <a:t>class=</a:t>
            </a:r>
            <a:r>
              <a:rPr lang="en-US" sz="1600" dirty="0">
                <a:solidFill>
                  <a:srgbClr val="D44950"/>
                </a:solidFill>
                <a:latin typeface="Menlo"/>
              </a:rPr>
              <a:t>"row"</a:t>
            </a:r>
            <a:r>
              <a:rPr lang="en-US" sz="1600" dirty="0">
                <a:solidFill>
                  <a:srgbClr val="2F6F9F"/>
                </a:solidFill>
                <a:latin typeface="Menlo"/>
              </a:rPr>
              <a:t>&gt;</a:t>
            </a:r>
            <a:r>
              <a:rPr lang="en-US" sz="1600" dirty="0">
                <a:solidFill>
                  <a:srgbClr val="333333"/>
                </a:solidFill>
                <a:latin typeface="Menlo"/>
              </a:rPr>
              <a:t> </a:t>
            </a:r>
            <a:endParaRPr lang="en-US" sz="1600" dirty="0" smtClean="0">
              <a:solidFill>
                <a:srgbClr val="333333"/>
              </a:solidFill>
              <a:latin typeface="Menlo"/>
            </a:endParaRPr>
          </a:p>
          <a:p>
            <a:pPr marL="0" lvl="0" indent="0">
              <a:buNone/>
            </a:pPr>
            <a:r>
              <a:rPr lang="en-US" sz="1600" dirty="0" smtClean="0">
                <a:solidFill>
                  <a:srgbClr val="2F6F9F"/>
                </a:solidFill>
                <a:latin typeface="Menlo"/>
              </a:rPr>
              <a:t>       &lt;</a:t>
            </a:r>
            <a:r>
              <a:rPr lang="en-US" sz="1600" dirty="0">
                <a:solidFill>
                  <a:srgbClr val="2F6F9F"/>
                </a:solidFill>
                <a:latin typeface="Menlo"/>
              </a:rPr>
              <a:t>div</a:t>
            </a:r>
            <a:r>
              <a:rPr lang="en-US" sz="1600" dirty="0">
                <a:solidFill>
                  <a:srgbClr val="333333"/>
                </a:solidFill>
                <a:latin typeface="Menlo"/>
              </a:rPr>
              <a:t> </a:t>
            </a:r>
            <a:r>
              <a:rPr lang="en-US" sz="1600" dirty="0">
                <a:solidFill>
                  <a:srgbClr val="4F9FCF"/>
                </a:solidFill>
                <a:latin typeface="Menlo"/>
              </a:rPr>
              <a:t>class=</a:t>
            </a:r>
            <a:r>
              <a:rPr lang="en-US" sz="1600" dirty="0">
                <a:solidFill>
                  <a:srgbClr val="D44950"/>
                </a:solidFill>
                <a:latin typeface="Menlo"/>
              </a:rPr>
              <a:t>"col-md-8"</a:t>
            </a:r>
            <a:r>
              <a:rPr lang="en-US" sz="1600" dirty="0">
                <a:solidFill>
                  <a:srgbClr val="2F6F9F"/>
                </a:solidFill>
                <a:latin typeface="Menlo"/>
              </a:rPr>
              <a:t>&gt;</a:t>
            </a:r>
            <a:r>
              <a:rPr lang="en-US" sz="1600" dirty="0">
                <a:solidFill>
                  <a:srgbClr val="333333"/>
                </a:solidFill>
                <a:latin typeface="Menlo"/>
              </a:rPr>
              <a:t>.col-md-8</a:t>
            </a:r>
            <a:r>
              <a:rPr lang="en-US" sz="1600" dirty="0">
                <a:solidFill>
                  <a:srgbClr val="2F6F9F"/>
                </a:solidFill>
                <a:latin typeface="Menlo"/>
              </a:rPr>
              <a:t>&lt;/div&gt;</a:t>
            </a:r>
            <a:r>
              <a:rPr lang="en-US" sz="1600" dirty="0">
                <a:solidFill>
                  <a:srgbClr val="333333"/>
                </a:solidFill>
                <a:latin typeface="Menlo"/>
              </a:rPr>
              <a:t> </a:t>
            </a:r>
            <a:endParaRPr lang="en-US" sz="1600" dirty="0" smtClean="0">
              <a:solidFill>
                <a:srgbClr val="333333"/>
              </a:solidFill>
              <a:latin typeface="Menlo"/>
            </a:endParaRPr>
          </a:p>
          <a:p>
            <a:pPr marL="0" lvl="0" indent="0">
              <a:buNone/>
            </a:pPr>
            <a:r>
              <a:rPr lang="en-US" sz="1600" dirty="0" smtClean="0">
                <a:solidFill>
                  <a:srgbClr val="2F6F9F"/>
                </a:solidFill>
                <a:latin typeface="Menlo"/>
              </a:rPr>
              <a:t>       &lt;</a:t>
            </a:r>
            <a:r>
              <a:rPr lang="en-US" sz="1600" dirty="0">
                <a:solidFill>
                  <a:srgbClr val="2F6F9F"/>
                </a:solidFill>
                <a:latin typeface="Menlo"/>
              </a:rPr>
              <a:t>div</a:t>
            </a:r>
            <a:r>
              <a:rPr lang="en-US" sz="1600" dirty="0">
                <a:solidFill>
                  <a:srgbClr val="333333"/>
                </a:solidFill>
                <a:latin typeface="Menlo"/>
              </a:rPr>
              <a:t> </a:t>
            </a:r>
            <a:r>
              <a:rPr lang="en-US" sz="1600" dirty="0">
                <a:solidFill>
                  <a:srgbClr val="4F9FCF"/>
                </a:solidFill>
                <a:latin typeface="Menlo"/>
              </a:rPr>
              <a:t>class=</a:t>
            </a:r>
            <a:r>
              <a:rPr lang="en-US" sz="1600" dirty="0">
                <a:solidFill>
                  <a:srgbClr val="D44950"/>
                </a:solidFill>
                <a:latin typeface="Menlo"/>
              </a:rPr>
              <a:t>"col-md-4"</a:t>
            </a:r>
            <a:r>
              <a:rPr lang="en-US" sz="1600" dirty="0">
                <a:solidFill>
                  <a:srgbClr val="2F6F9F"/>
                </a:solidFill>
                <a:latin typeface="Menlo"/>
              </a:rPr>
              <a:t>&gt;</a:t>
            </a:r>
            <a:r>
              <a:rPr lang="en-US" sz="1600" dirty="0">
                <a:solidFill>
                  <a:srgbClr val="333333"/>
                </a:solidFill>
                <a:latin typeface="Menlo"/>
              </a:rPr>
              <a:t>.col-md-4</a:t>
            </a:r>
            <a:r>
              <a:rPr lang="en-US" sz="1600" dirty="0">
                <a:solidFill>
                  <a:srgbClr val="2F6F9F"/>
                </a:solidFill>
                <a:latin typeface="Menlo"/>
              </a:rPr>
              <a:t>&lt;/div</a:t>
            </a:r>
            <a:r>
              <a:rPr lang="en-US" sz="1600" dirty="0" smtClean="0">
                <a:solidFill>
                  <a:srgbClr val="2F6F9F"/>
                </a:solidFill>
                <a:latin typeface="Menlo"/>
              </a:rPr>
              <a:t>&gt;</a:t>
            </a:r>
          </a:p>
          <a:p>
            <a:pPr marL="0" lvl="0" indent="0">
              <a:buNone/>
            </a:pPr>
            <a:r>
              <a:rPr lang="en-US" sz="1600" dirty="0" smtClean="0">
                <a:solidFill>
                  <a:srgbClr val="333333"/>
                </a:solidFill>
                <a:latin typeface="Menlo"/>
              </a:rPr>
              <a:t>    </a:t>
            </a:r>
            <a:r>
              <a:rPr lang="en-US" sz="1600" dirty="0" smtClean="0">
                <a:solidFill>
                  <a:srgbClr val="2F6F9F"/>
                </a:solidFill>
                <a:latin typeface="Menlo"/>
              </a:rPr>
              <a:t>&lt;/</a:t>
            </a:r>
            <a:r>
              <a:rPr lang="en-US" sz="1600" dirty="0">
                <a:solidFill>
                  <a:srgbClr val="2F6F9F"/>
                </a:solidFill>
                <a:latin typeface="Menlo"/>
              </a:rPr>
              <a:t>div&gt;</a:t>
            </a:r>
            <a:r>
              <a:rPr lang="en-US" sz="1600" dirty="0"/>
              <a:t> </a:t>
            </a:r>
            <a:endParaRPr lang="en-US" sz="1600" dirty="0" smtClean="0"/>
          </a:p>
          <a:p>
            <a:pPr marL="0" indent="0">
              <a:buNone/>
            </a:pPr>
            <a:r>
              <a:rPr lang="en-US" sz="1600" dirty="0">
                <a:solidFill>
                  <a:srgbClr val="333333"/>
                </a:solidFill>
                <a:latin typeface="Menlo"/>
              </a:rPr>
              <a:t> </a:t>
            </a:r>
            <a:r>
              <a:rPr lang="en-US" sz="1600" dirty="0">
                <a:solidFill>
                  <a:srgbClr val="2F6F9F"/>
                </a:solidFill>
                <a:latin typeface="Menlo"/>
              </a:rPr>
              <a:t>&lt;/div&gt;</a:t>
            </a:r>
            <a:r>
              <a:rPr lang="en-US" sz="1600" dirty="0"/>
              <a:t> </a:t>
            </a:r>
          </a:p>
          <a:p>
            <a:pPr marL="0" lvl="0" indent="0">
              <a:buNone/>
            </a:pPr>
            <a:endParaRPr lang="en-US" sz="3600" dirty="0">
              <a:latin typeface="Arial" panose="020B0604020202020204" pitchFamily="34" charset="0"/>
            </a:endParaRPr>
          </a:p>
          <a:p>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532515940"/>
              </p:ext>
            </p:extLst>
          </p:nvPr>
        </p:nvGraphicFramePr>
        <p:xfrm>
          <a:off x="5443042" y="1825625"/>
          <a:ext cx="6225645" cy="3287792"/>
        </p:xfrm>
        <a:graphic>
          <a:graphicData uri="http://schemas.openxmlformats.org/drawingml/2006/table">
            <a:tbl>
              <a:tblPr/>
              <a:tblGrid>
                <a:gridCol w="1245129"/>
                <a:gridCol w="1245129"/>
                <a:gridCol w="1245129"/>
                <a:gridCol w="1245129"/>
                <a:gridCol w="1245129"/>
              </a:tblGrid>
              <a:tr h="752664">
                <a:tc>
                  <a:txBody>
                    <a:bodyPr/>
                    <a:lstStyle/>
                    <a:p>
                      <a:pPr algn="l" fontAlgn="b"/>
                      <a:endParaRPr lang="en-IN" sz="1400" dirty="0">
                        <a:effectLst/>
                      </a:endParaRPr>
                    </a:p>
                  </a:txBody>
                  <a:tcPr marL="58802" marR="58802" marT="58802" marB="58802"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400">
                          <a:effectLst/>
                        </a:rPr>
                        <a:t>Extra small devicesPhones (&lt;768px)</a:t>
                      </a:r>
                    </a:p>
                  </a:txBody>
                  <a:tcPr marL="58802" marR="58802" marT="58802" marB="58802"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400">
                          <a:effectLst/>
                        </a:rPr>
                        <a:t>Small devices Tablets (≥768px)</a:t>
                      </a:r>
                    </a:p>
                  </a:txBody>
                  <a:tcPr marL="58802" marR="58802" marT="58802" marB="58802"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400" dirty="0">
                          <a:effectLst/>
                        </a:rPr>
                        <a:t>Medium </a:t>
                      </a:r>
                      <a:r>
                        <a:rPr lang="en-IN" sz="1400" dirty="0" err="1">
                          <a:effectLst/>
                        </a:rPr>
                        <a:t>devicesDesktops</a:t>
                      </a:r>
                      <a:r>
                        <a:rPr lang="en-IN" sz="1400" dirty="0">
                          <a:effectLst/>
                        </a:rPr>
                        <a:t> (≥992px)</a:t>
                      </a:r>
                    </a:p>
                  </a:txBody>
                  <a:tcPr marL="58802" marR="58802" marT="58802" marB="58802"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400">
                          <a:effectLst/>
                        </a:rPr>
                        <a:t>Large devices Desktops (≥1200px)</a:t>
                      </a:r>
                    </a:p>
                  </a:txBody>
                  <a:tcPr marL="58802" marR="58802" marT="58802" marB="58802"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29290">
                <a:tc>
                  <a:txBody>
                    <a:bodyPr/>
                    <a:lstStyle/>
                    <a:p>
                      <a:pPr algn="l" fontAlgn="t"/>
                      <a:r>
                        <a:rPr lang="en-IN" sz="1400" dirty="0">
                          <a:effectLst/>
                        </a:rPr>
                        <a:t>Class prefix</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400" b="1">
                          <a:effectLst/>
                        </a:rPr>
                        <a:t>.col-xs-</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400" b="1">
                          <a:effectLst/>
                        </a:rPr>
                        <a:t>.col-sm-</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400" b="1">
                          <a:effectLst/>
                        </a:rPr>
                        <a:t>.col-md-</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400" b="1" dirty="0">
                          <a:effectLst/>
                        </a:rPr>
                        <a:t>.col-</a:t>
                      </a:r>
                      <a:r>
                        <a:rPr lang="en-IN" sz="1400" b="1" dirty="0" err="1">
                          <a:effectLst/>
                        </a:rPr>
                        <a:t>lg</a:t>
                      </a:r>
                      <a:r>
                        <a:rPr lang="en-IN" sz="1400" b="1" dirty="0">
                          <a:effectLst/>
                        </a:rPr>
                        <a:t>-</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29290">
                <a:tc>
                  <a:txBody>
                    <a:bodyPr/>
                    <a:lstStyle/>
                    <a:p>
                      <a:pPr algn="l" fontAlgn="t"/>
                      <a:r>
                        <a:rPr lang="en-IN" sz="1400">
                          <a:effectLst/>
                        </a:rPr>
                        <a:t># of columns</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gridSpan="4">
                  <a:txBody>
                    <a:bodyPr/>
                    <a:lstStyle/>
                    <a:p>
                      <a:pPr fontAlgn="t"/>
                      <a:r>
                        <a:rPr lang="en-IN" sz="1400">
                          <a:effectLst/>
                        </a:rPr>
                        <a:t>12</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r>
              <a:tr h="329290">
                <a:tc>
                  <a:txBody>
                    <a:bodyPr/>
                    <a:lstStyle/>
                    <a:p>
                      <a:pPr algn="l" fontAlgn="t"/>
                      <a:r>
                        <a:rPr lang="en-IN" sz="1400">
                          <a:effectLst/>
                        </a:rPr>
                        <a:t>Column width</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400">
                          <a:solidFill>
                            <a:srgbClr val="777777"/>
                          </a:solidFill>
                          <a:effectLst/>
                        </a:rPr>
                        <a:t>Auto</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400">
                          <a:effectLst/>
                        </a:rPr>
                        <a:t>~62px</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400">
                          <a:effectLst/>
                        </a:rPr>
                        <a:t>~81px</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400">
                          <a:effectLst/>
                        </a:rPr>
                        <a:t>~97px</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29290">
                <a:tc>
                  <a:txBody>
                    <a:bodyPr/>
                    <a:lstStyle/>
                    <a:p>
                      <a:pPr algn="l" fontAlgn="t"/>
                      <a:r>
                        <a:rPr lang="en-IN" sz="1400">
                          <a:effectLst/>
                        </a:rPr>
                        <a:t>Gutter width</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gridSpan="4">
                  <a:txBody>
                    <a:bodyPr/>
                    <a:lstStyle/>
                    <a:p>
                      <a:pPr fontAlgn="t"/>
                      <a:r>
                        <a:rPr lang="en-IN" sz="1400">
                          <a:effectLst/>
                        </a:rPr>
                        <a:t>30px (15px on each side of a column)</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r>
              <a:tr h="329290">
                <a:tc>
                  <a:txBody>
                    <a:bodyPr/>
                    <a:lstStyle/>
                    <a:p>
                      <a:pPr algn="l" fontAlgn="t"/>
                      <a:r>
                        <a:rPr lang="en-IN" sz="1400">
                          <a:effectLst/>
                        </a:rPr>
                        <a:t>Nestable</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gridSpan="4">
                  <a:txBody>
                    <a:bodyPr/>
                    <a:lstStyle/>
                    <a:p>
                      <a:pPr fontAlgn="t"/>
                      <a:r>
                        <a:rPr lang="en-IN" sz="1400">
                          <a:effectLst/>
                        </a:rPr>
                        <a:t>Yes</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en-IN"/>
                    </a:p>
                  </a:txBody>
                  <a:tcPr/>
                </a:tc>
                <a:tc hMerge="1">
                  <a:txBody>
                    <a:bodyPr/>
                    <a:lstStyle/>
                    <a:p>
                      <a:endParaRPr lang="en-IN"/>
                    </a:p>
                  </a:txBody>
                  <a:tcPr/>
                </a:tc>
                <a:tc hMerge="1">
                  <a:txBody>
                    <a:bodyPr/>
                    <a:lstStyle/>
                    <a:p>
                      <a:endParaRPr lang="en-IN"/>
                    </a:p>
                  </a:txBody>
                  <a:tcPr/>
                </a:tc>
              </a:tr>
              <a:tr h="329290">
                <a:tc>
                  <a:txBody>
                    <a:bodyPr/>
                    <a:lstStyle/>
                    <a:p>
                      <a:pPr algn="l" fontAlgn="t"/>
                      <a:r>
                        <a:rPr lang="en-IN" sz="1400">
                          <a:effectLst/>
                        </a:rPr>
                        <a:t>Offsets</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gridSpan="4">
                  <a:txBody>
                    <a:bodyPr/>
                    <a:lstStyle/>
                    <a:p>
                      <a:pPr fontAlgn="t"/>
                      <a:r>
                        <a:rPr lang="en-IN" sz="1400">
                          <a:effectLst/>
                        </a:rPr>
                        <a:t>Yes</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r>
              <a:tr h="540977">
                <a:tc>
                  <a:txBody>
                    <a:bodyPr/>
                    <a:lstStyle/>
                    <a:p>
                      <a:pPr algn="l" fontAlgn="t"/>
                      <a:r>
                        <a:rPr lang="en-IN" sz="1400">
                          <a:effectLst/>
                        </a:rPr>
                        <a:t>Column ordering</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gridSpan="4">
                  <a:txBody>
                    <a:bodyPr/>
                    <a:lstStyle/>
                    <a:p>
                      <a:pPr fontAlgn="t"/>
                      <a:r>
                        <a:rPr lang="en-IN" sz="1400" dirty="0">
                          <a:effectLst/>
                        </a:rPr>
                        <a:t>Yes</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en-IN"/>
                    </a:p>
                  </a:txBody>
                  <a:tcPr/>
                </a:tc>
                <a:tc hMerge="1">
                  <a:txBody>
                    <a:bodyPr/>
                    <a:lstStyle/>
                    <a:p>
                      <a:endParaRPr lang="en-IN"/>
                    </a:p>
                  </a:txBody>
                  <a:tcPr/>
                </a:tc>
                <a:tc hMerge="1">
                  <a:txBody>
                    <a:bodyPr/>
                    <a:lstStyle/>
                    <a:p>
                      <a:endParaRPr lang="en-IN"/>
                    </a:p>
                  </a:txBody>
                  <a:tcPr/>
                </a:tc>
              </a:tr>
            </a:tbl>
          </a:graphicData>
        </a:graphic>
      </p:graphicFrame>
    </p:spTree>
    <p:extLst>
      <p:ext uri="{BB962C8B-B14F-4D97-AF65-F5344CB8AC3E}">
        <p14:creationId xmlns:p14="http://schemas.microsoft.com/office/powerpoint/2010/main" val="35113107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Bootstrap – Grid System</a:t>
            </a:r>
            <a:endParaRPr lang="en-IN" dirty="0"/>
          </a:p>
        </p:txBody>
      </p:sp>
      <p:sp>
        <p:nvSpPr>
          <p:cNvPr id="3" name="Content Placeholder 2"/>
          <p:cNvSpPr>
            <a:spLocks noGrp="1"/>
          </p:cNvSpPr>
          <p:nvPr>
            <p:ph idx="1"/>
          </p:nvPr>
        </p:nvSpPr>
        <p:spPr/>
        <p:txBody>
          <a:bodyPr/>
          <a:lstStyle/>
          <a:p>
            <a:pPr marL="0" indent="0">
              <a:buNone/>
            </a:pPr>
            <a:r>
              <a:rPr lang="en-IN" dirty="0" smtClean="0"/>
              <a:t>Column ordering</a:t>
            </a:r>
          </a:p>
          <a:p>
            <a:pPr marL="0" lvl="0" indent="0">
              <a:buNone/>
            </a:pPr>
            <a:r>
              <a:rPr lang="en-US" sz="1600" dirty="0" smtClean="0">
                <a:solidFill>
                  <a:srgbClr val="2F6F9F"/>
                </a:solidFill>
                <a:latin typeface="Menlo"/>
              </a:rPr>
              <a:t>&lt;div</a:t>
            </a:r>
            <a:r>
              <a:rPr lang="en-US" sz="1600" dirty="0" smtClean="0">
                <a:solidFill>
                  <a:srgbClr val="333333"/>
                </a:solidFill>
                <a:latin typeface="Menlo"/>
              </a:rPr>
              <a:t> </a:t>
            </a:r>
            <a:r>
              <a:rPr lang="en-US" sz="1600" dirty="0" smtClean="0">
                <a:solidFill>
                  <a:srgbClr val="4F9FCF"/>
                </a:solidFill>
                <a:latin typeface="Menlo"/>
              </a:rPr>
              <a:t>class=</a:t>
            </a:r>
            <a:r>
              <a:rPr lang="en-US" sz="1600" dirty="0" smtClean="0">
                <a:solidFill>
                  <a:srgbClr val="D44950"/>
                </a:solidFill>
                <a:latin typeface="Menlo"/>
              </a:rPr>
              <a:t>"row"</a:t>
            </a:r>
            <a:r>
              <a:rPr lang="en-US" sz="1600" dirty="0" smtClean="0">
                <a:solidFill>
                  <a:srgbClr val="2F6F9F"/>
                </a:solidFill>
                <a:latin typeface="Menlo"/>
              </a:rPr>
              <a:t>&gt;</a:t>
            </a:r>
          </a:p>
          <a:p>
            <a:pPr marL="0" lvl="0" indent="0">
              <a:buNone/>
            </a:pPr>
            <a:r>
              <a:rPr lang="en-US" sz="1600" dirty="0" smtClean="0">
                <a:solidFill>
                  <a:srgbClr val="333333"/>
                </a:solidFill>
                <a:latin typeface="Menlo"/>
              </a:rPr>
              <a:t>   </a:t>
            </a:r>
            <a:r>
              <a:rPr lang="en-US" sz="1600" dirty="0" smtClean="0">
                <a:solidFill>
                  <a:srgbClr val="2F6F9F"/>
                </a:solidFill>
                <a:latin typeface="Menlo"/>
              </a:rPr>
              <a:t>&lt;div</a:t>
            </a:r>
            <a:r>
              <a:rPr lang="en-US" sz="1600" dirty="0" smtClean="0">
                <a:solidFill>
                  <a:srgbClr val="333333"/>
                </a:solidFill>
                <a:latin typeface="Menlo"/>
              </a:rPr>
              <a:t> </a:t>
            </a:r>
            <a:r>
              <a:rPr lang="en-US" sz="1600" dirty="0" smtClean="0">
                <a:solidFill>
                  <a:srgbClr val="4F9FCF"/>
                </a:solidFill>
                <a:latin typeface="Menlo"/>
              </a:rPr>
              <a:t>class=</a:t>
            </a:r>
            <a:r>
              <a:rPr lang="en-US" sz="1600" dirty="0" smtClean="0">
                <a:solidFill>
                  <a:srgbClr val="D44950"/>
                </a:solidFill>
                <a:latin typeface="Menlo"/>
              </a:rPr>
              <a:t>"col-md-9 col-md-push-3"</a:t>
            </a:r>
            <a:r>
              <a:rPr lang="en-US" sz="1600" dirty="0" smtClean="0">
                <a:solidFill>
                  <a:srgbClr val="2F6F9F"/>
                </a:solidFill>
                <a:latin typeface="Menlo"/>
              </a:rPr>
              <a:t>&gt;</a:t>
            </a:r>
            <a:r>
              <a:rPr lang="en-US" sz="1600" dirty="0" smtClean="0">
                <a:solidFill>
                  <a:srgbClr val="333333"/>
                </a:solidFill>
                <a:latin typeface="Menlo"/>
              </a:rPr>
              <a:t>.col-md-9 .col-md-push-3</a:t>
            </a:r>
            <a:r>
              <a:rPr lang="en-US" sz="1600" dirty="0" smtClean="0">
                <a:solidFill>
                  <a:srgbClr val="2F6F9F"/>
                </a:solidFill>
                <a:latin typeface="Menlo"/>
              </a:rPr>
              <a:t>&lt;/div&gt;</a:t>
            </a:r>
          </a:p>
          <a:p>
            <a:pPr marL="0" lvl="0" indent="0">
              <a:buNone/>
            </a:pPr>
            <a:r>
              <a:rPr lang="en-US" sz="1600" dirty="0" smtClean="0">
                <a:solidFill>
                  <a:srgbClr val="333333"/>
                </a:solidFill>
                <a:latin typeface="Menlo"/>
              </a:rPr>
              <a:t>   </a:t>
            </a:r>
            <a:r>
              <a:rPr lang="en-US" sz="1600" dirty="0" smtClean="0">
                <a:solidFill>
                  <a:srgbClr val="2F6F9F"/>
                </a:solidFill>
                <a:latin typeface="Menlo"/>
              </a:rPr>
              <a:t>&lt;div</a:t>
            </a:r>
            <a:r>
              <a:rPr lang="en-US" sz="1600" dirty="0" smtClean="0">
                <a:solidFill>
                  <a:srgbClr val="333333"/>
                </a:solidFill>
                <a:latin typeface="Menlo"/>
              </a:rPr>
              <a:t> </a:t>
            </a:r>
            <a:r>
              <a:rPr lang="en-US" sz="1600" dirty="0" smtClean="0">
                <a:solidFill>
                  <a:srgbClr val="4F9FCF"/>
                </a:solidFill>
                <a:latin typeface="Menlo"/>
              </a:rPr>
              <a:t>class=</a:t>
            </a:r>
            <a:r>
              <a:rPr lang="en-US" sz="1600" dirty="0" smtClean="0">
                <a:solidFill>
                  <a:srgbClr val="D44950"/>
                </a:solidFill>
                <a:latin typeface="Menlo"/>
              </a:rPr>
              <a:t>"col-md-3 col-md-pull-9"</a:t>
            </a:r>
            <a:r>
              <a:rPr lang="en-US" sz="1600" dirty="0" smtClean="0">
                <a:solidFill>
                  <a:srgbClr val="2F6F9F"/>
                </a:solidFill>
                <a:latin typeface="Menlo"/>
              </a:rPr>
              <a:t>&gt;</a:t>
            </a:r>
            <a:r>
              <a:rPr lang="en-US" sz="1600" dirty="0" smtClean="0">
                <a:solidFill>
                  <a:srgbClr val="333333"/>
                </a:solidFill>
                <a:latin typeface="Menlo"/>
              </a:rPr>
              <a:t>.col-md-3 .col-md-pull-9</a:t>
            </a:r>
            <a:r>
              <a:rPr lang="en-US" sz="1600" dirty="0" smtClean="0">
                <a:solidFill>
                  <a:srgbClr val="2F6F9F"/>
                </a:solidFill>
                <a:latin typeface="Menlo"/>
              </a:rPr>
              <a:t>&lt;/div&gt;</a:t>
            </a:r>
          </a:p>
          <a:p>
            <a:pPr marL="0" lvl="0" indent="0">
              <a:buNone/>
            </a:pPr>
            <a:r>
              <a:rPr lang="en-US" sz="1600" dirty="0" smtClean="0">
                <a:solidFill>
                  <a:srgbClr val="2F6F9F"/>
                </a:solidFill>
                <a:latin typeface="Menlo"/>
              </a:rPr>
              <a:t>&lt;/div&gt;</a:t>
            </a:r>
            <a:r>
              <a:rPr lang="en-US" sz="2000" dirty="0" smtClean="0"/>
              <a:t> </a:t>
            </a:r>
            <a:endParaRPr lang="en-US" sz="5400" dirty="0" smtClean="0">
              <a:latin typeface="Arial" panose="020B0604020202020204" pitchFamily="34" charset="0"/>
            </a:endParaRPr>
          </a:p>
          <a:p>
            <a:r>
              <a:rPr lang="en-IN" dirty="0" smtClean="0"/>
              <a:t>In md and above</a:t>
            </a:r>
          </a:p>
          <a:p>
            <a:endParaRPr lang="en-IN" dirty="0"/>
          </a:p>
          <a:p>
            <a:r>
              <a:rPr lang="en-IN" dirty="0" smtClean="0"/>
              <a:t>In </a:t>
            </a:r>
            <a:r>
              <a:rPr lang="en-IN" dirty="0" err="1" smtClean="0"/>
              <a:t>sm</a:t>
            </a:r>
            <a:r>
              <a:rPr lang="en-IN" dirty="0" smtClean="0"/>
              <a:t> and </a:t>
            </a:r>
            <a:r>
              <a:rPr lang="en-IN" dirty="0" err="1" smtClean="0"/>
              <a:t>xs</a:t>
            </a:r>
            <a:endParaRPr lang="en-IN" dirty="0" smtClean="0"/>
          </a:p>
          <a:p>
            <a:endParaRPr lang="en-IN" dirty="0"/>
          </a:p>
        </p:txBody>
      </p:sp>
      <p:pic>
        <p:nvPicPr>
          <p:cNvPr id="6" name="Picture 5"/>
          <p:cNvPicPr>
            <a:picLocks noChangeAspect="1"/>
          </p:cNvPicPr>
          <p:nvPr/>
        </p:nvPicPr>
        <p:blipFill>
          <a:blip r:embed="rId2"/>
          <a:stretch>
            <a:fillRect/>
          </a:stretch>
        </p:blipFill>
        <p:spPr>
          <a:xfrm>
            <a:off x="1082697" y="4280816"/>
            <a:ext cx="8429625" cy="485775"/>
          </a:xfrm>
          <a:prstGeom prst="rect">
            <a:avLst/>
          </a:prstGeom>
        </p:spPr>
      </p:pic>
      <p:pic>
        <p:nvPicPr>
          <p:cNvPr id="7" name="Picture 6"/>
          <p:cNvPicPr>
            <a:picLocks noChangeAspect="1"/>
          </p:cNvPicPr>
          <p:nvPr/>
        </p:nvPicPr>
        <p:blipFill>
          <a:blip r:embed="rId3"/>
          <a:stretch>
            <a:fillRect/>
          </a:stretch>
        </p:blipFill>
        <p:spPr>
          <a:xfrm>
            <a:off x="2127966" y="5329238"/>
            <a:ext cx="4381500" cy="847725"/>
          </a:xfrm>
          <a:prstGeom prst="rect">
            <a:avLst/>
          </a:prstGeom>
        </p:spPr>
      </p:pic>
    </p:spTree>
    <p:extLst>
      <p:ext uri="{BB962C8B-B14F-4D97-AF65-F5344CB8AC3E}">
        <p14:creationId xmlns:p14="http://schemas.microsoft.com/office/powerpoint/2010/main" val="282555910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Bootstrap – Grid System</a:t>
            </a:r>
            <a:endParaRPr lang="en-IN" dirty="0"/>
          </a:p>
        </p:txBody>
      </p:sp>
      <p:sp>
        <p:nvSpPr>
          <p:cNvPr id="3" name="Content Placeholder 2"/>
          <p:cNvSpPr>
            <a:spLocks noGrp="1"/>
          </p:cNvSpPr>
          <p:nvPr>
            <p:ph idx="1"/>
          </p:nvPr>
        </p:nvSpPr>
        <p:spPr/>
        <p:txBody>
          <a:bodyPr/>
          <a:lstStyle/>
          <a:p>
            <a:pPr marL="0" indent="0">
              <a:buNone/>
            </a:pPr>
            <a:r>
              <a:rPr lang="en-IN" b="1" u="sng" dirty="0" smtClean="0"/>
              <a:t>Column Offset</a:t>
            </a:r>
          </a:p>
          <a:p>
            <a:endParaRPr lang="en-IN" dirty="0" smtClean="0"/>
          </a:p>
          <a:p>
            <a:pPr marL="0" indent="0">
              <a:buNone/>
            </a:pPr>
            <a:endParaRPr lang="en-IN" b="1" u="sng" dirty="0" smtClean="0"/>
          </a:p>
          <a:p>
            <a:pPr marL="0" indent="0">
              <a:buNone/>
            </a:pPr>
            <a:endParaRPr lang="en-IN" b="1" u="sng" dirty="0"/>
          </a:p>
          <a:p>
            <a:pPr marL="0" indent="0">
              <a:buNone/>
            </a:pPr>
            <a:endParaRPr lang="en-IN" b="1" u="sng" dirty="0" smtClean="0"/>
          </a:p>
          <a:p>
            <a:pPr marL="0" indent="0">
              <a:buNone/>
            </a:pPr>
            <a:r>
              <a:rPr lang="en-IN" b="1" u="sng" dirty="0" smtClean="0"/>
              <a:t>Column Nesting</a:t>
            </a:r>
            <a:endParaRPr lang="en-IN" b="1" u="sng" dirty="0"/>
          </a:p>
          <a:p>
            <a:endParaRPr lang="en-IN" dirty="0"/>
          </a:p>
        </p:txBody>
      </p:sp>
      <p:pic>
        <p:nvPicPr>
          <p:cNvPr id="4" name="Picture 3"/>
          <p:cNvPicPr>
            <a:picLocks noChangeAspect="1"/>
          </p:cNvPicPr>
          <p:nvPr/>
        </p:nvPicPr>
        <p:blipFill>
          <a:blip r:embed="rId2"/>
          <a:stretch>
            <a:fillRect/>
          </a:stretch>
        </p:blipFill>
        <p:spPr>
          <a:xfrm>
            <a:off x="1385618" y="2382044"/>
            <a:ext cx="8467725" cy="1619250"/>
          </a:xfrm>
          <a:prstGeom prst="rect">
            <a:avLst/>
          </a:prstGeom>
        </p:spPr>
      </p:pic>
      <p:pic>
        <p:nvPicPr>
          <p:cNvPr id="5" name="Picture 4"/>
          <p:cNvPicPr>
            <a:picLocks noChangeAspect="1"/>
          </p:cNvPicPr>
          <p:nvPr/>
        </p:nvPicPr>
        <p:blipFill>
          <a:blip r:embed="rId3"/>
          <a:stretch>
            <a:fillRect/>
          </a:stretch>
        </p:blipFill>
        <p:spPr>
          <a:xfrm>
            <a:off x="2428605" y="4916174"/>
            <a:ext cx="6381750" cy="1095375"/>
          </a:xfrm>
          <a:prstGeom prst="rect">
            <a:avLst/>
          </a:prstGeom>
        </p:spPr>
      </p:pic>
    </p:spTree>
    <p:extLst>
      <p:ext uri="{BB962C8B-B14F-4D97-AF65-F5344CB8AC3E}">
        <p14:creationId xmlns:p14="http://schemas.microsoft.com/office/powerpoint/2010/main" val="8497348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Bootstrap - CSS</a:t>
            </a:r>
            <a:endParaRPr lang="en-IN" dirty="0"/>
          </a:p>
        </p:txBody>
      </p:sp>
      <p:graphicFrame>
        <p:nvGraphicFramePr>
          <p:cNvPr id="4" name="Content Placeholder 3"/>
          <p:cNvGraphicFramePr>
            <a:graphicFrameLocks noGrp="1"/>
          </p:cNvGraphicFramePr>
          <p:nvPr>
            <p:ph idx="1"/>
          </p:nvPr>
        </p:nvGraphicFramePr>
        <p:xfrm>
          <a:off x="2096887" y="1812638"/>
          <a:ext cx="7998225" cy="4377312"/>
        </p:xfrm>
        <a:graphic>
          <a:graphicData uri="http://schemas.openxmlformats.org/drawingml/2006/table">
            <a:tbl>
              <a:tblPr/>
              <a:tblGrid>
                <a:gridCol w="1599645"/>
                <a:gridCol w="1599645"/>
                <a:gridCol w="1599645"/>
                <a:gridCol w="1599645"/>
                <a:gridCol w="1599645"/>
              </a:tblGrid>
              <a:tr h="966964">
                <a:tc>
                  <a:txBody>
                    <a:bodyPr/>
                    <a:lstStyle/>
                    <a:p>
                      <a:pPr algn="l" fontAlgn="b"/>
                      <a:endParaRPr lang="en-IN" sz="1800">
                        <a:effectLst/>
                      </a:endParaRPr>
                    </a:p>
                  </a:txBody>
                  <a:tcPr marL="75544" marR="75544" marT="75544" marB="7554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800">
                          <a:effectLst/>
                        </a:rPr>
                        <a:t>Extra small devicesPhones (&lt;768px)</a:t>
                      </a:r>
                    </a:p>
                  </a:txBody>
                  <a:tcPr marL="75544" marR="75544" marT="75544" marB="7554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800">
                          <a:effectLst/>
                        </a:rPr>
                        <a:t>Small devicesTablets (≥768px)</a:t>
                      </a:r>
                    </a:p>
                  </a:txBody>
                  <a:tcPr marL="75544" marR="75544" marT="75544" marB="7554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800">
                          <a:effectLst/>
                        </a:rPr>
                        <a:t>Medium devicesDesktops (≥992px)</a:t>
                      </a:r>
                    </a:p>
                  </a:txBody>
                  <a:tcPr marL="75544" marR="75544" marT="75544" marB="7554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800">
                          <a:effectLst/>
                        </a:rPr>
                        <a:t>Large devicesDesktops (≥1200px)</a:t>
                      </a:r>
                    </a:p>
                  </a:txBody>
                  <a:tcPr marL="75544" marR="75544" marT="75544" marB="7554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23047">
                <a:tc>
                  <a:txBody>
                    <a:bodyPr/>
                    <a:lstStyle/>
                    <a:p>
                      <a:pPr algn="l" fontAlgn="t"/>
                      <a:r>
                        <a:rPr lang="en-IN" sz="1800" b="0">
                          <a:effectLst/>
                        </a:rPr>
                        <a:t>.visible-xs-*</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a:solidFill>
                            <a:srgbClr val="468847"/>
                          </a:solidFill>
                          <a:effectLst/>
                        </a:rPr>
                        <a:t>Visible</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FF0D8"/>
                    </a:solidFill>
                  </a:tcPr>
                </a:tc>
                <a:tc>
                  <a:txBody>
                    <a:bodyPr/>
                    <a:lstStyle/>
                    <a:p>
                      <a:pPr algn="ctr" fontAlgn="t"/>
                      <a:r>
                        <a:rPr lang="en-IN" sz="1800">
                          <a:solidFill>
                            <a:srgbClr val="CCCCCC"/>
                          </a:solidFill>
                          <a:effectLst/>
                        </a:rPr>
                        <a:t>Hidden</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a:solidFill>
                            <a:srgbClr val="CCCCCC"/>
                          </a:solidFill>
                          <a:effectLst/>
                        </a:rPr>
                        <a:t>Hidden</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a:solidFill>
                            <a:srgbClr val="CCCCCC"/>
                          </a:solidFill>
                          <a:effectLst/>
                        </a:rPr>
                        <a:t>Hidden</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23047">
                <a:tc>
                  <a:txBody>
                    <a:bodyPr/>
                    <a:lstStyle/>
                    <a:p>
                      <a:pPr algn="l" fontAlgn="t"/>
                      <a:r>
                        <a:rPr lang="en-IN" sz="1800" b="0">
                          <a:effectLst/>
                        </a:rPr>
                        <a:t>.visible-sm-*</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1800">
                          <a:solidFill>
                            <a:srgbClr val="CCCCCC"/>
                          </a:solidFill>
                          <a:effectLst/>
                        </a:rPr>
                        <a:t>Hidden</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a:solidFill>
                            <a:srgbClr val="468847"/>
                          </a:solidFill>
                          <a:effectLst/>
                        </a:rPr>
                        <a:t>Visible</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FF0D8"/>
                    </a:solidFill>
                  </a:tcPr>
                </a:tc>
                <a:tc>
                  <a:txBody>
                    <a:bodyPr/>
                    <a:lstStyle/>
                    <a:p>
                      <a:pPr algn="ctr" fontAlgn="t"/>
                      <a:r>
                        <a:rPr lang="en-IN" sz="1800">
                          <a:solidFill>
                            <a:srgbClr val="CCCCCC"/>
                          </a:solidFill>
                          <a:effectLst/>
                        </a:rPr>
                        <a:t>Hidden</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a:solidFill>
                            <a:srgbClr val="CCCCCC"/>
                          </a:solidFill>
                          <a:effectLst/>
                        </a:rPr>
                        <a:t>Hidden</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23047">
                <a:tc>
                  <a:txBody>
                    <a:bodyPr/>
                    <a:lstStyle/>
                    <a:p>
                      <a:pPr algn="l" fontAlgn="t"/>
                      <a:r>
                        <a:rPr lang="en-IN" sz="1800" b="0">
                          <a:effectLst/>
                        </a:rPr>
                        <a:t>.visible-md-*</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a:solidFill>
                            <a:srgbClr val="CCCCCC"/>
                          </a:solidFill>
                          <a:effectLst/>
                        </a:rPr>
                        <a:t>Hidden</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a:solidFill>
                            <a:srgbClr val="CCCCCC"/>
                          </a:solidFill>
                          <a:effectLst/>
                        </a:rPr>
                        <a:t>Hidden</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a:solidFill>
                            <a:srgbClr val="468847"/>
                          </a:solidFill>
                          <a:effectLst/>
                        </a:rPr>
                        <a:t>Visible</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FF0D8"/>
                    </a:solidFill>
                  </a:tcPr>
                </a:tc>
                <a:tc>
                  <a:txBody>
                    <a:bodyPr/>
                    <a:lstStyle/>
                    <a:p>
                      <a:pPr algn="ctr" fontAlgn="t"/>
                      <a:r>
                        <a:rPr lang="en-IN" sz="1800">
                          <a:solidFill>
                            <a:srgbClr val="CCCCCC"/>
                          </a:solidFill>
                          <a:effectLst/>
                        </a:rPr>
                        <a:t>Hidden</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23047">
                <a:tc>
                  <a:txBody>
                    <a:bodyPr/>
                    <a:lstStyle/>
                    <a:p>
                      <a:pPr algn="l" fontAlgn="t"/>
                      <a:r>
                        <a:rPr lang="en-IN" sz="1800" b="0">
                          <a:effectLst/>
                        </a:rPr>
                        <a:t>.visible-lg-*</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1800">
                          <a:solidFill>
                            <a:srgbClr val="CCCCCC"/>
                          </a:solidFill>
                          <a:effectLst/>
                        </a:rPr>
                        <a:t>Hidden</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a:solidFill>
                            <a:srgbClr val="CCCCCC"/>
                          </a:solidFill>
                          <a:effectLst/>
                        </a:rPr>
                        <a:t>Hidden</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a:solidFill>
                            <a:srgbClr val="CCCCCC"/>
                          </a:solidFill>
                          <a:effectLst/>
                        </a:rPr>
                        <a:t>Hidden</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a:solidFill>
                            <a:srgbClr val="468847"/>
                          </a:solidFill>
                          <a:effectLst/>
                        </a:rPr>
                        <a:t>Visible</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FF0D8"/>
                    </a:solidFill>
                  </a:tcPr>
                </a:tc>
              </a:tr>
              <a:tr h="423047">
                <a:tc>
                  <a:txBody>
                    <a:bodyPr/>
                    <a:lstStyle/>
                    <a:p>
                      <a:pPr algn="l" fontAlgn="t"/>
                      <a:r>
                        <a:rPr lang="en-IN" sz="1800" b="0">
                          <a:effectLst/>
                        </a:rPr>
                        <a:t>.hidden-xs</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a:solidFill>
                            <a:srgbClr val="CCCCCC"/>
                          </a:solidFill>
                          <a:effectLst/>
                        </a:rPr>
                        <a:t>Hidden</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a:solidFill>
                            <a:srgbClr val="468847"/>
                          </a:solidFill>
                          <a:effectLst/>
                        </a:rPr>
                        <a:t>Visible</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FF0D8"/>
                    </a:solidFill>
                  </a:tcPr>
                </a:tc>
                <a:tc>
                  <a:txBody>
                    <a:bodyPr/>
                    <a:lstStyle/>
                    <a:p>
                      <a:pPr algn="ctr" fontAlgn="t"/>
                      <a:r>
                        <a:rPr lang="en-IN" sz="1800">
                          <a:solidFill>
                            <a:srgbClr val="468847"/>
                          </a:solidFill>
                          <a:effectLst/>
                        </a:rPr>
                        <a:t>Visible</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FF0D8"/>
                    </a:solidFill>
                  </a:tcPr>
                </a:tc>
                <a:tc>
                  <a:txBody>
                    <a:bodyPr/>
                    <a:lstStyle/>
                    <a:p>
                      <a:pPr algn="ctr" fontAlgn="t"/>
                      <a:r>
                        <a:rPr lang="en-IN" sz="1800">
                          <a:solidFill>
                            <a:srgbClr val="468847"/>
                          </a:solidFill>
                          <a:effectLst/>
                        </a:rPr>
                        <a:t>Visible</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FF0D8"/>
                    </a:solidFill>
                  </a:tcPr>
                </a:tc>
              </a:tr>
              <a:tr h="423047">
                <a:tc>
                  <a:txBody>
                    <a:bodyPr/>
                    <a:lstStyle/>
                    <a:p>
                      <a:pPr algn="l" fontAlgn="t"/>
                      <a:r>
                        <a:rPr lang="en-IN" sz="1800" b="0">
                          <a:effectLst/>
                        </a:rPr>
                        <a:t>.hidden-sm</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1800">
                          <a:solidFill>
                            <a:srgbClr val="468847"/>
                          </a:solidFill>
                          <a:effectLst/>
                        </a:rPr>
                        <a:t>Visible</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FF0D8"/>
                    </a:solidFill>
                  </a:tcPr>
                </a:tc>
                <a:tc>
                  <a:txBody>
                    <a:bodyPr/>
                    <a:lstStyle/>
                    <a:p>
                      <a:pPr algn="ctr" fontAlgn="t"/>
                      <a:r>
                        <a:rPr lang="en-IN" sz="1800">
                          <a:solidFill>
                            <a:srgbClr val="CCCCCC"/>
                          </a:solidFill>
                          <a:effectLst/>
                        </a:rPr>
                        <a:t>Hidden</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a:solidFill>
                            <a:srgbClr val="468847"/>
                          </a:solidFill>
                          <a:effectLst/>
                        </a:rPr>
                        <a:t>Visible</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FF0D8"/>
                    </a:solidFill>
                  </a:tcPr>
                </a:tc>
                <a:tc>
                  <a:txBody>
                    <a:bodyPr/>
                    <a:lstStyle/>
                    <a:p>
                      <a:pPr algn="ctr" fontAlgn="t"/>
                      <a:r>
                        <a:rPr lang="en-IN" sz="1800">
                          <a:solidFill>
                            <a:srgbClr val="468847"/>
                          </a:solidFill>
                          <a:effectLst/>
                        </a:rPr>
                        <a:t>Visible</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FF0D8"/>
                    </a:solidFill>
                  </a:tcPr>
                </a:tc>
              </a:tr>
              <a:tr h="423047">
                <a:tc>
                  <a:txBody>
                    <a:bodyPr/>
                    <a:lstStyle/>
                    <a:p>
                      <a:pPr algn="l" fontAlgn="t"/>
                      <a:r>
                        <a:rPr lang="en-IN" sz="1800" b="0">
                          <a:effectLst/>
                        </a:rPr>
                        <a:t>.hidden-md</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a:solidFill>
                            <a:srgbClr val="468847"/>
                          </a:solidFill>
                          <a:effectLst/>
                        </a:rPr>
                        <a:t>Visible</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FF0D8"/>
                    </a:solidFill>
                  </a:tcPr>
                </a:tc>
                <a:tc>
                  <a:txBody>
                    <a:bodyPr/>
                    <a:lstStyle/>
                    <a:p>
                      <a:pPr algn="ctr" fontAlgn="t"/>
                      <a:r>
                        <a:rPr lang="en-IN" sz="1800">
                          <a:solidFill>
                            <a:srgbClr val="468847"/>
                          </a:solidFill>
                          <a:effectLst/>
                        </a:rPr>
                        <a:t>Visible</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FF0D8"/>
                    </a:solidFill>
                  </a:tcPr>
                </a:tc>
                <a:tc>
                  <a:txBody>
                    <a:bodyPr/>
                    <a:lstStyle/>
                    <a:p>
                      <a:pPr algn="ctr" fontAlgn="t"/>
                      <a:r>
                        <a:rPr lang="en-IN" sz="1800">
                          <a:solidFill>
                            <a:srgbClr val="CCCCCC"/>
                          </a:solidFill>
                          <a:effectLst/>
                        </a:rPr>
                        <a:t>Hidden</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a:solidFill>
                            <a:srgbClr val="468847"/>
                          </a:solidFill>
                          <a:effectLst/>
                        </a:rPr>
                        <a:t>Visible</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FF0D8"/>
                    </a:solidFill>
                  </a:tcPr>
                </a:tc>
              </a:tr>
              <a:tr h="423047">
                <a:tc>
                  <a:txBody>
                    <a:bodyPr/>
                    <a:lstStyle/>
                    <a:p>
                      <a:pPr algn="l" fontAlgn="t"/>
                      <a:r>
                        <a:rPr lang="en-IN" sz="1800" b="0">
                          <a:effectLst/>
                        </a:rPr>
                        <a:t>.hidden-lg</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1800">
                          <a:solidFill>
                            <a:srgbClr val="468847"/>
                          </a:solidFill>
                          <a:effectLst/>
                        </a:rPr>
                        <a:t>Visible</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FF0D8"/>
                    </a:solidFill>
                  </a:tcPr>
                </a:tc>
                <a:tc>
                  <a:txBody>
                    <a:bodyPr/>
                    <a:lstStyle/>
                    <a:p>
                      <a:pPr algn="ctr" fontAlgn="t"/>
                      <a:r>
                        <a:rPr lang="en-IN" sz="1800">
                          <a:solidFill>
                            <a:srgbClr val="468847"/>
                          </a:solidFill>
                          <a:effectLst/>
                        </a:rPr>
                        <a:t>Visible</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FF0D8"/>
                    </a:solidFill>
                  </a:tcPr>
                </a:tc>
                <a:tc>
                  <a:txBody>
                    <a:bodyPr/>
                    <a:lstStyle/>
                    <a:p>
                      <a:pPr algn="ctr" fontAlgn="t"/>
                      <a:r>
                        <a:rPr lang="en-IN" sz="1800">
                          <a:solidFill>
                            <a:srgbClr val="468847"/>
                          </a:solidFill>
                          <a:effectLst/>
                        </a:rPr>
                        <a:t>Visible</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FF0D8"/>
                    </a:solidFill>
                  </a:tcPr>
                </a:tc>
                <a:tc>
                  <a:txBody>
                    <a:bodyPr/>
                    <a:lstStyle/>
                    <a:p>
                      <a:pPr algn="ctr" fontAlgn="t"/>
                      <a:r>
                        <a:rPr lang="en-IN" sz="1800" dirty="0">
                          <a:solidFill>
                            <a:srgbClr val="CCCCCC"/>
                          </a:solidFill>
                          <a:effectLst/>
                        </a:rPr>
                        <a:t>Hidden</a:t>
                      </a:r>
                    </a:p>
                  </a:txBody>
                  <a:tcPr marL="75544" marR="75544" marT="75544" marB="755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5784257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Bootstrap - </a:t>
            </a:r>
            <a:r>
              <a:rPr lang="en-IN" dirty="0" err="1" smtClean="0"/>
              <a:t>Glyphicons</a:t>
            </a:r>
            <a:endParaRPr lang="en-IN"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IN" sz="1800" dirty="0"/>
              <a:t>Includes over 250 glyphs in font format from the </a:t>
            </a:r>
            <a:r>
              <a:rPr lang="en-IN" sz="1800" dirty="0" err="1" smtClean="0"/>
              <a:t>Glyphicon</a:t>
            </a:r>
            <a:endParaRPr lang="en-IN" sz="1800" dirty="0" smtClean="0"/>
          </a:p>
          <a:p>
            <a:pPr eaLnBrk="0" fontAlgn="base" hangingPunct="0">
              <a:lnSpc>
                <a:spcPct val="100000"/>
              </a:lnSpc>
              <a:spcBef>
                <a:spcPct val="0"/>
              </a:spcBef>
              <a:spcAft>
                <a:spcPct val="0"/>
              </a:spcAft>
            </a:pPr>
            <a:r>
              <a:rPr lang="en-IN" sz="1800" dirty="0"/>
              <a:t>Free to use with </a:t>
            </a:r>
            <a:r>
              <a:rPr lang="en-IN" sz="1800" dirty="0" smtClean="0"/>
              <a:t>bootstrap</a:t>
            </a:r>
          </a:p>
          <a:p>
            <a:pPr eaLnBrk="0" fontAlgn="base" hangingPunct="0">
              <a:lnSpc>
                <a:spcPct val="100000"/>
              </a:lnSpc>
              <a:spcBef>
                <a:spcPct val="0"/>
              </a:spcBef>
              <a:spcAft>
                <a:spcPct val="0"/>
              </a:spcAft>
            </a:pPr>
            <a:endParaRPr lang="en-US" sz="1800" dirty="0"/>
          </a:p>
          <a:p>
            <a:pPr marL="0" lvl="0" indent="0" eaLnBrk="0" fontAlgn="base" hangingPunct="0">
              <a:lnSpc>
                <a:spcPct val="100000"/>
              </a:lnSpc>
              <a:spcBef>
                <a:spcPct val="0"/>
              </a:spcBef>
              <a:spcAft>
                <a:spcPct val="0"/>
              </a:spcAft>
              <a:buNone/>
            </a:pPr>
            <a:r>
              <a:rPr lang="en-US" sz="1800" dirty="0" smtClean="0">
                <a:solidFill>
                  <a:srgbClr val="2F6F9F"/>
                </a:solidFill>
                <a:latin typeface="Menlo"/>
              </a:rPr>
              <a:t>&lt;</a:t>
            </a:r>
            <a:r>
              <a:rPr lang="en-US" sz="1800" dirty="0">
                <a:solidFill>
                  <a:srgbClr val="2F6F9F"/>
                </a:solidFill>
                <a:latin typeface="Menlo"/>
              </a:rPr>
              <a:t>button</a:t>
            </a:r>
            <a:r>
              <a:rPr lang="en-US" sz="1800" dirty="0">
                <a:solidFill>
                  <a:srgbClr val="333333"/>
                </a:solidFill>
                <a:latin typeface="Menlo"/>
              </a:rPr>
              <a:t> </a:t>
            </a:r>
            <a:r>
              <a:rPr lang="en-US" sz="1800" dirty="0">
                <a:solidFill>
                  <a:srgbClr val="4F9FCF"/>
                </a:solidFill>
                <a:latin typeface="Menlo"/>
              </a:rPr>
              <a:t>type=</a:t>
            </a:r>
            <a:r>
              <a:rPr lang="en-US" sz="1800" dirty="0">
                <a:solidFill>
                  <a:srgbClr val="D44950"/>
                </a:solidFill>
                <a:latin typeface="Menlo"/>
              </a:rPr>
              <a:t>"button"</a:t>
            </a:r>
            <a:r>
              <a:rPr lang="en-US" sz="1800" dirty="0">
                <a:solidFill>
                  <a:srgbClr val="333333"/>
                </a:solidFill>
                <a:latin typeface="Menlo"/>
              </a:rPr>
              <a:t> </a:t>
            </a:r>
            <a:r>
              <a:rPr lang="en-US" sz="1800" dirty="0">
                <a:solidFill>
                  <a:srgbClr val="4F9FCF"/>
                </a:solidFill>
                <a:latin typeface="Menlo"/>
              </a:rPr>
              <a:t>class=</a:t>
            </a:r>
            <a:r>
              <a:rPr lang="en-US" sz="1800" dirty="0">
                <a:solidFill>
                  <a:srgbClr val="D44950"/>
                </a:solidFill>
                <a:latin typeface="Menlo"/>
              </a:rPr>
              <a:t>"</a:t>
            </a:r>
            <a:r>
              <a:rPr lang="en-US" sz="1800" dirty="0" err="1">
                <a:solidFill>
                  <a:srgbClr val="D44950"/>
                </a:solidFill>
                <a:latin typeface="Menlo"/>
              </a:rPr>
              <a:t>btn</a:t>
            </a:r>
            <a:r>
              <a:rPr lang="en-US" sz="1800" dirty="0">
                <a:solidFill>
                  <a:srgbClr val="D44950"/>
                </a:solidFill>
                <a:latin typeface="Menlo"/>
              </a:rPr>
              <a:t> </a:t>
            </a:r>
            <a:r>
              <a:rPr lang="en-US" sz="1800" dirty="0" err="1">
                <a:solidFill>
                  <a:srgbClr val="D44950"/>
                </a:solidFill>
                <a:latin typeface="Menlo"/>
              </a:rPr>
              <a:t>btn</a:t>
            </a:r>
            <a:r>
              <a:rPr lang="en-US" sz="1800" dirty="0">
                <a:solidFill>
                  <a:srgbClr val="D44950"/>
                </a:solidFill>
                <a:latin typeface="Menlo"/>
              </a:rPr>
              <a:t>-default </a:t>
            </a:r>
            <a:r>
              <a:rPr lang="en-US" sz="1800" dirty="0" err="1">
                <a:solidFill>
                  <a:srgbClr val="D44950"/>
                </a:solidFill>
                <a:latin typeface="Menlo"/>
              </a:rPr>
              <a:t>btn-lg</a:t>
            </a:r>
            <a:r>
              <a:rPr lang="en-US" sz="1800" dirty="0">
                <a:solidFill>
                  <a:srgbClr val="D44950"/>
                </a:solidFill>
                <a:latin typeface="Menlo"/>
              </a:rPr>
              <a:t>"</a:t>
            </a:r>
            <a:r>
              <a:rPr lang="en-US" sz="1800" dirty="0">
                <a:solidFill>
                  <a:srgbClr val="2F6F9F"/>
                </a:solidFill>
                <a:latin typeface="Menlo"/>
              </a:rPr>
              <a:t>&gt;</a:t>
            </a:r>
            <a:r>
              <a:rPr lang="en-US" sz="1800" dirty="0">
                <a:solidFill>
                  <a:srgbClr val="333333"/>
                </a:solidFill>
                <a:latin typeface="Menlo"/>
              </a:rPr>
              <a:t> </a:t>
            </a:r>
            <a:endParaRPr lang="en-US" sz="1800" dirty="0" smtClean="0">
              <a:solidFill>
                <a:srgbClr val="333333"/>
              </a:solidFill>
              <a:latin typeface="Menlo"/>
            </a:endParaRPr>
          </a:p>
          <a:p>
            <a:pPr marL="0" lvl="0" indent="0" eaLnBrk="0" fontAlgn="base" hangingPunct="0">
              <a:lnSpc>
                <a:spcPct val="100000"/>
              </a:lnSpc>
              <a:spcBef>
                <a:spcPct val="0"/>
              </a:spcBef>
              <a:spcAft>
                <a:spcPct val="0"/>
              </a:spcAft>
              <a:buNone/>
            </a:pPr>
            <a:r>
              <a:rPr lang="en-US" sz="1800" dirty="0">
                <a:solidFill>
                  <a:srgbClr val="333333"/>
                </a:solidFill>
                <a:latin typeface="Menlo"/>
              </a:rPr>
              <a:t> </a:t>
            </a:r>
            <a:r>
              <a:rPr lang="en-US" sz="1800" dirty="0" smtClean="0">
                <a:solidFill>
                  <a:srgbClr val="333333"/>
                </a:solidFill>
                <a:latin typeface="Menlo"/>
              </a:rPr>
              <a:t>    </a:t>
            </a:r>
            <a:r>
              <a:rPr lang="en-US" sz="1800" dirty="0" smtClean="0">
                <a:solidFill>
                  <a:srgbClr val="2F6F9F"/>
                </a:solidFill>
                <a:latin typeface="Menlo"/>
              </a:rPr>
              <a:t>&lt;</a:t>
            </a:r>
            <a:r>
              <a:rPr lang="en-US" sz="1800" dirty="0">
                <a:solidFill>
                  <a:srgbClr val="2F6F9F"/>
                </a:solidFill>
                <a:latin typeface="Menlo"/>
              </a:rPr>
              <a:t>span</a:t>
            </a:r>
            <a:r>
              <a:rPr lang="en-US" sz="1800" dirty="0">
                <a:solidFill>
                  <a:srgbClr val="333333"/>
                </a:solidFill>
                <a:latin typeface="Menlo"/>
              </a:rPr>
              <a:t> </a:t>
            </a:r>
            <a:r>
              <a:rPr lang="en-US" sz="1800" dirty="0">
                <a:solidFill>
                  <a:srgbClr val="4F9FCF"/>
                </a:solidFill>
                <a:latin typeface="Menlo"/>
              </a:rPr>
              <a:t>class=</a:t>
            </a:r>
            <a:r>
              <a:rPr lang="en-US" sz="1800" dirty="0">
                <a:solidFill>
                  <a:srgbClr val="D44950"/>
                </a:solidFill>
                <a:latin typeface="Menlo"/>
              </a:rPr>
              <a:t>"</a:t>
            </a:r>
            <a:r>
              <a:rPr lang="en-US" sz="1800" dirty="0" err="1">
                <a:solidFill>
                  <a:srgbClr val="D44950"/>
                </a:solidFill>
                <a:latin typeface="Menlo"/>
              </a:rPr>
              <a:t>glyphicon</a:t>
            </a:r>
            <a:r>
              <a:rPr lang="en-US" sz="1800" dirty="0">
                <a:solidFill>
                  <a:srgbClr val="D44950"/>
                </a:solidFill>
                <a:latin typeface="Menlo"/>
              </a:rPr>
              <a:t> </a:t>
            </a:r>
            <a:r>
              <a:rPr lang="en-US" sz="1800" dirty="0" err="1">
                <a:solidFill>
                  <a:srgbClr val="D44950"/>
                </a:solidFill>
                <a:latin typeface="Menlo"/>
              </a:rPr>
              <a:t>glyphicon</a:t>
            </a:r>
            <a:r>
              <a:rPr lang="en-US" sz="1800" dirty="0">
                <a:solidFill>
                  <a:srgbClr val="D44950"/>
                </a:solidFill>
                <a:latin typeface="Menlo"/>
              </a:rPr>
              <a:t>-star"</a:t>
            </a:r>
            <a:r>
              <a:rPr lang="en-US" sz="1800" dirty="0">
                <a:solidFill>
                  <a:srgbClr val="333333"/>
                </a:solidFill>
                <a:latin typeface="Menlo"/>
              </a:rPr>
              <a:t> </a:t>
            </a:r>
            <a:r>
              <a:rPr lang="en-US" sz="1800" dirty="0">
                <a:solidFill>
                  <a:srgbClr val="4F9FCF"/>
                </a:solidFill>
                <a:latin typeface="Menlo"/>
              </a:rPr>
              <a:t>aria-hidden=</a:t>
            </a:r>
            <a:r>
              <a:rPr lang="en-US" sz="1800" dirty="0">
                <a:solidFill>
                  <a:srgbClr val="D44950"/>
                </a:solidFill>
                <a:latin typeface="Menlo"/>
              </a:rPr>
              <a:t>"true"</a:t>
            </a:r>
            <a:r>
              <a:rPr lang="en-US" sz="1800" dirty="0">
                <a:solidFill>
                  <a:srgbClr val="2F6F9F"/>
                </a:solidFill>
                <a:latin typeface="Menlo"/>
              </a:rPr>
              <a:t>&gt;&lt;/span</a:t>
            </a:r>
            <a:r>
              <a:rPr lang="en-US" sz="1800" dirty="0" smtClean="0">
                <a:solidFill>
                  <a:srgbClr val="2F6F9F"/>
                </a:solidFill>
                <a:latin typeface="Menlo"/>
              </a:rPr>
              <a:t>&gt;</a:t>
            </a:r>
          </a:p>
          <a:p>
            <a:pPr marL="0" lvl="0" indent="0" eaLnBrk="0" fontAlgn="base" hangingPunct="0">
              <a:lnSpc>
                <a:spcPct val="100000"/>
              </a:lnSpc>
              <a:spcBef>
                <a:spcPct val="0"/>
              </a:spcBef>
              <a:spcAft>
                <a:spcPct val="0"/>
              </a:spcAft>
              <a:buNone/>
            </a:pPr>
            <a:r>
              <a:rPr lang="en-US" sz="1800" dirty="0">
                <a:solidFill>
                  <a:srgbClr val="2F6F9F"/>
                </a:solidFill>
                <a:latin typeface="Menlo"/>
              </a:rPr>
              <a:t> </a:t>
            </a:r>
            <a:r>
              <a:rPr lang="en-US" sz="1800" dirty="0" smtClean="0">
                <a:solidFill>
                  <a:srgbClr val="2F6F9F"/>
                </a:solidFill>
                <a:latin typeface="Menlo"/>
              </a:rPr>
              <a:t>    </a:t>
            </a:r>
            <a:r>
              <a:rPr lang="en-US" sz="1800" dirty="0" smtClean="0">
                <a:solidFill>
                  <a:srgbClr val="333333"/>
                </a:solidFill>
                <a:latin typeface="Menlo"/>
              </a:rPr>
              <a:t>Star </a:t>
            </a:r>
          </a:p>
          <a:p>
            <a:pPr marL="0" lvl="0" indent="0" eaLnBrk="0" fontAlgn="base" hangingPunct="0">
              <a:lnSpc>
                <a:spcPct val="100000"/>
              </a:lnSpc>
              <a:spcBef>
                <a:spcPct val="0"/>
              </a:spcBef>
              <a:spcAft>
                <a:spcPct val="0"/>
              </a:spcAft>
              <a:buNone/>
            </a:pPr>
            <a:r>
              <a:rPr lang="en-US" sz="1800" dirty="0" smtClean="0">
                <a:solidFill>
                  <a:srgbClr val="2F6F9F"/>
                </a:solidFill>
                <a:latin typeface="Menlo"/>
              </a:rPr>
              <a:t>&lt;/</a:t>
            </a:r>
            <a:r>
              <a:rPr lang="en-US" sz="1800" dirty="0">
                <a:solidFill>
                  <a:srgbClr val="2F6F9F"/>
                </a:solidFill>
                <a:latin typeface="Menlo"/>
              </a:rPr>
              <a:t>button&gt;</a:t>
            </a:r>
            <a:r>
              <a:rPr lang="en-US" sz="2400" dirty="0"/>
              <a:t> </a:t>
            </a:r>
            <a:endParaRPr lang="en-US" sz="2400" dirty="0" smtClean="0"/>
          </a:p>
          <a:p>
            <a:pPr marL="0" lvl="0" indent="0" eaLnBrk="0" fontAlgn="base" hangingPunct="0">
              <a:lnSpc>
                <a:spcPct val="100000"/>
              </a:lnSpc>
              <a:spcBef>
                <a:spcPct val="0"/>
              </a:spcBef>
              <a:spcAft>
                <a:spcPct val="0"/>
              </a:spcAft>
              <a:buNone/>
            </a:pPr>
            <a:endParaRPr lang="en-US" sz="2400" dirty="0">
              <a:latin typeface="Arial" panose="020B0604020202020204" pitchFamily="34" charset="0"/>
            </a:endParaRPr>
          </a:p>
          <a:p>
            <a:pPr marL="0" lvl="0" indent="0" eaLnBrk="0" fontAlgn="base" hangingPunct="0">
              <a:lnSpc>
                <a:spcPct val="100000"/>
              </a:lnSpc>
              <a:spcBef>
                <a:spcPct val="0"/>
              </a:spcBef>
              <a:spcAft>
                <a:spcPct val="0"/>
              </a:spcAft>
              <a:buNone/>
            </a:pPr>
            <a:r>
              <a:rPr lang="en-US" sz="2400" dirty="0" smtClean="0">
                <a:latin typeface="Arial" panose="020B0604020202020204" pitchFamily="34" charset="0"/>
              </a:rPr>
              <a:t>For More Components</a:t>
            </a:r>
            <a:r>
              <a:rPr lang="en-US" sz="2400" dirty="0">
                <a:latin typeface="Arial" panose="020B0604020202020204" pitchFamily="34" charset="0"/>
              </a:rPr>
              <a:t>: </a:t>
            </a:r>
            <a:r>
              <a:rPr lang="en-US" sz="2400" dirty="0">
                <a:latin typeface="Arial" panose="020B0604020202020204" pitchFamily="34" charset="0"/>
                <a:hlinkClick r:id="rId2"/>
              </a:rPr>
              <a:t>http://getbootstrap.com/components</a:t>
            </a:r>
            <a:r>
              <a:rPr lang="en-US" sz="2400" dirty="0" smtClean="0">
                <a:latin typeface="Arial" panose="020B0604020202020204" pitchFamily="34" charset="0"/>
                <a:hlinkClick r:id="rId2"/>
              </a:rPr>
              <a:t>/</a:t>
            </a:r>
            <a:endParaRPr lang="en-US" sz="2400" dirty="0" smtClean="0">
              <a:latin typeface="Arial" panose="020B0604020202020204" pitchFamily="34" charset="0"/>
            </a:endParaRPr>
          </a:p>
          <a:p>
            <a:pPr marL="0" lvl="0" indent="0" eaLnBrk="0" fontAlgn="base" hangingPunct="0">
              <a:lnSpc>
                <a:spcPct val="100000"/>
              </a:lnSpc>
              <a:spcBef>
                <a:spcPct val="0"/>
              </a:spcBef>
              <a:spcAft>
                <a:spcPct val="0"/>
              </a:spcAft>
              <a:buNone/>
            </a:pPr>
            <a:endParaRPr lang="en-US" sz="4000" dirty="0">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2895090" y="3458369"/>
            <a:ext cx="971550" cy="542925"/>
          </a:xfrm>
          <a:prstGeom prst="rect">
            <a:avLst/>
          </a:prstGeom>
        </p:spPr>
      </p:pic>
    </p:spTree>
    <p:extLst>
      <p:ext uri="{BB962C8B-B14F-4D97-AF65-F5344CB8AC3E}">
        <p14:creationId xmlns:p14="http://schemas.microsoft.com/office/powerpoint/2010/main" val="76404074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Bootstrap – </a:t>
            </a:r>
            <a:r>
              <a:rPr lang="en-IN" dirty="0" err="1" smtClean="0"/>
              <a:t>Javascript</a:t>
            </a:r>
            <a:r>
              <a:rPr lang="en-IN" dirty="0" smtClean="0"/>
              <a:t> Plugins</a:t>
            </a:r>
            <a:endParaRPr lang="en-IN" dirty="0"/>
          </a:p>
        </p:txBody>
      </p:sp>
      <p:sp>
        <p:nvSpPr>
          <p:cNvPr id="3" name="Content Placeholder 2"/>
          <p:cNvSpPr>
            <a:spLocks noGrp="1"/>
          </p:cNvSpPr>
          <p:nvPr>
            <p:ph idx="1"/>
          </p:nvPr>
        </p:nvSpPr>
        <p:spPr/>
        <p:txBody>
          <a:bodyPr>
            <a:normAutofit lnSpcReduction="10000"/>
          </a:bodyPr>
          <a:lstStyle/>
          <a:p>
            <a:r>
              <a:rPr lang="en-IN" dirty="0" smtClean="0"/>
              <a:t>Modal Popup</a:t>
            </a:r>
          </a:p>
          <a:p>
            <a:r>
              <a:rPr lang="en-IN" dirty="0" smtClean="0"/>
              <a:t>Dropdown</a:t>
            </a:r>
          </a:p>
          <a:p>
            <a:r>
              <a:rPr lang="en-IN" dirty="0" err="1" smtClean="0"/>
              <a:t>Scrollspy</a:t>
            </a:r>
            <a:endParaRPr lang="en-IN" dirty="0" smtClean="0"/>
          </a:p>
          <a:p>
            <a:r>
              <a:rPr lang="en-IN" dirty="0" smtClean="0"/>
              <a:t>Tabs</a:t>
            </a:r>
          </a:p>
          <a:p>
            <a:r>
              <a:rPr lang="en-IN" dirty="0" smtClean="0"/>
              <a:t>Tooltip</a:t>
            </a:r>
          </a:p>
          <a:p>
            <a:r>
              <a:rPr lang="en-IN" dirty="0" smtClean="0"/>
              <a:t>Popover</a:t>
            </a:r>
          </a:p>
          <a:p>
            <a:r>
              <a:rPr lang="en-IN" dirty="0" smtClean="0"/>
              <a:t>Alerts</a:t>
            </a:r>
          </a:p>
          <a:p>
            <a:r>
              <a:rPr lang="en-IN" dirty="0" smtClean="0"/>
              <a:t>Collapse</a:t>
            </a:r>
          </a:p>
          <a:p>
            <a:r>
              <a:rPr lang="en-IN" dirty="0" smtClean="0"/>
              <a:t>Carousel</a:t>
            </a:r>
          </a:p>
          <a:p>
            <a:endParaRPr lang="en-IN" dirty="0" smtClean="0"/>
          </a:p>
          <a:p>
            <a:endParaRPr lang="en-IN" dirty="0"/>
          </a:p>
        </p:txBody>
      </p:sp>
    </p:spTree>
    <p:extLst>
      <p:ext uri="{BB962C8B-B14F-4D97-AF65-F5344CB8AC3E}">
        <p14:creationId xmlns:p14="http://schemas.microsoft.com/office/powerpoint/2010/main" val="318089312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Bundling and </a:t>
            </a:r>
            <a:r>
              <a:rPr lang="en-US" dirty="0" err="1" smtClean="0"/>
              <a:t>Minification</a:t>
            </a:r>
            <a:endParaRPr lang="en-IN" dirty="0"/>
          </a:p>
        </p:txBody>
      </p:sp>
      <p:sp>
        <p:nvSpPr>
          <p:cNvPr id="3" name="Content Placeholder 2"/>
          <p:cNvSpPr>
            <a:spLocks noGrp="1"/>
          </p:cNvSpPr>
          <p:nvPr>
            <p:ph idx="1"/>
          </p:nvPr>
        </p:nvSpPr>
        <p:spPr/>
        <p:txBody>
          <a:bodyPr>
            <a:normAutofit fontScale="62500" lnSpcReduction="20000"/>
          </a:bodyPr>
          <a:lstStyle/>
          <a:p>
            <a:r>
              <a:rPr lang="en-US" u="sng" dirty="0" smtClean="0"/>
              <a:t>Bundling</a:t>
            </a:r>
          </a:p>
          <a:p>
            <a:r>
              <a:rPr lang="en-US" b="0" dirty="0" smtClean="0"/>
              <a:t>Too many requests from a single HTML page may cause significant delays</a:t>
            </a:r>
          </a:p>
          <a:p>
            <a:r>
              <a:rPr lang="en-US" b="0" dirty="0" smtClean="0"/>
              <a:t>Bundling is therefore the process of grouping distinct resources such as CSS files into a single downloadable resource</a:t>
            </a:r>
          </a:p>
          <a:p>
            <a:r>
              <a:rPr lang="en-US" b="0" dirty="0" smtClean="0"/>
              <a:t>In this way, multiple and logically distinct CSS files can be downloaded through a single HTTP request</a:t>
            </a:r>
          </a:p>
          <a:p>
            <a:endParaRPr lang="en-US" b="0" dirty="0" smtClean="0"/>
          </a:p>
          <a:p>
            <a:r>
              <a:rPr lang="en-US" u="sng" dirty="0" err="1" smtClean="0"/>
              <a:t>Minification</a:t>
            </a:r>
            <a:endParaRPr lang="en-US" u="sng" dirty="0" smtClean="0"/>
          </a:p>
          <a:p>
            <a:r>
              <a:rPr lang="en-US" b="0" dirty="0" smtClean="0"/>
              <a:t>Process that removes all unnecessary characters from a text-based resource without altering the expected functionality</a:t>
            </a:r>
          </a:p>
          <a:p>
            <a:r>
              <a:rPr lang="en-US" b="0" dirty="0" smtClean="0"/>
              <a:t>Shortening identifiers</a:t>
            </a:r>
          </a:p>
          <a:p>
            <a:r>
              <a:rPr lang="en-US" b="0" dirty="0" smtClean="0"/>
              <a:t>Renaming functions</a:t>
            </a:r>
          </a:p>
          <a:p>
            <a:r>
              <a:rPr lang="en-US" b="0" dirty="0" smtClean="0"/>
              <a:t>Removing comments and white-space characters</a:t>
            </a:r>
          </a:p>
          <a:p>
            <a:endParaRPr lang="en-US" b="0" dirty="0" smtClean="0"/>
          </a:p>
          <a:p>
            <a:r>
              <a:rPr lang="en-US" b="0" dirty="0" smtClean="0"/>
              <a:t>Bundling requires the Microsoft ASP.NET Web Optimization Framework (Available in </a:t>
            </a:r>
            <a:r>
              <a:rPr lang="en-US" b="0" dirty="0" err="1" smtClean="0"/>
              <a:t>Nuget</a:t>
            </a:r>
            <a:r>
              <a:rPr lang="en-US" b="0" dirty="0" smtClean="0"/>
              <a:t>)</a:t>
            </a:r>
            <a:endParaRPr lang="en-US" dirty="0" smtClean="0"/>
          </a:p>
          <a:p>
            <a:endParaRPr lang="en-IN" dirty="0"/>
          </a:p>
        </p:txBody>
      </p:sp>
    </p:spTree>
    <p:extLst>
      <p:ext uri="{BB962C8B-B14F-4D97-AF65-F5344CB8AC3E}">
        <p14:creationId xmlns:p14="http://schemas.microsoft.com/office/powerpoint/2010/main" val="29721063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Bundling</a:t>
            </a:r>
            <a:endParaRPr lang="en-IN" dirty="0"/>
          </a:p>
        </p:txBody>
      </p:sp>
      <p:pic>
        <p:nvPicPr>
          <p:cNvPr id="4" name="Picture 2" descr="B/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169" y="1480766"/>
            <a:ext cx="4125814" cy="49668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i3.asp.net/media/39122/NetCapBM2.PNG?cdn_id=2014-12-15-0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8086" y="2615278"/>
            <a:ext cx="3308370" cy="26978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278135" y="1976864"/>
            <a:ext cx="3719288" cy="369332"/>
          </a:xfrm>
          <a:prstGeom prst="rect">
            <a:avLst/>
          </a:prstGeom>
        </p:spPr>
        <p:txBody>
          <a:bodyPr wrap="none">
            <a:spAutoFit/>
          </a:bodyPr>
          <a:lstStyle/>
          <a:p>
            <a:pPr>
              <a:spcBef>
                <a:spcPct val="20000"/>
              </a:spcBef>
              <a:buClr>
                <a:srgbClr val="00A1E4"/>
              </a:buClr>
            </a:pPr>
            <a:r>
              <a:rPr lang="en-US" dirty="0" smtClean="0">
                <a:solidFill>
                  <a:schemeClr val="bg1">
                    <a:lumMod val="50000"/>
                  </a:schemeClr>
                </a:solidFill>
                <a:latin typeface="Candara" panose="020E0502030303020204" pitchFamily="34" charset="0"/>
              </a:rPr>
              <a:t>Bundle </a:t>
            </a:r>
            <a:r>
              <a:rPr lang="en-US" dirty="0">
                <a:solidFill>
                  <a:schemeClr val="bg1">
                    <a:lumMod val="50000"/>
                  </a:schemeClr>
                </a:solidFill>
                <a:latin typeface="Candara" panose="020E0502030303020204" pitchFamily="34" charset="0"/>
              </a:rPr>
              <a:t>multiple files into a single file</a:t>
            </a:r>
          </a:p>
        </p:txBody>
      </p:sp>
      <p:sp>
        <p:nvSpPr>
          <p:cNvPr id="7" name="Rectangle 6"/>
          <p:cNvSpPr/>
          <p:nvPr/>
        </p:nvSpPr>
        <p:spPr>
          <a:xfrm>
            <a:off x="5278135" y="5535986"/>
            <a:ext cx="6182345" cy="646331"/>
          </a:xfrm>
          <a:prstGeom prst="rect">
            <a:avLst/>
          </a:prstGeom>
        </p:spPr>
        <p:txBody>
          <a:bodyPr wrap="square">
            <a:spAutoFit/>
          </a:bodyPr>
          <a:lstStyle/>
          <a:p>
            <a:pPr>
              <a:spcBef>
                <a:spcPct val="20000"/>
              </a:spcBef>
              <a:buClr>
                <a:srgbClr val="00A1E4"/>
              </a:buClr>
            </a:pPr>
            <a:r>
              <a:rPr lang="en-US" dirty="0">
                <a:solidFill>
                  <a:schemeClr val="bg1">
                    <a:lumMod val="50000"/>
                  </a:schemeClr>
                </a:solidFill>
                <a:latin typeface="Candara" panose="020E0502030303020204" pitchFamily="34" charset="0"/>
              </a:rPr>
              <a:t>Fewer files means fewer HTTP </a:t>
            </a:r>
            <a:r>
              <a:rPr lang="en-US" dirty="0" smtClean="0">
                <a:solidFill>
                  <a:schemeClr val="bg1">
                    <a:lumMod val="50000"/>
                  </a:schemeClr>
                </a:solidFill>
                <a:latin typeface="Candara" panose="020E0502030303020204" pitchFamily="34" charset="0"/>
              </a:rPr>
              <a:t>requests and improve  </a:t>
            </a:r>
            <a:r>
              <a:rPr lang="en-US" dirty="0">
                <a:solidFill>
                  <a:schemeClr val="bg1">
                    <a:lumMod val="50000"/>
                  </a:schemeClr>
                </a:solidFill>
                <a:latin typeface="Candara" panose="020E0502030303020204" pitchFamily="34" charset="0"/>
              </a:rPr>
              <a:t>performance</a:t>
            </a:r>
          </a:p>
        </p:txBody>
      </p:sp>
    </p:spTree>
    <p:extLst>
      <p:ext uri="{BB962C8B-B14F-4D97-AF65-F5344CB8AC3E}">
        <p14:creationId xmlns:p14="http://schemas.microsoft.com/office/powerpoint/2010/main" val="36424381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Minification</a:t>
            </a:r>
            <a:endParaRPr lang="en-IN" dirty="0"/>
          </a:p>
        </p:txBody>
      </p:sp>
      <p:sp>
        <p:nvSpPr>
          <p:cNvPr id="4" name="Rectangle 1"/>
          <p:cNvSpPr>
            <a:spLocks noChangeArrowheads="1"/>
          </p:cNvSpPr>
          <p:nvPr/>
        </p:nvSpPr>
        <p:spPr bwMode="auto">
          <a:xfrm>
            <a:off x="1643292" y="5324179"/>
            <a:ext cx="8135007" cy="861017"/>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6482" rIns="0" bIns="228528" numCol="1" anchor="ctr" anchorCtr="0" compatLnSpc="1">
            <a:prstTxWarp prst="textNoShape">
              <a:avLst/>
            </a:prstTxWarp>
            <a:spAutoFit/>
          </a:bodyPr>
          <a:lstStyle/>
          <a:p>
            <a:pPr marL="9144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2B91AF"/>
                </a:solidFill>
                <a:effectLst/>
                <a:latin typeface="Consolas" pitchFamily="49" charset="0"/>
                <a:cs typeface="Consolas" pitchFamily="49" charset="0"/>
              </a:rPr>
              <a:t>AddAltToImg</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altLang="en-US" sz="1600" b="0" i="0" u="none" strike="noStrike" cap="none" normalizeH="0" baseline="0" dirty="0" smtClean="0">
                <a:ln>
                  <a:noFill/>
                </a:ln>
                <a:solidFill>
                  <a:srgbClr val="0000FF"/>
                </a:solidFill>
                <a:effectLst/>
                <a:latin typeface="Consolas" pitchFamily="49" charset="0"/>
                <a:cs typeface="Consolas" pitchFamily="49" charset="0"/>
              </a:rPr>
              <a:t>function</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(n, t) { </a:t>
            </a:r>
            <a:r>
              <a:rPr kumimoji="0" lang="en-US" altLang="en-US" sz="1600" b="0" i="0" u="none" strike="noStrike" cap="none" normalizeH="0" baseline="0" dirty="0" err="1" smtClean="0">
                <a:ln>
                  <a:noFill/>
                </a:ln>
                <a:solidFill>
                  <a:srgbClr val="0000FF"/>
                </a:solidFill>
                <a:effectLst/>
                <a:latin typeface="Consolas" pitchFamily="49" charset="0"/>
                <a:cs typeface="Consolas" pitchFamily="49" charset="0"/>
              </a:rPr>
              <a:t>var</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err="1" smtClean="0">
                <a:ln>
                  <a:noFill/>
                </a:ln>
                <a:solidFill>
                  <a:srgbClr val="000000"/>
                </a:solidFill>
                <a:effectLst/>
                <a:latin typeface="Consolas" pitchFamily="49" charset="0"/>
                <a:cs typeface="Consolas" pitchFamily="49" charset="0"/>
              </a:rPr>
              <a:t>i</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 $(n, t); </a:t>
            </a:r>
            <a:r>
              <a:rPr kumimoji="0" lang="en-US" altLang="en-US" sz="1600" b="0" i="0" u="none" strike="noStrike" cap="none" normalizeH="0" baseline="0" dirty="0" err="1" smtClean="0">
                <a:ln>
                  <a:noFill/>
                </a:ln>
                <a:solidFill>
                  <a:srgbClr val="000000"/>
                </a:solidFill>
                <a:effectLst/>
                <a:latin typeface="Consolas" pitchFamily="49" charset="0"/>
                <a:cs typeface="Consolas" pitchFamily="49" charset="0"/>
              </a:rPr>
              <a:t>i.attr</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a:t>
            </a:r>
            <a:r>
              <a:rPr kumimoji="0" lang="en-US" altLang="en-US" sz="1600" b="0" i="0" u="none" strike="noStrike" cap="none" normalizeH="0" baseline="0" dirty="0" smtClean="0">
                <a:ln>
                  <a:noFill/>
                </a:ln>
                <a:solidFill>
                  <a:srgbClr val="A31515"/>
                </a:solidFill>
                <a:effectLst/>
                <a:latin typeface="Consolas" pitchFamily="49" charset="0"/>
                <a:cs typeface="Consolas" pitchFamily="49" charset="0"/>
              </a:rPr>
              <a:t>"alt"</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err="1" smtClean="0">
                <a:ln>
                  <a:noFill/>
                </a:ln>
                <a:solidFill>
                  <a:srgbClr val="000000"/>
                </a:solidFill>
                <a:effectLst/>
                <a:latin typeface="Consolas" pitchFamily="49" charset="0"/>
                <a:cs typeface="Consolas" pitchFamily="49" charset="0"/>
              </a:rPr>
              <a:t>i.attr</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a:t>
            </a:r>
            <a:r>
              <a:rPr kumimoji="0" lang="en-US" altLang="en-US" sz="1600" b="0" i="0" u="none" strike="noStrike" cap="none" normalizeH="0" baseline="0" dirty="0" smtClean="0">
                <a:ln>
                  <a:noFill/>
                </a:ln>
                <a:solidFill>
                  <a:srgbClr val="A31515"/>
                </a:solidFill>
                <a:effectLst/>
                <a:latin typeface="Consolas" pitchFamily="49" charset="0"/>
                <a:cs typeface="Consolas" pitchFamily="49" charset="0"/>
              </a:rPr>
              <a:t>"id"</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).replace(</a:t>
            </a:r>
            <a:r>
              <a:rPr kumimoji="0" lang="en-US" altLang="en-US" sz="1600" b="0" i="0" u="none" strike="noStrike" cap="none" normalizeH="0" baseline="0" dirty="0" smtClean="0">
                <a:ln>
                  <a:noFill/>
                </a:ln>
                <a:solidFill>
                  <a:srgbClr val="A31515"/>
                </a:solidFill>
                <a:effectLst/>
                <a:latin typeface="Consolas" pitchFamily="49" charset="0"/>
                <a:cs typeface="Consolas" pitchFamily="49" charset="0"/>
              </a:rPr>
              <a:t>/ID/</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smtClean="0">
                <a:ln>
                  <a:noFill/>
                </a:ln>
                <a:solidFill>
                  <a:srgbClr val="A31515"/>
                </a:solidFill>
                <a:effectLst/>
                <a:latin typeface="Consolas" pitchFamily="49" charset="0"/>
                <a:cs typeface="Consolas" pitchFamily="49" charset="0"/>
              </a:rPr>
              <a:t>""</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ectangle 2"/>
          <p:cNvSpPr>
            <a:spLocks noChangeArrowheads="1"/>
          </p:cNvSpPr>
          <p:nvPr/>
        </p:nvSpPr>
        <p:spPr bwMode="auto">
          <a:xfrm>
            <a:off x="1643291" y="1690688"/>
            <a:ext cx="8135007" cy="2830787"/>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6482" rIns="0" bIns="228528" numCol="1" anchor="ctr" anchorCtr="0" compatLnSpc="1">
            <a:prstTxWarp prst="textNoShape">
              <a:avLst/>
            </a:prstTxWarp>
            <a:spAutoFit/>
          </a:bodyPr>
          <a:lstStyle/>
          <a:p>
            <a:pPr marL="9144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2B91AF"/>
                </a:solidFill>
                <a:effectLst/>
                <a:latin typeface="Consolas" pitchFamily="49" charset="0"/>
                <a:cs typeface="Consolas" pitchFamily="49" charset="0"/>
              </a:rPr>
              <a:t>AddAltToImg</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altLang="en-US" sz="1600" b="0" i="0" u="none" strike="noStrike" cap="none" normalizeH="0" baseline="0" dirty="0" smtClean="0">
                <a:ln>
                  <a:noFill/>
                </a:ln>
                <a:solidFill>
                  <a:srgbClr val="0000FF"/>
                </a:solidFill>
                <a:effectLst/>
                <a:latin typeface="Consolas" pitchFamily="49" charset="0"/>
                <a:cs typeface="Consolas" pitchFamily="49" charset="0"/>
              </a:rPr>
              <a:t>function</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err="1" smtClean="0">
                <a:ln>
                  <a:noFill/>
                </a:ln>
                <a:solidFill>
                  <a:srgbClr val="000000"/>
                </a:solidFill>
                <a:effectLst/>
                <a:latin typeface="Consolas" pitchFamily="49" charset="0"/>
                <a:cs typeface="Consolas" pitchFamily="49" charset="0"/>
              </a:rPr>
              <a:t>imageTagAndImageID</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err="1" smtClean="0">
                <a:ln>
                  <a:noFill/>
                </a:ln>
                <a:solidFill>
                  <a:srgbClr val="000000"/>
                </a:solidFill>
                <a:effectLst/>
                <a:latin typeface="Consolas" pitchFamily="49" charset="0"/>
                <a:cs typeface="Consolas" pitchFamily="49" charset="0"/>
              </a:rPr>
              <a:t>imageContext</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 </a:t>
            </a:r>
          </a:p>
          <a:p>
            <a:pPr marL="9144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8000"/>
                </a:solidFill>
                <a:effectLst/>
                <a:latin typeface="Consolas" pitchFamily="49" charset="0"/>
                <a:cs typeface="Consolas" pitchFamily="49" charset="0"/>
              </a:rPr>
              <a:t>///&lt;signature&gt;</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p>
          <a:p>
            <a:pPr marL="9144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8000"/>
                </a:solidFill>
                <a:effectLst/>
                <a:latin typeface="Consolas" pitchFamily="49" charset="0"/>
                <a:cs typeface="Consolas" pitchFamily="49" charset="0"/>
              </a:rPr>
              <a:t>///&lt;summary&gt; Adds an alt tab to the image</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p>
          <a:p>
            <a:pPr marL="9144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8000"/>
                </a:solidFill>
                <a:effectLst/>
                <a:latin typeface="Consolas" pitchFamily="49" charset="0"/>
                <a:cs typeface="Consolas" pitchFamily="49" charset="0"/>
              </a:rPr>
              <a:t>// &lt;/summary&gt;</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p>
          <a:p>
            <a:pPr marL="9144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8000"/>
                </a:solidFill>
                <a:effectLst/>
                <a:latin typeface="Consolas" pitchFamily="49" charset="0"/>
                <a:cs typeface="Consolas" pitchFamily="49" charset="0"/>
              </a:rPr>
              <a:t>//&lt;</a:t>
            </a:r>
            <a:r>
              <a:rPr kumimoji="0" lang="en-US" altLang="en-US" sz="1600" b="0" i="0" u="none" strike="noStrike" cap="none" normalizeH="0" baseline="0" dirty="0" err="1" smtClean="0">
                <a:ln>
                  <a:noFill/>
                </a:ln>
                <a:solidFill>
                  <a:srgbClr val="008000"/>
                </a:solidFill>
                <a:effectLst/>
                <a:latin typeface="Consolas" pitchFamily="49" charset="0"/>
                <a:cs typeface="Consolas" pitchFamily="49" charset="0"/>
              </a:rPr>
              <a:t>param</a:t>
            </a:r>
            <a:r>
              <a:rPr kumimoji="0" lang="en-US" altLang="en-US" sz="1600" b="0" i="0" u="none" strike="noStrike" cap="none" normalizeH="0" baseline="0" dirty="0" smtClean="0">
                <a:ln>
                  <a:noFill/>
                </a:ln>
                <a:solidFill>
                  <a:srgbClr val="008000"/>
                </a:solidFill>
                <a:effectLst/>
                <a:latin typeface="Consolas" pitchFamily="49" charset="0"/>
                <a:cs typeface="Consolas" pitchFamily="49" charset="0"/>
              </a:rPr>
              <a:t> name="</a:t>
            </a:r>
            <a:r>
              <a:rPr kumimoji="0" lang="en-US" altLang="en-US" sz="1600" b="0" i="0" u="none" strike="noStrike" cap="none" normalizeH="0" baseline="0" dirty="0" err="1" smtClean="0">
                <a:ln>
                  <a:noFill/>
                </a:ln>
                <a:solidFill>
                  <a:srgbClr val="008000"/>
                </a:solidFill>
                <a:effectLst/>
                <a:latin typeface="Consolas" pitchFamily="49" charset="0"/>
                <a:cs typeface="Consolas" pitchFamily="49" charset="0"/>
              </a:rPr>
              <a:t>imgElement</a:t>
            </a:r>
            <a:r>
              <a:rPr kumimoji="0" lang="en-US" altLang="en-US" sz="1600" b="0" i="0" u="none" strike="noStrike" cap="none" normalizeH="0" baseline="0" dirty="0" smtClean="0">
                <a:ln>
                  <a:noFill/>
                </a:ln>
                <a:solidFill>
                  <a:srgbClr val="008000"/>
                </a:solidFill>
                <a:effectLst/>
                <a:latin typeface="Consolas" pitchFamily="49" charset="0"/>
                <a:cs typeface="Consolas" pitchFamily="49" charset="0"/>
              </a:rPr>
              <a:t>" type="String"&gt;The image selector.&lt;/</a:t>
            </a:r>
            <a:r>
              <a:rPr kumimoji="0" lang="en-US" altLang="en-US" sz="1600" b="0" i="0" u="none" strike="noStrike" cap="none" normalizeH="0" baseline="0" dirty="0" err="1" smtClean="0">
                <a:ln>
                  <a:noFill/>
                </a:ln>
                <a:solidFill>
                  <a:srgbClr val="008000"/>
                </a:solidFill>
                <a:effectLst/>
                <a:latin typeface="Consolas" pitchFamily="49" charset="0"/>
                <a:cs typeface="Consolas" pitchFamily="49" charset="0"/>
              </a:rPr>
              <a:t>param</a:t>
            </a:r>
            <a:r>
              <a:rPr kumimoji="0" lang="en-US" altLang="en-US" sz="1600" b="0" i="0" u="none" strike="noStrike" cap="none" normalizeH="0" baseline="0" dirty="0" smtClean="0">
                <a:ln>
                  <a:noFill/>
                </a:ln>
                <a:solidFill>
                  <a:srgbClr val="008000"/>
                </a:solidFill>
                <a:effectLst/>
                <a:latin typeface="Consolas" pitchFamily="49" charset="0"/>
                <a:cs typeface="Consolas" pitchFamily="49" charset="0"/>
              </a:rPr>
              <a:t>&gt;</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p>
          <a:p>
            <a:pPr marL="9144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8000"/>
                </a:solidFill>
                <a:effectLst/>
                <a:latin typeface="Consolas" pitchFamily="49" charset="0"/>
                <a:cs typeface="Consolas" pitchFamily="49" charset="0"/>
              </a:rPr>
              <a:t>//&lt;</a:t>
            </a:r>
            <a:r>
              <a:rPr kumimoji="0" lang="en-US" altLang="en-US" sz="1600" b="0" i="0" u="none" strike="noStrike" cap="none" normalizeH="0" baseline="0" dirty="0" err="1" smtClean="0">
                <a:ln>
                  <a:noFill/>
                </a:ln>
                <a:solidFill>
                  <a:srgbClr val="008000"/>
                </a:solidFill>
                <a:effectLst/>
                <a:latin typeface="Consolas" pitchFamily="49" charset="0"/>
                <a:cs typeface="Consolas" pitchFamily="49" charset="0"/>
              </a:rPr>
              <a:t>param</a:t>
            </a:r>
            <a:r>
              <a:rPr kumimoji="0" lang="en-US" altLang="en-US" sz="1600" b="0" i="0" u="none" strike="noStrike" cap="none" normalizeH="0" baseline="0" dirty="0" smtClean="0">
                <a:ln>
                  <a:noFill/>
                </a:ln>
                <a:solidFill>
                  <a:srgbClr val="008000"/>
                </a:solidFill>
                <a:effectLst/>
                <a:latin typeface="Consolas" pitchFamily="49" charset="0"/>
                <a:cs typeface="Consolas" pitchFamily="49" charset="0"/>
              </a:rPr>
              <a:t> name="</a:t>
            </a:r>
            <a:r>
              <a:rPr kumimoji="0" lang="en-US" altLang="en-US" sz="1600" b="0" i="0" u="none" strike="noStrike" cap="none" normalizeH="0" baseline="0" dirty="0" err="1" smtClean="0">
                <a:ln>
                  <a:noFill/>
                </a:ln>
                <a:solidFill>
                  <a:srgbClr val="008000"/>
                </a:solidFill>
                <a:effectLst/>
                <a:latin typeface="Consolas" pitchFamily="49" charset="0"/>
                <a:cs typeface="Consolas" pitchFamily="49" charset="0"/>
              </a:rPr>
              <a:t>ContextForImage</a:t>
            </a:r>
            <a:r>
              <a:rPr kumimoji="0" lang="en-US" altLang="en-US" sz="1600" b="0" i="0" u="none" strike="noStrike" cap="none" normalizeH="0" baseline="0" dirty="0" smtClean="0">
                <a:ln>
                  <a:noFill/>
                </a:ln>
                <a:solidFill>
                  <a:srgbClr val="008000"/>
                </a:solidFill>
                <a:effectLst/>
                <a:latin typeface="Consolas" pitchFamily="49" charset="0"/>
                <a:cs typeface="Consolas" pitchFamily="49" charset="0"/>
              </a:rPr>
              <a:t>" type="String"&gt;The image context.&lt;/</a:t>
            </a:r>
            <a:r>
              <a:rPr kumimoji="0" lang="en-US" altLang="en-US" sz="1600" b="0" i="0" u="none" strike="noStrike" cap="none" normalizeH="0" baseline="0" dirty="0" err="1" smtClean="0">
                <a:ln>
                  <a:noFill/>
                </a:ln>
                <a:solidFill>
                  <a:srgbClr val="008000"/>
                </a:solidFill>
                <a:effectLst/>
                <a:latin typeface="Consolas" pitchFamily="49" charset="0"/>
                <a:cs typeface="Consolas" pitchFamily="49" charset="0"/>
              </a:rPr>
              <a:t>param</a:t>
            </a:r>
            <a:r>
              <a:rPr kumimoji="0" lang="en-US" altLang="en-US" sz="1600" b="0" i="0" u="none" strike="noStrike" cap="none" normalizeH="0" baseline="0" dirty="0" smtClean="0">
                <a:ln>
                  <a:noFill/>
                </a:ln>
                <a:solidFill>
                  <a:srgbClr val="008000"/>
                </a:solidFill>
                <a:effectLst/>
                <a:latin typeface="Consolas" pitchFamily="49" charset="0"/>
                <a:cs typeface="Consolas" pitchFamily="49" charset="0"/>
              </a:rPr>
              <a:t>&gt;</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p>
          <a:p>
            <a:pPr marL="9144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8000"/>
                </a:solidFill>
                <a:effectLst/>
                <a:latin typeface="Consolas" pitchFamily="49" charset="0"/>
                <a:cs typeface="Consolas" pitchFamily="49" charset="0"/>
              </a:rPr>
              <a:t>///&lt;/signature&gt;</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p>
          <a:p>
            <a:pPr marL="9144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FF"/>
                </a:solidFill>
                <a:effectLst/>
                <a:latin typeface="Consolas" pitchFamily="49" charset="0"/>
                <a:cs typeface="Consolas" pitchFamily="49" charset="0"/>
              </a:rPr>
              <a:t>var</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err="1" smtClean="0">
                <a:ln>
                  <a:noFill/>
                </a:ln>
                <a:solidFill>
                  <a:srgbClr val="000000"/>
                </a:solidFill>
                <a:effectLst/>
                <a:latin typeface="Consolas" pitchFamily="49" charset="0"/>
                <a:cs typeface="Consolas" pitchFamily="49" charset="0"/>
              </a:rPr>
              <a:t>imageElement</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altLang="en-US" sz="1600" b="0" i="0" u="none" strike="noStrike" cap="none" normalizeH="0" baseline="0" dirty="0" err="1" smtClean="0">
                <a:ln>
                  <a:noFill/>
                </a:ln>
                <a:solidFill>
                  <a:srgbClr val="000000"/>
                </a:solidFill>
                <a:effectLst/>
                <a:latin typeface="Consolas" pitchFamily="49" charset="0"/>
                <a:cs typeface="Consolas" pitchFamily="49" charset="0"/>
              </a:rPr>
              <a:t>imageTagAndImageID</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err="1" smtClean="0">
                <a:ln>
                  <a:noFill/>
                </a:ln>
                <a:solidFill>
                  <a:srgbClr val="000000"/>
                </a:solidFill>
                <a:effectLst/>
                <a:latin typeface="Consolas" pitchFamily="49" charset="0"/>
                <a:cs typeface="Consolas" pitchFamily="49" charset="0"/>
              </a:rPr>
              <a:t>imageContext</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p>
          <a:p>
            <a:pPr marL="9144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nsolas" pitchFamily="49" charset="0"/>
                <a:cs typeface="Consolas" pitchFamily="49" charset="0"/>
              </a:rPr>
              <a:t>imageElement.attr</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a:t>
            </a:r>
            <a:r>
              <a:rPr kumimoji="0" lang="en-US" altLang="en-US" sz="1600" b="0" i="0" u="none" strike="noStrike" cap="none" normalizeH="0" baseline="0" dirty="0" smtClean="0">
                <a:ln>
                  <a:noFill/>
                </a:ln>
                <a:solidFill>
                  <a:srgbClr val="A31515"/>
                </a:solidFill>
                <a:effectLst/>
                <a:latin typeface="Consolas" pitchFamily="49" charset="0"/>
                <a:cs typeface="Consolas" pitchFamily="49" charset="0"/>
              </a:rPr>
              <a:t>'alt'</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err="1" smtClean="0">
                <a:ln>
                  <a:noFill/>
                </a:ln>
                <a:solidFill>
                  <a:srgbClr val="000000"/>
                </a:solidFill>
                <a:effectLst/>
                <a:latin typeface="Consolas" pitchFamily="49" charset="0"/>
                <a:cs typeface="Consolas" pitchFamily="49" charset="0"/>
              </a:rPr>
              <a:t>imageElement.attr</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a:t>
            </a:r>
            <a:r>
              <a:rPr kumimoji="0" lang="en-US" altLang="en-US" sz="1600" b="0" i="0" u="none" strike="noStrike" cap="none" normalizeH="0" baseline="0" dirty="0" smtClean="0">
                <a:ln>
                  <a:noFill/>
                </a:ln>
                <a:solidFill>
                  <a:srgbClr val="A31515"/>
                </a:solidFill>
                <a:effectLst/>
                <a:latin typeface="Consolas" pitchFamily="49" charset="0"/>
                <a:cs typeface="Consolas" pitchFamily="49" charset="0"/>
              </a:rPr>
              <a:t>'id'</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).replace(</a:t>
            </a:r>
            <a:r>
              <a:rPr kumimoji="0" lang="en-US" altLang="en-US" sz="1600" b="0" i="0" u="none" strike="noStrike" cap="none" normalizeH="0" baseline="0" dirty="0" smtClean="0">
                <a:ln>
                  <a:noFill/>
                </a:ln>
                <a:solidFill>
                  <a:srgbClr val="A31515"/>
                </a:solidFill>
                <a:effectLst/>
                <a:latin typeface="Consolas" pitchFamily="49" charset="0"/>
                <a:cs typeface="Consolas" pitchFamily="49" charset="0"/>
              </a:rPr>
              <a:t>/ID/</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smtClean="0">
                <a:ln>
                  <a:noFill/>
                </a:ln>
                <a:solidFill>
                  <a:srgbClr val="A31515"/>
                </a:solidFill>
                <a:effectLst/>
                <a:latin typeface="Consolas" pitchFamily="49" charset="0"/>
                <a:cs typeface="Consolas" pitchFamily="49" charset="0"/>
              </a:rPr>
              <a:t>''</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p>
          <a:p>
            <a:pPr marL="9144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Down Arrow 5"/>
          <p:cNvSpPr/>
          <p:nvPr/>
        </p:nvSpPr>
        <p:spPr>
          <a:xfrm>
            <a:off x="5064410" y="4722050"/>
            <a:ext cx="299544" cy="51070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6479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Bundling and </a:t>
            </a:r>
            <a:r>
              <a:rPr lang="en-US" dirty="0" err="1" smtClean="0"/>
              <a:t>Minification</a:t>
            </a:r>
            <a:r>
              <a:rPr lang="en-US" dirty="0" smtClean="0"/>
              <a:t> - CSS</a:t>
            </a:r>
            <a:endParaRPr lang="en-IN" dirty="0"/>
          </a:p>
        </p:txBody>
      </p:sp>
      <p:sp>
        <p:nvSpPr>
          <p:cNvPr id="3" name="Content Placeholder 2"/>
          <p:cNvSpPr>
            <a:spLocks noGrp="1"/>
          </p:cNvSpPr>
          <p:nvPr>
            <p:ph idx="1"/>
          </p:nvPr>
        </p:nvSpPr>
        <p:spPr/>
        <p:txBody>
          <a:bodyPr>
            <a:normAutofit/>
          </a:bodyPr>
          <a:lstStyle/>
          <a:p>
            <a:r>
              <a:rPr lang="en-US" sz="2000" b="0" dirty="0" smtClean="0"/>
              <a:t>Bundles are created during the application startup in </a:t>
            </a:r>
            <a:r>
              <a:rPr lang="en-US" sz="2000" b="0" dirty="0" err="1" smtClean="0"/>
              <a:t>global.asax</a:t>
            </a:r>
            <a:endParaRPr lang="en-US" sz="2000" b="0" dirty="0" smtClean="0"/>
          </a:p>
          <a:p>
            <a:r>
              <a:rPr lang="en-US" sz="2000" b="0" dirty="0" smtClean="0"/>
              <a:t>Add </a:t>
            </a:r>
            <a:r>
              <a:rPr lang="en-US" sz="2000" b="0" dirty="0" err="1" smtClean="0"/>
              <a:t>BundlesConfig</a:t>
            </a:r>
            <a:r>
              <a:rPr lang="en-US" sz="2000" b="0" dirty="0" smtClean="0"/>
              <a:t> class to the </a:t>
            </a:r>
            <a:r>
              <a:rPr lang="en-US" sz="2000" b="0" dirty="0" err="1" smtClean="0"/>
              <a:t>App_Startup</a:t>
            </a:r>
            <a:r>
              <a:rPr lang="en-US" sz="2000" b="0" dirty="0" smtClean="0"/>
              <a:t> folder</a:t>
            </a:r>
          </a:p>
          <a:p>
            <a:r>
              <a:rPr lang="en-US" sz="2000" b="0" dirty="0" err="1" smtClean="0"/>
              <a:t>BundleConfig</a:t>
            </a:r>
            <a:r>
              <a:rPr lang="en-US" sz="2000" b="0" dirty="0" smtClean="0"/>
              <a:t> class contains below method</a:t>
            </a:r>
          </a:p>
          <a:p>
            <a:pPr marL="457200" lvl="1" indent="0">
              <a:buNone/>
            </a:pPr>
            <a:r>
              <a:rPr lang="en-US" sz="1800" dirty="0" smtClean="0">
                <a:solidFill>
                  <a:srgbClr val="0070C0"/>
                </a:solidFill>
              </a:rPr>
              <a:t>public static void </a:t>
            </a:r>
            <a:r>
              <a:rPr lang="en-US" sz="1800" dirty="0" err="1" smtClean="0">
                <a:solidFill>
                  <a:srgbClr val="0070C0"/>
                </a:solidFill>
              </a:rPr>
              <a:t>RegisterBundles</a:t>
            </a:r>
            <a:r>
              <a:rPr lang="en-US" sz="1800" dirty="0" smtClean="0">
                <a:solidFill>
                  <a:srgbClr val="0070C0"/>
                </a:solidFill>
              </a:rPr>
              <a:t>( </a:t>
            </a:r>
            <a:r>
              <a:rPr lang="en-US" sz="1800" dirty="0" err="1" smtClean="0">
                <a:solidFill>
                  <a:srgbClr val="0070C0"/>
                </a:solidFill>
              </a:rPr>
              <a:t>BundleCollection</a:t>
            </a:r>
            <a:r>
              <a:rPr lang="en-US" sz="1800" dirty="0" smtClean="0">
                <a:solidFill>
                  <a:srgbClr val="0070C0"/>
                </a:solidFill>
              </a:rPr>
              <a:t> bundles) { </a:t>
            </a:r>
          </a:p>
          <a:p>
            <a:pPr marL="914400" lvl="2" indent="0">
              <a:buNone/>
            </a:pPr>
            <a:r>
              <a:rPr lang="en-US" sz="1200" dirty="0" err="1" smtClean="0">
                <a:solidFill>
                  <a:srgbClr val="0070C0"/>
                </a:solidFill>
              </a:rPr>
              <a:t>bundles.Add</a:t>
            </a:r>
            <a:r>
              <a:rPr lang="en-US" sz="1200" dirty="0" smtClean="0">
                <a:solidFill>
                  <a:srgbClr val="0070C0"/>
                </a:solidFill>
              </a:rPr>
              <a:t>(new </a:t>
            </a:r>
            <a:r>
              <a:rPr lang="en-US" sz="1200" dirty="0" err="1" smtClean="0">
                <a:solidFill>
                  <a:srgbClr val="0070C0"/>
                </a:solidFill>
              </a:rPr>
              <a:t>StyleBundle</a:t>
            </a:r>
            <a:r>
              <a:rPr lang="en-US" sz="1200" dirty="0" smtClean="0">
                <a:solidFill>
                  <a:srgbClr val="0070C0"/>
                </a:solidFill>
              </a:rPr>
              <a:t>("~/Content/Styles") </a:t>
            </a:r>
          </a:p>
          <a:p>
            <a:pPr marL="1371600" lvl="3" indent="0">
              <a:buNone/>
            </a:pPr>
            <a:r>
              <a:rPr lang="en-US" sz="1200" dirty="0" smtClean="0">
                <a:solidFill>
                  <a:srgbClr val="0070C0"/>
                </a:solidFill>
              </a:rPr>
              <a:t>.Include("~/Content/Styles/bootstrap.css", "~/Content/Styles/myapp.css"));</a:t>
            </a:r>
          </a:p>
          <a:p>
            <a:pPr marL="914400" lvl="2" indent="0">
              <a:buNone/>
            </a:pPr>
            <a:r>
              <a:rPr lang="en-US" sz="1200" dirty="0" smtClean="0">
                <a:solidFill>
                  <a:srgbClr val="0070C0"/>
                </a:solidFill>
              </a:rPr>
              <a:t>} </a:t>
            </a:r>
          </a:p>
          <a:p>
            <a:pPr marL="342900" lvl="2" indent="-342900">
              <a:buFont typeface="Wingdings" panose="05000000000000000000" pitchFamily="2" charset="2"/>
              <a:buChar char="Ø"/>
            </a:pPr>
            <a:endParaRPr lang="en-US" sz="1400" dirty="0" smtClean="0"/>
          </a:p>
          <a:p>
            <a:pPr marL="342900" lvl="2" indent="-342900">
              <a:buFont typeface="Wingdings" panose="05000000000000000000" pitchFamily="2" charset="2"/>
              <a:buChar char="Ø"/>
            </a:pPr>
            <a:r>
              <a:rPr lang="en-US" sz="1400" dirty="0" smtClean="0"/>
              <a:t>Can use a wildcard expression</a:t>
            </a:r>
          </a:p>
          <a:p>
            <a:pPr marL="457200" lvl="4" indent="0">
              <a:buClr>
                <a:srgbClr val="00A1E4"/>
              </a:buClr>
              <a:buNone/>
            </a:pPr>
            <a:r>
              <a:rPr lang="en-US" sz="1200" dirty="0" err="1" smtClean="0">
                <a:solidFill>
                  <a:srgbClr val="0070C0"/>
                </a:solidFill>
              </a:rPr>
              <a:t>bundles.Add</a:t>
            </a:r>
            <a:r>
              <a:rPr lang="en-US" sz="1200" dirty="0" smtClean="0">
                <a:solidFill>
                  <a:srgbClr val="0070C0"/>
                </a:solidFill>
              </a:rPr>
              <a:t>(new Bundle("~/</a:t>
            </a:r>
            <a:r>
              <a:rPr lang="en-US" sz="1200" dirty="0" err="1" smtClean="0">
                <a:solidFill>
                  <a:srgbClr val="0070C0"/>
                </a:solidFill>
              </a:rPr>
              <a:t>css</a:t>
            </a:r>
            <a:r>
              <a:rPr lang="en-US" sz="1200" dirty="0" smtClean="0">
                <a:solidFill>
                  <a:srgbClr val="0070C0"/>
                </a:solidFill>
              </a:rPr>
              <a:t>") .Include("~/content/styles/*.</a:t>
            </a:r>
            <a:r>
              <a:rPr lang="en-US" sz="1200" dirty="0" err="1" smtClean="0">
                <a:solidFill>
                  <a:srgbClr val="0070C0"/>
                </a:solidFill>
              </a:rPr>
              <a:t>css</a:t>
            </a:r>
            <a:r>
              <a:rPr lang="en-US" sz="1200" dirty="0" smtClean="0">
                <a:solidFill>
                  <a:srgbClr val="0070C0"/>
                </a:solidFill>
              </a:rPr>
              <a:t>"); </a:t>
            </a:r>
          </a:p>
          <a:p>
            <a:pPr marL="342900" lvl="2" indent="-342900">
              <a:buFont typeface="Wingdings" panose="05000000000000000000" pitchFamily="2" charset="2"/>
              <a:buChar char="Ø"/>
            </a:pPr>
            <a:endParaRPr lang="en-US" sz="1400" dirty="0" smtClean="0"/>
          </a:p>
          <a:p>
            <a:pPr marL="342900" lvl="2" indent="-342900">
              <a:buFont typeface="Wingdings" panose="05000000000000000000" pitchFamily="2" charset="2"/>
              <a:buChar char="Ø"/>
            </a:pPr>
            <a:r>
              <a:rPr lang="en-US" sz="1400" dirty="0" smtClean="0"/>
              <a:t>Use @Style to invoke a bundle</a:t>
            </a:r>
          </a:p>
          <a:p>
            <a:pPr marL="457200" lvl="4" indent="0">
              <a:buClr>
                <a:srgbClr val="00A1E4"/>
              </a:buClr>
              <a:buNone/>
            </a:pPr>
            <a:r>
              <a:rPr lang="en-US" sz="1200" dirty="0" smtClean="0">
                <a:solidFill>
                  <a:srgbClr val="0070C0"/>
                </a:solidFill>
              </a:rPr>
              <a:t>@</a:t>
            </a:r>
            <a:r>
              <a:rPr lang="en-US" sz="1200" dirty="0" err="1" smtClean="0">
                <a:solidFill>
                  <a:srgbClr val="0070C0"/>
                </a:solidFill>
              </a:rPr>
              <a:t>Styles.Render</a:t>
            </a:r>
            <a:r>
              <a:rPr lang="en-US" sz="1200" dirty="0" smtClean="0">
                <a:solidFill>
                  <a:srgbClr val="0070C0"/>
                </a:solidFill>
              </a:rPr>
              <a:t>("~/Content/Styles") </a:t>
            </a:r>
          </a:p>
          <a:p>
            <a:pPr marL="457200" lvl="4" indent="0">
              <a:buClr>
                <a:srgbClr val="00A1E4"/>
              </a:buClr>
              <a:buNone/>
            </a:pPr>
            <a:endParaRPr lang="en-US" sz="1200" dirty="0" smtClean="0">
              <a:solidFill>
                <a:schemeClr val="bg1">
                  <a:lumMod val="50000"/>
                </a:schemeClr>
              </a:solidFill>
            </a:endParaRPr>
          </a:p>
          <a:p>
            <a:endParaRPr lang="en-IN" sz="2000" dirty="0"/>
          </a:p>
        </p:txBody>
      </p:sp>
      <p:cxnSp>
        <p:nvCxnSpPr>
          <p:cNvPr id="4" name="Straight Arrow Connector 3"/>
          <p:cNvCxnSpPr>
            <a:stCxn id="6" idx="0"/>
          </p:cNvCxnSpPr>
          <p:nvPr/>
        </p:nvCxnSpPr>
        <p:spPr>
          <a:xfrm flipH="1" flipV="1">
            <a:off x="2668292" y="4669163"/>
            <a:ext cx="1969833" cy="121541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 name="Straight Arrow Connector 4"/>
          <p:cNvCxnSpPr>
            <a:stCxn id="7" idx="1"/>
          </p:cNvCxnSpPr>
          <p:nvPr/>
        </p:nvCxnSpPr>
        <p:spPr>
          <a:xfrm flipH="1" flipV="1">
            <a:off x="3653208" y="3463088"/>
            <a:ext cx="3512419" cy="120607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3933185" y="5884575"/>
            <a:ext cx="1409879" cy="58477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1600" dirty="0" smtClean="0">
                <a:solidFill>
                  <a:srgbClr val="0070C0"/>
                </a:solidFill>
              </a:rPr>
              <a:t>Bundle</a:t>
            </a:r>
          </a:p>
          <a:p>
            <a:pPr algn="ctr"/>
            <a:r>
              <a:rPr lang="en-US" sz="1600" dirty="0" smtClean="0">
                <a:solidFill>
                  <a:srgbClr val="0070C0"/>
                </a:solidFill>
              </a:rPr>
              <a:t>For Bundling</a:t>
            </a:r>
            <a:endParaRPr lang="en-US" sz="1600" dirty="0">
              <a:solidFill>
                <a:srgbClr val="0070C0"/>
              </a:solidFill>
            </a:endParaRPr>
          </a:p>
        </p:txBody>
      </p:sp>
      <p:sp>
        <p:nvSpPr>
          <p:cNvPr id="7" name="TextBox 6"/>
          <p:cNvSpPr txBox="1"/>
          <p:nvPr/>
        </p:nvSpPr>
        <p:spPr>
          <a:xfrm>
            <a:off x="7165627" y="4253664"/>
            <a:ext cx="1660670" cy="830997"/>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1600" dirty="0" smtClean="0">
                <a:solidFill>
                  <a:schemeClr val="accent3">
                    <a:lumMod val="75000"/>
                  </a:schemeClr>
                </a:solidFill>
              </a:rPr>
              <a:t>StyleBundle</a:t>
            </a:r>
          </a:p>
          <a:p>
            <a:pPr algn="ctr"/>
            <a:r>
              <a:rPr lang="en-US" sz="1600" dirty="0" smtClean="0">
                <a:solidFill>
                  <a:schemeClr val="accent3">
                    <a:lumMod val="75000"/>
                  </a:schemeClr>
                </a:solidFill>
              </a:rPr>
              <a:t>For Bundling &amp; Minification</a:t>
            </a:r>
            <a:endParaRPr lang="en-US" sz="1600" dirty="0">
              <a:solidFill>
                <a:schemeClr val="accent3">
                  <a:lumMod val="75000"/>
                </a:schemeClr>
              </a:solidFill>
            </a:endParaRPr>
          </a:p>
        </p:txBody>
      </p:sp>
    </p:spTree>
    <p:extLst>
      <p:ext uri="{BB962C8B-B14F-4D97-AF65-F5344CB8AC3E}">
        <p14:creationId xmlns:p14="http://schemas.microsoft.com/office/powerpoint/2010/main" val="4010850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Getting Started – Project Templates 2013</a:t>
            </a:r>
            <a:endParaRPr lang="en-IN" dirty="0"/>
          </a:p>
        </p:txBody>
      </p:sp>
      <p:sp>
        <p:nvSpPr>
          <p:cNvPr id="3" name="Content Placeholder 2"/>
          <p:cNvSpPr>
            <a:spLocks noGrp="1"/>
          </p:cNvSpPr>
          <p:nvPr>
            <p:ph idx="1"/>
          </p:nvPr>
        </p:nvSpPr>
        <p:spPr>
          <a:xfrm>
            <a:off x="5303520" y="1690688"/>
            <a:ext cx="6050280" cy="4486275"/>
          </a:xfrm>
        </p:spPr>
        <p:txBody>
          <a:bodyPr>
            <a:normAutofit/>
          </a:bodyPr>
          <a:lstStyle/>
          <a:p>
            <a:pPr marL="0" indent="0">
              <a:buNone/>
            </a:pPr>
            <a:r>
              <a:rPr lang="en-US" sz="1600" b="1" dirty="0" smtClean="0"/>
              <a:t>Empty Template </a:t>
            </a:r>
            <a:r>
              <a:rPr lang="en-US" sz="1600" dirty="0" smtClean="0"/>
              <a:t>-</a:t>
            </a:r>
            <a:r>
              <a:rPr lang="en-US" sz="1600" b="1" dirty="0" smtClean="0"/>
              <a:t> </a:t>
            </a:r>
            <a:r>
              <a:rPr lang="en-US" sz="1600" dirty="0" smtClean="0"/>
              <a:t>Provides the bare minimum folders and files for an ASP.NET web site, such as a project file (</a:t>
            </a:r>
            <a:r>
              <a:rPr lang="en-US" sz="1600" i="1" dirty="0" smtClean="0"/>
              <a:t>.</a:t>
            </a:r>
            <a:r>
              <a:rPr lang="en-US" sz="1600" i="1" dirty="0" err="1" smtClean="0"/>
              <a:t>csproj</a:t>
            </a:r>
            <a:r>
              <a:rPr lang="en-US" sz="1600" dirty="0" smtClean="0"/>
              <a:t> or .</a:t>
            </a:r>
            <a:r>
              <a:rPr lang="en-US" sz="1600" i="1" dirty="0" err="1" smtClean="0"/>
              <a:t>vbproj</a:t>
            </a:r>
            <a:r>
              <a:rPr lang="en-US" sz="1600" dirty="0" smtClean="0"/>
              <a:t>) and a </a:t>
            </a:r>
            <a:r>
              <a:rPr lang="en-US" sz="1600" i="1" dirty="0" err="1" smtClean="0"/>
              <a:t>Web.config</a:t>
            </a:r>
            <a:r>
              <a:rPr lang="en-US" sz="1600" dirty="0" smtClean="0"/>
              <a:t> file. No authentication options are available. </a:t>
            </a:r>
          </a:p>
          <a:p>
            <a:pPr marL="0" indent="0">
              <a:buNone/>
            </a:pPr>
            <a:r>
              <a:rPr lang="en-US" sz="1600" b="1" dirty="0" smtClean="0"/>
              <a:t>Web Forms Template </a:t>
            </a:r>
            <a:r>
              <a:rPr lang="en-US" sz="1600" dirty="0" smtClean="0"/>
              <a:t>–</a:t>
            </a:r>
            <a:r>
              <a:rPr lang="en-US" sz="1600" b="1" dirty="0" smtClean="0"/>
              <a:t> </a:t>
            </a:r>
            <a:r>
              <a:rPr lang="en-US" sz="1600" dirty="0" smtClean="0"/>
              <a:t>Mainly for Web Forms Application</a:t>
            </a:r>
          </a:p>
          <a:p>
            <a:pPr marL="0" indent="0">
              <a:buNone/>
            </a:pPr>
            <a:r>
              <a:rPr lang="en-US" sz="1600" b="1" dirty="0" smtClean="0"/>
              <a:t>MVC Template </a:t>
            </a:r>
            <a:r>
              <a:rPr lang="en-US" sz="1600" dirty="0" smtClean="0"/>
              <a:t>–</a:t>
            </a:r>
            <a:r>
              <a:rPr lang="en-US" sz="1600" b="1" dirty="0" smtClean="0"/>
              <a:t> </a:t>
            </a:r>
            <a:r>
              <a:rPr lang="en-US" sz="1600" dirty="0" smtClean="0"/>
              <a:t>For MVC Applications</a:t>
            </a:r>
          </a:p>
          <a:p>
            <a:pPr marL="0" indent="0">
              <a:buNone/>
            </a:pPr>
            <a:r>
              <a:rPr lang="en-US" sz="1600" b="1" dirty="0" smtClean="0"/>
              <a:t>Web API Template - </a:t>
            </a:r>
            <a:r>
              <a:rPr lang="en-US" sz="1600" dirty="0" smtClean="0"/>
              <a:t>Creates a sample web service based on Web API.</a:t>
            </a:r>
          </a:p>
          <a:p>
            <a:pPr marL="0" indent="0">
              <a:buNone/>
            </a:pPr>
            <a:r>
              <a:rPr lang="en-US" sz="1600" b="1" dirty="0" smtClean="0"/>
              <a:t>Single Page Application Template - </a:t>
            </a:r>
            <a:r>
              <a:rPr lang="en-US" sz="1600" dirty="0" smtClean="0"/>
              <a:t>Creates a sample application that uses JavaScript, HTML 5, and KnockoutJS on the client, and ASP.NET Web API on the server. The only authentication option for the SPA template is </a:t>
            </a:r>
            <a:r>
              <a:rPr lang="en-US" sz="1600" dirty="0" smtClean="0">
                <a:hlinkClick r:id="rId2" action="ppaction://hlinkfile"/>
              </a:rPr>
              <a:t>Individual User Accounts</a:t>
            </a:r>
            <a:r>
              <a:rPr lang="en-US" sz="1600" dirty="0" smtClean="0"/>
              <a:t>.</a:t>
            </a:r>
          </a:p>
          <a:p>
            <a:pPr marL="0" indent="0">
              <a:buNone/>
            </a:pPr>
            <a:r>
              <a:rPr lang="en-US" sz="1600" b="1" dirty="0" smtClean="0"/>
              <a:t>Facebook Template - </a:t>
            </a:r>
            <a:r>
              <a:rPr lang="en-US" sz="1600" dirty="0" smtClean="0"/>
              <a:t>Creates a sample application that is designed to run inside the Facebook web site. It is based on ASP.NET MVC and uses Web API for real-time update functionality. </a:t>
            </a:r>
          </a:p>
          <a:p>
            <a:pPr marL="0" indent="0">
              <a:buNone/>
            </a:pPr>
            <a:r>
              <a:rPr lang="en-US" sz="1600" dirty="0" smtClean="0"/>
              <a:t>No authentication options are available for the Facebook template because Facebook applications run within the Facebook site and rely on Facebook's authentication.</a:t>
            </a:r>
          </a:p>
        </p:txBody>
      </p:sp>
      <p:pic>
        <p:nvPicPr>
          <p:cNvPr id="4" name="Picture 2" descr="New ASP.NET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38" y="2285048"/>
            <a:ext cx="4757412" cy="295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25293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Bundling and </a:t>
            </a:r>
            <a:r>
              <a:rPr lang="en-US" dirty="0" err="1" smtClean="0"/>
              <a:t>Minification</a:t>
            </a:r>
            <a:r>
              <a:rPr lang="en-US" dirty="0" smtClean="0"/>
              <a:t> - JS</a:t>
            </a:r>
            <a:endParaRPr lang="en-IN" dirty="0"/>
          </a:p>
        </p:txBody>
      </p:sp>
      <p:sp>
        <p:nvSpPr>
          <p:cNvPr id="3" name="Content Placeholder 2"/>
          <p:cNvSpPr>
            <a:spLocks noGrp="1"/>
          </p:cNvSpPr>
          <p:nvPr>
            <p:ph idx="1"/>
          </p:nvPr>
        </p:nvSpPr>
        <p:spPr/>
        <p:txBody>
          <a:bodyPr>
            <a:normAutofit fontScale="85000" lnSpcReduction="20000"/>
          </a:bodyPr>
          <a:lstStyle/>
          <a:p>
            <a:r>
              <a:rPr lang="en-US" b="0" dirty="0" smtClean="0"/>
              <a:t>Almost same as CSS Bundling and </a:t>
            </a:r>
            <a:r>
              <a:rPr lang="en-US" b="0" dirty="0" err="1" smtClean="0"/>
              <a:t>Minification</a:t>
            </a:r>
            <a:endParaRPr lang="en-US" b="0" dirty="0" smtClean="0"/>
          </a:p>
          <a:p>
            <a:r>
              <a:rPr lang="en-US" b="0" dirty="0" smtClean="0"/>
              <a:t>Use Bundle to bundle Script files together</a:t>
            </a:r>
          </a:p>
          <a:p>
            <a:r>
              <a:rPr lang="en-US" b="0" dirty="0" smtClean="0"/>
              <a:t>Use </a:t>
            </a:r>
            <a:r>
              <a:rPr lang="en-US" b="0" dirty="0" err="1" smtClean="0"/>
              <a:t>ScriptBundle</a:t>
            </a:r>
            <a:r>
              <a:rPr lang="en-US" b="0" dirty="0" smtClean="0"/>
              <a:t> to Bundle and Minify Script files</a:t>
            </a:r>
          </a:p>
          <a:p>
            <a:endParaRPr lang="en-US" b="0" dirty="0" smtClean="0"/>
          </a:p>
          <a:p>
            <a:r>
              <a:rPr lang="en-US" b="0" dirty="0" smtClean="0"/>
              <a:t>Need to use CDN(Content Delivery Networks) for frequently used script files (such as </a:t>
            </a:r>
            <a:r>
              <a:rPr lang="en-US" b="0" dirty="0" err="1" smtClean="0"/>
              <a:t>jQuery</a:t>
            </a:r>
            <a:r>
              <a:rPr lang="en-US" b="0" dirty="0" smtClean="0"/>
              <a:t>) for even better performance</a:t>
            </a:r>
          </a:p>
          <a:p>
            <a:pPr marL="457200" lvl="1" indent="0">
              <a:buNone/>
            </a:pPr>
            <a:r>
              <a:rPr lang="en-US" dirty="0" smtClean="0">
                <a:solidFill>
                  <a:srgbClr val="00A1E4"/>
                </a:solidFill>
              </a:rPr>
              <a:t>public static void </a:t>
            </a:r>
            <a:r>
              <a:rPr lang="en-US" dirty="0" err="1" smtClean="0">
                <a:solidFill>
                  <a:srgbClr val="00A1E4"/>
                </a:solidFill>
              </a:rPr>
              <a:t>RegisterBundles</a:t>
            </a:r>
            <a:r>
              <a:rPr lang="en-US" dirty="0" smtClean="0">
                <a:solidFill>
                  <a:srgbClr val="00A1E4"/>
                </a:solidFill>
              </a:rPr>
              <a:t>(</a:t>
            </a:r>
            <a:r>
              <a:rPr lang="en-US" dirty="0" err="1" smtClean="0">
                <a:solidFill>
                  <a:srgbClr val="00A1E4"/>
                </a:solidFill>
              </a:rPr>
              <a:t>BundleCollection</a:t>
            </a:r>
            <a:r>
              <a:rPr lang="en-US" dirty="0" smtClean="0">
                <a:solidFill>
                  <a:srgbClr val="00A1E4"/>
                </a:solidFill>
              </a:rPr>
              <a:t> bundles) { </a:t>
            </a:r>
          </a:p>
          <a:p>
            <a:pPr marL="914400" lvl="2" indent="0">
              <a:buNone/>
            </a:pPr>
            <a:r>
              <a:rPr lang="en-US" sz="1600" dirty="0" err="1" smtClean="0">
                <a:solidFill>
                  <a:srgbClr val="00A1E4"/>
                </a:solidFill>
              </a:rPr>
              <a:t>bundles.UseCdn</a:t>
            </a:r>
            <a:r>
              <a:rPr lang="en-US" sz="1600" dirty="0" smtClean="0">
                <a:solidFill>
                  <a:srgbClr val="00A1E4"/>
                </a:solidFill>
              </a:rPr>
              <a:t> = true; //enable CDN support </a:t>
            </a:r>
          </a:p>
          <a:p>
            <a:pPr marL="914400" lvl="2" indent="0">
              <a:buNone/>
            </a:pPr>
            <a:r>
              <a:rPr lang="en-US" sz="1600" dirty="0" err="1" smtClean="0">
                <a:solidFill>
                  <a:srgbClr val="00A1E4"/>
                </a:solidFill>
              </a:rPr>
              <a:t>var</a:t>
            </a:r>
            <a:r>
              <a:rPr lang="en-US" sz="1600" dirty="0" smtClean="0">
                <a:solidFill>
                  <a:srgbClr val="00A1E4"/>
                </a:solidFill>
              </a:rPr>
              <a:t> </a:t>
            </a:r>
            <a:r>
              <a:rPr lang="en-US" sz="1600" dirty="0" err="1" smtClean="0">
                <a:solidFill>
                  <a:srgbClr val="00A1E4"/>
                </a:solidFill>
              </a:rPr>
              <a:t>jqueryCdnPath</a:t>
            </a:r>
            <a:r>
              <a:rPr lang="en-US" sz="1600" dirty="0" smtClean="0">
                <a:solidFill>
                  <a:srgbClr val="00A1E4"/>
                </a:solidFill>
              </a:rPr>
              <a:t> = "http://ajax.aspnetcdn.com/</a:t>
            </a:r>
            <a:r>
              <a:rPr lang="en-US" sz="1600" dirty="0" err="1" smtClean="0">
                <a:solidFill>
                  <a:srgbClr val="00A1E4"/>
                </a:solidFill>
              </a:rPr>
              <a:t>ajax</a:t>
            </a:r>
            <a:r>
              <a:rPr lang="en-US" sz="1600" dirty="0" smtClean="0">
                <a:solidFill>
                  <a:srgbClr val="00A1E4"/>
                </a:solidFill>
              </a:rPr>
              <a:t>/</a:t>
            </a:r>
            <a:r>
              <a:rPr lang="en-US" sz="1600" dirty="0" err="1" smtClean="0">
                <a:solidFill>
                  <a:srgbClr val="00A1E4"/>
                </a:solidFill>
              </a:rPr>
              <a:t>jQuery</a:t>
            </a:r>
            <a:r>
              <a:rPr lang="en-US" sz="1600" dirty="0" smtClean="0">
                <a:solidFill>
                  <a:srgbClr val="00A1E4"/>
                </a:solidFill>
              </a:rPr>
              <a:t>/jquery-1.7.1.min.js"; </a:t>
            </a:r>
          </a:p>
          <a:p>
            <a:pPr marL="914400" lvl="2" indent="0">
              <a:buNone/>
            </a:pPr>
            <a:r>
              <a:rPr lang="en-US" sz="1600" dirty="0" err="1" smtClean="0">
                <a:solidFill>
                  <a:srgbClr val="00A1E4"/>
                </a:solidFill>
              </a:rPr>
              <a:t>bundles.Add</a:t>
            </a:r>
            <a:r>
              <a:rPr lang="en-US" sz="1600" dirty="0" smtClean="0">
                <a:solidFill>
                  <a:srgbClr val="00A1E4"/>
                </a:solidFill>
              </a:rPr>
              <a:t>(new </a:t>
            </a:r>
            <a:r>
              <a:rPr lang="en-US" sz="1600" dirty="0" err="1" smtClean="0">
                <a:solidFill>
                  <a:srgbClr val="00A1E4"/>
                </a:solidFill>
              </a:rPr>
              <a:t>ScriptBundle</a:t>
            </a:r>
            <a:r>
              <a:rPr lang="en-US" sz="1600" dirty="0" smtClean="0">
                <a:solidFill>
                  <a:srgbClr val="00A1E4"/>
                </a:solidFill>
              </a:rPr>
              <a:t>("~/bundles/</a:t>
            </a:r>
            <a:r>
              <a:rPr lang="en-US" sz="1600" dirty="0" err="1" smtClean="0">
                <a:solidFill>
                  <a:srgbClr val="00A1E4"/>
                </a:solidFill>
              </a:rPr>
              <a:t>jquery</a:t>
            </a:r>
            <a:r>
              <a:rPr lang="en-US" sz="1600" dirty="0" smtClean="0">
                <a:solidFill>
                  <a:srgbClr val="00A1E4"/>
                </a:solidFill>
              </a:rPr>
              <a:t>", </a:t>
            </a:r>
            <a:r>
              <a:rPr lang="en-US" sz="1600" dirty="0" err="1" smtClean="0">
                <a:solidFill>
                  <a:srgbClr val="00A1E4"/>
                </a:solidFill>
              </a:rPr>
              <a:t>jqueryCdnPath</a:t>
            </a:r>
            <a:r>
              <a:rPr lang="en-US" sz="1600" dirty="0" smtClean="0">
                <a:solidFill>
                  <a:srgbClr val="00A1E4"/>
                </a:solidFill>
              </a:rPr>
              <a:t>)</a:t>
            </a:r>
          </a:p>
          <a:p>
            <a:pPr marL="914400" lvl="2" indent="0">
              <a:buNone/>
            </a:pPr>
            <a:r>
              <a:rPr lang="en-US" sz="1600" dirty="0" smtClean="0">
                <a:solidFill>
                  <a:srgbClr val="00A1E4"/>
                </a:solidFill>
              </a:rPr>
              <a:t>.Include( "~/Scripts/</a:t>
            </a:r>
            <a:r>
              <a:rPr lang="en-US" sz="1600" dirty="0" err="1" smtClean="0">
                <a:solidFill>
                  <a:srgbClr val="00A1E4"/>
                </a:solidFill>
              </a:rPr>
              <a:t>jquery</a:t>
            </a:r>
            <a:r>
              <a:rPr lang="en-US" sz="1600" dirty="0" smtClean="0">
                <a:solidFill>
                  <a:srgbClr val="00A1E4"/>
                </a:solidFill>
              </a:rPr>
              <a:t>-{version}.</a:t>
            </a:r>
            <a:r>
              <a:rPr lang="en-US" sz="1600" dirty="0" err="1" smtClean="0">
                <a:solidFill>
                  <a:srgbClr val="00A1E4"/>
                </a:solidFill>
              </a:rPr>
              <a:t>js</a:t>
            </a:r>
            <a:r>
              <a:rPr lang="en-US" sz="1600" dirty="0" smtClean="0">
                <a:solidFill>
                  <a:srgbClr val="00A1E4"/>
                </a:solidFill>
              </a:rPr>
              <a:t>")); </a:t>
            </a:r>
          </a:p>
          <a:p>
            <a:pPr marL="457200" lvl="1" indent="0">
              <a:buNone/>
            </a:pPr>
            <a:r>
              <a:rPr lang="en-US" dirty="0" smtClean="0">
                <a:solidFill>
                  <a:srgbClr val="00A1E4"/>
                </a:solidFill>
              </a:rPr>
              <a:t>}</a:t>
            </a:r>
          </a:p>
          <a:p>
            <a:pPr marL="342900" lvl="1" indent="-342900">
              <a:buFont typeface="Wingdings" panose="05000000000000000000" pitchFamily="2" charset="2"/>
              <a:buChar char="Ø"/>
            </a:pPr>
            <a:endParaRPr lang="en-US" sz="1800" dirty="0" smtClean="0"/>
          </a:p>
          <a:p>
            <a:pPr marL="342900" lvl="1" indent="-342900">
              <a:buFont typeface="Wingdings" panose="05000000000000000000" pitchFamily="2" charset="2"/>
              <a:buChar char="Ø"/>
            </a:pPr>
            <a:r>
              <a:rPr lang="en-US" sz="1800" dirty="0" smtClean="0"/>
              <a:t>Using bundle in view</a:t>
            </a:r>
          </a:p>
          <a:p>
            <a:pPr marL="400050" lvl="2" indent="0">
              <a:buNone/>
            </a:pPr>
            <a:r>
              <a:rPr lang="en-US" sz="1400" dirty="0" smtClean="0">
                <a:solidFill>
                  <a:srgbClr val="00A1E4"/>
                </a:solidFill>
              </a:rPr>
              <a:t>@</a:t>
            </a:r>
            <a:r>
              <a:rPr lang="en-US" sz="1400" dirty="0" err="1" smtClean="0">
                <a:solidFill>
                  <a:srgbClr val="00A1E4"/>
                </a:solidFill>
              </a:rPr>
              <a:t>Scripts.Render</a:t>
            </a:r>
            <a:r>
              <a:rPr lang="en-US" sz="1400" dirty="0" smtClean="0">
                <a:solidFill>
                  <a:srgbClr val="00A1E4"/>
                </a:solidFill>
              </a:rPr>
              <a:t>("~/bundles/</a:t>
            </a:r>
            <a:r>
              <a:rPr lang="en-US" sz="1400" dirty="0" err="1" smtClean="0">
                <a:solidFill>
                  <a:srgbClr val="00A1E4"/>
                </a:solidFill>
              </a:rPr>
              <a:t>jquery</a:t>
            </a:r>
            <a:r>
              <a:rPr lang="en-US" sz="1400" dirty="0" smtClean="0">
                <a:solidFill>
                  <a:srgbClr val="00A1E4"/>
                </a:solidFill>
              </a:rPr>
              <a:t>") </a:t>
            </a:r>
            <a:endParaRPr lang="en-US" dirty="0" smtClean="0"/>
          </a:p>
          <a:p>
            <a:endParaRPr lang="en-IN" dirty="0"/>
          </a:p>
        </p:txBody>
      </p:sp>
    </p:spTree>
    <p:extLst>
      <p:ext uri="{BB962C8B-B14F-4D97-AF65-F5344CB8AC3E}">
        <p14:creationId xmlns:p14="http://schemas.microsoft.com/office/powerpoint/2010/main" val="29933381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Bundling and </a:t>
            </a:r>
            <a:r>
              <a:rPr lang="en-US" dirty="0" err="1" smtClean="0"/>
              <a:t>Minification</a:t>
            </a:r>
            <a:endParaRPr lang="en-IN" dirty="0"/>
          </a:p>
        </p:txBody>
      </p:sp>
      <p:sp>
        <p:nvSpPr>
          <p:cNvPr id="4" name="Content Placeholder 2"/>
          <p:cNvSpPr>
            <a:spLocks noGrp="1"/>
          </p:cNvSpPr>
          <p:nvPr>
            <p:ph idx="1"/>
          </p:nvPr>
        </p:nvSpPr>
        <p:spPr>
          <a:xfrm>
            <a:off x="685800" y="1410421"/>
            <a:ext cx="11155680" cy="686394"/>
          </a:xfrm>
        </p:spPr>
        <p:txBody>
          <a:bodyPr>
            <a:normAutofit/>
          </a:bodyPr>
          <a:lstStyle/>
          <a:p>
            <a:r>
              <a:rPr lang="en-US" sz="2000" dirty="0"/>
              <a:t>Enabled or disabled by setting the value of the debug attribute in the compilation Element  in the </a:t>
            </a:r>
            <a:r>
              <a:rPr lang="en-US" sz="2000" i="1" dirty="0" err="1"/>
              <a:t>Web.config</a:t>
            </a:r>
            <a:r>
              <a:rPr lang="en-US" sz="2000" dirty="0"/>
              <a:t> file. </a:t>
            </a:r>
          </a:p>
        </p:txBody>
      </p:sp>
      <p:sp>
        <p:nvSpPr>
          <p:cNvPr id="5" name="Rectangle 1"/>
          <p:cNvSpPr>
            <a:spLocks noChangeArrowheads="1"/>
          </p:cNvSpPr>
          <p:nvPr/>
        </p:nvSpPr>
        <p:spPr bwMode="auto">
          <a:xfrm>
            <a:off x="1853499" y="2113497"/>
            <a:ext cx="7709338" cy="1107238"/>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6482" rIns="0" bIns="22852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A31515"/>
                </a:solidFill>
                <a:effectLst/>
                <a:latin typeface="Consolas" pitchFamily="49" charset="0"/>
                <a:cs typeface="Consolas" pitchFamily="49" charset="0"/>
              </a:rPr>
              <a:t>&lt;</a:t>
            </a:r>
            <a:r>
              <a:rPr kumimoji="0" lang="en-US" altLang="en-US" sz="1600" b="0" i="0" u="none" strike="noStrike" cap="none" normalizeH="0" baseline="0" dirty="0" err="1" smtClean="0">
                <a:ln>
                  <a:noFill/>
                </a:ln>
                <a:solidFill>
                  <a:srgbClr val="A31515"/>
                </a:solidFill>
                <a:effectLst/>
                <a:latin typeface="Consolas" pitchFamily="49" charset="0"/>
                <a:cs typeface="Consolas" pitchFamily="49" charset="0"/>
              </a:rPr>
              <a:t>system.web</a:t>
            </a:r>
            <a:r>
              <a:rPr kumimoji="0" lang="en-US" altLang="en-US" sz="1600" b="0" i="0" u="none" strike="noStrike" cap="none" normalizeH="0" baseline="0" dirty="0" smtClean="0">
                <a:ln>
                  <a:noFill/>
                </a:ln>
                <a:solidFill>
                  <a:srgbClr val="A31515"/>
                </a:solidFill>
                <a:effectLst/>
                <a:latin typeface="Consolas" pitchFamily="49" charset="0"/>
                <a:cs typeface="Consolas" pitchFamily="49" charset="0"/>
              </a:rPr>
              <a:t>&gt;</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600" dirty="0">
                <a:solidFill>
                  <a:srgbClr val="000000"/>
                </a:solidFill>
                <a:latin typeface="Consolas" pitchFamily="49" charset="0"/>
                <a:cs typeface="Consolas" pitchFamily="49" charset="0"/>
              </a:rPr>
              <a:t>	</a:t>
            </a:r>
            <a:r>
              <a:rPr kumimoji="0" lang="en-US" altLang="en-US" sz="1600" b="0" i="0" u="none" strike="noStrike" cap="none" normalizeH="0" baseline="0" dirty="0" smtClean="0">
                <a:ln>
                  <a:noFill/>
                </a:ln>
                <a:solidFill>
                  <a:srgbClr val="A31515"/>
                </a:solidFill>
                <a:effectLst/>
                <a:latin typeface="Consolas" pitchFamily="49" charset="0"/>
                <a:cs typeface="Consolas" pitchFamily="49" charset="0"/>
              </a:rPr>
              <a:t>&lt;compilation</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smtClean="0">
                <a:ln>
                  <a:noFill/>
                </a:ln>
                <a:solidFill>
                  <a:srgbClr val="FF0000"/>
                </a:solidFill>
                <a:effectLst/>
                <a:latin typeface="Consolas" pitchFamily="49" charset="0"/>
                <a:cs typeface="Consolas" pitchFamily="49" charset="0"/>
              </a:rPr>
              <a:t>debug</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a:t>
            </a:r>
            <a:r>
              <a:rPr kumimoji="0" lang="en-US" altLang="en-US" sz="1600" b="0" i="0" u="none" strike="noStrike" cap="none" normalizeH="0" baseline="0" dirty="0" smtClean="0">
                <a:ln>
                  <a:noFill/>
                </a:ln>
                <a:solidFill>
                  <a:srgbClr val="0000FF"/>
                </a:solidFill>
                <a:effectLst/>
                <a:latin typeface="Consolas" pitchFamily="49" charset="0"/>
                <a:cs typeface="Consolas" pitchFamily="49" charset="0"/>
              </a:rPr>
              <a:t>"true"</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smtClean="0">
                <a:ln>
                  <a:noFill/>
                </a:ln>
                <a:solidFill>
                  <a:srgbClr val="A31515"/>
                </a:solidFill>
                <a:effectLst/>
                <a:latin typeface="Consolas" pitchFamily="49" charset="0"/>
                <a:cs typeface="Consolas" pitchFamily="49" charset="0"/>
              </a:rPr>
              <a:t>/&gt;</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A31515"/>
                </a:solidFill>
                <a:effectLst/>
                <a:latin typeface="Consolas" pitchFamily="49" charset="0"/>
                <a:cs typeface="Consolas" pitchFamily="49" charset="0"/>
              </a:rPr>
              <a:t>&lt;/</a:t>
            </a:r>
            <a:r>
              <a:rPr kumimoji="0" lang="en-US" altLang="en-US" sz="1600" b="0" i="0" u="none" strike="noStrike" cap="none" normalizeH="0" baseline="0" dirty="0" err="1" smtClean="0">
                <a:ln>
                  <a:noFill/>
                </a:ln>
                <a:solidFill>
                  <a:srgbClr val="A31515"/>
                </a:solidFill>
                <a:effectLst/>
                <a:latin typeface="Consolas" pitchFamily="49" charset="0"/>
                <a:cs typeface="Consolas" pitchFamily="49" charset="0"/>
              </a:rPr>
              <a:t>system.web</a:t>
            </a:r>
            <a:r>
              <a:rPr kumimoji="0" lang="en-US" altLang="en-US" sz="1600" b="0" i="0" u="none" strike="noStrike" cap="none" normalizeH="0" baseline="0" dirty="0" smtClean="0">
                <a:ln>
                  <a:noFill/>
                </a:ln>
                <a:solidFill>
                  <a:srgbClr val="A31515"/>
                </a:solidFill>
                <a:effectLst/>
                <a:latin typeface="Consolas" pitchFamily="49" charset="0"/>
                <a:cs typeface="Consolas" pitchFamily="49" charset="0"/>
              </a:rPr>
              <a:t>&gt;</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2"/>
          <p:cNvSpPr>
            <a:spLocks noChangeArrowheads="1"/>
          </p:cNvSpPr>
          <p:nvPr/>
        </p:nvSpPr>
        <p:spPr bwMode="auto">
          <a:xfrm>
            <a:off x="1773095" y="3923811"/>
            <a:ext cx="7709338" cy="1107238"/>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6482" rIns="0" bIns="22852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cs typeface="Consolas" pitchFamily="49" charset="0"/>
              </a:rPr>
              <a:t>static</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cs typeface="Consolas" pitchFamily="49" charset="0"/>
              </a:rPr>
              <a:t>void</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err="1" smtClean="0">
                <a:ln>
                  <a:noFill/>
                </a:ln>
                <a:solidFill>
                  <a:srgbClr val="2B91AF"/>
                </a:solidFill>
                <a:effectLst/>
                <a:latin typeface="Consolas" pitchFamily="49" charset="0"/>
                <a:cs typeface="Consolas" pitchFamily="49" charset="0"/>
              </a:rPr>
              <a:t>RegisterBundles</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a:t>
            </a:r>
            <a:r>
              <a:rPr kumimoji="0" lang="en-US" altLang="en-US" sz="1600" b="0" i="0" u="none" strike="noStrike" cap="none" normalizeH="0" baseline="0" dirty="0" err="1" smtClean="0">
                <a:ln>
                  <a:noFill/>
                </a:ln>
                <a:solidFill>
                  <a:srgbClr val="2B91AF"/>
                </a:solidFill>
                <a:effectLst/>
                <a:latin typeface="Consolas" pitchFamily="49" charset="0"/>
                <a:cs typeface="Consolas" pitchFamily="49" charset="0"/>
              </a:rPr>
              <a:t>BundleCollection</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bundles)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B91AF"/>
                </a:solidFill>
                <a:effectLst/>
                <a:latin typeface="Consolas" pitchFamily="49" charset="0"/>
                <a:cs typeface="Consolas" pitchFamily="49" charset="0"/>
              </a:rPr>
              <a:t>	</a:t>
            </a:r>
            <a:r>
              <a:rPr kumimoji="0" lang="en-US" altLang="en-US" sz="1600" b="0" i="0" u="none" strike="noStrike" cap="none" normalizeH="0" baseline="0" dirty="0" err="1" smtClean="0">
                <a:ln>
                  <a:noFill/>
                </a:ln>
                <a:solidFill>
                  <a:srgbClr val="2B91AF"/>
                </a:solidFill>
                <a:effectLst/>
                <a:latin typeface="Consolas" pitchFamily="49" charset="0"/>
                <a:cs typeface="Consolas" pitchFamily="49" charset="0"/>
              </a:rPr>
              <a:t>BundleTable</a:t>
            </a:r>
            <a:r>
              <a:rPr kumimoji="0" lang="en-US" altLang="en-US" sz="1600" b="0" i="0" u="none" strike="noStrike" cap="none" normalizeH="0" baseline="0" dirty="0" err="1" smtClean="0">
                <a:ln>
                  <a:noFill/>
                </a:ln>
                <a:solidFill>
                  <a:srgbClr val="000000"/>
                </a:solidFill>
                <a:effectLst/>
                <a:latin typeface="Consolas" pitchFamily="49" charset="0"/>
                <a:cs typeface="Consolas" pitchFamily="49" charset="0"/>
              </a:rPr>
              <a:t>.</a:t>
            </a:r>
            <a:r>
              <a:rPr kumimoji="0" lang="en-US" altLang="en-US" sz="1600" b="0" i="0" u="none" strike="noStrike" cap="none" normalizeH="0" baseline="0" dirty="0" err="1" smtClean="0">
                <a:ln>
                  <a:noFill/>
                </a:ln>
                <a:solidFill>
                  <a:srgbClr val="2B91AF"/>
                </a:solidFill>
                <a:effectLst/>
                <a:latin typeface="Consolas" pitchFamily="49" charset="0"/>
                <a:cs typeface="Consolas" pitchFamily="49" charset="0"/>
              </a:rPr>
              <a:t>EnableOptimizations</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altLang="en-US" sz="1600" b="0" i="0" u="none" strike="noStrike" cap="none" normalizeH="0" baseline="0" dirty="0" smtClean="0">
                <a:ln>
                  <a:noFill/>
                </a:ln>
                <a:solidFill>
                  <a:srgbClr val="0000FF"/>
                </a:solidFill>
                <a:effectLst/>
                <a:latin typeface="Consolas" pitchFamily="49" charset="0"/>
                <a:cs typeface="Consolas" pitchFamily="49" charset="0"/>
              </a:rPr>
              <a:t>true</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Content Placeholder 2"/>
          <p:cNvSpPr txBox="1">
            <a:spLocks/>
          </p:cNvSpPr>
          <p:nvPr/>
        </p:nvSpPr>
        <p:spPr>
          <a:xfrm>
            <a:off x="685800" y="3253611"/>
            <a:ext cx="8229600" cy="52814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nSpc>
                <a:spcPct val="90000"/>
              </a:lnSpc>
              <a:spcBef>
                <a:spcPts val="1000"/>
              </a:spcBef>
              <a:buFont typeface="Arial" panose="020B0604020202020204" pitchFamily="34" charset="0"/>
              <a:buChar char="•"/>
            </a:pPr>
            <a:r>
              <a:rPr lang="en-US" sz="2000" b="0" dirty="0">
                <a:solidFill>
                  <a:schemeClr val="tx1"/>
                </a:solidFill>
                <a:latin typeface="+mn-lt"/>
              </a:rPr>
              <a:t>Or by enabling in Bundle </a:t>
            </a:r>
            <a:r>
              <a:rPr lang="en-US" sz="2000" b="0" dirty="0" err="1">
                <a:solidFill>
                  <a:schemeClr val="tx1"/>
                </a:solidFill>
                <a:latin typeface="+mn-lt"/>
              </a:rPr>
              <a:t>Config.cs</a:t>
            </a:r>
            <a:endParaRPr lang="en-US" sz="2000" b="0" dirty="0">
              <a:solidFill>
                <a:schemeClr val="tx1"/>
              </a:solidFill>
              <a:latin typeface="+mn-lt"/>
            </a:endParaRPr>
          </a:p>
        </p:txBody>
      </p:sp>
      <p:sp>
        <p:nvSpPr>
          <p:cNvPr id="8" name="Content Placeholder 2"/>
          <p:cNvSpPr txBox="1">
            <a:spLocks/>
          </p:cNvSpPr>
          <p:nvPr/>
        </p:nvSpPr>
        <p:spPr>
          <a:xfrm>
            <a:off x="685800" y="5090160"/>
            <a:ext cx="11155680" cy="135793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nSpc>
                <a:spcPct val="90000"/>
              </a:lnSpc>
              <a:spcBef>
                <a:spcPts val="1000"/>
              </a:spcBef>
              <a:buFont typeface="Arial" panose="020B0604020202020204" pitchFamily="34" charset="0"/>
              <a:buChar char="•"/>
            </a:pPr>
            <a:r>
              <a:rPr lang="en-US" sz="2000" b="0" dirty="0">
                <a:solidFill>
                  <a:schemeClr val="tx1"/>
                </a:solidFill>
                <a:latin typeface="+mn-lt"/>
              </a:rPr>
              <a:t>Unless </a:t>
            </a:r>
            <a:r>
              <a:rPr lang="en-US" sz="2000" b="0" dirty="0" err="1">
                <a:solidFill>
                  <a:schemeClr val="tx1"/>
                </a:solidFill>
                <a:latin typeface="+mn-lt"/>
              </a:rPr>
              <a:t>EnableOptimizations</a:t>
            </a:r>
            <a:r>
              <a:rPr lang="en-US" sz="2000" b="0" dirty="0">
                <a:solidFill>
                  <a:schemeClr val="tx1"/>
                </a:solidFill>
                <a:latin typeface="+mn-lt"/>
              </a:rPr>
              <a:t> is true or the debug attribute in the </a:t>
            </a:r>
            <a:r>
              <a:rPr lang="en-US" sz="2000" b="0" dirty="0">
                <a:solidFill>
                  <a:schemeClr val="tx1"/>
                </a:solidFill>
                <a:latin typeface="+mn-lt"/>
                <a:hlinkClick r:id="rId2"/>
              </a:rPr>
              <a:t>compilation Element</a:t>
            </a:r>
            <a:r>
              <a:rPr lang="en-US" sz="2000" b="0" dirty="0">
                <a:solidFill>
                  <a:schemeClr val="tx1"/>
                </a:solidFill>
                <a:latin typeface="+mn-lt"/>
              </a:rPr>
              <a:t>  in the </a:t>
            </a:r>
            <a:r>
              <a:rPr lang="en-US" sz="2000" b="0" dirty="0" err="1">
                <a:solidFill>
                  <a:schemeClr val="tx1"/>
                </a:solidFill>
                <a:latin typeface="+mn-lt"/>
              </a:rPr>
              <a:t>Web.config</a:t>
            </a:r>
            <a:r>
              <a:rPr lang="en-US" sz="2000" b="0" dirty="0">
                <a:solidFill>
                  <a:schemeClr val="tx1"/>
                </a:solidFill>
                <a:latin typeface="+mn-lt"/>
              </a:rPr>
              <a:t> file is set to false, files will not be bundled or minified.</a:t>
            </a:r>
          </a:p>
          <a:p>
            <a:pPr marL="228600" indent="-228600">
              <a:lnSpc>
                <a:spcPct val="90000"/>
              </a:lnSpc>
              <a:spcBef>
                <a:spcPts val="1000"/>
              </a:spcBef>
              <a:buFont typeface="Arial" panose="020B0604020202020204" pitchFamily="34" charset="0"/>
              <a:buChar char="•"/>
            </a:pPr>
            <a:r>
              <a:rPr lang="en-US" sz="2000" b="0" dirty="0">
                <a:solidFill>
                  <a:schemeClr val="tx1"/>
                </a:solidFill>
                <a:latin typeface="+mn-lt"/>
              </a:rPr>
              <a:t>And the .min version of files will not be used,  the full debug versions will be selected.</a:t>
            </a:r>
          </a:p>
          <a:p>
            <a:pPr marL="228600" indent="-228600">
              <a:lnSpc>
                <a:spcPct val="90000"/>
              </a:lnSpc>
              <a:spcBef>
                <a:spcPts val="1000"/>
              </a:spcBef>
              <a:buFont typeface="Arial" panose="020B0604020202020204" pitchFamily="34" charset="0"/>
              <a:buChar char="•"/>
            </a:pPr>
            <a:r>
              <a:rPr lang="en-US" sz="2000" b="0" dirty="0" err="1">
                <a:solidFill>
                  <a:schemeClr val="tx1"/>
                </a:solidFill>
                <a:latin typeface="+mn-lt"/>
              </a:rPr>
              <a:t>EnableOptimizations</a:t>
            </a:r>
            <a:r>
              <a:rPr lang="en-US" sz="2000" b="0" dirty="0">
                <a:solidFill>
                  <a:schemeClr val="tx1"/>
                </a:solidFill>
                <a:latin typeface="+mn-lt"/>
              </a:rPr>
              <a:t>  overrides the debug attribute in the </a:t>
            </a:r>
            <a:r>
              <a:rPr lang="en-US" sz="2000" b="0" dirty="0">
                <a:solidFill>
                  <a:schemeClr val="tx1"/>
                </a:solidFill>
                <a:latin typeface="+mn-lt"/>
                <a:hlinkClick r:id="rId2"/>
              </a:rPr>
              <a:t>compilation Element</a:t>
            </a:r>
            <a:r>
              <a:rPr lang="en-US" sz="2000" b="0" dirty="0">
                <a:solidFill>
                  <a:schemeClr val="tx1"/>
                </a:solidFill>
                <a:latin typeface="+mn-lt"/>
              </a:rPr>
              <a:t>  in </a:t>
            </a:r>
            <a:r>
              <a:rPr lang="en-US" sz="2000" b="0" dirty="0" err="1">
                <a:solidFill>
                  <a:schemeClr val="tx1"/>
                </a:solidFill>
                <a:latin typeface="+mn-lt"/>
              </a:rPr>
              <a:t>theWeb.config</a:t>
            </a:r>
            <a:r>
              <a:rPr lang="en-US" sz="2000" b="0" dirty="0">
                <a:solidFill>
                  <a:schemeClr val="tx1"/>
                </a:solidFill>
                <a:latin typeface="+mn-lt"/>
              </a:rPr>
              <a:t> file</a:t>
            </a:r>
          </a:p>
        </p:txBody>
      </p:sp>
    </p:spTree>
    <p:extLst>
      <p:ext uri="{BB962C8B-B14F-4D97-AF65-F5344CB8AC3E}">
        <p14:creationId xmlns:p14="http://schemas.microsoft.com/office/powerpoint/2010/main" val="28064964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 Bundled &amp; Minified JS</a:t>
            </a:r>
            <a:endParaRPr lang="en-IN" dirty="0"/>
          </a:p>
        </p:txBody>
      </p:sp>
      <p:sp>
        <p:nvSpPr>
          <p:cNvPr id="3" name="Content Placeholder 2"/>
          <p:cNvSpPr>
            <a:spLocks noGrp="1"/>
          </p:cNvSpPr>
          <p:nvPr>
            <p:ph idx="1"/>
          </p:nvPr>
        </p:nvSpPr>
        <p:spPr>
          <a:xfrm>
            <a:off x="838200" y="1825625"/>
            <a:ext cx="6156960" cy="4351338"/>
          </a:xfrm>
        </p:spPr>
        <p:txBody>
          <a:bodyPr>
            <a:normAutofit/>
          </a:bodyPr>
          <a:lstStyle/>
          <a:p>
            <a:pPr marL="0" indent="0">
              <a:buNone/>
            </a:pPr>
            <a:r>
              <a:rPr lang="en-US" sz="2400" b="0" dirty="0" smtClean="0"/>
              <a:t>Using the IE F12 developer tools, you debug  a JavaScript function included in a minified bundle using the following approach</a:t>
            </a:r>
          </a:p>
          <a:p>
            <a:pPr marL="0" indent="0">
              <a:buNone/>
            </a:pPr>
            <a:endParaRPr lang="en-US" sz="2400" b="0" dirty="0" smtClean="0"/>
          </a:p>
          <a:p>
            <a:pPr marL="0" indent="0" fontAlgn="base">
              <a:buNone/>
            </a:pPr>
            <a:r>
              <a:rPr lang="en-US" sz="2400" b="0" dirty="0" smtClean="0"/>
              <a:t>1.   Select the </a:t>
            </a:r>
            <a:r>
              <a:rPr lang="en-US" sz="2400" dirty="0" smtClean="0"/>
              <a:t>Script</a:t>
            </a:r>
            <a:r>
              <a:rPr lang="en-US" sz="2400" b="0" dirty="0" smtClean="0"/>
              <a:t> tab and then select the </a:t>
            </a:r>
            <a:r>
              <a:rPr lang="en-US" sz="2400" dirty="0" smtClean="0"/>
              <a:t>Start debugging</a:t>
            </a:r>
            <a:r>
              <a:rPr lang="en-US" sz="2400" b="0" dirty="0" smtClean="0"/>
              <a:t> button.</a:t>
            </a:r>
          </a:p>
          <a:p>
            <a:pPr marL="0" indent="0" fontAlgn="base">
              <a:buNone/>
            </a:pPr>
            <a:r>
              <a:rPr lang="en-US" sz="2400" b="0" dirty="0" smtClean="0"/>
              <a:t>2.   Select the bundle containing the JavaScript function you want to debug using the assets button.</a:t>
            </a:r>
          </a:p>
          <a:p>
            <a:endParaRPr lang="en-IN" sz="2400" dirty="0"/>
          </a:p>
        </p:txBody>
      </p:sp>
      <p:pic>
        <p:nvPicPr>
          <p:cNvPr id="4" name="Picture 2" descr="http://i2.asp.net/media/39118/f12-debug.png?cdn_id=2014-12-15-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5160" y="2089210"/>
            <a:ext cx="4715970" cy="382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3375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 Bundled &amp; Minified JS Cont..</a:t>
            </a:r>
            <a:endParaRPr lang="en-IN" dirty="0"/>
          </a:p>
        </p:txBody>
      </p:sp>
      <p:sp>
        <p:nvSpPr>
          <p:cNvPr id="3" name="Content Placeholder 2"/>
          <p:cNvSpPr>
            <a:spLocks noGrp="1"/>
          </p:cNvSpPr>
          <p:nvPr>
            <p:ph idx="1"/>
          </p:nvPr>
        </p:nvSpPr>
        <p:spPr>
          <a:xfrm>
            <a:off x="838200" y="1825625"/>
            <a:ext cx="5029200" cy="4351338"/>
          </a:xfrm>
        </p:spPr>
        <p:txBody>
          <a:bodyPr/>
          <a:lstStyle/>
          <a:p>
            <a:pPr marL="0" indent="0" fontAlgn="base">
              <a:buNone/>
            </a:pPr>
            <a:r>
              <a:rPr lang="en-US" sz="2400" dirty="0"/>
              <a:t>3.  Format the minified JavaScript by selecting the Configuration button ,              and then selecting Format JavaScript.</a:t>
            </a:r>
          </a:p>
          <a:p>
            <a:endParaRPr lang="en-IN" dirty="0"/>
          </a:p>
        </p:txBody>
      </p:sp>
      <p:pic>
        <p:nvPicPr>
          <p:cNvPr id="4" name="Picture 4" descr="http://i1.asp.net/media/39119/F12-search.PNG?cdn_id=2014-12-15-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94451"/>
            <a:ext cx="5393887" cy="428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5451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 Cont..</a:t>
            </a:r>
            <a:endParaRPr lang="en-IN" dirty="0"/>
          </a:p>
        </p:txBody>
      </p:sp>
      <p:sp>
        <p:nvSpPr>
          <p:cNvPr id="4" name="Content Placeholder 2"/>
          <p:cNvSpPr txBox="1">
            <a:spLocks/>
          </p:cNvSpPr>
          <p:nvPr/>
        </p:nvSpPr>
        <p:spPr>
          <a:xfrm>
            <a:off x="1082040" y="1925374"/>
            <a:ext cx="8229600" cy="111633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Another option is by using Compiler Directives</a:t>
            </a:r>
          </a:p>
          <a:p>
            <a:pPr marL="0" indent="0">
              <a:buFont typeface="Arial" panose="020B0604020202020204" pitchFamily="34" charset="0"/>
              <a:buNone/>
            </a:pPr>
            <a:endParaRPr lang="en-US" smtClean="0"/>
          </a:p>
          <a:p>
            <a:pPr marL="0" indent="0">
              <a:buFont typeface="Arial" panose="020B0604020202020204" pitchFamily="34" charset="0"/>
              <a:buNone/>
            </a:pPr>
            <a:r>
              <a:rPr lang="en-US" smtClean="0"/>
              <a:t>To disable Minification</a:t>
            </a:r>
            <a:endParaRPr lang="en-US" dirty="0"/>
          </a:p>
        </p:txBody>
      </p:sp>
      <p:sp>
        <p:nvSpPr>
          <p:cNvPr id="5" name="Rectangle 1"/>
          <p:cNvSpPr>
            <a:spLocks noChangeArrowheads="1"/>
          </p:cNvSpPr>
          <p:nvPr/>
        </p:nvSpPr>
        <p:spPr bwMode="auto">
          <a:xfrm>
            <a:off x="1318523" y="5327015"/>
            <a:ext cx="7062951" cy="98488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808080"/>
                </a:solidFill>
                <a:effectLst/>
                <a:latin typeface="Consolas" pitchFamily="49" charset="0"/>
                <a:cs typeface="Consolas" pitchFamily="49" charset="0"/>
              </a:rPr>
              <a:t>#if DEBUG</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8B"/>
                </a:solidFill>
                <a:effectLst/>
                <a:latin typeface="Consolas" pitchFamily="49" charset="0"/>
                <a:cs typeface="Consolas" pitchFamily="49" charset="0"/>
              </a:rPr>
              <a:t>var</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err="1" smtClean="0">
                <a:ln>
                  <a:noFill/>
                </a:ln>
                <a:solidFill>
                  <a:srgbClr val="000000"/>
                </a:solidFill>
                <a:effectLst/>
                <a:latin typeface="Consolas" pitchFamily="49" charset="0"/>
                <a:cs typeface="Consolas" pitchFamily="49" charset="0"/>
              </a:rPr>
              <a:t>jsBundle</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altLang="en-US" sz="1600" b="0" i="0" u="none" strike="noStrike" cap="none" normalizeH="0" baseline="0" dirty="0" smtClean="0">
                <a:ln>
                  <a:noFill/>
                </a:ln>
                <a:solidFill>
                  <a:srgbClr val="00008B"/>
                </a:solidFill>
                <a:effectLst/>
                <a:latin typeface="Consolas" pitchFamily="49" charset="0"/>
                <a:cs typeface="Consolas" pitchFamily="49" charset="0"/>
              </a:rPr>
              <a:t>new</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cs typeface="Consolas" pitchFamily="49" charset="0"/>
              </a:rPr>
              <a:t>Bundle</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a:t>
            </a:r>
            <a:r>
              <a:rPr kumimoji="0" lang="en-US" altLang="en-US" sz="1600" b="0" i="0" u="none" strike="noStrike" cap="none" normalizeH="0" baseline="0" dirty="0" smtClean="0">
                <a:ln>
                  <a:noFill/>
                </a:ln>
                <a:solidFill>
                  <a:srgbClr val="800000"/>
                </a:solidFill>
                <a:effectLst/>
                <a:latin typeface="Consolas" pitchFamily="49" charset="0"/>
                <a:cs typeface="Consolas" pitchFamily="49" charset="0"/>
              </a:rPr>
              <a:t>"~/Scripts/</a:t>
            </a:r>
            <a:r>
              <a:rPr kumimoji="0" lang="en-US" altLang="en-US" sz="1600" b="0" i="0" u="none" strike="noStrike" cap="none" normalizeH="0" baseline="0" dirty="0" err="1" smtClean="0">
                <a:ln>
                  <a:noFill/>
                </a:ln>
                <a:solidFill>
                  <a:srgbClr val="800000"/>
                </a:solidFill>
                <a:effectLst/>
                <a:latin typeface="Consolas" pitchFamily="49" charset="0"/>
                <a:cs typeface="Consolas" pitchFamily="49" charset="0"/>
              </a:rPr>
              <a:t>js</a:t>
            </a:r>
            <a:r>
              <a:rPr kumimoji="0" lang="en-US" altLang="en-US" sz="1600" b="0" i="0" u="none" strike="noStrike" cap="none" normalizeH="0" baseline="0" dirty="0" smtClean="0">
                <a:ln>
                  <a:noFill/>
                </a:ln>
                <a:solidFill>
                  <a:srgbClr val="800000"/>
                </a:solidFill>
                <a:effectLst/>
                <a:latin typeface="Consolas" pitchFamily="49" charset="0"/>
                <a:cs typeface="Consolas" pitchFamily="49" charset="0"/>
              </a:rPr>
              <a:t>"</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808080"/>
                </a:solidFill>
                <a:effectLst/>
                <a:latin typeface="Consolas" pitchFamily="49" charset="0"/>
                <a:cs typeface="Consolas" pitchFamily="49" charset="0"/>
              </a:rPr>
              <a:t>#else</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8B"/>
                </a:solidFill>
                <a:effectLst/>
                <a:latin typeface="Consolas" pitchFamily="49" charset="0"/>
                <a:cs typeface="Consolas" pitchFamily="49" charset="0"/>
              </a:rPr>
              <a:t>var</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err="1" smtClean="0">
                <a:ln>
                  <a:noFill/>
                </a:ln>
                <a:solidFill>
                  <a:srgbClr val="000000"/>
                </a:solidFill>
                <a:effectLst/>
                <a:latin typeface="Consolas" pitchFamily="49" charset="0"/>
                <a:cs typeface="Consolas" pitchFamily="49" charset="0"/>
              </a:rPr>
              <a:t>jsBundle</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altLang="en-US" sz="1600" b="0" i="0" u="none" strike="noStrike" cap="none" normalizeH="0" baseline="0" dirty="0" smtClean="0">
                <a:ln>
                  <a:noFill/>
                </a:ln>
                <a:solidFill>
                  <a:srgbClr val="00008B"/>
                </a:solidFill>
                <a:effectLst/>
                <a:latin typeface="Consolas" pitchFamily="49" charset="0"/>
                <a:cs typeface="Consolas" pitchFamily="49" charset="0"/>
              </a:rPr>
              <a:t>new</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err="1" smtClean="0">
                <a:ln>
                  <a:noFill/>
                </a:ln>
                <a:solidFill>
                  <a:srgbClr val="2B91AF"/>
                </a:solidFill>
                <a:effectLst/>
                <a:latin typeface="Consolas" pitchFamily="49" charset="0"/>
                <a:cs typeface="Consolas" pitchFamily="49" charset="0"/>
              </a:rPr>
              <a:t>ScriptBundle</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a:t>
            </a:r>
            <a:r>
              <a:rPr kumimoji="0" lang="en-US" altLang="en-US" sz="1600" b="0" i="0" u="none" strike="noStrike" cap="none" normalizeH="0" baseline="0" dirty="0" smtClean="0">
                <a:ln>
                  <a:noFill/>
                </a:ln>
                <a:solidFill>
                  <a:srgbClr val="800000"/>
                </a:solidFill>
                <a:effectLst/>
                <a:latin typeface="Consolas" pitchFamily="49" charset="0"/>
                <a:cs typeface="Consolas" pitchFamily="49" charset="0"/>
              </a:rPr>
              <a:t>"~/Scripts/</a:t>
            </a:r>
            <a:r>
              <a:rPr kumimoji="0" lang="en-US" altLang="en-US" sz="1600" b="0" i="0" u="none" strike="noStrike" cap="none" normalizeH="0" baseline="0" dirty="0" err="1" smtClean="0">
                <a:ln>
                  <a:noFill/>
                </a:ln>
                <a:solidFill>
                  <a:srgbClr val="800000"/>
                </a:solidFill>
                <a:effectLst/>
                <a:latin typeface="Consolas" pitchFamily="49" charset="0"/>
                <a:cs typeface="Consolas" pitchFamily="49" charset="0"/>
              </a:rPr>
              <a:t>js</a:t>
            </a:r>
            <a:r>
              <a:rPr kumimoji="0" lang="en-US" altLang="en-US" sz="1600" b="0" i="0" u="none" strike="noStrike" cap="none" normalizeH="0" baseline="0" dirty="0" smtClean="0">
                <a:ln>
                  <a:noFill/>
                </a:ln>
                <a:solidFill>
                  <a:srgbClr val="800000"/>
                </a:solidFill>
                <a:effectLst/>
                <a:latin typeface="Consolas" pitchFamily="49" charset="0"/>
                <a:cs typeface="Consolas" pitchFamily="49" charset="0"/>
              </a:rPr>
              <a:t>"</a:t>
            </a:r>
            <a:r>
              <a:rPr kumimoji="0" lang="en-US" alt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sz="1600" b="0" i="0" u="none" strike="noStrike" cap="none" normalizeH="0" baseline="0" dirty="0" smtClean="0">
                <a:ln>
                  <a:noFill/>
                </a:ln>
                <a:solidFill>
                  <a:srgbClr val="808080"/>
                </a:solidFill>
                <a:effectLst/>
                <a:latin typeface="Consolas" pitchFamily="49" charset="0"/>
                <a:cs typeface="Consolas" pitchFamily="49" charset="0"/>
              </a:rPr>
              <a:t>#</a:t>
            </a:r>
            <a:r>
              <a:rPr kumimoji="0" lang="en-US" altLang="en-US" sz="1600" b="0" i="0" u="none" strike="noStrike" cap="none" normalizeH="0" baseline="0" dirty="0" err="1" smtClean="0">
                <a:ln>
                  <a:noFill/>
                </a:ln>
                <a:solidFill>
                  <a:srgbClr val="808080"/>
                </a:solidFill>
                <a:effectLst/>
                <a:latin typeface="Consolas" pitchFamily="49" charset="0"/>
                <a:cs typeface="Consolas" pitchFamily="49" charset="0"/>
              </a:rPr>
              <a:t>endif</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1"/>
          <p:cNvSpPr>
            <a:spLocks noChangeArrowheads="1"/>
          </p:cNvSpPr>
          <p:nvPr/>
        </p:nvSpPr>
        <p:spPr bwMode="auto">
          <a:xfrm>
            <a:off x="1318523" y="3041711"/>
            <a:ext cx="7062951" cy="15081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600" dirty="0">
                <a:solidFill>
                  <a:srgbClr val="00008B"/>
                </a:solidFill>
                <a:latin typeface="Consolas" pitchFamily="49" charset="0"/>
                <a:cs typeface="Consolas" pitchFamily="49" charset="0"/>
              </a:rPr>
              <a:t>#if</a:t>
            </a:r>
            <a:r>
              <a:rPr lang="en-US" sz="1600" dirty="0">
                <a:solidFill>
                  <a:srgbClr val="808080"/>
                </a:solidFill>
                <a:latin typeface="Consolas" pitchFamily="49" charset="0"/>
                <a:cs typeface="Consolas" pitchFamily="49" charset="0"/>
              </a:rPr>
              <a:t> </a:t>
            </a:r>
            <a:r>
              <a:rPr lang="en-US" sz="1600" dirty="0">
                <a:latin typeface="Consolas" pitchFamily="49" charset="0"/>
                <a:cs typeface="Consolas" pitchFamily="49" charset="0"/>
              </a:rPr>
              <a:t>DEBUG</a:t>
            </a:r>
          </a:p>
          <a:p>
            <a:r>
              <a:rPr lang="en-US" sz="1600" dirty="0" err="1">
                <a:solidFill>
                  <a:srgbClr val="00008B"/>
                </a:solidFill>
                <a:latin typeface="Consolas" pitchFamily="49" charset="0"/>
                <a:cs typeface="Consolas" pitchFamily="49" charset="0"/>
              </a:rPr>
              <a:t>foreach</a:t>
            </a:r>
            <a:r>
              <a:rPr lang="en-US" sz="1600" dirty="0"/>
              <a:t> (</a:t>
            </a:r>
            <a:r>
              <a:rPr lang="en-US" sz="1600" dirty="0" err="1">
                <a:solidFill>
                  <a:srgbClr val="00008B"/>
                </a:solidFill>
                <a:latin typeface="Consolas" pitchFamily="49" charset="0"/>
                <a:cs typeface="Consolas" pitchFamily="49" charset="0"/>
              </a:rPr>
              <a:t>var</a:t>
            </a:r>
            <a:r>
              <a:rPr lang="en-US" sz="1600" dirty="0"/>
              <a:t> bundle </a:t>
            </a:r>
            <a:r>
              <a:rPr lang="en-US" sz="1600" dirty="0">
                <a:solidFill>
                  <a:srgbClr val="00008B"/>
                </a:solidFill>
                <a:latin typeface="Consolas" pitchFamily="49" charset="0"/>
                <a:cs typeface="Consolas" pitchFamily="49" charset="0"/>
              </a:rPr>
              <a:t>in</a:t>
            </a:r>
            <a:r>
              <a:rPr lang="en-US" sz="1600" dirty="0"/>
              <a:t> </a:t>
            </a:r>
            <a:r>
              <a:rPr lang="en-US" sz="1600" dirty="0" err="1">
                <a:solidFill>
                  <a:srgbClr val="2B91AF"/>
                </a:solidFill>
                <a:latin typeface="Consolas" pitchFamily="49" charset="0"/>
                <a:cs typeface="Consolas" pitchFamily="49" charset="0"/>
              </a:rPr>
              <a:t>BundleTable</a:t>
            </a:r>
            <a:r>
              <a:rPr lang="en-US" sz="1600" dirty="0" err="1"/>
              <a:t>.Bundles</a:t>
            </a:r>
            <a:r>
              <a:rPr lang="en-US" sz="1600" dirty="0"/>
              <a:t>)</a:t>
            </a:r>
          </a:p>
          <a:p>
            <a:r>
              <a:rPr lang="en-US" sz="1600" dirty="0"/>
              <a:t>{</a:t>
            </a:r>
          </a:p>
          <a:p>
            <a:r>
              <a:rPr lang="en-US" sz="1600" dirty="0"/>
              <a:t>    </a:t>
            </a:r>
            <a:r>
              <a:rPr lang="en-US" sz="1600" dirty="0" err="1"/>
              <a:t>bundle.Transforms.Clear</a:t>
            </a:r>
            <a:r>
              <a:rPr lang="en-US" sz="1600" dirty="0"/>
              <a:t>();</a:t>
            </a:r>
          </a:p>
          <a:p>
            <a:r>
              <a:rPr lang="en-US" sz="1600" dirty="0"/>
              <a:t>}</a:t>
            </a:r>
          </a:p>
          <a:p>
            <a:r>
              <a:rPr lang="en-US" sz="1600" dirty="0">
                <a:solidFill>
                  <a:srgbClr val="00008B"/>
                </a:solidFill>
                <a:latin typeface="Consolas" pitchFamily="49" charset="0"/>
                <a:cs typeface="Consolas" pitchFamily="49" charset="0"/>
              </a:rPr>
              <a:t>#</a:t>
            </a:r>
            <a:r>
              <a:rPr lang="en-US" sz="1600" dirty="0" err="1">
                <a:solidFill>
                  <a:srgbClr val="00008B"/>
                </a:solidFill>
                <a:latin typeface="Consolas" pitchFamily="49" charset="0"/>
                <a:cs typeface="Consolas" pitchFamily="49" charset="0"/>
              </a:rPr>
              <a:t>endif</a:t>
            </a:r>
            <a:endParaRPr lang="en-US" sz="1600" dirty="0">
              <a:solidFill>
                <a:srgbClr val="00008B"/>
              </a:solidFill>
              <a:latin typeface="Consolas" pitchFamily="49" charset="0"/>
              <a:cs typeface="Consolas" pitchFamily="49" charset="0"/>
            </a:endParaRPr>
          </a:p>
        </p:txBody>
      </p:sp>
      <p:sp>
        <p:nvSpPr>
          <p:cNvPr id="7" name="Content Placeholder 2"/>
          <p:cNvSpPr txBox="1">
            <a:spLocks/>
          </p:cNvSpPr>
          <p:nvPr/>
        </p:nvSpPr>
        <p:spPr>
          <a:xfrm>
            <a:off x="1187142" y="4810944"/>
            <a:ext cx="8229600" cy="5581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smtClean="0"/>
              <a:t>Conditional</a:t>
            </a:r>
          </a:p>
        </p:txBody>
      </p:sp>
    </p:spTree>
    <p:extLst>
      <p:ext uri="{BB962C8B-B14F-4D97-AF65-F5344CB8AC3E}">
        <p14:creationId xmlns:p14="http://schemas.microsoft.com/office/powerpoint/2010/main" val="314380109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Filter?</a:t>
            </a:r>
            <a:endParaRPr lang="en-IN" dirty="0"/>
          </a:p>
        </p:txBody>
      </p:sp>
      <p:sp>
        <p:nvSpPr>
          <p:cNvPr id="3" name="Content Placeholder 2"/>
          <p:cNvSpPr>
            <a:spLocks noGrp="1"/>
          </p:cNvSpPr>
          <p:nvPr>
            <p:ph idx="1"/>
          </p:nvPr>
        </p:nvSpPr>
        <p:spPr/>
        <p:txBody>
          <a:bodyPr/>
          <a:lstStyle/>
          <a:p>
            <a:r>
              <a:rPr lang="en-US" dirty="0"/>
              <a:t>Sometimes we want to perform logic either before an action method is called or after an action method is executed.</a:t>
            </a:r>
          </a:p>
          <a:p>
            <a:r>
              <a:rPr lang="en-US" dirty="0"/>
              <a:t>To support this ASP.NET MVC provide filters.</a:t>
            </a:r>
          </a:p>
          <a:p>
            <a:r>
              <a:rPr lang="en-US" dirty="0"/>
              <a:t>Filters are custom classes that provide both a declarative and programmatic means to add pre-action and post action behavior to controller action methods.</a:t>
            </a:r>
          </a:p>
          <a:p>
            <a:endParaRPr lang="en-IN" dirty="0"/>
          </a:p>
        </p:txBody>
      </p:sp>
    </p:spTree>
    <p:extLst>
      <p:ext uri="{BB962C8B-B14F-4D97-AF65-F5344CB8AC3E}">
        <p14:creationId xmlns:p14="http://schemas.microsoft.com/office/powerpoint/2010/main" val="27053525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 in MVC</a:t>
            </a:r>
            <a:endParaRPr lang="en-IN" dirty="0"/>
          </a:p>
        </p:txBody>
      </p:sp>
      <p:sp>
        <p:nvSpPr>
          <p:cNvPr id="3" name="Content Placeholder 2"/>
          <p:cNvSpPr>
            <a:spLocks noGrp="1"/>
          </p:cNvSpPr>
          <p:nvPr>
            <p:ph idx="1"/>
          </p:nvPr>
        </p:nvSpPr>
        <p:spPr/>
        <p:txBody>
          <a:bodyPr/>
          <a:lstStyle/>
          <a:p>
            <a:r>
              <a:rPr lang="en-US" dirty="0"/>
              <a:t>Authentication filters (New in ASP.NET MVC5)</a:t>
            </a:r>
          </a:p>
          <a:p>
            <a:pPr fontAlgn="t"/>
            <a:r>
              <a:rPr lang="en-US" dirty="0"/>
              <a:t>Authorization filters</a:t>
            </a:r>
          </a:p>
          <a:p>
            <a:pPr fontAlgn="t"/>
            <a:r>
              <a:rPr lang="en-US" dirty="0"/>
              <a:t>Action filters</a:t>
            </a:r>
          </a:p>
          <a:p>
            <a:r>
              <a:rPr lang="en-US" dirty="0"/>
              <a:t>Result filters</a:t>
            </a:r>
          </a:p>
          <a:p>
            <a:r>
              <a:rPr lang="en-US" dirty="0"/>
              <a:t>Exception </a:t>
            </a:r>
            <a:r>
              <a:rPr lang="en-US" dirty="0" smtClean="0"/>
              <a:t>filters</a:t>
            </a:r>
            <a:endParaRPr lang="en-US" dirty="0"/>
          </a:p>
        </p:txBody>
      </p:sp>
    </p:spTree>
    <p:extLst>
      <p:ext uri="{BB962C8B-B14F-4D97-AF65-F5344CB8AC3E}">
        <p14:creationId xmlns:p14="http://schemas.microsoft.com/office/powerpoint/2010/main" val="324009456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Filter</a:t>
            </a:r>
            <a:endParaRPr lang="en-IN" dirty="0"/>
          </a:p>
        </p:txBody>
      </p:sp>
      <p:sp>
        <p:nvSpPr>
          <p:cNvPr id="3" name="Content Placeholder 2"/>
          <p:cNvSpPr>
            <a:spLocks noGrp="1"/>
          </p:cNvSpPr>
          <p:nvPr>
            <p:ph idx="1"/>
          </p:nvPr>
        </p:nvSpPr>
        <p:spPr/>
        <p:txBody>
          <a:bodyPr>
            <a:normAutofit fontScale="92500" lnSpcReduction="20000"/>
          </a:bodyPr>
          <a:lstStyle/>
          <a:p>
            <a:r>
              <a:rPr lang="en-US" dirty="0"/>
              <a:t>Use the </a:t>
            </a:r>
            <a:r>
              <a:rPr lang="en-US" dirty="0" err="1"/>
              <a:t>IAuthenticationFilter</a:t>
            </a:r>
            <a:r>
              <a:rPr lang="en-US" dirty="0"/>
              <a:t> (</a:t>
            </a:r>
            <a:r>
              <a:rPr lang="en-US" dirty="0" err="1"/>
              <a:t>System.Web.Mvc.Filters</a:t>
            </a:r>
            <a:r>
              <a:rPr lang="en-US" dirty="0"/>
              <a:t>) to create a custom authentication filter</a:t>
            </a:r>
          </a:p>
          <a:p>
            <a:r>
              <a:rPr lang="en-US" dirty="0"/>
              <a:t>We can use authentication filters to allow users to authenticate to the application from various third-party vendors (</a:t>
            </a:r>
            <a:r>
              <a:rPr lang="en-US" dirty="0" err="1"/>
              <a:t>facebook</a:t>
            </a:r>
            <a:r>
              <a:rPr lang="en-US" dirty="0"/>
              <a:t>, </a:t>
            </a:r>
            <a:r>
              <a:rPr lang="en-US" dirty="0" err="1"/>
              <a:t>linkedin</a:t>
            </a:r>
            <a:r>
              <a:rPr lang="en-US" dirty="0"/>
              <a:t>, twitter etc…) or a custom authentication provider</a:t>
            </a:r>
          </a:p>
          <a:p>
            <a:endParaRPr lang="en-US" dirty="0"/>
          </a:p>
          <a:p>
            <a:pPr fontAlgn="base"/>
            <a:r>
              <a:rPr lang="en-US" b="1" dirty="0" err="1"/>
              <a:t>IAuthenticationFilter</a:t>
            </a:r>
            <a:r>
              <a:rPr lang="en-US" dirty="0"/>
              <a:t> interface provides two methods:</a:t>
            </a:r>
          </a:p>
          <a:p>
            <a:pPr lvl="1" fontAlgn="base"/>
            <a:r>
              <a:rPr lang="en-US" b="1" dirty="0" err="1"/>
              <a:t>OnAuthentication</a:t>
            </a:r>
            <a:r>
              <a:rPr lang="en-US" b="1" dirty="0"/>
              <a:t>(</a:t>
            </a:r>
            <a:r>
              <a:rPr lang="en-US" b="1" dirty="0" err="1"/>
              <a:t>AuthenticationContext</a:t>
            </a:r>
            <a:r>
              <a:rPr lang="en-US" b="1" dirty="0"/>
              <a:t> </a:t>
            </a:r>
            <a:r>
              <a:rPr lang="en-US" b="1" dirty="0" err="1"/>
              <a:t>filterContext</a:t>
            </a:r>
            <a:r>
              <a:rPr lang="en-US" b="1" dirty="0"/>
              <a:t>)</a:t>
            </a:r>
            <a:endParaRPr lang="en-US" dirty="0"/>
          </a:p>
          <a:p>
            <a:pPr lvl="2" fontAlgn="base"/>
            <a:r>
              <a:rPr lang="en-US" dirty="0"/>
              <a:t>This method is used to authenticate the request &amp; it provides the context to use for authentication.</a:t>
            </a:r>
          </a:p>
          <a:p>
            <a:pPr lvl="1" fontAlgn="base"/>
            <a:r>
              <a:rPr lang="en-US" b="1" dirty="0" err="1"/>
              <a:t>OnAuthenticationChallenge</a:t>
            </a:r>
            <a:r>
              <a:rPr lang="en-US" b="1" dirty="0"/>
              <a:t>(</a:t>
            </a:r>
            <a:r>
              <a:rPr lang="en-US" b="1" dirty="0" err="1"/>
              <a:t>AuthenticationChallengeContext</a:t>
            </a:r>
            <a:r>
              <a:rPr lang="en-US" b="1" dirty="0"/>
              <a:t> </a:t>
            </a:r>
            <a:r>
              <a:rPr lang="en-US" b="1" dirty="0" err="1"/>
              <a:t>filterContext</a:t>
            </a:r>
            <a:r>
              <a:rPr lang="en-US" b="1" dirty="0"/>
              <a:t>)</a:t>
            </a:r>
            <a:endParaRPr lang="en-US" dirty="0"/>
          </a:p>
          <a:p>
            <a:pPr lvl="2" fontAlgn="base"/>
            <a:r>
              <a:rPr lang="en-US" dirty="0"/>
              <a:t>This method adds an authentication challenge to the current </a:t>
            </a:r>
            <a:r>
              <a:rPr lang="en-US" dirty="0" err="1"/>
              <a:t>ActionResult</a:t>
            </a:r>
            <a:r>
              <a:rPr lang="en-US" dirty="0"/>
              <a:t> &amp; it provides the context to use for the authentication challenge.</a:t>
            </a:r>
          </a:p>
          <a:p>
            <a:endParaRPr lang="en-IN" dirty="0"/>
          </a:p>
        </p:txBody>
      </p:sp>
      <p:sp>
        <p:nvSpPr>
          <p:cNvPr id="4" name="Rectangle 3"/>
          <p:cNvSpPr/>
          <p:nvPr/>
        </p:nvSpPr>
        <p:spPr>
          <a:xfrm>
            <a:off x="6953534" y="365125"/>
            <a:ext cx="4572000" cy="923330"/>
          </a:xfrm>
          <a:prstGeom prst="rect">
            <a:avLst/>
          </a:prstGeom>
        </p:spPr>
        <p:txBody>
          <a:bodyPr>
            <a:spAutoFit/>
          </a:bodyPr>
          <a:lstStyle/>
          <a:p>
            <a:r>
              <a:rPr lang="en-US" dirty="0"/>
              <a:t>It is a process of verification that verifies “Who you are” (it confirms that you are a valid (or invalid) user)</a:t>
            </a:r>
          </a:p>
        </p:txBody>
      </p:sp>
    </p:spTree>
    <p:extLst>
      <p:ext uri="{BB962C8B-B14F-4D97-AF65-F5344CB8AC3E}">
        <p14:creationId xmlns:p14="http://schemas.microsoft.com/office/powerpoint/2010/main" val="32848695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Filter</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public class </a:t>
            </a:r>
            <a:r>
              <a:rPr lang="en-US" b="1" dirty="0" err="1"/>
              <a:t>CustomAuthenticationAttribute</a:t>
            </a:r>
            <a:r>
              <a:rPr lang="en-US" b="1" dirty="0"/>
              <a:t> : </a:t>
            </a:r>
            <a:r>
              <a:rPr lang="en-US" b="1" dirty="0" err="1"/>
              <a:t>ActionFilterAttribute</a:t>
            </a:r>
            <a:r>
              <a:rPr lang="en-US" b="1" dirty="0"/>
              <a:t>, </a:t>
            </a:r>
            <a:r>
              <a:rPr lang="en-US" b="1" dirty="0" err="1"/>
              <a:t>IAuthenticationFilter</a:t>
            </a:r>
            <a:endParaRPr lang="en-US" b="1" dirty="0"/>
          </a:p>
          <a:p>
            <a:pPr marL="0" indent="0">
              <a:buNone/>
            </a:pPr>
            <a:r>
              <a:rPr lang="en-US" b="1" dirty="0"/>
              <a:t>{</a:t>
            </a:r>
          </a:p>
          <a:p>
            <a:pPr marL="0" indent="0">
              <a:buNone/>
            </a:pPr>
            <a:r>
              <a:rPr lang="en-US" b="1" dirty="0"/>
              <a:t>	public void </a:t>
            </a:r>
            <a:r>
              <a:rPr lang="en-US" b="1" dirty="0" err="1"/>
              <a:t>OnAuthentication</a:t>
            </a:r>
            <a:r>
              <a:rPr lang="en-US" b="1" dirty="0"/>
              <a:t>(</a:t>
            </a:r>
            <a:r>
              <a:rPr lang="en-US" b="1" dirty="0" err="1"/>
              <a:t>AuthenticationContext</a:t>
            </a:r>
            <a:r>
              <a:rPr lang="en-US" b="1" dirty="0"/>
              <a:t> </a:t>
            </a:r>
            <a:r>
              <a:rPr lang="en-US" b="1" dirty="0" err="1"/>
              <a:t>filterContext</a:t>
            </a:r>
            <a:r>
              <a:rPr lang="en-US" b="1" dirty="0"/>
              <a:t>)</a:t>
            </a:r>
          </a:p>
          <a:p>
            <a:pPr marL="0" indent="0">
              <a:buNone/>
            </a:pPr>
            <a:r>
              <a:rPr lang="en-US" b="1" dirty="0"/>
              <a:t>	{ </a:t>
            </a:r>
          </a:p>
          <a:p>
            <a:pPr marL="0" indent="0">
              <a:buNone/>
            </a:pPr>
            <a:r>
              <a:rPr lang="en-US" b="1" i="1" dirty="0"/>
              <a:t>		//Logic for authenticating a user</a:t>
            </a:r>
            <a:endParaRPr lang="en-US" b="1" dirty="0"/>
          </a:p>
          <a:p>
            <a:pPr marL="0" indent="0">
              <a:buNone/>
            </a:pPr>
            <a:r>
              <a:rPr lang="en-US" b="1" dirty="0"/>
              <a:t>	}</a:t>
            </a:r>
          </a:p>
          <a:p>
            <a:pPr marL="0" indent="0">
              <a:buNone/>
            </a:pPr>
            <a:endParaRPr lang="en-US" b="1" i="1" dirty="0"/>
          </a:p>
          <a:p>
            <a:pPr marL="0" indent="0">
              <a:buNone/>
            </a:pPr>
            <a:r>
              <a:rPr lang="en-US" b="1" i="1" dirty="0"/>
              <a:t>	//Runs after the </a:t>
            </a:r>
            <a:r>
              <a:rPr lang="en-US" b="1" i="1" dirty="0" err="1"/>
              <a:t>OnAuthentication</a:t>
            </a:r>
            <a:r>
              <a:rPr lang="en-US" b="1" i="1" dirty="0"/>
              <a:t> method</a:t>
            </a:r>
            <a:endParaRPr lang="en-US" b="1" dirty="0"/>
          </a:p>
          <a:p>
            <a:pPr marL="0" indent="0">
              <a:buNone/>
            </a:pPr>
            <a:r>
              <a:rPr lang="en-US" b="1" dirty="0"/>
              <a:t>	public void </a:t>
            </a:r>
            <a:r>
              <a:rPr lang="en-US" b="1" dirty="0" err="1"/>
              <a:t>OnAuthenticationChallenge</a:t>
            </a:r>
            <a:r>
              <a:rPr lang="en-US" b="1" dirty="0"/>
              <a:t>(</a:t>
            </a:r>
            <a:r>
              <a:rPr lang="en-US" b="1" dirty="0" err="1"/>
              <a:t>AuthenticationChallengeContext</a:t>
            </a:r>
            <a:r>
              <a:rPr lang="en-US" b="1" dirty="0"/>
              <a:t> </a:t>
            </a:r>
            <a:r>
              <a:rPr lang="en-US" b="1" dirty="0" err="1"/>
              <a:t>filterContext</a:t>
            </a:r>
            <a:r>
              <a:rPr lang="en-US" b="1" dirty="0"/>
              <a:t>)</a:t>
            </a:r>
          </a:p>
          <a:p>
            <a:pPr marL="0" indent="0">
              <a:buNone/>
            </a:pPr>
            <a:r>
              <a:rPr lang="en-US" b="1" dirty="0"/>
              <a:t>	{ </a:t>
            </a:r>
          </a:p>
          <a:p>
            <a:pPr marL="0" indent="0">
              <a:buNone/>
            </a:pPr>
            <a:r>
              <a:rPr lang="en-US" b="1" i="1" dirty="0"/>
              <a:t>		//TODO: Additional tasks on the request</a:t>
            </a:r>
            <a:endParaRPr lang="en-US" b="1" dirty="0"/>
          </a:p>
          <a:p>
            <a:pPr marL="0" indent="0">
              <a:buNone/>
            </a:pPr>
            <a:r>
              <a:rPr lang="en-US" b="1" dirty="0"/>
              <a:t>	}</a:t>
            </a:r>
          </a:p>
          <a:p>
            <a:pPr marL="0" indent="0">
              <a:buNone/>
            </a:pPr>
            <a:r>
              <a:rPr lang="en-US" b="1" dirty="0" smtClean="0"/>
              <a:t>}</a:t>
            </a:r>
            <a:endParaRPr lang="en-US" b="1" dirty="0"/>
          </a:p>
        </p:txBody>
      </p:sp>
    </p:spTree>
    <p:extLst>
      <p:ext uri="{BB962C8B-B14F-4D97-AF65-F5344CB8AC3E}">
        <p14:creationId xmlns:p14="http://schemas.microsoft.com/office/powerpoint/2010/main" val="214054782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Filter</a:t>
            </a:r>
            <a:endParaRPr lang="en-IN" dirty="0"/>
          </a:p>
        </p:txBody>
      </p:sp>
      <p:sp>
        <p:nvSpPr>
          <p:cNvPr id="3" name="Content Placeholder 2"/>
          <p:cNvSpPr>
            <a:spLocks noGrp="1"/>
          </p:cNvSpPr>
          <p:nvPr>
            <p:ph idx="1"/>
          </p:nvPr>
        </p:nvSpPr>
        <p:spPr>
          <a:xfrm>
            <a:off x="838200" y="1310185"/>
            <a:ext cx="10515600" cy="5390866"/>
          </a:xfrm>
        </p:spPr>
        <p:txBody>
          <a:bodyPr>
            <a:noAutofit/>
          </a:bodyPr>
          <a:lstStyle/>
          <a:p>
            <a:pPr marL="0" indent="0">
              <a:lnSpc>
                <a:spcPct val="120000"/>
              </a:lnSpc>
              <a:spcBef>
                <a:spcPts val="0"/>
              </a:spcBef>
              <a:buNone/>
            </a:pPr>
            <a:r>
              <a:rPr lang="en-US" sz="1100" b="1" dirty="0" smtClean="0"/>
              <a:t>public</a:t>
            </a:r>
            <a:r>
              <a:rPr lang="en-US" sz="1100" dirty="0"/>
              <a:t> </a:t>
            </a:r>
            <a:r>
              <a:rPr lang="en-US" sz="1100" b="1" dirty="0"/>
              <a:t>class</a:t>
            </a:r>
            <a:r>
              <a:rPr lang="en-US" sz="1100" dirty="0"/>
              <a:t> </a:t>
            </a:r>
            <a:r>
              <a:rPr lang="en-US" sz="1100" dirty="0" err="1"/>
              <a:t>CustomAuthorizeAttribute</a:t>
            </a:r>
            <a:r>
              <a:rPr lang="en-US" sz="1100" dirty="0"/>
              <a:t> : </a:t>
            </a:r>
            <a:r>
              <a:rPr lang="en-US" sz="1100" dirty="0" err="1" smtClean="0"/>
              <a:t>AuthorizeAttribute</a:t>
            </a:r>
            <a:r>
              <a:rPr lang="en-US" sz="1100" dirty="0"/>
              <a:t>  </a:t>
            </a:r>
          </a:p>
          <a:p>
            <a:pPr marL="0" indent="0">
              <a:lnSpc>
                <a:spcPct val="120000"/>
              </a:lnSpc>
              <a:spcBef>
                <a:spcPts val="0"/>
              </a:spcBef>
              <a:buNone/>
            </a:pPr>
            <a:r>
              <a:rPr lang="en-US" sz="1100" dirty="0"/>
              <a:t>{  </a:t>
            </a:r>
          </a:p>
          <a:p>
            <a:pPr marL="0" indent="0">
              <a:lnSpc>
                <a:spcPct val="120000"/>
              </a:lnSpc>
              <a:spcBef>
                <a:spcPts val="0"/>
              </a:spcBef>
              <a:buNone/>
            </a:pPr>
            <a:r>
              <a:rPr lang="en-US" sz="1100" dirty="0"/>
              <a:t>   Entities context = </a:t>
            </a:r>
            <a:r>
              <a:rPr lang="en-US" sz="1100" b="1" dirty="0"/>
              <a:t>new</a:t>
            </a:r>
            <a:r>
              <a:rPr lang="en-US" sz="1100" dirty="0"/>
              <a:t> Entities(); // my entity  </a:t>
            </a:r>
          </a:p>
          <a:p>
            <a:pPr marL="0" indent="0">
              <a:lnSpc>
                <a:spcPct val="120000"/>
              </a:lnSpc>
              <a:spcBef>
                <a:spcPts val="0"/>
              </a:spcBef>
              <a:buNone/>
            </a:pPr>
            <a:r>
              <a:rPr lang="en-US" sz="1100" dirty="0"/>
              <a:t>   </a:t>
            </a:r>
            <a:r>
              <a:rPr lang="en-US" sz="1100" b="1" dirty="0"/>
              <a:t>private</a:t>
            </a:r>
            <a:r>
              <a:rPr lang="en-US" sz="1100" dirty="0"/>
              <a:t> </a:t>
            </a:r>
            <a:r>
              <a:rPr lang="en-US" sz="1100" b="1" dirty="0" err="1"/>
              <a:t>readonly</a:t>
            </a:r>
            <a:r>
              <a:rPr lang="en-US" sz="1100" dirty="0"/>
              <a:t> </a:t>
            </a:r>
            <a:r>
              <a:rPr lang="en-US" sz="1100" b="1" dirty="0"/>
              <a:t>string</a:t>
            </a:r>
            <a:r>
              <a:rPr lang="en-US" sz="1100" dirty="0"/>
              <a:t>[] </a:t>
            </a:r>
            <a:r>
              <a:rPr lang="en-US" sz="1100" dirty="0" err="1"/>
              <a:t>allowedroles</a:t>
            </a:r>
            <a:r>
              <a:rPr lang="en-US" sz="1100" dirty="0"/>
              <a:t>;  </a:t>
            </a:r>
          </a:p>
          <a:p>
            <a:pPr marL="0" indent="0">
              <a:lnSpc>
                <a:spcPct val="120000"/>
              </a:lnSpc>
              <a:spcBef>
                <a:spcPts val="0"/>
              </a:spcBef>
              <a:buNone/>
            </a:pPr>
            <a:r>
              <a:rPr lang="en-US" sz="1100" dirty="0"/>
              <a:t>   </a:t>
            </a:r>
            <a:r>
              <a:rPr lang="en-US" sz="1100" b="1" dirty="0"/>
              <a:t>public</a:t>
            </a:r>
            <a:r>
              <a:rPr lang="en-US" sz="1100" dirty="0"/>
              <a:t> </a:t>
            </a:r>
            <a:r>
              <a:rPr lang="en-US" sz="1100" dirty="0" err="1"/>
              <a:t>CustomAuthorizeAttribute</a:t>
            </a:r>
            <a:r>
              <a:rPr lang="en-US" sz="1100" dirty="0"/>
              <a:t>(</a:t>
            </a:r>
            <a:r>
              <a:rPr lang="en-US" sz="1100" b="1" dirty="0" err="1"/>
              <a:t>params</a:t>
            </a:r>
            <a:r>
              <a:rPr lang="en-US" sz="1100" dirty="0"/>
              <a:t> </a:t>
            </a:r>
            <a:r>
              <a:rPr lang="en-US" sz="1100" b="1" dirty="0"/>
              <a:t>string</a:t>
            </a:r>
            <a:r>
              <a:rPr lang="en-US" sz="1100" dirty="0"/>
              <a:t>[] roles)  </a:t>
            </a:r>
          </a:p>
          <a:p>
            <a:pPr marL="0" indent="0">
              <a:lnSpc>
                <a:spcPct val="120000"/>
              </a:lnSpc>
              <a:spcBef>
                <a:spcPts val="0"/>
              </a:spcBef>
              <a:buNone/>
            </a:pPr>
            <a:r>
              <a:rPr lang="en-US" sz="1100" dirty="0"/>
              <a:t>   {  </a:t>
            </a:r>
          </a:p>
          <a:p>
            <a:pPr marL="0" indent="0">
              <a:lnSpc>
                <a:spcPct val="120000"/>
              </a:lnSpc>
              <a:spcBef>
                <a:spcPts val="0"/>
              </a:spcBef>
              <a:buNone/>
            </a:pPr>
            <a:r>
              <a:rPr lang="en-US" sz="1100" dirty="0"/>
              <a:t>      </a:t>
            </a:r>
            <a:r>
              <a:rPr lang="en-US" sz="1100" b="1" dirty="0" err="1"/>
              <a:t>this</a:t>
            </a:r>
            <a:r>
              <a:rPr lang="en-US" sz="1100" dirty="0" err="1"/>
              <a:t>.allowedroles</a:t>
            </a:r>
            <a:r>
              <a:rPr lang="en-US" sz="1100" dirty="0"/>
              <a:t> = roles;  </a:t>
            </a:r>
          </a:p>
          <a:p>
            <a:pPr marL="0" indent="0">
              <a:lnSpc>
                <a:spcPct val="120000"/>
              </a:lnSpc>
              <a:spcBef>
                <a:spcPts val="0"/>
              </a:spcBef>
              <a:buNone/>
            </a:pPr>
            <a:r>
              <a:rPr lang="en-US" sz="1100" dirty="0"/>
              <a:t>   }  </a:t>
            </a:r>
          </a:p>
          <a:p>
            <a:pPr marL="0" indent="0">
              <a:lnSpc>
                <a:spcPct val="120000"/>
              </a:lnSpc>
              <a:spcBef>
                <a:spcPts val="0"/>
              </a:spcBef>
              <a:buNone/>
            </a:pPr>
            <a:r>
              <a:rPr lang="en-US" sz="1100" dirty="0"/>
              <a:t>   </a:t>
            </a:r>
            <a:r>
              <a:rPr lang="en-US" sz="1100" b="1" dirty="0"/>
              <a:t>protected</a:t>
            </a:r>
            <a:r>
              <a:rPr lang="en-US" sz="1100" dirty="0"/>
              <a:t> </a:t>
            </a:r>
            <a:r>
              <a:rPr lang="en-US" sz="1100" b="1" dirty="0"/>
              <a:t>override</a:t>
            </a:r>
            <a:r>
              <a:rPr lang="en-US" sz="1100" dirty="0"/>
              <a:t> </a:t>
            </a:r>
            <a:r>
              <a:rPr lang="en-US" sz="1100" b="1" dirty="0" err="1"/>
              <a:t>bool</a:t>
            </a:r>
            <a:r>
              <a:rPr lang="en-US" sz="1100" dirty="0"/>
              <a:t> </a:t>
            </a:r>
            <a:r>
              <a:rPr lang="en-US" sz="1100" dirty="0" err="1"/>
              <a:t>AuthorizeCore</a:t>
            </a:r>
            <a:r>
              <a:rPr lang="en-US" sz="1100" dirty="0"/>
              <a:t>(</a:t>
            </a:r>
            <a:r>
              <a:rPr lang="en-US" sz="1100" dirty="0" err="1"/>
              <a:t>HttpContextBase</a:t>
            </a:r>
            <a:r>
              <a:rPr lang="en-US" sz="1100" dirty="0"/>
              <a:t> </a:t>
            </a:r>
            <a:r>
              <a:rPr lang="en-US" sz="1100" dirty="0" err="1"/>
              <a:t>httpContext</a:t>
            </a:r>
            <a:r>
              <a:rPr lang="en-US" sz="1100" dirty="0"/>
              <a:t>)  </a:t>
            </a:r>
          </a:p>
          <a:p>
            <a:pPr marL="0" indent="0">
              <a:lnSpc>
                <a:spcPct val="120000"/>
              </a:lnSpc>
              <a:spcBef>
                <a:spcPts val="0"/>
              </a:spcBef>
              <a:buNone/>
            </a:pPr>
            <a:r>
              <a:rPr lang="en-US" sz="1100" dirty="0"/>
              <a:t>   {  </a:t>
            </a:r>
          </a:p>
          <a:p>
            <a:pPr marL="0" indent="0">
              <a:lnSpc>
                <a:spcPct val="120000"/>
              </a:lnSpc>
              <a:spcBef>
                <a:spcPts val="0"/>
              </a:spcBef>
              <a:buNone/>
            </a:pPr>
            <a:r>
              <a:rPr lang="en-US" sz="1100" dirty="0"/>
              <a:t>      </a:t>
            </a:r>
            <a:r>
              <a:rPr lang="en-US" sz="1100" b="1" dirty="0" err="1"/>
              <a:t>bool</a:t>
            </a:r>
            <a:r>
              <a:rPr lang="en-US" sz="1100" dirty="0"/>
              <a:t> authorize = </a:t>
            </a:r>
            <a:r>
              <a:rPr lang="en-US" sz="1100" b="1" dirty="0"/>
              <a:t>false</a:t>
            </a:r>
            <a:r>
              <a:rPr lang="en-US" sz="1100" dirty="0"/>
              <a:t>;  </a:t>
            </a:r>
          </a:p>
          <a:p>
            <a:pPr marL="0" indent="0">
              <a:lnSpc>
                <a:spcPct val="120000"/>
              </a:lnSpc>
              <a:spcBef>
                <a:spcPts val="0"/>
              </a:spcBef>
              <a:buNone/>
            </a:pPr>
            <a:r>
              <a:rPr lang="en-US" sz="1100" dirty="0"/>
              <a:t>      </a:t>
            </a:r>
            <a:r>
              <a:rPr lang="en-US" sz="1100" b="1" dirty="0" err="1"/>
              <a:t>foreach</a:t>
            </a:r>
            <a:r>
              <a:rPr lang="en-US" sz="1100" dirty="0"/>
              <a:t> (</a:t>
            </a:r>
            <a:r>
              <a:rPr lang="en-US" sz="1100" dirty="0" err="1"/>
              <a:t>var</a:t>
            </a:r>
            <a:r>
              <a:rPr lang="en-US" sz="1100" dirty="0"/>
              <a:t> role </a:t>
            </a:r>
            <a:r>
              <a:rPr lang="en-US" sz="1100" b="1" dirty="0"/>
              <a:t>in</a:t>
            </a:r>
            <a:r>
              <a:rPr lang="en-US" sz="1100" dirty="0"/>
              <a:t> </a:t>
            </a:r>
            <a:r>
              <a:rPr lang="en-US" sz="1100" dirty="0" err="1"/>
              <a:t>allowedroles</a:t>
            </a:r>
            <a:r>
              <a:rPr lang="en-US" sz="1100" dirty="0"/>
              <a:t>)  </a:t>
            </a:r>
          </a:p>
          <a:p>
            <a:pPr marL="0" indent="0">
              <a:lnSpc>
                <a:spcPct val="120000"/>
              </a:lnSpc>
              <a:spcBef>
                <a:spcPts val="0"/>
              </a:spcBef>
              <a:buNone/>
            </a:pPr>
            <a:r>
              <a:rPr lang="en-US" sz="1100" dirty="0"/>
              <a:t>      {  </a:t>
            </a:r>
          </a:p>
          <a:p>
            <a:pPr marL="0" indent="0">
              <a:lnSpc>
                <a:spcPct val="120000"/>
              </a:lnSpc>
              <a:spcBef>
                <a:spcPts val="0"/>
              </a:spcBef>
              <a:buNone/>
            </a:pPr>
            <a:r>
              <a:rPr lang="en-US" sz="1100" dirty="0"/>
              <a:t>         </a:t>
            </a:r>
            <a:r>
              <a:rPr lang="en-US" sz="1100" dirty="0" err="1"/>
              <a:t>var</a:t>
            </a:r>
            <a:r>
              <a:rPr lang="en-US" sz="1100" dirty="0"/>
              <a:t> user = </a:t>
            </a:r>
            <a:r>
              <a:rPr lang="en-US" sz="1100" dirty="0" err="1"/>
              <a:t>context.AppUser.Where</a:t>
            </a:r>
            <a:r>
              <a:rPr lang="en-US" sz="1100" dirty="0"/>
              <a:t>(m =&gt; </a:t>
            </a:r>
            <a:r>
              <a:rPr lang="en-US" sz="1100" dirty="0" err="1"/>
              <a:t>m.UserID</a:t>
            </a:r>
            <a:r>
              <a:rPr lang="en-US" sz="1100" dirty="0"/>
              <a:t> == </a:t>
            </a:r>
            <a:r>
              <a:rPr lang="en-US" sz="1100" dirty="0" err="1"/>
              <a:t>GetUser.CurrentUser</a:t>
            </a:r>
            <a:r>
              <a:rPr lang="en-US" sz="1100" dirty="0"/>
              <a:t>/* getting user form current context */ &amp;&amp; </a:t>
            </a:r>
            <a:r>
              <a:rPr lang="en-US" sz="1100" dirty="0" err="1"/>
              <a:t>m.Role</a:t>
            </a:r>
            <a:r>
              <a:rPr lang="en-US" sz="1100" dirty="0"/>
              <a:t> == role &amp;&amp;  </a:t>
            </a:r>
          </a:p>
          <a:p>
            <a:pPr marL="0" indent="0">
              <a:lnSpc>
                <a:spcPct val="120000"/>
              </a:lnSpc>
              <a:spcBef>
                <a:spcPts val="0"/>
              </a:spcBef>
              <a:buNone/>
            </a:pPr>
            <a:r>
              <a:rPr lang="en-US" sz="1100" dirty="0"/>
              <a:t>         </a:t>
            </a:r>
            <a:r>
              <a:rPr lang="en-US" sz="1100" dirty="0" err="1"/>
              <a:t>m.IsActive</a:t>
            </a:r>
            <a:r>
              <a:rPr lang="en-US" sz="1100" dirty="0"/>
              <a:t> == </a:t>
            </a:r>
            <a:r>
              <a:rPr lang="en-US" sz="1100" b="1" dirty="0"/>
              <a:t>true</a:t>
            </a:r>
            <a:r>
              <a:rPr lang="en-US" sz="1100" dirty="0"/>
              <a:t>); // checking active users with allowed roles.  </a:t>
            </a:r>
          </a:p>
          <a:p>
            <a:pPr marL="0" indent="0">
              <a:lnSpc>
                <a:spcPct val="120000"/>
              </a:lnSpc>
              <a:spcBef>
                <a:spcPts val="0"/>
              </a:spcBef>
              <a:buNone/>
            </a:pPr>
            <a:r>
              <a:rPr lang="en-US" sz="1100" dirty="0"/>
              <a:t>         </a:t>
            </a:r>
            <a:r>
              <a:rPr lang="en-US" sz="1100" b="1" dirty="0"/>
              <a:t>if</a:t>
            </a:r>
            <a:r>
              <a:rPr lang="en-US" sz="1100" dirty="0"/>
              <a:t> (</a:t>
            </a:r>
            <a:r>
              <a:rPr lang="en-US" sz="1100" dirty="0" err="1"/>
              <a:t>user.Count</a:t>
            </a:r>
            <a:r>
              <a:rPr lang="en-US" sz="1100" dirty="0"/>
              <a:t>() &gt; 0)  </a:t>
            </a:r>
          </a:p>
          <a:p>
            <a:pPr marL="0" indent="0">
              <a:lnSpc>
                <a:spcPct val="120000"/>
              </a:lnSpc>
              <a:spcBef>
                <a:spcPts val="0"/>
              </a:spcBef>
              <a:buNone/>
            </a:pPr>
            <a:r>
              <a:rPr lang="en-US" sz="1100" dirty="0"/>
              <a:t>         {  </a:t>
            </a:r>
          </a:p>
          <a:p>
            <a:pPr marL="0" indent="0">
              <a:lnSpc>
                <a:spcPct val="120000"/>
              </a:lnSpc>
              <a:spcBef>
                <a:spcPts val="0"/>
              </a:spcBef>
              <a:buNone/>
            </a:pPr>
            <a:r>
              <a:rPr lang="en-US" sz="1100" dirty="0"/>
              <a:t>            authorize = </a:t>
            </a:r>
            <a:r>
              <a:rPr lang="en-US" sz="1100" b="1" dirty="0"/>
              <a:t>true</a:t>
            </a:r>
            <a:r>
              <a:rPr lang="en-US" sz="1100" dirty="0"/>
              <a:t>; /* return true if Entity has current user(active) with specific role */  </a:t>
            </a:r>
          </a:p>
          <a:p>
            <a:pPr marL="0" indent="0">
              <a:lnSpc>
                <a:spcPct val="120000"/>
              </a:lnSpc>
              <a:spcBef>
                <a:spcPts val="0"/>
              </a:spcBef>
              <a:buNone/>
            </a:pPr>
            <a:r>
              <a:rPr lang="en-US" sz="1100" dirty="0"/>
              <a:t>         }  </a:t>
            </a:r>
          </a:p>
          <a:p>
            <a:pPr marL="0" indent="0">
              <a:lnSpc>
                <a:spcPct val="120000"/>
              </a:lnSpc>
              <a:spcBef>
                <a:spcPts val="0"/>
              </a:spcBef>
              <a:buNone/>
            </a:pPr>
            <a:r>
              <a:rPr lang="en-US" sz="1100" dirty="0"/>
              <a:t>      }  </a:t>
            </a:r>
          </a:p>
          <a:p>
            <a:pPr marL="0" indent="0">
              <a:lnSpc>
                <a:spcPct val="120000"/>
              </a:lnSpc>
              <a:spcBef>
                <a:spcPts val="0"/>
              </a:spcBef>
              <a:buNone/>
            </a:pPr>
            <a:r>
              <a:rPr lang="en-US" sz="1100" dirty="0"/>
              <a:t>      </a:t>
            </a:r>
            <a:r>
              <a:rPr lang="en-US" sz="1100" b="1" dirty="0"/>
              <a:t>return</a:t>
            </a:r>
            <a:r>
              <a:rPr lang="en-US" sz="1100" dirty="0"/>
              <a:t> authorize;  </a:t>
            </a:r>
          </a:p>
          <a:p>
            <a:pPr marL="0" indent="0">
              <a:lnSpc>
                <a:spcPct val="120000"/>
              </a:lnSpc>
              <a:spcBef>
                <a:spcPts val="0"/>
              </a:spcBef>
              <a:buNone/>
            </a:pPr>
            <a:r>
              <a:rPr lang="en-US" sz="1100" dirty="0"/>
              <a:t>   }  </a:t>
            </a:r>
          </a:p>
          <a:p>
            <a:pPr marL="0" indent="0">
              <a:lnSpc>
                <a:spcPct val="120000"/>
              </a:lnSpc>
              <a:spcBef>
                <a:spcPts val="0"/>
              </a:spcBef>
              <a:buNone/>
            </a:pPr>
            <a:r>
              <a:rPr lang="en-US" sz="1100" dirty="0"/>
              <a:t>   </a:t>
            </a:r>
            <a:r>
              <a:rPr lang="en-US" sz="1100" b="1" dirty="0"/>
              <a:t>protected</a:t>
            </a:r>
            <a:r>
              <a:rPr lang="en-US" sz="1100" dirty="0"/>
              <a:t> </a:t>
            </a:r>
            <a:r>
              <a:rPr lang="en-US" sz="1100" b="1" dirty="0"/>
              <a:t>override</a:t>
            </a:r>
            <a:r>
              <a:rPr lang="en-US" sz="1100" dirty="0"/>
              <a:t> </a:t>
            </a:r>
            <a:r>
              <a:rPr lang="en-US" sz="1100" b="1" dirty="0"/>
              <a:t>void</a:t>
            </a:r>
            <a:r>
              <a:rPr lang="en-US" sz="1100" dirty="0"/>
              <a:t> </a:t>
            </a:r>
            <a:r>
              <a:rPr lang="en-US" sz="1100" dirty="0" err="1"/>
              <a:t>HandleUnauthorizedRequest</a:t>
            </a:r>
            <a:r>
              <a:rPr lang="en-US" sz="1100" dirty="0"/>
              <a:t>(</a:t>
            </a:r>
            <a:r>
              <a:rPr lang="en-US" sz="1100" dirty="0" err="1"/>
              <a:t>AuthorizationContext</a:t>
            </a:r>
            <a:r>
              <a:rPr lang="en-US" sz="1100" dirty="0"/>
              <a:t> </a:t>
            </a:r>
            <a:r>
              <a:rPr lang="en-US" sz="1100" dirty="0" err="1"/>
              <a:t>filterContext</a:t>
            </a:r>
            <a:r>
              <a:rPr lang="en-US" sz="1100" dirty="0"/>
              <a:t>)  </a:t>
            </a:r>
          </a:p>
          <a:p>
            <a:pPr marL="0" indent="0">
              <a:lnSpc>
                <a:spcPct val="120000"/>
              </a:lnSpc>
              <a:spcBef>
                <a:spcPts val="0"/>
              </a:spcBef>
              <a:buNone/>
            </a:pPr>
            <a:r>
              <a:rPr lang="en-US" sz="1100" dirty="0"/>
              <a:t>   {  </a:t>
            </a:r>
          </a:p>
          <a:p>
            <a:pPr marL="0" indent="0">
              <a:lnSpc>
                <a:spcPct val="120000"/>
              </a:lnSpc>
              <a:spcBef>
                <a:spcPts val="0"/>
              </a:spcBef>
              <a:buNone/>
            </a:pPr>
            <a:r>
              <a:rPr lang="en-US" sz="1100" dirty="0"/>
              <a:t>      </a:t>
            </a:r>
            <a:r>
              <a:rPr lang="en-US" sz="1100" dirty="0" err="1"/>
              <a:t>filterContext.Result</a:t>
            </a:r>
            <a:r>
              <a:rPr lang="en-US" sz="1100" dirty="0"/>
              <a:t> = </a:t>
            </a:r>
            <a:r>
              <a:rPr lang="en-US" sz="1100" b="1" dirty="0"/>
              <a:t>new</a:t>
            </a:r>
            <a:r>
              <a:rPr lang="en-US" sz="1100" dirty="0"/>
              <a:t> </a:t>
            </a:r>
            <a:r>
              <a:rPr lang="en-US" sz="1100" dirty="0" err="1"/>
              <a:t>HttpUnauthorizedResult</a:t>
            </a:r>
            <a:r>
              <a:rPr lang="en-US" sz="1100" dirty="0"/>
              <a:t>();  </a:t>
            </a:r>
          </a:p>
          <a:p>
            <a:pPr marL="0" indent="0">
              <a:lnSpc>
                <a:spcPct val="120000"/>
              </a:lnSpc>
              <a:spcBef>
                <a:spcPts val="0"/>
              </a:spcBef>
              <a:buNone/>
            </a:pPr>
            <a:r>
              <a:rPr lang="en-US" sz="1100" dirty="0"/>
              <a:t>   }  </a:t>
            </a:r>
          </a:p>
          <a:p>
            <a:pPr marL="0" indent="0">
              <a:lnSpc>
                <a:spcPct val="120000"/>
              </a:lnSpc>
              <a:spcBef>
                <a:spcPts val="0"/>
              </a:spcBef>
              <a:buNone/>
            </a:pPr>
            <a:r>
              <a:rPr lang="en-US" sz="1100" dirty="0"/>
              <a:t>}  </a:t>
            </a:r>
          </a:p>
          <a:p>
            <a:pPr>
              <a:lnSpc>
                <a:spcPct val="120000"/>
              </a:lnSpc>
              <a:spcBef>
                <a:spcPts val="0"/>
              </a:spcBef>
            </a:pPr>
            <a:endParaRPr lang="en-IN" sz="1100" dirty="0"/>
          </a:p>
        </p:txBody>
      </p:sp>
      <p:sp>
        <p:nvSpPr>
          <p:cNvPr id="4" name="Rectangle 3"/>
          <p:cNvSpPr/>
          <p:nvPr/>
        </p:nvSpPr>
        <p:spPr>
          <a:xfrm>
            <a:off x="7342495" y="5274860"/>
            <a:ext cx="4572000" cy="1169551"/>
          </a:xfrm>
          <a:prstGeom prst="rect">
            <a:avLst/>
          </a:prstGeom>
        </p:spPr>
        <p:txBody>
          <a:bodyPr>
            <a:spAutoFit/>
          </a:bodyPr>
          <a:lstStyle/>
          <a:p>
            <a:r>
              <a:rPr lang="en-US" sz="1400" dirty="0"/>
              <a:t>[</a:t>
            </a:r>
            <a:r>
              <a:rPr lang="en-US" sz="1400" dirty="0" err="1"/>
              <a:t>CustomAuthorize</a:t>
            </a:r>
            <a:r>
              <a:rPr lang="en-US" sz="1400" dirty="0"/>
              <a:t>(“</a:t>
            </a:r>
            <a:r>
              <a:rPr lang="en-US" sz="1400" dirty="0" err="1"/>
              <a:t>Administrator”,”Moderator</a:t>
            </a:r>
            <a:r>
              <a:rPr lang="en-US" sz="1400" dirty="0"/>
              <a:t>”)  </a:t>
            </a:r>
          </a:p>
          <a:p>
            <a:r>
              <a:rPr lang="en-US" sz="1400" b="1" dirty="0"/>
              <a:t>public</a:t>
            </a:r>
            <a:r>
              <a:rPr lang="en-US" sz="1400" dirty="0"/>
              <a:t> </a:t>
            </a:r>
            <a:r>
              <a:rPr lang="en-US" sz="1400" dirty="0" err="1"/>
              <a:t>ActionResult</a:t>
            </a:r>
            <a:r>
              <a:rPr lang="en-US" sz="1400" dirty="0"/>
              <a:t> </a:t>
            </a:r>
            <a:r>
              <a:rPr lang="en-US" sz="1400" dirty="0" err="1"/>
              <a:t>AddArticle</a:t>
            </a:r>
            <a:r>
              <a:rPr lang="en-US" sz="1400" dirty="0"/>
              <a:t>()  </a:t>
            </a:r>
          </a:p>
          <a:p>
            <a:r>
              <a:rPr lang="en-US" sz="1400" dirty="0"/>
              <a:t>{  </a:t>
            </a:r>
          </a:p>
          <a:p>
            <a:r>
              <a:rPr lang="en-US" sz="1400" b="1" dirty="0"/>
              <a:t>return</a:t>
            </a:r>
            <a:r>
              <a:rPr lang="en-US" sz="1400" dirty="0"/>
              <a:t> View();  </a:t>
            </a:r>
          </a:p>
          <a:p>
            <a:r>
              <a:rPr lang="en-US" sz="1400" dirty="0"/>
              <a:t>} </a:t>
            </a:r>
          </a:p>
        </p:txBody>
      </p:sp>
      <p:sp>
        <p:nvSpPr>
          <p:cNvPr id="5" name="Rectangle 4"/>
          <p:cNvSpPr/>
          <p:nvPr/>
        </p:nvSpPr>
        <p:spPr>
          <a:xfrm>
            <a:off x="7062148" y="848520"/>
            <a:ext cx="4572000" cy="923330"/>
          </a:xfrm>
          <a:prstGeom prst="rect">
            <a:avLst/>
          </a:prstGeom>
        </p:spPr>
        <p:txBody>
          <a:bodyPr>
            <a:spAutoFit/>
          </a:bodyPr>
          <a:lstStyle/>
          <a:p>
            <a:r>
              <a:rPr lang="en-US" dirty="0"/>
              <a:t>It is a process of verification that verifies “What to do” (It confirms you are permissible to do (or not to do) that)</a:t>
            </a:r>
          </a:p>
        </p:txBody>
      </p:sp>
      <p:sp>
        <p:nvSpPr>
          <p:cNvPr id="6" name="Rectangle 5"/>
          <p:cNvSpPr/>
          <p:nvPr/>
        </p:nvSpPr>
        <p:spPr>
          <a:xfrm>
            <a:off x="5257800" y="2255245"/>
            <a:ext cx="6096000" cy="757130"/>
          </a:xfrm>
          <a:prstGeom prst="rect">
            <a:avLst/>
          </a:prstGeom>
        </p:spPr>
        <p:txBody>
          <a:bodyPr>
            <a:spAutoFit/>
          </a:bodyPr>
          <a:lstStyle/>
          <a:p>
            <a:pPr>
              <a:lnSpc>
                <a:spcPct val="120000"/>
              </a:lnSpc>
            </a:pPr>
            <a:r>
              <a:rPr lang="en-IN" dirty="0"/>
              <a:t>Authorize filter attribute implements the </a:t>
            </a:r>
            <a:r>
              <a:rPr lang="en-IN" dirty="0" err="1"/>
              <a:t>IAuthorizationFilter</a:t>
            </a:r>
            <a:r>
              <a:rPr lang="en-IN" dirty="0"/>
              <a:t> interface</a:t>
            </a:r>
          </a:p>
        </p:txBody>
      </p:sp>
    </p:spTree>
    <p:extLst>
      <p:ext uri="{BB962C8B-B14F-4D97-AF65-F5344CB8AC3E}">
        <p14:creationId xmlns:p14="http://schemas.microsoft.com/office/powerpoint/2010/main" val="2307925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9333</TotalTime>
  <Words>8174</Words>
  <Application>Microsoft Office PowerPoint</Application>
  <PresentationFormat>Widescreen</PresentationFormat>
  <Paragraphs>1823</Paragraphs>
  <Slides>172</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172</vt:i4>
      </vt:variant>
    </vt:vector>
  </HeadingPairs>
  <TitlesOfParts>
    <vt:vector size="183" baseType="lpstr">
      <vt:lpstr>Arial</vt:lpstr>
      <vt:lpstr>Calibri</vt:lpstr>
      <vt:lpstr>Calibri Light</vt:lpstr>
      <vt:lpstr>Candara</vt:lpstr>
      <vt:lpstr>Consolas</vt:lpstr>
      <vt:lpstr>Courier New</vt:lpstr>
      <vt:lpstr>Helvetica Neue</vt:lpstr>
      <vt:lpstr>Menlo</vt:lpstr>
      <vt:lpstr>Segoe UI</vt:lpstr>
      <vt:lpstr>Wingdings</vt:lpstr>
      <vt:lpstr>Office Theme</vt:lpstr>
      <vt:lpstr>ASP.NET MVC</vt:lpstr>
      <vt:lpstr>Agenda</vt:lpstr>
      <vt:lpstr>MVC Programming Model</vt:lpstr>
      <vt:lpstr>ASP.NET MVC</vt:lpstr>
      <vt:lpstr>Why MVC</vt:lpstr>
      <vt:lpstr>Why MVC?</vt:lpstr>
      <vt:lpstr>Release History</vt:lpstr>
      <vt:lpstr>ASP.NET MVC Pipeline</vt:lpstr>
      <vt:lpstr>Getting Started – Project Templates 2013</vt:lpstr>
      <vt:lpstr>Project Template – Additional References</vt:lpstr>
      <vt:lpstr>Project Template – Authentication</vt:lpstr>
      <vt:lpstr>Project Template – Authentication Cont…</vt:lpstr>
      <vt:lpstr>MVC Project Structure</vt:lpstr>
      <vt:lpstr>The Model Layer</vt:lpstr>
      <vt:lpstr>The View Layer</vt:lpstr>
      <vt:lpstr>View Engine</vt:lpstr>
      <vt:lpstr>The Controller Layer</vt:lpstr>
      <vt:lpstr>Controller – Cont..</vt:lpstr>
      <vt:lpstr>Controller – Action Result</vt:lpstr>
      <vt:lpstr>Controller – Cont..</vt:lpstr>
      <vt:lpstr>AcceptVerbs</vt:lpstr>
      <vt:lpstr>ActionName - Attribute</vt:lpstr>
      <vt:lpstr>Unknown Actions</vt:lpstr>
      <vt:lpstr>Asynchronous Controllers</vt:lpstr>
      <vt:lpstr>Asynchronous Controllers</vt:lpstr>
      <vt:lpstr>Async Controller in MVC 3.0</vt:lpstr>
      <vt:lpstr>Async Controller in MVC 4.5</vt:lpstr>
      <vt:lpstr>Routing</vt:lpstr>
      <vt:lpstr>Routing – Cont..</vt:lpstr>
      <vt:lpstr>Attribute Routing</vt:lpstr>
      <vt:lpstr>Attribute Routing – Cont..</vt:lpstr>
      <vt:lpstr>Attribute Routing – Cont..</vt:lpstr>
      <vt:lpstr>Attribute Routing – Cont..</vt:lpstr>
      <vt:lpstr>HTML Helpers</vt:lpstr>
      <vt:lpstr>Strongly Typed Views</vt:lpstr>
      <vt:lpstr>Rendering Links</vt:lpstr>
      <vt:lpstr>Rendering Image Links</vt:lpstr>
      <vt:lpstr>Rendering Form</vt:lpstr>
      <vt:lpstr>Custom HTML Helpers – Using Static Method</vt:lpstr>
      <vt:lpstr>Custom HTML Helpers – Using Extension Method</vt:lpstr>
      <vt:lpstr>Custom HTML Helpers – Using Razor @helper</vt:lpstr>
      <vt:lpstr>Partial Views</vt:lpstr>
      <vt:lpstr>Layouts</vt:lpstr>
      <vt:lpstr>RenderBody</vt:lpstr>
      <vt:lpstr>RenderPage</vt:lpstr>
      <vt:lpstr>RenderSection</vt:lpstr>
      <vt:lpstr>Passing Data From Controller to View</vt:lpstr>
      <vt:lpstr>ViewData &amp; ViewBag</vt:lpstr>
      <vt:lpstr>ViewData Vs ViewBag</vt:lpstr>
      <vt:lpstr>TempData</vt:lpstr>
      <vt:lpstr>Passing Data from View to Controller</vt:lpstr>
      <vt:lpstr>Model Validation</vt:lpstr>
      <vt:lpstr>Model Validation – Server</vt:lpstr>
      <vt:lpstr>Model Validation – Client</vt:lpstr>
      <vt:lpstr>PowerPoint Presentation</vt:lpstr>
      <vt:lpstr>IClientValidatable</vt:lpstr>
      <vt:lpstr>IClientValidatable Cont…</vt:lpstr>
      <vt:lpstr>Self validated model</vt:lpstr>
      <vt:lpstr>Exception Handling – Simple Try, Catch</vt:lpstr>
      <vt:lpstr>Exception Handling – OnException method</vt:lpstr>
      <vt:lpstr>Exception Handling – HandleError Attribute</vt:lpstr>
      <vt:lpstr>Exception Handling – HandleError Attribute Cont…</vt:lpstr>
      <vt:lpstr>Exception Handling – HTTP Errors</vt:lpstr>
      <vt:lpstr>Global Error Handling</vt:lpstr>
      <vt:lpstr>Error Handling – Best Practice</vt:lpstr>
      <vt:lpstr>JavaScript &amp; Ajax</vt:lpstr>
      <vt:lpstr>AJAX GET</vt:lpstr>
      <vt:lpstr>AJAX POST</vt:lpstr>
      <vt:lpstr>AJAX POST Cont…</vt:lpstr>
      <vt:lpstr>AJAX Helper</vt:lpstr>
      <vt:lpstr>Inversion of Control (IOC)</vt:lpstr>
      <vt:lpstr>Dependency Injection</vt:lpstr>
      <vt:lpstr>Dependency Injection</vt:lpstr>
      <vt:lpstr>Popular DI Frameworks</vt:lpstr>
      <vt:lpstr>NInject</vt:lpstr>
      <vt:lpstr>NInject- Cont...</vt:lpstr>
      <vt:lpstr>Bootstrap</vt:lpstr>
      <vt:lpstr>Bootstrap CSS</vt:lpstr>
      <vt:lpstr>Bootstrap - Containers</vt:lpstr>
      <vt:lpstr>Bootstrap – Grid System</vt:lpstr>
      <vt:lpstr>Bootstrap – Grid System</vt:lpstr>
      <vt:lpstr>Bootstrap – Grid System</vt:lpstr>
      <vt:lpstr>Bootstrap - CSS</vt:lpstr>
      <vt:lpstr>Bootstrap - Glyphicons</vt:lpstr>
      <vt:lpstr>Bootstrap – Javascript Plugins</vt:lpstr>
      <vt:lpstr>Bundling and Minification</vt:lpstr>
      <vt:lpstr>Bundling</vt:lpstr>
      <vt:lpstr>Minification</vt:lpstr>
      <vt:lpstr>Bundling and Minification - CSS</vt:lpstr>
      <vt:lpstr>Bundling and Minification - JS</vt:lpstr>
      <vt:lpstr>Enabling Bundling and Minification</vt:lpstr>
      <vt:lpstr>Debugging – Bundled &amp; Minified JS</vt:lpstr>
      <vt:lpstr>Debugging – Bundled &amp; Minified JS Cont..</vt:lpstr>
      <vt:lpstr>Debugging – Cont..</vt:lpstr>
      <vt:lpstr>What is Filter?</vt:lpstr>
      <vt:lpstr>Filters in MVC</vt:lpstr>
      <vt:lpstr>Authentication Filter</vt:lpstr>
      <vt:lpstr>Authentication Filter</vt:lpstr>
      <vt:lpstr>Authorization Filter</vt:lpstr>
      <vt:lpstr>Action Filter</vt:lpstr>
      <vt:lpstr>Result Filters</vt:lpstr>
      <vt:lpstr>Exception Filters</vt:lpstr>
      <vt:lpstr>Order of Filter Execution</vt:lpstr>
      <vt:lpstr>Configuring Filters</vt:lpstr>
      <vt:lpstr>Gzip Compression</vt:lpstr>
      <vt:lpstr>Gzip Compression</vt:lpstr>
      <vt:lpstr>Gzip Compression</vt:lpstr>
      <vt:lpstr>Caching</vt:lpstr>
      <vt:lpstr>Caching</vt:lpstr>
      <vt:lpstr>Caching</vt:lpstr>
      <vt:lpstr>Caching</vt:lpstr>
      <vt:lpstr>CSRF Attacks</vt:lpstr>
      <vt:lpstr>CSRF Attacks Cont…</vt:lpstr>
      <vt:lpstr>CSRF Attacks Cont…</vt:lpstr>
      <vt:lpstr>Anti-Forgery Tokens</vt:lpstr>
      <vt:lpstr>Anti-Forgery Tokens in MVC</vt:lpstr>
      <vt:lpstr>Anti-CSRF with AJAX</vt:lpstr>
      <vt:lpstr>Anti-CSRF and AJAX Cont…</vt:lpstr>
      <vt:lpstr>Web API</vt:lpstr>
      <vt:lpstr>Selling Points (Web API)</vt:lpstr>
      <vt:lpstr>Web API - How to Choose?</vt:lpstr>
      <vt:lpstr>WCF vs Web API</vt:lpstr>
      <vt:lpstr>Integrated Stack (Web API)</vt:lpstr>
      <vt:lpstr>Web API - Configure Transport</vt:lpstr>
      <vt:lpstr>Web API  - Return Codes</vt:lpstr>
      <vt:lpstr>HTTP Status Codes (Top 10)</vt:lpstr>
      <vt:lpstr>Web API - Security</vt:lpstr>
      <vt:lpstr>Web API - How to Test?</vt:lpstr>
      <vt:lpstr>Consuming Web API</vt:lpstr>
      <vt:lpstr>Consuming Web API in iOS</vt:lpstr>
      <vt:lpstr>CORS – Cross Origin Resource Sharing</vt:lpstr>
      <vt:lpstr>Enable CORS</vt:lpstr>
      <vt:lpstr>How CORS Works?</vt:lpstr>
      <vt:lpstr>Web API – Help Page</vt:lpstr>
      <vt:lpstr>Web API – Test Client</vt:lpstr>
      <vt:lpstr>Nuget</vt:lpstr>
      <vt:lpstr>Nuget – Manage Packages</vt:lpstr>
      <vt:lpstr>Nuget – Package Source</vt:lpstr>
      <vt:lpstr>Nuget - Package Manager Console</vt:lpstr>
      <vt:lpstr>ASP.NET MVC - Best Practices</vt:lpstr>
      <vt:lpstr>OWIN</vt:lpstr>
      <vt:lpstr>OWIN</vt:lpstr>
      <vt:lpstr>OWIN</vt:lpstr>
      <vt:lpstr>OWIN</vt:lpstr>
      <vt:lpstr>Katana</vt:lpstr>
      <vt:lpstr>ASP.NET 5 and MVC 6 Features</vt:lpstr>
      <vt:lpstr>MVC 6</vt:lpstr>
      <vt:lpstr>New file types in MVC 6</vt:lpstr>
      <vt:lpstr>MVC 6 Solution</vt:lpstr>
      <vt:lpstr>MVC 6 – View Components</vt:lpstr>
      <vt:lpstr>MVC 6 – Tag Helper</vt:lpstr>
      <vt:lpstr>Object Oriented JavaScript</vt:lpstr>
      <vt:lpstr>Object Oriented Programming</vt:lpstr>
      <vt:lpstr>Terminology</vt:lpstr>
      <vt:lpstr>Terminology Cont…</vt:lpstr>
      <vt:lpstr>Prototype-based Programming</vt:lpstr>
      <vt:lpstr>JavaScript Object Oriented Programming</vt:lpstr>
      <vt:lpstr>Namespace</vt:lpstr>
      <vt:lpstr>Namespace</vt:lpstr>
      <vt:lpstr>Namespace</vt:lpstr>
      <vt:lpstr>Class</vt:lpstr>
      <vt:lpstr>Object (Class Instance)</vt:lpstr>
      <vt:lpstr>Constructor</vt:lpstr>
      <vt:lpstr>Property (Object Attribute)</vt:lpstr>
      <vt:lpstr>Property Example</vt:lpstr>
      <vt:lpstr>Methods</vt:lpstr>
      <vt:lpstr>Methods Example</vt:lpstr>
      <vt:lpstr>Inheritance</vt:lpstr>
      <vt:lpstr>Inheritance Example</vt:lpstr>
      <vt:lpstr>Inheritance Example Cont…</vt:lpstr>
      <vt:lpstr>Inheritance Example Cont…</vt:lpstr>
      <vt:lpstr>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dc:title>
  <dc:creator>Rajeev Devadhasan Lillybai</dc:creator>
  <cp:lastModifiedBy>Rajeev Devadhasan Lillybai</cp:lastModifiedBy>
  <cp:revision>213</cp:revision>
  <dcterms:created xsi:type="dcterms:W3CDTF">2015-11-27T09:53:31Z</dcterms:created>
  <dcterms:modified xsi:type="dcterms:W3CDTF">2016-04-06T06:10:10Z</dcterms:modified>
</cp:coreProperties>
</file>