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notesMasterIdLst>
    <p:notesMasterId r:id="rId86"/>
  </p:notesMasterIdLst>
  <p:sldIdLst>
    <p:sldId id="256" r:id="rId2"/>
    <p:sldId id="301" r:id="rId3"/>
    <p:sldId id="302" r:id="rId4"/>
    <p:sldId id="365" r:id="rId5"/>
    <p:sldId id="257" r:id="rId6"/>
    <p:sldId id="258" r:id="rId7"/>
    <p:sldId id="260" r:id="rId8"/>
    <p:sldId id="261" r:id="rId9"/>
    <p:sldId id="262" r:id="rId10"/>
    <p:sldId id="317" r:id="rId11"/>
    <p:sldId id="316" r:id="rId12"/>
    <p:sldId id="318" r:id="rId13"/>
    <p:sldId id="327" r:id="rId14"/>
    <p:sldId id="326" r:id="rId15"/>
    <p:sldId id="363" r:id="rId16"/>
    <p:sldId id="328" r:id="rId17"/>
    <p:sldId id="329" r:id="rId18"/>
    <p:sldId id="330" r:id="rId19"/>
    <p:sldId id="319" r:id="rId20"/>
    <p:sldId id="322" r:id="rId21"/>
    <p:sldId id="321" r:id="rId22"/>
    <p:sldId id="320" r:id="rId23"/>
    <p:sldId id="323" r:id="rId24"/>
    <p:sldId id="324" r:id="rId25"/>
    <p:sldId id="366" r:id="rId26"/>
    <p:sldId id="325" r:id="rId27"/>
    <p:sldId id="343" r:id="rId28"/>
    <p:sldId id="345" r:id="rId29"/>
    <p:sldId id="346" r:id="rId30"/>
    <p:sldId id="372" r:id="rId31"/>
    <p:sldId id="347" r:id="rId32"/>
    <p:sldId id="373" r:id="rId33"/>
    <p:sldId id="348" r:id="rId34"/>
    <p:sldId id="349" r:id="rId35"/>
    <p:sldId id="350" r:id="rId36"/>
    <p:sldId id="351" r:id="rId37"/>
    <p:sldId id="331" r:id="rId38"/>
    <p:sldId id="332" r:id="rId39"/>
    <p:sldId id="333" r:id="rId40"/>
    <p:sldId id="334" r:id="rId41"/>
    <p:sldId id="335" r:id="rId42"/>
    <p:sldId id="336" r:id="rId43"/>
    <p:sldId id="337" r:id="rId44"/>
    <p:sldId id="338" r:id="rId45"/>
    <p:sldId id="339" r:id="rId46"/>
    <p:sldId id="340" r:id="rId47"/>
    <p:sldId id="341" r:id="rId48"/>
    <p:sldId id="342" r:id="rId49"/>
    <p:sldId id="352" r:id="rId50"/>
    <p:sldId id="369" r:id="rId51"/>
    <p:sldId id="370" r:id="rId52"/>
    <p:sldId id="367" r:id="rId53"/>
    <p:sldId id="371" r:id="rId54"/>
    <p:sldId id="368" r:id="rId55"/>
    <p:sldId id="353" r:id="rId56"/>
    <p:sldId id="355" r:id="rId57"/>
    <p:sldId id="356" r:id="rId58"/>
    <p:sldId id="357" r:id="rId59"/>
    <p:sldId id="354" r:id="rId60"/>
    <p:sldId id="358" r:id="rId61"/>
    <p:sldId id="359" r:id="rId62"/>
    <p:sldId id="360" r:id="rId63"/>
    <p:sldId id="361" r:id="rId64"/>
    <p:sldId id="362" r:id="rId65"/>
    <p:sldId id="263" r:id="rId66"/>
    <p:sldId id="314" r:id="rId67"/>
    <p:sldId id="315" r:id="rId68"/>
    <p:sldId id="265" r:id="rId69"/>
    <p:sldId id="266" r:id="rId70"/>
    <p:sldId id="267" r:id="rId71"/>
    <p:sldId id="268" r:id="rId72"/>
    <p:sldId id="269" r:id="rId73"/>
    <p:sldId id="374" r:id="rId74"/>
    <p:sldId id="375" r:id="rId75"/>
    <p:sldId id="376" r:id="rId76"/>
    <p:sldId id="377" r:id="rId77"/>
    <p:sldId id="378" r:id="rId78"/>
    <p:sldId id="379" r:id="rId79"/>
    <p:sldId id="270" r:id="rId80"/>
    <p:sldId id="303" r:id="rId81"/>
    <p:sldId id="380" r:id="rId82"/>
    <p:sldId id="381" r:id="rId83"/>
    <p:sldId id="383" r:id="rId84"/>
    <p:sldId id="382"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434" autoAdjust="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5477F-8424-467B-A45E-27D724D1F934}" type="datetimeFigureOut">
              <a:rPr lang="en-IN" smtClean="0"/>
              <a:t>29-07-2016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B845C5-166E-4E3D-8F18-60F11B21571A}" type="slidenum">
              <a:rPr lang="en-IN" smtClean="0"/>
              <a:t>‹#›</a:t>
            </a:fld>
            <a:endParaRPr lang="en-IN"/>
          </a:p>
        </p:txBody>
      </p:sp>
    </p:spTree>
    <p:extLst>
      <p:ext uri="{BB962C8B-B14F-4D97-AF65-F5344CB8AC3E}">
        <p14:creationId xmlns:p14="http://schemas.microsoft.com/office/powerpoint/2010/main" val="3860032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u="sng" dirty="0" smtClean="0"/>
              <a:t>Which one is the best?</a:t>
            </a:r>
            <a:endParaRPr lang="en-IN" dirty="0" smtClean="0"/>
          </a:p>
          <a:p>
            <a:r>
              <a:rPr lang="en-IN" sz="1200" b="0" i="0" kern="1200" dirty="0" smtClean="0">
                <a:solidFill>
                  <a:schemeClr val="tx1"/>
                </a:solidFill>
                <a:effectLst/>
                <a:latin typeface="+mn-lt"/>
                <a:ea typeface="+mn-ea"/>
                <a:cs typeface="+mn-cs"/>
              </a:rPr>
              <a:t>It is a matter of convenience. Some people prefer to use a single view for all languages because it is more maintainable. While others think replacing views content with code like "@</a:t>
            </a:r>
            <a:r>
              <a:rPr lang="en-IN" sz="1200" b="0" i="0" kern="1200" dirty="0" err="1" smtClean="0">
                <a:solidFill>
                  <a:schemeClr val="tx1"/>
                </a:solidFill>
                <a:effectLst/>
                <a:latin typeface="+mn-lt"/>
                <a:ea typeface="+mn-ea"/>
                <a:cs typeface="+mn-cs"/>
              </a:rPr>
              <a:t>Resources.Something</a:t>
            </a:r>
            <a:r>
              <a:rPr lang="en-IN" sz="1200" b="0" i="0" kern="1200" dirty="0" smtClean="0">
                <a:solidFill>
                  <a:schemeClr val="tx1"/>
                </a:solidFill>
                <a:effectLst/>
                <a:latin typeface="+mn-lt"/>
                <a:ea typeface="+mn-ea"/>
                <a:cs typeface="+mn-cs"/>
              </a:rPr>
              <a:t>" might clutter the views and will become unreadable. Some project requirements force developers to implement different views per language. But sometimes you have no choice where layout has to be different like right-to-left languages. Even if you set </a:t>
            </a:r>
            <a:r>
              <a:rPr lang="en-IN" sz="1200" b="0" i="0" kern="1200" dirty="0" err="1" smtClean="0">
                <a:solidFill>
                  <a:schemeClr val="tx1"/>
                </a:solidFill>
                <a:effectLst/>
                <a:latin typeface="+mn-lt"/>
                <a:ea typeface="+mn-ea"/>
                <a:cs typeface="+mn-cs"/>
              </a:rPr>
              <a:t>dir</a:t>
            </a:r>
            <a:r>
              <a:rPr lang="en-IN" sz="1200" b="0" i="0" kern="1200" dirty="0" smtClean="0">
                <a:solidFill>
                  <a:schemeClr val="tx1"/>
                </a:solidFill>
                <a:effectLst/>
                <a:latin typeface="+mn-lt"/>
                <a:ea typeface="+mn-ea"/>
                <a:cs typeface="+mn-cs"/>
              </a:rPr>
              <a:t>="</a:t>
            </a:r>
            <a:r>
              <a:rPr lang="en-IN" sz="1200" b="0" i="0" kern="1200" dirty="0" err="1" smtClean="0">
                <a:solidFill>
                  <a:schemeClr val="tx1"/>
                </a:solidFill>
                <a:effectLst/>
                <a:latin typeface="+mn-lt"/>
                <a:ea typeface="+mn-ea"/>
                <a:cs typeface="+mn-cs"/>
              </a:rPr>
              <a:t>rtl</a:t>
            </a:r>
            <a:r>
              <a:rPr lang="en-IN" sz="1200" b="0" i="0" kern="1200" dirty="0" smtClean="0">
                <a:solidFill>
                  <a:schemeClr val="tx1"/>
                </a:solidFill>
                <a:effectLst/>
                <a:latin typeface="+mn-lt"/>
                <a:ea typeface="+mn-ea"/>
                <a:cs typeface="+mn-cs"/>
              </a:rPr>
              <a:t>", this may not be enough in real applications unless the project’s UI layout is really simple. Perhaps, a mix of the two is the best. Anyway, for this example, it makes sense to use resources since we won’t have any issue with the layout for the Spanish, English, and Arabic languages that we will use.</a:t>
            </a:r>
          </a:p>
        </p:txBody>
      </p:sp>
      <p:sp>
        <p:nvSpPr>
          <p:cNvPr id="4" name="Slide Number Placeholder 3"/>
          <p:cNvSpPr>
            <a:spLocks noGrp="1"/>
          </p:cNvSpPr>
          <p:nvPr>
            <p:ph type="sldNum" sz="quarter" idx="10"/>
          </p:nvPr>
        </p:nvSpPr>
        <p:spPr/>
        <p:txBody>
          <a:bodyPr/>
          <a:lstStyle/>
          <a:p>
            <a:fld id="{3DB845C5-166E-4E3D-8F18-60F11B21571A}" type="slidenum">
              <a:rPr lang="en-IN" smtClean="0"/>
              <a:t>8</a:t>
            </a:fld>
            <a:endParaRPr lang="en-IN"/>
          </a:p>
        </p:txBody>
      </p:sp>
    </p:spTree>
    <p:extLst>
      <p:ext uri="{BB962C8B-B14F-4D97-AF65-F5344CB8AC3E}">
        <p14:creationId xmlns:p14="http://schemas.microsoft.com/office/powerpoint/2010/main" val="243079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0D56EDA-B48F-4DB8-B1EE-1C7382949DB5}" type="datetimeFigureOut">
              <a:rPr lang="en-IN" smtClean="0"/>
              <a:t>29-07-2016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AFA49-6F14-4060-909F-37959A02C36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541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56EDA-B48F-4DB8-B1EE-1C7382949DB5}" type="datetimeFigureOut">
              <a:rPr lang="en-IN" smtClean="0"/>
              <a:t>29-07-2016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AFA49-6F14-4060-909F-37959A02C36C}" type="slidenum">
              <a:rPr lang="en-IN" smtClean="0"/>
              <a:t>‹#›</a:t>
            </a:fld>
            <a:endParaRPr lang="en-IN"/>
          </a:p>
        </p:txBody>
      </p:sp>
    </p:spTree>
    <p:extLst>
      <p:ext uri="{BB962C8B-B14F-4D97-AF65-F5344CB8AC3E}">
        <p14:creationId xmlns:p14="http://schemas.microsoft.com/office/powerpoint/2010/main" val="1688636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56EDA-B48F-4DB8-B1EE-1C7382949DB5}" type="datetimeFigureOut">
              <a:rPr lang="en-IN" smtClean="0"/>
              <a:t>29-07-2016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AFA49-6F14-4060-909F-37959A02C36C}" type="slidenum">
              <a:rPr lang="en-IN" smtClean="0"/>
              <a:t>‹#›</a:t>
            </a:fld>
            <a:endParaRPr lang="en-IN"/>
          </a:p>
        </p:txBody>
      </p:sp>
    </p:spTree>
    <p:extLst>
      <p:ext uri="{BB962C8B-B14F-4D97-AF65-F5344CB8AC3E}">
        <p14:creationId xmlns:p14="http://schemas.microsoft.com/office/powerpoint/2010/main" val="725208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56EDA-B48F-4DB8-B1EE-1C7382949DB5}" type="datetimeFigureOut">
              <a:rPr lang="en-IN" smtClean="0"/>
              <a:t>29-07-2016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AFA49-6F14-4060-909F-37959A02C36C}" type="slidenum">
              <a:rPr lang="en-IN" smtClean="0"/>
              <a:t>‹#›</a:t>
            </a:fld>
            <a:endParaRPr lang="en-IN"/>
          </a:p>
        </p:txBody>
      </p:sp>
    </p:spTree>
    <p:extLst>
      <p:ext uri="{BB962C8B-B14F-4D97-AF65-F5344CB8AC3E}">
        <p14:creationId xmlns:p14="http://schemas.microsoft.com/office/powerpoint/2010/main" val="360403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D56EDA-B48F-4DB8-B1EE-1C7382949DB5}" type="datetimeFigureOut">
              <a:rPr lang="en-IN" smtClean="0"/>
              <a:t>29-07-2016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BAFA49-6F14-4060-909F-37959A02C36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419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D56EDA-B48F-4DB8-B1EE-1C7382949DB5}" type="datetimeFigureOut">
              <a:rPr lang="en-IN" smtClean="0"/>
              <a:t>29-07-2016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AFA49-6F14-4060-909F-37959A02C36C}" type="slidenum">
              <a:rPr lang="en-IN" smtClean="0"/>
              <a:t>‹#›</a:t>
            </a:fld>
            <a:endParaRPr lang="en-IN"/>
          </a:p>
        </p:txBody>
      </p:sp>
    </p:spTree>
    <p:extLst>
      <p:ext uri="{BB962C8B-B14F-4D97-AF65-F5344CB8AC3E}">
        <p14:creationId xmlns:p14="http://schemas.microsoft.com/office/powerpoint/2010/main" val="2119302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0D56EDA-B48F-4DB8-B1EE-1C7382949DB5}" type="datetimeFigureOut">
              <a:rPr lang="en-IN" smtClean="0"/>
              <a:t>29-07-2016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BAFA49-6F14-4060-909F-37959A02C36C}" type="slidenum">
              <a:rPr lang="en-IN" smtClean="0"/>
              <a:t>‹#›</a:t>
            </a:fld>
            <a:endParaRPr lang="en-IN"/>
          </a:p>
        </p:txBody>
      </p:sp>
    </p:spTree>
    <p:extLst>
      <p:ext uri="{BB962C8B-B14F-4D97-AF65-F5344CB8AC3E}">
        <p14:creationId xmlns:p14="http://schemas.microsoft.com/office/powerpoint/2010/main" val="316214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0D56EDA-B48F-4DB8-B1EE-1C7382949DB5}" type="datetimeFigureOut">
              <a:rPr lang="en-IN" smtClean="0"/>
              <a:t>29-07-2016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BAFA49-6F14-4060-909F-37959A02C36C}" type="slidenum">
              <a:rPr lang="en-IN" smtClean="0"/>
              <a:t>‹#›</a:t>
            </a:fld>
            <a:endParaRPr lang="en-IN"/>
          </a:p>
        </p:txBody>
      </p:sp>
    </p:spTree>
    <p:extLst>
      <p:ext uri="{BB962C8B-B14F-4D97-AF65-F5344CB8AC3E}">
        <p14:creationId xmlns:p14="http://schemas.microsoft.com/office/powerpoint/2010/main" val="3869991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0D56EDA-B48F-4DB8-B1EE-1C7382949DB5}" type="datetimeFigureOut">
              <a:rPr lang="en-IN" smtClean="0"/>
              <a:t>29-07-2016</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1BAFA49-6F14-4060-909F-37959A02C36C}" type="slidenum">
              <a:rPr lang="en-IN" smtClean="0"/>
              <a:t>‹#›</a:t>
            </a:fld>
            <a:endParaRPr lang="en-IN"/>
          </a:p>
        </p:txBody>
      </p:sp>
    </p:spTree>
    <p:extLst>
      <p:ext uri="{BB962C8B-B14F-4D97-AF65-F5344CB8AC3E}">
        <p14:creationId xmlns:p14="http://schemas.microsoft.com/office/powerpoint/2010/main" val="3542538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0D56EDA-B48F-4DB8-B1EE-1C7382949DB5}" type="datetimeFigureOut">
              <a:rPr lang="en-IN" smtClean="0"/>
              <a:t>29-07-2016</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1BAFA49-6F14-4060-909F-37959A02C36C}" type="slidenum">
              <a:rPr lang="en-IN" smtClean="0"/>
              <a:t>‹#›</a:t>
            </a:fld>
            <a:endParaRPr lang="en-IN"/>
          </a:p>
        </p:txBody>
      </p:sp>
    </p:spTree>
    <p:extLst>
      <p:ext uri="{BB962C8B-B14F-4D97-AF65-F5344CB8AC3E}">
        <p14:creationId xmlns:p14="http://schemas.microsoft.com/office/powerpoint/2010/main" val="2309634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D56EDA-B48F-4DB8-B1EE-1C7382949DB5}" type="datetimeFigureOut">
              <a:rPr lang="en-IN" smtClean="0"/>
              <a:t>29-07-2016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BAFA49-6F14-4060-909F-37959A02C36C}" type="slidenum">
              <a:rPr lang="en-IN" smtClean="0"/>
              <a:t>‹#›</a:t>
            </a:fld>
            <a:endParaRPr lang="en-IN"/>
          </a:p>
        </p:txBody>
      </p:sp>
    </p:spTree>
    <p:extLst>
      <p:ext uri="{BB962C8B-B14F-4D97-AF65-F5344CB8AC3E}">
        <p14:creationId xmlns:p14="http://schemas.microsoft.com/office/powerpoint/2010/main" val="175153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0D56EDA-B48F-4DB8-B1EE-1C7382949DB5}" type="datetimeFigureOut">
              <a:rPr lang="en-IN" smtClean="0"/>
              <a:t>29-07-2016</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1BAFA49-6F14-4060-909F-37959A02C36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4246990"/>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afana.me/post/aspnet-mvc-internationalization.aspx"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basicdatepicker.com/samples/cultureinfo.asp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hyperlink" Target="http://endyourif.com/integrating-automapper-with-an-mvc-result-filter/"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msdn.microsoft.com/en-us/library/system.web.ui.page.uiculture.aspx" TargetMode="External"/><Relationship Id="rId2" Type="http://schemas.openxmlformats.org/officeDocument/2006/relationships/hyperlink" Target="http://msdn.microsoft.com/en-us/library/system.web.ui.page.culture.aspx"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tinyurl.com/cpu7g4"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https://aspnetwebstack.codeplex.com/sourcecontrol/latest#src/System.Web.Mvc/RazorViewEngine.cs"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ASP.NET MVC </a:t>
            </a:r>
            <a:r>
              <a:rPr lang="en-IN" sz="5400" dirty="0" smtClean="0"/>
              <a:t>Advanced</a:t>
            </a:r>
            <a:endParaRPr lang="en-IN" sz="5400" dirty="0"/>
          </a:p>
        </p:txBody>
      </p:sp>
      <p:sp>
        <p:nvSpPr>
          <p:cNvPr id="3" name="Subtitle 2"/>
          <p:cNvSpPr>
            <a:spLocks noGrp="1"/>
          </p:cNvSpPr>
          <p:nvPr>
            <p:ph type="subTitle" idx="1"/>
          </p:nvPr>
        </p:nvSpPr>
        <p:spPr>
          <a:xfrm>
            <a:off x="1524000" y="5135283"/>
            <a:ext cx="9144000" cy="1655762"/>
          </a:xfrm>
        </p:spPr>
        <p:txBody>
          <a:bodyPr/>
          <a:lstStyle/>
          <a:p>
            <a:r>
              <a:rPr lang="en-IN" dirty="0" smtClean="0"/>
              <a:t>Rajeev DL</a:t>
            </a:r>
            <a:endParaRPr lang="en-IN" dirty="0"/>
          </a:p>
        </p:txBody>
      </p:sp>
    </p:spTree>
    <p:extLst>
      <p:ext uri="{BB962C8B-B14F-4D97-AF65-F5344CB8AC3E}">
        <p14:creationId xmlns:p14="http://schemas.microsoft.com/office/powerpoint/2010/main" val="34928027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Demo</a:t>
            </a:r>
            <a:endParaRPr lang="en-IN" dirty="0"/>
          </a:p>
        </p:txBody>
      </p:sp>
      <p:sp>
        <p:nvSpPr>
          <p:cNvPr id="5" name="Subtitle 4"/>
          <p:cNvSpPr>
            <a:spLocks noGrp="1"/>
          </p:cNvSpPr>
          <p:nvPr>
            <p:ph type="subTitle" idx="1"/>
          </p:nvPr>
        </p:nvSpPr>
        <p:spPr/>
        <p:txBody>
          <a:bodyPr>
            <a:normAutofit/>
          </a:bodyPr>
          <a:lstStyle/>
          <a:p>
            <a:r>
              <a:rPr lang="en-IN" sz="1800" dirty="0"/>
              <a:t>Reference: </a:t>
            </a:r>
            <a:r>
              <a:rPr lang="en-IN" sz="1800" dirty="0">
                <a:hlinkClick r:id="rId2"/>
              </a:rPr>
              <a:t>http://</a:t>
            </a:r>
            <a:r>
              <a:rPr lang="en-IN" sz="1800" dirty="0" smtClean="0">
                <a:hlinkClick r:id="rId2"/>
              </a:rPr>
              <a:t>afana.me/post/aspnet-mvc-internationalization.aspx</a:t>
            </a:r>
            <a:r>
              <a:rPr lang="en-IN" sz="1800" dirty="0" smtClean="0"/>
              <a:t> </a:t>
            </a:r>
          </a:p>
        </p:txBody>
      </p:sp>
    </p:spTree>
    <p:extLst>
      <p:ext uri="{BB962C8B-B14F-4D97-AF65-F5344CB8AC3E}">
        <p14:creationId xmlns:p14="http://schemas.microsoft.com/office/powerpoint/2010/main" val="21025070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Left-to-right or </a:t>
            </a:r>
            <a:r>
              <a:rPr lang="en-IN" dirty="0" smtClean="0"/>
              <a:t>Right-to-left</a:t>
            </a:r>
            <a:endParaRPr lang="en-IN" dirty="0"/>
          </a:p>
        </p:txBody>
      </p:sp>
      <p:sp>
        <p:nvSpPr>
          <p:cNvPr id="3" name="Content Placeholder 2"/>
          <p:cNvSpPr>
            <a:spLocks noGrp="1"/>
          </p:cNvSpPr>
          <p:nvPr>
            <p:ph idx="1"/>
          </p:nvPr>
        </p:nvSpPr>
        <p:spPr>
          <a:xfrm>
            <a:off x="1097280" y="1845734"/>
            <a:ext cx="10058400" cy="4439156"/>
          </a:xfrm>
        </p:spPr>
        <p:txBody>
          <a:bodyPr>
            <a:normAutofit fontScale="92500" lnSpcReduction="20000"/>
          </a:bodyPr>
          <a:lstStyle/>
          <a:p>
            <a:r>
              <a:rPr lang="en-IN" dirty="0"/>
              <a:t>HTML supports </a:t>
            </a:r>
            <a:r>
              <a:rPr lang="en-IN" dirty="0" err="1"/>
              <a:t>rtl</a:t>
            </a:r>
            <a:r>
              <a:rPr lang="en-IN" dirty="0"/>
              <a:t> languages too, so we need to make sure our main HTML tag has the appropriate direction</a:t>
            </a:r>
            <a:r>
              <a:rPr lang="en-IN" dirty="0" smtClean="0"/>
              <a:t>.</a:t>
            </a:r>
          </a:p>
          <a:p>
            <a:pPr marL="566928" lvl="3" indent="0">
              <a:buNone/>
            </a:pPr>
            <a:r>
              <a:rPr lang="en-US" dirty="0" smtClean="0">
                <a:solidFill>
                  <a:srgbClr val="000000"/>
                </a:solidFill>
                <a:latin typeface="Consolas" panose="020B0609020204030204" pitchFamily="49" charset="0"/>
                <a:cs typeface="Consolas" panose="020B0609020204030204" pitchFamily="49" charset="0"/>
              </a:rPr>
              <a:t>&lt;</a:t>
            </a:r>
            <a:r>
              <a:rPr lang="en-US" dirty="0">
                <a:solidFill>
                  <a:srgbClr val="000000"/>
                </a:solidFill>
                <a:latin typeface="Consolas" panose="020B0609020204030204" pitchFamily="49" charset="0"/>
                <a:cs typeface="Consolas" panose="020B0609020204030204" pitchFamily="49" charset="0"/>
              </a:rPr>
              <a:t>html </a:t>
            </a:r>
            <a:r>
              <a:rPr lang="en-US" dirty="0" err="1">
                <a:solidFill>
                  <a:srgbClr val="000000"/>
                </a:solidFill>
                <a:latin typeface="Consolas" panose="020B0609020204030204" pitchFamily="49" charset="0"/>
                <a:cs typeface="Consolas" panose="020B0609020204030204" pitchFamily="49" charset="0"/>
              </a:rPr>
              <a:t>lang</a:t>
            </a:r>
            <a:r>
              <a:rPr lang="en-US" dirty="0">
                <a:solidFill>
                  <a:srgbClr val="000000"/>
                </a:solidFill>
                <a:latin typeface="Consolas" panose="020B0609020204030204" pitchFamily="49" charset="0"/>
                <a:cs typeface="Consolas" panose="020B0609020204030204" pitchFamily="49" charset="0"/>
              </a:rPr>
              <a:t>="@</a:t>
            </a:r>
            <a:r>
              <a:rPr lang="en-US" dirty="0" err="1">
                <a:solidFill>
                  <a:srgbClr val="000000"/>
                </a:solidFill>
                <a:latin typeface="Consolas" panose="020B0609020204030204" pitchFamily="49" charset="0"/>
                <a:cs typeface="Consolas" panose="020B0609020204030204" pitchFamily="49" charset="0"/>
              </a:rPr>
              <a:t>CultureHelper.GetCurrentNeutralCulture</a:t>
            </a:r>
            <a:r>
              <a:rPr lang="en-US" dirty="0">
                <a:solidFill>
                  <a:srgbClr val="00000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cs typeface="Consolas" panose="020B0609020204030204" pitchFamily="49" charset="0"/>
              </a:rPr>
              <a:t>dir</a:t>
            </a:r>
            <a:r>
              <a:rPr lang="en-US" dirty="0">
                <a:solidFill>
                  <a:srgbClr val="000000"/>
                </a:solidFill>
                <a:latin typeface="Consolas" panose="020B0609020204030204" pitchFamily="49" charset="0"/>
                <a:cs typeface="Consolas" panose="020B0609020204030204" pitchFamily="49" charset="0"/>
              </a:rPr>
              <a:t>="@(</a:t>
            </a:r>
            <a:r>
              <a:rPr lang="en-US" dirty="0" err="1">
                <a:solidFill>
                  <a:srgbClr val="000000"/>
                </a:solidFill>
                <a:latin typeface="Consolas" panose="020B0609020204030204" pitchFamily="49" charset="0"/>
                <a:cs typeface="Consolas" panose="020B0609020204030204" pitchFamily="49" charset="0"/>
              </a:rPr>
              <a:t>CultureHelper.IsRighToLeft</a:t>
            </a:r>
            <a:r>
              <a:rPr lang="en-US" dirty="0">
                <a:solidFill>
                  <a:srgbClr val="000000"/>
                </a:solidFill>
                <a:latin typeface="Consolas" panose="020B0609020204030204" pitchFamily="49" charset="0"/>
                <a:cs typeface="Consolas" panose="020B0609020204030204" pitchFamily="49" charset="0"/>
              </a:rPr>
              <a:t>() ? "</a:t>
            </a:r>
            <a:r>
              <a:rPr lang="en-US" dirty="0" err="1">
                <a:solidFill>
                  <a:srgbClr val="000000"/>
                </a:solidFill>
                <a:latin typeface="Consolas" panose="020B0609020204030204" pitchFamily="49" charset="0"/>
                <a:cs typeface="Consolas" panose="020B0609020204030204" pitchFamily="49" charset="0"/>
              </a:rPr>
              <a:t>rtl</a:t>
            </a:r>
            <a:r>
              <a:rPr lang="en-US" dirty="0">
                <a:solidFill>
                  <a:srgbClr val="0000FF"/>
                </a:solidFill>
                <a:latin typeface="Consolas" panose="020B0609020204030204" pitchFamily="49" charset="0"/>
                <a:cs typeface="Consolas" panose="020B0609020204030204" pitchFamily="49" charset="0"/>
              </a:rPr>
              <a:t>" : "</a:t>
            </a:r>
            <a:r>
              <a:rPr lang="en-US" dirty="0" err="1">
                <a:solidFill>
                  <a:srgbClr val="000000"/>
                </a:solidFill>
                <a:latin typeface="Consolas" panose="020B0609020204030204" pitchFamily="49" charset="0"/>
                <a:cs typeface="Consolas" panose="020B0609020204030204" pitchFamily="49" charset="0"/>
              </a:rPr>
              <a:t>ltr</a:t>
            </a:r>
            <a:r>
              <a:rPr lang="en-US" dirty="0">
                <a:solidFill>
                  <a:srgbClr val="000000"/>
                </a:solidFill>
                <a:latin typeface="Consolas" panose="020B0609020204030204" pitchFamily="49" charset="0"/>
                <a:cs typeface="Consolas" panose="020B0609020204030204" pitchFamily="49" charset="0"/>
              </a:rPr>
              <a:t>")"&gt;</a:t>
            </a:r>
            <a:r>
              <a:rPr lang="en-US" sz="2200" dirty="0">
                <a:solidFill>
                  <a:schemeClr val="tx1"/>
                </a:solidFill>
              </a:rPr>
              <a:t> </a:t>
            </a:r>
            <a:endParaRPr lang="en-US" sz="3800" dirty="0">
              <a:solidFill>
                <a:schemeClr val="tx1"/>
              </a:solidFill>
              <a:latin typeface="Arial" panose="020B0604020202020204" pitchFamily="34" charset="0"/>
            </a:endParaRPr>
          </a:p>
          <a:p>
            <a:r>
              <a:rPr lang="en-IN" dirty="0" smtClean="0"/>
              <a:t>We </a:t>
            </a:r>
            <a:r>
              <a:rPr lang="en-IN" dirty="0"/>
              <a:t>need to provide basically two sets of CSS and JS files: One for left-to-right languages and one for right-to-left </a:t>
            </a:r>
            <a:r>
              <a:rPr lang="en-IN" dirty="0" smtClean="0"/>
              <a:t>languages</a:t>
            </a:r>
          </a:p>
          <a:p>
            <a:pPr marL="384048" lvl="2" indent="0">
              <a:buNone/>
            </a:pPr>
            <a:r>
              <a:rPr lang="en-IN" dirty="0"/>
              <a:t>Install-Package </a:t>
            </a:r>
            <a:r>
              <a:rPr lang="en-IN" dirty="0" err="1"/>
              <a:t>Twitter.Bootstrap.RTL</a:t>
            </a:r>
            <a:endParaRPr lang="en-IN" dirty="0" smtClean="0"/>
          </a:p>
          <a:p>
            <a:r>
              <a:rPr lang="en-IN" dirty="0"/>
              <a:t>Make sure you have the two files bootstrap-rtl.js and </a:t>
            </a:r>
            <a:r>
              <a:rPr lang="en-IN" dirty="0" smtClean="0"/>
              <a:t>bootstrap-rtl.css</a:t>
            </a:r>
          </a:p>
          <a:p>
            <a:endParaRPr lang="en-IN" dirty="0" smtClean="0"/>
          </a:p>
          <a:p>
            <a:pPr marL="0" lvl="0" indent="0" eaLnBrk="0" fontAlgn="base" hangingPunct="0">
              <a:lnSpc>
                <a:spcPct val="100000"/>
              </a:lnSpc>
              <a:spcBef>
                <a:spcPct val="0"/>
              </a:spcBef>
              <a:spcAft>
                <a:spcPct val="0"/>
              </a:spcAft>
              <a:buClrTx/>
              <a:buSzTx/>
              <a:buNone/>
            </a:pPr>
            <a:r>
              <a:rPr lang="en-US" sz="1500" dirty="0" err="1">
                <a:solidFill>
                  <a:srgbClr val="000000"/>
                </a:solidFill>
                <a:latin typeface="Consolas" panose="020B0609020204030204" pitchFamily="49" charset="0"/>
                <a:cs typeface="Consolas" panose="020B0609020204030204" pitchFamily="49" charset="0"/>
              </a:rPr>
              <a:t>bundles.Add</a:t>
            </a:r>
            <a:r>
              <a:rPr lang="en-US" sz="1500" dirty="0">
                <a:solidFill>
                  <a:srgbClr val="000000"/>
                </a:solidFill>
                <a:latin typeface="Consolas" panose="020B0609020204030204" pitchFamily="49" charset="0"/>
                <a:cs typeface="Consolas" panose="020B0609020204030204" pitchFamily="49" charset="0"/>
              </a:rPr>
              <a:t>(</a:t>
            </a:r>
            <a:r>
              <a:rPr lang="en-US" sz="1500" b="1" dirty="0">
                <a:solidFill>
                  <a:srgbClr val="0000FF"/>
                </a:solidFill>
                <a:latin typeface="Consolas" panose="020B0609020204030204" pitchFamily="49" charset="0"/>
                <a:cs typeface="Consolas" panose="020B0609020204030204" pitchFamily="49" charset="0"/>
              </a:rPr>
              <a:t>new</a:t>
            </a:r>
            <a:r>
              <a:rPr lang="en-US" sz="1500" dirty="0">
                <a:solidFill>
                  <a:srgbClr val="000000"/>
                </a:solidFill>
                <a:latin typeface="Consolas" panose="020B0609020204030204" pitchFamily="49" charset="0"/>
                <a:cs typeface="Consolas" panose="020B0609020204030204" pitchFamily="49" charset="0"/>
              </a:rPr>
              <a:t> </a:t>
            </a:r>
            <a:r>
              <a:rPr lang="en-US" sz="1500" dirty="0" err="1">
                <a:solidFill>
                  <a:srgbClr val="000000"/>
                </a:solidFill>
                <a:latin typeface="Consolas" panose="020B0609020204030204" pitchFamily="49" charset="0"/>
                <a:cs typeface="Consolas" panose="020B0609020204030204" pitchFamily="49" charset="0"/>
              </a:rPr>
              <a:t>ScriptBundle</a:t>
            </a:r>
            <a:r>
              <a:rPr lang="en-US" sz="1500" dirty="0">
                <a:solidFill>
                  <a:srgbClr val="000000"/>
                </a:solidFill>
                <a:latin typeface="Consolas" panose="020B0609020204030204" pitchFamily="49" charset="0"/>
                <a:cs typeface="Consolas" panose="020B0609020204030204" pitchFamily="49" charset="0"/>
              </a:rPr>
              <a:t>(</a:t>
            </a:r>
            <a:r>
              <a:rPr lang="en-US" sz="1500" dirty="0">
                <a:solidFill>
                  <a:srgbClr val="0000FF"/>
                </a:solidFill>
                <a:latin typeface="Consolas" panose="020B0609020204030204" pitchFamily="49" charset="0"/>
                <a:cs typeface="Consolas" panose="020B0609020204030204" pitchFamily="49" charset="0"/>
              </a:rPr>
              <a:t>"~/bundles/bootstrap-</a:t>
            </a:r>
            <a:r>
              <a:rPr lang="en-US" sz="1500" dirty="0" err="1">
                <a:solidFill>
                  <a:srgbClr val="0000FF"/>
                </a:solidFill>
                <a:latin typeface="Consolas" panose="020B0609020204030204" pitchFamily="49" charset="0"/>
                <a:cs typeface="Consolas" panose="020B0609020204030204" pitchFamily="49" charset="0"/>
              </a:rPr>
              <a:t>rtl</a:t>
            </a:r>
            <a:r>
              <a:rPr lang="en-US" sz="1500" dirty="0">
                <a:solidFill>
                  <a:srgbClr val="0000FF"/>
                </a:solidFill>
                <a:latin typeface="Consolas" panose="020B0609020204030204" pitchFamily="49" charset="0"/>
                <a:cs typeface="Consolas" panose="020B0609020204030204" pitchFamily="49" charset="0"/>
              </a:rPr>
              <a:t>"</a:t>
            </a:r>
            <a:r>
              <a:rPr lang="en-US" sz="1500" dirty="0">
                <a:solidFill>
                  <a:srgbClr val="000000"/>
                </a:solidFill>
                <a:latin typeface="Consolas" panose="020B0609020204030204" pitchFamily="49" charset="0"/>
                <a:cs typeface="Consolas" panose="020B0609020204030204" pitchFamily="49" charset="0"/>
              </a:rPr>
              <a:t>).Include(</a:t>
            </a:r>
            <a:endParaRPr lang="en-US" sz="1900" dirty="0">
              <a:solidFill>
                <a:schemeClr val="tx1"/>
              </a:solidFill>
            </a:endParaRPr>
          </a:p>
          <a:p>
            <a:pPr marL="0" lvl="0" indent="0" eaLnBrk="0" fontAlgn="base" hangingPunct="0">
              <a:lnSpc>
                <a:spcPct val="100000"/>
              </a:lnSpc>
              <a:spcBef>
                <a:spcPct val="0"/>
              </a:spcBef>
              <a:spcAft>
                <a:spcPct val="0"/>
              </a:spcAft>
              <a:buClrTx/>
              <a:buSzTx/>
              <a:buNone/>
            </a:pPr>
            <a:r>
              <a:rPr lang="en-US" sz="1500" dirty="0">
                <a:solidFill>
                  <a:srgbClr val="000000"/>
                </a:solidFill>
                <a:latin typeface="Consolas" panose="020B0609020204030204" pitchFamily="49" charset="0"/>
                <a:cs typeface="Consolas" panose="020B0609020204030204" pitchFamily="49" charset="0"/>
              </a:rPr>
              <a:t>           </a:t>
            </a:r>
            <a:r>
              <a:rPr lang="en-US" sz="1500" dirty="0">
                <a:solidFill>
                  <a:srgbClr val="0000FF"/>
                </a:solidFill>
                <a:latin typeface="Consolas" panose="020B0609020204030204" pitchFamily="49" charset="0"/>
                <a:cs typeface="Consolas" panose="020B0609020204030204" pitchFamily="49" charset="0"/>
              </a:rPr>
              <a:t>"~/Scripts/bootstrap-rtl.js"</a:t>
            </a:r>
            <a:r>
              <a:rPr lang="en-US" sz="1500" dirty="0">
                <a:solidFill>
                  <a:srgbClr val="000000"/>
                </a:solidFill>
                <a:latin typeface="Consolas" panose="020B0609020204030204" pitchFamily="49" charset="0"/>
                <a:cs typeface="Consolas" panose="020B0609020204030204" pitchFamily="49" charset="0"/>
              </a:rPr>
              <a:t>,</a:t>
            </a:r>
            <a:endParaRPr lang="en-US" sz="1900" dirty="0">
              <a:solidFill>
                <a:schemeClr val="tx1"/>
              </a:solidFill>
            </a:endParaRPr>
          </a:p>
          <a:p>
            <a:pPr marL="0" lvl="0" indent="0" eaLnBrk="0" fontAlgn="base" hangingPunct="0">
              <a:lnSpc>
                <a:spcPct val="100000"/>
              </a:lnSpc>
              <a:spcBef>
                <a:spcPct val="0"/>
              </a:spcBef>
              <a:spcAft>
                <a:spcPct val="0"/>
              </a:spcAft>
              <a:buClrTx/>
              <a:buSzTx/>
              <a:buNone/>
            </a:pPr>
            <a:r>
              <a:rPr lang="en-US" sz="1500" dirty="0">
                <a:solidFill>
                  <a:srgbClr val="000000"/>
                </a:solidFill>
                <a:latin typeface="Consolas" panose="020B0609020204030204" pitchFamily="49" charset="0"/>
                <a:cs typeface="Consolas" panose="020B0609020204030204" pitchFamily="49" charset="0"/>
              </a:rPr>
              <a:t>           </a:t>
            </a:r>
            <a:r>
              <a:rPr lang="en-US" sz="1500" dirty="0">
                <a:solidFill>
                  <a:srgbClr val="0000FF"/>
                </a:solidFill>
                <a:latin typeface="Consolas" panose="020B0609020204030204" pitchFamily="49" charset="0"/>
                <a:cs typeface="Consolas" panose="020B0609020204030204" pitchFamily="49" charset="0"/>
              </a:rPr>
              <a:t>"~/Scripts/respond.js"</a:t>
            </a:r>
            <a:r>
              <a:rPr lang="en-US" sz="1500" dirty="0">
                <a:solidFill>
                  <a:srgbClr val="000000"/>
                </a:solidFill>
                <a:latin typeface="Consolas" panose="020B0609020204030204" pitchFamily="49" charset="0"/>
                <a:cs typeface="Consolas" panose="020B0609020204030204" pitchFamily="49" charset="0"/>
              </a:rPr>
              <a:t>));</a:t>
            </a:r>
            <a:endParaRPr lang="en-US" sz="1900" dirty="0">
              <a:solidFill>
                <a:schemeClr val="tx1"/>
              </a:solidFill>
            </a:endParaRPr>
          </a:p>
          <a:p>
            <a:pPr marL="0" lvl="0" indent="0" eaLnBrk="0" fontAlgn="base" hangingPunct="0">
              <a:lnSpc>
                <a:spcPct val="100000"/>
              </a:lnSpc>
              <a:spcBef>
                <a:spcPct val="0"/>
              </a:spcBef>
              <a:spcAft>
                <a:spcPct val="0"/>
              </a:spcAft>
              <a:buClrTx/>
              <a:buSzTx/>
              <a:buNone/>
            </a:pPr>
            <a:r>
              <a:rPr lang="en-US" sz="1500" dirty="0">
                <a:solidFill>
                  <a:srgbClr val="000000"/>
                </a:solidFill>
                <a:latin typeface="Consolas" panose="020B0609020204030204" pitchFamily="49" charset="0"/>
                <a:cs typeface="Consolas" panose="020B0609020204030204" pitchFamily="49" charset="0"/>
              </a:rPr>
              <a:t> </a:t>
            </a:r>
            <a:endParaRPr lang="en-US" sz="1900" dirty="0">
              <a:solidFill>
                <a:schemeClr val="tx1"/>
              </a:solidFill>
            </a:endParaRPr>
          </a:p>
          <a:p>
            <a:pPr marL="0" lvl="0" indent="0" eaLnBrk="0" fontAlgn="base" hangingPunct="0">
              <a:lnSpc>
                <a:spcPct val="100000"/>
              </a:lnSpc>
              <a:spcBef>
                <a:spcPct val="0"/>
              </a:spcBef>
              <a:spcAft>
                <a:spcPct val="0"/>
              </a:spcAft>
              <a:buClrTx/>
              <a:buSzTx/>
              <a:buNone/>
            </a:pPr>
            <a:r>
              <a:rPr lang="en-US" sz="1500" dirty="0">
                <a:solidFill>
                  <a:srgbClr val="000000"/>
                </a:solidFill>
                <a:latin typeface="Consolas" panose="020B0609020204030204" pitchFamily="49" charset="0"/>
                <a:cs typeface="Consolas" panose="020B0609020204030204" pitchFamily="49" charset="0"/>
              </a:rPr>
              <a:t> </a:t>
            </a:r>
            <a:r>
              <a:rPr lang="en-US" sz="1500" dirty="0" err="1">
                <a:solidFill>
                  <a:srgbClr val="000000"/>
                </a:solidFill>
                <a:latin typeface="Consolas" panose="020B0609020204030204" pitchFamily="49" charset="0"/>
                <a:cs typeface="Consolas" panose="020B0609020204030204" pitchFamily="49" charset="0"/>
              </a:rPr>
              <a:t>bundles.Add</a:t>
            </a:r>
            <a:r>
              <a:rPr lang="en-US" sz="1500" dirty="0">
                <a:solidFill>
                  <a:srgbClr val="000000"/>
                </a:solidFill>
                <a:latin typeface="Consolas" panose="020B0609020204030204" pitchFamily="49" charset="0"/>
                <a:cs typeface="Consolas" panose="020B0609020204030204" pitchFamily="49" charset="0"/>
              </a:rPr>
              <a:t>(</a:t>
            </a:r>
            <a:r>
              <a:rPr lang="en-US" sz="1500" b="1" dirty="0">
                <a:solidFill>
                  <a:srgbClr val="0000FF"/>
                </a:solidFill>
                <a:latin typeface="Consolas" panose="020B0609020204030204" pitchFamily="49" charset="0"/>
                <a:cs typeface="Consolas" panose="020B0609020204030204" pitchFamily="49" charset="0"/>
              </a:rPr>
              <a:t>new</a:t>
            </a:r>
            <a:r>
              <a:rPr lang="en-US" sz="1500" dirty="0">
                <a:solidFill>
                  <a:srgbClr val="000000"/>
                </a:solidFill>
                <a:latin typeface="Consolas" panose="020B0609020204030204" pitchFamily="49" charset="0"/>
                <a:cs typeface="Consolas" panose="020B0609020204030204" pitchFamily="49" charset="0"/>
              </a:rPr>
              <a:t> </a:t>
            </a:r>
            <a:r>
              <a:rPr lang="en-US" sz="1500" dirty="0" err="1">
                <a:solidFill>
                  <a:srgbClr val="000000"/>
                </a:solidFill>
                <a:latin typeface="Consolas" panose="020B0609020204030204" pitchFamily="49" charset="0"/>
                <a:cs typeface="Consolas" panose="020B0609020204030204" pitchFamily="49" charset="0"/>
              </a:rPr>
              <a:t>StyleBundle</a:t>
            </a:r>
            <a:r>
              <a:rPr lang="en-US" sz="1500" dirty="0">
                <a:solidFill>
                  <a:srgbClr val="000000"/>
                </a:solidFill>
                <a:latin typeface="Consolas" panose="020B0609020204030204" pitchFamily="49" charset="0"/>
                <a:cs typeface="Consolas" panose="020B0609020204030204" pitchFamily="49" charset="0"/>
              </a:rPr>
              <a:t>(</a:t>
            </a:r>
            <a:r>
              <a:rPr lang="en-US" sz="1500" dirty="0">
                <a:solidFill>
                  <a:srgbClr val="0000FF"/>
                </a:solidFill>
                <a:latin typeface="Consolas" panose="020B0609020204030204" pitchFamily="49" charset="0"/>
                <a:cs typeface="Consolas" panose="020B0609020204030204" pitchFamily="49" charset="0"/>
              </a:rPr>
              <a:t>"~/Content/</a:t>
            </a:r>
            <a:r>
              <a:rPr lang="en-US" sz="1500" dirty="0" err="1">
                <a:solidFill>
                  <a:srgbClr val="0000FF"/>
                </a:solidFill>
                <a:latin typeface="Consolas" panose="020B0609020204030204" pitchFamily="49" charset="0"/>
                <a:cs typeface="Consolas" panose="020B0609020204030204" pitchFamily="49" charset="0"/>
              </a:rPr>
              <a:t>css-rtl</a:t>
            </a:r>
            <a:r>
              <a:rPr lang="en-US" sz="1500" dirty="0">
                <a:solidFill>
                  <a:srgbClr val="0000FF"/>
                </a:solidFill>
                <a:latin typeface="Consolas" panose="020B0609020204030204" pitchFamily="49" charset="0"/>
                <a:cs typeface="Consolas" panose="020B0609020204030204" pitchFamily="49" charset="0"/>
              </a:rPr>
              <a:t>"</a:t>
            </a:r>
            <a:r>
              <a:rPr lang="en-US" sz="1500" dirty="0">
                <a:solidFill>
                  <a:srgbClr val="000000"/>
                </a:solidFill>
                <a:latin typeface="Consolas" panose="020B0609020204030204" pitchFamily="49" charset="0"/>
                <a:cs typeface="Consolas" panose="020B0609020204030204" pitchFamily="49" charset="0"/>
              </a:rPr>
              <a:t>).Include(</a:t>
            </a:r>
            <a:endParaRPr lang="en-US" sz="1900" dirty="0">
              <a:solidFill>
                <a:schemeClr val="tx1"/>
              </a:solidFill>
            </a:endParaRPr>
          </a:p>
          <a:p>
            <a:pPr marL="0" lvl="0" indent="0" eaLnBrk="0" fontAlgn="base" hangingPunct="0">
              <a:lnSpc>
                <a:spcPct val="100000"/>
              </a:lnSpc>
              <a:spcBef>
                <a:spcPct val="0"/>
              </a:spcBef>
              <a:spcAft>
                <a:spcPct val="0"/>
              </a:spcAft>
              <a:buClrTx/>
              <a:buSzTx/>
              <a:buNone/>
            </a:pPr>
            <a:r>
              <a:rPr lang="en-US" sz="1500" dirty="0">
                <a:solidFill>
                  <a:srgbClr val="000000"/>
                </a:solidFill>
                <a:latin typeface="Consolas" panose="020B0609020204030204" pitchFamily="49" charset="0"/>
                <a:cs typeface="Consolas" panose="020B0609020204030204" pitchFamily="49" charset="0"/>
              </a:rPr>
              <a:t>           </a:t>
            </a:r>
            <a:r>
              <a:rPr lang="en-US" sz="1500" dirty="0">
                <a:solidFill>
                  <a:srgbClr val="0000FF"/>
                </a:solidFill>
                <a:latin typeface="Consolas" panose="020B0609020204030204" pitchFamily="49" charset="0"/>
                <a:cs typeface="Consolas" panose="020B0609020204030204" pitchFamily="49" charset="0"/>
              </a:rPr>
              <a:t>"~/Content/bootstrap-rtl.css"</a:t>
            </a:r>
            <a:r>
              <a:rPr lang="en-US" sz="1500" dirty="0">
                <a:solidFill>
                  <a:srgbClr val="000000"/>
                </a:solidFill>
                <a:latin typeface="Consolas" panose="020B0609020204030204" pitchFamily="49" charset="0"/>
                <a:cs typeface="Consolas" panose="020B0609020204030204" pitchFamily="49" charset="0"/>
              </a:rPr>
              <a:t>,</a:t>
            </a:r>
            <a:endParaRPr lang="en-US" sz="1900" dirty="0">
              <a:solidFill>
                <a:schemeClr val="tx1"/>
              </a:solidFill>
            </a:endParaRPr>
          </a:p>
          <a:p>
            <a:pPr marL="0" lvl="0" indent="0" eaLnBrk="0" fontAlgn="base" hangingPunct="0">
              <a:lnSpc>
                <a:spcPct val="100000"/>
              </a:lnSpc>
              <a:spcBef>
                <a:spcPct val="0"/>
              </a:spcBef>
              <a:spcAft>
                <a:spcPct val="0"/>
              </a:spcAft>
              <a:buClrTx/>
              <a:buSzTx/>
              <a:buNone/>
            </a:pPr>
            <a:r>
              <a:rPr lang="en-US" sz="1500" dirty="0">
                <a:solidFill>
                  <a:srgbClr val="000000"/>
                </a:solidFill>
                <a:latin typeface="Consolas" panose="020B0609020204030204" pitchFamily="49" charset="0"/>
                <a:cs typeface="Consolas" panose="020B0609020204030204" pitchFamily="49" charset="0"/>
              </a:rPr>
              <a:t>           </a:t>
            </a:r>
            <a:r>
              <a:rPr lang="en-US" sz="1500" dirty="0">
                <a:solidFill>
                  <a:srgbClr val="0000FF"/>
                </a:solidFill>
                <a:latin typeface="Consolas" panose="020B0609020204030204" pitchFamily="49" charset="0"/>
                <a:cs typeface="Consolas" panose="020B0609020204030204" pitchFamily="49" charset="0"/>
              </a:rPr>
              <a:t>"~/Content/site.css"</a:t>
            </a:r>
            <a:r>
              <a:rPr lang="en-US" sz="1500" dirty="0">
                <a:solidFill>
                  <a:srgbClr val="000000"/>
                </a:solidFill>
                <a:latin typeface="Consolas" panose="020B0609020204030204" pitchFamily="49" charset="0"/>
                <a:cs typeface="Consolas" panose="020B0609020204030204" pitchFamily="49" charset="0"/>
              </a:rPr>
              <a:t>));</a:t>
            </a:r>
            <a:endParaRPr lang="en-US" sz="3500" dirty="0">
              <a:solidFill>
                <a:schemeClr val="tx1"/>
              </a:solidFill>
              <a:latin typeface="Arial" panose="020B0604020202020204" pitchFamily="34" charset="0"/>
            </a:endParaRPr>
          </a:p>
          <a:p>
            <a:pPr lvl="0"/>
            <a:r>
              <a:rPr lang="en-US" sz="1600" dirty="0">
                <a:solidFill>
                  <a:srgbClr val="000000"/>
                </a:solidFill>
                <a:latin typeface="Consolas" panose="020B0609020204030204" pitchFamily="49" charset="0"/>
                <a:cs typeface="Consolas" panose="020B0609020204030204" pitchFamily="49" charset="0"/>
              </a:rPr>
              <a:t>@</a:t>
            </a:r>
            <a:r>
              <a:rPr lang="en-US" sz="1600" dirty="0" err="1">
                <a:solidFill>
                  <a:srgbClr val="000000"/>
                </a:solidFill>
                <a:latin typeface="Consolas" panose="020B0609020204030204" pitchFamily="49" charset="0"/>
                <a:cs typeface="Consolas" panose="020B0609020204030204" pitchFamily="49" charset="0"/>
              </a:rPr>
              <a:t>Scripts.Render</a:t>
            </a:r>
            <a:r>
              <a:rPr lang="en-US" sz="1600" dirty="0">
                <a:solidFill>
                  <a:srgbClr val="000000"/>
                </a:solidFill>
                <a:latin typeface="Consolas" panose="020B0609020204030204" pitchFamily="49" charset="0"/>
                <a:cs typeface="Consolas" panose="020B0609020204030204" pitchFamily="49" charset="0"/>
              </a:rPr>
              <a:t>(</a:t>
            </a:r>
            <a:r>
              <a:rPr lang="en-US" sz="1600" dirty="0">
                <a:solidFill>
                  <a:srgbClr val="0000FF"/>
                </a:solidFill>
                <a:latin typeface="Consolas" panose="020B0609020204030204" pitchFamily="49" charset="0"/>
                <a:cs typeface="Consolas" panose="020B0609020204030204" pitchFamily="49" charset="0"/>
              </a:rPr>
              <a:t>"~/bundles/bootstrap"</a:t>
            </a:r>
            <a:r>
              <a:rPr lang="en-US" sz="1600" dirty="0">
                <a:solidFill>
                  <a:srgbClr val="000000"/>
                </a:solidFill>
                <a:latin typeface="Consolas" panose="020B0609020204030204" pitchFamily="49" charset="0"/>
                <a:cs typeface="Consolas" panose="020B0609020204030204" pitchFamily="49" charset="0"/>
              </a:rPr>
              <a:t> + (</a:t>
            </a:r>
            <a:r>
              <a:rPr lang="en-US" sz="1600" dirty="0" err="1">
                <a:solidFill>
                  <a:srgbClr val="000000"/>
                </a:solidFill>
                <a:latin typeface="Consolas" panose="020B0609020204030204" pitchFamily="49" charset="0"/>
                <a:cs typeface="Consolas" panose="020B0609020204030204" pitchFamily="49" charset="0"/>
              </a:rPr>
              <a:t>CultureHelper.IsRighToLeft</a:t>
            </a:r>
            <a:r>
              <a:rPr lang="en-US" sz="1600" dirty="0">
                <a:solidFill>
                  <a:srgbClr val="000000"/>
                </a:solidFill>
                <a:latin typeface="Consolas" panose="020B0609020204030204" pitchFamily="49" charset="0"/>
                <a:cs typeface="Consolas" panose="020B0609020204030204" pitchFamily="49" charset="0"/>
              </a:rPr>
              <a:t>() ? </a:t>
            </a:r>
            <a:r>
              <a:rPr lang="en-US" sz="1600" dirty="0">
                <a:solidFill>
                  <a:srgbClr val="0000FF"/>
                </a:solidFill>
                <a:latin typeface="Consolas" panose="020B0609020204030204" pitchFamily="49" charset="0"/>
                <a:cs typeface="Consolas" panose="020B0609020204030204" pitchFamily="49" charset="0"/>
              </a:rPr>
              <a:t>"-</a:t>
            </a:r>
            <a:r>
              <a:rPr lang="en-US" sz="1600" dirty="0" err="1">
                <a:solidFill>
                  <a:srgbClr val="0000FF"/>
                </a:solidFill>
                <a:latin typeface="Consolas" panose="020B0609020204030204" pitchFamily="49" charset="0"/>
                <a:cs typeface="Consolas" panose="020B0609020204030204" pitchFamily="49" charset="0"/>
              </a:rPr>
              <a:t>rtl</a:t>
            </a:r>
            <a:r>
              <a:rPr lang="en-US" sz="1600" dirty="0">
                <a:solidFill>
                  <a:srgbClr val="0000FF"/>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 : </a:t>
            </a:r>
            <a:r>
              <a:rPr lang="en-US" sz="1600" dirty="0">
                <a:solidFill>
                  <a:srgbClr val="0000FF"/>
                </a:solidFill>
                <a:latin typeface="Consolas" panose="020B0609020204030204" pitchFamily="49" charset="0"/>
                <a:cs typeface="Consolas" panose="020B0609020204030204" pitchFamily="49" charset="0"/>
              </a:rPr>
              <a:t>""</a:t>
            </a:r>
            <a:r>
              <a:rPr lang="en-US" sz="1600" dirty="0">
                <a:solidFill>
                  <a:srgbClr val="000000"/>
                </a:solidFill>
                <a:latin typeface="Consolas" panose="020B0609020204030204" pitchFamily="49" charset="0"/>
                <a:cs typeface="Consolas" panose="020B0609020204030204" pitchFamily="49" charset="0"/>
              </a:rPr>
              <a:t>))</a:t>
            </a:r>
            <a:r>
              <a:rPr lang="en-US" sz="1600" dirty="0">
                <a:solidFill>
                  <a:schemeClr val="tx1"/>
                </a:solidFill>
              </a:rPr>
              <a:t> </a:t>
            </a:r>
            <a:endParaRPr lang="en-US" sz="1600" dirty="0" smtClean="0">
              <a:solidFill>
                <a:schemeClr val="tx1"/>
              </a:solidFill>
            </a:endParaRPr>
          </a:p>
          <a:p>
            <a:r>
              <a:rPr lang="en-US" sz="1600" dirty="0" smtClean="0">
                <a:solidFill>
                  <a:srgbClr val="000000"/>
                </a:solidFill>
                <a:latin typeface="Consolas" panose="020B0609020204030204" pitchFamily="49" charset="0"/>
                <a:cs typeface="Consolas" panose="020B0609020204030204" pitchFamily="49" charset="0"/>
              </a:rPr>
              <a:t>@</a:t>
            </a:r>
            <a:r>
              <a:rPr lang="en-US" sz="1600" dirty="0" err="1" smtClean="0">
                <a:solidFill>
                  <a:srgbClr val="000000"/>
                </a:solidFill>
                <a:latin typeface="Consolas" panose="020B0609020204030204" pitchFamily="49" charset="0"/>
                <a:cs typeface="Consolas" panose="020B0609020204030204" pitchFamily="49" charset="0"/>
              </a:rPr>
              <a:t>Styles.Render</a:t>
            </a:r>
            <a:r>
              <a:rPr lang="en-US" sz="1600" dirty="0" smtClean="0">
                <a:solidFill>
                  <a:srgbClr val="000000"/>
                </a:solidFill>
                <a:latin typeface="Consolas" panose="020B0609020204030204" pitchFamily="49" charset="0"/>
                <a:cs typeface="Consolas" panose="020B0609020204030204" pitchFamily="49" charset="0"/>
              </a:rPr>
              <a:t>(</a:t>
            </a:r>
            <a:r>
              <a:rPr lang="en-US" sz="1600" dirty="0" smtClean="0">
                <a:solidFill>
                  <a:srgbClr val="0000FF"/>
                </a:solidFill>
                <a:latin typeface="Consolas" panose="020B0609020204030204" pitchFamily="49" charset="0"/>
                <a:cs typeface="Consolas" panose="020B0609020204030204" pitchFamily="49" charset="0"/>
              </a:rPr>
              <a:t>"~/Content/</a:t>
            </a:r>
            <a:r>
              <a:rPr lang="en-US" sz="1600" dirty="0" err="1" smtClean="0">
                <a:solidFill>
                  <a:srgbClr val="0000FF"/>
                </a:solidFill>
                <a:latin typeface="Consolas" panose="020B0609020204030204" pitchFamily="49" charset="0"/>
                <a:cs typeface="Consolas" panose="020B0609020204030204" pitchFamily="49" charset="0"/>
              </a:rPr>
              <a:t>css</a:t>
            </a:r>
            <a:r>
              <a:rPr lang="en-US" sz="1600" dirty="0" smtClean="0">
                <a:solidFill>
                  <a:srgbClr val="0000FF"/>
                </a:solidFill>
                <a:latin typeface="Consolas" panose="020B0609020204030204" pitchFamily="49" charset="0"/>
                <a:cs typeface="Consolas" panose="020B0609020204030204" pitchFamily="49" charset="0"/>
              </a:rPr>
              <a:t>"</a:t>
            </a:r>
            <a:r>
              <a:rPr lang="en-US" sz="1600" dirty="0" smtClean="0">
                <a:solidFill>
                  <a:srgbClr val="000000"/>
                </a:solidFill>
                <a:latin typeface="Consolas" panose="020B0609020204030204" pitchFamily="49" charset="0"/>
                <a:cs typeface="Consolas" panose="020B0609020204030204" pitchFamily="49" charset="0"/>
              </a:rPr>
              <a:t> + (</a:t>
            </a:r>
            <a:r>
              <a:rPr lang="en-US" sz="1600" dirty="0" err="1" smtClean="0">
                <a:solidFill>
                  <a:srgbClr val="000000"/>
                </a:solidFill>
                <a:latin typeface="Consolas" panose="020B0609020204030204" pitchFamily="49" charset="0"/>
                <a:cs typeface="Consolas" panose="020B0609020204030204" pitchFamily="49" charset="0"/>
              </a:rPr>
              <a:t>CultureHelper.IsRighToLeft</a:t>
            </a:r>
            <a:r>
              <a:rPr lang="en-US" sz="1600" dirty="0" smtClean="0">
                <a:solidFill>
                  <a:srgbClr val="000000"/>
                </a:solidFill>
                <a:latin typeface="Consolas" panose="020B0609020204030204" pitchFamily="49" charset="0"/>
                <a:cs typeface="Consolas" panose="020B0609020204030204" pitchFamily="49" charset="0"/>
              </a:rPr>
              <a:t>() ? </a:t>
            </a:r>
            <a:r>
              <a:rPr lang="en-US" sz="1600" dirty="0" smtClean="0">
                <a:solidFill>
                  <a:srgbClr val="0000FF"/>
                </a:solidFill>
                <a:latin typeface="Consolas" panose="020B0609020204030204" pitchFamily="49" charset="0"/>
                <a:cs typeface="Consolas" panose="020B0609020204030204" pitchFamily="49" charset="0"/>
              </a:rPr>
              <a:t>"-</a:t>
            </a:r>
            <a:r>
              <a:rPr lang="en-US" sz="1600" dirty="0" err="1" smtClean="0">
                <a:solidFill>
                  <a:srgbClr val="0000FF"/>
                </a:solidFill>
                <a:latin typeface="Consolas" panose="020B0609020204030204" pitchFamily="49" charset="0"/>
                <a:cs typeface="Consolas" panose="020B0609020204030204" pitchFamily="49" charset="0"/>
              </a:rPr>
              <a:t>rtl</a:t>
            </a:r>
            <a:r>
              <a:rPr lang="en-US" sz="1600" dirty="0" smtClean="0">
                <a:solidFill>
                  <a:srgbClr val="0000FF"/>
                </a:solidFill>
                <a:latin typeface="Consolas" panose="020B0609020204030204" pitchFamily="49" charset="0"/>
                <a:cs typeface="Consolas" panose="020B0609020204030204" pitchFamily="49" charset="0"/>
              </a:rPr>
              <a:t>"</a:t>
            </a:r>
            <a:r>
              <a:rPr lang="en-US" sz="1600" dirty="0" smtClean="0">
                <a:solidFill>
                  <a:srgbClr val="000000"/>
                </a:solidFill>
                <a:latin typeface="Consolas" panose="020B0609020204030204" pitchFamily="49" charset="0"/>
                <a:cs typeface="Consolas" panose="020B0609020204030204" pitchFamily="49" charset="0"/>
              </a:rPr>
              <a:t> : </a:t>
            </a:r>
            <a:r>
              <a:rPr lang="en-US" sz="1600" dirty="0" smtClean="0">
                <a:solidFill>
                  <a:srgbClr val="0000FF"/>
                </a:solidFill>
                <a:latin typeface="Consolas" panose="020B0609020204030204" pitchFamily="49" charset="0"/>
                <a:cs typeface="Consolas" panose="020B0609020204030204" pitchFamily="49" charset="0"/>
              </a:rPr>
              <a:t>""</a:t>
            </a:r>
            <a:r>
              <a:rPr lang="en-US" sz="1600" dirty="0" smtClean="0">
                <a:solidFill>
                  <a:srgbClr val="000000"/>
                </a:solidFill>
                <a:latin typeface="Consolas" panose="020B0609020204030204" pitchFamily="49" charset="0"/>
                <a:cs typeface="Consolas" panose="020B0609020204030204" pitchFamily="49" charset="0"/>
              </a:rPr>
              <a:t>))</a:t>
            </a:r>
            <a:r>
              <a:rPr lang="en-US" sz="1600" dirty="0" smtClean="0">
                <a:solidFill>
                  <a:schemeClr val="tx1"/>
                </a:solidFill>
              </a:rPr>
              <a:t> </a:t>
            </a:r>
            <a:endParaRPr lang="en-US" sz="1600" dirty="0">
              <a:solidFill>
                <a:schemeClr val="tx1"/>
              </a:solidFill>
              <a:latin typeface="Arial" panose="020B0604020202020204" pitchFamily="34" charset="0"/>
            </a:endParaRPr>
          </a:p>
          <a:p>
            <a:pPr lvl="0"/>
            <a:endParaRPr lang="en-US" sz="2400" dirty="0" smtClean="0">
              <a:solidFill>
                <a:schemeClr val="tx1"/>
              </a:solidFill>
            </a:endParaRPr>
          </a:p>
          <a:p>
            <a:pPr lvl="0"/>
            <a:endParaRPr lang="en-US" sz="4200" dirty="0">
              <a:solidFill>
                <a:schemeClr val="tx1"/>
              </a:solidFill>
              <a:latin typeface="Arial" panose="020B0604020202020204" pitchFamily="34" charset="0"/>
            </a:endParaRPr>
          </a:p>
          <a:p>
            <a:endParaRPr lang="en-IN" dirty="0"/>
          </a:p>
        </p:txBody>
      </p:sp>
      <p:sp>
        <p:nvSpPr>
          <p:cNvPr id="7" name="Rectangle 4"/>
          <p:cNvSpPr>
            <a:spLocks noChangeArrowheads="1"/>
          </p:cNvSpPr>
          <p:nvPr/>
        </p:nvSpPr>
        <p:spPr bwMode="auto">
          <a:xfrm>
            <a:off x="0" y="90100"/>
            <a:ext cx="65" cy="276999"/>
          </a:xfrm>
          <a:prstGeom prst="rect">
            <a:avLst/>
          </a:prstGeom>
          <a:solidFill>
            <a:srgbClr val="FF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0" y="90100"/>
            <a:ext cx="65" cy="276999"/>
          </a:xfrm>
          <a:prstGeom prst="rect">
            <a:avLst/>
          </a:prstGeom>
          <a:solidFill>
            <a:srgbClr val="FF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7"/>
          <p:cNvSpPr>
            <a:spLocks noChangeArrowheads="1"/>
          </p:cNvSpPr>
          <p:nvPr/>
        </p:nvSpPr>
        <p:spPr bwMode="auto">
          <a:xfrm>
            <a:off x="0" y="90100"/>
            <a:ext cx="65" cy="276999"/>
          </a:xfrm>
          <a:prstGeom prst="rect">
            <a:avLst/>
          </a:prstGeom>
          <a:solidFill>
            <a:srgbClr val="FF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7451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lstStyle/>
          <a:p>
            <a:pPr marL="457200" indent="-457200">
              <a:buFont typeface="+mj-lt"/>
              <a:buAutoNum type="arabicPeriod"/>
            </a:pPr>
            <a:r>
              <a:rPr lang="en-IN" dirty="0"/>
              <a:t>Add a base controller from which all controllers inherit. This controller will intercept the view names returned and will adjust them depending on the current culture set.</a:t>
            </a:r>
          </a:p>
          <a:p>
            <a:pPr marL="457200" indent="-457200">
              <a:buFont typeface="+mj-lt"/>
              <a:buAutoNum type="arabicPeriod"/>
            </a:pPr>
            <a:r>
              <a:rPr lang="en-IN" dirty="0"/>
              <a:t>Add a helper class that stores the list of culture names that the site will support.</a:t>
            </a:r>
          </a:p>
          <a:p>
            <a:pPr marL="457200" indent="-457200">
              <a:buFont typeface="+mj-lt"/>
              <a:buAutoNum type="arabicPeriod"/>
            </a:pPr>
            <a:r>
              <a:rPr lang="en-IN" dirty="0"/>
              <a:t>Create resource files that contain translation of all string messages. (e.g. </a:t>
            </a:r>
            <a:r>
              <a:rPr lang="en-IN" dirty="0" err="1"/>
              <a:t>Resources.resx</a:t>
            </a:r>
            <a:r>
              <a:rPr lang="en-IN" dirty="0"/>
              <a:t>, </a:t>
            </a:r>
            <a:r>
              <a:rPr lang="en-IN" dirty="0" err="1"/>
              <a:t>Resources.es.resx</a:t>
            </a:r>
            <a:r>
              <a:rPr lang="en-IN" dirty="0"/>
              <a:t>, </a:t>
            </a:r>
            <a:r>
              <a:rPr lang="en-IN" dirty="0" err="1"/>
              <a:t>Resources.ar.resx</a:t>
            </a:r>
            <a:r>
              <a:rPr lang="en-IN" dirty="0"/>
              <a:t>, </a:t>
            </a:r>
            <a:r>
              <a:rPr lang="en-IN" dirty="0" err="1"/>
              <a:t>etc</a:t>
            </a:r>
            <a:r>
              <a:rPr lang="en-IN" dirty="0"/>
              <a:t> )</a:t>
            </a:r>
          </a:p>
          <a:p>
            <a:pPr marL="457200" indent="-457200">
              <a:buFont typeface="+mj-lt"/>
              <a:buAutoNum type="arabicPeriod"/>
            </a:pPr>
            <a:r>
              <a:rPr lang="en-IN" dirty="0"/>
              <a:t>Update views to use localized text.</a:t>
            </a:r>
          </a:p>
          <a:p>
            <a:pPr marL="457200" indent="-457200">
              <a:buFont typeface="+mj-lt"/>
              <a:buAutoNum type="arabicPeriod"/>
            </a:pPr>
            <a:r>
              <a:rPr lang="en-IN" dirty="0"/>
              <a:t>Localize </a:t>
            </a:r>
            <a:r>
              <a:rPr lang="en-IN" dirty="0" err="1"/>
              <a:t>javascript</a:t>
            </a:r>
            <a:r>
              <a:rPr lang="en-IN" dirty="0"/>
              <a:t> files.</a:t>
            </a:r>
          </a:p>
          <a:p>
            <a:endParaRPr lang="en-IN" dirty="0"/>
          </a:p>
        </p:txBody>
      </p:sp>
    </p:spTree>
    <p:extLst>
      <p:ext uri="{BB962C8B-B14F-4D97-AF65-F5344CB8AC3E}">
        <p14:creationId xmlns:p14="http://schemas.microsoft.com/office/powerpoint/2010/main" val="21146947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Filters</a:t>
            </a:r>
            <a:endParaRPr lang="en-IN" dirty="0"/>
          </a:p>
        </p:txBody>
      </p:sp>
      <p:sp>
        <p:nvSpPr>
          <p:cNvPr id="5" name="Subtitle 4"/>
          <p:cNvSpPr>
            <a:spLocks noGrp="1"/>
          </p:cNvSpPr>
          <p:nvPr>
            <p:ph type="subTitle" idx="1"/>
          </p:nvPr>
        </p:nvSpPr>
        <p:spPr/>
        <p:txBody>
          <a:bodyPr/>
          <a:lstStyle/>
          <a:p>
            <a:r>
              <a:rPr lang="en-IN" dirty="0"/>
              <a:t>simple way to inject your piece of code or logic either before or after an action is executed</a:t>
            </a:r>
          </a:p>
        </p:txBody>
      </p:sp>
    </p:spTree>
    <p:extLst>
      <p:ext uri="{BB962C8B-B14F-4D97-AF65-F5344CB8AC3E}">
        <p14:creationId xmlns:p14="http://schemas.microsoft.com/office/powerpoint/2010/main" val="876444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75000"/>
                  </a:schemeClr>
                </a:solidFill>
              </a:rPr>
              <a:t>Filters</a:t>
            </a:r>
            <a:endParaRPr lang="en-IN" dirty="0"/>
          </a:p>
        </p:txBody>
      </p:sp>
      <p:sp>
        <p:nvSpPr>
          <p:cNvPr id="3" name="Content Placeholder 2"/>
          <p:cNvSpPr>
            <a:spLocks noGrp="1"/>
          </p:cNvSpPr>
          <p:nvPr>
            <p:ph idx="1"/>
          </p:nvPr>
        </p:nvSpPr>
        <p:spPr/>
        <p:txBody>
          <a:bodyPr/>
          <a:lstStyle/>
          <a:p>
            <a:r>
              <a:rPr lang="en-IN" dirty="0" smtClean="0">
                <a:solidFill>
                  <a:schemeClr val="accent1">
                    <a:lumMod val="75000"/>
                  </a:schemeClr>
                </a:solidFill>
              </a:rPr>
              <a:t>Filters</a:t>
            </a:r>
            <a:r>
              <a:rPr lang="en-IN" dirty="0" smtClean="0"/>
              <a:t> are designed to inject miscellaneous logic in to life cycle</a:t>
            </a:r>
          </a:p>
          <a:p>
            <a:r>
              <a:rPr lang="en-US" dirty="0">
                <a:solidFill>
                  <a:schemeClr val="accent1">
                    <a:lumMod val="75000"/>
                  </a:schemeClr>
                </a:solidFill>
              </a:rPr>
              <a:t>Filters</a:t>
            </a:r>
            <a:r>
              <a:rPr lang="en-US" dirty="0"/>
              <a:t> are custom classes that provide both a declarative and programmatic means to add pre-action and post action behavior to controller action methods</a:t>
            </a:r>
            <a:r>
              <a:rPr lang="en-US" dirty="0" smtClean="0"/>
              <a:t>.</a:t>
            </a:r>
            <a:endParaRPr lang="en-IN" dirty="0" smtClean="0"/>
          </a:p>
          <a:p>
            <a:r>
              <a:rPr lang="en-IN" dirty="0" smtClean="0"/>
              <a:t>Type to </a:t>
            </a:r>
            <a:r>
              <a:rPr lang="en-IN" dirty="0" smtClean="0">
                <a:solidFill>
                  <a:schemeClr val="accent1">
                    <a:lumMod val="75000"/>
                  </a:schemeClr>
                </a:solidFill>
              </a:rPr>
              <a:t>filter</a:t>
            </a:r>
            <a:r>
              <a:rPr lang="en-IN" dirty="0" smtClean="0"/>
              <a:t> used has some expectation, on what is should be used for</a:t>
            </a:r>
          </a:p>
          <a:p>
            <a:r>
              <a:rPr lang="en-IN" dirty="0" smtClean="0"/>
              <a:t>In MVC5 there are 5 types of </a:t>
            </a:r>
            <a:r>
              <a:rPr lang="en-IN" dirty="0" smtClean="0">
                <a:solidFill>
                  <a:schemeClr val="accent1">
                    <a:lumMod val="75000"/>
                  </a:schemeClr>
                </a:solidFill>
              </a:rPr>
              <a:t>filters</a:t>
            </a:r>
            <a:endParaRPr lang="en-IN" dirty="0">
              <a:solidFill>
                <a:schemeClr val="accent1">
                  <a:lumMod val="75000"/>
                </a:schemeClr>
              </a:solidFill>
            </a:endParaRPr>
          </a:p>
        </p:txBody>
      </p:sp>
    </p:spTree>
    <p:extLst>
      <p:ext uri="{BB962C8B-B14F-4D97-AF65-F5344CB8AC3E}">
        <p14:creationId xmlns:p14="http://schemas.microsoft.com/office/powerpoint/2010/main" val="17179907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75000"/>
                  </a:schemeClr>
                </a:solidFill>
              </a:rPr>
              <a:t>Filter</a:t>
            </a:r>
            <a:r>
              <a:rPr lang="en-IN" dirty="0" smtClean="0"/>
              <a:t> Types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97571964"/>
              </p:ext>
            </p:extLst>
          </p:nvPr>
        </p:nvGraphicFramePr>
        <p:xfrm>
          <a:off x="1096963" y="1846263"/>
          <a:ext cx="10058400" cy="4119880"/>
        </p:xfrm>
        <a:graphic>
          <a:graphicData uri="http://schemas.openxmlformats.org/drawingml/2006/table">
            <a:tbl>
              <a:tblPr firstRow="1" bandRow="1">
                <a:tableStyleId>{5C22544A-7EE6-4342-B048-85BDC9FD1C3A}</a:tableStyleId>
              </a:tblPr>
              <a:tblGrid>
                <a:gridCol w="2187150"/>
                <a:gridCol w="3863662"/>
                <a:gridCol w="1906073"/>
                <a:gridCol w="2101515"/>
              </a:tblGrid>
              <a:tr h="370840">
                <a:tc>
                  <a:txBody>
                    <a:bodyPr/>
                    <a:lstStyle/>
                    <a:p>
                      <a:r>
                        <a:rPr lang="en-IN" dirty="0" smtClean="0"/>
                        <a:t>Filter Type</a:t>
                      </a:r>
                      <a:endParaRPr lang="en-IN" dirty="0"/>
                    </a:p>
                  </a:txBody>
                  <a:tcPr/>
                </a:tc>
                <a:tc>
                  <a:txBody>
                    <a:bodyPr/>
                    <a:lstStyle/>
                    <a:p>
                      <a:r>
                        <a:rPr lang="en-IN" dirty="0" smtClean="0"/>
                        <a:t>Description</a:t>
                      </a:r>
                      <a:endParaRPr lang="en-IN" dirty="0"/>
                    </a:p>
                  </a:txBody>
                  <a:tcPr/>
                </a:tc>
                <a:tc>
                  <a:txBody>
                    <a:bodyPr/>
                    <a:lstStyle/>
                    <a:p>
                      <a:r>
                        <a:rPr lang="en-IN" dirty="0" smtClean="0"/>
                        <a:t>Built-in Filter</a:t>
                      </a:r>
                      <a:endParaRPr lang="en-IN" dirty="0"/>
                    </a:p>
                  </a:txBody>
                  <a:tcPr/>
                </a:tc>
                <a:tc>
                  <a:txBody>
                    <a:bodyPr/>
                    <a:lstStyle/>
                    <a:p>
                      <a:r>
                        <a:rPr lang="en-IN" dirty="0" smtClean="0"/>
                        <a:t>Interface</a:t>
                      </a:r>
                      <a:endParaRPr lang="en-IN" dirty="0"/>
                    </a:p>
                  </a:txBody>
                  <a:tcPr/>
                </a:tc>
              </a:tr>
              <a:tr h="370840">
                <a:tc>
                  <a:txBody>
                    <a:bodyPr/>
                    <a:lstStyle/>
                    <a:p>
                      <a:r>
                        <a:rPr lang="en-IN" dirty="0" smtClean="0"/>
                        <a:t>Authentication Filter</a:t>
                      </a:r>
                      <a:endParaRPr lang="en-IN" dirty="0"/>
                    </a:p>
                  </a:txBody>
                  <a:tcPr/>
                </a:tc>
                <a:tc>
                  <a:txBody>
                    <a:bodyPr/>
                    <a:lstStyle/>
                    <a:p>
                      <a:r>
                        <a:rPr lang="en-IN" sz="1800" b="0" i="0" kern="1200" dirty="0" smtClean="0">
                          <a:solidFill>
                            <a:schemeClr val="dk1"/>
                          </a:solidFill>
                          <a:effectLst/>
                          <a:latin typeface="+mn-lt"/>
                          <a:ea typeface="+mn-ea"/>
                          <a:cs typeface="+mn-cs"/>
                        </a:rPr>
                        <a:t>Performs authentication before executing action method.</a:t>
                      </a:r>
                      <a:endParaRPr lang="en-IN" dirty="0"/>
                    </a:p>
                  </a:txBody>
                  <a:tcPr/>
                </a:tc>
                <a:tc>
                  <a:txBody>
                    <a:bodyPr/>
                    <a:lstStyle/>
                    <a:p>
                      <a:endParaRPr lang="en-IN" dirty="0"/>
                    </a:p>
                  </a:txBody>
                  <a:tcPr/>
                </a:tc>
                <a:tc>
                  <a:txBody>
                    <a:bodyPr/>
                    <a:lstStyle/>
                    <a:p>
                      <a:r>
                        <a:rPr lang="en-IN" dirty="0" err="1" smtClean="0"/>
                        <a:t>IAuthenticationFilter</a:t>
                      </a:r>
                      <a:endParaRPr lang="en-IN" dirty="0"/>
                    </a:p>
                  </a:txBody>
                  <a:tcPr/>
                </a:tc>
              </a:tr>
              <a:tr h="370840">
                <a:tc>
                  <a:txBody>
                    <a:bodyPr/>
                    <a:lstStyle/>
                    <a:p>
                      <a:r>
                        <a:rPr lang="en-IN" dirty="0" smtClean="0"/>
                        <a:t>Authorization Filter</a:t>
                      </a:r>
                      <a:endParaRPr lang="en-IN" dirty="0"/>
                    </a:p>
                  </a:txBody>
                  <a:tcPr/>
                </a:tc>
                <a:tc>
                  <a:txBody>
                    <a:bodyPr/>
                    <a:lstStyle/>
                    <a:p>
                      <a:r>
                        <a:rPr lang="en-IN" sz="1800" b="0" i="0" kern="1200" dirty="0" smtClean="0">
                          <a:solidFill>
                            <a:schemeClr val="dk1"/>
                          </a:solidFill>
                          <a:effectLst/>
                          <a:latin typeface="+mn-lt"/>
                          <a:ea typeface="+mn-ea"/>
                          <a:cs typeface="+mn-cs"/>
                        </a:rPr>
                        <a:t>Performs authorization before executing action method.</a:t>
                      </a:r>
                      <a:endParaRPr lang="en-IN" dirty="0"/>
                    </a:p>
                  </a:txBody>
                  <a:tcPr/>
                </a:tc>
                <a:tc>
                  <a:txBody>
                    <a:bodyPr/>
                    <a:lstStyle/>
                    <a:p>
                      <a:r>
                        <a:rPr lang="en-IN" sz="1800" b="0" i="0" kern="1200" dirty="0" smtClean="0">
                          <a:solidFill>
                            <a:schemeClr val="dk1"/>
                          </a:solidFill>
                          <a:effectLst/>
                          <a:latin typeface="+mn-lt"/>
                          <a:ea typeface="+mn-ea"/>
                          <a:cs typeface="+mn-cs"/>
                        </a:rPr>
                        <a:t>[Authorize], [</a:t>
                      </a:r>
                      <a:r>
                        <a:rPr lang="en-IN" sz="1800" b="0" i="0" kern="1200" dirty="0" err="1" smtClean="0">
                          <a:solidFill>
                            <a:schemeClr val="dk1"/>
                          </a:solidFill>
                          <a:effectLst/>
                          <a:latin typeface="+mn-lt"/>
                          <a:ea typeface="+mn-ea"/>
                          <a:cs typeface="+mn-cs"/>
                        </a:rPr>
                        <a:t>RequireHttps</a:t>
                      </a:r>
                      <a:r>
                        <a:rPr lang="en-IN" sz="1800" b="0" i="0" kern="1200" dirty="0" smtClean="0">
                          <a:solidFill>
                            <a:schemeClr val="dk1"/>
                          </a:solidFill>
                          <a:effectLst/>
                          <a:latin typeface="+mn-lt"/>
                          <a:ea typeface="+mn-ea"/>
                          <a:cs typeface="+mn-cs"/>
                        </a:rPr>
                        <a:t>]</a:t>
                      </a:r>
                      <a:endParaRPr lang="en-IN" dirty="0"/>
                    </a:p>
                  </a:txBody>
                  <a:tcPr/>
                </a:tc>
                <a:tc>
                  <a:txBody>
                    <a:bodyPr/>
                    <a:lstStyle/>
                    <a:p>
                      <a:pPr fontAlgn="t"/>
                      <a:r>
                        <a:rPr lang="en-IN" dirty="0" err="1" smtClean="0">
                          <a:effectLst/>
                        </a:rPr>
                        <a:t>IAuthorizationFilter</a:t>
                      </a:r>
                      <a:endParaRPr lang="en-IN" dirty="0">
                        <a:effectLst/>
                      </a:endParaRPr>
                    </a:p>
                  </a:txBody>
                  <a:tcPr marL="47625" marR="47625" marT="47625" marB="47625"/>
                </a:tc>
              </a:tr>
              <a:tr h="370840">
                <a:tc>
                  <a:txBody>
                    <a:bodyPr/>
                    <a:lstStyle/>
                    <a:p>
                      <a:r>
                        <a:rPr lang="en-IN" dirty="0" smtClean="0"/>
                        <a:t>Action Filters</a:t>
                      </a:r>
                      <a:endParaRPr lang="en-IN" dirty="0"/>
                    </a:p>
                  </a:txBody>
                  <a:tcPr/>
                </a:tc>
                <a:tc>
                  <a:txBody>
                    <a:bodyPr/>
                    <a:lstStyle/>
                    <a:p>
                      <a:r>
                        <a:rPr lang="en-IN" sz="1800" b="0" i="0" kern="1200" dirty="0" smtClean="0">
                          <a:solidFill>
                            <a:schemeClr val="dk1"/>
                          </a:solidFill>
                          <a:effectLst/>
                          <a:latin typeface="+mn-lt"/>
                          <a:ea typeface="+mn-ea"/>
                          <a:cs typeface="+mn-cs"/>
                        </a:rPr>
                        <a:t>Performs some operation before and after an action method executes.</a:t>
                      </a:r>
                      <a:endParaRPr lang="en-IN" dirty="0"/>
                    </a:p>
                  </a:txBody>
                  <a:tcPr/>
                </a:tc>
                <a:tc>
                  <a:txBody>
                    <a:bodyPr/>
                    <a:lstStyle/>
                    <a:p>
                      <a:endParaRPr lang="en-IN" dirty="0"/>
                    </a:p>
                  </a:txBody>
                  <a:tcPr/>
                </a:tc>
                <a:tc>
                  <a:txBody>
                    <a:bodyPr/>
                    <a:lstStyle/>
                    <a:p>
                      <a:r>
                        <a:rPr lang="en-IN" sz="1800" b="0" i="0" kern="1200" dirty="0" err="1" smtClean="0">
                          <a:solidFill>
                            <a:schemeClr val="dk1"/>
                          </a:solidFill>
                          <a:effectLst/>
                          <a:latin typeface="+mn-lt"/>
                          <a:ea typeface="+mn-ea"/>
                          <a:cs typeface="+mn-cs"/>
                        </a:rPr>
                        <a:t>IActionFilter</a:t>
                      </a:r>
                      <a:endParaRPr lang="en-IN" dirty="0"/>
                    </a:p>
                  </a:txBody>
                  <a:tcPr/>
                </a:tc>
              </a:tr>
              <a:tr h="370840">
                <a:tc>
                  <a:txBody>
                    <a:bodyPr/>
                    <a:lstStyle/>
                    <a:p>
                      <a:r>
                        <a:rPr lang="en-IN" dirty="0" smtClean="0"/>
                        <a:t>Result Filters</a:t>
                      </a:r>
                      <a:endParaRPr lang="en-IN" dirty="0"/>
                    </a:p>
                  </a:txBody>
                  <a:tcPr/>
                </a:tc>
                <a:tc>
                  <a:txBody>
                    <a:bodyPr/>
                    <a:lstStyle/>
                    <a:p>
                      <a:r>
                        <a:rPr lang="en-IN" sz="1800" b="0" i="0" kern="1200" dirty="0" smtClean="0">
                          <a:solidFill>
                            <a:schemeClr val="dk1"/>
                          </a:solidFill>
                          <a:effectLst/>
                          <a:latin typeface="+mn-lt"/>
                          <a:ea typeface="+mn-ea"/>
                          <a:cs typeface="+mn-cs"/>
                        </a:rPr>
                        <a:t>Performs some operation before or after the execution of view result.</a:t>
                      </a:r>
                      <a:endParaRPr lang="en-IN" dirty="0"/>
                    </a:p>
                  </a:txBody>
                  <a:tcPr/>
                </a:tc>
                <a:tc>
                  <a:txBody>
                    <a:bodyPr/>
                    <a:lstStyle/>
                    <a:p>
                      <a:r>
                        <a:rPr lang="en-IN" sz="1800" b="0" i="0" kern="1200" dirty="0" smtClean="0">
                          <a:solidFill>
                            <a:schemeClr val="dk1"/>
                          </a:solidFill>
                          <a:effectLst/>
                          <a:latin typeface="+mn-lt"/>
                          <a:ea typeface="+mn-ea"/>
                          <a:cs typeface="+mn-cs"/>
                        </a:rPr>
                        <a:t>[</a:t>
                      </a:r>
                      <a:r>
                        <a:rPr lang="en-IN" sz="1800" b="0" i="0" kern="1200" dirty="0" err="1" smtClean="0">
                          <a:solidFill>
                            <a:schemeClr val="dk1"/>
                          </a:solidFill>
                          <a:effectLst/>
                          <a:latin typeface="+mn-lt"/>
                          <a:ea typeface="+mn-ea"/>
                          <a:cs typeface="+mn-cs"/>
                        </a:rPr>
                        <a:t>OutputCache</a:t>
                      </a:r>
                      <a:r>
                        <a:rPr lang="en-IN" sz="1800" b="0" i="0" kern="1200" dirty="0" smtClean="0">
                          <a:solidFill>
                            <a:schemeClr val="dk1"/>
                          </a:solidFill>
                          <a:effectLst/>
                          <a:latin typeface="+mn-lt"/>
                          <a:ea typeface="+mn-ea"/>
                          <a:cs typeface="+mn-cs"/>
                        </a:rPr>
                        <a:t>]</a:t>
                      </a:r>
                      <a:endParaRPr lang="en-IN" dirty="0"/>
                    </a:p>
                  </a:txBody>
                  <a:tcPr/>
                </a:tc>
                <a:tc>
                  <a:txBody>
                    <a:bodyPr/>
                    <a:lstStyle/>
                    <a:p>
                      <a:r>
                        <a:rPr lang="en-IN" sz="1800" b="0" i="0" kern="1200" dirty="0" err="1" smtClean="0">
                          <a:solidFill>
                            <a:schemeClr val="dk1"/>
                          </a:solidFill>
                          <a:effectLst/>
                          <a:latin typeface="+mn-lt"/>
                          <a:ea typeface="+mn-ea"/>
                          <a:cs typeface="+mn-cs"/>
                        </a:rPr>
                        <a:t>IResultFilter</a:t>
                      </a:r>
                      <a:endParaRPr lang="en-IN" dirty="0"/>
                    </a:p>
                  </a:txBody>
                  <a:tcPr/>
                </a:tc>
              </a:tr>
              <a:tr h="370840">
                <a:tc>
                  <a:txBody>
                    <a:bodyPr/>
                    <a:lstStyle/>
                    <a:p>
                      <a:r>
                        <a:rPr lang="en-IN" dirty="0" smtClean="0"/>
                        <a:t>Exception Filters</a:t>
                      </a:r>
                      <a:endParaRPr lang="en-IN" dirty="0"/>
                    </a:p>
                  </a:txBody>
                  <a:tcPr/>
                </a:tc>
                <a:tc>
                  <a:txBody>
                    <a:bodyPr/>
                    <a:lstStyle/>
                    <a:p>
                      <a:r>
                        <a:rPr lang="en-IN" sz="1800" b="0" i="0" kern="1200" dirty="0" smtClean="0">
                          <a:solidFill>
                            <a:schemeClr val="dk1"/>
                          </a:solidFill>
                          <a:effectLst/>
                          <a:latin typeface="+mn-lt"/>
                          <a:ea typeface="+mn-ea"/>
                          <a:cs typeface="+mn-cs"/>
                        </a:rPr>
                        <a:t>Performs some operation if there is an unhandled exception thrown during the execution of the ASP.NET MVC pipeline.</a:t>
                      </a:r>
                      <a:endParaRPr lang="en-IN" dirty="0"/>
                    </a:p>
                  </a:txBody>
                  <a:tcPr/>
                </a:tc>
                <a:tc>
                  <a:txBody>
                    <a:bodyPr/>
                    <a:lstStyle/>
                    <a:p>
                      <a:r>
                        <a:rPr lang="en-IN" sz="1800" b="0" i="0" kern="1200" dirty="0" smtClean="0">
                          <a:solidFill>
                            <a:schemeClr val="dk1"/>
                          </a:solidFill>
                          <a:effectLst/>
                          <a:latin typeface="+mn-lt"/>
                          <a:ea typeface="+mn-ea"/>
                          <a:cs typeface="+mn-cs"/>
                        </a:rPr>
                        <a:t>[</a:t>
                      </a:r>
                      <a:r>
                        <a:rPr lang="en-IN" sz="1800" b="0" i="0" kern="1200" dirty="0" err="1" smtClean="0">
                          <a:solidFill>
                            <a:schemeClr val="dk1"/>
                          </a:solidFill>
                          <a:effectLst/>
                          <a:latin typeface="+mn-lt"/>
                          <a:ea typeface="+mn-ea"/>
                          <a:cs typeface="+mn-cs"/>
                        </a:rPr>
                        <a:t>HandleError</a:t>
                      </a:r>
                      <a:r>
                        <a:rPr lang="en-IN" sz="1800" b="0" i="0" kern="1200" dirty="0" smtClean="0">
                          <a:solidFill>
                            <a:schemeClr val="dk1"/>
                          </a:solidFill>
                          <a:effectLst/>
                          <a:latin typeface="+mn-lt"/>
                          <a:ea typeface="+mn-ea"/>
                          <a:cs typeface="+mn-cs"/>
                        </a:rPr>
                        <a:t>]</a:t>
                      </a:r>
                      <a:endParaRPr lang="en-IN" dirty="0"/>
                    </a:p>
                  </a:txBody>
                  <a:tcPr/>
                </a:tc>
                <a:tc>
                  <a:txBody>
                    <a:bodyPr/>
                    <a:lstStyle/>
                    <a:p>
                      <a:r>
                        <a:rPr lang="en-IN" sz="1800" b="0" i="0" kern="1200" dirty="0" err="1" smtClean="0">
                          <a:solidFill>
                            <a:schemeClr val="dk1"/>
                          </a:solidFill>
                          <a:effectLst/>
                          <a:latin typeface="+mn-lt"/>
                          <a:ea typeface="+mn-ea"/>
                          <a:cs typeface="+mn-cs"/>
                        </a:rPr>
                        <a:t>IExceptionFilter</a:t>
                      </a:r>
                      <a:endParaRPr lang="en-IN" dirty="0"/>
                    </a:p>
                  </a:txBody>
                  <a:tcPr/>
                </a:tc>
              </a:tr>
            </a:tbl>
          </a:graphicData>
        </a:graphic>
      </p:graphicFrame>
    </p:spTree>
    <p:extLst>
      <p:ext uri="{BB962C8B-B14F-4D97-AF65-F5344CB8AC3E}">
        <p14:creationId xmlns:p14="http://schemas.microsoft.com/office/powerpoint/2010/main" val="1155460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75000"/>
                  </a:schemeClr>
                </a:solidFill>
              </a:rPr>
              <a:t>Filter</a:t>
            </a:r>
            <a:r>
              <a:rPr lang="en-IN" dirty="0" smtClean="0"/>
              <a:t> Scope</a:t>
            </a:r>
            <a:endParaRPr lang="en-IN" dirty="0"/>
          </a:p>
        </p:txBody>
      </p:sp>
      <p:pic>
        <p:nvPicPr>
          <p:cNvPr id="4" name="Picture 3"/>
          <p:cNvPicPr>
            <a:picLocks noChangeAspect="1"/>
          </p:cNvPicPr>
          <p:nvPr/>
        </p:nvPicPr>
        <p:blipFill>
          <a:blip r:embed="rId2"/>
          <a:stretch>
            <a:fillRect/>
          </a:stretch>
        </p:blipFill>
        <p:spPr>
          <a:xfrm>
            <a:off x="1604761" y="3043026"/>
            <a:ext cx="8724900" cy="1628775"/>
          </a:xfrm>
          <a:prstGeom prst="rect">
            <a:avLst/>
          </a:prstGeom>
        </p:spPr>
      </p:pic>
    </p:spTree>
    <p:extLst>
      <p:ext uri="{BB962C8B-B14F-4D97-AF65-F5344CB8AC3E}">
        <p14:creationId xmlns:p14="http://schemas.microsoft.com/office/powerpoint/2010/main" val="21832683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75000"/>
                  </a:schemeClr>
                </a:solidFill>
              </a:rPr>
              <a:t>Filter</a:t>
            </a:r>
            <a:r>
              <a:rPr lang="en-IN" dirty="0" smtClean="0"/>
              <a:t> Execution Process</a:t>
            </a:r>
            <a:endParaRPr lang="en-IN" dirty="0"/>
          </a:p>
        </p:txBody>
      </p:sp>
      <p:pic>
        <p:nvPicPr>
          <p:cNvPr id="4" name="Picture 3"/>
          <p:cNvPicPr>
            <a:picLocks noChangeAspect="1"/>
          </p:cNvPicPr>
          <p:nvPr/>
        </p:nvPicPr>
        <p:blipFill>
          <a:blip r:embed="rId2"/>
          <a:stretch>
            <a:fillRect/>
          </a:stretch>
        </p:blipFill>
        <p:spPr>
          <a:xfrm>
            <a:off x="2037612" y="1916219"/>
            <a:ext cx="7781925" cy="3952875"/>
          </a:xfrm>
          <a:prstGeom prst="rect">
            <a:avLst/>
          </a:prstGeom>
        </p:spPr>
      </p:pic>
    </p:spTree>
    <p:extLst>
      <p:ext uri="{BB962C8B-B14F-4D97-AF65-F5344CB8AC3E}">
        <p14:creationId xmlns:p14="http://schemas.microsoft.com/office/powerpoint/2010/main" val="4135782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Demo</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626509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Action Filters</a:t>
            </a:r>
            <a:endParaRPr lang="en-IN" dirty="0"/>
          </a:p>
        </p:txBody>
      </p:sp>
      <p:sp>
        <p:nvSpPr>
          <p:cNvPr id="5" name="Text Placeholder 4"/>
          <p:cNvSpPr>
            <a:spLocks noGrp="1"/>
          </p:cNvSpPr>
          <p:nvPr>
            <p:ph type="body" idx="1"/>
          </p:nvPr>
        </p:nvSpPr>
        <p:spPr/>
        <p:txBody>
          <a:bodyPr/>
          <a:lstStyle/>
          <a:p>
            <a:r>
              <a:rPr lang="en-IN" dirty="0" smtClean="0"/>
              <a:t>an </a:t>
            </a:r>
            <a:r>
              <a:rPr lang="en-IN" dirty="0"/>
              <a:t>attribute that you can apply to a controller </a:t>
            </a:r>
            <a:r>
              <a:rPr lang="en-IN" dirty="0" smtClean="0"/>
              <a:t>action</a:t>
            </a:r>
            <a:endParaRPr lang="en-IN" dirty="0"/>
          </a:p>
        </p:txBody>
      </p:sp>
    </p:spTree>
    <p:extLst>
      <p:ext uri="{BB962C8B-B14F-4D97-AF65-F5344CB8AC3E}">
        <p14:creationId xmlns:p14="http://schemas.microsoft.com/office/powerpoint/2010/main" val="23270095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Topics</a:t>
            </a:r>
            <a:endParaRPr lang="en-IN" dirty="0"/>
          </a:p>
        </p:txBody>
      </p:sp>
      <p:sp>
        <p:nvSpPr>
          <p:cNvPr id="3" name="Content Placeholder 2"/>
          <p:cNvSpPr>
            <a:spLocks noGrp="1"/>
          </p:cNvSpPr>
          <p:nvPr>
            <p:ph idx="1"/>
          </p:nvPr>
        </p:nvSpPr>
        <p:spPr/>
        <p:txBody>
          <a:bodyPr/>
          <a:lstStyle/>
          <a:p>
            <a:r>
              <a:rPr lang="en-IN" dirty="0" smtClean="0"/>
              <a:t>Internationalization</a:t>
            </a:r>
          </a:p>
          <a:p>
            <a:r>
              <a:rPr lang="en-IN" dirty="0"/>
              <a:t>Filters</a:t>
            </a:r>
            <a:endParaRPr lang="en-IN" dirty="0" smtClean="0"/>
          </a:p>
          <a:p>
            <a:r>
              <a:rPr lang="en-IN" dirty="0" smtClean="0"/>
              <a:t>Theme Support Using Custom View Engine</a:t>
            </a:r>
          </a:p>
          <a:p>
            <a:r>
              <a:rPr lang="en-IN" dirty="0" smtClean="0"/>
              <a:t>Best Practices</a:t>
            </a:r>
          </a:p>
          <a:p>
            <a:endParaRPr lang="en-IN" dirty="0"/>
          </a:p>
        </p:txBody>
      </p:sp>
    </p:spTree>
    <p:extLst>
      <p:ext uri="{BB962C8B-B14F-4D97-AF65-F5344CB8AC3E}">
        <p14:creationId xmlns:p14="http://schemas.microsoft.com/office/powerpoint/2010/main" val="30399592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75000"/>
                  </a:schemeClr>
                </a:solidFill>
              </a:rPr>
              <a:t>Action Filter </a:t>
            </a:r>
            <a:r>
              <a:rPr lang="en-IN" dirty="0" smtClean="0"/>
              <a:t>Basics</a:t>
            </a:r>
            <a:endParaRPr lang="en-IN" dirty="0"/>
          </a:p>
        </p:txBody>
      </p:sp>
      <p:sp>
        <p:nvSpPr>
          <p:cNvPr id="3" name="Content Placeholder 2"/>
          <p:cNvSpPr>
            <a:spLocks noGrp="1"/>
          </p:cNvSpPr>
          <p:nvPr>
            <p:ph idx="1"/>
          </p:nvPr>
        </p:nvSpPr>
        <p:spPr/>
        <p:txBody>
          <a:bodyPr>
            <a:normAutofit/>
          </a:bodyPr>
          <a:lstStyle/>
          <a:p>
            <a:pPr marL="0" indent="0">
              <a:buNone/>
            </a:pPr>
            <a:r>
              <a:rPr lang="en-IN" dirty="0" smtClean="0"/>
              <a:t>Public class </a:t>
            </a:r>
            <a:r>
              <a:rPr lang="en-IN" dirty="0" err="1" smtClean="0"/>
              <a:t>SampleFilter</a:t>
            </a:r>
            <a:r>
              <a:rPr lang="en-IN" dirty="0" smtClean="0"/>
              <a:t>: </a:t>
            </a:r>
            <a:r>
              <a:rPr lang="en-IN" dirty="0" err="1" smtClean="0"/>
              <a:t>FilterAttribute</a:t>
            </a:r>
            <a:r>
              <a:rPr lang="en-IN" dirty="0" smtClean="0"/>
              <a:t>, </a:t>
            </a:r>
            <a:r>
              <a:rPr lang="en-IN" dirty="0" err="1" smtClean="0"/>
              <a:t>IActionFilter</a:t>
            </a:r>
            <a:endParaRPr lang="en-IN" dirty="0" smtClean="0"/>
          </a:p>
          <a:p>
            <a:pPr marL="0" indent="0">
              <a:buNone/>
            </a:pPr>
            <a:r>
              <a:rPr lang="en-IN" dirty="0" smtClean="0"/>
              <a:t>{</a:t>
            </a:r>
          </a:p>
          <a:p>
            <a:pPr marL="0" indent="0">
              <a:buNone/>
            </a:pPr>
            <a:r>
              <a:rPr lang="en-IN" dirty="0"/>
              <a:t>	</a:t>
            </a:r>
            <a:r>
              <a:rPr lang="en-IN" dirty="0" smtClean="0"/>
              <a:t>public void </a:t>
            </a:r>
            <a:r>
              <a:rPr lang="en-IN" dirty="0" err="1" smtClean="0"/>
              <a:t>OnActionExecuted</a:t>
            </a:r>
            <a:r>
              <a:rPr lang="en-IN" dirty="0" smtClean="0"/>
              <a:t>(</a:t>
            </a:r>
            <a:r>
              <a:rPr lang="en-IN" dirty="0" err="1" smtClean="0"/>
              <a:t>ActionExecutedContext</a:t>
            </a:r>
            <a:r>
              <a:rPr lang="en-IN" dirty="0" smtClean="0"/>
              <a:t> </a:t>
            </a:r>
            <a:r>
              <a:rPr lang="en-IN" dirty="0" err="1" smtClean="0"/>
              <a:t>filterContext</a:t>
            </a:r>
            <a:r>
              <a:rPr lang="en-IN" dirty="0" smtClean="0"/>
              <a:t>)</a:t>
            </a:r>
          </a:p>
          <a:p>
            <a:pPr marL="0" indent="0">
              <a:buNone/>
            </a:pPr>
            <a:r>
              <a:rPr lang="en-IN" dirty="0"/>
              <a:t>	</a:t>
            </a:r>
            <a:r>
              <a:rPr lang="en-IN" dirty="0" smtClean="0"/>
              <a:t>{</a:t>
            </a:r>
          </a:p>
          <a:p>
            <a:pPr marL="0" indent="0">
              <a:buNone/>
            </a:pPr>
            <a:r>
              <a:rPr lang="en-IN" dirty="0"/>
              <a:t>	</a:t>
            </a:r>
            <a:r>
              <a:rPr lang="en-IN" dirty="0" smtClean="0"/>
              <a:t>}</a:t>
            </a:r>
          </a:p>
          <a:p>
            <a:pPr marL="0" indent="0">
              <a:buNone/>
            </a:pPr>
            <a:r>
              <a:rPr lang="en-IN" dirty="0"/>
              <a:t>	</a:t>
            </a:r>
            <a:r>
              <a:rPr lang="en-IN" dirty="0" smtClean="0"/>
              <a:t>public void </a:t>
            </a:r>
            <a:r>
              <a:rPr lang="en-IN" dirty="0" err="1" smtClean="0"/>
              <a:t>OnActionExecuting</a:t>
            </a:r>
            <a:r>
              <a:rPr lang="en-IN" dirty="0" smtClean="0"/>
              <a:t>(</a:t>
            </a:r>
            <a:r>
              <a:rPr lang="en-IN" dirty="0" err="1" smtClean="0"/>
              <a:t>ActionExecutingContext</a:t>
            </a:r>
            <a:r>
              <a:rPr lang="en-IN" dirty="0" smtClean="0"/>
              <a:t> </a:t>
            </a:r>
            <a:r>
              <a:rPr lang="en-IN" dirty="0" err="1" smtClean="0"/>
              <a:t>filterContext</a:t>
            </a:r>
            <a:r>
              <a:rPr lang="en-IN" dirty="0" smtClean="0"/>
              <a:t>)</a:t>
            </a:r>
          </a:p>
          <a:p>
            <a:pPr marL="0" indent="0">
              <a:buNone/>
            </a:pPr>
            <a:r>
              <a:rPr lang="en-IN" dirty="0"/>
              <a:t>	</a:t>
            </a:r>
            <a:r>
              <a:rPr lang="en-IN" dirty="0" smtClean="0"/>
              <a:t>{</a:t>
            </a:r>
          </a:p>
          <a:p>
            <a:pPr marL="0" indent="0">
              <a:buNone/>
            </a:pPr>
            <a:r>
              <a:rPr lang="en-IN" dirty="0"/>
              <a:t>	</a:t>
            </a:r>
            <a:r>
              <a:rPr lang="en-IN" dirty="0" smtClean="0"/>
              <a:t>}</a:t>
            </a:r>
          </a:p>
          <a:p>
            <a:pPr marL="0" indent="0">
              <a:buNone/>
            </a:pPr>
            <a:r>
              <a:rPr lang="en-IN" dirty="0"/>
              <a:t>}</a:t>
            </a:r>
          </a:p>
        </p:txBody>
      </p:sp>
    </p:spTree>
    <p:extLst>
      <p:ext uri="{BB962C8B-B14F-4D97-AF65-F5344CB8AC3E}">
        <p14:creationId xmlns:p14="http://schemas.microsoft.com/office/powerpoint/2010/main" val="29205757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Injecting </a:t>
            </a:r>
            <a:r>
              <a:rPr lang="en-IN" dirty="0"/>
              <a:t>A</a:t>
            </a:r>
            <a:r>
              <a:rPr lang="en-IN" dirty="0" smtClean="0"/>
              <a:t>dditional Logic</a:t>
            </a:r>
            <a:endParaRPr lang="en-IN" dirty="0"/>
          </a:p>
        </p:txBody>
      </p:sp>
      <p:pic>
        <p:nvPicPr>
          <p:cNvPr id="4" name="Content Placeholder 3"/>
          <p:cNvPicPr>
            <a:picLocks noGrp="1" noChangeAspect="1"/>
          </p:cNvPicPr>
          <p:nvPr>
            <p:ph idx="1"/>
          </p:nvPr>
        </p:nvPicPr>
        <p:blipFill>
          <a:blip r:embed="rId2"/>
          <a:stretch>
            <a:fillRect/>
          </a:stretch>
        </p:blipFill>
        <p:spPr>
          <a:xfrm>
            <a:off x="1208722" y="2208689"/>
            <a:ext cx="3419475" cy="3219450"/>
          </a:xfrm>
          <a:prstGeom prst="rect">
            <a:avLst/>
          </a:prstGeom>
        </p:spPr>
      </p:pic>
      <p:pic>
        <p:nvPicPr>
          <p:cNvPr id="5" name="Picture 4"/>
          <p:cNvPicPr>
            <a:picLocks noChangeAspect="1"/>
          </p:cNvPicPr>
          <p:nvPr/>
        </p:nvPicPr>
        <p:blipFill>
          <a:blip r:embed="rId3"/>
          <a:stretch>
            <a:fillRect/>
          </a:stretch>
        </p:blipFill>
        <p:spPr>
          <a:xfrm>
            <a:off x="6096000" y="2208689"/>
            <a:ext cx="4800600" cy="3219450"/>
          </a:xfrm>
          <a:prstGeom prst="rect">
            <a:avLst/>
          </a:prstGeom>
        </p:spPr>
      </p:pic>
    </p:spTree>
    <p:extLst>
      <p:ext uri="{BB962C8B-B14F-4D97-AF65-F5344CB8AC3E}">
        <p14:creationId xmlns:p14="http://schemas.microsoft.com/office/powerpoint/2010/main" val="3204682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75000"/>
                  </a:schemeClr>
                </a:solidFill>
              </a:rPr>
              <a:t>Action Filters</a:t>
            </a:r>
            <a:endParaRPr lang="en-IN" dirty="0">
              <a:solidFill>
                <a:schemeClr val="accent1">
                  <a:lumMod val="75000"/>
                </a:schemeClr>
              </a:solidFill>
            </a:endParaRPr>
          </a:p>
        </p:txBody>
      </p:sp>
      <p:sp>
        <p:nvSpPr>
          <p:cNvPr id="3" name="Content Placeholder 2"/>
          <p:cNvSpPr>
            <a:spLocks noGrp="1"/>
          </p:cNvSpPr>
          <p:nvPr>
            <p:ph idx="1"/>
          </p:nvPr>
        </p:nvSpPr>
        <p:spPr/>
        <p:txBody>
          <a:bodyPr>
            <a:normAutofit/>
          </a:bodyPr>
          <a:lstStyle/>
          <a:p>
            <a:r>
              <a:rPr lang="en-IN" dirty="0" smtClean="0"/>
              <a:t>Powerful component of MVC that allows you to inject additional logic into the processing pipeline</a:t>
            </a:r>
          </a:p>
          <a:p>
            <a:r>
              <a:rPr lang="en-IN" dirty="0" smtClean="0"/>
              <a:t>Allows to run some code which doesn’t relate with the logic</a:t>
            </a:r>
          </a:p>
          <a:p>
            <a:r>
              <a:rPr lang="en-US" dirty="0" smtClean="0"/>
              <a:t>Executed before or after an action is executed</a:t>
            </a:r>
          </a:p>
          <a:p>
            <a:r>
              <a:rPr lang="en-US" dirty="0" err="1" smtClean="0"/>
              <a:t>IActionFilter</a:t>
            </a:r>
            <a:r>
              <a:rPr lang="en-US" dirty="0" smtClean="0"/>
              <a:t> interface is used to create an </a:t>
            </a:r>
            <a:r>
              <a:rPr lang="en-US" dirty="0" smtClean="0">
                <a:solidFill>
                  <a:schemeClr val="accent1">
                    <a:lumMod val="75000"/>
                  </a:schemeClr>
                </a:solidFill>
              </a:rPr>
              <a:t>Action Filter </a:t>
            </a:r>
            <a:r>
              <a:rPr lang="en-US" dirty="0" smtClean="0"/>
              <a:t>which provides two methods </a:t>
            </a:r>
          </a:p>
          <a:p>
            <a:pPr lvl="1"/>
            <a:r>
              <a:rPr lang="en-US" b="1" dirty="0" err="1" smtClean="0"/>
              <a:t>OnActionExecuting</a:t>
            </a:r>
            <a:r>
              <a:rPr lang="en-US" dirty="0" smtClean="0"/>
              <a:t> and </a:t>
            </a:r>
            <a:r>
              <a:rPr lang="en-US" b="1" dirty="0" err="1" smtClean="0"/>
              <a:t>OnActionExecuted</a:t>
            </a:r>
            <a:r>
              <a:rPr lang="en-US" dirty="0" smtClean="0"/>
              <a:t> which will be executed before or after an action is executed respectively</a:t>
            </a:r>
          </a:p>
          <a:p>
            <a:endParaRPr lang="en-IN" dirty="0"/>
          </a:p>
        </p:txBody>
      </p:sp>
    </p:spTree>
    <p:extLst>
      <p:ext uri="{BB962C8B-B14F-4D97-AF65-F5344CB8AC3E}">
        <p14:creationId xmlns:p14="http://schemas.microsoft.com/office/powerpoint/2010/main" val="39273835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Controller </a:t>
            </a:r>
            <a:r>
              <a:rPr lang="en-IN" dirty="0" smtClean="0">
                <a:solidFill>
                  <a:schemeClr val="accent1">
                    <a:lumMod val="75000"/>
                  </a:schemeClr>
                </a:solidFill>
              </a:rPr>
              <a:t>Action Filter </a:t>
            </a:r>
            <a:r>
              <a:rPr lang="en-IN" dirty="0" smtClean="0"/>
              <a:t>Methods</a:t>
            </a:r>
            <a:endParaRPr lang="en-IN" dirty="0"/>
          </a:p>
        </p:txBody>
      </p:sp>
      <p:sp>
        <p:nvSpPr>
          <p:cNvPr id="3" name="Content Placeholder 2"/>
          <p:cNvSpPr>
            <a:spLocks noGrp="1"/>
          </p:cNvSpPr>
          <p:nvPr>
            <p:ph idx="1"/>
          </p:nvPr>
        </p:nvSpPr>
        <p:spPr>
          <a:xfrm>
            <a:off x="1160175" y="1961148"/>
            <a:ext cx="10515600" cy="4220711"/>
          </a:xfrm>
        </p:spPr>
        <p:txBody>
          <a:bodyPr>
            <a:noAutofit/>
          </a:bodyPr>
          <a:lstStyle/>
          <a:p>
            <a:pPr marL="0" indent="0">
              <a:lnSpc>
                <a:spcPct val="100000"/>
              </a:lnSpc>
              <a:spcBef>
                <a:spcPts val="0"/>
              </a:spcBef>
              <a:spcAft>
                <a:spcPts val="0"/>
              </a:spcAft>
              <a:buNone/>
            </a:pPr>
            <a:r>
              <a:rPr lang="en-IN" sz="1600" dirty="0" smtClean="0"/>
              <a:t>Public class </a:t>
            </a:r>
            <a:r>
              <a:rPr lang="en-IN" sz="1600" dirty="0" err="1" smtClean="0"/>
              <a:t>SampleController</a:t>
            </a:r>
            <a:r>
              <a:rPr lang="en-IN" sz="1600" dirty="0" smtClean="0"/>
              <a:t>: Controller</a:t>
            </a:r>
          </a:p>
          <a:p>
            <a:pPr marL="0" indent="0">
              <a:lnSpc>
                <a:spcPct val="100000"/>
              </a:lnSpc>
              <a:spcBef>
                <a:spcPts val="0"/>
              </a:spcBef>
              <a:spcAft>
                <a:spcPts val="0"/>
              </a:spcAft>
              <a:buNone/>
            </a:pPr>
            <a:r>
              <a:rPr lang="en-IN" sz="1600" dirty="0" smtClean="0"/>
              <a:t>{</a:t>
            </a:r>
          </a:p>
          <a:p>
            <a:pPr marL="0" indent="0">
              <a:lnSpc>
                <a:spcPct val="100000"/>
              </a:lnSpc>
              <a:spcBef>
                <a:spcPts val="0"/>
              </a:spcBef>
              <a:spcAft>
                <a:spcPts val="0"/>
              </a:spcAft>
              <a:buNone/>
            </a:pPr>
            <a:r>
              <a:rPr lang="en-IN" sz="1600" dirty="0" smtClean="0"/>
              <a:t>	public </a:t>
            </a:r>
            <a:r>
              <a:rPr lang="en-IN" sz="1600" dirty="0" err="1" smtClean="0"/>
              <a:t>ActionResult</a:t>
            </a:r>
            <a:r>
              <a:rPr lang="en-IN" sz="1600" dirty="0" smtClean="0"/>
              <a:t> Index()</a:t>
            </a:r>
          </a:p>
          <a:p>
            <a:pPr marL="0" indent="0">
              <a:lnSpc>
                <a:spcPct val="100000"/>
              </a:lnSpc>
              <a:spcBef>
                <a:spcPts val="0"/>
              </a:spcBef>
              <a:spcAft>
                <a:spcPts val="0"/>
              </a:spcAft>
              <a:buNone/>
            </a:pPr>
            <a:r>
              <a:rPr lang="en-IN" sz="1600" dirty="0"/>
              <a:t>	</a:t>
            </a:r>
            <a:r>
              <a:rPr lang="en-IN" sz="1600" dirty="0" smtClean="0"/>
              <a:t>{</a:t>
            </a:r>
            <a:r>
              <a:rPr lang="en-IN" sz="1600" dirty="0"/>
              <a:t> </a:t>
            </a:r>
            <a:endParaRPr lang="en-IN" sz="1600" dirty="0" smtClean="0"/>
          </a:p>
          <a:p>
            <a:pPr marL="0" indent="0">
              <a:lnSpc>
                <a:spcPct val="100000"/>
              </a:lnSpc>
              <a:spcBef>
                <a:spcPts val="0"/>
              </a:spcBef>
              <a:spcAft>
                <a:spcPts val="0"/>
              </a:spcAft>
              <a:buNone/>
            </a:pPr>
            <a:r>
              <a:rPr lang="en-IN" sz="1600" dirty="0"/>
              <a:t>	</a:t>
            </a:r>
            <a:r>
              <a:rPr lang="en-IN" sz="1600" dirty="0" smtClean="0"/>
              <a:t>	return View();  </a:t>
            </a:r>
          </a:p>
          <a:p>
            <a:pPr marL="0" indent="0">
              <a:lnSpc>
                <a:spcPct val="100000"/>
              </a:lnSpc>
              <a:spcBef>
                <a:spcPts val="0"/>
              </a:spcBef>
              <a:spcAft>
                <a:spcPts val="0"/>
              </a:spcAft>
              <a:buNone/>
            </a:pPr>
            <a:r>
              <a:rPr lang="en-IN" sz="1600" dirty="0"/>
              <a:t>	</a:t>
            </a:r>
            <a:r>
              <a:rPr lang="en-IN" sz="1600" dirty="0" smtClean="0"/>
              <a:t>}</a:t>
            </a:r>
          </a:p>
          <a:p>
            <a:pPr marL="0" indent="0">
              <a:lnSpc>
                <a:spcPct val="100000"/>
              </a:lnSpc>
              <a:spcBef>
                <a:spcPts val="0"/>
              </a:spcBef>
              <a:spcAft>
                <a:spcPts val="0"/>
              </a:spcAft>
              <a:buNone/>
            </a:pPr>
            <a:r>
              <a:rPr lang="en-IN" sz="1600" dirty="0"/>
              <a:t>	</a:t>
            </a:r>
            <a:endParaRPr lang="en-IN" sz="1600" dirty="0" smtClean="0"/>
          </a:p>
          <a:p>
            <a:pPr marL="0" indent="0">
              <a:lnSpc>
                <a:spcPct val="100000"/>
              </a:lnSpc>
              <a:spcBef>
                <a:spcPts val="0"/>
              </a:spcBef>
              <a:spcAft>
                <a:spcPts val="0"/>
              </a:spcAft>
              <a:buNone/>
            </a:pPr>
            <a:r>
              <a:rPr lang="en-IN" sz="1600" dirty="0"/>
              <a:t>	</a:t>
            </a:r>
            <a:r>
              <a:rPr lang="en-IN" sz="1600" dirty="0" smtClean="0"/>
              <a:t>public override void </a:t>
            </a:r>
            <a:r>
              <a:rPr lang="en-IN" sz="1600" dirty="0" err="1" smtClean="0"/>
              <a:t>OnActionExecuting</a:t>
            </a:r>
            <a:r>
              <a:rPr lang="en-IN" sz="1600" dirty="0" smtClean="0"/>
              <a:t>(</a:t>
            </a:r>
            <a:r>
              <a:rPr lang="en-IN" sz="1600" dirty="0" err="1" smtClean="0"/>
              <a:t>ActionExecutingContext</a:t>
            </a:r>
            <a:r>
              <a:rPr lang="en-IN" sz="1600" dirty="0" smtClean="0"/>
              <a:t> </a:t>
            </a:r>
            <a:r>
              <a:rPr lang="en-IN" sz="1600" dirty="0" err="1" smtClean="0"/>
              <a:t>filerContext</a:t>
            </a:r>
            <a:r>
              <a:rPr lang="en-IN" sz="1600" dirty="0" smtClean="0"/>
              <a:t>)</a:t>
            </a:r>
          </a:p>
          <a:p>
            <a:pPr marL="0" indent="0">
              <a:lnSpc>
                <a:spcPct val="100000"/>
              </a:lnSpc>
              <a:spcBef>
                <a:spcPts val="0"/>
              </a:spcBef>
              <a:spcAft>
                <a:spcPts val="0"/>
              </a:spcAft>
              <a:buNone/>
            </a:pPr>
            <a:r>
              <a:rPr lang="en-IN" sz="1600" dirty="0" smtClean="0"/>
              <a:t>	{</a:t>
            </a:r>
          </a:p>
          <a:p>
            <a:pPr marL="0" indent="0">
              <a:lnSpc>
                <a:spcPct val="100000"/>
              </a:lnSpc>
              <a:spcBef>
                <a:spcPts val="0"/>
              </a:spcBef>
              <a:spcAft>
                <a:spcPts val="0"/>
              </a:spcAft>
              <a:buNone/>
            </a:pPr>
            <a:r>
              <a:rPr lang="en-IN" sz="1600" dirty="0"/>
              <a:t>	</a:t>
            </a:r>
            <a:r>
              <a:rPr lang="en-IN" sz="1600" dirty="0" smtClean="0"/>
              <a:t>	</a:t>
            </a:r>
            <a:r>
              <a:rPr lang="en-IN" sz="1600" dirty="0" err="1" smtClean="0"/>
              <a:t>base.OnActionExecuting</a:t>
            </a:r>
            <a:r>
              <a:rPr lang="en-IN" sz="1600" dirty="0" smtClean="0"/>
              <a:t>(</a:t>
            </a:r>
            <a:r>
              <a:rPr lang="en-IN" sz="1600" dirty="0" err="1" smtClean="0"/>
              <a:t>filterContext</a:t>
            </a:r>
            <a:r>
              <a:rPr lang="en-IN" sz="1600" dirty="0" smtClean="0"/>
              <a:t>);</a:t>
            </a:r>
          </a:p>
          <a:p>
            <a:pPr marL="0" indent="0">
              <a:lnSpc>
                <a:spcPct val="100000"/>
              </a:lnSpc>
              <a:spcBef>
                <a:spcPts val="0"/>
              </a:spcBef>
              <a:spcAft>
                <a:spcPts val="0"/>
              </a:spcAft>
              <a:buNone/>
            </a:pPr>
            <a:r>
              <a:rPr lang="en-IN" sz="1600" dirty="0"/>
              <a:t>	</a:t>
            </a:r>
            <a:r>
              <a:rPr lang="en-IN" sz="1600" dirty="0" smtClean="0"/>
              <a:t>}</a:t>
            </a:r>
          </a:p>
          <a:p>
            <a:pPr marL="0" indent="0">
              <a:lnSpc>
                <a:spcPct val="100000"/>
              </a:lnSpc>
              <a:spcBef>
                <a:spcPts val="0"/>
              </a:spcBef>
              <a:spcAft>
                <a:spcPts val="0"/>
              </a:spcAft>
              <a:buNone/>
            </a:pPr>
            <a:endParaRPr lang="en-IN" sz="1600" dirty="0"/>
          </a:p>
          <a:p>
            <a:pPr marL="0" indent="0">
              <a:lnSpc>
                <a:spcPct val="100000"/>
              </a:lnSpc>
              <a:spcBef>
                <a:spcPts val="0"/>
              </a:spcBef>
              <a:spcAft>
                <a:spcPts val="0"/>
              </a:spcAft>
              <a:buNone/>
            </a:pPr>
            <a:r>
              <a:rPr lang="en-IN" sz="1600" dirty="0" smtClean="0"/>
              <a:t>	public override void </a:t>
            </a:r>
            <a:r>
              <a:rPr lang="en-IN" sz="1600" dirty="0" err="1" smtClean="0"/>
              <a:t>OnActionExecuted</a:t>
            </a:r>
            <a:r>
              <a:rPr lang="en-IN" sz="1600" dirty="0" smtClean="0"/>
              <a:t>(</a:t>
            </a:r>
            <a:r>
              <a:rPr lang="en-IN" sz="1600" dirty="0" err="1" smtClean="0"/>
              <a:t>ActionExecutedContext</a:t>
            </a:r>
            <a:r>
              <a:rPr lang="en-IN" sz="1600" dirty="0" smtClean="0"/>
              <a:t> </a:t>
            </a:r>
            <a:r>
              <a:rPr lang="en-IN" sz="1600" dirty="0" err="1" smtClean="0"/>
              <a:t>filterContext</a:t>
            </a:r>
            <a:r>
              <a:rPr lang="en-IN" sz="1600" dirty="0" smtClean="0"/>
              <a:t>)</a:t>
            </a:r>
          </a:p>
          <a:p>
            <a:pPr marL="0" indent="0">
              <a:lnSpc>
                <a:spcPct val="100000"/>
              </a:lnSpc>
              <a:spcBef>
                <a:spcPts val="0"/>
              </a:spcBef>
              <a:spcAft>
                <a:spcPts val="0"/>
              </a:spcAft>
              <a:buNone/>
            </a:pPr>
            <a:r>
              <a:rPr lang="en-IN" sz="1600" dirty="0"/>
              <a:t>	</a:t>
            </a:r>
            <a:r>
              <a:rPr lang="en-IN" sz="1600" dirty="0" smtClean="0"/>
              <a:t>{</a:t>
            </a:r>
          </a:p>
          <a:p>
            <a:pPr marL="0" indent="0">
              <a:lnSpc>
                <a:spcPct val="100000"/>
              </a:lnSpc>
              <a:spcBef>
                <a:spcPts val="0"/>
              </a:spcBef>
              <a:spcAft>
                <a:spcPts val="0"/>
              </a:spcAft>
              <a:buNone/>
            </a:pPr>
            <a:r>
              <a:rPr lang="en-IN" sz="1600" dirty="0"/>
              <a:t>	</a:t>
            </a:r>
            <a:r>
              <a:rPr lang="en-IN" sz="1600" dirty="0" smtClean="0"/>
              <a:t>	</a:t>
            </a:r>
            <a:r>
              <a:rPr lang="en-IN" sz="1600" dirty="0" err="1" smtClean="0"/>
              <a:t>base.OnActionExecuted</a:t>
            </a:r>
            <a:r>
              <a:rPr lang="en-IN" sz="1600" dirty="0" smtClean="0"/>
              <a:t>(</a:t>
            </a:r>
            <a:r>
              <a:rPr lang="en-IN" sz="1600" dirty="0" err="1" smtClean="0"/>
              <a:t>filterContext</a:t>
            </a:r>
            <a:r>
              <a:rPr lang="en-IN" sz="1600" dirty="0" smtClean="0"/>
              <a:t>);</a:t>
            </a:r>
          </a:p>
          <a:p>
            <a:pPr marL="0" indent="0">
              <a:lnSpc>
                <a:spcPct val="100000"/>
              </a:lnSpc>
              <a:spcBef>
                <a:spcPts val="0"/>
              </a:spcBef>
              <a:spcAft>
                <a:spcPts val="0"/>
              </a:spcAft>
              <a:buNone/>
            </a:pPr>
            <a:r>
              <a:rPr lang="en-IN" sz="1600" dirty="0"/>
              <a:t>	</a:t>
            </a:r>
            <a:r>
              <a:rPr lang="en-IN" sz="1600" dirty="0" smtClean="0"/>
              <a:t>}</a:t>
            </a:r>
            <a:endParaRPr lang="en-IN" sz="1600" dirty="0"/>
          </a:p>
          <a:p>
            <a:pPr marL="0" indent="0">
              <a:lnSpc>
                <a:spcPct val="100000"/>
              </a:lnSpc>
              <a:spcBef>
                <a:spcPts val="0"/>
              </a:spcBef>
              <a:spcAft>
                <a:spcPts val="0"/>
              </a:spcAft>
              <a:buNone/>
            </a:pPr>
            <a:r>
              <a:rPr lang="en-IN" sz="1600" dirty="0" smtClean="0"/>
              <a:t>}</a:t>
            </a:r>
            <a:endParaRPr lang="en-IN" sz="1600" dirty="0"/>
          </a:p>
        </p:txBody>
      </p:sp>
    </p:spTree>
    <p:extLst>
      <p:ext uri="{BB962C8B-B14F-4D97-AF65-F5344CB8AC3E}">
        <p14:creationId xmlns:p14="http://schemas.microsoft.com/office/powerpoint/2010/main" val="754846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Alternatives</a:t>
            </a:r>
            <a:endParaRPr lang="en-IN" dirty="0"/>
          </a:p>
        </p:txBody>
      </p:sp>
      <p:sp>
        <p:nvSpPr>
          <p:cNvPr id="3" name="Content Placeholder 2"/>
          <p:cNvSpPr>
            <a:spLocks noGrp="1"/>
          </p:cNvSpPr>
          <p:nvPr>
            <p:ph idx="1"/>
          </p:nvPr>
        </p:nvSpPr>
        <p:spPr/>
        <p:txBody>
          <a:bodyPr>
            <a:normAutofit/>
          </a:bodyPr>
          <a:lstStyle/>
          <a:p>
            <a:r>
              <a:rPr lang="en-IN" dirty="0" smtClean="0"/>
              <a:t>You can use </a:t>
            </a:r>
            <a:r>
              <a:rPr lang="en-IN" b="1" dirty="0" err="1" smtClean="0"/>
              <a:t>ActionFilterAttribute</a:t>
            </a:r>
            <a:r>
              <a:rPr lang="en-IN" dirty="0" smtClean="0"/>
              <a:t> class, which implements both </a:t>
            </a:r>
            <a:r>
              <a:rPr lang="en-IN" b="1" dirty="0" err="1" smtClean="0"/>
              <a:t>IActionFilter</a:t>
            </a:r>
            <a:r>
              <a:rPr lang="en-IN" dirty="0" smtClean="0"/>
              <a:t> and </a:t>
            </a:r>
            <a:r>
              <a:rPr lang="en-IN" b="1" dirty="0" err="1" smtClean="0"/>
              <a:t>IResultFilter</a:t>
            </a:r>
            <a:endParaRPr lang="en-IN" b="1" dirty="0" smtClean="0"/>
          </a:p>
          <a:p>
            <a:r>
              <a:rPr lang="en-IN" dirty="0" smtClean="0"/>
              <a:t>This class provides implementation for </a:t>
            </a:r>
          </a:p>
          <a:p>
            <a:pPr lvl="1"/>
            <a:r>
              <a:rPr lang="en-IN" dirty="0" err="1" smtClean="0"/>
              <a:t>OnActionExecuting</a:t>
            </a:r>
            <a:endParaRPr lang="en-IN" dirty="0" smtClean="0"/>
          </a:p>
          <a:p>
            <a:pPr lvl="1"/>
            <a:r>
              <a:rPr lang="en-IN" dirty="0" err="1" smtClean="0"/>
              <a:t>OnActionExecuted</a:t>
            </a:r>
            <a:endParaRPr lang="en-IN" dirty="0" smtClean="0"/>
          </a:p>
          <a:p>
            <a:pPr lvl="1"/>
            <a:r>
              <a:rPr lang="en-IN" dirty="0" err="1" smtClean="0"/>
              <a:t>OnResultExecuting</a:t>
            </a:r>
            <a:endParaRPr lang="en-IN" dirty="0" smtClean="0"/>
          </a:p>
          <a:p>
            <a:pPr lvl="1"/>
            <a:r>
              <a:rPr lang="en-IN" dirty="0" err="1" smtClean="0"/>
              <a:t>OnResultExecuted</a:t>
            </a:r>
            <a:endParaRPr lang="en-IN" dirty="0" smtClean="0"/>
          </a:p>
          <a:p>
            <a:r>
              <a:rPr lang="en-IN" dirty="0" smtClean="0"/>
              <a:t>You can override the ones you need.</a:t>
            </a:r>
          </a:p>
          <a:p>
            <a:r>
              <a:rPr lang="en-IN" dirty="0" smtClean="0"/>
              <a:t>This allows to package both action and result filters at one place</a:t>
            </a:r>
            <a:endParaRPr lang="en-IN" dirty="0"/>
          </a:p>
        </p:txBody>
      </p:sp>
    </p:spTree>
    <p:extLst>
      <p:ext uri="{BB962C8B-B14F-4D97-AF65-F5344CB8AC3E}">
        <p14:creationId xmlns:p14="http://schemas.microsoft.com/office/powerpoint/2010/main" val="4251397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pic>
        <p:nvPicPr>
          <p:cNvPr id="4098" name="Picture 2" descr="https://0.s3.envato.com/files/176190905/prev_screen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632" y="1956035"/>
            <a:ext cx="8828497" cy="4167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653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Filtering the Request</a:t>
            </a:r>
            <a:endParaRPr lang="en-IN" dirty="0"/>
          </a:p>
        </p:txBody>
      </p:sp>
      <p:pic>
        <p:nvPicPr>
          <p:cNvPr id="4" name="Picture 3"/>
          <p:cNvPicPr>
            <a:picLocks noChangeAspect="1"/>
          </p:cNvPicPr>
          <p:nvPr/>
        </p:nvPicPr>
        <p:blipFill>
          <a:blip r:embed="rId2"/>
          <a:stretch>
            <a:fillRect/>
          </a:stretch>
        </p:blipFill>
        <p:spPr>
          <a:xfrm>
            <a:off x="2645066" y="2731115"/>
            <a:ext cx="6257925" cy="2514600"/>
          </a:xfrm>
          <a:prstGeom prst="rect">
            <a:avLst/>
          </a:prstGeom>
        </p:spPr>
      </p:pic>
    </p:spTree>
    <p:extLst>
      <p:ext uri="{BB962C8B-B14F-4D97-AF65-F5344CB8AC3E}">
        <p14:creationId xmlns:p14="http://schemas.microsoft.com/office/powerpoint/2010/main" val="24325807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Authentication Filters</a:t>
            </a:r>
            <a:endParaRPr lang="en-IN" dirty="0"/>
          </a:p>
        </p:txBody>
      </p:sp>
      <p:sp>
        <p:nvSpPr>
          <p:cNvPr id="5" name="Text Placeholder 4"/>
          <p:cNvSpPr>
            <a:spLocks noGrp="1"/>
          </p:cNvSpPr>
          <p:nvPr>
            <p:ph type="body" idx="1"/>
          </p:nvPr>
        </p:nvSpPr>
        <p:spPr/>
        <p:txBody>
          <a:bodyPr/>
          <a:lstStyle/>
          <a:p>
            <a:r>
              <a:rPr lang="en-IN" dirty="0" smtClean="0"/>
              <a:t>Verifies who you are</a:t>
            </a:r>
            <a:endParaRPr lang="en-IN" dirty="0"/>
          </a:p>
        </p:txBody>
      </p:sp>
    </p:spTree>
    <p:extLst>
      <p:ext uri="{BB962C8B-B14F-4D97-AF65-F5344CB8AC3E}">
        <p14:creationId xmlns:p14="http://schemas.microsoft.com/office/powerpoint/2010/main" val="3356028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HTTP </a:t>
            </a:r>
            <a:r>
              <a:rPr lang="en-IN" dirty="0" smtClean="0">
                <a:solidFill>
                  <a:schemeClr val="accent1">
                    <a:lumMod val="75000"/>
                  </a:schemeClr>
                </a:solidFill>
              </a:rPr>
              <a:t>Authentication</a:t>
            </a:r>
            <a:endParaRPr lang="en-IN" dirty="0">
              <a:solidFill>
                <a:schemeClr val="accent1">
                  <a:lumMod val="75000"/>
                </a:schemeClr>
              </a:solidFill>
            </a:endParaRPr>
          </a:p>
        </p:txBody>
      </p:sp>
      <p:pic>
        <p:nvPicPr>
          <p:cNvPr id="4" name="Picture 3"/>
          <p:cNvPicPr>
            <a:picLocks noChangeAspect="1"/>
          </p:cNvPicPr>
          <p:nvPr/>
        </p:nvPicPr>
        <p:blipFill>
          <a:blip r:embed="rId2"/>
          <a:stretch>
            <a:fillRect/>
          </a:stretch>
        </p:blipFill>
        <p:spPr>
          <a:xfrm>
            <a:off x="2068830" y="2167468"/>
            <a:ext cx="8115300" cy="3810000"/>
          </a:xfrm>
          <a:prstGeom prst="rect">
            <a:avLst/>
          </a:prstGeom>
        </p:spPr>
      </p:pic>
    </p:spTree>
    <p:extLst>
      <p:ext uri="{BB962C8B-B14F-4D97-AF65-F5344CB8AC3E}">
        <p14:creationId xmlns:p14="http://schemas.microsoft.com/office/powerpoint/2010/main" val="42698339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a:t>
            </a:r>
            <a:r>
              <a:rPr lang="en-IN" dirty="0" smtClean="0">
                <a:solidFill>
                  <a:schemeClr val="accent1">
                    <a:lumMod val="75000"/>
                  </a:schemeClr>
                </a:solidFill>
              </a:rPr>
              <a:t>Authentication</a:t>
            </a:r>
            <a:r>
              <a:rPr lang="en-IN" dirty="0" smtClean="0"/>
              <a:t> Security Considerations</a:t>
            </a:r>
            <a:endParaRPr lang="en-IN" dirty="0"/>
          </a:p>
        </p:txBody>
      </p:sp>
      <p:pic>
        <p:nvPicPr>
          <p:cNvPr id="4" name="Picture 3"/>
          <p:cNvPicPr>
            <a:picLocks noChangeAspect="1"/>
          </p:cNvPicPr>
          <p:nvPr/>
        </p:nvPicPr>
        <p:blipFill>
          <a:blip r:embed="rId2"/>
          <a:stretch>
            <a:fillRect/>
          </a:stretch>
        </p:blipFill>
        <p:spPr>
          <a:xfrm>
            <a:off x="1811655" y="2186617"/>
            <a:ext cx="8629650" cy="3771900"/>
          </a:xfrm>
          <a:prstGeom prst="rect">
            <a:avLst/>
          </a:prstGeom>
        </p:spPr>
      </p:pic>
    </p:spTree>
    <p:extLst>
      <p:ext uri="{BB962C8B-B14F-4D97-AF65-F5344CB8AC3E}">
        <p14:creationId xmlns:p14="http://schemas.microsoft.com/office/powerpoint/2010/main" val="8567434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Internationalization</a:t>
            </a:r>
            <a:endParaRPr lang="en-IN" dirty="0"/>
          </a:p>
        </p:txBody>
      </p:sp>
      <p:sp>
        <p:nvSpPr>
          <p:cNvPr id="5" name="Text Placeholder 4"/>
          <p:cNvSpPr>
            <a:spLocks noGrp="1"/>
          </p:cNvSpPr>
          <p:nvPr>
            <p:ph type="body" idx="1"/>
          </p:nvPr>
        </p:nvSpPr>
        <p:spPr/>
        <p:txBody>
          <a:bodyPr/>
          <a:lstStyle/>
          <a:p>
            <a:r>
              <a:rPr lang="en-IN" dirty="0" smtClean="0"/>
              <a:t>Process of designing a website that can be easily adapted to different locales</a:t>
            </a:r>
            <a:endParaRPr lang="en-IN" dirty="0"/>
          </a:p>
        </p:txBody>
      </p:sp>
    </p:spTree>
    <p:extLst>
      <p:ext uri="{BB962C8B-B14F-4D97-AF65-F5344CB8AC3E}">
        <p14:creationId xmlns:p14="http://schemas.microsoft.com/office/powerpoint/2010/main" val="14228269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Controlling the </a:t>
            </a:r>
            <a:r>
              <a:rPr lang="en-IN" dirty="0" smtClean="0">
                <a:solidFill>
                  <a:schemeClr val="accent1">
                    <a:lumMod val="75000"/>
                  </a:schemeClr>
                </a:solidFill>
              </a:rPr>
              <a:t>Scope</a:t>
            </a:r>
            <a:r>
              <a:rPr lang="en-IN" dirty="0" smtClean="0"/>
              <a:t> of </a:t>
            </a:r>
            <a:r>
              <a:rPr lang="en-IN" dirty="0" smtClean="0">
                <a:solidFill>
                  <a:schemeClr val="accent1">
                    <a:lumMod val="75000"/>
                  </a:schemeClr>
                </a:solidFill>
              </a:rPr>
              <a:t>Security</a:t>
            </a:r>
            <a:endParaRPr lang="en-IN" dirty="0">
              <a:solidFill>
                <a:schemeClr val="accent1">
                  <a:lumMod val="75000"/>
                </a:schemeClr>
              </a:solidFill>
            </a:endParaRPr>
          </a:p>
        </p:txBody>
      </p:sp>
      <p:pic>
        <p:nvPicPr>
          <p:cNvPr id="4" name="Picture 3"/>
          <p:cNvPicPr>
            <a:picLocks noChangeAspect="1"/>
          </p:cNvPicPr>
          <p:nvPr/>
        </p:nvPicPr>
        <p:blipFill>
          <a:blip r:embed="rId2"/>
          <a:stretch>
            <a:fillRect/>
          </a:stretch>
        </p:blipFill>
        <p:spPr>
          <a:xfrm>
            <a:off x="1938673" y="1845734"/>
            <a:ext cx="8134350" cy="3829050"/>
          </a:xfrm>
          <a:prstGeom prst="rect">
            <a:avLst/>
          </a:prstGeom>
        </p:spPr>
      </p:pic>
    </p:spTree>
    <p:extLst>
      <p:ext uri="{BB962C8B-B14F-4D97-AF65-F5344CB8AC3E}">
        <p14:creationId xmlns:p14="http://schemas.microsoft.com/office/powerpoint/2010/main" val="1068016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75000"/>
                  </a:schemeClr>
                </a:solidFill>
              </a:rPr>
              <a:t>Authentication</a:t>
            </a:r>
            <a:r>
              <a:rPr lang="en-IN" dirty="0" smtClean="0"/>
              <a:t> Filter</a:t>
            </a:r>
            <a:endParaRPr lang="en-IN" dirty="0"/>
          </a:p>
        </p:txBody>
      </p:sp>
      <p:sp>
        <p:nvSpPr>
          <p:cNvPr id="3" name="Content Placeholder 2"/>
          <p:cNvSpPr>
            <a:spLocks noGrp="1"/>
          </p:cNvSpPr>
          <p:nvPr>
            <p:ph idx="1"/>
          </p:nvPr>
        </p:nvSpPr>
        <p:spPr>
          <a:xfrm>
            <a:off x="1097280" y="1845733"/>
            <a:ext cx="10058400" cy="4542187"/>
          </a:xfrm>
        </p:spPr>
        <p:txBody>
          <a:bodyPr>
            <a:normAutofit/>
          </a:bodyPr>
          <a:lstStyle/>
          <a:p>
            <a:r>
              <a:rPr lang="en-IN" dirty="0" smtClean="0">
                <a:solidFill>
                  <a:schemeClr val="accent1">
                    <a:lumMod val="75000"/>
                  </a:schemeClr>
                </a:solidFill>
              </a:rPr>
              <a:t>Authentication</a:t>
            </a:r>
            <a:r>
              <a:rPr lang="en-IN" dirty="0" smtClean="0"/>
              <a:t> – Who someone is  (introduced in MVC 5)</a:t>
            </a:r>
          </a:p>
          <a:p>
            <a:endParaRPr lang="en-IN" dirty="0" smtClean="0"/>
          </a:p>
          <a:p>
            <a:endParaRPr lang="en-IN" dirty="0"/>
          </a:p>
          <a:p>
            <a:endParaRPr lang="en-IN" dirty="0" smtClean="0"/>
          </a:p>
          <a:p>
            <a:endParaRPr lang="en-IN" dirty="0"/>
          </a:p>
          <a:p>
            <a:pPr marL="0" indent="0">
              <a:buNone/>
            </a:pPr>
            <a:endParaRPr lang="en-IN" dirty="0"/>
          </a:p>
          <a:p>
            <a:r>
              <a:rPr lang="en-IN" b="1" dirty="0" err="1" smtClean="0"/>
              <a:t>OnAuthentication</a:t>
            </a:r>
            <a:r>
              <a:rPr lang="en-IN" b="1" dirty="0" smtClean="0"/>
              <a:t>:</a:t>
            </a:r>
            <a:r>
              <a:rPr lang="en-IN" dirty="0" smtClean="0"/>
              <a:t> Used </a:t>
            </a:r>
            <a:r>
              <a:rPr lang="en-IN" dirty="0"/>
              <a:t>to authenticate a request and establish the identity of the </a:t>
            </a:r>
            <a:r>
              <a:rPr lang="en-IN" dirty="0" smtClean="0"/>
              <a:t>user</a:t>
            </a:r>
            <a:endParaRPr lang="en-IN" dirty="0"/>
          </a:p>
          <a:p>
            <a:r>
              <a:rPr lang="en-IN" b="1" dirty="0" err="1" smtClean="0"/>
              <a:t>OnAuthenticationChallenge</a:t>
            </a:r>
            <a:r>
              <a:rPr lang="en-IN" b="1" dirty="0" smtClean="0"/>
              <a:t>:</a:t>
            </a:r>
            <a:r>
              <a:rPr lang="en-IN" dirty="0" smtClean="0"/>
              <a:t> </a:t>
            </a:r>
          </a:p>
          <a:p>
            <a:pPr lvl="1"/>
            <a:r>
              <a:rPr lang="en-IN" dirty="0" smtClean="0"/>
              <a:t>Runs </a:t>
            </a:r>
            <a:r>
              <a:rPr lang="en-IN" dirty="0"/>
              <a:t>whenever the request failed to authenticate, </a:t>
            </a:r>
            <a:endParaRPr lang="en-IN" dirty="0" smtClean="0"/>
          </a:p>
          <a:p>
            <a:pPr lvl="1"/>
            <a:r>
              <a:rPr lang="en-IN" dirty="0" smtClean="0"/>
              <a:t>as </a:t>
            </a:r>
            <a:r>
              <a:rPr lang="en-IN" dirty="0"/>
              <a:t>well as right after action method execution</a:t>
            </a:r>
          </a:p>
          <a:p>
            <a:endParaRPr lang="en-IN" dirty="0" smtClean="0"/>
          </a:p>
        </p:txBody>
      </p:sp>
      <p:pic>
        <p:nvPicPr>
          <p:cNvPr id="4" name="Picture 3"/>
          <p:cNvPicPr>
            <a:picLocks noChangeAspect="1"/>
          </p:cNvPicPr>
          <p:nvPr/>
        </p:nvPicPr>
        <p:blipFill>
          <a:blip r:embed="rId2"/>
          <a:stretch>
            <a:fillRect/>
          </a:stretch>
        </p:blipFill>
        <p:spPr>
          <a:xfrm>
            <a:off x="1289865" y="2481855"/>
            <a:ext cx="8934450" cy="1952625"/>
          </a:xfrm>
          <a:prstGeom prst="rect">
            <a:avLst/>
          </a:prstGeom>
        </p:spPr>
      </p:pic>
    </p:spTree>
    <p:extLst>
      <p:ext uri="{BB962C8B-B14F-4D97-AF65-F5344CB8AC3E}">
        <p14:creationId xmlns:p14="http://schemas.microsoft.com/office/powerpoint/2010/main" val="23291108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75000"/>
                  </a:schemeClr>
                </a:solidFill>
              </a:rPr>
              <a:t>Authorization</a:t>
            </a:r>
            <a:r>
              <a:rPr lang="en-IN" dirty="0" smtClean="0"/>
              <a:t> Filter</a:t>
            </a:r>
            <a:endParaRPr lang="en-IN" dirty="0"/>
          </a:p>
        </p:txBody>
      </p:sp>
      <p:sp>
        <p:nvSpPr>
          <p:cNvPr id="3" name="Content Placeholder 2"/>
          <p:cNvSpPr>
            <a:spLocks noGrp="1"/>
          </p:cNvSpPr>
          <p:nvPr>
            <p:ph idx="1"/>
          </p:nvPr>
        </p:nvSpPr>
        <p:spPr/>
        <p:txBody>
          <a:bodyPr/>
          <a:lstStyle/>
          <a:p>
            <a:r>
              <a:rPr lang="en-IN" dirty="0">
                <a:solidFill>
                  <a:schemeClr val="accent1">
                    <a:lumMod val="75000"/>
                  </a:schemeClr>
                </a:solidFill>
              </a:rPr>
              <a:t>Authorization</a:t>
            </a:r>
            <a:r>
              <a:rPr lang="en-IN" dirty="0"/>
              <a:t> – What they should be allowed to access based on </a:t>
            </a:r>
            <a:r>
              <a:rPr lang="en-IN" dirty="0" smtClean="0"/>
              <a:t>user profile </a:t>
            </a:r>
            <a:r>
              <a:rPr lang="en-IN" dirty="0"/>
              <a:t>information</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1097280" y="2605681"/>
            <a:ext cx="8896350" cy="1476375"/>
          </a:xfrm>
          <a:prstGeom prst="rect">
            <a:avLst/>
          </a:prstGeom>
        </p:spPr>
      </p:pic>
      <p:pic>
        <p:nvPicPr>
          <p:cNvPr id="5" name="Picture 4"/>
          <p:cNvPicPr>
            <a:picLocks noChangeAspect="1"/>
          </p:cNvPicPr>
          <p:nvPr/>
        </p:nvPicPr>
        <p:blipFill>
          <a:blip r:embed="rId3"/>
          <a:stretch>
            <a:fillRect/>
          </a:stretch>
        </p:blipFill>
        <p:spPr>
          <a:xfrm>
            <a:off x="1397317" y="4339168"/>
            <a:ext cx="8296275" cy="1638300"/>
          </a:xfrm>
          <a:prstGeom prst="rect">
            <a:avLst/>
          </a:prstGeom>
        </p:spPr>
      </p:pic>
    </p:spTree>
    <p:extLst>
      <p:ext uri="{BB962C8B-B14F-4D97-AF65-F5344CB8AC3E}">
        <p14:creationId xmlns:p14="http://schemas.microsoft.com/office/powerpoint/2010/main" val="43680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Filter Execution Process</a:t>
            </a:r>
            <a:endParaRPr lang="en-IN" dirty="0"/>
          </a:p>
        </p:txBody>
      </p:sp>
      <p:pic>
        <p:nvPicPr>
          <p:cNvPr id="4" name="Picture 3"/>
          <p:cNvPicPr>
            <a:picLocks noChangeAspect="1"/>
          </p:cNvPicPr>
          <p:nvPr/>
        </p:nvPicPr>
        <p:blipFill>
          <a:blip r:embed="rId2"/>
          <a:stretch>
            <a:fillRect/>
          </a:stretch>
        </p:blipFill>
        <p:spPr>
          <a:xfrm>
            <a:off x="4200525" y="1919278"/>
            <a:ext cx="7991475" cy="4133850"/>
          </a:xfrm>
          <a:prstGeom prst="rect">
            <a:avLst/>
          </a:prstGeom>
        </p:spPr>
      </p:pic>
      <p:sp>
        <p:nvSpPr>
          <p:cNvPr id="5" name="TextBox 4"/>
          <p:cNvSpPr txBox="1"/>
          <p:nvPr/>
        </p:nvSpPr>
        <p:spPr>
          <a:xfrm>
            <a:off x="1429554" y="2722468"/>
            <a:ext cx="4790941" cy="2308324"/>
          </a:xfrm>
          <a:prstGeom prst="rect">
            <a:avLst/>
          </a:prstGeom>
          <a:solidFill>
            <a:schemeClr val="bg1"/>
          </a:solidFill>
        </p:spPr>
        <p:txBody>
          <a:bodyPr wrap="square" rtlCol="0">
            <a:spAutoFit/>
          </a:bodyPr>
          <a:lstStyle/>
          <a:p>
            <a:r>
              <a:rPr lang="en-IN" dirty="0" smtClean="0"/>
              <a:t>In case of multiple authentication and authorization filters, each group is executed in order until one of the filter returns a non-null context result.</a:t>
            </a:r>
          </a:p>
          <a:p>
            <a:endParaRPr lang="en-IN" dirty="0" smtClean="0"/>
          </a:p>
          <a:p>
            <a:r>
              <a:rPr lang="en-IN" dirty="0" smtClean="0"/>
              <a:t>When this happens the filter in he pipeline and other components will never be executed.</a:t>
            </a:r>
          </a:p>
          <a:p>
            <a:endParaRPr lang="en-IN" dirty="0"/>
          </a:p>
        </p:txBody>
      </p:sp>
    </p:spTree>
    <p:extLst>
      <p:ext uri="{BB962C8B-B14F-4D97-AF65-F5344CB8AC3E}">
        <p14:creationId xmlns:p14="http://schemas.microsoft.com/office/powerpoint/2010/main" val="39271521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Supported </a:t>
            </a:r>
            <a:r>
              <a:rPr lang="en-IN" dirty="0" smtClean="0">
                <a:solidFill>
                  <a:schemeClr val="accent1">
                    <a:lumMod val="75000"/>
                  </a:schemeClr>
                </a:solidFill>
              </a:rPr>
              <a:t>Authentication</a:t>
            </a:r>
            <a:r>
              <a:rPr lang="en-IN" dirty="0" smtClean="0"/>
              <a:t> Methods</a:t>
            </a:r>
            <a:endParaRPr lang="en-IN" dirty="0"/>
          </a:p>
        </p:txBody>
      </p:sp>
      <p:pic>
        <p:nvPicPr>
          <p:cNvPr id="3" name="Picture 2"/>
          <p:cNvPicPr>
            <a:picLocks noChangeAspect="1"/>
          </p:cNvPicPr>
          <p:nvPr/>
        </p:nvPicPr>
        <p:blipFill>
          <a:blip r:embed="rId2"/>
          <a:stretch>
            <a:fillRect/>
          </a:stretch>
        </p:blipFill>
        <p:spPr>
          <a:xfrm>
            <a:off x="2537473" y="2468719"/>
            <a:ext cx="6524625" cy="3543300"/>
          </a:xfrm>
          <a:prstGeom prst="rect">
            <a:avLst/>
          </a:prstGeom>
        </p:spPr>
      </p:pic>
    </p:spTree>
    <p:extLst>
      <p:ext uri="{BB962C8B-B14F-4D97-AF65-F5344CB8AC3E}">
        <p14:creationId xmlns:p14="http://schemas.microsoft.com/office/powerpoint/2010/main" val="8713821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Understanding Security Filter Exception</a:t>
            </a:r>
            <a:endParaRPr lang="en-IN" dirty="0"/>
          </a:p>
        </p:txBody>
      </p:sp>
      <p:pic>
        <p:nvPicPr>
          <p:cNvPr id="6" name="Content Placeholder 5"/>
          <p:cNvPicPr>
            <a:picLocks noGrp="1" noChangeAspect="1"/>
          </p:cNvPicPr>
          <p:nvPr>
            <p:ph idx="1"/>
          </p:nvPr>
        </p:nvPicPr>
        <p:blipFill>
          <a:blip r:embed="rId2"/>
          <a:stretch>
            <a:fillRect/>
          </a:stretch>
        </p:blipFill>
        <p:spPr>
          <a:xfrm>
            <a:off x="2287588" y="1933575"/>
            <a:ext cx="7677150" cy="3848100"/>
          </a:xfrm>
          <a:prstGeom prst="rect">
            <a:avLst/>
          </a:prstGeom>
        </p:spPr>
      </p:pic>
    </p:spTree>
    <p:extLst>
      <p:ext uri="{BB962C8B-B14F-4D97-AF65-F5344CB8AC3E}">
        <p14:creationId xmlns:p14="http://schemas.microsoft.com/office/powerpoint/2010/main" val="24853814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Demo</a:t>
            </a:r>
            <a:endParaRPr lang="en-IN" dirty="0"/>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41398332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Exception Filters</a:t>
            </a:r>
            <a:endParaRPr lang="en-IN" dirty="0"/>
          </a:p>
        </p:txBody>
      </p:sp>
      <p:sp>
        <p:nvSpPr>
          <p:cNvPr id="3" name="Text Placeholder 2"/>
          <p:cNvSpPr>
            <a:spLocks noGrp="1"/>
          </p:cNvSpPr>
          <p:nvPr>
            <p:ph type="body" idx="1"/>
          </p:nvPr>
        </p:nvSpPr>
        <p:spPr/>
        <p:txBody>
          <a:bodyPr/>
          <a:lstStyle/>
          <a:p>
            <a:r>
              <a:rPr lang="en-IN" dirty="0" smtClean="0"/>
              <a:t>To handle unhandled exception during execution</a:t>
            </a:r>
            <a:endParaRPr lang="en-IN" dirty="0"/>
          </a:p>
        </p:txBody>
      </p:sp>
    </p:spTree>
    <p:extLst>
      <p:ext uri="{BB962C8B-B14F-4D97-AF65-F5344CB8AC3E}">
        <p14:creationId xmlns:p14="http://schemas.microsoft.com/office/powerpoint/2010/main" val="36527779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Handling and Logging </a:t>
            </a:r>
            <a:r>
              <a:rPr lang="en-IN" dirty="0" smtClean="0">
                <a:solidFill>
                  <a:schemeClr val="accent1">
                    <a:lumMod val="75000"/>
                  </a:schemeClr>
                </a:solidFill>
              </a:rPr>
              <a:t>Exceptions</a:t>
            </a:r>
            <a:endParaRPr lang="en-IN" dirty="0">
              <a:solidFill>
                <a:schemeClr val="accent1">
                  <a:lumMod val="75000"/>
                </a:schemeClr>
              </a:solidFill>
            </a:endParaRPr>
          </a:p>
        </p:txBody>
      </p:sp>
      <p:pic>
        <p:nvPicPr>
          <p:cNvPr id="6" name="Picture 5"/>
          <p:cNvPicPr>
            <a:picLocks noChangeAspect="1"/>
          </p:cNvPicPr>
          <p:nvPr/>
        </p:nvPicPr>
        <p:blipFill>
          <a:blip r:embed="rId2"/>
          <a:stretch>
            <a:fillRect/>
          </a:stretch>
        </p:blipFill>
        <p:spPr>
          <a:xfrm>
            <a:off x="3144371" y="2486819"/>
            <a:ext cx="5257800" cy="3028950"/>
          </a:xfrm>
          <a:prstGeom prst="rect">
            <a:avLst/>
          </a:prstGeom>
        </p:spPr>
      </p:pic>
    </p:spTree>
    <p:extLst>
      <p:ext uri="{BB962C8B-B14F-4D97-AF65-F5344CB8AC3E}">
        <p14:creationId xmlns:p14="http://schemas.microsoft.com/office/powerpoint/2010/main" val="15540448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Different Requests, Different Responses</a:t>
            </a:r>
            <a:endParaRPr lang="en-IN" dirty="0"/>
          </a:p>
        </p:txBody>
      </p:sp>
      <p:pic>
        <p:nvPicPr>
          <p:cNvPr id="4" name="Picture 3"/>
          <p:cNvPicPr>
            <a:picLocks noChangeAspect="1"/>
          </p:cNvPicPr>
          <p:nvPr/>
        </p:nvPicPr>
        <p:blipFill>
          <a:blip r:embed="rId2"/>
          <a:stretch>
            <a:fillRect/>
          </a:stretch>
        </p:blipFill>
        <p:spPr>
          <a:xfrm>
            <a:off x="2981325" y="2830886"/>
            <a:ext cx="6229350" cy="2809875"/>
          </a:xfrm>
          <a:prstGeom prst="rect">
            <a:avLst/>
          </a:prstGeom>
        </p:spPr>
      </p:pic>
    </p:spTree>
    <p:extLst>
      <p:ext uri="{BB962C8B-B14F-4D97-AF65-F5344CB8AC3E}">
        <p14:creationId xmlns:p14="http://schemas.microsoft.com/office/powerpoint/2010/main" val="350085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The </a:t>
            </a:r>
            <a:r>
              <a:rPr lang="en-IN" dirty="0" smtClean="0">
                <a:solidFill>
                  <a:schemeClr val="accent1">
                    <a:lumMod val="75000"/>
                  </a:schemeClr>
                </a:solidFill>
              </a:rPr>
              <a:t>Globalization</a:t>
            </a:r>
            <a:r>
              <a:rPr lang="en-IN" dirty="0" smtClean="0"/>
              <a:t> </a:t>
            </a:r>
            <a:r>
              <a:rPr lang="en-IN" dirty="0"/>
              <a:t>process</a:t>
            </a:r>
          </a:p>
        </p:txBody>
      </p:sp>
      <p:pic>
        <p:nvPicPr>
          <p:cNvPr id="3074" name="Picture 2" descr="https://upload.wikimedia.org/wikipedia/commons/thumb/e/e3/Globalisationchart.jpg/400px-Globalisationch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1712" y="1991396"/>
            <a:ext cx="4879976" cy="396498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45712" y="1991396"/>
            <a:ext cx="6096000" cy="3139321"/>
          </a:xfrm>
          <a:prstGeom prst="rect">
            <a:avLst/>
          </a:prstGeom>
        </p:spPr>
        <p:txBody>
          <a:bodyPr>
            <a:spAutoFit/>
          </a:bodyPr>
          <a:lstStyle/>
          <a:p>
            <a:r>
              <a:rPr lang="en-IN" dirty="0" smtClean="0">
                <a:solidFill>
                  <a:schemeClr val="accent1">
                    <a:lumMod val="75000"/>
                  </a:schemeClr>
                </a:solidFill>
              </a:rPr>
              <a:t>Globalization</a:t>
            </a:r>
            <a:r>
              <a:rPr lang="en-IN" dirty="0" smtClean="0"/>
              <a:t> (g11n) is the complete process of making your application available in multiple languages. </a:t>
            </a:r>
            <a:br>
              <a:rPr lang="en-IN" dirty="0" smtClean="0"/>
            </a:br>
            <a:r>
              <a:rPr lang="en-IN" dirty="0" smtClean="0"/>
              <a:t/>
            </a:r>
            <a:br>
              <a:rPr lang="en-IN" dirty="0" smtClean="0"/>
            </a:br>
            <a:r>
              <a:rPr lang="en-IN" dirty="0" smtClean="0">
                <a:solidFill>
                  <a:schemeClr val="accent1">
                    <a:lumMod val="75000"/>
                  </a:schemeClr>
                </a:solidFill>
              </a:rPr>
              <a:t>Internationalization</a:t>
            </a:r>
            <a:r>
              <a:rPr lang="en-IN" dirty="0" smtClean="0"/>
              <a:t> (i18n) is the process of designing your application so that it can be translated to different languages (so not hardcoding the text of labels and menu's into the application) making sure it can handle different currencies, time formats </a:t>
            </a:r>
            <a:r>
              <a:rPr lang="en-IN" dirty="0" err="1" smtClean="0"/>
              <a:t>etc</a:t>
            </a:r>
            <a:r>
              <a:rPr lang="en-IN" dirty="0" smtClean="0"/>
              <a:t> </a:t>
            </a:r>
            <a:r>
              <a:rPr lang="en-IN" dirty="0" err="1" smtClean="0"/>
              <a:t>etc</a:t>
            </a:r>
            <a:r>
              <a:rPr lang="en-IN" dirty="0" smtClean="0"/>
              <a:t> etc.</a:t>
            </a:r>
            <a:br>
              <a:rPr lang="en-IN" dirty="0" smtClean="0"/>
            </a:br>
            <a:r>
              <a:rPr lang="en-IN" dirty="0" smtClean="0"/>
              <a:t/>
            </a:r>
            <a:br>
              <a:rPr lang="en-IN" dirty="0" smtClean="0"/>
            </a:br>
            <a:r>
              <a:rPr lang="en-IN" dirty="0" smtClean="0">
                <a:solidFill>
                  <a:schemeClr val="accent1">
                    <a:lumMod val="75000"/>
                  </a:schemeClr>
                </a:solidFill>
              </a:rPr>
              <a:t>Localization</a:t>
            </a:r>
            <a:r>
              <a:rPr lang="en-IN" dirty="0" smtClean="0"/>
              <a:t> (L10n) is the process of actually translating the application into a new language.</a:t>
            </a:r>
            <a:endParaRPr lang="en-IN" dirty="0"/>
          </a:p>
        </p:txBody>
      </p:sp>
    </p:spTree>
    <p:extLst>
      <p:ext uri="{BB962C8B-B14F-4D97-AF65-F5344CB8AC3E}">
        <p14:creationId xmlns:p14="http://schemas.microsoft.com/office/powerpoint/2010/main" val="57364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Controlled </a:t>
            </a:r>
            <a:r>
              <a:rPr lang="en-IN" dirty="0" smtClean="0">
                <a:solidFill>
                  <a:schemeClr val="accent1">
                    <a:lumMod val="75000"/>
                  </a:schemeClr>
                </a:solidFill>
              </a:rPr>
              <a:t>Exception</a:t>
            </a:r>
            <a:r>
              <a:rPr lang="en-IN" dirty="0" smtClean="0"/>
              <a:t> Handling</a:t>
            </a:r>
            <a:endParaRPr lang="en-IN" dirty="0"/>
          </a:p>
        </p:txBody>
      </p:sp>
      <p:pic>
        <p:nvPicPr>
          <p:cNvPr id="4" name="Picture 3"/>
          <p:cNvPicPr>
            <a:picLocks noChangeAspect="1"/>
          </p:cNvPicPr>
          <p:nvPr/>
        </p:nvPicPr>
        <p:blipFill>
          <a:blip r:embed="rId2"/>
          <a:stretch>
            <a:fillRect/>
          </a:stretch>
        </p:blipFill>
        <p:spPr>
          <a:xfrm>
            <a:off x="2661397" y="2615406"/>
            <a:ext cx="6438900" cy="2771775"/>
          </a:xfrm>
          <a:prstGeom prst="rect">
            <a:avLst/>
          </a:prstGeom>
        </p:spPr>
      </p:pic>
    </p:spTree>
    <p:extLst>
      <p:ext uri="{BB962C8B-B14F-4D97-AF65-F5344CB8AC3E}">
        <p14:creationId xmlns:p14="http://schemas.microsoft.com/office/powerpoint/2010/main" val="3095560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75000"/>
                  </a:schemeClr>
                </a:solidFill>
              </a:rPr>
              <a:t>Exception</a:t>
            </a:r>
            <a:r>
              <a:rPr lang="en-IN" dirty="0" smtClean="0"/>
              <a:t> Handling Strategies</a:t>
            </a:r>
            <a:endParaRPr lang="en-IN" dirty="0"/>
          </a:p>
        </p:txBody>
      </p:sp>
      <p:pic>
        <p:nvPicPr>
          <p:cNvPr id="4" name="Picture 3"/>
          <p:cNvPicPr>
            <a:picLocks noChangeAspect="1"/>
          </p:cNvPicPr>
          <p:nvPr/>
        </p:nvPicPr>
        <p:blipFill>
          <a:blip r:embed="rId2"/>
          <a:stretch>
            <a:fillRect/>
          </a:stretch>
        </p:blipFill>
        <p:spPr>
          <a:xfrm>
            <a:off x="1550026" y="2006964"/>
            <a:ext cx="9371573" cy="4020349"/>
          </a:xfrm>
          <a:prstGeom prst="rect">
            <a:avLst/>
          </a:prstGeom>
        </p:spPr>
      </p:pic>
    </p:spTree>
    <p:extLst>
      <p:ext uri="{BB962C8B-B14F-4D97-AF65-F5344CB8AC3E}">
        <p14:creationId xmlns:p14="http://schemas.microsoft.com/office/powerpoint/2010/main" val="35561037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 Level </a:t>
            </a:r>
            <a:r>
              <a:rPr lang="en-IN" dirty="0" smtClean="0">
                <a:solidFill>
                  <a:schemeClr val="accent1">
                    <a:lumMod val="75000"/>
                  </a:schemeClr>
                </a:solidFill>
              </a:rPr>
              <a:t>Error Handling</a:t>
            </a:r>
            <a:endParaRPr lang="en-IN" dirty="0">
              <a:solidFill>
                <a:schemeClr val="accent1">
                  <a:lumMod val="75000"/>
                </a:schemeClr>
              </a:solidFill>
            </a:endParaRPr>
          </a:p>
        </p:txBody>
      </p:sp>
      <p:pic>
        <p:nvPicPr>
          <p:cNvPr id="4" name="Picture 3"/>
          <p:cNvPicPr>
            <a:picLocks noChangeAspect="1"/>
          </p:cNvPicPr>
          <p:nvPr/>
        </p:nvPicPr>
        <p:blipFill>
          <a:blip r:embed="rId2"/>
          <a:stretch>
            <a:fillRect/>
          </a:stretch>
        </p:blipFill>
        <p:spPr>
          <a:xfrm>
            <a:off x="3444128" y="2539206"/>
            <a:ext cx="4819650" cy="2924175"/>
          </a:xfrm>
          <a:prstGeom prst="rect">
            <a:avLst/>
          </a:prstGeom>
        </p:spPr>
      </p:pic>
    </p:spTree>
    <p:extLst>
      <p:ext uri="{BB962C8B-B14F-4D97-AF65-F5344CB8AC3E}">
        <p14:creationId xmlns:p14="http://schemas.microsoft.com/office/powerpoint/2010/main" val="1811920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75000"/>
                  </a:schemeClr>
                </a:solidFill>
              </a:rPr>
              <a:t>Exception Filters </a:t>
            </a:r>
            <a:r>
              <a:rPr lang="en-IN" dirty="0" smtClean="0"/>
              <a:t>and MVC Life Cycle</a:t>
            </a:r>
            <a:endParaRPr lang="en-IN" dirty="0"/>
          </a:p>
        </p:txBody>
      </p:sp>
      <p:pic>
        <p:nvPicPr>
          <p:cNvPr id="4" name="Picture 3"/>
          <p:cNvPicPr>
            <a:picLocks noChangeAspect="1"/>
          </p:cNvPicPr>
          <p:nvPr/>
        </p:nvPicPr>
        <p:blipFill>
          <a:blip r:embed="rId2"/>
          <a:stretch>
            <a:fillRect/>
          </a:stretch>
        </p:blipFill>
        <p:spPr>
          <a:xfrm>
            <a:off x="3509402" y="2354916"/>
            <a:ext cx="4581525" cy="2686050"/>
          </a:xfrm>
          <a:prstGeom prst="rect">
            <a:avLst/>
          </a:prstGeom>
        </p:spPr>
      </p:pic>
    </p:spTree>
    <p:extLst>
      <p:ext uri="{BB962C8B-B14F-4D97-AF65-F5344CB8AC3E}">
        <p14:creationId xmlns:p14="http://schemas.microsoft.com/office/powerpoint/2010/main" val="24623723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Default </a:t>
            </a:r>
            <a:r>
              <a:rPr lang="en-IN" dirty="0" smtClean="0">
                <a:solidFill>
                  <a:schemeClr val="accent1">
                    <a:lumMod val="75000"/>
                  </a:schemeClr>
                </a:solidFill>
              </a:rPr>
              <a:t>Exception Filter</a:t>
            </a:r>
            <a:endParaRPr lang="en-IN" dirty="0">
              <a:solidFill>
                <a:schemeClr val="accent1">
                  <a:lumMod val="75000"/>
                </a:schemeClr>
              </a:solidFill>
            </a:endParaRPr>
          </a:p>
        </p:txBody>
      </p:sp>
      <p:sp>
        <p:nvSpPr>
          <p:cNvPr id="3" name="Content Placeholder 2"/>
          <p:cNvSpPr>
            <a:spLocks noGrp="1"/>
          </p:cNvSpPr>
          <p:nvPr>
            <p:ph idx="1"/>
          </p:nvPr>
        </p:nvSpPr>
        <p:spPr/>
        <p:txBody>
          <a:bodyPr/>
          <a:lstStyle/>
          <a:p>
            <a:r>
              <a:rPr lang="en-IN" dirty="0" smtClean="0"/>
              <a:t>MVC provides a built in </a:t>
            </a:r>
            <a:r>
              <a:rPr lang="en-IN" dirty="0" smtClean="0">
                <a:solidFill>
                  <a:schemeClr val="accent1">
                    <a:lumMod val="75000"/>
                  </a:schemeClr>
                </a:solidFill>
              </a:rPr>
              <a:t>Exception Filter </a:t>
            </a:r>
            <a:r>
              <a:rPr lang="en-IN" dirty="0" smtClean="0"/>
              <a:t>which is called Handle Error Attribute that handles errors within the scope by redirecting to a specific page</a:t>
            </a:r>
          </a:p>
          <a:p>
            <a:r>
              <a:rPr lang="en-IN" dirty="0" smtClean="0"/>
              <a:t>It doesn’t give lot of freedom to include custom logic</a:t>
            </a:r>
          </a:p>
          <a:p>
            <a:endParaRPr lang="en-IN" dirty="0"/>
          </a:p>
        </p:txBody>
      </p:sp>
      <p:pic>
        <p:nvPicPr>
          <p:cNvPr id="4" name="Picture 3"/>
          <p:cNvPicPr>
            <a:picLocks noChangeAspect="1"/>
          </p:cNvPicPr>
          <p:nvPr/>
        </p:nvPicPr>
        <p:blipFill>
          <a:blip r:embed="rId2"/>
          <a:stretch>
            <a:fillRect/>
          </a:stretch>
        </p:blipFill>
        <p:spPr>
          <a:xfrm>
            <a:off x="5787538" y="3146841"/>
            <a:ext cx="4553229" cy="2566811"/>
          </a:xfrm>
          <a:prstGeom prst="rect">
            <a:avLst/>
          </a:prstGeom>
        </p:spPr>
      </p:pic>
    </p:spTree>
    <p:extLst>
      <p:ext uri="{BB962C8B-B14F-4D97-AF65-F5344CB8AC3E}">
        <p14:creationId xmlns:p14="http://schemas.microsoft.com/office/powerpoint/2010/main" val="36264166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a:t>
            </a:r>
            <a:r>
              <a:rPr lang="en-IN" dirty="0" err="1" smtClean="0">
                <a:solidFill>
                  <a:schemeClr val="accent1">
                    <a:lumMod val="75000"/>
                  </a:schemeClr>
                </a:solidFill>
              </a:rPr>
              <a:t>IExceptionFilter</a:t>
            </a:r>
            <a:r>
              <a:rPr lang="en-IN" dirty="0" smtClean="0">
                <a:solidFill>
                  <a:schemeClr val="accent1">
                    <a:lumMod val="75000"/>
                  </a:schemeClr>
                </a:solidFill>
              </a:rPr>
              <a:t> </a:t>
            </a:r>
            <a:r>
              <a:rPr lang="en-IN" dirty="0" smtClean="0"/>
              <a:t>Interface</a:t>
            </a:r>
            <a:endParaRPr lang="en-IN" dirty="0"/>
          </a:p>
        </p:txBody>
      </p:sp>
      <p:sp>
        <p:nvSpPr>
          <p:cNvPr id="3" name="Content Placeholder 2"/>
          <p:cNvSpPr>
            <a:spLocks noGrp="1"/>
          </p:cNvSpPr>
          <p:nvPr>
            <p:ph idx="1"/>
          </p:nvPr>
        </p:nvSpPr>
        <p:spPr>
          <a:xfrm>
            <a:off x="838200" y="3580327"/>
            <a:ext cx="10515600" cy="2596636"/>
          </a:xfrm>
        </p:spPr>
        <p:txBody>
          <a:bodyPr/>
          <a:lstStyle/>
          <a:p>
            <a:r>
              <a:rPr lang="en-IN" dirty="0" smtClean="0"/>
              <a:t>An </a:t>
            </a:r>
            <a:r>
              <a:rPr lang="en-IN" dirty="0" smtClean="0">
                <a:solidFill>
                  <a:schemeClr val="accent1">
                    <a:lumMod val="75000"/>
                  </a:schemeClr>
                </a:solidFill>
              </a:rPr>
              <a:t>exception filter </a:t>
            </a:r>
            <a:r>
              <a:rPr lang="en-IN" dirty="0" smtClean="0"/>
              <a:t>is a class that implements </a:t>
            </a:r>
            <a:r>
              <a:rPr lang="en-IN" dirty="0" err="1" smtClean="0"/>
              <a:t>IExceptionFilter</a:t>
            </a:r>
            <a:r>
              <a:rPr lang="en-IN" dirty="0" smtClean="0"/>
              <a:t> Interface and inherits from MVC’s </a:t>
            </a:r>
            <a:r>
              <a:rPr lang="en-IN" dirty="0" err="1" smtClean="0"/>
              <a:t>FilterAttribute</a:t>
            </a:r>
            <a:r>
              <a:rPr lang="en-IN" dirty="0" smtClean="0"/>
              <a:t> Class</a:t>
            </a:r>
          </a:p>
          <a:p>
            <a:r>
              <a:rPr lang="en-IN" dirty="0" smtClean="0"/>
              <a:t>Inside this </a:t>
            </a:r>
            <a:r>
              <a:rPr lang="en-IN" dirty="0" err="1" smtClean="0"/>
              <a:t>onException</a:t>
            </a:r>
            <a:r>
              <a:rPr lang="en-IN" dirty="0" smtClean="0"/>
              <a:t> method, you can write any custom logic on any exception</a:t>
            </a:r>
          </a:p>
          <a:p>
            <a:endParaRPr lang="en-IN" dirty="0" smtClean="0"/>
          </a:p>
          <a:p>
            <a:endParaRPr lang="en-IN" dirty="0"/>
          </a:p>
        </p:txBody>
      </p:sp>
      <p:pic>
        <p:nvPicPr>
          <p:cNvPr id="4" name="Picture 3"/>
          <p:cNvPicPr>
            <a:picLocks noChangeAspect="1"/>
          </p:cNvPicPr>
          <p:nvPr/>
        </p:nvPicPr>
        <p:blipFill>
          <a:blip r:embed="rId2"/>
          <a:stretch>
            <a:fillRect/>
          </a:stretch>
        </p:blipFill>
        <p:spPr>
          <a:xfrm>
            <a:off x="2233577" y="2102391"/>
            <a:ext cx="6496050" cy="1038225"/>
          </a:xfrm>
          <a:prstGeom prst="rect">
            <a:avLst/>
          </a:prstGeom>
        </p:spPr>
      </p:pic>
    </p:spTree>
    <p:extLst>
      <p:ext uri="{BB962C8B-B14F-4D97-AF65-F5344CB8AC3E}">
        <p14:creationId xmlns:p14="http://schemas.microsoft.com/office/powerpoint/2010/main" val="8624434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75000"/>
                  </a:schemeClr>
                </a:solidFill>
              </a:rPr>
              <a:t>Exception Filter </a:t>
            </a:r>
            <a:r>
              <a:rPr lang="en-IN" dirty="0" smtClean="0"/>
              <a:t>Exception Scope</a:t>
            </a:r>
            <a:endParaRPr lang="en-IN" dirty="0"/>
          </a:p>
        </p:txBody>
      </p:sp>
      <p:sp>
        <p:nvSpPr>
          <p:cNvPr id="3" name="Content Placeholder 2"/>
          <p:cNvSpPr>
            <a:spLocks noGrp="1"/>
          </p:cNvSpPr>
          <p:nvPr>
            <p:ph idx="1"/>
          </p:nvPr>
        </p:nvSpPr>
        <p:spPr/>
        <p:txBody>
          <a:bodyPr/>
          <a:lstStyle/>
          <a:p>
            <a:r>
              <a:rPr lang="en-IN" dirty="0" smtClean="0"/>
              <a:t>One or more </a:t>
            </a:r>
            <a:r>
              <a:rPr lang="en-IN" dirty="0" smtClean="0">
                <a:solidFill>
                  <a:schemeClr val="accent1">
                    <a:lumMod val="75000"/>
                  </a:schemeClr>
                </a:solidFill>
              </a:rPr>
              <a:t>exception filters </a:t>
            </a:r>
            <a:r>
              <a:rPr lang="en-IN" dirty="0" smtClean="0"/>
              <a:t>can be applied across different scope (action method, controller, application level)</a:t>
            </a:r>
          </a:p>
          <a:p>
            <a:r>
              <a:rPr lang="en-IN" dirty="0" smtClean="0"/>
              <a:t>If you have one controller with lot of complex logic, you can have a </a:t>
            </a:r>
            <a:r>
              <a:rPr lang="en-IN" dirty="0" smtClean="0">
                <a:solidFill>
                  <a:schemeClr val="accent1">
                    <a:lumMod val="75000"/>
                  </a:schemeClr>
                </a:solidFill>
              </a:rPr>
              <a:t>exception filter </a:t>
            </a:r>
            <a:r>
              <a:rPr lang="en-IN" dirty="0" smtClean="0"/>
              <a:t>just for that controller</a:t>
            </a:r>
          </a:p>
          <a:p>
            <a:endParaRPr lang="en-IN" dirty="0" smtClean="0"/>
          </a:p>
          <a:p>
            <a:endParaRPr lang="en-IN" dirty="0"/>
          </a:p>
        </p:txBody>
      </p:sp>
      <p:pic>
        <p:nvPicPr>
          <p:cNvPr id="4" name="Picture 3"/>
          <p:cNvPicPr>
            <a:picLocks noChangeAspect="1"/>
          </p:cNvPicPr>
          <p:nvPr/>
        </p:nvPicPr>
        <p:blipFill>
          <a:blip r:embed="rId2"/>
          <a:stretch>
            <a:fillRect/>
          </a:stretch>
        </p:blipFill>
        <p:spPr>
          <a:xfrm>
            <a:off x="3214687" y="4001294"/>
            <a:ext cx="5762625" cy="2314575"/>
          </a:xfrm>
          <a:prstGeom prst="rect">
            <a:avLst/>
          </a:prstGeom>
        </p:spPr>
      </p:pic>
    </p:spTree>
    <p:extLst>
      <p:ext uri="{BB962C8B-B14F-4D97-AF65-F5344CB8AC3E}">
        <p14:creationId xmlns:p14="http://schemas.microsoft.com/office/powerpoint/2010/main" val="10566082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75000"/>
                  </a:schemeClr>
                </a:solidFill>
              </a:rPr>
              <a:t>Exception Filter </a:t>
            </a:r>
            <a:r>
              <a:rPr lang="en-IN" dirty="0" smtClean="0"/>
              <a:t>Execution Order</a:t>
            </a:r>
            <a:endParaRPr lang="en-IN" dirty="0"/>
          </a:p>
        </p:txBody>
      </p:sp>
      <p:pic>
        <p:nvPicPr>
          <p:cNvPr id="4" name="Picture 3"/>
          <p:cNvPicPr>
            <a:picLocks noChangeAspect="1"/>
          </p:cNvPicPr>
          <p:nvPr/>
        </p:nvPicPr>
        <p:blipFill>
          <a:blip r:embed="rId2"/>
          <a:stretch>
            <a:fillRect/>
          </a:stretch>
        </p:blipFill>
        <p:spPr>
          <a:xfrm>
            <a:off x="4135755" y="2315975"/>
            <a:ext cx="3981450" cy="3248025"/>
          </a:xfrm>
          <a:prstGeom prst="rect">
            <a:avLst/>
          </a:prstGeom>
        </p:spPr>
      </p:pic>
    </p:spTree>
    <p:extLst>
      <p:ext uri="{BB962C8B-B14F-4D97-AF65-F5344CB8AC3E}">
        <p14:creationId xmlns:p14="http://schemas.microsoft.com/office/powerpoint/2010/main" val="42947569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Demo</a:t>
            </a:r>
            <a:endParaRPr lang="en-IN" dirty="0"/>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22464101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IN" dirty="0" smtClean="0"/>
              <a:t>Summary</a:t>
            </a:r>
            <a:endParaRPr lang="en-IN" dirty="0"/>
          </a:p>
        </p:txBody>
      </p:sp>
      <p:sp>
        <p:nvSpPr>
          <p:cNvPr id="10" name="Content Placeholder 9"/>
          <p:cNvSpPr>
            <a:spLocks noGrp="1"/>
          </p:cNvSpPr>
          <p:nvPr>
            <p:ph idx="1"/>
          </p:nvPr>
        </p:nvSpPr>
        <p:spPr/>
        <p:txBody>
          <a:bodyPr/>
          <a:lstStyle/>
          <a:p>
            <a:r>
              <a:rPr lang="en-IN" dirty="0" smtClean="0">
                <a:solidFill>
                  <a:schemeClr val="accent1">
                    <a:lumMod val="75000"/>
                  </a:schemeClr>
                </a:solidFill>
              </a:rPr>
              <a:t>Exception Filters </a:t>
            </a:r>
            <a:r>
              <a:rPr lang="en-IN" dirty="0" smtClean="0"/>
              <a:t>provide flexibility for Error Handling</a:t>
            </a:r>
          </a:p>
          <a:p>
            <a:r>
              <a:rPr lang="en-IN" dirty="0" smtClean="0"/>
              <a:t>Can handle errors in the scope of Action Method</a:t>
            </a:r>
          </a:p>
          <a:p>
            <a:r>
              <a:rPr lang="en-IN" dirty="0" smtClean="0"/>
              <a:t>Provide access to more contextual framework information</a:t>
            </a:r>
          </a:p>
          <a:p>
            <a:r>
              <a:rPr lang="en-IN" dirty="0" smtClean="0"/>
              <a:t>Global error handling should still be used as a fall back</a:t>
            </a:r>
            <a:endParaRPr lang="en-IN" dirty="0"/>
          </a:p>
        </p:txBody>
      </p:sp>
    </p:spTree>
    <p:extLst>
      <p:ext uri="{BB962C8B-B14F-4D97-AF65-F5344CB8AC3E}">
        <p14:creationId xmlns:p14="http://schemas.microsoft.com/office/powerpoint/2010/main" val="3564829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75000"/>
                  </a:schemeClr>
                </a:solidFill>
              </a:rPr>
              <a:t>Culture</a:t>
            </a:r>
            <a:endParaRPr lang="en-IN" dirty="0"/>
          </a:p>
        </p:txBody>
      </p:sp>
      <p:sp>
        <p:nvSpPr>
          <p:cNvPr id="3" name="Content Placeholder 2"/>
          <p:cNvSpPr>
            <a:spLocks noGrp="1"/>
          </p:cNvSpPr>
          <p:nvPr>
            <p:ph idx="1"/>
          </p:nvPr>
        </p:nvSpPr>
        <p:spPr>
          <a:xfrm>
            <a:off x="1097280" y="1845734"/>
            <a:ext cx="10058400" cy="4490672"/>
          </a:xfrm>
        </p:spPr>
        <p:txBody>
          <a:bodyPr>
            <a:normAutofit/>
          </a:bodyPr>
          <a:lstStyle/>
          <a:p>
            <a:r>
              <a:rPr lang="en-IN" dirty="0" smtClean="0"/>
              <a:t>The </a:t>
            </a:r>
            <a:r>
              <a:rPr lang="en-IN" dirty="0"/>
              <a:t>format for the </a:t>
            </a:r>
            <a:r>
              <a:rPr lang="en-IN" dirty="0">
                <a:solidFill>
                  <a:schemeClr val="accent1">
                    <a:lumMod val="75000"/>
                  </a:schemeClr>
                </a:solidFill>
              </a:rPr>
              <a:t>culture</a:t>
            </a:r>
            <a:r>
              <a:rPr lang="en-IN" dirty="0"/>
              <a:t> name is "&lt;languagecode2&gt;-&lt;country/regioncode2&gt;", </a:t>
            </a:r>
            <a:endParaRPr lang="en-IN" dirty="0" smtClean="0"/>
          </a:p>
          <a:p>
            <a:pPr lvl="1"/>
            <a:r>
              <a:rPr lang="en-IN" dirty="0" smtClean="0"/>
              <a:t> </a:t>
            </a:r>
            <a:r>
              <a:rPr lang="en-IN" dirty="0"/>
              <a:t>&lt;languagecode2&gt; is the language </a:t>
            </a:r>
            <a:r>
              <a:rPr lang="en-IN" dirty="0" smtClean="0"/>
              <a:t>code</a:t>
            </a:r>
          </a:p>
          <a:p>
            <a:pPr lvl="1"/>
            <a:r>
              <a:rPr lang="en-IN" dirty="0" smtClean="0"/>
              <a:t>&lt;country/regioncode2</a:t>
            </a:r>
            <a:r>
              <a:rPr lang="en-IN" dirty="0"/>
              <a:t>&gt; is the subculture </a:t>
            </a:r>
            <a:r>
              <a:rPr lang="en-IN" dirty="0" smtClean="0"/>
              <a:t>code</a:t>
            </a:r>
          </a:p>
          <a:p>
            <a:pPr lvl="1"/>
            <a:endParaRPr lang="en-IN" dirty="0"/>
          </a:p>
          <a:p>
            <a:pPr marL="201168" lvl="1" indent="0">
              <a:buNone/>
            </a:pPr>
            <a:r>
              <a:rPr lang="en-IN" dirty="0" smtClean="0"/>
              <a:t>Example</a:t>
            </a:r>
            <a:r>
              <a:rPr lang="en-IN" dirty="0"/>
              <a:t>:  (</a:t>
            </a:r>
            <a:r>
              <a:rPr lang="en-IN" dirty="0">
                <a:hlinkClick r:id="rId2"/>
              </a:rPr>
              <a:t>http://</a:t>
            </a:r>
            <a:r>
              <a:rPr lang="en-IN" dirty="0" smtClean="0">
                <a:hlinkClick r:id="rId2"/>
              </a:rPr>
              <a:t>www.basicdatepicker.com/samples/cultureinfo.aspx</a:t>
            </a:r>
            <a:r>
              <a:rPr lang="en-IN" dirty="0" smtClean="0"/>
              <a:t>) </a:t>
            </a:r>
          </a:p>
          <a:p>
            <a:pPr marL="201168" lvl="1" indent="0">
              <a:buNone/>
            </a:pPr>
            <a:r>
              <a:rPr lang="en-IN" dirty="0"/>
              <a:t>	</a:t>
            </a:r>
            <a:r>
              <a:rPr lang="en-IN" dirty="0" err="1" smtClean="0"/>
              <a:t>es</a:t>
            </a:r>
            <a:r>
              <a:rPr lang="en-IN" dirty="0" smtClean="0"/>
              <a:t>-CL </a:t>
            </a:r>
            <a:r>
              <a:rPr lang="en-IN" dirty="0"/>
              <a:t>for Spanish (Chile) </a:t>
            </a:r>
            <a:endParaRPr lang="en-IN" dirty="0" smtClean="0"/>
          </a:p>
          <a:p>
            <a:pPr marL="201168" lvl="1" indent="0">
              <a:buNone/>
            </a:pPr>
            <a:r>
              <a:rPr lang="en-IN" dirty="0"/>
              <a:t>	</a:t>
            </a:r>
            <a:r>
              <a:rPr lang="en-IN" dirty="0" smtClean="0"/>
              <a:t>en-US </a:t>
            </a:r>
            <a:r>
              <a:rPr lang="en-IN" dirty="0"/>
              <a:t>for English (United States</a:t>
            </a:r>
            <a:r>
              <a:rPr lang="en-IN" dirty="0" smtClean="0"/>
              <a:t>)</a:t>
            </a:r>
            <a:endParaRPr lang="en-IN" dirty="0"/>
          </a:p>
        </p:txBody>
      </p:sp>
      <p:sp>
        <p:nvSpPr>
          <p:cNvPr id="4" name="Rectangle 3"/>
          <p:cNvSpPr/>
          <p:nvPr/>
        </p:nvSpPr>
        <p:spPr>
          <a:xfrm>
            <a:off x="1097280" y="4428984"/>
            <a:ext cx="10058400" cy="1338828"/>
          </a:xfrm>
          <a:prstGeom prst="rect">
            <a:avLst/>
          </a:prstGeom>
        </p:spPr>
        <p:txBody>
          <a:bodyPr wrap="square">
            <a:spAutoFit/>
          </a:bodyPr>
          <a:lstStyle/>
          <a:p>
            <a:pPr>
              <a:lnSpc>
                <a:spcPct val="150000"/>
              </a:lnSpc>
            </a:pPr>
            <a:r>
              <a:rPr lang="en-IN" b="1" dirty="0" smtClean="0">
                <a:solidFill>
                  <a:schemeClr val="accent1">
                    <a:lumMod val="75000"/>
                  </a:schemeClr>
                </a:solidFill>
              </a:rPr>
              <a:t>Culture</a:t>
            </a:r>
            <a:r>
              <a:rPr lang="en-IN" dirty="0" smtClean="0"/>
              <a:t>: It is a language and, optionally, a region</a:t>
            </a:r>
          </a:p>
          <a:p>
            <a:pPr>
              <a:lnSpc>
                <a:spcPct val="150000"/>
              </a:lnSpc>
            </a:pPr>
            <a:r>
              <a:rPr lang="en-IN" b="1" dirty="0" smtClean="0"/>
              <a:t>Neutral culture</a:t>
            </a:r>
            <a:r>
              <a:rPr lang="en-IN" dirty="0" smtClean="0"/>
              <a:t>: A </a:t>
            </a:r>
            <a:r>
              <a:rPr lang="en-IN" dirty="0" smtClean="0">
                <a:solidFill>
                  <a:schemeClr val="accent1">
                    <a:lumMod val="75000"/>
                  </a:schemeClr>
                </a:solidFill>
              </a:rPr>
              <a:t>culture</a:t>
            </a:r>
            <a:r>
              <a:rPr lang="en-IN" dirty="0" smtClean="0"/>
              <a:t> that has a specified language, but not a region. (e.g. "en", "</a:t>
            </a:r>
            <a:r>
              <a:rPr lang="en-IN" dirty="0" err="1" smtClean="0"/>
              <a:t>es</a:t>
            </a:r>
            <a:r>
              <a:rPr lang="en-IN" dirty="0" smtClean="0"/>
              <a:t>")</a:t>
            </a:r>
          </a:p>
          <a:p>
            <a:pPr>
              <a:lnSpc>
                <a:spcPct val="150000"/>
              </a:lnSpc>
            </a:pPr>
            <a:r>
              <a:rPr lang="en-IN" b="1" dirty="0" smtClean="0"/>
              <a:t>Specific culture</a:t>
            </a:r>
            <a:r>
              <a:rPr lang="en-IN" dirty="0" smtClean="0"/>
              <a:t>: A </a:t>
            </a:r>
            <a:r>
              <a:rPr lang="en-IN" dirty="0" smtClean="0">
                <a:solidFill>
                  <a:schemeClr val="accent1">
                    <a:lumMod val="75000"/>
                  </a:schemeClr>
                </a:solidFill>
              </a:rPr>
              <a:t>culture</a:t>
            </a:r>
            <a:r>
              <a:rPr lang="en-IN" dirty="0" smtClean="0"/>
              <a:t> that has a specified language and region. (e.g. "en-US", "en-GB", "</a:t>
            </a:r>
            <a:r>
              <a:rPr lang="en-IN" dirty="0" err="1" smtClean="0"/>
              <a:t>es</a:t>
            </a:r>
            <a:r>
              <a:rPr lang="en-IN" dirty="0" smtClean="0"/>
              <a:t>-CL")</a:t>
            </a:r>
            <a:endParaRPr lang="en-IN" dirty="0"/>
          </a:p>
        </p:txBody>
      </p:sp>
    </p:spTree>
    <p:extLst>
      <p:ext uri="{BB962C8B-B14F-4D97-AF65-F5344CB8AC3E}">
        <p14:creationId xmlns:p14="http://schemas.microsoft.com/office/powerpoint/2010/main" val="38516622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err="1" smtClean="0"/>
              <a:t>ActionResult</a:t>
            </a:r>
            <a:endParaRPr lang="en-IN" dirty="0"/>
          </a:p>
        </p:txBody>
      </p:sp>
      <p:sp>
        <p:nvSpPr>
          <p:cNvPr id="5" name="Text Placeholder 4"/>
          <p:cNvSpPr>
            <a:spLocks noGrp="1"/>
          </p:cNvSpPr>
          <p:nvPr>
            <p:ph type="body" idx="1"/>
          </p:nvPr>
        </p:nvSpPr>
        <p:spPr/>
        <p:txBody>
          <a:bodyPr/>
          <a:lstStyle/>
          <a:p>
            <a:r>
              <a:rPr lang="en-IN" dirty="0" smtClean="0"/>
              <a:t>Base for all action results</a:t>
            </a:r>
            <a:endParaRPr lang="en-IN" dirty="0"/>
          </a:p>
        </p:txBody>
      </p:sp>
    </p:spTree>
    <p:extLst>
      <p:ext uri="{BB962C8B-B14F-4D97-AF65-F5344CB8AC3E}">
        <p14:creationId xmlns:p14="http://schemas.microsoft.com/office/powerpoint/2010/main" val="12687404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solidFill>
                  <a:schemeClr val="accent1">
                    <a:lumMod val="75000"/>
                  </a:schemeClr>
                </a:solidFill>
              </a:rPr>
              <a:t>Action Result</a:t>
            </a:r>
            <a:endParaRPr lang="en-IN" dirty="0">
              <a:solidFill>
                <a:schemeClr val="accent1">
                  <a:lumMod val="75000"/>
                </a:schemeClr>
              </a:solidFill>
            </a:endParaRPr>
          </a:p>
        </p:txBody>
      </p:sp>
      <p:sp>
        <p:nvSpPr>
          <p:cNvPr id="5" name="Content Placeholder 4"/>
          <p:cNvSpPr>
            <a:spLocks noGrp="1"/>
          </p:cNvSpPr>
          <p:nvPr>
            <p:ph idx="1"/>
          </p:nvPr>
        </p:nvSpPr>
        <p:spPr>
          <a:xfrm>
            <a:off x="1097280" y="1961644"/>
            <a:ext cx="10058400" cy="845951"/>
          </a:xfrm>
        </p:spPr>
        <p:txBody>
          <a:bodyPr/>
          <a:lstStyle/>
          <a:p>
            <a:pPr marL="217170" lvl="1" indent="0">
              <a:buNone/>
            </a:pPr>
            <a:r>
              <a:rPr lang="en-US" sz="2000" dirty="0"/>
              <a:t>Most action methods return an instance of a class that derives from </a:t>
            </a:r>
            <a:r>
              <a:rPr lang="en-US" sz="2000" dirty="0" err="1">
                <a:solidFill>
                  <a:schemeClr val="accent1">
                    <a:lumMod val="75000"/>
                  </a:schemeClr>
                </a:solidFill>
              </a:rPr>
              <a:t>ActionResult</a:t>
            </a:r>
            <a:endParaRPr lang="en-US" sz="2000" dirty="0">
              <a:solidFill>
                <a:schemeClr val="accent1">
                  <a:lumMod val="75000"/>
                </a:schemeClr>
              </a:solidFill>
            </a:endParaRPr>
          </a:p>
          <a:p>
            <a:pPr marL="217170" lvl="1" indent="0">
              <a:buNone/>
            </a:pPr>
            <a:r>
              <a:rPr lang="en-US" sz="2000" dirty="0" err="1">
                <a:solidFill>
                  <a:schemeClr val="accent1">
                    <a:lumMod val="75000"/>
                  </a:schemeClr>
                </a:solidFill>
              </a:rPr>
              <a:t>ActionResult</a:t>
            </a:r>
            <a:r>
              <a:rPr lang="en-US" sz="2000" dirty="0">
                <a:solidFill>
                  <a:schemeClr val="accent1">
                    <a:lumMod val="75000"/>
                  </a:schemeClr>
                </a:solidFill>
              </a:rPr>
              <a:t> </a:t>
            </a:r>
            <a:r>
              <a:rPr lang="en-US" sz="2000" dirty="0"/>
              <a:t>class is the base for all action </a:t>
            </a:r>
            <a:r>
              <a:rPr lang="en-US" sz="2000" dirty="0" smtClean="0"/>
              <a:t>results</a:t>
            </a:r>
          </a:p>
          <a:p>
            <a:pPr marL="217170" lvl="1" indent="0">
              <a:buNone/>
            </a:pPr>
            <a:endParaRPr lang="en-IN" dirty="0"/>
          </a:p>
        </p:txBody>
      </p:sp>
      <p:graphicFrame>
        <p:nvGraphicFramePr>
          <p:cNvPr id="7" name="Table 6"/>
          <p:cNvGraphicFramePr>
            <a:graphicFrameLocks noGrp="1"/>
          </p:cNvGraphicFramePr>
          <p:nvPr>
            <p:extLst>
              <p:ext uri="{D42A27DB-BD31-4B8C-83A1-F6EECF244321}">
                <p14:modId xmlns:p14="http://schemas.microsoft.com/office/powerpoint/2010/main" val="939432805"/>
              </p:ext>
            </p:extLst>
          </p:nvPr>
        </p:nvGraphicFramePr>
        <p:xfrm>
          <a:off x="918404" y="2981263"/>
          <a:ext cx="10481977" cy="2966720"/>
        </p:xfrm>
        <a:graphic>
          <a:graphicData uri="http://schemas.openxmlformats.org/drawingml/2006/table">
            <a:tbl>
              <a:tblPr firstRow="1" bandRow="1">
                <a:tableStyleId>{B301B821-A1FF-4177-AEE7-76D212191A09}</a:tableStyleId>
              </a:tblPr>
              <a:tblGrid>
                <a:gridCol w="1645951"/>
                <a:gridCol w="1477413"/>
                <a:gridCol w="7358613"/>
              </a:tblGrid>
              <a:tr h="370840">
                <a:tc>
                  <a:txBody>
                    <a:bodyPr/>
                    <a:lstStyle/>
                    <a:p>
                      <a:r>
                        <a:rPr lang="en-US" sz="1400" dirty="0" smtClean="0"/>
                        <a:t>Action Result</a:t>
                      </a:r>
                      <a:endParaRPr lang="en-US" sz="1400" dirty="0"/>
                    </a:p>
                  </a:txBody>
                  <a:tcPr/>
                </a:tc>
                <a:tc>
                  <a:txBody>
                    <a:bodyPr/>
                    <a:lstStyle/>
                    <a:p>
                      <a:r>
                        <a:rPr lang="en-US" sz="1400" dirty="0" smtClean="0"/>
                        <a:t>Helper Method</a:t>
                      </a:r>
                      <a:endParaRPr lang="en-US" sz="1400" dirty="0"/>
                    </a:p>
                  </a:txBody>
                  <a:tcPr/>
                </a:tc>
                <a:tc>
                  <a:txBody>
                    <a:bodyPr/>
                    <a:lstStyle/>
                    <a:p>
                      <a:r>
                        <a:rPr lang="en-US" sz="1400" dirty="0" smtClean="0"/>
                        <a:t>Description</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effectLst/>
                        </a:rPr>
                        <a:t>ViewResult</a:t>
                      </a:r>
                      <a:endParaRPr lang="en-US" sz="1400" dirty="0" smtClean="0">
                        <a:effectLst/>
                      </a:endParaRPr>
                    </a:p>
                  </a:txBody>
                  <a:tcPr/>
                </a:tc>
                <a:tc>
                  <a:txBody>
                    <a:bodyPr/>
                    <a:lstStyle/>
                    <a:p>
                      <a:r>
                        <a:rPr lang="en-US" sz="1400" dirty="0" smtClean="0"/>
                        <a:t>View</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effectLst/>
                        </a:rPr>
                        <a:t>Renders a view as a Web page. </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smtClean="0">
                          <a:effectLst/>
                        </a:rPr>
                        <a:t>PartialViewResult</a:t>
                      </a:r>
                      <a:endParaRPr lang="en-US" sz="1400" dirty="0" smtClean="0">
                        <a:effectLst/>
                      </a:endParaRPr>
                    </a:p>
                  </a:txBody>
                  <a:tcPr/>
                </a:tc>
                <a:tc>
                  <a:txBody>
                    <a:bodyPr/>
                    <a:lstStyle/>
                    <a:p>
                      <a:r>
                        <a:rPr lang="en-US" sz="1400" dirty="0" err="1" smtClean="0">
                          <a:effectLst/>
                        </a:rPr>
                        <a:t>PartialView</a:t>
                      </a:r>
                      <a:endParaRPr lang="en-US" sz="1400" dirty="0"/>
                    </a:p>
                  </a:txBody>
                  <a:tcPr/>
                </a:tc>
                <a:tc>
                  <a:txBody>
                    <a:bodyPr/>
                    <a:lstStyle/>
                    <a:p>
                      <a:r>
                        <a:rPr lang="en-US" sz="1400" dirty="0" smtClean="0"/>
                        <a:t>Renders a partial view, which defines a section of a view that can be rendered inside another view</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u="none" strike="noStrike" kern="1200" dirty="0" smtClean="0">
                          <a:effectLst/>
                        </a:rPr>
                        <a:t>JsonResult</a:t>
                      </a:r>
                      <a:endParaRPr lang="en-US" sz="1400" dirty="0" smtClean="0">
                        <a:effectLst/>
                      </a:endParaRPr>
                    </a:p>
                  </a:txBody>
                  <a:tcPr/>
                </a:tc>
                <a:tc>
                  <a:txBody>
                    <a:bodyPr/>
                    <a:lstStyle/>
                    <a:p>
                      <a:r>
                        <a:rPr lang="en-IN" sz="1400" u="none" strike="noStrike" kern="1200" dirty="0" smtClean="0">
                          <a:effectLst/>
                        </a:rPr>
                        <a:t>Json</a:t>
                      </a:r>
                      <a:endParaRPr lang="en-US" sz="1400" dirty="0"/>
                    </a:p>
                  </a:txBody>
                  <a:tcPr/>
                </a:tc>
                <a:tc>
                  <a:txBody>
                    <a:bodyPr/>
                    <a:lstStyle/>
                    <a:p>
                      <a:r>
                        <a:rPr lang="en-IN" sz="1400" kern="1200" dirty="0" smtClean="0">
                          <a:effectLst/>
                        </a:rPr>
                        <a:t>Returns a serialized JSON object.</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u="none" strike="noStrike" kern="1200" dirty="0" smtClean="0">
                          <a:effectLst/>
                        </a:rPr>
                        <a:t>JavaScriptResult</a:t>
                      </a:r>
                      <a:endParaRPr lang="en-US" sz="1400" dirty="0" smtClean="0">
                        <a:effectLst/>
                      </a:endParaRPr>
                    </a:p>
                  </a:txBody>
                  <a:tcPr/>
                </a:tc>
                <a:tc>
                  <a:txBody>
                    <a:bodyPr/>
                    <a:lstStyle/>
                    <a:p>
                      <a:r>
                        <a:rPr lang="en-IN" sz="1400" u="none" strike="noStrike" kern="1200" dirty="0" smtClean="0">
                          <a:effectLst/>
                        </a:rPr>
                        <a:t>JavaScript</a:t>
                      </a:r>
                      <a:endParaRPr lang="en-US" sz="1400" dirty="0"/>
                    </a:p>
                  </a:txBody>
                  <a:tcPr/>
                </a:tc>
                <a:tc>
                  <a:txBody>
                    <a:bodyPr/>
                    <a:lstStyle/>
                    <a:p>
                      <a:r>
                        <a:rPr lang="en-IN" sz="1400" kern="1200" dirty="0" smtClean="0">
                          <a:effectLst/>
                        </a:rPr>
                        <a:t>Returns a script that can be executed on the client.</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u="none" strike="noStrike" kern="1200" dirty="0" smtClean="0">
                          <a:effectLst/>
                        </a:rPr>
                        <a:t>FileResult</a:t>
                      </a:r>
                      <a:endParaRPr lang="en-US" sz="1400" dirty="0" smtClean="0">
                        <a:effectLst/>
                      </a:endParaRPr>
                    </a:p>
                  </a:txBody>
                  <a:tcPr/>
                </a:tc>
                <a:tc>
                  <a:txBody>
                    <a:bodyPr/>
                    <a:lstStyle/>
                    <a:p>
                      <a:r>
                        <a:rPr lang="en-IN" sz="1400" u="none" strike="noStrike" kern="1200" dirty="0" smtClean="0">
                          <a:effectLst/>
                        </a:rPr>
                        <a:t>File</a:t>
                      </a:r>
                      <a:endParaRPr lang="en-US" sz="1400" dirty="0"/>
                    </a:p>
                  </a:txBody>
                  <a:tcPr/>
                </a:tc>
                <a:tc>
                  <a:txBody>
                    <a:bodyPr/>
                    <a:lstStyle/>
                    <a:p>
                      <a:r>
                        <a:rPr lang="en-IN" sz="1400" kern="1200" dirty="0" smtClean="0">
                          <a:effectLst/>
                        </a:rPr>
                        <a:t>Returns binary output to write to the response.</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u="none" strike="noStrike" kern="1200" dirty="0" smtClean="0">
                          <a:effectLst/>
                        </a:rPr>
                        <a:t>ContentResult</a:t>
                      </a:r>
                      <a:endParaRPr lang="en-US" sz="1400" dirty="0" smtClean="0">
                        <a:effectLst/>
                      </a:endParaRPr>
                    </a:p>
                  </a:txBody>
                  <a:tcPr/>
                </a:tc>
                <a:tc>
                  <a:txBody>
                    <a:bodyPr/>
                    <a:lstStyle/>
                    <a:p>
                      <a:r>
                        <a:rPr lang="en-IN" sz="1400" u="none" strike="noStrike" kern="1200" dirty="0" smtClean="0">
                          <a:effectLst/>
                        </a:rPr>
                        <a:t>Content</a:t>
                      </a:r>
                      <a:endParaRPr lang="en-US" sz="1400" dirty="0"/>
                    </a:p>
                  </a:txBody>
                  <a:tcPr/>
                </a:tc>
                <a:tc>
                  <a:txBody>
                    <a:bodyPr/>
                    <a:lstStyle/>
                    <a:p>
                      <a:r>
                        <a:rPr lang="en-IN" sz="1400" kern="1200" dirty="0" smtClean="0">
                          <a:effectLst/>
                        </a:rPr>
                        <a:t>Returns a user-defined content type.</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u="none" strike="noStrike" kern="1200" dirty="0" smtClean="0">
                          <a:effectLst/>
                        </a:rPr>
                        <a:t>RedirectResult</a:t>
                      </a:r>
                      <a:endParaRPr lang="en-US" sz="1400" dirty="0" smtClean="0">
                        <a:effectLst/>
                      </a:endParaRPr>
                    </a:p>
                  </a:txBody>
                  <a:tcPr/>
                </a:tc>
                <a:tc>
                  <a:txBody>
                    <a:bodyPr/>
                    <a:lstStyle/>
                    <a:p>
                      <a:r>
                        <a:rPr lang="en-IN" sz="1400" u="none" strike="noStrike" kern="1200" dirty="0" smtClean="0">
                          <a:effectLst/>
                        </a:rPr>
                        <a:t>Redirect</a:t>
                      </a:r>
                      <a:endParaRPr lang="en-US" sz="1400" dirty="0"/>
                    </a:p>
                  </a:txBody>
                  <a:tcPr/>
                </a:tc>
                <a:tc>
                  <a:txBody>
                    <a:bodyPr/>
                    <a:lstStyle/>
                    <a:p>
                      <a:r>
                        <a:rPr lang="en-IN" sz="1400" kern="1200" dirty="0" smtClean="0">
                          <a:effectLst/>
                        </a:rPr>
                        <a:t>Redirects to another action method by using its URL.</a:t>
                      </a:r>
                      <a:endParaRPr lang="en-US" sz="1400" dirty="0"/>
                    </a:p>
                  </a:txBody>
                  <a:tcPr/>
                </a:tc>
              </a:tr>
            </a:tbl>
          </a:graphicData>
        </a:graphic>
      </p:graphicFrame>
    </p:spTree>
    <p:extLst>
      <p:ext uri="{BB962C8B-B14F-4D97-AF65-F5344CB8AC3E}">
        <p14:creationId xmlns:p14="http://schemas.microsoft.com/office/powerpoint/2010/main" val="39345554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75000"/>
                  </a:schemeClr>
                </a:solidFill>
              </a:rPr>
              <a:t>Action Result </a:t>
            </a:r>
            <a:r>
              <a:rPr lang="en-IN" dirty="0" smtClean="0"/>
              <a:t>Execution Process</a:t>
            </a:r>
            <a:endParaRPr lang="en-IN" dirty="0"/>
          </a:p>
        </p:txBody>
      </p:sp>
      <p:pic>
        <p:nvPicPr>
          <p:cNvPr id="4" name="Picture 3"/>
          <p:cNvPicPr>
            <a:picLocks noChangeAspect="1"/>
          </p:cNvPicPr>
          <p:nvPr/>
        </p:nvPicPr>
        <p:blipFill>
          <a:blip r:embed="rId2"/>
          <a:stretch>
            <a:fillRect/>
          </a:stretch>
        </p:blipFill>
        <p:spPr>
          <a:xfrm>
            <a:off x="2950603" y="1897688"/>
            <a:ext cx="5981700" cy="4067175"/>
          </a:xfrm>
          <a:prstGeom prst="rect">
            <a:avLst/>
          </a:prstGeom>
        </p:spPr>
      </p:pic>
    </p:spTree>
    <p:extLst>
      <p:ext uri="{BB962C8B-B14F-4D97-AF65-F5344CB8AC3E}">
        <p14:creationId xmlns:p14="http://schemas.microsoft.com/office/powerpoint/2010/main" val="11616039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Demo</a:t>
            </a:r>
            <a:endParaRPr lang="en-IN" dirty="0"/>
          </a:p>
        </p:txBody>
      </p:sp>
      <p:sp>
        <p:nvSpPr>
          <p:cNvPr id="5" name="Subtitle 4"/>
          <p:cNvSpPr>
            <a:spLocks noGrp="1"/>
          </p:cNvSpPr>
          <p:nvPr>
            <p:ph type="subTitle" idx="1"/>
          </p:nvPr>
        </p:nvSpPr>
        <p:spPr/>
        <p:txBody>
          <a:bodyPr/>
          <a:lstStyle/>
          <a:p>
            <a:r>
              <a:rPr lang="en-IN" dirty="0" smtClean="0"/>
              <a:t>Custom action result sample</a:t>
            </a:r>
            <a:endParaRPr lang="en-IN" dirty="0"/>
          </a:p>
        </p:txBody>
      </p:sp>
    </p:spTree>
    <p:extLst>
      <p:ext uri="{BB962C8B-B14F-4D97-AF65-F5344CB8AC3E}">
        <p14:creationId xmlns:p14="http://schemas.microsoft.com/office/powerpoint/2010/main" val="3594206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 Filter</a:t>
            </a:r>
            <a:endParaRPr lang="en-IN" dirty="0"/>
          </a:p>
        </p:txBody>
      </p:sp>
      <p:sp>
        <p:nvSpPr>
          <p:cNvPr id="3" name="Content Placeholder 2"/>
          <p:cNvSpPr>
            <a:spLocks noGrp="1"/>
          </p:cNvSpPr>
          <p:nvPr>
            <p:ph idx="1"/>
          </p:nvPr>
        </p:nvSpPr>
        <p:spPr/>
        <p:txBody>
          <a:bodyPr/>
          <a:lstStyle/>
          <a:p>
            <a:r>
              <a:rPr lang="en-IN" dirty="0"/>
              <a:t>Result filters are </a:t>
            </a:r>
            <a:r>
              <a:rPr lang="en-IN" dirty="0" smtClean="0"/>
              <a:t>operates </a:t>
            </a:r>
            <a:r>
              <a:rPr lang="en-IN" dirty="0"/>
              <a:t>on the results produced by action </a:t>
            </a:r>
            <a:r>
              <a:rPr lang="en-IN" dirty="0" smtClean="0"/>
              <a:t>methods</a:t>
            </a:r>
          </a:p>
          <a:p>
            <a:r>
              <a:rPr lang="en-IN" dirty="0"/>
              <a:t>Result filters implement the </a:t>
            </a:r>
            <a:r>
              <a:rPr lang="en-IN" dirty="0" err="1"/>
              <a:t>IResultFilter</a:t>
            </a:r>
            <a:r>
              <a:rPr lang="en-IN" dirty="0"/>
              <a:t> </a:t>
            </a:r>
            <a:r>
              <a:rPr lang="en-IN" dirty="0" smtClean="0"/>
              <a:t>interface</a:t>
            </a:r>
          </a:p>
          <a:p>
            <a:endParaRPr lang="en-IN" dirty="0"/>
          </a:p>
          <a:p>
            <a:r>
              <a:rPr lang="en-IN" dirty="0"/>
              <a:t>Example: </a:t>
            </a:r>
            <a:r>
              <a:rPr lang="en-IN" dirty="0">
                <a:hlinkClick r:id="rId2"/>
              </a:rPr>
              <a:t>http://endyourif.com/integrating-automapper-with-an-mvc-result-filter</a:t>
            </a:r>
            <a:r>
              <a:rPr lang="en-IN" dirty="0" smtClean="0">
                <a:hlinkClick r:id="rId2"/>
              </a:rPr>
              <a:t>/</a:t>
            </a:r>
            <a:r>
              <a:rPr lang="en-IN" dirty="0" smtClean="0"/>
              <a:t> </a:t>
            </a:r>
            <a:endParaRPr lang="en-IN" dirty="0"/>
          </a:p>
        </p:txBody>
      </p:sp>
    </p:spTree>
    <p:extLst>
      <p:ext uri="{BB962C8B-B14F-4D97-AF65-F5344CB8AC3E}">
        <p14:creationId xmlns:p14="http://schemas.microsoft.com/office/powerpoint/2010/main" val="10538325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Theme Support</a:t>
            </a:r>
            <a:endParaRPr lang="en-IN" dirty="0"/>
          </a:p>
        </p:txBody>
      </p:sp>
      <p:sp>
        <p:nvSpPr>
          <p:cNvPr id="5" name="Text Placeholder 4"/>
          <p:cNvSpPr>
            <a:spLocks noGrp="1"/>
          </p:cNvSpPr>
          <p:nvPr>
            <p:ph type="body" idx="1"/>
          </p:nvPr>
        </p:nvSpPr>
        <p:spPr/>
        <p:txBody>
          <a:bodyPr/>
          <a:lstStyle/>
          <a:p>
            <a:r>
              <a:rPr lang="en-IN" dirty="0" smtClean="0"/>
              <a:t>To customize the look and feel</a:t>
            </a:r>
            <a:endParaRPr lang="en-IN" dirty="0"/>
          </a:p>
        </p:txBody>
      </p:sp>
    </p:spTree>
    <p:extLst>
      <p:ext uri="{BB962C8B-B14F-4D97-AF65-F5344CB8AC3E}">
        <p14:creationId xmlns:p14="http://schemas.microsoft.com/office/powerpoint/2010/main" val="20816423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One Application Many Designs</a:t>
            </a:r>
            <a:endParaRPr lang="en-IN" dirty="0"/>
          </a:p>
        </p:txBody>
      </p:sp>
      <p:pic>
        <p:nvPicPr>
          <p:cNvPr id="4" name="Picture 3"/>
          <p:cNvPicPr>
            <a:picLocks noChangeAspect="1"/>
          </p:cNvPicPr>
          <p:nvPr/>
        </p:nvPicPr>
        <p:blipFill>
          <a:blip r:embed="rId2"/>
          <a:stretch>
            <a:fillRect/>
          </a:stretch>
        </p:blipFill>
        <p:spPr>
          <a:xfrm>
            <a:off x="1259910" y="2297112"/>
            <a:ext cx="4836090" cy="3228975"/>
          </a:xfrm>
          <a:prstGeom prst="rect">
            <a:avLst/>
          </a:prstGeom>
        </p:spPr>
      </p:pic>
      <p:pic>
        <p:nvPicPr>
          <p:cNvPr id="5" name="Picture 4"/>
          <p:cNvPicPr>
            <a:picLocks noChangeAspect="1"/>
          </p:cNvPicPr>
          <p:nvPr/>
        </p:nvPicPr>
        <p:blipFill>
          <a:blip r:embed="rId3"/>
          <a:stretch>
            <a:fillRect/>
          </a:stretch>
        </p:blipFill>
        <p:spPr>
          <a:xfrm>
            <a:off x="7001436" y="2297112"/>
            <a:ext cx="4057650" cy="3228975"/>
          </a:xfrm>
          <a:prstGeom prst="rect">
            <a:avLst/>
          </a:prstGeom>
        </p:spPr>
      </p:pic>
    </p:spTree>
    <p:extLst>
      <p:ext uri="{BB962C8B-B14F-4D97-AF65-F5344CB8AC3E}">
        <p14:creationId xmlns:p14="http://schemas.microsoft.com/office/powerpoint/2010/main" val="24995474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Managing Design Changes with </a:t>
            </a:r>
            <a:r>
              <a:rPr lang="en-IN" dirty="0" smtClean="0">
                <a:solidFill>
                  <a:schemeClr val="accent1">
                    <a:lumMod val="75000"/>
                  </a:schemeClr>
                </a:solidFill>
              </a:rPr>
              <a:t>Themes</a:t>
            </a:r>
            <a:endParaRPr lang="en-IN" dirty="0">
              <a:solidFill>
                <a:schemeClr val="accent1">
                  <a:lumMod val="75000"/>
                </a:schemeClr>
              </a:solidFill>
            </a:endParaRPr>
          </a:p>
        </p:txBody>
      </p:sp>
      <p:pic>
        <p:nvPicPr>
          <p:cNvPr id="4" name="Picture 3"/>
          <p:cNvPicPr>
            <a:picLocks noChangeAspect="1"/>
          </p:cNvPicPr>
          <p:nvPr/>
        </p:nvPicPr>
        <p:blipFill>
          <a:blip r:embed="rId2"/>
          <a:stretch>
            <a:fillRect/>
          </a:stretch>
        </p:blipFill>
        <p:spPr>
          <a:xfrm>
            <a:off x="2647950" y="2130799"/>
            <a:ext cx="6896100" cy="3295650"/>
          </a:xfrm>
          <a:prstGeom prst="rect">
            <a:avLst/>
          </a:prstGeom>
        </p:spPr>
      </p:pic>
    </p:spTree>
    <p:extLst>
      <p:ext uri="{BB962C8B-B14F-4D97-AF65-F5344CB8AC3E}">
        <p14:creationId xmlns:p14="http://schemas.microsoft.com/office/powerpoint/2010/main" val="37633409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75000"/>
                  </a:schemeClr>
                </a:solidFill>
              </a:rPr>
              <a:t>Theme</a:t>
            </a:r>
            <a:r>
              <a:rPr lang="en-IN" dirty="0" smtClean="0"/>
              <a:t> Requirements</a:t>
            </a:r>
            <a:endParaRPr lang="en-IN" dirty="0"/>
          </a:p>
        </p:txBody>
      </p:sp>
      <p:pic>
        <p:nvPicPr>
          <p:cNvPr id="4" name="Picture 3"/>
          <p:cNvPicPr>
            <a:picLocks noChangeAspect="1"/>
          </p:cNvPicPr>
          <p:nvPr/>
        </p:nvPicPr>
        <p:blipFill>
          <a:blip r:embed="rId2"/>
          <a:stretch>
            <a:fillRect/>
          </a:stretch>
        </p:blipFill>
        <p:spPr>
          <a:xfrm>
            <a:off x="2098581" y="2588838"/>
            <a:ext cx="7134225" cy="2809875"/>
          </a:xfrm>
          <a:prstGeom prst="rect">
            <a:avLst/>
          </a:prstGeom>
        </p:spPr>
      </p:pic>
    </p:spTree>
    <p:extLst>
      <p:ext uri="{BB962C8B-B14F-4D97-AF65-F5344CB8AC3E}">
        <p14:creationId xmlns:p14="http://schemas.microsoft.com/office/powerpoint/2010/main" val="22395586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75000"/>
                  </a:schemeClr>
                </a:solidFill>
              </a:rPr>
              <a:t>Theme</a:t>
            </a:r>
            <a:r>
              <a:rPr lang="en-IN" dirty="0" smtClean="0"/>
              <a:t> Support with Custom View Engine</a:t>
            </a:r>
            <a:endParaRPr lang="en-IN" dirty="0"/>
          </a:p>
        </p:txBody>
      </p:sp>
      <p:sp>
        <p:nvSpPr>
          <p:cNvPr id="3" name="Content Placeholder 2"/>
          <p:cNvSpPr>
            <a:spLocks noGrp="1"/>
          </p:cNvSpPr>
          <p:nvPr>
            <p:ph idx="1"/>
          </p:nvPr>
        </p:nvSpPr>
        <p:spPr/>
        <p:txBody>
          <a:bodyPr/>
          <a:lstStyle/>
          <a:p>
            <a:r>
              <a:rPr lang="en-IN" dirty="0" smtClean="0"/>
              <a:t>Use a custom View Engine to extend view selection functionality</a:t>
            </a:r>
          </a:p>
          <a:p>
            <a:r>
              <a:rPr lang="en-IN" dirty="0" smtClean="0">
                <a:solidFill>
                  <a:schemeClr val="accent1">
                    <a:lumMod val="75000"/>
                  </a:schemeClr>
                </a:solidFill>
              </a:rPr>
              <a:t>Themes</a:t>
            </a:r>
            <a:r>
              <a:rPr lang="en-IN" dirty="0" smtClean="0"/>
              <a:t> provide a dynamic way to manage different design templates</a:t>
            </a:r>
          </a:p>
          <a:p>
            <a:r>
              <a:rPr lang="en-IN" dirty="0" smtClean="0"/>
              <a:t>You can change where and how Razor selects a template file by modifying the View Engine’s Search locations</a:t>
            </a:r>
          </a:p>
          <a:p>
            <a:r>
              <a:rPr lang="en-IN" dirty="0" smtClean="0"/>
              <a:t>MVC supports multiple View Engines</a:t>
            </a:r>
            <a:endParaRPr lang="en-IN" dirty="0"/>
          </a:p>
        </p:txBody>
      </p:sp>
    </p:spTree>
    <p:extLst>
      <p:ext uri="{BB962C8B-B14F-4D97-AF65-F5344CB8AC3E}">
        <p14:creationId xmlns:p14="http://schemas.microsoft.com/office/powerpoint/2010/main" val="433737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75000"/>
                  </a:schemeClr>
                </a:solidFill>
              </a:rPr>
              <a:t>Culture</a:t>
            </a:r>
            <a:r>
              <a:rPr lang="en-IN" dirty="0" smtClean="0"/>
              <a:t> and </a:t>
            </a:r>
            <a:r>
              <a:rPr lang="en-IN" dirty="0" err="1" smtClean="0">
                <a:solidFill>
                  <a:schemeClr val="accent1">
                    <a:lumMod val="75000"/>
                  </a:schemeClr>
                </a:solidFill>
              </a:rPr>
              <a:t>UICulture</a:t>
            </a:r>
            <a:endParaRPr lang="en-IN" dirty="0">
              <a:solidFill>
                <a:schemeClr val="accent1">
                  <a:lumMod val="75000"/>
                </a:schemeClr>
              </a:solidFill>
            </a:endParaRPr>
          </a:p>
        </p:txBody>
      </p:sp>
      <p:sp>
        <p:nvSpPr>
          <p:cNvPr id="3" name="Content Placeholder 2"/>
          <p:cNvSpPr>
            <a:spLocks noGrp="1"/>
          </p:cNvSpPr>
          <p:nvPr>
            <p:ph idx="1"/>
          </p:nvPr>
        </p:nvSpPr>
        <p:spPr/>
        <p:txBody>
          <a:bodyPr>
            <a:normAutofit fontScale="92500"/>
          </a:bodyPr>
          <a:lstStyle/>
          <a:p>
            <a:r>
              <a:rPr lang="en-IN" dirty="0"/>
              <a:t>ASP.NET keeps track of two culture values, the </a:t>
            </a:r>
            <a:r>
              <a:rPr lang="en-IN" dirty="0">
                <a:hlinkClick r:id="rId2"/>
              </a:rPr>
              <a:t>Culture</a:t>
            </a:r>
            <a:r>
              <a:rPr lang="en-IN" dirty="0"/>
              <a:t> and </a:t>
            </a:r>
            <a:r>
              <a:rPr lang="en-IN" dirty="0" err="1" smtClean="0">
                <a:hlinkClick r:id="rId3"/>
              </a:rPr>
              <a:t>UICulture</a:t>
            </a:r>
            <a:endParaRPr lang="en-IN" dirty="0" smtClean="0"/>
          </a:p>
          <a:p>
            <a:pPr>
              <a:buFont typeface="Wingdings" panose="05000000000000000000" pitchFamily="2" charset="2"/>
              <a:buChar char="Ø"/>
            </a:pPr>
            <a:r>
              <a:rPr lang="en-IN" dirty="0" smtClean="0"/>
              <a:t>   The </a:t>
            </a:r>
            <a:r>
              <a:rPr lang="en-IN" dirty="0" smtClean="0">
                <a:solidFill>
                  <a:schemeClr val="accent1">
                    <a:lumMod val="75000"/>
                  </a:schemeClr>
                </a:solidFill>
              </a:rPr>
              <a:t>Culture</a:t>
            </a:r>
            <a:r>
              <a:rPr lang="en-IN" dirty="0" smtClean="0"/>
              <a:t> </a:t>
            </a:r>
            <a:r>
              <a:rPr lang="en-IN" dirty="0"/>
              <a:t>value determines the results of culture-dependent functions, such as the date, number, and currency formatting. </a:t>
            </a:r>
            <a:endParaRPr lang="en-IN" dirty="0" smtClean="0"/>
          </a:p>
          <a:p>
            <a:pPr>
              <a:buFont typeface="Wingdings" panose="05000000000000000000" pitchFamily="2" charset="2"/>
              <a:buChar char="Ø"/>
            </a:pPr>
            <a:r>
              <a:rPr lang="en-IN" dirty="0" smtClean="0"/>
              <a:t>   The </a:t>
            </a:r>
            <a:r>
              <a:rPr lang="en-IN" dirty="0" err="1">
                <a:solidFill>
                  <a:schemeClr val="accent1">
                    <a:lumMod val="75000"/>
                  </a:schemeClr>
                </a:solidFill>
              </a:rPr>
              <a:t>UICulture</a:t>
            </a:r>
            <a:r>
              <a:rPr lang="en-IN" dirty="0">
                <a:solidFill>
                  <a:schemeClr val="accent1">
                    <a:lumMod val="75000"/>
                  </a:schemeClr>
                </a:solidFill>
              </a:rPr>
              <a:t> </a:t>
            </a:r>
            <a:r>
              <a:rPr lang="en-IN" dirty="0"/>
              <a:t>determines which resources are to be loaded for the page by the </a:t>
            </a:r>
            <a:r>
              <a:rPr lang="en-IN" dirty="0" err="1"/>
              <a:t>ResourceManager</a:t>
            </a:r>
            <a:r>
              <a:rPr lang="en-IN" dirty="0"/>
              <a:t>. </a:t>
            </a:r>
            <a:endParaRPr lang="en-IN" dirty="0" smtClean="0"/>
          </a:p>
          <a:p>
            <a:r>
              <a:rPr lang="en-IN" dirty="0" smtClean="0"/>
              <a:t>The </a:t>
            </a:r>
            <a:r>
              <a:rPr lang="en-IN" dirty="0" err="1"/>
              <a:t>ResourceManager</a:t>
            </a:r>
            <a:r>
              <a:rPr lang="en-IN" dirty="0"/>
              <a:t> </a:t>
            </a:r>
            <a:r>
              <a:rPr lang="en-IN" dirty="0" smtClean="0"/>
              <a:t>looks for </a:t>
            </a:r>
            <a:r>
              <a:rPr lang="en-IN" dirty="0"/>
              <a:t>culture-specific resources that is determined by </a:t>
            </a:r>
            <a:r>
              <a:rPr lang="en-IN" dirty="0" err="1" smtClean="0">
                <a:solidFill>
                  <a:schemeClr val="accent1">
                    <a:lumMod val="75000"/>
                  </a:schemeClr>
                </a:solidFill>
              </a:rPr>
              <a:t>CurrentUICulture</a:t>
            </a:r>
            <a:endParaRPr lang="en-IN" dirty="0" smtClean="0">
              <a:solidFill>
                <a:schemeClr val="accent1">
                  <a:lumMod val="75000"/>
                </a:schemeClr>
              </a:solidFill>
            </a:endParaRPr>
          </a:p>
          <a:p>
            <a:r>
              <a:rPr lang="en-IN" dirty="0"/>
              <a:t>Every </a:t>
            </a:r>
            <a:r>
              <a:rPr lang="en-IN" dirty="0" smtClean="0">
                <a:solidFill>
                  <a:schemeClr val="accent1">
                    <a:lumMod val="75000"/>
                  </a:schemeClr>
                </a:solidFill>
              </a:rPr>
              <a:t>Thread</a:t>
            </a:r>
            <a:r>
              <a:rPr lang="en-IN" dirty="0" smtClean="0"/>
              <a:t> </a:t>
            </a:r>
            <a:r>
              <a:rPr lang="en-IN" dirty="0"/>
              <a:t>in .NET has </a:t>
            </a:r>
            <a:r>
              <a:rPr lang="en-IN" dirty="0" err="1">
                <a:solidFill>
                  <a:schemeClr val="accent1">
                    <a:lumMod val="75000"/>
                  </a:schemeClr>
                </a:solidFill>
              </a:rPr>
              <a:t>CurrentCulture</a:t>
            </a:r>
            <a:r>
              <a:rPr lang="en-IN" dirty="0">
                <a:solidFill>
                  <a:schemeClr val="accent1">
                    <a:lumMod val="75000"/>
                  </a:schemeClr>
                </a:solidFill>
              </a:rPr>
              <a:t> </a:t>
            </a:r>
            <a:r>
              <a:rPr lang="en-IN" dirty="0"/>
              <a:t>and </a:t>
            </a:r>
            <a:r>
              <a:rPr lang="en-IN" dirty="0" err="1">
                <a:solidFill>
                  <a:schemeClr val="accent1">
                    <a:lumMod val="75000"/>
                  </a:schemeClr>
                </a:solidFill>
              </a:rPr>
              <a:t>CurrentUICulture</a:t>
            </a:r>
            <a:r>
              <a:rPr lang="en-IN" dirty="0">
                <a:solidFill>
                  <a:schemeClr val="accent1">
                    <a:lumMod val="75000"/>
                  </a:schemeClr>
                </a:solidFill>
              </a:rPr>
              <a:t> </a:t>
            </a:r>
            <a:r>
              <a:rPr lang="en-IN" dirty="0"/>
              <a:t>objects. So ASP.NET inspects these values when rendering culture-dependent functions.</a:t>
            </a:r>
            <a:endParaRPr lang="en-IN" dirty="0" smtClean="0">
              <a:solidFill>
                <a:schemeClr val="accent1">
                  <a:lumMod val="75000"/>
                </a:schemeClr>
              </a:solidFill>
            </a:endParaRPr>
          </a:p>
          <a:p>
            <a:r>
              <a:rPr lang="en-IN" dirty="0"/>
              <a:t>E</a:t>
            </a:r>
            <a:r>
              <a:rPr lang="en-IN" dirty="0" smtClean="0"/>
              <a:t>xample</a:t>
            </a:r>
            <a:r>
              <a:rPr lang="en-IN" dirty="0"/>
              <a:t>, </a:t>
            </a:r>
          </a:p>
          <a:p>
            <a:pPr marL="0" indent="0">
              <a:buNone/>
            </a:pPr>
            <a:r>
              <a:rPr lang="en-IN" sz="1600" dirty="0" err="1" smtClean="0"/>
              <a:t>CurrentCulture</a:t>
            </a:r>
            <a:r>
              <a:rPr lang="en-IN" sz="1600" dirty="0" smtClean="0"/>
              <a:t> &gt;&gt; "en-US" (English, United States), </a:t>
            </a:r>
            <a:r>
              <a:rPr lang="en-IN" sz="1600" dirty="0" err="1" smtClean="0"/>
              <a:t>DateTime.Now.ToLongDateString</a:t>
            </a:r>
            <a:r>
              <a:rPr lang="en-IN" sz="1600" dirty="0" smtClean="0"/>
              <a:t>() &gt;&gt; "Saturday, January 08, 2011“</a:t>
            </a:r>
          </a:p>
          <a:p>
            <a:pPr marL="0" indent="0">
              <a:buNone/>
            </a:pPr>
            <a:r>
              <a:rPr lang="en-IN" sz="1600" dirty="0" err="1" smtClean="0"/>
              <a:t>CurrentCulture</a:t>
            </a:r>
            <a:r>
              <a:rPr lang="en-IN" sz="1600" dirty="0" smtClean="0"/>
              <a:t> &gt;&gt; "</a:t>
            </a:r>
            <a:r>
              <a:rPr lang="en-IN" sz="1600" dirty="0" err="1" smtClean="0"/>
              <a:t>es</a:t>
            </a:r>
            <a:r>
              <a:rPr lang="en-IN" sz="1600" dirty="0" smtClean="0"/>
              <a:t>-CL" (Spanish, Chile), </a:t>
            </a:r>
            <a:r>
              <a:rPr lang="en-IN" sz="1600" dirty="0" err="1" smtClean="0"/>
              <a:t>DateTime.Now.ToLongDateString</a:t>
            </a:r>
            <a:r>
              <a:rPr lang="en-IN" sz="1600" dirty="0" smtClean="0"/>
              <a:t>() &gt;&gt; "</a:t>
            </a:r>
            <a:r>
              <a:rPr lang="en-IN" sz="1600" dirty="0" err="1" smtClean="0"/>
              <a:t>sábado</a:t>
            </a:r>
            <a:r>
              <a:rPr lang="en-IN" sz="1600" dirty="0" smtClean="0"/>
              <a:t>, 08 de </a:t>
            </a:r>
            <a:r>
              <a:rPr lang="en-IN" sz="1600" dirty="0" err="1" smtClean="0"/>
              <a:t>enero</a:t>
            </a:r>
            <a:r>
              <a:rPr lang="en-IN" sz="1600" dirty="0" smtClean="0"/>
              <a:t> de 2011"</a:t>
            </a:r>
            <a:endParaRPr lang="en-IN" sz="1600" dirty="0"/>
          </a:p>
        </p:txBody>
      </p:sp>
    </p:spTree>
    <p:extLst>
      <p:ext uri="{BB962C8B-B14F-4D97-AF65-F5344CB8AC3E}">
        <p14:creationId xmlns:p14="http://schemas.microsoft.com/office/powerpoint/2010/main" val="291910677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lumMod val="75000"/>
                  </a:schemeClr>
                </a:solidFill>
              </a:rPr>
              <a:t>View Engines</a:t>
            </a:r>
            <a:endParaRPr lang="en-IN" dirty="0">
              <a:solidFill>
                <a:schemeClr val="accent1">
                  <a:lumMod val="75000"/>
                </a:schemeClr>
              </a:solidFill>
            </a:endParaRPr>
          </a:p>
        </p:txBody>
      </p:sp>
      <p:sp>
        <p:nvSpPr>
          <p:cNvPr id="3" name="Content Placeholder 2"/>
          <p:cNvSpPr>
            <a:spLocks noGrp="1"/>
          </p:cNvSpPr>
          <p:nvPr>
            <p:ph idx="1"/>
          </p:nvPr>
        </p:nvSpPr>
        <p:spPr/>
        <p:txBody>
          <a:bodyPr>
            <a:normAutofit/>
          </a:bodyPr>
          <a:lstStyle/>
          <a:p>
            <a:r>
              <a:rPr lang="en-IN" dirty="0" smtClean="0"/>
              <a:t>Component of MVC which is responsible for locating and rendering views</a:t>
            </a:r>
          </a:p>
          <a:p>
            <a:r>
              <a:rPr lang="en-IN" dirty="0" smtClean="0"/>
              <a:t>You can extend and </a:t>
            </a:r>
            <a:r>
              <a:rPr lang="en-IN" dirty="0" smtClean="0">
                <a:solidFill>
                  <a:schemeClr val="accent1">
                    <a:lumMod val="75000"/>
                  </a:schemeClr>
                </a:solidFill>
              </a:rPr>
              <a:t>View Engine </a:t>
            </a:r>
            <a:r>
              <a:rPr lang="en-IN" dirty="0" smtClean="0"/>
              <a:t>or you can write your own </a:t>
            </a:r>
            <a:r>
              <a:rPr lang="en-IN" dirty="0" smtClean="0">
                <a:solidFill>
                  <a:schemeClr val="accent1">
                    <a:lumMod val="75000"/>
                  </a:schemeClr>
                </a:solidFill>
              </a:rPr>
              <a:t>view engine </a:t>
            </a:r>
            <a:r>
              <a:rPr lang="en-IN" dirty="0" smtClean="0"/>
              <a:t>from scratch</a:t>
            </a:r>
          </a:p>
          <a:p>
            <a:r>
              <a:rPr lang="en-IN" dirty="0" smtClean="0"/>
              <a:t>Extending a view engine is very simple with minimal code</a:t>
            </a:r>
          </a:p>
          <a:p>
            <a:r>
              <a:rPr lang="en-IN" dirty="0" smtClean="0">
                <a:solidFill>
                  <a:schemeClr val="accent1">
                    <a:lumMod val="75000"/>
                  </a:schemeClr>
                </a:solidFill>
              </a:rPr>
              <a:t>View Engine </a:t>
            </a:r>
            <a:r>
              <a:rPr lang="en-IN" dirty="0" smtClean="0"/>
              <a:t>in MVC are implemented using </a:t>
            </a:r>
            <a:r>
              <a:rPr lang="en-IN" dirty="0" err="1" smtClean="0"/>
              <a:t>IViewEngine</a:t>
            </a:r>
            <a:r>
              <a:rPr lang="en-IN" dirty="0" smtClean="0"/>
              <a:t> Interface</a:t>
            </a:r>
          </a:p>
          <a:p>
            <a:r>
              <a:rPr lang="en-IN" dirty="0" smtClean="0"/>
              <a:t>This interface have few methods for locating and releasing the view request</a:t>
            </a:r>
          </a:p>
          <a:p>
            <a:r>
              <a:rPr lang="en-IN" dirty="0" smtClean="0"/>
              <a:t>For enabling theme support we need to customize the Razor’s default location logic</a:t>
            </a:r>
            <a:endParaRPr lang="en-IN" dirty="0"/>
          </a:p>
        </p:txBody>
      </p:sp>
    </p:spTree>
    <p:extLst>
      <p:ext uri="{BB962C8B-B14F-4D97-AF65-F5344CB8AC3E}">
        <p14:creationId xmlns:p14="http://schemas.microsoft.com/office/powerpoint/2010/main" val="15593253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IViewEngine</a:t>
            </a:r>
            <a:r>
              <a:rPr lang="en-IN" dirty="0" smtClean="0"/>
              <a:t> Interface</a:t>
            </a:r>
            <a:endParaRPr lang="en-IN" dirty="0"/>
          </a:p>
        </p:txBody>
      </p:sp>
      <p:pic>
        <p:nvPicPr>
          <p:cNvPr id="4" name="Picture 3"/>
          <p:cNvPicPr>
            <a:picLocks noChangeAspect="1"/>
          </p:cNvPicPr>
          <p:nvPr/>
        </p:nvPicPr>
        <p:blipFill>
          <a:blip r:embed="rId2"/>
          <a:stretch>
            <a:fillRect/>
          </a:stretch>
        </p:blipFill>
        <p:spPr>
          <a:xfrm>
            <a:off x="1033829" y="1891197"/>
            <a:ext cx="10124342" cy="2767912"/>
          </a:xfrm>
          <a:prstGeom prst="rect">
            <a:avLst/>
          </a:prstGeom>
        </p:spPr>
      </p:pic>
      <p:pic>
        <p:nvPicPr>
          <p:cNvPr id="5" name="Picture 4"/>
          <p:cNvPicPr>
            <a:picLocks noChangeAspect="1"/>
          </p:cNvPicPr>
          <p:nvPr/>
        </p:nvPicPr>
        <p:blipFill>
          <a:blip r:embed="rId3"/>
          <a:stretch>
            <a:fillRect/>
          </a:stretch>
        </p:blipFill>
        <p:spPr>
          <a:xfrm>
            <a:off x="2771495" y="4859618"/>
            <a:ext cx="5895975" cy="1504950"/>
          </a:xfrm>
          <a:prstGeom prst="rect">
            <a:avLst/>
          </a:prstGeom>
        </p:spPr>
      </p:pic>
    </p:spTree>
    <p:extLst>
      <p:ext uri="{BB962C8B-B14F-4D97-AF65-F5344CB8AC3E}">
        <p14:creationId xmlns:p14="http://schemas.microsoft.com/office/powerpoint/2010/main" val="18793470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ViewResult</a:t>
            </a:r>
            <a:r>
              <a:rPr lang="en-IN" dirty="0" smtClean="0"/>
              <a:t> Execution Process</a:t>
            </a:r>
            <a:endParaRPr lang="en-IN" dirty="0"/>
          </a:p>
        </p:txBody>
      </p:sp>
      <p:pic>
        <p:nvPicPr>
          <p:cNvPr id="4" name="Picture 3"/>
          <p:cNvPicPr>
            <a:picLocks noChangeAspect="1"/>
          </p:cNvPicPr>
          <p:nvPr/>
        </p:nvPicPr>
        <p:blipFill>
          <a:blip r:embed="rId2"/>
          <a:stretch>
            <a:fillRect/>
          </a:stretch>
        </p:blipFill>
        <p:spPr>
          <a:xfrm>
            <a:off x="1147816" y="2043954"/>
            <a:ext cx="9174002" cy="4249270"/>
          </a:xfrm>
          <a:prstGeom prst="rect">
            <a:avLst/>
          </a:prstGeom>
        </p:spPr>
      </p:pic>
    </p:spTree>
    <p:extLst>
      <p:ext uri="{BB962C8B-B14F-4D97-AF65-F5344CB8AC3E}">
        <p14:creationId xmlns:p14="http://schemas.microsoft.com/office/powerpoint/2010/main" val="32407952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Locating views with Razor Engine</a:t>
            </a:r>
            <a:endParaRPr lang="en-IN" dirty="0"/>
          </a:p>
        </p:txBody>
      </p:sp>
      <p:pic>
        <p:nvPicPr>
          <p:cNvPr id="4" name="Picture 3"/>
          <p:cNvPicPr>
            <a:picLocks noChangeAspect="1"/>
          </p:cNvPicPr>
          <p:nvPr/>
        </p:nvPicPr>
        <p:blipFill>
          <a:blip r:embed="rId2"/>
          <a:stretch>
            <a:fillRect/>
          </a:stretch>
        </p:blipFill>
        <p:spPr>
          <a:xfrm>
            <a:off x="838200" y="1690688"/>
            <a:ext cx="10278035" cy="4353982"/>
          </a:xfrm>
          <a:prstGeom prst="rect">
            <a:avLst/>
          </a:prstGeom>
        </p:spPr>
      </p:pic>
    </p:spTree>
    <p:extLst>
      <p:ext uri="{BB962C8B-B14F-4D97-AF65-F5344CB8AC3E}">
        <p14:creationId xmlns:p14="http://schemas.microsoft.com/office/powerpoint/2010/main" val="24732574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Demo</a:t>
            </a:r>
            <a:endParaRPr lang="en-IN" dirty="0"/>
          </a:p>
        </p:txBody>
      </p:sp>
      <p:sp>
        <p:nvSpPr>
          <p:cNvPr id="4" name="Text Placeholder 3"/>
          <p:cNvSpPr>
            <a:spLocks noGrp="1"/>
          </p:cNvSpPr>
          <p:nvPr>
            <p:ph type="body" idx="1"/>
          </p:nvPr>
        </p:nvSpPr>
        <p:spPr/>
        <p:txBody>
          <a:bodyPr/>
          <a:lstStyle/>
          <a:p>
            <a:endParaRPr lang="en-IN"/>
          </a:p>
        </p:txBody>
      </p:sp>
    </p:spTree>
    <p:extLst>
      <p:ext uri="{BB962C8B-B14F-4D97-AF65-F5344CB8AC3E}">
        <p14:creationId xmlns:p14="http://schemas.microsoft.com/office/powerpoint/2010/main" val="3516047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Best Practices</a:t>
            </a:r>
            <a:endParaRPr lang="en-IN" dirty="0"/>
          </a:p>
        </p:txBody>
      </p:sp>
      <p:sp>
        <p:nvSpPr>
          <p:cNvPr id="4" name="Text Placeholder 3"/>
          <p:cNvSpPr>
            <a:spLocks noGrp="1"/>
          </p:cNvSpPr>
          <p:nvPr>
            <p:ph type="body" idx="1"/>
          </p:nvPr>
        </p:nvSpPr>
        <p:spPr/>
        <p:txBody>
          <a:bodyPr/>
          <a:lstStyle/>
          <a:p>
            <a:r>
              <a:rPr lang="en-IN" dirty="0" smtClean="0"/>
              <a:t>Implementing best practice is copying yesterday</a:t>
            </a:r>
            <a:endParaRPr lang="en-IN" dirty="0"/>
          </a:p>
        </p:txBody>
      </p:sp>
    </p:spTree>
    <p:extLst>
      <p:ext uri="{BB962C8B-B14F-4D97-AF65-F5344CB8AC3E}">
        <p14:creationId xmlns:p14="http://schemas.microsoft.com/office/powerpoint/2010/main" val="15454434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Overview</a:t>
            </a:r>
            <a:endParaRPr lang="en-IN" dirty="0"/>
          </a:p>
        </p:txBody>
      </p:sp>
      <p:sp>
        <p:nvSpPr>
          <p:cNvPr id="5" name="Content Placeholder 4"/>
          <p:cNvSpPr>
            <a:spLocks noGrp="1"/>
          </p:cNvSpPr>
          <p:nvPr>
            <p:ph idx="1"/>
          </p:nvPr>
        </p:nvSpPr>
        <p:spPr/>
        <p:txBody>
          <a:bodyPr/>
          <a:lstStyle/>
          <a:p>
            <a:r>
              <a:rPr lang="en-IN" dirty="0" smtClean="0"/>
              <a:t>Views</a:t>
            </a:r>
          </a:p>
          <a:p>
            <a:r>
              <a:rPr lang="en-IN" dirty="0" smtClean="0"/>
              <a:t>Controllers</a:t>
            </a:r>
          </a:p>
          <a:p>
            <a:r>
              <a:rPr lang="en-IN" dirty="0" smtClean="0"/>
              <a:t>Security</a:t>
            </a:r>
          </a:p>
          <a:p>
            <a:r>
              <a:rPr lang="en-IN" dirty="0" smtClean="0"/>
              <a:t>General Tips</a:t>
            </a:r>
            <a:endParaRPr lang="en-IN" dirty="0"/>
          </a:p>
        </p:txBody>
      </p:sp>
      <p:pic>
        <p:nvPicPr>
          <p:cNvPr id="6" name="Picture 5"/>
          <p:cNvPicPr>
            <a:picLocks noChangeAspect="1"/>
          </p:cNvPicPr>
          <p:nvPr/>
        </p:nvPicPr>
        <p:blipFill>
          <a:blip r:embed="rId2"/>
          <a:stretch>
            <a:fillRect/>
          </a:stretch>
        </p:blipFill>
        <p:spPr>
          <a:xfrm>
            <a:off x="5404036" y="2309601"/>
            <a:ext cx="4019550" cy="3095625"/>
          </a:xfrm>
          <a:prstGeom prst="rect">
            <a:avLst/>
          </a:prstGeom>
        </p:spPr>
      </p:pic>
    </p:spTree>
    <p:extLst>
      <p:ext uri="{BB962C8B-B14F-4D97-AF65-F5344CB8AC3E}">
        <p14:creationId xmlns:p14="http://schemas.microsoft.com/office/powerpoint/2010/main" val="2484222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 Code</a:t>
            </a:r>
            <a:endParaRPr lang="en-IN" dirty="0"/>
          </a:p>
        </p:txBody>
      </p:sp>
      <p:sp>
        <p:nvSpPr>
          <p:cNvPr id="3" name="Content Placeholder 2"/>
          <p:cNvSpPr>
            <a:spLocks noGrp="1"/>
          </p:cNvSpPr>
          <p:nvPr>
            <p:ph idx="1"/>
          </p:nvPr>
        </p:nvSpPr>
        <p:spPr/>
        <p:txBody>
          <a:bodyPr/>
          <a:lstStyle/>
          <a:p>
            <a:r>
              <a:rPr lang="en-IN" dirty="0" smtClean="0"/>
              <a:t>Avoid spaghetti Code</a:t>
            </a:r>
          </a:p>
          <a:p>
            <a:pPr lvl="1"/>
            <a:r>
              <a:rPr lang="en-IN" dirty="0" smtClean="0"/>
              <a:t>Use partial views to reduce complexity</a:t>
            </a:r>
          </a:p>
          <a:p>
            <a:pPr lvl="1"/>
            <a:r>
              <a:rPr lang="en-IN" dirty="0" smtClean="0"/>
              <a:t>Use HTML helpers to encapsulate logic (this is preferred particularly when branching is involved)</a:t>
            </a:r>
            <a:endParaRPr lang="en-IN" dirty="0"/>
          </a:p>
        </p:txBody>
      </p:sp>
      <p:pic>
        <p:nvPicPr>
          <p:cNvPr id="4" name="Picture 3"/>
          <p:cNvPicPr>
            <a:picLocks noChangeAspect="1"/>
          </p:cNvPicPr>
          <p:nvPr/>
        </p:nvPicPr>
        <p:blipFill>
          <a:blip r:embed="rId2"/>
          <a:stretch>
            <a:fillRect/>
          </a:stretch>
        </p:blipFill>
        <p:spPr>
          <a:xfrm>
            <a:off x="2184251" y="3177118"/>
            <a:ext cx="6362700" cy="2800350"/>
          </a:xfrm>
          <a:prstGeom prst="rect">
            <a:avLst/>
          </a:prstGeom>
        </p:spPr>
      </p:pic>
    </p:spTree>
    <p:extLst>
      <p:ext uri="{BB962C8B-B14F-4D97-AF65-F5344CB8AC3E}">
        <p14:creationId xmlns:p14="http://schemas.microsoft.com/office/powerpoint/2010/main" val="3259155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Strongly Typed Views</a:t>
            </a:r>
            <a:endParaRPr lang="en-IN" dirty="0"/>
          </a:p>
        </p:txBody>
      </p:sp>
      <p:sp>
        <p:nvSpPr>
          <p:cNvPr id="3" name="Content Placeholder 2"/>
          <p:cNvSpPr>
            <a:spLocks noGrp="1"/>
          </p:cNvSpPr>
          <p:nvPr>
            <p:ph idx="1"/>
          </p:nvPr>
        </p:nvSpPr>
        <p:spPr/>
        <p:txBody>
          <a:bodyPr/>
          <a:lstStyle/>
          <a:p>
            <a:r>
              <a:rPr lang="en-IN" dirty="0" smtClean="0"/>
              <a:t>Always use strongly typed views instead of dynamic</a:t>
            </a:r>
          </a:p>
          <a:p>
            <a:r>
              <a:rPr lang="en-IN" dirty="0" smtClean="0"/>
              <a:t>Easier to author with </a:t>
            </a:r>
            <a:r>
              <a:rPr lang="en-IN" dirty="0" err="1" smtClean="0"/>
              <a:t>Intellisense</a:t>
            </a:r>
            <a:endParaRPr lang="en-IN" dirty="0" smtClean="0"/>
          </a:p>
          <a:p>
            <a:r>
              <a:rPr lang="en-IN" dirty="0" smtClean="0"/>
              <a:t>Easier to refactor and find errors</a:t>
            </a:r>
          </a:p>
          <a:p>
            <a:r>
              <a:rPr lang="en-IN" dirty="0" smtClean="0"/>
              <a:t>Build your views to track down problems</a:t>
            </a:r>
          </a:p>
          <a:p>
            <a:pPr lvl="1"/>
            <a:r>
              <a:rPr lang="en-IN" dirty="0" smtClean="0"/>
              <a:t>Set </a:t>
            </a:r>
            <a:r>
              <a:rPr lang="en-IN" dirty="0" err="1" smtClean="0"/>
              <a:t>MVCBuildViews</a:t>
            </a:r>
            <a:r>
              <a:rPr lang="en-IN" dirty="0" smtClean="0"/>
              <a:t> to true </a:t>
            </a:r>
          </a:p>
          <a:p>
            <a:pPr lvl="1"/>
            <a:endParaRPr lang="en-IN" dirty="0"/>
          </a:p>
          <a:p>
            <a:pPr lvl="1"/>
            <a:r>
              <a:rPr lang="en-IN" dirty="0" smtClean="0"/>
              <a:t>&lt;</a:t>
            </a:r>
            <a:r>
              <a:rPr lang="en-IN" dirty="0" err="1" smtClean="0"/>
              <a:t>MvcBuildViews</a:t>
            </a:r>
            <a:r>
              <a:rPr lang="en-IN" dirty="0" smtClean="0"/>
              <a:t>&gt;true&lt;/</a:t>
            </a:r>
            <a:r>
              <a:rPr lang="en-IN" dirty="0" err="1" smtClean="0"/>
              <a:t>MvcBuildViews</a:t>
            </a:r>
            <a:r>
              <a:rPr lang="en-IN" dirty="0" smtClean="0"/>
              <a:t>&gt;</a:t>
            </a:r>
          </a:p>
          <a:p>
            <a:pPr lvl="1"/>
            <a:endParaRPr lang="en-IN" dirty="0"/>
          </a:p>
          <a:p>
            <a:pPr lvl="1"/>
            <a:endParaRPr lang="en-IN" dirty="0" smtClean="0"/>
          </a:p>
          <a:p>
            <a:pPr marL="201168" lvl="1" indent="0">
              <a:buNone/>
            </a:pPr>
            <a:r>
              <a:rPr lang="en-IN" sz="2800" dirty="0" smtClean="0"/>
              <a:t>Demo</a:t>
            </a:r>
            <a:endParaRPr lang="en-IN" dirty="0" smtClean="0"/>
          </a:p>
          <a:p>
            <a:endParaRPr lang="en-IN" dirty="0"/>
          </a:p>
        </p:txBody>
      </p:sp>
    </p:spTree>
    <p:extLst>
      <p:ext uri="{BB962C8B-B14F-4D97-AF65-F5344CB8AC3E}">
        <p14:creationId xmlns:p14="http://schemas.microsoft.com/office/powerpoint/2010/main" val="31887181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 Models</a:t>
            </a:r>
            <a:endParaRPr lang="en-IN" dirty="0"/>
          </a:p>
        </p:txBody>
      </p:sp>
      <p:sp>
        <p:nvSpPr>
          <p:cNvPr id="3" name="Content Placeholder 2"/>
          <p:cNvSpPr>
            <a:spLocks noGrp="1"/>
          </p:cNvSpPr>
          <p:nvPr>
            <p:ph idx="1"/>
          </p:nvPr>
        </p:nvSpPr>
        <p:spPr/>
        <p:txBody>
          <a:bodyPr/>
          <a:lstStyle/>
          <a:p>
            <a:r>
              <a:rPr lang="en-IN" dirty="0" smtClean="0"/>
              <a:t>A view model is dedicated to one or more views</a:t>
            </a:r>
          </a:p>
          <a:p>
            <a:r>
              <a:rPr lang="en-IN" dirty="0" smtClean="0"/>
              <a:t>Takes pressure off your business objects and entities</a:t>
            </a:r>
          </a:p>
          <a:p>
            <a:r>
              <a:rPr lang="en-IN" dirty="0" smtClean="0"/>
              <a:t>Easier to perform calculated values outside of view</a:t>
            </a:r>
          </a:p>
          <a:p>
            <a:r>
              <a:rPr lang="en-IN" dirty="0" smtClean="0"/>
              <a:t>Easy to unit test</a:t>
            </a:r>
            <a:endParaRPr lang="en-IN" dirty="0"/>
          </a:p>
        </p:txBody>
      </p:sp>
      <p:pic>
        <p:nvPicPr>
          <p:cNvPr id="4" name="Picture 3"/>
          <p:cNvPicPr>
            <a:picLocks noChangeAspect="1"/>
          </p:cNvPicPr>
          <p:nvPr/>
        </p:nvPicPr>
        <p:blipFill>
          <a:blip r:embed="rId2"/>
          <a:stretch>
            <a:fillRect/>
          </a:stretch>
        </p:blipFill>
        <p:spPr>
          <a:xfrm>
            <a:off x="4263980" y="3396193"/>
            <a:ext cx="5029200" cy="2581275"/>
          </a:xfrm>
          <a:prstGeom prst="rect">
            <a:avLst/>
          </a:prstGeom>
        </p:spPr>
      </p:pic>
    </p:spTree>
    <p:extLst>
      <p:ext uri="{BB962C8B-B14F-4D97-AF65-F5344CB8AC3E}">
        <p14:creationId xmlns:p14="http://schemas.microsoft.com/office/powerpoint/2010/main" val="3468566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Why do we need a </a:t>
            </a:r>
            <a:r>
              <a:rPr lang="en-IN" dirty="0" smtClean="0"/>
              <a:t>region</a:t>
            </a:r>
            <a:endParaRPr lang="en-IN" dirty="0"/>
          </a:p>
        </p:txBody>
      </p:sp>
      <p:sp>
        <p:nvSpPr>
          <p:cNvPr id="3" name="Content Placeholder 2"/>
          <p:cNvSpPr>
            <a:spLocks noGrp="1"/>
          </p:cNvSpPr>
          <p:nvPr>
            <p:ph idx="1"/>
          </p:nvPr>
        </p:nvSpPr>
        <p:spPr/>
        <p:txBody>
          <a:bodyPr>
            <a:normAutofit/>
          </a:bodyPr>
          <a:lstStyle/>
          <a:p>
            <a:r>
              <a:rPr lang="en-IN" dirty="0" smtClean="0"/>
              <a:t>If </a:t>
            </a:r>
            <a:r>
              <a:rPr lang="en-IN" dirty="0"/>
              <a:t>your application just shows English text readable to people from these English-speaking countries, you will not need a </a:t>
            </a:r>
            <a:r>
              <a:rPr lang="en-IN" dirty="0" smtClean="0"/>
              <a:t>region (US/UK English)</a:t>
            </a:r>
          </a:p>
          <a:p>
            <a:r>
              <a:rPr lang="en-IN" dirty="0"/>
              <a:t>The problem arises when you need to deal with numbers, dates, and </a:t>
            </a:r>
            <a:r>
              <a:rPr lang="en-IN" dirty="0" smtClean="0"/>
              <a:t>currencies</a:t>
            </a:r>
          </a:p>
          <a:p>
            <a:pPr marL="0" indent="0">
              <a:buNone/>
            </a:pPr>
            <a:endParaRPr lang="en-IN" dirty="0" smtClean="0"/>
          </a:p>
          <a:p>
            <a:pPr marL="292608" lvl="1" indent="0">
              <a:buNone/>
            </a:pPr>
            <a:r>
              <a:rPr lang="en-IN" dirty="0" smtClean="0"/>
              <a:t>26-07-2011  &gt;&gt; Date in </a:t>
            </a:r>
            <a:r>
              <a:rPr lang="en-IN" dirty="0" err="1" smtClean="0"/>
              <a:t>es</a:t>
            </a:r>
            <a:r>
              <a:rPr lang="en-IN" dirty="0" smtClean="0"/>
              <a:t>-CL, Spanish (Chile)</a:t>
            </a:r>
          </a:p>
          <a:p>
            <a:pPr marL="292608" lvl="1" indent="0">
              <a:buNone/>
            </a:pPr>
            <a:r>
              <a:rPr lang="en-IN" dirty="0" smtClean="0"/>
              <a:t>$5.600,00 &gt;&gt; Currency in </a:t>
            </a:r>
            <a:r>
              <a:rPr lang="en-IN" dirty="0" err="1" smtClean="0"/>
              <a:t>es</a:t>
            </a:r>
            <a:r>
              <a:rPr lang="en-IN" dirty="0" smtClean="0"/>
              <a:t>-CL, Spanish (Chile)</a:t>
            </a:r>
          </a:p>
          <a:p>
            <a:pPr marL="292608" lvl="1" indent="0">
              <a:buNone/>
            </a:pPr>
            <a:r>
              <a:rPr lang="en-IN" dirty="0" smtClean="0"/>
              <a:t> </a:t>
            </a:r>
          </a:p>
          <a:p>
            <a:pPr marL="292608" lvl="1" indent="0">
              <a:buNone/>
            </a:pPr>
            <a:r>
              <a:rPr lang="en-IN" dirty="0" smtClean="0"/>
              <a:t>26/07/2011 &gt;&gt; Date in </a:t>
            </a:r>
            <a:r>
              <a:rPr lang="en-IN" dirty="0" err="1" smtClean="0"/>
              <a:t>es</a:t>
            </a:r>
            <a:r>
              <a:rPr lang="en-IN" dirty="0" smtClean="0"/>
              <a:t>-MX, Spanish (Mexico)</a:t>
            </a:r>
          </a:p>
          <a:p>
            <a:pPr marL="292608" lvl="1" indent="0">
              <a:buNone/>
            </a:pPr>
            <a:r>
              <a:rPr lang="en-IN" dirty="0" smtClean="0"/>
              <a:t>$5,600.00 &gt;&gt; Currency in </a:t>
            </a:r>
            <a:r>
              <a:rPr lang="en-IN" dirty="0" err="1" smtClean="0"/>
              <a:t>es</a:t>
            </a:r>
            <a:r>
              <a:rPr lang="en-IN" dirty="0" smtClean="0"/>
              <a:t>-MX, Spanish (Mexico)</a:t>
            </a:r>
          </a:p>
        </p:txBody>
      </p:sp>
    </p:spTree>
    <p:extLst>
      <p:ext uri="{BB962C8B-B14F-4D97-AF65-F5344CB8AC3E}">
        <p14:creationId xmlns:p14="http://schemas.microsoft.com/office/powerpoint/2010/main" val="211635636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JavaScript</a:t>
            </a:r>
            <a:endParaRPr lang="en-IN" dirty="0"/>
          </a:p>
        </p:txBody>
      </p:sp>
      <p:sp>
        <p:nvSpPr>
          <p:cNvPr id="3" name="Content Placeholder 2"/>
          <p:cNvSpPr>
            <a:spLocks noGrp="1"/>
          </p:cNvSpPr>
          <p:nvPr>
            <p:ph idx="1"/>
          </p:nvPr>
        </p:nvSpPr>
        <p:spPr/>
        <p:txBody>
          <a:bodyPr>
            <a:normAutofit/>
          </a:bodyPr>
          <a:lstStyle/>
          <a:p>
            <a:r>
              <a:rPr lang="en-IN" dirty="0" smtClean="0"/>
              <a:t>Remove all signs of JavaScript from a View</a:t>
            </a:r>
          </a:p>
          <a:p>
            <a:r>
              <a:rPr lang="en-IN" dirty="0" smtClean="0"/>
              <a:t>Advantages</a:t>
            </a:r>
          </a:p>
          <a:p>
            <a:pPr lvl="1"/>
            <a:r>
              <a:rPr lang="en-IN" dirty="0" smtClean="0"/>
              <a:t>View is strictly presentation</a:t>
            </a:r>
          </a:p>
          <a:p>
            <a:pPr lvl="1"/>
            <a:r>
              <a:rPr lang="en-IN" dirty="0" smtClean="0"/>
              <a:t>Allows you to focus on script code</a:t>
            </a:r>
          </a:p>
          <a:p>
            <a:r>
              <a:rPr lang="en-IN" dirty="0" smtClean="0"/>
              <a:t>Disadvantages</a:t>
            </a:r>
          </a:p>
          <a:p>
            <a:pPr lvl="1"/>
            <a:r>
              <a:rPr lang="en-IN" dirty="0" smtClean="0"/>
              <a:t>Additional file(s) to download - Can combine scripts</a:t>
            </a:r>
          </a:p>
          <a:p>
            <a:pPr lvl="1"/>
            <a:endParaRPr lang="en-IN" dirty="0" smtClean="0"/>
          </a:p>
        </p:txBody>
      </p:sp>
    </p:spTree>
    <p:extLst>
      <p:ext uri="{BB962C8B-B14F-4D97-AF65-F5344CB8AC3E}">
        <p14:creationId xmlns:p14="http://schemas.microsoft.com/office/powerpoint/2010/main" val="26224987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 XSS (Cross Site Scripting)</a:t>
            </a:r>
            <a:endParaRPr lang="en-IN" dirty="0"/>
          </a:p>
        </p:txBody>
      </p:sp>
      <p:sp>
        <p:nvSpPr>
          <p:cNvPr id="3" name="Content Placeholder 2"/>
          <p:cNvSpPr>
            <a:spLocks noGrp="1"/>
          </p:cNvSpPr>
          <p:nvPr>
            <p:ph idx="1"/>
          </p:nvPr>
        </p:nvSpPr>
        <p:spPr/>
        <p:txBody>
          <a:bodyPr/>
          <a:lstStyle/>
          <a:p>
            <a:r>
              <a:rPr lang="en-IN" dirty="0"/>
              <a:t>MVC, by default, prevents any requests containing HTML </a:t>
            </a:r>
            <a:r>
              <a:rPr lang="en-IN" dirty="0" err="1"/>
              <a:t>markup</a:t>
            </a:r>
            <a:r>
              <a:rPr lang="en-IN" dirty="0"/>
              <a:t>, in order to avoid XSS attacks.</a:t>
            </a:r>
            <a:endParaRPr lang="en-IN" dirty="0" smtClean="0"/>
          </a:p>
          <a:p>
            <a:r>
              <a:rPr lang="en-IN" dirty="0" smtClean="0"/>
              <a:t>Prevent cross-site scripting attacks</a:t>
            </a:r>
          </a:p>
          <a:p>
            <a:pPr lvl="1"/>
            <a:r>
              <a:rPr lang="en-IN" dirty="0" smtClean="0"/>
              <a:t>Be very, very, careful turning off input validation</a:t>
            </a:r>
          </a:p>
          <a:p>
            <a:pPr lvl="1"/>
            <a:r>
              <a:rPr lang="en-IN" dirty="0" smtClean="0"/>
              <a:t>Microsoft Anti-Cross Site Scripting Library (</a:t>
            </a:r>
            <a:r>
              <a:rPr lang="en-IN" dirty="0" smtClean="0">
                <a:hlinkClick r:id="rId2"/>
              </a:rPr>
              <a:t>http://tinyurl.com/cpu7g4</a:t>
            </a:r>
            <a:r>
              <a:rPr lang="en-IN" dirty="0" smtClean="0"/>
              <a:t>)</a:t>
            </a:r>
          </a:p>
          <a:p>
            <a:pPr lvl="1"/>
            <a:endParaRPr lang="en-IN" dirty="0"/>
          </a:p>
          <a:p>
            <a:pPr lvl="1"/>
            <a:endParaRPr lang="en-IN" dirty="0" smtClean="0"/>
          </a:p>
          <a:p>
            <a:pPr marL="201168" lvl="1" indent="0">
              <a:buNone/>
            </a:pPr>
            <a:r>
              <a:rPr lang="en-IN" sz="3200" dirty="0" smtClean="0"/>
              <a:t>Demo</a:t>
            </a:r>
            <a:endParaRPr lang="en-IN" dirty="0"/>
          </a:p>
        </p:txBody>
      </p:sp>
    </p:spTree>
    <p:extLst>
      <p:ext uri="{BB962C8B-B14F-4D97-AF65-F5344CB8AC3E}">
        <p14:creationId xmlns:p14="http://schemas.microsoft.com/office/powerpoint/2010/main" val="17419783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 CSRF</a:t>
            </a:r>
            <a:endParaRPr lang="en-IN" dirty="0"/>
          </a:p>
        </p:txBody>
      </p:sp>
      <p:pic>
        <p:nvPicPr>
          <p:cNvPr id="4" name="Picture 2" descr="http://www.redteamsecure.com/images/labs/csr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385" y="1865801"/>
            <a:ext cx="9398189" cy="433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53036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CSRF </a:t>
            </a:r>
            <a:r>
              <a:rPr lang="en-IN" dirty="0" smtClean="0"/>
              <a:t>Attack</a:t>
            </a:r>
            <a:endParaRPr lang="en-IN" dirty="0"/>
          </a:p>
        </p:txBody>
      </p:sp>
      <p:sp>
        <p:nvSpPr>
          <p:cNvPr id="3" name="Content Placeholder 2"/>
          <p:cNvSpPr>
            <a:spLocks noGrp="1"/>
          </p:cNvSpPr>
          <p:nvPr>
            <p:ph idx="1"/>
          </p:nvPr>
        </p:nvSpPr>
        <p:spPr>
          <a:xfrm>
            <a:off x="1097280" y="1845734"/>
            <a:ext cx="10058400" cy="4439156"/>
          </a:xfrm>
        </p:spPr>
        <p:txBody>
          <a:bodyPr>
            <a:normAutofit fontScale="92500" lnSpcReduction="20000"/>
          </a:bodyPr>
          <a:lstStyle/>
          <a:p>
            <a:pPr marL="457200" indent="-457200">
              <a:buFont typeface="+mj-lt"/>
              <a:buAutoNum type="arabicPeriod"/>
            </a:pPr>
            <a:r>
              <a:rPr lang="en-IN" dirty="0"/>
              <a:t>A user logs into </a:t>
            </a:r>
            <a:r>
              <a:rPr lang="en-IN" dirty="0">
                <a:hlinkClick r:id="rId2"/>
              </a:rPr>
              <a:t>www.example.com</a:t>
            </a:r>
            <a:r>
              <a:rPr lang="en-IN" dirty="0"/>
              <a:t>, using forms authentication</a:t>
            </a:r>
          </a:p>
          <a:p>
            <a:pPr marL="457200" indent="-457200">
              <a:buFont typeface="+mj-lt"/>
              <a:buAutoNum type="arabicPeriod"/>
            </a:pPr>
            <a:r>
              <a:rPr lang="en-IN" dirty="0"/>
              <a:t>The server authenticates the user. The response from the server includes an authentication cookie.</a:t>
            </a:r>
          </a:p>
          <a:p>
            <a:pPr marL="457200" indent="-457200">
              <a:buFont typeface="+mj-lt"/>
              <a:buAutoNum type="arabicPeriod"/>
            </a:pPr>
            <a:r>
              <a:rPr lang="en-IN" dirty="0"/>
              <a:t>Without logging out, the user visits a malicious web site. This malicious site contains the following HTML form:</a:t>
            </a:r>
          </a:p>
          <a:p>
            <a:pPr marL="457200" lvl="1" indent="0">
              <a:buNone/>
            </a:pPr>
            <a:r>
              <a:rPr lang="en-US" dirty="0">
                <a:solidFill>
                  <a:srgbClr val="A31515"/>
                </a:solidFill>
                <a:latin typeface="Consolas" panose="020B0609020204030204" pitchFamily="49" charset="0"/>
                <a:cs typeface="Consolas" panose="020B0609020204030204" pitchFamily="49" charset="0"/>
              </a:rPr>
              <a:t>&lt;h1&gt;</a:t>
            </a:r>
            <a:r>
              <a:rPr lang="en-US" dirty="0">
                <a:solidFill>
                  <a:srgbClr val="000000"/>
                </a:solidFill>
                <a:latin typeface="Consolas" panose="020B0609020204030204" pitchFamily="49" charset="0"/>
                <a:cs typeface="Consolas" panose="020B0609020204030204" pitchFamily="49" charset="0"/>
              </a:rPr>
              <a:t>You Are a Winner!</a:t>
            </a:r>
            <a:r>
              <a:rPr lang="en-US" dirty="0">
                <a:solidFill>
                  <a:srgbClr val="A31515"/>
                </a:solidFill>
                <a:latin typeface="Consolas" panose="020B0609020204030204" pitchFamily="49" charset="0"/>
                <a:cs typeface="Consolas" panose="020B0609020204030204" pitchFamily="49" charset="0"/>
              </a:rPr>
              <a:t>&lt;/h1&gt;</a:t>
            </a:r>
            <a:r>
              <a:rPr lang="en-US" dirty="0">
                <a:solidFill>
                  <a:srgbClr val="000000"/>
                </a:solidFill>
                <a:latin typeface="Consolas" panose="020B0609020204030204" pitchFamily="49" charset="0"/>
                <a:cs typeface="Consolas" panose="020B0609020204030204" pitchFamily="49" charset="0"/>
              </a:rPr>
              <a:t> </a:t>
            </a:r>
          </a:p>
          <a:p>
            <a:pPr marL="457200" lvl="1" indent="0">
              <a:buNone/>
            </a:pPr>
            <a:r>
              <a:rPr lang="en-US" dirty="0">
                <a:solidFill>
                  <a:srgbClr val="A31515"/>
                </a:solidFill>
                <a:latin typeface="Consolas" panose="020B0609020204030204" pitchFamily="49" charset="0"/>
                <a:cs typeface="Consolas" panose="020B0609020204030204" pitchFamily="49" charset="0"/>
              </a:rPr>
              <a:t>&lt;form</a:t>
            </a:r>
            <a:r>
              <a:rPr lang="en-US" dirty="0">
                <a:solidFill>
                  <a:srgbClr val="00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action</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"http://example.com/</a:t>
            </a:r>
            <a:r>
              <a:rPr lang="en-US" dirty="0" err="1">
                <a:solidFill>
                  <a:srgbClr val="0000FF"/>
                </a:solidFill>
                <a:latin typeface="Consolas" panose="020B0609020204030204" pitchFamily="49" charset="0"/>
                <a:cs typeface="Consolas" panose="020B0609020204030204" pitchFamily="49" charset="0"/>
              </a:rPr>
              <a:t>api</a:t>
            </a:r>
            <a:r>
              <a:rPr lang="en-US" dirty="0">
                <a:solidFill>
                  <a:srgbClr val="0000FF"/>
                </a:solidFill>
                <a:latin typeface="Consolas" panose="020B0609020204030204" pitchFamily="49" charset="0"/>
                <a:cs typeface="Consolas" panose="020B0609020204030204" pitchFamily="49" charset="0"/>
              </a:rPr>
              <a:t>/account"</a:t>
            </a:r>
            <a:r>
              <a:rPr lang="en-US" dirty="0">
                <a:solidFill>
                  <a:srgbClr val="00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method</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"post"</a:t>
            </a:r>
            <a:r>
              <a:rPr lang="en-US" dirty="0">
                <a:solidFill>
                  <a:srgbClr val="A31515"/>
                </a:solidFill>
                <a:latin typeface="Consolas" panose="020B0609020204030204" pitchFamily="49" charset="0"/>
                <a:cs typeface="Consolas" panose="020B0609020204030204" pitchFamily="49" charset="0"/>
              </a:rPr>
              <a:t>&gt;</a:t>
            </a:r>
            <a:r>
              <a:rPr lang="en-US" dirty="0">
                <a:solidFill>
                  <a:srgbClr val="000000"/>
                </a:solidFill>
                <a:latin typeface="Consolas" panose="020B0609020204030204" pitchFamily="49" charset="0"/>
                <a:cs typeface="Consolas" panose="020B0609020204030204" pitchFamily="49" charset="0"/>
              </a:rPr>
              <a:t> </a:t>
            </a:r>
          </a:p>
          <a:p>
            <a:pPr marL="914400" lvl="2" indent="0">
              <a:buNone/>
            </a:pPr>
            <a:r>
              <a:rPr lang="en-US" dirty="0">
                <a:solidFill>
                  <a:srgbClr val="A31515"/>
                </a:solidFill>
                <a:latin typeface="Consolas" panose="020B0609020204030204" pitchFamily="49" charset="0"/>
                <a:cs typeface="Consolas" panose="020B0609020204030204" pitchFamily="49" charset="0"/>
              </a:rPr>
              <a:t>&lt;input</a:t>
            </a:r>
            <a:r>
              <a:rPr lang="en-US" dirty="0">
                <a:solidFill>
                  <a:srgbClr val="00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type</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"hidden"</a:t>
            </a:r>
            <a:r>
              <a:rPr lang="en-US" dirty="0">
                <a:solidFill>
                  <a:srgbClr val="00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name</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"Transaction"</a:t>
            </a:r>
            <a:r>
              <a:rPr lang="en-US" dirty="0">
                <a:solidFill>
                  <a:srgbClr val="00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value</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"withdraw"</a:t>
            </a:r>
            <a:r>
              <a:rPr lang="en-US" dirty="0">
                <a:solidFill>
                  <a:srgbClr val="000000"/>
                </a:solidFill>
                <a:latin typeface="Consolas" panose="020B0609020204030204" pitchFamily="49" charset="0"/>
                <a:cs typeface="Consolas" panose="020B0609020204030204" pitchFamily="49" charset="0"/>
              </a:rPr>
              <a:t> </a:t>
            </a:r>
            <a:r>
              <a:rPr lang="en-US" dirty="0">
                <a:solidFill>
                  <a:srgbClr val="A31515"/>
                </a:solidFill>
                <a:latin typeface="Consolas" panose="020B0609020204030204" pitchFamily="49" charset="0"/>
                <a:cs typeface="Consolas" panose="020B0609020204030204" pitchFamily="49" charset="0"/>
              </a:rPr>
              <a:t>/&gt;</a:t>
            </a:r>
            <a:r>
              <a:rPr lang="en-US" dirty="0">
                <a:solidFill>
                  <a:srgbClr val="000000"/>
                </a:solidFill>
                <a:latin typeface="Consolas" panose="020B0609020204030204" pitchFamily="49" charset="0"/>
                <a:cs typeface="Consolas" panose="020B0609020204030204" pitchFamily="49" charset="0"/>
              </a:rPr>
              <a:t> </a:t>
            </a:r>
          </a:p>
          <a:p>
            <a:pPr marL="914400" lvl="2" indent="0">
              <a:buNone/>
            </a:pPr>
            <a:r>
              <a:rPr lang="en-US" dirty="0">
                <a:solidFill>
                  <a:srgbClr val="A31515"/>
                </a:solidFill>
                <a:latin typeface="Consolas" panose="020B0609020204030204" pitchFamily="49" charset="0"/>
                <a:cs typeface="Consolas" panose="020B0609020204030204" pitchFamily="49" charset="0"/>
              </a:rPr>
              <a:t>&lt;input</a:t>
            </a:r>
            <a:r>
              <a:rPr lang="en-US" dirty="0">
                <a:solidFill>
                  <a:srgbClr val="00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type</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"hidden"</a:t>
            </a:r>
            <a:r>
              <a:rPr lang="en-US" dirty="0">
                <a:solidFill>
                  <a:srgbClr val="00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name</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"Amount"</a:t>
            </a:r>
            <a:r>
              <a:rPr lang="en-US" dirty="0">
                <a:solidFill>
                  <a:srgbClr val="00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value</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"1000000"</a:t>
            </a:r>
            <a:r>
              <a:rPr lang="en-US" dirty="0">
                <a:solidFill>
                  <a:srgbClr val="000000"/>
                </a:solidFill>
                <a:latin typeface="Consolas" panose="020B0609020204030204" pitchFamily="49" charset="0"/>
                <a:cs typeface="Consolas" panose="020B0609020204030204" pitchFamily="49" charset="0"/>
              </a:rPr>
              <a:t> </a:t>
            </a:r>
            <a:r>
              <a:rPr lang="en-US" dirty="0">
                <a:solidFill>
                  <a:srgbClr val="A31515"/>
                </a:solidFill>
                <a:latin typeface="Consolas" panose="020B0609020204030204" pitchFamily="49" charset="0"/>
                <a:cs typeface="Consolas" panose="020B0609020204030204" pitchFamily="49" charset="0"/>
              </a:rPr>
              <a:t>/&gt;</a:t>
            </a:r>
            <a:r>
              <a:rPr lang="en-US" dirty="0">
                <a:solidFill>
                  <a:srgbClr val="000000"/>
                </a:solidFill>
                <a:latin typeface="Consolas" panose="020B0609020204030204" pitchFamily="49" charset="0"/>
                <a:cs typeface="Consolas" panose="020B0609020204030204" pitchFamily="49" charset="0"/>
              </a:rPr>
              <a:t> </a:t>
            </a:r>
          </a:p>
          <a:p>
            <a:pPr marL="914400" lvl="2" indent="0">
              <a:buNone/>
            </a:pPr>
            <a:r>
              <a:rPr lang="en-US" dirty="0">
                <a:solidFill>
                  <a:srgbClr val="A31515"/>
                </a:solidFill>
                <a:latin typeface="Consolas" panose="020B0609020204030204" pitchFamily="49" charset="0"/>
                <a:cs typeface="Consolas" panose="020B0609020204030204" pitchFamily="49" charset="0"/>
              </a:rPr>
              <a:t>&lt;input</a:t>
            </a:r>
            <a:r>
              <a:rPr lang="en-US" dirty="0">
                <a:solidFill>
                  <a:srgbClr val="00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type</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"submit"</a:t>
            </a:r>
            <a:r>
              <a:rPr lang="en-US" dirty="0">
                <a:solidFill>
                  <a:srgbClr val="00000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value</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"Click Me"</a:t>
            </a:r>
            <a:r>
              <a:rPr lang="en-US" dirty="0">
                <a:solidFill>
                  <a:srgbClr val="A31515"/>
                </a:solidFill>
                <a:latin typeface="Consolas" panose="020B0609020204030204" pitchFamily="49" charset="0"/>
                <a:cs typeface="Consolas" panose="020B0609020204030204" pitchFamily="49" charset="0"/>
              </a:rPr>
              <a:t>/&gt;</a:t>
            </a:r>
            <a:r>
              <a:rPr lang="en-US" dirty="0">
                <a:solidFill>
                  <a:srgbClr val="000000"/>
                </a:solidFill>
                <a:latin typeface="Consolas" panose="020B0609020204030204" pitchFamily="49" charset="0"/>
                <a:cs typeface="Consolas" panose="020B0609020204030204" pitchFamily="49" charset="0"/>
              </a:rPr>
              <a:t> </a:t>
            </a:r>
          </a:p>
          <a:p>
            <a:pPr marL="457200" lvl="1" indent="0">
              <a:buNone/>
            </a:pPr>
            <a:r>
              <a:rPr lang="en-US" dirty="0">
                <a:solidFill>
                  <a:srgbClr val="A31515"/>
                </a:solidFill>
                <a:latin typeface="Consolas" panose="020B0609020204030204" pitchFamily="49" charset="0"/>
                <a:cs typeface="Consolas" panose="020B0609020204030204" pitchFamily="49" charset="0"/>
              </a:rPr>
              <a:t>&lt;/form&gt;</a:t>
            </a:r>
            <a:r>
              <a:rPr lang="en-US" sz="3600" dirty="0"/>
              <a:t> </a:t>
            </a:r>
            <a:endParaRPr lang="en-US" sz="5600" dirty="0">
              <a:latin typeface="Arial" panose="020B0604020202020204" pitchFamily="34" charset="0"/>
            </a:endParaRPr>
          </a:p>
          <a:p>
            <a:pPr marL="457200" indent="-457200">
              <a:buFont typeface="+mj-lt"/>
              <a:buAutoNum type="arabicPeriod"/>
            </a:pPr>
            <a:r>
              <a:rPr lang="en-IN" dirty="0"/>
              <a:t>The user clicks the submit button. The browser includes the authentication cookie with the request</a:t>
            </a:r>
          </a:p>
          <a:p>
            <a:pPr marL="457200" indent="-457200">
              <a:buFont typeface="+mj-lt"/>
              <a:buAutoNum type="arabicPeriod"/>
            </a:pPr>
            <a:r>
              <a:rPr lang="en-IN" dirty="0"/>
              <a:t>The request runs on the server with the user’s authentication context, and can do anything that an authenticated user is allowed to do.</a:t>
            </a:r>
          </a:p>
          <a:p>
            <a:endParaRPr lang="en-IN" dirty="0"/>
          </a:p>
        </p:txBody>
      </p:sp>
    </p:spTree>
    <p:extLst>
      <p:ext uri="{BB962C8B-B14F-4D97-AF65-F5344CB8AC3E}">
        <p14:creationId xmlns:p14="http://schemas.microsoft.com/office/powerpoint/2010/main" val="637204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CSRF Attack</a:t>
            </a:r>
          </a:p>
        </p:txBody>
      </p:sp>
      <p:sp>
        <p:nvSpPr>
          <p:cNvPr id="3" name="Content Placeholder 2"/>
          <p:cNvSpPr>
            <a:spLocks noGrp="1"/>
          </p:cNvSpPr>
          <p:nvPr>
            <p:ph idx="1"/>
          </p:nvPr>
        </p:nvSpPr>
        <p:spPr/>
        <p:txBody>
          <a:bodyPr/>
          <a:lstStyle/>
          <a:p>
            <a:r>
              <a:rPr lang="en-IN" dirty="0"/>
              <a:t>The malicious page could just as easily run a script that sends an AJAX request</a:t>
            </a:r>
          </a:p>
          <a:p>
            <a:r>
              <a:rPr lang="en-IN" dirty="0"/>
              <a:t>Using </a:t>
            </a:r>
            <a:r>
              <a:rPr lang="en-IN" b="1" dirty="0"/>
              <a:t>SSL</a:t>
            </a:r>
            <a:r>
              <a:rPr lang="en-IN" dirty="0"/>
              <a:t> does not prevent a CSRF attack, because the malicious site can send an “https://” request</a:t>
            </a:r>
          </a:p>
          <a:p>
            <a:r>
              <a:rPr lang="en-IN" dirty="0"/>
              <a:t>CSRF attacks are possible against web sites that use </a:t>
            </a:r>
            <a:r>
              <a:rPr lang="en-IN" b="1" dirty="0"/>
              <a:t>cookies</a:t>
            </a:r>
            <a:r>
              <a:rPr lang="en-IN" dirty="0"/>
              <a:t> for authentication, because browsers send all relevant cookies to the destination web site</a:t>
            </a:r>
          </a:p>
          <a:p>
            <a:endParaRPr lang="en-IN" dirty="0"/>
          </a:p>
        </p:txBody>
      </p:sp>
    </p:spTree>
    <p:extLst>
      <p:ext uri="{BB962C8B-B14F-4D97-AF65-F5344CB8AC3E}">
        <p14:creationId xmlns:p14="http://schemas.microsoft.com/office/powerpoint/2010/main" val="11422418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Anti-Forgery Tokens</a:t>
            </a:r>
          </a:p>
        </p:txBody>
      </p:sp>
      <p:sp>
        <p:nvSpPr>
          <p:cNvPr id="3" name="Content Placeholder 2"/>
          <p:cNvSpPr>
            <a:spLocks noGrp="1"/>
          </p:cNvSpPr>
          <p:nvPr>
            <p:ph idx="1"/>
          </p:nvPr>
        </p:nvSpPr>
        <p:spPr/>
        <p:txBody>
          <a:bodyPr/>
          <a:lstStyle/>
          <a:p>
            <a:pPr marL="0" indent="0">
              <a:buNone/>
            </a:pPr>
            <a:r>
              <a:rPr lang="en-IN" dirty="0"/>
              <a:t>To help prevent CSRF attacks, ASP.NET MVC uses anti-forgery tokens, also called </a:t>
            </a:r>
            <a:r>
              <a:rPr lang="en-IN" i="1" dirty="0"/>
              <a:t>request verification tokens</a:t>
            </a:r>
          </a:p>
          <a:p>
            <a:pPr marL="514350" indent="-514350">
              <a:buFont typeface="+mj-lt"/>
              <a:buAutoNum type="arabicPeriod"/>
            </a:pPr>
            <a:r>
              <a:rPr lang="en-IN" dirty="0"/>
              <a:t>The client requests an HTML page that contains a form.</a:t>
            </a:r>
          </a:p>
          <a:p>
            <a:pPr marL="514350" indent="-514350">
              <a:buFont typeface="+mj-lt"/>
              <a:buAutoNum type="arabicPeriod"/>
            </a:pPr>
            <a:r>
              <a:rPr lang="en-IN" dirty="0"/>
              <a:t>The server includes two tokens in the response. One token is sent as a cookie. The other is placed in a hidden form field. The tokens are generated randomly so that an adversary cannot guess the values.</a:t>
            </a:r>
          </a:p>
          <a:p>
            <a:pPr marL="514350" indent="-514350">
              <a:buFont typeface="+mj-lt"/>
              <a:buAutoNum type="arabicPeriod"/>
            </a:pPr>
            <a:r>
              <a:rPr lang="en-IN" dirty="0"/>
              <a:t>When the client submits the form, it must send both tokens back to the server. (Browser client automatically does this when the user submits the form)</a:t>
            </a:r>
          </a:p>
          <a:p>
            <a:pPr marL="514350" indent="-514350">
              <a:buFont typeface="+mj-lt"/>
              <a:buAutoNum type="arabicPeriod"/>
            </a:pPr>
            <a:r>
              <a:rPr lang="en-IN" dirty="0"/>
              <a:t>If a request does not include both tokens, the server disallows the request.</a:t>
            </a:r>
          </a:p>
          <a:p>
            <a:pPr marL="0" indent="0">
              <a:buNone/>
            </a:pPr>
            <a:r>
              <a:rPr lang="en-IN" dirty="0"/>
              <a:t>Anti-forgery tokens work because the malicious page cannot read the user’s </a:t>
            </a:r>
            <a:r>
              <a:rPr lang="en-IN" dirty="0" smtClean="0"/>
              <a:t>tokens, due to same-origin policies.</a:t>
            </a:r>
            <a:endParaRPr lang="en-IN" i="1" dirty="0"/>
          </a:p>
          <a:p>
            <a:endParaRPr lang="en-IN" dirty="0"/>
          </a:p>
        </p:txBody>
      </p:sp>
    </p:spTree>
    <p:extLst>
      <p:ext uri="{BB962C8B-B14F-4D97-AF65-F5344CB8AC3E}">
        <p14:creationId xmlns:p14="http://schemas.microsoft.com/office/powerpoint/2010/main" val="22433908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Anti-Forgery Tokens in MVC</a:t>
            </a:r>
          </a:p>
        </p:txBody>
      </p:sp>
      <p:sp>
        <p:nvSpPr>
          <p:cNvPr id="3" name="Content Placeholder 2"/>
          <p:cNvSpPr>
            <a:spLocks noGrp="1"/>
          </p:cNvSpPr>
          <p:nvPr>
            <p:ph idx="1"/>
          </p:nvPr>
        </p:nvSpPr>
        <p:spPr/>
        <p:txBody>
          <a:bodyPr/>
          <a:lstStyle/>
          <a:p>
            <a:r>
              <a:rPr lang="en-IN" dirty="0"/>
              <a:t>To add the anti-forgery tokens to a Razor page, use the </a:t>
            </a:r>
            <a:r>
              <a:rPr lang="en-IN" b="1" dirty="0" err="1"/>
              <a:t>HtmlHelper.AntiForgeryToken</a:t>
            </a:r>
            <a:r>
              <a:rPr lang="en-IN" dirty="0"/>
              <a:t> helper method:</a:t>
            </a:r>
          </a:p>
          <a:p>
            <a:endParaRPr lang="en-IN" dirty="0"/>
          </a:p>
          <a:p>
            <a:pPr marL="0" lvl="0" indent="0">
              <a:buNone/>
            </a:pPr>
            <a:r>
              <a:rPr lang="en-US" sz="1400" dirty="0">
                <a:solidFill>
                  <a:srgbClr val="000000"/>
                </a:solidFill>
                <a:latin typeface="Consolas" panose="020B0609020204030204" pitchFamily="49" charset="0"/>
                <a:cs typeface="Consolas" panose="020B0609020204030204" pitchFamily="49" charset="0"/>
              </a:rPr>
              <a:t>@using (</a:t>
            </a:r>
            <a:r>
              <a:rPr lang="en-US" sz="1400" dirty="0" err="1">
                <a:solidFill>
                  <a:srgbClr val="000000"/>
                </a:solidFill>
                <a:latin typeface="Consolas" panose="020B0609020204030204" pitchFamily="49" charset="0"/>
                <a:cs typeface="Consolas" panose="020B0609020204030204" pitchFamily="49" charset="0"/>
              </a:rPr>
              <a:t>Html.BeginForm</a:t>
            </a:r>
            <a:r>
              <a:rPr lang="en-US" sz="1400" dirty="0">
                <a:solidFill>
                  <a:srgbClr val="000000"/>
                </a:solidFill>
                <a:latin typeface="Consolas" panose="020B0609020204030204" pitchFamily="49" charset="0"/>
                <a:cs typeface="Consolas" panose="020B0609020204030204" pitchFamily="49" charset="0"/>
              </a:rPr>
              <a:t>("Manage", "Account")) </a:t>
            </a:r>
          </a:p>
          <a:p>
            <a:pPr marL="0" lvl="0" indent="0">
              <a:buNone/>
            </a:pPr>
            <a:r>
              <a:rPr lang="en-US" sz="1400" dirty="0">
                <a:solidFill>
                  <a:srgbClr val="000000"/>
                </a:solidFill>
                <a:latin typeface="Consolas" panose="020B0609020204030204" pitchFamily="49" charset="0"/>
                <a:cs typeface="Consolas" panose="020B0609020204030204" pitchFamily="49" charset="0"/>
              </a:rPr>
              <a:t>{ </a:t>
            </a:r>
          </a:p>
          <a:p>
            <a:pPr marL="0" lvl="0" indent="0">
              <a:buNone/>
            </a:pP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Html.AntiForgeryToken</a:t>
            </a:r>
            <a:r>
              <a:rPr lang="en-US" sz="1400" dirty="0">
                <a:solidFill>
                  <a:srgbClr val="000000"/>
                </a:solidFill>
                <a:latin typeface="Consolas" panose="020B0609020204030204" pitchFamily="49" charset="0"/>
                <a:cs typeface="Consolas" panose="020B0609020204030204" pitchFamily="49" charset="0"/>
              </a:rPr>
              <a:t>() </a:t>
            </a:r>
          </a:p>
          <a:p>
            <a:pPr marL="0" lvl="0" indent="0">
              <a:buNone/>
            </a:pPr>
            <a:r>
              <a:rPr lang="en-US" sz="1400" dirty="0">
                <a:solidFill>
                  <a:srgbClr val="000000"/>
                </a:solidFill>
                <a:latin typeface="Consolas" panose="020B0609020204030204" pitchFamily="49" charset="0"/>
                <a:cs typeface="Consolas" panose="020B0609020204030204" pitchFamily="49" charset="0"/>
              </a:rPr>
              <a:t>}</a:t>
            </a:r>
            <a:r>
              <a:rPr lang="en-US" dirty="0"/>
              <a:t> </a:t>
            </a:r>
            <a:endParaRPr lang="en-US" sz="3600" dirty="0">
              <a:latin typeface="Arial" panose="020B0604020202020204" pitchFamily="34" charset="0"/>
            </a:endParaRPr>
          </a:p>
          <a:p>
            <a:pPr marL="0" indent="0">
              <a:buNone/>
            </a:pPr>
            <a:endParaRPr lang="en-IN" dirty="0"/>
          </a:p>
          <a:p>
            <a:pPr marL="0" indent="0">
              <a:buNone/>
            </a:pPr>
            <a:r>
              <a:rPr lang="en-IN" dirty="0"/>
              <a:t>This method adds the hidden form field and also sets the cookie token</a:t>
            </a:r>
          </a:p>
          <a:p>
            <a:endParaRPr lang="en-IN" dirty="0"/>
          </a:p>
        </p:txBody>
      </p:sp>
    </p:spTree>
    <p:extLst>
      <p:ext uri="{BB962C8B-B14F-4D97-AF65-F5344CB8AC3E}">
        <p14:creationId xmlns:p14="http://schemas.microsoft.com/office/powerpoint/2010/main" val="39874863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Anti-CSRF with AJAX</a:t>
            </a:r>
          </a:p>
        </p:txBody>
      </p:sp>
      <p:sp>
        <p:nvSpPr>
          <p:cNvPr id="3" name="Content Placeholder 2"/>
          <p:cNvSpPr>
            <a:spLocks noGrp="1"/>
          </p:cNvSpPr>
          <p:nvPr>
            <p:ph idx="1"/>
          </p:nvPr>
        </p:nvSpPr>
        <p:spPr>
          <a:xfrm>
            <a:off x="1097280" y="1845734"/>
            <a:ext cx="10058400" cy="4490672"/>
          </a:xfrm>
        </p:spPr>
        <p:txBody>
          <a:bodyPr/>
          <a:lstStyle/>
          <a:p>
            <a:r>
              <a:rPr lang="en-IN" dirty="0"/>
              <a:t>For AJAX requests we need to send the tokens in a custom HTTP header. </a:t>
            </a:r>
          </a:p>
          <a:p>
            <a:r>
              <a:rPr lang="en-IN" dirty="0"/>
              <a:t>The tokens are generated at the server by calling </a:t>
            </a:r>
            <a:r>
              <a:rPr lang="en-IN" b="1" dirty="0" err="1"/>
              <a:t>AntiForgery.GetTokens</a:t>
            </a:r>
            <a:r>
              <a:rPr lang="en-IN" dirty="0"/>
              <a:t>.</a:t>
            </a:r>
          </a:p>
          <a:p>
            <a:pPr marL="0" lvl="0" indent="0">
              <a:lnSpc>
                <a:spcPct val="120000"/>
              </a:lnSpc>
              <a:spcBef>
                <a:spcPts val="0"/>
              </a:spcBef>
              <a:buNone/>
            </a:pPr>
            <a:r>
              <a:rPr lang="en-US" sz="1200" dirty="0">
                <a:solidFill>
                  <a:srgbClr val="A31515"/>
                </a:solidFill>
                <a:latin typeface="Consolas" panose="020B0609020204030204" pitchFamily="49" charset="0"/>
                <a:cs typeface="Consolas" panose="020B0609020204030204" pitchFamily="49" charset="0"/>
              </a:rPr>
              <a:t>&lt;script&gt;</a:t>
            </a:r>
            <a:r>
              <a:rPr lang="en-US" sz="1200" dirty="0">
                <a:solidFill>
                  <a:srgbClr val="000000"/>
                </a:solidFill>
                <a:latin typeface="Consolas" panose="020B0609020204030204" pitchFamily="49" charset="0"/>
                <a:cs typeface="Consolas" panose="020B0609020204030204" pitchFamily="49" charset="0"/>
              </a:rPr>
              <a:t> </a:t>
            </a:r>
          </a:p>
          <a:p>
            <a:pPr marL="0" lvl="0" indent="0">
              <a:lnSpc>
                <a:spcPct val="120000"/>
              </a:lnSpc>
              <a:spcBef>
                <a:spcPts val="0"/>
              </a:spcBef>
              <a:buNone/>
            </a:pPr>
            <a:r>
              <a:rPr lang="en-US" sz="1200" dirty="0">
                <a:solidFill>
                  <a:srgbClr val="FF0000"/>
                </a:solidFill>
                <a:latin typeface="Consolas" panose="020B0609020204030204" pitchFamily="49" charset="0"/>
                <a:cs typeface="Consolas" panose="020B0609020204030204" pitchFamily="49" charset="0"/>
              </a:rPr>
              <a:t>@functions</a:t>
            </a:r>
            <a:r>
              <a:rPr lang="en-US" sz="1200" dirty="0">
                <a:solidFill>
                  <a:srgbClr val="000000"/>
                </a:solidFill>
                <a:latin typeface="Consolas" panose="020B0609020204030204" pitchFamily="49" charset="0"/>
                <a:cs typeface="Consolas" panose="020B0609020204030204" pitchFamily="49" charset="0"/>
              </a:rPr>
              <a:t>{ </a:t>
            </a:r>
          </a:p>
          <a:p>
            <a:pPr marL="0" lvl="0" indent="0">
              <a:lnSpc>
                <a:spcPct val="120000"/>
              </a:lnSpc>
              <a:spcBef>
                <a:spcPts val="0"/>
              </a:spcBef>
              <a:buNone/>
            </a:pP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public</a:t>
            </a:r>
            <a:r>
              <a:rPr lang="en-US" sz="1200" dirty="0">
                <a:solidFill>
                  <a:srgbClr val="000000"/>
                </a:solidFill>
                <a:latin typeface="Consolas" panose="020B0609020204030204" pitchFamily="49" charset="0"/>
                <a:cs typeface="Consolas" panose="020B0609020204030204" pitchFamily="49" charset="0"/>
              </a:rPr>
              <a:t> string </a:t>
            </a:r>
            <a:r>
              <a:rPr lang="en-US" sz="1200" dirty="0" err="1">
                <a:solidFill>
                  <a:srgbClr val="2B91AF"/>
                </a:solidFill>
                <a:latin typeface="Consolas" panose="020B0609020204030204" pitchFamily="49" charset="0"/>
                <a:cs typeface="Consolas" panose="020B0609020204030204" pitchFamily="49" charset="0"/>
              </a:rPr>
              <a:t>TokenHeaderValue</a:t>
            </a:r>
            <a:r>
              <a:rPr lang="en-US" sz="1200" dirty="0">
                <a:solidFill>
                  <a:srgbClr val="000000"/>
                </a:solidFill>
                <a:latin typeface="Consolas" panose="020B0609020204030204" pitchFamily="49" charset="0"/>
                <a:cs typeface="Consolas" panose="020B0609020204030204" pitchFamily="49" charset="0"/>
              </a:rPr>
              <a:t>() </a:t>
            </a:r>
          </a:p>
          <a:p>
            <a:pPr marL="0" lvl="0" indent="0">
              <a:lnSpc>
                <a:spcPct val="120000"/>
              </a:lnSpc>
              <a:spcBef>
                <a:spcPts val="0"/>
              </a:spcBef>
              <a:buNone/>
            </a:pPr>
            <a:r>
              <a:rPr lang="en-US" sz="1200" dirty="0">
                <a:solidFill>
                  <a:srgbClr val="000000"/>
                </a:solidFill>
                <a:latin typeface="Consolas" panose="020B0609020204030204" pitchFamily="49" charset="0"/>
                <a:cs typeface="Consolas" panose="020B0609020204030204" pitchFamily="49" charset="0"/>
              </a:rPr>
              <a:t>	{ </a:t>
            </a:r>
          </a:p>
          <a:p>
            <a:pPr marL="0" lvl="0" indent="0">
              <a:lnSpc>
                <a:spcPct val="120000"/>
              </a:lnSpc>
              <a:spcBef>
                <a:spcPts val="0"/>
              </a:spcBef>
              <a:buNone/>
            </a:pPr>
            <a:r>
              <a:rPr lang="en-US" sz="1200" dirty="0">
                <a:solidFill>
                  <a:srgbClr val="000000"/>
                </a:solidFill>
                <a:latin typeface="Consolas" panose="020B0609020204030204" pitchFamily="49" charset="0"/>
                <a:cs typeface="Consolas" panose="020B0609020204030204" pitchFamily="49" charset="0"/>
              </a:rPr>
              <a:t>		string </a:t>
            </a:r>
            <a:r>
              <a:rPr lang="en-US" sz="1200" dirty="0" err="1">
                <a:solidFill>
                  <a:srgbClr val="000000"/>
                </a:solidFill>
                <a:latin typeface="Consolas" panose="020B0609020204030204" pitchFamily="49" charset="0"/>
                <a:cs typeface="Consolas" panose="020B0609020204030204" pitchFamily="49" charset="0"/>
              </a:rPr>
              <a:t>cookieToken</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formToken</a:t>
            </a:r>
            <a:r>
              <a:rPr lang="en-US" sz="1200" dirty="0">
                <a:solidFill>
                  <a:srgbClr val="000000"/>
                </a:solidFill>
                <a:latin typeface="Consolas" panose="020B0609020204030204" pitchFamily="49" charset="0"/>
                <a:cs typeface="Consolas" panose="020B0609020204030204" pitchFamily="49" charset="0"/>
              </a:rPr>
              <a:t>; </a:t>
            </a:r>
          </a:p>
          <a:p>
            <a:pPr marL="0" lvl="0" indent="0">
              <a:lnSpc>
                <a:spcPct val="120000"/>
              </a:lnSpc>
              <a:spcBef>
                <a:spcPts val="0"/>
              </a:spcBef>
              <a:buNone/>
            </a:pP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2B91AF"/>
                </a:solidFill>
                <a:latin typeface="Consolas" panose="020B0609020204030204" pitchFamily="49" charset="0"/>
                <a:cs typeface="Consolas" panose="020B0609020204030204" pitchFamily="49" charset="0"/>
              </a:rPr>
              <a:t>AntiForgery</a:t>
            </a:r>
            <a:r>
              <a:rPr lang="en-US" sz="1200" dirty="0" err="1">
                <a:solidFill>
                  <a:srgbClr val="000000"/>
                </a:solidFill>
                <a:latin typeface="Consolas" panose="020B0609020204030204" pitchFamily="49" charset="0"/>
                <a:cs typeface="Consolas" panose="020B0609020204030204" pitchFamily="49" charset="0"/>
              </a:rPr>
              <a:t>.</a:t>
            </a:r>
            <a:r>
              <a:rPr lang="en-US" sz="1200" dirty="0" err="1">
                <a:solidFill>
                  <a:srgbClr val="2B91AF"/>
                </a:solidFill>
                <a:latin typeface="Consolas" panose="020B0609020204030204" pitchFamily="49" charset="0"/>
                <a:cs typeface="Consolas" panose="020B0609020204030204" pitchFamily="49" charset="0"/>
              </a:rPr>
              <a:t>GetTokens</a:t>
            </a:r>
            <a:r>
              <a:rPr lang="en-US" sz="1200" dirty="0">
                <a:solidFill>
                  <a:srgbClr val="000000"/>
                </a:solidFill>
                <a:latin typeface="Consolas" panose="020B0609020204030204" pitchFamily="49" charset="0"/>
                <a:cs typeface="Consolas" panose="020B0609020204030204" pitchFamily="49" charset="0"/>
              </a:rPr>
              <a:t>(</a:t>
            </a:r>
            <a:r>
              <a:rPr lang="en-US" sz="1200" dirty="0">
                <a:solidFill>
                  <a:srgbClr val="0000FF"/>
                </a:solidFill>
                <a:latin typeface="Consolas" panose="020B0609020204030204" pitchFamily="49" charset="0"/>
                <a:cs typeface="Consolas" panose="020B0609020204030204" pitchFamily="49" charset="0"/>
              </a:rPr>
              <a:t>null</a:t>
            </a:r>
            <a:r>
              <a:rPr lang="en-US" sz="1200" dirty="0">
                <a:solidFill>
                  <a:srgbClr val="000000"/>
                </a:solidFill>
                <a:latin typeface="Consolas" panose="020B0609020204030204" pitchFamily="49" charset="0"/>
                <a:cs typeface="Consolas" panose="020B0609020204030204" pitchFamily="49" charset="0"/>
              </a:rPr>
              <a:t>, out </a:t>
            </a:r>
            <a:r>
              <a:rPr lang="en-US" sz="1200" dirty="0" err="1">
                <a:solidFill>
                  <a:srgbClr val="000000"/>
                </a:solidFill>
                <a:latin typeface="Consolas" panose="020B0609020204030204" pitchFamily="49" charset="0"/>
                <a:cs typeface="Consolas" panose="020B0609020204030204" pitchFamily="49" charset="0"/>
              </a:rPr>
              <a:t>cookieToken</a:t>
            </a:r>
            <a:r>
              <a:rPr lang="en-US" sz="1200" dirty="0">
                <a:solidFill>
                  <a:srgbClr val="000000"/>
                </a:solidFill>
                <a:latin typeface="Consolas" panose="020B0609020204030204" pitchFamily="49" charset="0"/>
                <a:cs typeface="Consolas" panose="020B0609020204030204" pitchFamily="49" charset="0"/>
              </a:rPr>
              <a:t>, out </a:t>
            </a:r>
            <a:r>
              <a:rPr lang="en-US" sz="1200" dirty="0" err="1">
                <a:solidFill>
                  <a:srgbClr val="000000"/>
                </a:solidFill>
                <a:latin typeface="Consolas" panose="020B0609020204030204" pitchFamily="49" charset="0"/>
                <a:cs typeface="Consolas" panose="020B0609020204030204" pitchFamily="49" charset="0"/>
              </a:rPr>
              <a:t>formToken</a:t>
            </a:r>
            <a:r>
              <a:rPr lang="en-US" sz="1200" dirty="0">
                <a:solidFill>
                  <a:srgbClr val="000000"/>
                </a:solidFill>
                <a:latin typeface="Consolas" panose="020B0609020204030204" pitchFamily="49" charset="0"/>
                <a:cs typeface="Consolas" panose="020B0609020204030204" pitchFamily="49" charset="0"/>
              </a:rPr>
              <a:t>); </a:t>
            </a:r>
          </a:p>
          <a:p>
            <a:pPr marL="0" lvl="0" indent="0">
              <a:lnSpc>
                <a:spcPct val="120000"/>
              </a:lnSpc>
              <a:spcBef>
                <a:spcPts val="0"/>
              </a:spcBef>
              <a:buNone/>
            </a:pP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FF"/>
                </a:solidFill>
                <a:latin typeface="Consolas" panose="020B0609020204030204" pitchFamily="49" charset="0"/>
                <a:cs typeface="Consolas" panose="020B0609020204030204" pitchFamily="49" charset="0"/>
              </a:rPr>
              <a:t>return</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cookieToken</a:t>
            </a:r>
            <a:r>
              <a:rPr lang="en-US" sz="1200" dirty="0">
                <a:solidFill>
                  <a:srgbClr val="000000"/>
                </a:solidFill>
                <a:latin typeface="Consolas" panose="020B0609020204030204" pitchFamily="49" charset="0"/>
                <a:cs typeface="Consolas" panose="020B0609020204030204" pitchFamily="49" charset="0"/>
              </a:rPr>
              <a:t> + </a:t>
            </a:r>
            <a:r>
              <a:rPr lang="en-US" sz="1200" dirty="0">
                <a:solidFill>
                  <a:srgbClr val="A31515"/>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 </a:t>
            </a:r>
            <a:r>
              <a:rPr lang="en-US" sz="1200" dirty="0" err="1">
                <a:solidFill>
                  <a:srgbClr val="000000"/>
                </a:solidFill>
                <a:latin typeface="Consolas" panose="020B0609020204030204" pitchFamily="49" charset="0"/>
                <a:cs typeface="Consolas" panose="020B0609020204030204" pitchFamily="49" charset="0"/>
              </a:rPr>
              <a:t>formToken</a:t>
            </a:r>
            <a:r>
              <a:rPr lang="en-US" sz="1200" dirty="0">
                <a:solidFill>
                  <a:srgbClr val="000000"/>
                </a:solidFill>
                <a:latin typeface="Consolas" panose="020B0609020204030204" pitchFamily="49" charset="0"/>
                <a:cs typeface="Consolas" panose="020B0609020204030204" pitchFamily="49" charset="0"/>
              </a:rPr>
              <a:t>; </a:t>
            </a:r>
          </a:p>
          <a:p>
            <a:pPr marL="0" lvl="0" indent="0">
              <a:lnSpc>
                <a:spcPct val="120000"/>
              </a:lnSpc>
              <a:spcBef>
                <a:spcPts val="0"/>
              </a:spcBef>
              <a:buNone/>
            </a:pPr>
            <a:r>
              <a:rPr lang="en-US" sz="1200" dirty="0">
                <a:solidFill>
                  <a:srgbClr val="000000"/>
                </a:solidFill>
                <a:latin typeface="Consolas" panose="020B0609020204030204" pitchFamily="49" charset="0"/>
                <a:cs typeface="Consolas" panose="020B0609020204030204" pitchFamily="49" charset="0"/>
              </a:rPr>
              <a:t>	} </a:t>
            </a:r>
          </a:p>
          <a:p>
            <a:pPr marL="0" lvl="0" indent="0">
              <a:lnSpc>
                <a:spcPct val="120000"/>
              </a:lnSpc>
              <a:spcBef>
                <a:spcPts val="0"/>
              </a:spcBef>
              <a:buNone/>
            </a:pPr>
            <a:r>
              <a:rPr lang="en-US" sz="1200" dirty="0">
                <a:solidFill>
                  <a:srgbClr val="000000"/>
                </a:solidFill>
                <a:latin typeface="Consolas" panose="020B0609020204030204" pitchFamily="49" charset="0"/>
                <a:cs typeface="Consolas" panose="020B0609020204030204" pitchFamily="49" charset="0"/>
              </a:rPr>
              <a:t>} </a:t>
            </a:r>
          </a:p>
          <a:p>
            <a:pPr marL="0" lvl="0" indent="0">
              <a:lnSpc>
                <a:spcPct val="120000"/>
              </a:lnSpc>
              <a:spcBef>
                <a:spcPts val="0"/>
              </a:spcBef>
              <a:buNone/>
            </a:pPr>
            <a:r>
              <a:rPr lang="en-US" sz="1200" dirty="0">
                <a:solidFill>
                  <a:srgbClr val="000000"/>
                </a:solidFill>
                <a:latin typeface="Consolas" panose="020B0609020204030204" pitchFamily="49" charset="0"/>
                <a:cs typeface="Consolas" panose="020B0609020204030204" pitchFamily="49" charset="0"/>
              </a:rPr>
              <a:t>$.</a:t>
            </a:r>
            <a:r>
              <a:rPr lang="en-US" sz="1200" dirty="0" err="1">
                <a:solidFill>
                  <a:srgbClr val="000000"/>
                </a:solidFill>
                <a:latin typeface="Consolas" panose="020B0609020204030204" pitchFamily="49" charset="0"/>
                <a:cs typeface="Consolas" panose="020B0609020204030204" pitchFamily="49" charset="0"/>
              </a:rPr>
              <a:t>ajax</a:t>
            </a:r>
            <a:r>
              <a:rPr lang="en-US" sz="1200" dirty="0">
                <a:solidFill>
                  <a:srgbClr val="000000"/>
                </a:solidFill>
                <a:latin typeface="Consolas" panose="020B0609020204030204" pitchFamily="49" charset="0"/>
                <a:cs typeface="Consolas" panose="020B0609020204030204" pitchFamily="49" charset="0"/>
              </a:rPr>
              <a:t>(</a:t>
            </a:r>
            <a:r>
              <a:rPr lang="en-US" sz="1200" dirty="0">
                <a:solidFill>
                  <a:srgbClr val="A31515"/>
                </a:solidFill>
                <a:latin typeface="Consolas" panose="020B0609020204030204" pitchFamily="49" charset="0"/>
                <a:cs typeface="Consolas" panose="020B0609020204030204" pitchFamily="49" charset="0"/>
              </a:rPr>
              <a:t>"</a:t>
            </a:r>
            <a:r>
              <a:rPr lang="en-US" sz="1200" dirty="0" err="1">
                <a:solidFill>
                  <a:srgbClr val="A31515"/>
                </a:solidFill>
                <a:latin typeface="Consolas" panose="020B0609020204030204" pitchFamily="49" charset="0"/>
                <a:cs typeface="Consolas" panose="020B0609020204030204" pitchFamily="49" charset="0"/>
              </a:rPr>
              <a:t>api</a:t>
            </a:r>
            <a:r>
              <a:rPr lang="en-US" sz="1200" dirty="0">
                <a:solidFill>
                  <a:srgbClr val="A31515"/>
                </a:solidFill>
                <a:latin typeface="Consolas" panose="020B0609020204030204" pitchFamily="49" charset="0"/>
                <a:cs typeface="Consolas" panose="020B0609020204030204" pitchFamily="49" charset="0"/>
              </a:rPr>
              <a:t>/values"</a:t>
            </a:r>
            <a:r>
              <a:rPr lang="en-US" sz="1200" dirty="0">
                <a:solidFill>
                  <a:srgbClr val="000000"/>
                </a:solidFill>
                <a:latin typeface="Consolas" panose="020B0609020204030204" pitchFamily="49" charset="0"/>
                <a:cs typeface="Consolas" panose="020B0609020204030204" pitchFamily="49" charset="0"/>
              </a:rPr>
              <a:t>, { type: </a:t>
            </a:r>
            <a:r>
              <a:rPr lang="en-US" sz="1200" dirty="0">
                <a:solidFill>
                  <a:srgbClr val="A31515"/>
                </a:solidFill>
                <a:latin typeface="Consolas" panose="020B0609020204030204" pitchFamily="49" charset="0"/>
                <a:cs typeface="Consolas" panose="020B0609020204030204" pitchFamily="49" charset="0"/>
              </a:rPr>
              <a:t>"post"</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contentType</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A31515"/>
                </a:solidFill>
                <a:latin typeface="Consolas" panose="020B0609020204030204" pitchFamily="49" charset="0"/>
                <a:cs typeface="Consolas" panose="020B0609020204030204" pitchFamily="49" charset="0"/>
              </a:rPr>
              <a:t>"application/</a:t>
            </a:r>
            <a:r>
              <a:rPr lang="en-US" sz="1200" dirty="0" err="1">
                <a:solidFill>
                  <a:srgbClr val="A31515"/>
                </a:solidFill>
                <a:latin typeface="Consolas" panose="020B0609020204030204" pitchFamily="49" charset="0"/>
                <a:cs typeface="Consolas" panose="020B0609020204030204" pitchFamily="49" charset="0"/>
              </a:rPr>
              <a:t>json</a:t>
            </a:r>
            <a:r>
              <a:rPr lang="en-US" sz="1200" dirty="0">
                <a:solidFill>
                  <a:srgbClr val="A31515"/>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data: { }, </a:t>
            </a:r>
            <a:r>
              <a:rPr lang="en-US" sz="1200" dirty="0">
                <a:solidFill>
                  <a:srgbClr val="008000"/>
                </a:solidFill>
                <a:latin typeface="Consolas" panose="020B0609020204030204" pitchFamily="49" charset="0"/>
                <a:cs typeface="Consolas" panose="020B0609020204030204" pitchFamily="49" charset="0"/>
              </a:rPr>
              <a:t>// JSON data goes here</a:t>
            </a:r>
            <a:r>
              <a:rPr lang="en-US" sz="1200" dirty="0">
                <a:solidFill>
                  <a:srgbClr val="000000"/>
                </a:solidFill>
                <a:latin typeface="Consolas" panose="020B0609020204030204" pitchFamily="49" charset="0"/>
                <a:cs typeface="Consolas" panose="020B0609020204030204" pitchFamily="49" charset="0"/>
              </a:rPr>
              <a:t> </a:t>
            </a:r>
            <a:r>
              <a:rPr lang="en-US" sz="1200" dirty="0" err="1">
                <a:solidFill>
                  <a:srgbClr val="000000"/>
                </a:solidFill>
                <a:latin typeface="Consolas" panose="020B0609020204030204" pitchFamily="49" charset="0"/>
                <a:cs typeface="Consolas" panose="020B0609020204030204" pitchFamily="49" charset="0"/>
              </a:rPr>
              <a:t>dataType</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A31515"/>
                </a:solidFill>
                <a:latin typeface="Consolas" panose="020B0609020204030204" pitchFamily="49" charset="0"/>
                <a:cs typeface="Consolas" panose="020B0609020204030204" pitchFamily="49" charset="0"/>
              </a:rPr>
              <a:t>"</a:t>
            </a:r>
            <a:r>
              <a:rPr lang="en-US" sz="1200" dirty="0" err="1">
                <a:solidFill>
                  <a:srgbClr val="A31515"/>
                </a:solidFill>
                <a:latin typeface="Consolas" panose="020B0609020204030204" pitchFamily="49" charset="0"/>
                <a:cs typeface="Consolas" panose="020B0609020204030204" pitchFamily="49" charset="0"/>
              </a:rPr>
              <a:t>json</a:t>
            </a:r>
            <a:r>
              <a:rPr lang="en-US" sz="1200" dirty="0">
                <a:solidFill>
                  <a:srgbClr val="A31515"/>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headers: { </a:t>
            </a:r>
            <a:r>
              <a:rPr lang="en-US" sz="1200" dirty="0">
                <a:solidFill>
                  <a:srgbClr val="A31515"/>
                </a:solidFill>
                <a:latin typeface="Consolas" panose="020B0609020204030204" pitchFamily="49" charset="0"/>
                <a:cs typeface="Consolas" panose="020B0609020204030204" pitchFamily="49" charset="0"/>
              </a:rPr>
              <a:t>'</a:t>
            </a:r>
            <a:r>
              <a:rPr lang="en-US" sz="1200" dirty="0" err="1">
                <a:solidFill>
                  <a:srgbClr val="A31515"/>
                </a:solidFill>
                <a:latin typeface="Consolas" panose="020B0609020204030204" pitchFamily="49" charset="0"/>
                <a:cs typeface="Consolas" panose="020B0609020204030204" pitchFamily="49" charset="0"/>
              </a:rPr>
              <a:t>RequestVerificationToken</a:t>
            </a:r>
            <a:r>
              <a:rPr lang="en-US" sz="1200" dirty="0">
                <a:solidFill>
                  <a:srgbClr val="A31515"/>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A31515"/>
                </a:solidFill>
                <a:latin typeface="Consolas" panose="020B0609020204030204" pitchFamily="49" charset="0"/>
                <a:cs typeface="Consolas" panose="020B0609020204030204" pitchFamily="49" charset="0"/>
              </a:rPr>
              <a:t>'@</a:t>
            </a:r>
            <a:r>
              <a:rPr lang="en-US" sz="1200" dirty="0" err="1">
                <a:solidFill>
                  <a:srgbClr val="A31515"/>
                </a:solidFill>
                <a:latin typeface="Consolas" panose="020B0609020204030204" pitchFamily="49" charset="0"/>
                <a:cs typeface="Consolas" panose="020B0609020204030204" pitchFamily="49" charset="0"/>
              </a:rPr>
              <a:t>TokenHeaderValue</a:t>
            </a:r>
            <a:r>
              <a:rPr lang="en-US" sz="1200" dirty="0">
                <a:solidFill>
                  <a:srgbClr val="A31515"/>
                </a:solidFill>
                <a:latin typeface="Consolas" panose="020B0609020204030204" pitchFamily="49" charset="0"/>
                <a:cs typeface="Consolas" panose="020B0609020204030204" pitchFamily="49" charset="0"/>
              </a:rPr>
              <a:t>()'</a:t>
            </a:r>
            <a:r>
              <a:rPr lang="en-US" sz="1200" dirty="0">
                <a:solidFill>
                  <a:srgbClr val="000000"/>
                </a:solidFill>
                <a:latin typeface="Consolas" panose="020B0609020204030204" pitchFamily="49" charset="0"/>
                <a:cs typeface="Consolas" panose="020B0609020204030204" pitchFamily="49" charset="0"/>
              </a:rPr>
              <a:t> } }); </a:t>
            </a:r>
          </a:p>
          <a:p>
            <a:pPr marL="0" lvl="0" indent="0">
              <a:lnSpc>
                <a:spcPct val="120000"/>
              </a:lnSpc>
              <a:spcBef>
                <a:spcPts val="0"/>
              </a:spcBef>
              <a:buNone/>
            </a:pPr>
            <a:r>
              <a:rPr lang="en-US" sz="1200" dirty="0">
                <a:solidFill>
                  <a:srgbClr val="A31515"/>
                </a:solidFill>
                <a:latin typeface="Consolas" panose="020B0609020204030204" pitchFamily="49" charset="0"/>
                <a:cs typeface="Consolas" panose="020B0609020204030204" pitchFamily="49" charset="0"/>
              </a:rPr>
              <a:t>&lt;/script&gt;</a:t>
            </a:r>
            <a:r>
              <a:rPr lang="en-US" sz="1800" dirty="0"/>
              <a:t> </a:t>
            </a:r>
            <a:endParaRPr lang="en-US" sz="3200" dirty="0">
              <a:latin typeface="Arial" panose="020B0604020202020204" pitchFamily="34" charset="0"/>
            </a:endParaRPr>
          </a:p>
          <a:p>
            <a:pPr marL="0" indent="0">
              <a:lnSpc>
                <a:spcPct val="120000"/>
              </a:lnSpc>
              <a:spcBef>
                <a:spcPts val="0"/>
              </a:spcBef>
              <a:buNone/>
            </a:pPr>
            <a:endParaRPr lang="en-IN" sz="1200" dirty="0"/>
          </a:p>
          <a:p>
            <a:endParaRPr lang="en-IN" dirty="0"/>
          </a:p>
        </p:txBody>
      </p:sp>
    </p:spTree>
    <p:extLst>
      <p:ext uri="{BB962C8B-B14F-4D97-AF65-F5344CB8AC3E}">
        <p14:creationId xmlns:p14="http://schemas.microsoft.com/office/powerpoint/2010/main" val="26752464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Anti-CSRF and AJAX </a:t>
            </a:r>
            <a:r>
              <a:rPr lang="en-IN" dirty="0" err="1"/>
              <a:t>Cont</a:t>
            </a:r>
            <a:r>
              <a:rPr lang="en-IN" dirty="0"/>
              <a:t>…</a:t>
            </a:r>
          </a:p>
        </p:txBody>
      </p:sp>
      <p:sp>
        <p:nvSpPr>
          <p:cNvPr id="3" name="Content Placeholder 2"/>
          <p:cNvSpPr>
            <a:spLocks noGrp="1"/>
          </p:cNvSpPr>
          <p:nvPr>
            <p:ph idx="1"/>
          </p:nvPr>
        </p:nvSpPr>
        <p:spPr>
          <a:xfrm>
            <a:off x="1097280" y="1845734"/>
            <a:ext cx="10058400" cy="4400520"/>
          </a:xfrm>
        </p:spPr>
        <p:txBody>
          <a:bodyPr>
            <a:normAutofit fontScale="85000" lnSpcReduction="20000"/>
          </a:bodyPr>
          <a:lstStyle/>
          <a:p>
            <a:r>
              <a:rPr lang="en-IN" dirty="0"/>
              <a:t>When you process the request, extract the tokens from the request header</a:t>
            </a:r>
          </a:p>
          <a:p>
            <a:r>
              <a:rPr lang="en-IN" dirty="0"/>
              <a:t>Then call the </a:t>
            </a:r>
            <a:r>
              <a:rPr lang="en-IN" b="1" dirty="0" err="1"/>
              <a:t>AntiForgery.Validate</a:t>
            </a:r>
            <a:r>
              <a:rPr lang="en-IN" dirty="0"/>
              <a:t> method to validate the tokens. </a:t>
            </a:r>
          </a:p>
          <a:p>
            <a:r>
              <a:rPr lang="en-IN" dirty="0"/>
              <a:t>The </a:t>
            </a:r>
            <a:r>
              <a:rPr lang="en-IN" b="1" dirty="0"/>
              <a:t>Validate</a:t>
            </a:r>
            <a:r>
              <a:rPr lang="en-IN" dirty="0"/>
              <a:t> method throws an exception if the tokens are not valid.</a:t>
            </a:r>
          </a:p>
          <a:p>
            <a:pPr marL="0" lvl="0" indent="0">
              <a:lnSpc>
                <a:spcPct val="120000"/>
              </a:lnSpc>
              <a:spcBef>
                <a:spcPts val="0"/>
              </a:spcBef>
              <a:buNone/>
            </a:pPr>
            <a:r>
              <a:rPr lang="en-US" sz="1400" dirty="0">
                <a:solidFill>
                  <a:srgbClr val="0000FF"/>
                </a:solidFill>
                <a:latin typeface="Consolas" panose="020B0609020204030204" pitchFamily="49" charset="0"/>
                <a:cs typeface="Consolas" panose="020B0609020204030204" pitchFamily="49" charset="0"/>
              </a:rPr>
              <a:t>void</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2B91AF"/>
                </a:solidFill>
                <a:latin typeface="Consolas" panose="020B0609020204030204" pitchFamily="49" charset="0"/>
                <a:cs typeface="Consolas" panose="020B0609020204030204" pitchFamily="49" charset="0"/>
              </a:rPr>
              <a:t>ValidateRequestHeader</a:t>
            </a:r>
            <a:r>
              <a:rPr lang="en-US" sz="1400" dirty="0">
                <a:solidFill>
                  <a:srgbClr val="000000"/>
                </a:solidFill>
                <a:latin typeface="Consolas" panose="020B0609020204030204" pitchFamily="49" charset="0"/>
                <a:cs typeface="Consolas" panose="020B0609020204030204" pitchFamily="49" charset="0"/>
              </a:rPr>
              <a:t>(</a:t>
            </a:r>
            <a:r>
              <a:rPr lang="en-US" sz="1400" dirty="0" err="1">
                <a:solidFill>
                  <a:srgbClr val="2B91AF"/>
                </a:solidFill>
                <a:latin typeface="Consolas" panose="020B0609020204030204" pitchFamily="49" charset="0"/>
                <a:cs typeface="Consolas" panose="020B0609020204030204" pitchFamily="49" charset="0"/>
              </a:rPr>
              <a:t>HttpRequestMessage</a:t>
            </a:r>
            <a:r>
              <a:rPr lang="en-US" sz="1400" dirty="0">
                <a:solidFill>
                  <a:srgbClr val="000000"/>
                </a:solidFill>
                <a:latin typeface="Consolas" panose="020B0609020204030204" pitchFamily="49" charset="0"/>
                <a:cs typeface="Consolas" panose="020B0609020204030204" pitchFamily="49" charset="0"/>
              </a:rPr>
              <a:t> request) </a:t>
            </a: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 </a:t>
            </a: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string</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cookieToken</a:t>
            </a:r>
            <a:r>
              <a:rPr lang="en-US" sz="1400" dirty="0">
                <a:solidFill>
                  <a:srgbClr val="000000"/>
                </a:solidFill>
                <a:latin typeface="Consolas" panose="020B0609020204030204" pitchFamily="49" charset="0"/>
                <a:cs typeface="Consolas" panose="020B0609020204030204" pitchFamily="49" charset="0"/>
              </a:rPr>
              <a:t> = </a:t>
            </a:r>
            <a:r>
              <a:rPr lang="en-US" sz="1400" dirty="0">
                <a:solidFill>
                  <a:srgbClr val="A31515"/>
                </a:solidFill>
                <a:latin typeface="Consolas" panose="020B0609020204030204" pitchFamily="49" charset="0"/>
                <a:cs typeface="Consolas" panose="020B0609020204030204" pitchFamily="49" charset="0"/>
              </a:rPr>
              <a:t>""</a:t>
            </a: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string</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formToken</a:t>
            </a:r>
            <a:r>
              <a:rPr lang="en-US" sz="1400" dirty="0">
                <a:solidFill>
                  <a:srgbClr val="000000"/>
                </a:solidFill>
                <a:latin typeface="Consolas" panose="020B0609020204030204" pitchFamily="49" charset="0"/>
                <a:cs typeface="Consolas" panose="020B0609020204030204" pitchFamily="49" charset="0"/>
              </a:rPr>
              <a:t> = </a:t>
            </a:r>
            <a:r>
              <a:rPr lang="en-US" sz="1400" dirty="0">
                <a:solidFill>
                  <a:srgbClr val="A31515"/>
                </a:solidFill>
                <a:latin typeface="Consolas" panose="020B0609020204030204" pitchFamily="49" charset="0"/>
                <a:cs typeface="Consolas" panose="020B0609020204030204" pitchFamily="49" charset="0"/>
              </a:rPr>
              <a:t>""</a:t>
            </a:r>
            <a:r>
              <a:rPr lang="en-US" sz="1400" dirty="0">
                <a:solidFill>
                  <a:srgbClr val="000000"/>
                </a:solidFill>
                <a:latin typeface="Consolas" panose="020B0609020204030204" pitchFamily="49" charset="0"/>
                <a:cs typeface="Consolas" panose="020B0609020204030204" pitchFamily="49" charset="0"/>
              </a:rPr>
              <a:t>; </a:t>
            </a: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2B91AF"/>
                </a:solidFill>
                <a:latin typeface="Consolas" panose="020B0609020204030204" pitchFamily="49" charset="0"/>
                <a:cs typeface="Consolas" panose="020B0609020204030204" pitchFamily="49" charset="0"/>
              </a:rPr>
              <a:t>IEnumerable</a:t>
            </a:r>
            <a:r>
              <a:rPr lang="en-US" sz="1400" dirty="0">
                <a:solidFill>
                  <a:srgbClr val="A31515"/>
                </a:solidFill>
                <a:latin typeface="Consolas" panose="020B0609020204030204" pitchFamily="49" charset="0"/>
                <a:cs typeface="Consolas" panose="020B0609020204030204" pitchFamily="49" charset="0"/>
              </a:rPr>
              <a:t>&lt;string&gt;</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tokenHeaders</a:t>
            </a:r>
            <a:r>
              <a:rPr lang="en-US" sz="1400" dirty="0">
                <a:solidFill>
                  <a:srgbClr val="000000"/>
                </a:solidFill>
                <a:latin typeface="Consolas" panose="020B0609020204030204" pitchFamily="49" charset="0"/>
                <a:cs typeface="Consolas" panose="020B0609020204030204" pitchFamily="49" charset="0"/>
              </a:rPr>
              <a:t>; </a:t>
            </a: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if</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request.</a:t>
            </a:r>
            <a:r>
              <a:rPr lang="en-US" sz="1400" dirty="0" err="1">
                <a:solidFill>
                  <a:srgbClr val="2B91AF"/>
                </a:solidFill>
                <a:latin typeface="Consolas" panose="020B0609020204030204" pitchFamily="49" charset="0"/>
                <a:cs typeface="Consolas" panose="020B0609020204030204" pitchFamily="49" charset="0"/>
              </a:rPr>
              <a:t>Headers</a:t>
            </a:r>
            <a:r>
              <a:rPr lang="en-US" sz="1400" dirty="0" err="1">
                <a:solidFill>
                  <a:srgbClr val="000000"/>
                </a:solidFill>
                <a:latin typeface="Consolas" panose="020B0609020204030204" pitchFamily="49" charset="0"/>
                <a:cs typeface="Consolas" panose="020B0609020204030204" pitchFamily="49" charset="0"/>
              </a:rPr>
              <a:t>.</a:t>
            </a:r>
            <a:r>
              <a:rPr lang="en-US" sz="1400" dirty="0" err="1">
                <a:solidFill>
                  <a:srgbClr val="2B91AF"/>
                </a:solidFill>
                <a:latin typeface="Consolas" panose="020B0609020204030204" pitchFamily="49" charset="0"/>
                <a:cs typeface="Consolas" panose="020B0609020204030204" pitchFamily="49" charset="0"/>
              </a:rPr>
              <a:t>TryGetValues</a:t>
            </a: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A31515"/>
                </a:solidFill>
                <a:latin typeface="Consolas" panose="020B0609020204030204" pitchFamily="49" charset="0"/>
                <a:cs typeface="Consolas" panose="020B0609020204030204" pitchFamily="49" charset="0"/>
              </a:rPr>
              <a:t>"</a:t>
            </a:r>
            <a:r>
              <a:rPr lang="en-US" sz="1400" dirty="0" err="1">
                <a:solidFill>
                  <a:srgbClr val="A31515"/>
                </a:solidFill>
                <a:latin typeface="Consolas" panose="020B0609020204030204" pitchFamily="49" charset="0"/>
                <a:cs typeface="Consolas" panose="020B0609020204030204" pitchFamily="49" charset="0"/>
              </a:rPr>
              <a:t>RequestVerificationToken</a:t>
            </a:r>
            <a:r>
              <a:rPr lang="en-US" sz="1400" dirty="0">
                <a:solidFill>
                  <a:srgbClr val="A31515"/>
                </a:solidFill>
                <a:latin typeface="Consolas" panose="020B0609020204030204" pitchFamily="49" charset="0"/>
                <a:cs typeface="Consolas" panose="020B0609020204030204" pitchFamily="49" charset="0"/>
              </a:rPr>
              <a:t>"</a:t>
            </a: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out</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tokenHeaders</a:t>
            </a:r>
            <a:r>
              <a:rPr lang="en-US" sz="1400" dirty="0">
                <a:solidFill>
                  <a:srgbClr val="000000"/>
                </a:solidFill>
                <a:latin typeface="Consolas" panose="020B0609020204030204" pitchFamily="49" charset="0"/>
                <a:cs typeface="Consolas" panose="020B0609020204030204" pitchFamily="49" charset="0"/>
              </a:rPr>
              <a:t>)) </a:t>
            </a: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	{ </a:t>
            </a: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string</a:t>
            </a:r>
            <a:r>
              <a:rPr lang="en-US" sz="1400" dirty="0">
                <a:solidFill>
                  <a:srgbClr val="000000"/>
                </a:solidFill>
                <a:latin typeface="Consolas" panose="020B0609020204030204" pitchFamily="49" charset="0"/>
                <a:cs typeface="Consolas" panose="020B0609020204030204" pitchFamily="49" charset="0"/>
              </a:rPr>
              <a:t>[] tokens = </a:t>
            </a:r>
            <a:r>
              <a:rPr lang="en-US" sz="1400" dirty="0" err="1">
                <a:solidFill>
                  <a:srgbClr val="000000"/>
                </a:solidFill>
                <a:latin typeface="Consolas" panose="020B0609020204030204" pitchFamily="49" charset="0"/>
                <a:cs typeface="Consolas" panose="020B0609020204030204" pitchFamily="49" charset="0"/>
              </a:rPr>
              <a:t>tokenHeaders.</a:t>
            </a:r>
            <a:r>
              <a:rPr lang="en-US" sz="1400" dirty="0" err="1">
                <a:solidFill>
                  <a:srgbClr val="2B91AF"/>
                </a:solidFill>
                <a:latin typeface="Consolas" panose="020B0609020204030204" pitchFamily="49" charset="0"/>
                <a:cs typeface="Consolas" panose="020B0609020204030204" pitchFamily="49" charset="0"/>
              </a:rPr>
              <a:t>First</a:t>
            </a: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2B91AF"/>
                </a:solidFill>
                <a:latin typeface="Consolas" panose="020B0609020204030204" pitchFamily="49" charset="0"/>
                <a:cs typeface="Consolas" panose="020B0609020204030204" pitchFamily="49" charset="0"/>
              </a:rPr>
              <a:t>Split</a:t>
            </a: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A31515"/>
                </a:solidFill>
                <a:latin typeface="Consolas" panose="020B0609020204030204" pitchFamily="49" charset="0"/>
                <a:cs typeface="Consolas" panose="020B0609020204030204" pitchFamily="49" charset="0"/>
              </a:rPr>
              <a:t>':'</a:t>
            </a:r>
            <a:r>
              <a:rPr lang="en-US" sz="1400" dirty="0">
                <a:solidFill>
                  <a:srgbClr val="000000"/>
                </a:solidFill>
                <a:latin typeface="Consolas" panose="020B0609020204030204" pitchFamily="49" charset="0"/>
                <a:cs typeface="Consolas" panose="020B0609020204030204" pitchFamily="49" charset="0"/>
              </a:rPr>
              <a:t>); </a:t>
            </a: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FF"/>
                </a:solidFill>
                <a:latin typeface="Consolas" panose="020B0609020204030204" pitchFamily="49" charset="0"/>
                <a:cs typeface="Consolas" panose="020B0609020204030204" pitchFamily="49" charset="0"/>
              </a:rPr>
              <a:t>if</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tokens.</a:t>
            </a:r>
            <a:r>
              <a:rPr lang="en-US" sz="1400" dirty="0" err="1">
                <a:solidFill>
                  <a:srgbClr val="2B91AF"/>
                </a:solidFill>
                <a:latin typeface="Consolas" panose="020B0609020204030204" pitchFamily="49" charset="0"/>
                <a:cs typeface="Consolas" panose="020B0609020204030204" pitchFamily="49" charset="0"/>
              </a:rPr>
              <a:t>Length</a:t>
            </a:r>
            <a:r>
              <a:rPr lang="en-US" sz="1400" dirty="0">
                <a:solidFill>
                  <a:srgbClr val="000000"/>
                </a:solidFill>
                <a:latin typeface="Consolas" panose="020B0609020204030204" pitchFamily="49" charset="0"/>
                <a:cs typeface="Consolas" panose="020B0609020204030204" pitchFamily="49" charset="0"/>
              </a:rPr>
              <a:t> == </a:t>
            </a:r>
            <a:r>
              <a:rPr lang="en-US" sz="1400" dirty="0">
                <a:solidFill>
                  <a:srgbClr val="FF0000"/>
                </a:solidFill>
                <a:latin typeface="Consolas" panose="020B0609020204030204" pitchFamily="49" charset="0"/>
                <a:cs typeface="Consolas" panose="020B0609020204030204" pitchFamily="49" charset="0"/>
              </a:rPr>
              <a:t>2</a:t>
            </a:r>
            <a:r>
              <a:rPr lang="en-US" sz="1400" dirty="0">
                <a:solidFill>
                  <a:srgbClr val="000000"/>
                </a:solidFill>
                <a:latin typeface="Consolas" panose="020B0609020204030204" pitchFamily="49" charset="0"/>
                <a:cs typeface="Consolas" panose="020B0609020204030204" pitchFamily="49" charset="0"/>
              </a:rPr>
              <a:t>) </a:t>
            </a: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		{ </a:t>
            </a: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cookieToken</a:t>
            </a:r>
            <a:r>
              <a:rPr lang="en-US" sz="1400" dirty="0">
                <a:solidFill>
                  <a:srgbClr val="000000"/>
                </a:solidFill>
                <a:latin typeface="Consolas" panose="020B0609020204030204" pitchFamily="49" charset="0"/>
                <a:cs typeface="Consolas" panose="020B0609020204030204" pitchFamily="49" charset="0"/>
              </a:rPr>
              <a:t> = tokens[</a:t>
            </a:r>
            <a:r>
              <a:rPr lang="en-US" sz="1400" dirty="0">
                <a:solidFill>
                  <a:srgbClr val="FF0000"/>
                </a:solidFill>
                <a:latin typeface="Consolas" panose="020B0609020204030204" pitchFamily="49" charset="0"/>
                <a:cs typeface="Consolas" panose="020B0609020204030204" pitchFamily="49" charset="0"/>
              </a:rPr>
              <a:t>0</a:t>
            </a: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2B91AF"/>
                </a:solidFill>
                <a:latin typeface="Consolas" panose="020B0609020204030204" pitchFamily="49" charset="0"/>
                <a:cs typeface="Consolas" panose="020B0609020204030204" pitchFamily="49" charset="0"/>
              </a:rPr>
              <a:t>Trim</a:t>
            </a:r>
            <a:r>
              <a:rPr lang="en-US" sz="1400" dirty="0">
                <a:solidFill>
                  <a:srgbClr val="000000"/>
                </a:solidFill>
                <a:latin typeface="Consolas" panose="020B0609020204030204" pitchFamily="49" charset="0"/>
                <a:cs typeface="Consolas" panose="020B0609020204030204" pitchFamily="49" charset="0"/>
              </a:rPr>
              <a:t>(); </a:t>
            </a: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formToken</a:t>
            </a:r>
            <a:r>
              <a:rPr lang="en-US" sz="1400" dirty="0">
                <a:solidFill>
                  <a:srgbClr val="000000"/>
                </a:solidFill>
                <a:latin typeface="Consolas" panose="020B0609020204030204" pitchFamily="49" charset="0"/>
                <a:cs typeface="Consolas" panose="020B0609020204030204" pitchFamily="49" charset="0"/>
              </a:rPr>
              <a:t> = tokens[</a:t>
            </a:r>
            <a:r>
              <a:rPr lang="en-US" sz="1400" dirty="0">
                <a:solidFill>
                  <a:srgbClr val="FF0000"/>
                </a:solidFill>
                <a:latin typeface="Consolas" panose="020B0609020204030204" pitchFamily="49" charset="0"/>
                <a:cs typeface="Consolas" panose="020B0609020204030204" pitchFamily="49" charset="0"/>
              </a:rPr>
              <a:t>1</a:t>
            </a:r>
            <a:r>
              <a:rPr lang="en-US" sz="1400" dirty="0">
                <a:solidFill>
                  <a:srgbClr val="000000"/>
                </a:solidFill>
                <a:latin typeface="Consolas" panose="020B0609020204030204" pitchFamily="49" charset="0"/>
                <a:cs typeface="Consolas" panose="020B0609020204030204" pitchFamily="49" charset="0"/>
              </a:rPr>
              <a:t>].</a:t>
            </a:r>
            <a:r>
              <a:rPr lang="en-US" sz="1400" dirty="0">
                <a:solidFill>
                  <a:srgbClr val="2B91AF"/>
                </a:solidFill>
                <a:latin typeface="Consolas" panose="020B0609020204030204" pitchFamily="49" charset="0"/>
                <a:cs typeface="Consolas" panose="020B0609020204030204" pitchFamily="49" charset="0"/>
              </a:rPr>
              <a:t>Trim</a:t>
            </a:r>
            <a:r>
              <a:rPr lang="en-US" sz="1400" dirty="0">
                <a:solidFill>
                  <a:srgbClr val="000000"/>
                </a:solidFill>
                <a:latin typeface="Consolas" panose="020B0609020204030204" pitchFamily="49" charset="0"/>
                <a:cs typeface="Consolas" panose="020B0609020204030204" pitchFamily="49" charset="0"/>
              </a:rPr>
              <a:t>(); </a:t>
            </a: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		} </a:t>
            </a: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	} </a:t>
            </a:r>
          </a:p>
          <a:p>
            <a:pPr marL="0" lvl="0" indent="0">
              <a:lnSpc>
                <a:spcPct val="120000"/>
              </a:lnSpc>
              <a:spcBef>
                <a:spcPts val="0"/>
              </a:spcBef>
              <a:buNone/>
            </a:pPr>
            <a:r>
              <a:rPr lang="en-US" sz="1400" dirty="0">
                <a:solidFill>
                  <a:srgbClr val="2B91AF"/>
                </a:solidFill>
                <a:latin typeface="Consolas" panose="020B0609020204030204" pitchFamily="49" charset="0"/>
                <a:cs typeface="Consolas" panose="020B0609020204030204" pitchFamily="49" charset="0"/>
              </a:rPr>
              <a:t>	</a:t>
            </a:r>
            <a:r>
              <a:rPr lang="en-US" sz="1400" dirty="0" err="1">
                <a:solidFill>
                  <a:srgbClr val="2B91AF"/>
                </a:solidFill>
                <a:latin typeface="Consolas" panose="020B0609020204030204" pitchFamily="49" charset="0"/>
                <a:cs typeface="Consolas" panose="020B0609020204030204" pitchFamily="49" charset="0"/>
              </a:rPr>
              <a:t>AntiForgery</a:t>
            </a:r>
            <a:r>
              <a:rPr lang="en-US" sz="1400" dirty="0" err="1">
                <a:solidFill>
                  <a:srgbClr val="000000"/>
                </a:solidFill>
                <a:latin typeface="Consolas" panose="020B0609020204030204" pitchFamily="49" charset="0"/>
                <a:cs typeface="Consolas" panose="020B0609020204030204" pitchFamily="49" charset="0"/>
              </a:rPr>
              <a:t>.</a:t>
            </a:r>
            <a:r>
              <a:rPr lang="en-US" sz="1400" dirty="0" err="1">
                <a:solidFill>
                  <a:srgbClr val="2B91AF"/>
                </a:solidFill>
                <a:latin typeface="Consolas" panose="020B0609020204030204" pitchFamily="49" charset="0"/>
                <a:cs typeface="Consolas" panose="020B0609020204030204" pitchFamily="49" charset="0"/>
              </a:rPr>
              <a:t>Validate</a:t>
            </a:r>
            <a:r>
              <a:rPr lang="en-US" sz="1400" dirty="0">
                <a:solidFill>
                  <a:srgbClr val="000000"/>
                </a:solidFill>
                <a:latin typeface="Consolas" panose="020B0609020204030204" pitchFamily="49" charset="0"/>
                <a:cs typeface="Consolas" panose="020B0609020204030204" pitchFamily="49" charset="0"/>
              </a:rPr>
              <a:t>(</a:t>
            </a:r>
            <a:r>
              <a:rPr lang="en-US" sz="1400" dirty="0" err="1">
                <a:solidFill>
                  <a:srgbClr val="000000"/>
                </a:solidFill>
                <a:latin typeface="Consolas" panose="020B0609020204030204" pitchFamily="49" charset="0"/>
                <a:cs typeface="Consolas" panose="020B0609020204030204" pitchFamily="49" charset="0"/>
              </a:rPr>
              <a:t>cookieToken</a:t>
            </a:r>
            <a:r>
              <a:rPr lang="en-US" sz="1400" dirty="0">
                <a:solidFill>
                  <a:srgbClr val="000000"/>
                </a:solidFill>
                <a:latin typeface="Consolas" panose="020B0609020204030204" pitchFamily="49" charset="0"/>
                <a:cs typeface="Consolas" panose="020B0609020204030204" pitchFamily="49" charset="0"/>
              </a:rPr>
              <a:t>, </a:t>
            </a:r>
            <a:r>
              <a:rPr lang="en-US" sz="1400" dirty="0" err="1">
                <a:solidFill>
                  <a:srgbClr val="000000"/>
                </a:solidFill>
                <a:latin typeface="Consolas" panose="020B0609020204030204" pitchFamily="49" charset="0"/>
                <a:cs typeface="Consolas" panose="020B0609020204030204" pitchFamily="49" charset="0"/>
              </a:rPr>
              <a:t>formToken</a:t>
            </a:r>
            <a:r>
              <a:rPr lang="en-US" sz="1400" dirty="0">
                <a:solidFill>
                  <a:srgbClr val="000000"/>
                </a:solidFill>
                <a:latin typeface="Consolas" panose="020B0609020204030204" pitchFamily="49" charset="0"/>
                <a:cs typeface="Consolas" panose="020B0609020204030204" pitchFamily="49" charset="0"/>
              </a:rPr>
              <a:t>); </a:t>
            </a:r>
          </a:p>
          <a:p>
            <a:pPr marL="0" lvl="0" indent="0">
              <a:lnSpc>
                <a:spcPct val="120000"/>
              </a:lnSpc>
              <a:spcBef>
                <a:spcPts val="0"/>
              </a:spcBef>
              <a:buNone/>
            </a:pPr>
            <a:r>
              <a:rPr lang="en-US" sz="1400" dirty="0">
                <a:solidFill>
                  <a:srgbClr val="000000"/>
                </a:solidFill>
                <a:latin typeface="Consolas" panose="020B0609020204030204" pitchFamily="49" charset="0"/>
                <a:cs typeface="Consolas" panose="020B0609020204030204" pitchFamily="49" charset="0"/>
              </a:rPr>
              <a:t>}</a:t>
            </a:r>
            <a:r>
              <a:rPr lang="en-US" dirty="0"/>
              <a:t> </a:t>
            </a:r>
            <a:endParaRPr lang="en-US" sz="3200" dirty="0">
              <a:latin typeface="Arial" panose="020B0604020202020204" pitchFamily="34" charset="0"/>
            </a:endParaRPr>
          </a:p>
          <a:p>
            <a:endParaRPr lang="en-IN" dirty="0"/>
          </a:p>
        </p:txBody>
      </p:sp>
      <p:pic>
        <p:nvPicPr>
          <p:cNvPr id="4" name="Picture 3" descr="http://www.codeproject.com/KB/aspnet/994759/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6140" y="4525482"/>
            <a:ext cx="5133043" cy="1551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118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Controllers	</a:t>
            </a:r>
            <a:endParaRPr lang="en-IN" dirty="0"/>
          </a:p>
        </p:txBody>
      </p:sp>
      <p:sp>
        <p:nvSpPr>
          <p:cNvPr id="3" name="Content Placeholder 2"/>
          <p:cNvSpPr>
            <a:spLocks noGrp="1"/>
          </p:cNvSpPr>
          <p:nvPr>
            <p:ph idx="1"/>
          </p:nvPr>
        </p:nvSpPr>
        <p:spPr>
          <a:xfrm>
            <a:off x="1097280" y="1845734"/>
            <a:ext cx="4994427" cy="4023360"/>
          </a:xfrm>
        </p:spPr>
        <p:txBody>
          <a:bodyPr/>
          <a:lstStyle/>
          <a:p>
            <a:r>
              <a:rPr lang="en-IN" dirty="0" smtClean="0"/>
              <a:t>Keep Controllers Focused</a:t>
            </a:r>
          </a:p>
          <a:p>
            <a:r>
              <a:rPr lang="en-IN" dirty="0" smtClean="0"/>
              <a:t>Controllers action methods must be 4 to 10 lines of code, and delegate to other components as much as possible</a:t>
            </a:r>
          </a:p>
          <a:p>
            <a:endParaRPr lang="en-IN" dirty="0"/>
          </a:p>
          <a:p>
            <a:r>
              <a:rPr lang="en-IN" dirty="0" smtClean="0"/>
              <a:t>See how many test cases that you need to write for this method?</a:t>
            </a:r>
          </a:p>
        </p:txBody>
      </p:sp>
      <p:pic>
        <p:nvPicPr>
          <p:cNvPr id="4" name="Picture 3"/>
          <p:cNvPicPr>
            <a:picLocks noChangeAspect="1"/>
          </p:cNvPicPr>
          <p:nvPr/>
        </p:nvPicPr>
        <p:blipFill>
          <a:blip r:embed="rId2"/>
          <a:stretch>
            <a:fillRect/>
          </a:stretch>
        </p:blipFill>
        <p:spPr>
          <a:xfrm>
            <a:off x="6229109" y="1845734"/>
            <a:ext cx="5583394" cy="4434465"/>
          </a:xfrm>
          <a:prstGeom prst="rect">
            <a:avLst/>
          </a:prstGeom>
        </p:spPr>
      </p:pic>
    </p:spTree>
    <p:extLst>
      <p:ext uri="{BB962C8B-B14F-4D97-AF65-F5344CB8AC3E}">
        <p14:creationId xmlns:p14="http://schemas.microsoft.com/office/powerpoint/2010/main" val="2830262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How to Support Different </a:t>
            </a:r>
            <a:r>
              <a:rPr lang="en-IN" u="sng" dirty="0">
                <a:solidFill>
                  <a:schemeClr val="accent1">
                    <a:lumMod val="75000"/>
                  </a:schemeClr>
                </a:solidFill>
              </a:rPr>
              <a:t>Languages</a:t>
            </a:r>
            <a:r>
              <a:rPr lang="en-IN" u="sng" dirty="0"/>
              <a:t> in ASP.NET MVC</a:t>
            </a:r>
            <a:endParaRPr lang="en-IN" dirty="0"/>
          </a:p>
        </p:txBody>
      </p:sp>
      <p:sp>
        <p:nvSpPr>
          <p:cNvPr id="3" name="Content Placeholder 2"/>
          <p:cNvSpPr>
            <a:spLocks noGrp="1"/>
          </p:cNvSpPr>
          <p:nvPr>
            <p:ph idx="1"/>
          </p:nvPr>
        </p:nvSpPr>
        <p:spPr>
          <a:xfrm>
            <a:off x="1097280" y="2021982"/>
            <a:ext cx="10058400" cy="3847111"/>
          </a:xfrm>
        </p:spPr>
        <p:txBody>
          <a:bodyPr>
            <a:normAutofit/>
          </a:bodyPr>
          <a:lstStyle/>
          <a:p>
            <a:r>
              <a:rPr lang="en-IN" dirty="0" smtClean="0"/>
              <a:t>Ways </a:t>
            </a:r>
            <a:r>
              <a:rPr lang="en-IN" dirty="0"/>
              <a:t>to incorporate different </a:t>
            </a:r>
            <a:r>
              <a:rPr lang="en-IN" dirty="0">
                <a:solidFill>
                  <a:schemeClr val="accent1">
                    <a:lumMod val="75000"/>
                  </a:schemeClr>
                </a:solidFill>
              </a:rPr>
              <a:t>languages</a:t>
            </a:r>
            <a:r>
              <a:rPr lang="en-IN" dirty="0"/>
              <a:t> and cultures in ASP.NET MVC:</a:t>
            </a:r>
          </a:p>
          <a:p>
            <a:pPr marL="0" indent="0">
              <a:buNone/>
            </a:pPr>
            <a:endParaRPr lang="en-IN" sz="1050" dirty="0"/>
          </a:p>
          <a:p>
            <a:pPr marL="514350" indent="-514350">
              <a:buFont typeface="+mj-lt"/>
              <a:buAutoNum type="arabicPeriod"/>
            </a:pPr>
            <a:r>
              <a:rPr lang="en-IN" dirty="0"/>
              <a:t>By using resource strings in all our site views.</a:t>
            </a:r>
          </a:p>
          <a:p>
            <a:pPr marL="514350" indent="-514350">
              <a:buFont typeface="+mj-lt"/>
              <a:buAutoNum type="arabicPeriod"/>
            </a:pPr>
            <a:r>
              <a:rPr lang="en-IN" dirty="0"/>
              <a:t>By using different set of views for every language and locale.</a:t>
            </a:r>
          </a:p>
          <a:p>
            <a:pPr marL="514350" indent="-514350">
              <a:buFont typeface="+mj-lt"/>
              <a:buAutoNum type="arabicPeriod"/>
            </a:pPr>
            <a:r>
              <a:rPr lang="en-IN" dirty="0"/>
              <a:t>By mixing between 1 and </a:t>
            </a:r>
            <a:r>
              <a:rPr lang="en-IN" dirty="0" smtClean="0"/>
              <a:t>2</a:t>
            </a:r>
          </a:p>
          <a:p>
            <a:pPr marL="514350" indent="-514350">
              <a:buFont typeface="+mj-lt"/>
              <a:buAutoNum type="arabicPeriod"/>
            </a:pPr>
            <a:endParaRPr lang="en-IN" dirty="0"/>
          </a:p>
          <a:p>
            <a:pPr marL="0" indent="0">
              <a:buNone/>
            </a:pPr>
            <a:r>
              <a:rPr lang="en-IN" u="sng" dirty="0"/>
              <a:t>Which one is the best</a:t>
            </a:r>
            <a:r>
              <a:rPr lang="en-IN" u="sng" dirty="0" smtClean="0"/>
              <a:t>? – </a:t>
            </a:r>
            <a:r>
              <a:rPr lang="en-IN" dirty="0" smtClean="0"/>
              <a:t>Matter of Convenience</a:t>
            </a:r>
            <a:endParaRPr lang="en-IN" dirty="0"/>
          </a:p>
          <a:p>
            <a:pPr lvl="1"/>
            <a:r>
              <a:rPr lang="en-IN" dirty="0" smtClean="0"/>
              <a:t>Might also need to handle left-right layout</a:t>
            </a:r>
          </a:p>
          <a:p>
            <a:pPr lvl="1"/>
            <a:r>
              <a:rPr lang="en-IN" dirty="0" smtClean="0"/>
              <a:t>Better to mix both</a:t>
            </a:r>
            <a:endParaRPr lang="en-IN" dirty="0"/>
          </a:p>
        </p:txBody>
      </p:sp>
    </p:spTree>
    <p:extLst>
      <p:ext uri="{BB962C8B-B14F-4D97-AF65-F5344CB8AC3E}">
        <p14:creationId xmlns:p14="http://schemas.microsoft.com/office/powerpoint/2010/main" val="129287596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Compression &amp; </a:t>
            </a:r>
            <a:r>
              <a:rPr lang="en-IN" dirty="0"/>
              <a:t>Caching</a:t>
            </a:r>
          </a:p>
        </p:txBody>
      </p:sp>
      <p:sp>
        <p:nvSpPr>
          <p:cNvPr id="3" name="Content Placeholder 2"/>
          <p:cNvSpPr>
            <a:spLocks noGrp="1"/>
          </p:cNvSpPr>
          <p:nvPr>
            <p:ph idx="1"/>
          </p:nvPr>
        </p:nvSpPr>
        <p:spPr/>
        <p:txBody>
          <a:bodyPr>
            <a:normAutofit lnSpcReduction="10000"/>
          </a:bodyPr>
          <a:lstStyle/>
          <a:p>
            <a:r>
              <a:rPr lang="en-IN" dirty="0" smtClean="0"/>
              <a:t>Compression </a:t>
            </a:r>
            <a:r>
              <a:rPr lang="en-IN" dirty="0"/>
              <a:t>is used to compress the response from MVC </a:t>
            </a:r>
            <a:r>
              <a:rPr lang="en-IN" dirty="0" smtClean="0"/>
              <a:t>Application</a:t>
            </a:r>
          </a:p>
          <a:p>
            <a:endParaRPr lang="en-IN" dirty="0" smtClean="0"/>
          </a:p>
          <a:p>
            <a:r>
              <a:rPr lang="en-IN" u="sng" dirty="0" smtClean="0"/>
              <a:t>Caching</a:t>
            </a:r>
            <a:endParaRPr lang="en-IN" u="sng" dirty="0"/>
          </a:p>
          <a:p>
            <a:r>
              <a:rPr lang="en-IN" dirty="0" smtClean="0"/>
              <a:t>Caching </a:t>
            </a:r>
            <a:r>
              <a:rPr lang="en-IN" dirty="0"/>
              <a:t>plays a major role in developing highly scalable web applications. </a:t>
            </a:r>
          </a:p>
          <a:p>
            <a:r>
              <a:rPr lang="en-IN" dirty="0"/>
              <a:t>We can cache any http get request in the user browser for a predefined time, if the user request the same URL in that predefined time the response will be loaded from the browser cache instead of the server. </a:t>
            </a:r>
            <a:endParaRPr lang="en-IN" dirty="0" smtClean="0"/>
          </a:p>
          <a:p>
            <a:endParaRPr lang="en-IN" dirty="0"/>
          </a:p>
          <a:p>
            <a:endParaRPr lang="en-IN" dirty="0" smtClean="0"/>
          </a:p>
          <a:p>
            <a:r>
              <a:rPr lang="en-IN" sz="2800" b="1" dirty="0" smtClean="0"/>
              <a:t>Demo</a:t>
            </a:r>
            <a:endParaRPr lang="en-IN" b="1" dirty="0"/>
          </a:p>
          <a:p>
            <a:endParaRPr lang="en-IN" dirty="0"/>
          </a:p>
        </p:txBody>
      </p:sp>
    </p:spTree>
    <p:extLst>
      <p:ext uri="{BB962C8B-B14F-4D97-AF65-F5344CB8AC3E}">
        <p14:creationId xmlns:p14="http://schemas.microsoft.com/office/powerpoint/2010/main" val="4416918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Caching</a:t>
            </a:r>
          </a:p>
        </p:txBody>
      </p:sp>
      <p:pic>
        <p:nvPicPr>
          <p:cNvPr id="4" name="Picture 2" descr="https://aspblogs.blob.core.windows.net/media/rashid/ActionFilters/NoCach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136" y="1845734"/>
            <a:ext cx="7867650" cy="3848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1087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Caching</a:t>
            </a:r>
          </a:p>
        </p:txBody>
      </p:sp>
      <p:pic>
        <p:nvPicPr>
          <p:cNvPr id="4" name="Picture 2" descr="https://aspblogs.blob.core.windows.net/media/rashid/ActionFilters/Cach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033" y="1845734"/>
            <a:ext cx="7858125"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8236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smtClean="0"/>
          </a:p>
          <a:p>
            <a:r>
              <a:rPr lang="en-IN" dirty="0" smtClean="0"/>
              <a:t>Use the below link if you want to check the MVC code.</a:t>
            </a:r>
            <a:endParaRPr lang="en-IN" dirty="0"/>
          </a:p>
          <a:p>
            <a:r>
              <a:rPr lang="en-IN" dirty="0" smtClean="0">
                <a:hlinkClick r:id="rId2"/>
              </a:rPr>
              <a:t>https</a:t>
            </a:r>
            <a:r>
              <a:rPr lang="en-IN" dirty="0">
                <a:hlinkClick r:id="rId2"/>
              </a:rPr>
              <a:t>://</a:t>
            </a:r>
            <a:r>
              <a:rPr lang="en-IN" dirty="0" smtClean="0">
                <a:hlinkClick r:id="rId2"/>
              </a:rPr>
              <a:t>aspnetwebstack.codeplex.com/sourcecontrol/latest#src/System.Web.Mvc/RazorViewEngine.cs</a:t>
            </a:r>
            <a:endParaRPr lang="en-IN" dirty="0" smtClean="0"/>
          </a:p>
          <a:p>
            <a:endParaRPr lang="en-IN" dirty="0"/>
          </a:p>
        </p:txBody>
      </p:sp>
    </p:spTree>
    <p:extLst>
      <p:ext uri="{BB962C8B-B14F-4D97-AF65-F5344CB8AC3E}">
        <p14:creationId xmlns:p14="http://schemas.microsoft.com/office/powerpoint/2010/main" val="20630554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Thank You</a:t>
            </a:r>
            <a:endParaRPr lang="en-IN" dirty="0"/>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806852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ASP.NET guess user’s </a:t>
            </a:r>
            <a:r>
              <a:rPr lang="en-IN" dirty="0" smtClean="0">
                <a:solidFill>
                  <a:schemeClr val="accent1">
                    <a:lumMod val="75000"/>
                  </a:schemeClr>
                </a:solidFill>
              </a:rPr>
              <a:t>language</a:t>
            </a:r>
            <a:r>
              <a:rPr lang="en-IN" dirty="0" smtClean="0"/>
              <a:t>?</a:t>
            </a:r>
            <a:endParaRPr lang="en-IN" dirty="0"/>
          </a:p>
        </p:txBody>
      </p:sp>
      <p:sp>
        <p:nvSpPr>
          <p:cNvPr id="3" name="Content Placeholder 2"/>
          <p:cNvSpPr>
            <a:spLocks noGrp="1"/>
          </p:cNvSpPr>
          <p:nvPr>
            <p:ph idx="1"/>
          </p:nvPr>
        </p:nvSpPr>
        <p:spPr>
          <a:xfrm>
            <a:off x="1314718" y="1825625"/>
            <a:ext cx="6798972" cy="4351338"/>
          </a:xfrm>
        </p:spPr>
        <p:txBody>
          <a:bodyPr>
            <a:normAutofit fontScale="92500" lnSpcReduction="10000"/>
          </a:bodyPr>
          <a:lstStyle/>
          <a:p>
            <a:pPr marL="0" indent="0">
              <a:buNone/>
            </a:pPr>
            <a:r>
              <a:rPr lang="en-IN" dirty="0" smtClean="0"/>
              <a:t>On each HTTP request, there is a header field called </a:t>
            </a:r>
            <a:r>
              <a:rPr lang="en-IN" i="1" dirty="0" smtClean="0">
                <a:solidFill>
                  <a:schemeClr val="accent1">
                    <a:lumMod val="75000"/>
                  </a:schemeClr>
                </a:solidFill>
              </a:rPr>
              <a:t>Accept-Language</a:t>
            </a:r>
            <a:r>
              <a:rPr lang="en-IN" dirty="0" smtClean="0"/>
              <a:t> which determines which languages the user’s browser supports:</a:t>
            </a:r>
          </a:p>
          <a:p>
            <a:pPr marL="0" indent="0">
              <a:buNone/>
            </a:pPr>
            <a:r>
              <a:rPr lang="en-IN" dirty="0" smtClean="0"/>
              <a:t>        </a:t>
            </a:r>
            <a:r>
              <a:rPr lang="en-IN" dirty="0" smtClean="0">
                <a:solidFill>
                  <a:schemeClr val="accent1">
                    <a:lumMod val="75000"/>
                  </a:schemeClr>
                </a:solidFill>
              </a:rPr>
              <a:t>Accept-Language</a:t>
            </a:r>
            <a:r>
              <a:rPr lang="en-IN" dirty="0" smtClean="0"/>
              <a:t>: </a:t>
            </a:r>
            <a:r>
              <a:rPr lang="en-IN" dirty="0" err="1" smtClean="0"/>
              <a:t>en-us,en;q</a:t>
            </a:r>
            <a:r>
              <a:rPr lang="en-IN" dirty="0" smtClean="0"/>
              <a:t>=0.5</a:t>
            </a:r>
          </a:p>
          <a:p>
            <a:pPr marL="0" indent="0">
              <a:buNone/>
            </a:pPr>
            <a:r>
              <a:rPr lang="en-IN" dirty="0" smtClean="0"/>
              <a:t>This means that my browser prefers English (United States), but it can accept other types of English. </a:t>
            </a:r>
          </a:p>
          <a:p>
            <a:pPr marL="0" indent="0">
              <a:buNone/>
            </a:pPr>
            <a:r>
              <a:rPr lang="en-IN" dirty="0" smtClean="0"/>
              <a:t>The "q" parameter indicates an estimate of the user’s preference for that language. (defaults value is 1)</a:t>
            </a:r>
          </a:p>
          <a:p>
            <a:pPr marL="0" indent="0">
              <a:buNone/>
            </a:pPr>
            <a:r>
              <a:rPr lang="en-IN" dirty="0" smtClean="0"/>
              <a:t>You can control the list of languages using your web browser.</a:t>
            </a:r>
          </a:p>
          <a:p>
            <a:pPr marL="0" indent="0">
              <a:buNone/>
            </a:pPr>
            <a:endParaRPr lang="en-IN" dirty="0"/>
          </a:p>
          <a:p>
            <a:pPr lvl="1"/>
            <a:r>
              <a:rPr lang="en-US" dirty="0">
                <a:solidFill>
                  <a:schemeClr val="accent1">
                    <a:lumMod val="75000"/>
                  </a:schemeClr>
                </a:solidFill>
              </a:rPr>
              <a:t>Accept-Language</a:t>
            </a:r>
            <a:r>
              <a:rPr lang="en-US" dirty="0"/>
              <a:t>: da, </a:t>
            </a:r>
            <a:r>
              <a:rPr lang="en-US" dirty="0" err="1"/>
              <a:t>en-gb;q</a:t>
            </a:r>
            <a:r>
              <a:rPr lang="en-US" dirty="0"/>
              <a:t>=0.8, </a:t>
            </a:r>
            <a:r>
              <a:rPr lang="en-US" dirty="0" err="1"/>
              <a:t>en;q</a:t>
            </a:r>
            <a:r>
              <a:rPr lang="en-US" dirty="0"/>
              <a:t>=0.7 </a:t>
            </a:r>
            <a:endParaRPr lang="en-US" dirty="0" smtClean="0"/>
          </a:p>
          <a:p>
            <a:pPr lvl="0"/>
            <a:r>
              <a:rPr lang="en-US" dirty="0" smtClean="0"/>
              <a:t>I prefer Spanish, but will accept British English and other types of </a:t>
            </a:r>
            <a:r>
              <a:rPr lang="en-US" dirty="0" err="1" smtClean="0"/>
              <a:t>english</a:t>
            </a:r>
            <a:endParaRPr lang="en-US" dirty="0"/>
          </a:p>
          <a:p>
            <a:endParaRPr lang="en-IN" dirty="0"/>
          </a:p>
        </p:txBody>
      </p:sp>
      <p:pic>
        <p:nvPicPr>
          <p:cNvPr id="1027" name="Picture 3" descr="http://afana.me/images/mvc-i18n-2/ie-languag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314" y="2090737"/>
            <a:ext cx="3781425" cy="4086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228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35019</TotalTime>
  <Words>2289</Words>
  <Application>Microsoft Office PowerPoint</Application>
  <PresentationFormat>Widescreen</PresentationFormat>
  <Paragraphs>407</Paragraphs>
  <Slides>84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Calibri</vt:lpstr>
      <vt:lpstr>Calibri Light</vt:lpstr>
      <vt:lpstr>Consolas</vt:lpstr>
      <vt:lpstr>Wingdings</vt:lpstr>
      <vt:lpstr>Retrospect</vt:lpstr>
      <vt:lpstr>ASP.NET MVC Advanced</vt:lpstr>
      <vt:lpstr>Topics</vt:lpstr>
      <vt:lpstr>Internationalization</vt:lpstr>
      <vt:lpstr>The Globalization process</vt:lpstr>
      <vt:lpstr>Culture</vt:lpstr>
      <vt:lpstr>Culture and UICulture</vt:lpstr>
      <vt:lpstr>Why do we need a region</vt:lpstr>
      <vt:lpstr>How to Support Different Languages in ASP.NET MVC</vt:lpstr>
      <vt:lpstr>How ASP.NET guess user’s language?</vt:lpstr>
      <vt:lpstr>Demo</vt:lpstr>
      <vt:lpstr>Left-to-right or Right-to-left</vt:lpstr>
      <vt:lpstr>Summary</vt:lpstr>
      <vt:lpstr>Filters</vt:lpstr>
      <vt:lpstr>Filters</vt:lpstr>
      <vt:lpstr>Filter Types</vt:lpstr>
      <vt:lpstr>Filter Scope</vt:lpstr>
      <vt:lpstr>Filter Execution Process</vt:lpstr>
      <vt:lpstr>Demo</vt:lpstr>
      <vt:lpstr>Action Filters</vt:lpstr>
      <vt:lpstr>Action Filter Basics</vt:lpstr>
      <vt:lpstr>Injecting Additional Logic</vt:lpstr>
      <vt:lpstr>Action Filters</vt:lpstr>
      <vt:lpstr>Controller Action Filter Methods</vt:lpstr>
      <vt:lpstr>Other Alternatives</vt:lpstr>
      <vt:lpstr>Example</vt:lpstr>
      <vt:lpstr>Filtering the Request</vt:lpstr>
      <vt:lpstr>Authentication Filters</vt:lpstr>
      <vt:lpstr>Basic HTTP Authentication</vt:lpstr>
      <vt:lpstr>Basic Authentication Security Considerations</vt:lpstr>
      <vt:lpstr>Controlling the Scope of Security</vt:lpstr>
      <vt:lpstr>Authentication Filter</vt:lpstr>
      <vt:lpstr>Authorization Filter</vt:lpstr>
      <vt:lpstr>The Filter Execution Process</vt:lpstr>
      <vt:lpstr>Supported Authentication Methods</vt:lpstr>
      <vt:lpstr>Understanding Security Filter Exception</vt:lpstr>
      <vt:lpstr>Demo</vt:lpstr>
      <vt:lpstr>Exception Filters</vt:lpstr>
      <vt:lpstr>Handling and Logging Exceptions</vt:lpstr>
      <vt:lpstr>Different Requests, Different Responses</vt:lpstr>
      <vt:lpstr>Controlled Exception Handling</vt:lpstr>
      <vt:lpstr>Exception Handling Strategies</vt:lpstr>
      <vt:lpstr>Application Level Error Handling</vt:lpstr>
      <vt:lpstr>Exception Filters and MVC Life Cycle</vt:lpstr>
      <vt:lpstr>The Default Exception Filter</vt:lpstr>
      <vt:lpstr>The IExceptionFilter Interface</vt:lpstr>
      <vt:lpstr>Exception Filter Exception Scope</vt:lpstr>
      <vt:lpstr>Exception Filter Execution Order</vt:lpstr>
      <vt:lpstr>Demo</vt:lpstr>
      <vt:lpstr>Summary</vt:lpstr>
      <vt:lpstr>ActionResult</vt:lpstr>
      <vt:lpstr>Action Result</vt:lpstr>
      <vt:lpstr>Action Result Execution Process</vt:lpstr>
      <vt:lpstr>Demo</vt:lpstr>
      <vt:lpstr>Result Filter</vt:lpstr>
      <vt:lpstr>Theme Support</vt:lpstr>
      <vt:lpstr>One Application Many Designs</vt:lpstr>
      <vt:lpstr>Managing Design Changes with Themes</vt:lpstr>
      <vt:lpstr>Theme Requirements</vt:lpstr>
      <vt:lpstr>Theme Support with Custom View Engine</vt:lpstr>
      <vt:lpstr>View Engines</vt:lpstr>
      <vt:lpstr>IViewEngine Interface</vt:lpstr>
      <vt:lpstr>ViewResult Execution Process</vt:lpstr>
      <vt:lpstr>Locating views with Razor Engine</vt:lpstr>
      <vt:lpstr>Demo</vt:lpstr>
      <vt:lpstr>Best Practices</vt:lpstr>
      <vt:lpstr>Overview</vt:lpstr>
      <vt:lpstr>View Code</vt:lpstr>
      <vt:lpstr>Use Strongly Typed Views</vt:lpstr>
      <vt:lpstr>View Models</vt:lpstr>
      <vt:lpstr>JavaScript</vt:lpstr>
      <vt:lpstr>Security: XSS (Cross Site Scripting)</vt:lpstr>
      <vt:lpstr>Security: CSRF</vt:lpstr>
      <vt:lpstr>CSRF Attack</vt:lpstr>
      <vt:lpstr>CSRF Attack</vt:lpstr>
      <vt:lpstr>Anti-Forgery Tokens</vt:lpstr>
      <vt:lpstr>Anti-Forgery Tokens in MVC</vt:lpstr>
      <vt:lpstr>Anti-CSRF with AJAX</vt:lpstr>
      <vt:lpstr>Anti-CSRF and AJAX Cont…</vt:lpstr>
      <vt:lpstr>Controllers </vt:lpstr>
      <vt:lpstr>Compression &amp; Caching</vt:lpstr>
      <vt:lpstr>Caching</vt:lpstr>
      <vt:lpstr>Caching</vt:lpstr>
      <vt:lpstr>PowerPoint Presentation</vt:lpstr>
      <vt:lpstr>Thank You</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Rajeev Devadhasan Lillybai</dc:creator>
  <cp:lastModifiedBy>Rajeev Devadhasan Lillybai</cp:lastModifiedBy>
  <cp:revision>119</cp:revision>
  <dcterms:created xsi:type="dcterms:W3CDTF">2016-07-04T11:33:11Z</dcterms:created>
  <dcterms:modified xsi:type="dcterms:W3CDTF">2016-07-29T07:38:09Z</dcterms:modified>
</cp:coreProperties>
</file>