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5" autoAdjust="0"/>
    <p:restoredTop sz="94660"/>
  </p:normalViewPr>
  <p:slideViewPr>
    <p:cSldViewPr snapToGrid="0">
      <p:cViewPr varScale="1">
        <p:scale>
          <a:sx n="48" d="100"/>
          <a:sy n="48" d="100"/>
        </p:scale>
        <p:origin x="67" y="8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27-Jan-23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27-Jan-23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27-Jan-23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27-Jan-23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27-Jan-23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27-Jan-23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27-Jan-23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27-Jan-23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27-Jan-23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27-Jan-23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27-Jan-23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27-Jan-23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27-Jan-23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27-Jan-23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27-Jan-23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27-Jan-23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27-Jan-23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27-Jan-23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home.sophos.com/en-us/security-news/2021/what-is-a-threat-acto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10</a:t>
            </a:r>
            <a:endParaRPr lang="en-US" dirty="0"/>
          </a:p>
        </p:txBody>
      </p:sp>
      <p:sp>
        <p:nvSpPr>
          <p:cNvPr id="3" name="Subtitle 2"/>
          <p:cNvSpPr>
            <a:spLocks noGrp="1"/>
          </p:cNvSpPr>
          <p:nvPr>
            <p:ph type="subTitle" idx="1"/>
          </p:nvPr>
        </p:nvSpPr>
        <p:spPr/>
        <p:txBody>
          <a:bodyPr/>
          <a:lstStyle/>
          <a:p>
            <a:r>
              <a:rPr lang="en-US" dirty="0" smtClean="0"/>
              <a:t>18700714</a:t>
            </a:r>
          </a:p>
          <a:p>
            <a:r>
              <a:rPr lang="en-US" dirty="0" smtClean="0"/>
              <a:t>Jamin </a:t>
            </a:r>
            <a:r>
              <a:rPr lang="en-US" dirty="0" err="1" smtClean="0"/>
              <a:t>andong</a:t>
            </a:r>
            <a:endParaRPr lang="en-US" dirty="0"/>
          </a:p>
        </p:txBody>
      </p:sp>
    </p:spTree>
    <p:extLst>
      <p:ext uri="{BB962C8B-B14F-4D97-AF65-F5344CB8AC3E}">
        <p14:creationId xmlns:p14="http://schemas.microsoft.com/office/powerpoint/2010/main" val="3550634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Ideas involving requirements for the </a:t>
            </a:r>
            <a:r>
              <a:rPr lang="en-US" dirty="0" err="1" smtClean="0"/>
              <a:t>iot</a:t>
            </a:r>
            <a:r>
              <a:rPr lang="en-US" dirty="0" smtClean="0"/>
              <a:t> infrastructure </a:t>
            </a:r>
            <a:endParaRPr lang="en-US" dirty="0"/>
          </a:p>
        </p:txBody>
      </p:sp>
      <p:sp>
        <p:nvSpPr>
          <p:cNvPr id="3" name="Content Placeholder 2"/>
          <p:cNvSpPr>
            <a:spLocks noGrp="1"/>
          </p:cNvSpPr>
          <p:nvPr>
            <p:ph sz="half" idx="1"/>
          </p:nvPr>
        </p:nvSpPr>
        <p:spPr/>
        <p:txBody>
          <a:bodyPr>
            <a:noAutofit/>
          </a:bodyPr>
          <a:lstStyle/>
          <a:p>
            <a:r>
              <a:rPr lang="en-US" dirty="0" smtClean="0"/>
              <a:t>1. What would a typical </a:t>
            </a:r>
            <a:r>
              <a:rPr lang="en-US" dirty="0" err="1" smtClean="0"/>
              <a:t>IoT</a:t>
            </a:r>
            <a:r>
              <a:rPr lang="en-US" dirty="0" smtClean="0"/>
              <a:t> infrastructure setup for our greenhouses?</a:t>
            </a:r>
          </a:p>
          <a:p>
            <a:pPr lvl="1"/>
            <a:r>
              <a:rPr lang="en-US" sz="1800" dirty="0" smtClean="0"/>
              <a:t>There should </a:t>
            </a:r>
            <a:r>
              <a:rPr lang="en-US" sz="1800" dirty="0" smtClean="0"/>
              <a:t>be sensors that allow for detections around the </a:t>
            </a:r>
            <a:r>
              <a:rPr lang="en-US" sz="1800" dirty="0" smtClean="0"/>
              <a:t>greenhouse. These should also control how a user can  know different spots in which they control. A cloud </a:t>
            </a:r>
            <a:r>
              <a:rPr lang="en-US" sz="1800" dirty="0" err="1" smtClean="0"/>
              <a:t>IoT</a:t>
            </a:r>
            <a:r>
              <a:rPr lang="en-US" sz="1800" dirty="0" smtClean="0"/>
              <a:t> should also improve the flow at which data is collected  and  streamed to improve the rate at which data is accessed. </a:t>
            </a:r>
          </a:p>
          <a:p>
            <a:pPr marL="457200" lvl="1" indent="0">
              <a:buNone/>
            </a:pPr>
            <a:r>
              <a:rPr lang="en-US" sz="1800" dirty="0" smtClean="0"/>
              <a:t>  </a:t>
            </a:r>
            <a:r>
              <a:rPr lang="en-US" sz="1800" dirty="0" smtClean="0"/>
              <a:t>  </a:t>
            </a:r>
            <a:endParaRPr lang="en-US" sz="1800" dirty="0"/>
          </a:p>
        </p:txBody>
      </p:sp>
      <p:sp>
        <p:nvSpPr>
          <p:cNvPr id="4" name="Content Placeholder 3"/>
          <p:cNvSpPr>
            <a:spLocks noGrp="1"/>
          </p:cNvSpPr>
          <p:nvPr>
            <p:ph sz="half" idx="2"/>
          </p:nvPr>
        </p:nvSpPr>
        <p:spPr>
          <a:xfrm>
            <a:off x="6172200" y="2249485"/>
            <a:ext cx="4875211" cy="3958809"/>
          </a:xfrm>
        </p:spPr>
        <p:txBody>
          <a:bodyPr>
            <a:normAutofit fontScale="92500" lnSpcReduction="20000"/>
          </a:bodyPr>
          <a:lstStyle/>
          <a:p>
            <a:r>
              <a:rPr lang="en-US" sz="2800" dirty="0" smtClean="0"/>
              <a:t>2. What are  some constraints we may be dealing within our greenhouse operation?</a:t>
            </a:r>
          </a:p>
          <a:p>
            <a:pPr lvl="1"/>
            <a:r>
              <a:rPr lang="en-US" sz="2100" dirty="0" smtClean="0"/>
              <a:t>There must be security to monitor most things going on in the various warehouses within the greenhouse. It doesn’t appear that there must  be any  measure from there to interfere in any damage of property. Cost measures should be taken for all the equipment in an </a:t>
            </a:r>
            <a:r>
              <a:rPr lang="en-US" sz="2100" dirty="0" err="1" smtClean="0"/>
              <a:t>IoT</a:t>
            </a:r>
            <a:r>
              <a:rPr lang="en-US" sz="2100" dirty="0" smtClean="0"/>
              <a:t> infrastructure.</a:t>
            </a:r>
          </a:p>
          <a:p>
            <a:pPr lvl="1"/>
            <a:endParaRPr lang="en-US" dirty="0"/>
          </a:p>
        </p:txBody>
      </p:sp>
    </p:spTree>
    <p:extLst>
      <p:ext uri="{BB962C8B-B14F-4D97-AF65-F5344CB8AC3E}">
        <p14:creationId xmlns:p14="http://schemas.microsoft.com/office/powerpoint/2010/main" val="2246006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home.sophos.com/en-us/security-news/2021/what-is-a-threat-actor</a:t>
            </a:r>
            <a:endParaRPr lang="en-US" dirty="0" smtClean="0"/>
          </a:p>
          <a:p>
            <a:endParaRPr lang="en-US" dirty="0"/>
          </a:p>
        </p:txBody>
      </p:sp>
    </p:spTree>
    <p:extLst>
      <p:ext uri="{BB962C8B-B14F-4D97-AF65-F5344CB8AC3E}">
        <p14:creationId xmlns:p14="http://schemas.microsoft.com/office/powerpoint/2010/main" val="264870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 modeling </a:t>
            </a:r>
            <a:endParaRPr lang="en-US" dirty="0"/>
          </a:p>
        </p:txBody>
      </p:sp>
      <p:sp>
        <p:nvSpPr>
          <p:cNvPr id="3" name="Content Placeholder 2"/>
          <p:cNvSpPr>
            <a:spLocks noGrp="1"/>
          </p:cNvSpPr>
          <p:nvPr>
            <p:ph idx="1"/>
          </p:nvPr>
        </p:nvSpPr>
        <p:spPr/>
        <p:txBody>
          <a:bodyPr/>
          <a:lstStyle/>
          <a:p>
            <a:r>
              <a:rPr lang="en-US" dirty="0" smtClean="0"/>
              <a:t>Threat modeling is documentation of how to observe threats.</a:t>
            </a:r>
          </a:p>
          <a:p>
            <a:r>
              <a:rPr lang="en-US" dirty="0" smtClean="0"/>
              <a:t>In that process:</a:t>
            </a:r>
          </a:p>
          <a:p>
            <a:pPr lvl="1"/>
            <a:r>
              <a:rPr lang="en-US" dirty="0" smtClean="0"/>
              <a:t>The threat has to be identified</a:t>
            </a:r>
          </a:p>
          <a:p>
            <a:pPr lvl="1"/>
            <a:r>
              <a:rPr lang="en-US" dirty="0" smtClean="0"/>
              <a:t>Threats are rated on how impactful they are</a:t>
            </a:r>
            <a:endParaRPr lang="en-US" dirty="0"/>
          </a:p>
        </p:txBody>
      </p:sp>
    </p:spTree>
    <p:extLst>
      <p:ext uri="{BB962C8B-B14F-4D97-AF65-F5344CB8AC3E}">
        <p14:creationId xmlns:p14="http://schemas.microsoft.com/office/powerpoint/2010/main" val="454287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of threat modeling </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1. Establish Risk Measurement Criteria </a:t>
            </a:r>
          </a:p>
          <a:p>
            <a:r>
              <a:rPr lang="en-US" dirty="0" smtClean="0"/>
              <a:t>2. Develop Information Assess Profile </a:t>
            </a:r>
          </a:p>
          <a:p>
            <a:r>
              <a:rPr lang="en-US" dirty="0" smtClean="0"/>
              <a:t>3. Identify Information Asset Containers </a:t>
            </a:r>
          </a:p>
          <a:p>
            <a:r>
              <a:rPr lang="en-US" dirty="0" smtClean="0"/>
              <a:t>4. Identify Areas of Concern </a:t>
            </a:r>
          </a:p>
          <a:p>
            <a:r>
              <a:rPr lang="en-US" dirty="0" smtClean="0"/>
              <a:t>5. Identify Threat Scenarios </a:t>
            </a:r>
          </a:p>
          <a:p>
            <a:r>
              <a:rPr lang="en-US" dirty="0" smtClean="0"/>
              <a:t>6. Identify Risks </a:t>
            </a:r>
          </a:p>
          <a:p>
            <a:r>
              <a:rPr lang="en-US" dirty="0" smtClean="0"/>
              <a:t>7. Analyze Risks </a:t>
            </a:r>
          </a:p>
          <a:p>
            <a:r>
              <a:rPr lang="en-US" dirty="0" smtClean="0"/>
              <a:t>8. Select Mitigation Approach </a:t>
            </a:r>
            <a:endParaRPr lang="en-US" dirty="0"/>
          </a:p>
        </p:txBody>
      </p:sp>
    </p:spTree>
    <p:extLst>
      <p:ext uri="{BB962C8B-B14F-4D97-AF65-F5344CB8AC3E}">
        <p14:creationId xmlns:p14="http://schemas.microsoft.com/office/powerpoint/2010/main" val="3842162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 actors</a:t>
            </a:r>
            <a:endParaRPr lang="en-US" dirty="0"/>
          </a:p>
        </p:txBody>
      </p:sp>
      <p:sp>
        <p:nvSpPr>
          <p:cNvPr id="3" name="Content Placeholder 2"/>
          <p:cNvSpPr>
            <a:spLocks noGrp="1"/>
          </p:cNvSpPr>
          <p:nvPr>
            <p:ph idx="1"/>
          </p:nvPr>
        </p:nvSpPr>
        <p:spPr/>
        <p:txBody>
          <a:bodyPr/>
          <a:lstStyle/>
          <a:p>
            <a:r>
              <a:rPr lang="en-US" dirty="0" smtClean="0"/>
              <a:t>A threat actor is described as anyone that can impact/influence your security.</a:t>
            </a:r>
          </a:p>
          <a:p>
            <a:r>
              <a:rPr lang="en-US" dirty="0" smtClean="0"/>
              <a:t>These include but are not limited to cybercriminals, insider threats, nation states, </a:t>
            </a:r>
            <a:r>
              <a:rPr lang="en-US" dirty="0" err="1" smtClean="0"/>
              <a:t>hactivists</a:t>
            </a:r>
            <a:r>
              <a:rPr lang="en-US" dirty="0" smtClean="0"/>
              <a:t>, hackers, organized crime, insider users or system users</a:t>
            </a:r>
            <a:endParaRPr lang="en-US" dirty="0"/>
          </a:p>
        </p:txBody>
      </p:sp>
    </p:spTree>
    <p:extLst>
      <p:ext uri="{BB962C8B-B14F-4D97-AF65-F5344CB8AC3E}">
        <p14:creationId xmlns:p14="http://schemas.microsoft.com/office/powerpoint/2010/main" val="44782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STRIDE (with examples)</a:t>
            </a:r>
            <a:endParaRPr lang="en-US" dirty="0"/>
          </a:p>
        </p:txBody>
      </p:sp>
      <p:sp>
        <p:nvSpPr>
          <p:cNvPr id="3" name="Content Placeholder 2"/>
          <p:cNvSpPr>
            <a:spLocks noGrp="1"/>
          </p:cNvSpPr>
          <p:nvPr>
            <p:ph idx="1"/>
          </p:nvPr>
        </p:nvSpPr>
        <p:spPr/>
        <p:txBody>
          <a:bodyPr>
            <a:normAutofit lnSpcReduction="10000"/>
          </a:bodyPr>
          <a:lstStyle/>
          <a:p>
            <a:r>
              <a:rPr lang="en-US" dirty="0" smtClean="0"/>
              <a:t>Spoofing – an IPv4 protocol being used for a fake IP address</a:t>
            </a:r>
          </a:p>
          <a:p>
            <a:r>
              <a:rPr lang="en-US" dirty="0" smtClean="0"/>
              <a:t>Tampering – a hacker modifying the code in a website intentionally with no authorization </a:t>
            </a:r>
          </a:p>
          <a:p>
            <a:r>
              <a:rPr lang="en-US" dirty="0" smtClean="0"/>
              <a:t>Information disclosure – revealing the location of a classic CIA base in a public social media platform  </a:t>
            </a:r>
          </a:p>
          <a:p>
            <a:r>
              <a:rPr lang="en-US" dirty="0" smtClean="0"/>
              <a:t>Denial of service – shutting down server for a local news network</a:t>
            </a:r>
          </a:p>
          <a:p>
            <a:r>
              <a:rPr lang="en-US" dirty="0" smtClean="0"/>
              <a:t>Elevation of privilege – hacker becomes admin after stealing root key</a:t>
            </a:r>
            <a:endParaRPr lang="en-US" dirty="0"/>
          </a:p>
        </p:txBody>
      </p:sp>
    </p:spTree>
    <p:extLst>
      <p:ext uri="{BB962C8B-B14F-4D97-AF65-F5344CB8AC3E}">
        <p14:creationId xmlns:p14="http://schemas.microsoft.com/office/powerpoint/2010/main" val="3097020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DREAD model </a:t>
            </a:r>
            <a:endParaRPr lang="en-US" dirty="0"/>
          </a:p>
        </p:txBody>
      </p:sp>
      <p:sp>
        <p:nvSpPr>
          <p:cNvPr id="3" name="Content Placeholder 2"/>
          <p:cNvSpPr>
            <a:spLocks noGrp="1"/>
          </p:cNvSpPr>
          <p:nvPr>
            <p:ph idx="1"/>
          </p:nvPr>
        </p:nvSpPr>
        <p:spPr/>
        <p:txBody>
          <a:bodyPr/>
          <a:lstStyle/>
          <a:p>
            <a:r>
              <a:rPr lang="en-US" dirty="0" smtClean="0"/>
              <a:t>Damage – refers to amount of damage that was dealt after an attack.</a:t>
            </a:r>
          </a:p>
          <a:p>
            <a:r>
              <a:rPr lang="en-US" dirty="0" smtClean="0"/>
              <a:t>Reproducibility – How difficult it is to reproduce the attack. </a:t>
            </a:r>
          </a:p>
          <a:p>
            <a:r>
              <a:rPr lang="en-US" dirty="0" smtClean="0"/>
              <a:t>Exploitability – If the attack can be exploited by others </a:t>
            </a:r>
          </a:p>
          <a:p>
            <a:r>
              <a:rPr lang="en-US" dirty="0" smtClean="0"/>
              <a:t>Affected Users – Who would be affected and what percentage of the population would be</a:t>
            </a:r>
          </a:p>
          <a:p>
            <a:r>
              <a:rPr lang="en-US" dirty="0" smtClean="0"/>
              <a:t>Discoverability - How easily could an attacker discover the attack</a:t>
            </a:r>
            <a:endParaRPr lang="en-US" dirty="0"/>
          </a:p>
        </p:txBody>
      </p:sp>
    </p:spTree>
    <p:extLst>
      <p:ext uri="{BB962C8B-B14F-4D97-AF65-F5344CB8AC3E}">
        <p14:creationId xmlns:p14="http://schemas.microsoft.com/office/powerpoint/2010/main" val="2331514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Ranking threat risk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10426177"/>
              </p:ext>
            </p:extLst>
          </p:nvPr>
        </p:nvGraphicFramePr>
        <p:xfrm>
          <a:off x="1013077" y="2566734"/>
          <a:ext cx="9906000" cy="4336720"/>
        </p:xfrm>
        <a:graphic>
          <a:graphicData uri="http://schemas.openxmlformats.org/drawingml/2006/table">
            <a:tbl>
              <a:tblPr firstRow="1" bandRow="1">
                <a:tableStyleId>{073A0DAA-6AF3-43AB-8588-CEC1D06C72B9}</a:tableStyleId>
              </a:tblPr>
              <a:tblGrid>
                <a:gridCol w="4953000">
                  <a:extLst>
                    <a:ext uri="{9D8B030D-6E8A-4147-A177-3AD203B41FA5}">
                      <a16:colId xmlns:a16="http://schemas.microsoft.com/office/drawing/2014/main" val="2516443112"/>
                    </a:ext>
                  </a:extLst>
                </a:gridCol>
                <a:gridCol w="4953000">
                  <a:extLst>
                    <a:ext uri="{9D8B030D-6E8A-4147-A177-3AD203B41FA5}">
                      <a16:colId xmlns:a16="http://schemas.microsoft.com/office/drawing/2014/main" val="2430461396"/>
                    </a:ext>
                  </a:extLst>
                </a:gridCol>
              </a:tblGrid>
              <a:tr h="684464">
                <a:tc>
                  <a:txBody>
                    <a:bodyPr/>
                    <a:lstStyle/>
                    <a:p>
                      <a:pPr algn="l"/>
                      <a:r>
                        <a:rPr lang="en-US" sz="3200" dirty="0" smtClean="0"/>
                        <a:t>Description</a:t>
                      </a:r>
                      <a:endParaRPr lang="en-US" dirty="0"/>
                    </a:p>
                  </a:txBody>
                  <a:tcPr/>
                </a:tc>
                <a:tc>
                  <a:txBody>
                    <a:bodyPr/>
                    <a:lstStyle/>
                    <a:p>
                      <a:pPr algn="ctr"/>
                      <a:r>
                        <a:rPr lang="en-US" sz="3200" dirty="0" smtClean="0"/>
                        <a:t>Item</a:t>
                      </a:r>
                      <a:r>
                        <a:rPr lang="en-US" sz="3200" baseline="0" dirty="0" smtClean="0"/>
                        <a:t> Score </a:t>
                      </a:r>
                      <a:endParaRPr lang="en-US" sz="3200" dirty="0"/>
                    </a:p>
                  </a:txBody>
                  <a:tcPr/>
                </a:tc>
                <a:extLst>
                  <a:ext uri="{0D108BD9-81ED-4DB2-BD59-A6C34878D82A}">
                    <a16:rowId xmlns:a16="http://schemas.microsoft.com/office/drawing/2014/main" val="3054693702"/>
                  </a:ext>
                </a:extLst>
              </a:tr>
              <a:tr h="684464">
                <a:tc>
                  <a:txBody>
                    <a:bodyPr/>
                    <a:lstStyle/>
                    <a:p>
                      <a:pPr algn="l"/>
                      <a:r>
                        <a:rPr lang="en-US" sz="2400" dirty="0" smtClean="0"/>
                        <a:t>One</a:t>
                      </a:r>
                      <a:r>
                        <a:rPr lang="en-US" sz="2400" baseline="0" dirty="0" smtClean="0"/>
                        <a:t> computer was hacked</a:t>
                      </a:r>
                      <a:endParaRPr lang="en-US" sz="2400" dirty="0"/>
                    </a:p>
                  </a:txBody>
                  <a:tcPr/>
                </a:tc>
                <a:tc>
                  <a:txBody>
                    <a:bodyPr/>
                    <a:lstStyle/>
                    <a:p>
                      <a:pPr algn="ctr"/>
                      <a:r>
                        <a:rPr lang="en-US" dirty="0" smtClean="0"/>
                        <a:t>3</a:t>
                      </a:r>
                      <a:endParaRPr lang="en-US" dirty="0"/>
                    </a:p>
                  </a:txBody>
                  <a:tcPr/>
                </a:tc>
                <a:extLst>
                  <a:ext uri="{0D108BD9-81ED-4DB2-BD59-A6C34878D82A}">
                    <a16:rowId xmlns:a16="http://schemas.microsoft.com/office/drawing/2014/main" val="3090271174"/>
                  </a:ext>
                </a:extLst>
              </a:tr>
              <a:tr h="684464">
                <a:tc>
                  <a:txBody>
                    <a:bodyPr/>
                    <a:lstStyle/>
                    <a:p>
                      <a:r>
                        <a:rPr lang="en-US" sz="2400" dirty="0" smtClean="0"/>
                        <a:t>The hacker’s computer went off</a:t>
                      </a:r>
                      <a:endParaRPr lang="en-US" sz="2400"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1578049815"/>
                  </a:ext>
                </a:extLst>
              </a:tr>
              <a:tr h="684464">
                <a:tc>
                  <a:txBody>
                    <a:bodyPr/>
                    <a:lstStyle/>
                    <a:p>
                      <a:r>
                        <a:rPr lang="en-US" dirty="0" smtClean="0"/>
                        <a:t>The</a:t>
                      </a:r>
                      <a:r>
                        <a:rPr lang="en-US" baseline="0" dirty="0" smtClean="0"/>
                        <a:t> hacker </a:t>
                      </a:r>
                      <a:endParaRPr lang="en-US" dirty="0"/>
                    </a:p>
                  </a:txBody>
                  <a:tcPr/>
                </a:tc>
                <a:tc>
                  <a:txBody>
                    <a:bodyPr/>
                    <a:lstStyle/>
                    <a:p>
                      <a:pPr algn="ctr"/>
                      <a:r>
                        <a:rPr lang="en-US" dirty="0" smtClean="0"/>
                        <a:t>5</a:t>
                      </a:r>
                      <a:endParaRPr lang="en-US" dirty="0"/>
                    </a:p>
                  </a:txBody>
                  <a:tcPr/>
                </a:tc>
                <a:extLst>
                  <a:ext uri="{0D108BD9-81ED-4DB2-BD59-A6C34878D82A}">
                    <a16:rowId xmlns:a16="http://schemas.microsoft.com/office/drawing/2014/main" val="3653564866"/>
                  </a:ext>
                </a:extLst>
              </a:tr>
              <a:tr h="684464">
                <a:tc>
                  <a:txBody>
                    <a:bodyPr/>
                    <a:lstStyle/>
                    <a:p>
                      <a:r>
                        <a:rPr lang="en-US" dirty="0" smtClean="0"/>
                        <a:t>The hacker was able to get into the company’s system and hack most</a:t>
                      </a:r>
                      <a:r>
                        <a:rPr lang="en-US" baseline="0" dirty="0" smtClean="0"/>
                        <a:t> of their files, with knowledge that they’re aware they can do it again.</a:t>
                      </a:r>
                      <a:endParaRPr lang="en-US" dirty="0"/>
                    </a:p>
                  </a:txBody>
                  <a:tcPr/>
                </a:tc>
                <a:tc>
                  <a:txBody>
                    <a:bodyPr/>
                    <a:lstStyle/>
                    <a:p>
                      <a:pPr algn="ctr"/>
                      <a:r>
                        <a:rPr lang="en-US" dirty="0" smtClean="0"/>
                        <a:t>9</a:t>
                      </a:r>
                      <a:endParaRPr lang="en-US" dirty="0"/>
                    </a:p>
                  </a:txBody>
                  <a:tcPr/>
                </a:tc>
                <a:extLst>
                  <a:ext uri="{0D108BD9-81ED-4DB2-BD59-A6C34878D82A}">
                    <a16:rowId xmlns:a16="http://schemas.microsoft.com/office/drawing/2014/main" val="3198706999"/>
                  </a:ext>
                </a:extLst>
              </a:tr>
              <a:tr h="684464">
                <a:tc>
                  <a:txBody>
                    <a:bodyPr/>
                    <a:lstStyle/>
                    <a:p>
                      <a:r>
                        <a:rPr lang="en-US" dirty="0" smtClean="0"/>
                        <a:t>Overall Score: </a:t>
                      </a:r>
                      <a:endParaRPr lang="en-US" dirty="0"/>
                    </a:p>
                  </a:txBody>
                  <a:tcPr/>
                </a:tc>
                <a:tc>
                  <a:txBody>
                    <a:bodyPr/>
                    <a:lstStyle/>
                    <a:p>
                      <a:pPr algn="ctr"/>
                      <a:r>
                        <a:rPr lang="en-US" dirty="0" smtClean="0"/>
                        <a:t>5.2</a:t>
                      </a:r>
                      <a:endParaRPr lang="en-US" dirty="0"/>
                    </a:p>
                  </a:txBody>
                  <a:tcPr/>
                </a:tc>
                <a:extLst>
                  <a:ext uri="{0D108BD9-81ED-4DB2-BD59-A6C34878D82A}">
                    <a16:rowId xmlns:a16="http://schemas.microsoft.com/office/drawing/2014/main" val="2930716672"/>
                  </a:ext>
                </a:extLst>
              </a:tr>
            </a:tbl>
          </a:graphicData>
        </a:graphic>
      </p:graphicFrame>
      <p:sp>
        <p:nvSpPr>
          <p:cNvPr id="5" name="TextBox 4"/>
          <p:cNvSpPr txBox="1"/>
          <p:nvPr/>
        </p:nvSpPr>
        <p:spPr>
          <a:xfrm>
            <a:off x="1013077" y="2147245"/>
            <a:ext cx="8644270" cy="523220"/>
          </a:xfrm>
          <a:prstGeom prst="rect">
            <a:avLst/>
          </a:prstGeom>
          <a:noFill/>
        </p:spPr>
        <p:txBody>
          <a:bodyPr wrap="square" rtlCol="0">
            <a:spAutoFit/>
          </a:bodyPr>
          <a:lstStyle/>
          <a:p>
            <a:r>
              <a:rPr lang="en-US" sz="2800" dirty="0" err="1" smtClean="0"/>
              <a:t>Eliott</a:t>
            </a:r>
            <a:r>
              <a:rPr lang="en-US" sz="2800" dirty="0" smtClean="0"/>
              <a:t> is hacked at where he works in </a:t>
            </a:r>
            <a:r>
              <a:rPr lang="en-US" sz="2800" dirty="0" err="1" smtClean="0"/>
              <a:t>AllSafe</a:t>
            </a:r>
            <a:endParaRPr lang="en-US" sz="2800" dirty="0"/>
          </a:p>
        </p:txBody>
      </p:sp>
    </p:spTree>
    <p:extLst>
      <p:ext uri="{BB962C8B-B14F-4D97-AF65-F5344CB8AC3E}">
        <p14:creationId xmlns:p14="http://schemas.microsoft.com/office/powerpoint/2010/main" val="4186948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Threats are rated by</a:t>
            </a:r>
            <a:endParaRPr lang="en-US" dirty="0"/>
          </a:p>
        </p:txBody>
      </p:sp>
      <p:sp>
        <p:nvSpPr>
          <p:cNvPr id="3" name="Content Placeholder 2"/>
          <p:cNvSpPr>
            <a:spLocks noGrp="1"/>
          </p:cNvSpPr>
          <p:nvPr>
            <p:ph idx="1"/>
          </p:nvPr>
        </p:nvSpPr>
        <p:spPr/>
        <p:txBody>
          <a:bodyPr>
            <a:normAutofit/>
          </a:bodyPr>
          <a:lstStyle/>
          <a:p>
            <a:r>
              <a:rPr lang="en-US" dirty="0" smtClean="0"/>
              <a:t>Accept – Take the risk as it</a:t>
            </a:r>
          </a:p>
          <a:p>
            <a:r>
              <a:rPr lang="en-US" dirty="0" smtClean="0"/>
              <a:t>Mitigate – Find ways to avoid the attack</a:t>
            </a:r>
          </a:p>
          <a:p>
            <a:r>
              <a:rPr lang="en-US" dirty="0" smtClean="0"/>
              <a:t>Defer – Come back to the risk after analyzing the situation</a:t>
            </a:r>
          </a:p>
          <a:p>
            <a:r>
              <a:rPr lang="en-US" dirty="0"/>
              <a:t>There are ways to protect cloud services that involve </a:t>
            </a:r>
            <a:r>
              <a:rPr lang="en-US" dirty="0" err="1"/>
              <a:t>IoT</a:t>
            </a:r>
            <a:r>
              <a:rPr lang="en-US" dirty="0"/>
              <a:t> that lie in coming up with techniques to fortify their defense against DDos attacks, rate limiting, and safeguarding data within the cloud. </a:t>
            </a:r>
            <a:r>
              <a:rPr lang="en-US" dirty="0" smtClean="0"/>
              <a:t> </a:t>
            </a:r>
            <a:endParaRPr lang="en-US" dirty="0"/>
          </a:p>
        </p:txBody>
      </p:sp>
    </p:spTree>
    <p:extLst>
      <p:ext uri="{BB962C8B-B14F-4D97-AF65-F5344CB8AC3E}">
        <p14:creationId xmlns:p14="http://schemas.microsoft.com/office/powerpoint/2010/main" val="2516794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Iot</a:t>
            </a:r>
            <a:r>
              <a:rPr lang="en-US" dirty="0" smtClean="0"/>
              <a:t> infrastructure 	</a:t>
            </a:r>
            <a:endParaRPr lang="en-US" dirty="0"/>
          </a:p>
        </p:txBody>
      </p:sp>
      <p:sp>
        <p:nvSpPr>
          <p:cNvPr id="3" name="Content Placeholder 2"/>
          <p:cNvSpPr>
            <a:spLocks noGrp="1"/>
          </p:cNvSpPr>
          <p:nvPr>
            <p:ph idx="1"/>
          </p:nvPr>
        </p:nvSpPr>
        <p:spPr>
          <a:xfrm>
            <a:off x="1141412" y="2249486"/>
            <a:ext cx="9905999" cy="4135271"/>
          </a:xfrm>
        </p:spPr>
        <p:txBody>
          <a:bodyPr>
            <a:normAutofit fontScale="92500" lnSpcReduction="20000"/>
          </a:bodyPr>
          <a:lstStyle/>
          <a:p>
            <a:r>
              <a:rPr lang="en-US" dirty="0" smtClean="0"/>
              <a:t>Having a </a:t>
            </a:r>
            <a:r>
              <a:rPr lang="en-US" b="1" dirty="0" smtClean="0"/>
              <a:t>network connection </a:t>
            </a:r>
            <a:r>
              <a:rPr lang="en-US" dirty="0" smtClean="0"/>
              <a:t>which makes use of a wireless or wired communication. </a:t>
            </a:r>
            <a:endParaRPr lang="en-US" dirty="0"/>
          </a:p>
          <a:p>
            <a:r>
              <a:rPr lang="en-US" dirty="0" smtClean="0"/>
              <a:t>Having </a:t>
            </a:r>
            <a:r>
              <a:rPr lang="en-US" b="1" dirty="0" err="1" smtClean="0"/>
              <a:t>IoT</a:t>
            </a:r>
            <a:r>
              <a:rPr lang="en-US" b="1" dirty="0" smtClean="0"/>
              <a:t> gateways </a:t>
            </a:r>
            <a:r>
              <a:rPr lang="en-US" dirty="0" smtClean="0"/>
              <a:t>that bind local networks and </a:t>
            </a:r>
            <a:r>
              <a:rPr lang="en-US" dirty="0" err="1" smtClean="0"/>
              <a:t>IoT</a:t>
            </a:r>
            <a:r>
              <a:rPr lang="en-US" dirty="0" smtClean="0"/>
              <a:t> devices along with the cloud. They should also be able to connect to an outside network to improve communication. </a:t>
            </a:r>
          </a:p>
          <a:p>
            <a:r>
              <a:rPr lang="en-US" dirty="0" smtClean="0"/>
              <a:t>The </a:t>
            </a:r>
            <a:r>
              <a:rPr lang="en-US" b="1" dirty="0" smtClean="0"/>
              <a:t>edge </a:t>
            </a:r>
            <a:r>
              <a:rPr lang="en-US" dirty="0" smtClean="0"/>
              <a:t>which regulates where traffic travels with a local network would also be beneficial. </a:t>
            </a:r>
          </a:p>
          <a:p>
            <a:r>
              <a:rPr lang="en-US" b="1" dirty="0" smtClean="0"/>
              <a:t>Global networks </a:t>
            </a:r>
            <a:r>
              <a:rPr lang="en-US" dirty="0" smtClean="0"/>
              <a:t>bridge the greater demanding connections to the cloud. It is essential the </a:t>
            </a:r>
            <a:r>
              <a:rPr lang="en-US" b="1" dirty="0" smtClean="0"/>
              <a:t>cloud services </a:t>
            </a:r>
            <a:r>
              <a:rPr lang="en-US" dirty="0" smtClean="0"/>
              <a:t>virtually connect data all across the whole cloud, through big data, artificial intelligence, and machine learning.</a:t>
            </a:r>
          </a:p>
          <a:p>
            <a:r>
              <a:rPr lang="en-US" dirty="0" smtClean="0"/>
              <a:t>Within the infrastructure there must be a </a:t>
            </a:r>
            <a:r>
              <a:rPr lang="en-US" b="1" dirty="0" smtClean="0"/>
              <a:t>user interface </a:t>
            </a:r>
            <a:r>
              <a:rPr lang="en-US" dirty="0" smtClean="0"/>
              <a:t>to analyze the data in it.</a:t>
            </a:r>
            <a:endParaRPr lang="en-US" dirty="0"/>
          </a:p>
        </p:txBody>
      </p:sp>
    </p:spTree>
    <p:extLst>
      <p:ext uri="{BB962C8B-B14F-4D97-AF65-F5344CB8AC3E}">
        <p14:creationId xmlns:p14="http://schemas.microsoft.com/office/powerpoint/2010/main" val="29331325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520</TotalTime>
  <Words>642</Words>
  <Application>Microsoft Office PowerPoint</Application>
  <PresentationFormat>Widescreen</PresentationFormat>
  <Paragraphs>65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Tw Cen MT</vt:lpstr>
      <vt:lpstr>Circuit</vt:lpstr>
      <vt:lpstr>LECTURE 10</vt:lpstr>
      <vt:lpstr>Threat modeling </vt:lpstr>
      <vt:lpstr>Steps of threat modeling </vt:lpstr>
      <vt:lpstr>Threat actors</vt:lpstr>
      <vt:lpstr>STRIDE (with examples)</vt:lpstr>
      <vt:lpstr>DREAD model </vt:lpstr>
      <vt:lpstr>Ranking threat risk </vt:lpstr>
      <vt:lpstr>Threats are rated by</vt:lpstr>
      <vt:lpstr>Iot infrastructure  </vt:lpstr>
      <vt:lpstr>Ideas involving requirements for the iot infrastructure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10</dc:title>
  <dc:creator>JAMIN SUNDAY ANDONG</dc:creator>
  <cp:lastModifiedBy>JAMIN SUNDAY ANDONG</cp:lastModifiedBy>
  <cp:revision>22</cp:revision>
  <dcterms:created xsi:type="dcterms:W3CDTF">2023-01-27T04:05:07Z</dcterms:created>
  <dcterms:modified xsi:type="dcterms:W3CDTF">2023-01-27T19:01:01Z</dcterms:modified>
</cp:coreProperties>
</file>