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5" autoAdjust="0"/>
    <p:restoredTop sz="94660"/>
  </p:normalViewPr>
  <p:slideViewPr>
    <p:cSldViewPr snapToGrid="0">
      <p:cViewPr varScale="1">
        <p:scale>
          <a:sx n="48" d="100"/>
          <a:sy n="48" d="100"/>
        </p:scale>
        <p:origin x="67" y="8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28-Jan-23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28-Jan-23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28-Jan-23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28-Jan-23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28-Jan-23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28-Jan-23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28-Jan-23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28-Jan-23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28-Jan-23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28-Jan-23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28-Jan-23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28-Jan-23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6</a:t>
            </a:r>
            <a:endParaRPr lang="en-US" dirty="0"/>
          </a:p>
        </p:txBody>
      </p:sp>
      <p:sp>
        <p:nvSpPr>
          <p:cNvPr id="3" name="Subtitle 2"/>
          <p:cNvSpPr>
            <a:spLocks noGrp="1"/>
          </p:cNvSpPr>
          <p:nvPr>
            <p:ph type="subTitle" idx="1"/>
          </p:nvPr>
        </p:nvSpPr>
        <p:spPr/>
        <p:txBody>
          <a:bodyPr/>
          <a:lstStyle/>
          <a:p>
            <a:r>
              <a:rPr lang="en-US" dirty="0" smtClean="0"/>
              <a:t>18700714</a:t>
            </a:r>
          </a:p>
          <a:p>
            <a:r>
              <a:rPr lang="en-US" dirty="0" smtClean="0"/>
              <a:t>Jamin </a:t>
            </a:r>
            <a:r>
              <a:rPr lang="en-US" dirty="0" err="1" smtClean="0"/>
              <a:t>andong</a:t>
            </a:r>
            <a:endParaRPr lang="en-US" dirty="0"/>
          </a:p>
        </p:txBody>
      </p:sp>
    </p:spTree>
    <p:extLst>
      <p:ext uri="{BB962C8B-B14F-4D97-AF65-F5344CB8AC3E}">
        <p14:creationId xmlns:p14="http://schemas.microsoft.com/office/powerpoint/2010/main" val="2419607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Attacks on enterprise networks</a:t>
            </a:r>
            <a:endParaRPr lang="en-US" dirty="0"/>
          </a:p>
        </p:txBody>
      </p:sp>
      <p:sp>
        <p:nvSpPr>
          <p:cNvPr id="3" name="Content Placeholder 2"/>
          <p:cNvSpPr>
            <a:spLocks noGrp="1"/>
          </p:cNvSpPr>
          <p:nvPr>
            <p:ph idx="1"/>
          </p:nvPr>
        </p:nvSpPr>
        <p:spPr/>
        <p:txBody>
          <a:bodyPr/>
          <a:lstStyle/>
          <a:p>
            <a:r>
              <a:rPr lang="en-US" dirty="0" smtClean="0"/>
              <a:t>An attack is defined in a step-by-step approach in which several tasks are  performed to gain access to an unauthorized domain/network</a:t>
            </a:r>
          </a:p>
          <a:p>
            <a:r>
              <a:rPr lang="en-US" dirty="0" smtClean="0"/>
              <a:t>Attacks can be broken into:</a:t>
            </a:r>
          </a:p>
          <a:p>
            <a:pPr lvl="1"/>
            <a:r>
              <a:rPr lang="en-US" dirty="0" smtClean="0"/>
              <a:t>Active attacks – Attacker </a:t>
            </a:r>
            <a:r>
              <a:rPr lang="en-US" b="1" dirty="0" smtClean="0"/>
              <a:t>actively </a:t>
            </a:r>
            <a:r>
              <a:rPr lang="en-US" dirty="0" smtClean="0"/>
              <a:t>tampers with data/messages from a remote location to the desired location </a:t>
            </a:r>
          </a:p>
          <a:p>
            <a:pPr lvl="1"/>
            <a:r>
              <a:rPr lang="en-US" dirty="0" smtClean="0"/>
              <a:t>Passive attacks – Attacker monitors messages, </a:t>
            </a:r>
            <a:r>
              <a:rPr lang="en-US" b="1" dirty="0" smtClean="0"/>
              <a:t>passively </a:t>
            </a:r>
            <a:r>
              <a:rPr lang="en-US" dirty="0" smtClean="0"/>
              <a:t>eavesdrops </a:t>
            </a:r>
            <a:endParaRPr lang="en-US" dirty="0"/>
          </a:p>
        </p:txBody>
      </p:sp>
    </p:spTree>
    <p:extLst>
      <p:ext uri="{BB962C8B-B14F-4D97-AF65-F5344CB8AC3E}">
        <p14:creationId xmlns:p14="http://schemas.microsoft.com/office/powerpoint/2010/main" val="1365140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753979"/>
            <a:ext cx="9905999" cy="5037222"/>
          </a:xfrm>
        </p:spPr>
        <p:txBody>
          <a:bodyPr/>
          <a:lstStyle/>
          <a:p>
            <a:pPr marL="457200" indent="-457200">
              <a:buFont typeface="+mj-lt"/>
              <a:buAutoNum type="arabicPeriod"/>
            </a:pPr>
            <a:r>
              <a:rPr lang="en-US" dirty="0" smtClean="0"/>
              <a:t>Network Monitoring: Attacker performs passive attacking in which they keep tabs on the network they intend to attack.</a:t>
            </a:r>
          </a:p>
          <a:p>
            <a:pPr marL="457200" indent="-457200">
              <a:buFont typeface="+mj-lt"/>
              <a:buAutoNum type="arabicPeriod"/>
            </a:pPr>
            <a:r>
              <a:rPr lang="en-US" dirty="0" smtClean="0"/>
              <a:t>Information collection: Attacker gathers information of network and find vulnerabilities within it.</a:t>
            </a:r>
          </a:p>
          <a:p>
            <a:pPr marL="457200" indent="-457200">
              <a:buFont typeface="+mj-lt"/>
              <a:buAutoNum type="arabicPeriod"/>
            </a:pPr>
            <a:r>
              <a:rPr lang="en-US" dirty="0" smtClean="0"/>
              <a:t>Attack planning: Attacker comes up with best strategy to launch an attack </a:t>
            </a:r>
          </a:p>
          <a:p>
            <a:pPr marL="457200" indent="-457200">
              <a:buFont typeface="+mj-lt"/>
              <a:buAutoNum type="arabicPeriod"/>
            </a:pPr>
            <a:r>
              <a:rPr lang="en-US" dirty="0" smtClean="0"/>
              <a:t>Attack execution: Attacker finds where best to get access in network and executes attack where vulnerability was found</a:t>
            </a:r>
          </a:p>
          <a:p>
            <a:pPr marL="457200" indent="-457200">
              <a:buFont typeface="+mj-lt"/>
              <a:buAutoNum type="arabicPeriod"/>
            </a:pPr>
            <a:r>
              <a:rPr lang="en-US" dirty="0" smtClean="0"/>
              <a:t>Trace clearance: Attacker attempts to clean up any evidence of an attack</a:t>
            </a:r>
            <a:endParaRPr lang="en-US" dirty="0"/>
          </a:p>
        </p:txBody>
      </p:sp>
    </p:spTree>
    <p:extLst>
      <p:ext uri="{BB962C8B-B14F-4D97-AF65-F5344CB8AC3E}">
        <p14:creationId xmlns:p14="http://schemas.microsoft.com/office/powerpoint/2010/main" val="3324554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for carrying attack</a:t>
            </a:r>
            <a:endParaRPr lang="en-US" dirty="0"/>
          </a:p>
        </p:txBody>
      </p:sp>
      <p:sp>
        <p:nvSpPr>
          <p:cNvPr id="3" name="Content Placeholder 2"/>
          <p:cNvSpPr>
            <a:spLocks noGrp="1"/>
          </p:cNvSpPr>
          <p:nvPr>
            <p:ph sz="half" idx="1"/>
          </p:nvPr>
        </p:nvSpPr>
        <p:spPr>
          <a:xfrm>
            <a:off x="657725" y="1752180"/>
            <a:ext cx="6481015" cy="4953420"/>
          </a:xfrm>
        </p:spPr>
        <p:txBody>
          <a:bodyPr>
            <a:noAutofit/>
          </a:bodyPr>
          <a:lstStyle/>
          <a:p>
            <a:pPr marL="457200" indent="-457200">
              <a:buFont typeface="+mj-lt"/>
              <a:buAutoNum type="arabicPeriod"/>
            </a:pPr>
            <a:r>
              <a:rPr lang="en-US" sz="1600" dirty="0" smtClean="0"/>
              <a:t>Attacker motivation: This refers to how willing the attacker is to carry out the attack, some attacks may take enormous amounts of time to perform, ranging from high, medium, and low amounts of motivation.</a:t>
            </a:r>
          </a:p>
          <a:p>
            <a:pPr marL="457200" indent="-457200">
              <a:buFont typeface="+mj-lt"/>
              <a:buAutoNum type="arabicPeriod"/>
            </a:pPr>
            <a:r>
              <a:rPr lang="en-US" sz="1600" dirty="0" smtClean="0"/>
              <a:t>Budget for attack: Some attacks are highly costly, and a fairly large amount of resources may be required. Enterprises with higher security will require a larger budget</a:t>
            </a:r>
          </a:p>
          <a:p>
            <a:pPr marL="457200" indent="-457200">
              <a:buFont typeface="+mj-lt"/>
              <a:buAutoNum type="arabicPeriod"/>
            </a:pPr>
            <a:r>
              <a:rPr lang="en-US" sz="1600" dirty="0" smtClean="0"/>
              <a:t>Time to launch attack: While some attacks take time for passive attacks and eventual active attacks, an attacker needs to factor all steps on how they will attack and how long they will collectively take.</a:t>
            </a:r>
          </a:p>
          <a:p>
            <a:pPr marL="457200" indent="-457200">
              <a:buFont typeface="+mj-lt"/>
              <a:buAutoNum type="arabicPeriod"/>
            </a:pPr>
            <a:r>
              <a:rPr lang="en-US" sz="1600" dirty="0" smtClean="0"/>
              <a:t>Increased personal reputation: An attacker may resolve to gain a higher amount of notoriety and will be more likely to carry out a high-level hack.</a:t>
            </a:r>
            <a:endParaRPr lang="en-US" sz="1600" dirty="0"/>
          </a:p>
        </p:txBody>
      </p:sp>
      <p:pic>
        <p:nvPicPr>
          <p:cNvPr id="5" name="Content Placeholder 4" descr="How to Stay Several Steps Ahead of a &lt;strong&gt;Hacker&lt;/strong&gt; | Techno FAQ"/>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347034" y="2848768"/>
            <a:ext cx="4165600" cy="2343150"/>
          </a:xfrm>
        </p:spPr>
      </p:pic>
    </p:spTree>
    <p:extLst>
      <p:ext uri="{BB962C8B-B14F-4D97-AF65-F5344CB8AC3E}">
        <p14:creationId xmlns:p14="http://schemas.microsoft.com/office/powerpoint/2010/main" val="795962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Man-in-the-middle attack</a:t>
            </a:r>
            <a:endParaRPr lang="en-US" dirty="0"/>
          </a:p>
        </p:txBody>
      </p:sp>
      <p:sp>
        <p:nvSpPr>
          <p:cNvPr id="5" name="Content Placeholder 4"/>
          <p:cNvSpPr>
            <a:spLocks noGrp="1"/>
          </p:cNvSpPr>
          <p:nvPr>
            <p:ph sz="half" idx="1"/>
          </p:nvPr>
        </p:nvSpPr>
        <p:spPr/>
        <p:txBody>
          <a:bodyPr>
            <a:normAutofit fontScale="92500" lnSpcReduction="20000"/>
          </a:bodyPr>
          <a:lstStyle/>
          <a:p>
            <a:r>
              <a:rPr lang="en-US" dirty="0" smtClean="0"/>
              <a:t>Man-in-the-middle attacks are involve having an attacker in between two enterprises, monitoring two enterprises that share data/information amongst themselves. </a:t>
            </a:r>
          </a:p>
          <a:p>
            <a:r>
              <a:rPr lang="en-US" dirty="0" smtClean="0"/>
              <a:t>Broken into two modes:</a:t>
            </a:r>
          </a:p>
          <a:p>
            <a:pPr lvl="1"/>
            <a:r>
              <a:rPr lang="en-US" dirty="0" smtClean="0"/>
              <a:t>Passive mode: Attacker monitors network with no manipulation of data</a:t>
            </a:r>
          </a:p>
          <a:p>
            <a:pPr lvl="1"/>
            <a:r>
              <a:rPr lang="en-US" dirty="0" smtClean="0"/>
              <a:t>Attack mode: Attacker monitors network while manipulating data </a:t>
            </a:r>
            <a:endParaRPr lang="en-US" dirty="0"/>
          </a:p>
        </p:txBody>
      </p:sp>
      <p:pic>
        <p:nvPicPr>
          <p:cNvPr id="8" name="Content Placeholder 7" descr="MITMf – Framework for &lt;strong&gt;Man&lt;/strong&gt;-&lt;strong&gt;In-The-Middle&lt;/strong&gt; attacks. - 私 の 世界"/>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85698" y="2097088"/>
            <a:ext cx="5475288" cy="4039017"/>
          </a:xfrm>
        </p:spPr>
      </p:pic>
    </p:spTree>
    <p:extLst>
      <p:ext uri="{BB962C8B-B14F-4D97-AF65-F5344CB8AC3E}">
        <p14:creationId xmlns:p14="http://schemas.microsoft.com/office/powerpoint/2010/main" val="1099230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Reflections </a:t>
            </a:r>
            <a:endParaRPr lang="en-US" dirty="0"/>
          </a:p>
        </p:txBody>
      </p:sp>
      <p:sp>
        <p:nvSpPr>
          <p:cNvPr id="11" name="Content Placeholder 10"/>
          <p:cNvSpPr>
            <a:spLocks noGrp="1"/>
          </p:cNvSpPr>
          <p:nvPr>
            <p:ph idx="1"/>
          </p:nvPr>
        </p:nvSpPr>
        <p:spPr/>
        <p:txBody>
          <a:bodyPr/>
          <a:lstStyle/>
          <a:p>
            <a:r>
              <a:rPr lang="en-US" dirty="0" smtClean="0"/>
              <a:t>Attacks are about gathering information, working with available resources, and exploiting networks. Times to carry out attacks vary, and can range anywhere between a few months to years. Man-in-the-middle attacks are a   particularly dangerous type of attack considering how much information is being sent and how sensitive it is. These attacks can still be avoided however, if both parties use strong encryption and use TLS certificates. </a:t>
            </a:r>
            <a:endParaRPr lang="en-US" dirty="0"/>
          </a:p>
        </p:txBody>
      </p:sp>
    </p:spTree>
    <p:extLst>
      <p:ext uri="{BB962C8B-B14F-4D97-AF65-F5344CB8AC3E}">
        <p14:creationId xmlns:p14="http://schemas.microsoft.com/office/powerpoint/2010/main" val="18249305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26</TotalTime>
  <Words>402</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Tw Cen MT</vt:lpstr>
      <vt:lpstr>Circuit</vt:lpstr>
      <vt:lpstr>Lecture 6</vt:lpstr>
      <vt:lpstr>Attacks on enterprise networks</vt:lpstr>
      <vt:lpstr>PowerPoint Presentation</vt:lpstr>
      <vt:lpstr>Factors for carrying attack</vt:lpstr>
      <vt:lpstr>Man-in-the-middle attack</vt:lpstr>
      <vt:lpstr>Reflections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6</dc:title>
  <dc:creator>JAMIN SUNDAY ANDONG</dc:creator>
  <cp:lastModifiedBy>JAMIN SUNDAY ANDONG</cp:lastModifiedBy>
  <cp:revision>4</cp:revision>
  <dcterms:created xsi:type="dcterms:W3CDTF">2023-01-28T18:22:28Z</dcterms:created>
  <dcterms:modified xsi:type="dcterms:W3CDTF">2023-01-28T18:49:27Z</dcterms:modified>
</cp:coreProperties>
</file>