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7"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5" autoAdjust="0"/>
    <p:restoredTop sz="94660"/>
  </p:normalViewPr>
  <p:slideViewPr>
    <p:cSldViewPr snapToGrid="0">
      <p:cViewPr varScale="1">
        <p:scale>
          <a:sx n="48" d="100"/>
          <a:sy n="48" d="100"/>
        </p:scale>
        <p:origin x="67" y="89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3671DA6-2A8D-403B-B92D-DF47C1049471}" type="doc">
      <dgm:prSet loTypeId="urn:microsoft.com/office/officeart/2005/8/layout/hProcess9" loCatId="process" qsTypeId="urn:microsoft.com/office/officeart/2005/8/quickstyle/simple1" qsCatId="simple" csTypeId="urn:microsoft.com/office/officeart/2005/8/colors/accent1_2" csCatId="accent1" phldr="1"/>
      <dgm:spPr/>
    </dgm:pt>
    <dgm:pt modelId="{3E2738B8-3C40-412F-9DCC-DE2024F8942E}">
      <dgm:prSet phldrT="[Text]"/>
      <dgm:spPr/>
      <dgm:t>
        <a:bodyPr/>
        <a:lstStyle/>
        <a:p>
          <a:r>
            <a:rPr lang="en-US" dirty="0" err="1" smtClean="0"/>
            <a:t>Reconnaisance</a:t>
          </a:r>
          <a:endParaRPr lang="en-US" dirty="0"/>
        </a:p>
      </dgm:t>
    </dgm:pt>
    <dgm:pt modelId="{DACAF89F-CF0D-438F-8998-7BFD6BBD3AD4}" type="parTrans" cxnId="{944196BB-98D9-492A-BA4E-C0AFDE80FBFF}">
      <dgm:prSet/>
      <dgm:spPr/>
      <dgm:t>
        <a:bodyPr/>
        <a:lstStyle/>
        <a:p>
          <a:endParaRPr lang="en-US"/>
        </a:p>
      </dgm:t>
    </dgm:pt>
    <dgm:pt modelId="{24C43678-8F87-47D8-A517-133C17638308}" type="sibTrans" cxnId="{944196BB-98D9-492A-BA4E-C0AFDE80FBFF}">
      <dgm:prSet/>
      <dgm:spPr/>
      <dgm:t>
        <a:bodyPr/>
        <a:lstStyle/>
        <a:p>
          <a:endParaRPr lang="en-US"/>
        </a:p>
      </dgm:t>
    </dgm:pt>
    <dgm:pt modelId="{371A18C0-6282-457C-96D1-3F768DCC03BD}">
      <dgm:prSet phldrT="[Text]"/>
      <dgm:spPr/>
      <dgm:t>
        <a:bodyPr/>
        <a:lstStyle/>
        <a:p>
          <a:r>
            <a:rPr lang="en-US" dirty="0" err="1" smtClean="0"/>
            <a:t>Weaponization</a:t>
          </a:r>
          <a:endParaRPr lang="en-US" dirty="0"/>
        </a:p>
      </dgm:t>
    </dgm:pt>
    <dgm:pt modelId="{CED45430-781B-44E3-9913-4AE05A128391}" type="parTrans" cxnId="{81DC838C-C57F-4091-89C9-28D2CA212668}">
      <dgm:prSet/>
      <dgm:spPr/>
      <dgm:t>
        <a:bodyPr/>
        <a:lstStyle/>
        <a:p>
          <a:endParaRPr lang="en-US"/>
        </a:p>
      </dgm:t>
    </dgm:pt>
    <dgm:pt modelId="{A54324B1-CDC0-4278-8AAB-5D262279F87B}" type="sibTrans" cxnId="{81DC838C-C57F-4091-89C9-28D2CA212668}">
      <dgm:prSet/>
      <dgm:spPr/>
      <dgm:t>
        <a:bodyPr/>
        <a:lstStyle/>
        <a:p>
          <a:endParaRPr lang="en-US"/>
        </a:p>
      </dgm:t>
    </dgm:pt>
    <dgm:pt modelId="{5C00F3FE-AD4B-41B2-A839-E3392A391A6A}">
      <dgm:prSet phldrT="[Text]"/>
      <dgm:spPr/>
      <dgm:t>
        <a:bodyPr/>
        <a:lstStyle/>
        <a:p>
          <a:r>
            <a:rPr lang="en-US" dirty="0" smtClean="0"/>
            <a:t>Delivery</a:t>
          </a:r>
          <a:endParaRPr lang="en-US" dirty="0"/>
        </a:p>
      </dgm:t>
    </dgm:pt>
    <dgm:pt modelId="{403DA32B-2B27-4A76-AB75-21EBFD170D33}" type="parTrans" cxnId="{DA9D7178-411C-4BE7-B5EA-99F03E2A9905}">
      <dgm:prSet/>
      <dgm:spPr/>
      <dgm:t>
        <a:bodyPr/>
        <a:lstStyle/>
        <a:p>
          <a:endParaRPr lang="en-US"/>
        </a:p>
      </dgm:t>
    </dgm:pt>
    <dgm:pt modelId="{53402D86-451E-421C-BE74-3B7BFF631277}" type="sibTrans" cxnId="{DA9D7178-411C-4BE7-B5EA-99F03E2A9905}">
      <dgm:prSet/>
      <dgm:spPr/>
      <dgm:t>
        <a:bodyPr/>
        <a:lstStyle/>
        <a:p>
          <a:endParaRPr lang="en-US"/>
        </a:p>
      </dgm:t>
    </dgm:pt>
    <dgm:pt modelId="{CD7FF95C-35B3-4BE7-81FB-DEDDFF61E26B}">
      <dgm:prSet/>
      <dgm:spPr/>
      <dgm:t>
        <a:bodyPr/>
        <a:lstStyle/>
        <a:p>
          <a:r>
            <a:rPr lang="en-US" dirty="0" smtClean="0"/>
            <a:t>Exploitation</a:t>
          </a:r>
          <a:endParaRPr lang="en-US" dirty="0"/>
        </a:p>
      </dgm:t>
    </dgm:pt>
    <dgm:pt modelId="{A012175C-F877-4499-BB2C-167939BE092B}" type="parTrans" cxnId="{0680FAEA-6E5B-4421-A8DE-BD1818D4D0CC}">
      <dgm:prSet/>
      <dgm:spPr/>
      <dgm:t>
        <a:bodyPr/>
        <a:lstStyle/>
        <a:p>
          <a:endParaRPr lang="en-US"/>
        </a:p>
      </dgm:t>
    </dgm:pt>
    <dgm:pt modelId="{3AC70FA6-006C-449F-800F-233F3CBD2E9A}" type="sibTrans" cxnId="{0680FAEA-6E5B-4421-A8DE-BD1818D4D0CC}">
      <dgm:prSet/>
      <dgm:spPr/>
      <dgm:t>
        <a:bodyPr/>
        <a:lstStyle/>
        <a:p>
          <a:endParaRPr lang="en-US"/>
        </a:p>
      </dgm:t>
    </dgm:pt>
    <dgm:pt modelId="{B91221D7-1AC3-4B36-9D93-0F2BC1F91552}">
      <dgm:prSet/>
      <dgm:spPr/>
      <dgm:t>
        <a:bodyPr/>
        <a:lstStyle/>
        <a:p>
          <a:r>
            <a:rPr lang="en-US" dirty="0" smtClean="0"/>
            <a:t>Installation</a:t>
          </a:r>
          <a:endParaRPr lang="en-US" dirty="0"/>
        </a:p>
      </dgm:t>
    </dgm:pt>
    <dgm:pt modelId="{4B8DE9D7-69E4-44F5-9786-2BBAD2CAA13D}" type="parTrans" cxnId="{2815E9A4-0F49-469B-A059-C7273EC79E2E}">
      <dgm:prSet/>
      <dgm:spPr/>
      <dgm:t>
        <a:bodyPr/>
        <a:lstStyle/>
        <a:p>
          <a:endParaRPr lang="en-US"/>
        </a:p>
      </dgm:t>
    </dgm:pt>
    <dgm:pt modelId="{B6B5C3F7-0E1B-45FA-8DAF-DC356FC2233B}" type="sibTrans" cxnId="{2815E9A4-0F49-469B-A059-C7273EC79E2E}">
      <dgm:prSet/>
      <dgm:spPr/>
      <dgm:t>
        <a:bodyPr/>
        <a:lstStyle/>
        <a:p>
          <a:endParaRPr lang="en-US"/>
        </a:p>
      </dgm:t>
    </dgm:pt>
    <dgm:pt modelId="{6E45E53E-01B7-44FC-94D3-D53908ABE44F}">
      <dgm:prSet/>
      <dgm:spPr/>
      <dgm:t>
        <a:bodyPr/>
        <a:lstStyle/>
        <a:p>
          <a:r>
            <a:rPr lang="en-US" dirty="0" smtClean="0"/>
            <a:t>Command and Control (C2)</a:t>
          </a:r>
          <a:endParaRPr lang="en-US" dirty="0"/>
        </a:p>
      </dgm:t>
    </dgm:pt>
    <dgm:pt modelId="{08D71894-F3FD-4707-8ACA-C9AD18C22E05}" type="parTrans" cxnId="{FC715D06-C752-469D-A3F2-5048EB4F1136}">
      <dgm:prSet/>
      <dgm:spPr/>
      <dgm:t>
        <a:bodyPr/>
        <a:lstStyle/>
        <a:p>
          <a:endParaRPr lang="en-US"/>
        </a:p>
      </dgm:t>
    </dgm:pt>
    <dgm:pt modelId="{51D8BAC1-1771-4882-B2C5-161DE39F82EF}" type="sibTrans" cxnId="{FC715D06-C752-469D-A3F2-5048EB4F1136}">
      <dgm:prSet/>
      <dgm:spPr/>
      <dgm:t>
        <a:bodyPr/>
        <a:lstStyle/>
        <a:p>
          <a:endParaRPr lang="en-US"/>
        </a:p>
      </dgm:t>
    </dgm:pt>
    <dgm:pt modelId="{8EFEDE17-8451-449F-BF93-2479AECB9D7C}">
      <dgm:prSet/>
      <dgm:spPr/>
      <dgm:t>
        <a:bodyPr/>
        <a:lstStyle/>
        <a:p>
          <a:r>
            <a:rPr lang="en-US" dirty="0" smtClean="0"/>
            <a:t>Incident Response</a:t>
          </a:r>
          <a:endParaRPr lang="en-US" dirty="0"/>
        </a:p>
      </dgm:t>
    </dgm:pt>
    <dgm:pt modelId="{0D5FCE68-4A1E-4CF4-9EE5-99C998B5B344}" type="parTrans" cxnId="{AD32E257-6AB6-441B-9D1A-E033E860D547}">
      <dgm:prSet/>
      <dgm:spPr/>
      <dgm:t>
        <a:bodyPr/>
        <a:lstStyle/>
        <a:p>
          <a:endParaRPr lang="en-US"/>
        </a:p>
      </dgm:t>
    </dgm:pt>
    <dgm:pt modelId="{899B2402-58AE-4365-BA3E-A481A0E1310E}" type="sibTrans" cxnId="{AD32E257-6AB6-441B-9D1A-E033E860D547}">
      <dgm:prSet/>
      <dgm:spPr/>
      <dgm:t>
        <a:bodyPr/>
        <a:lstStyle/>
        <a:p>
          <a:endParaRPr lang="en-US"/>
        </a:p>
      </dgm:t>
    </dgm:pt>
    <dgm:pt modelId="{14AF9058-B464-4E0A-84BF-D188932F94F8}" type="pres">
      <dgm:prSet presAssocID="{53671DA6-2A8D-403B-B92D-DF47C1049471}" presName="CompostProcess" presStyleCnt="0">
        <dgm:presLayoutVars>
          <dgm:dir/>
          <dgm:resizeHandles val="exact"/>
        </dgm:presLayoutVars>
      </dgm:prSet>
      <dgm:spPr/>
    </dgm:pt>
    <dgm:pt modelId="{045346A9-0D1B-473A-B112-B2CF1CE7EB89}" type="pres">
      <dgm:prSet presAssocID="{53671DA6-2A8D-403B-B92D-DF47C1049471}" presName="arrow" presStyleLbl="bgShp" presStyleIdx="0" presStyleCnt="1"/>
      <dgm:spPr/>
    </dgm:pt>
    <dgm:pt modelId="{719FB1F9-82D2-414D-81F9-FE70B61FFFEB}" type="pres">
      <dgm:prSet presAssocID="{53671DA6-2A8D-403B-B92D-DF47C1049471}" presName="linearProcess" presStyleCnt="0"/>
      <dgm:spPr/>
    </dgm:pt>
    <dgm:pt modelId="{59E3B9C3-6377-467C-BFB1-9BA07471A38F}" type="pres">
      <dgm:prSet presAssocID="{3E2738B8-3C40-412F-9DCC-DE2024F8942E}" presName="textNode" presStyleLbl="node1" presStyleIdx="0" presStyleCnt="7">
        <dgm:presLayoutVars>
          <dgm:bulletEnabled val="1"/>
        </dgm:presLayoutVars>
      </dgm:prSet>
      <dgm:spPr/>
    </dgm:pt>
    <dgm:pt modelId="{6139D739-C7B7-440C-9F06-AD498F96A1E2}" type="pres">
      <dgm:prSet presAssocID="{24C43678-8F87-47D8-A517-133C17638308}" presName="sibTrans" presStyleCnt="0"/>
      <dgm:spPr/>
    </dgm:pt>
    <dgm:pt modelId="{E5694B35-122B-421B-9583-D510D9CA3EAE}" type="pres">
      <dgm:prSet presAssocID="{371A18C0-6282-457C-96D1-3F768DCC03BD}" presName="textNode" presStyleLbl="node1" presStyleIdx="1" presStyleCnt="7">
        <dgm:presLayoutVars>
          <dgm:bulletEnabled val="1"/>
        </dgm:presLayoutVars>
      </dgm:prSet>
      <dgm:spPr/>
    </dgm:pt>
    <dgm:pt modelId="{F18AB14E-7644-4142-B103-F833F2D2A003}" type="pres">
      <dgm:prSet presAssocID="{A54324B1-CDC0-4278-8AAB-5D262279F87B}" presName="sibTrans" presStyleCnt="0"/>
      <dgm:spPr/>
    </dgm:pt>
    <dgm:pt modelId="{38F96B02-A344-4A12-862A-5D5445A4B9CB}" type="pres">
      <dgm:prSet presAssocID="{5C00F3FE-AD4B-41B2-A839-E3392A391A6A}" presName="textNode" presStyleLbl="node1" presStyleIdx="2" presStyleCnt="7">
        <dgm:presLayoutVars>
          <dgm:bulletEnabled val="1"/>
        </dgm:presLayoutVars>
      </dgm:prSet>
      <dgm:spPr/>
    </dgm:pt>
    <dgm:pt modelId="{D068BADC-0ABC-4E2F-9E8C-2353510CE353}" type="pres">
      <dgm:prSet presAssocID="{53402D86-451E-421C-BE74-3B7BFF631277}" presName="sibTrans" presStyleCnt="0"/>
      <dgm:spPr/>
    </dgm:pt>
    <dgm:pt modelId="{17A02C22-B532-4A9F-A5A4-13FE30BF6EBA}" type="pres">
      <dgm:prSet presAssocID="{CD7FF95C-35B3-4BE7-81FB-DEDDFF61E26B}" presName="textNode" presStyleLbl="node1" presStyleIdx="3" presStyleCnt="7">
        <dgm:presLayoutVars>
          <dgm:bulletEnabled val="1"/>
        </dgm:presLayoutVars>
      </dgm:prSet>
      <dgm:spPr/>
      <dgm:t>
        <a:bodyPr/>
        <a:lstStyle/>
        <a:p>
          <a:endParaRPr lang="en-US"/>
        </a:p>
      </dgm:t>
    </dgm:pt>
    <dgm:pt modelId="{8946D427-472D-4519-9C97-CC4547FAF4CC}" type="pres">
      <dgm:prSet presAssocID="{3AC70FA6-006C-449F-800F-233F3CBD2E9A}" presName="sibTrans" presStyleCnt="0"/>
      <dgm:spPr/>
    </dgm:pt>
    <dgm:pt modelId="{E1F63536-A819-4AF2-8E20-8EFB72D8E9B6}" type="pres">
      <dgm:prSet presAssocID="{B91221D7-1AC3-4B36-9D93-0F2BC1F91552}" presName="textNode" presStyleLbl="node1" presStyleIdx="4" presStyleCnt="7">
        <dgm:presLayoutVars>
          <dgm:bulletEnabled val="1"/>
        </dgm:presLayoutVars>
      </dgm:prSet>
      <dgm:spPr/>
    </dgm:pt>
    <dgm:pt modelId="{0806DDF2-8A3F-4135-B619-C98C21987173}" type="pres">
      <dgm:prSet presAssocID="{B6B5C3F7-0E1B-45FA-8DAF-DC356FC2233B}" presName="sibTrans" presStyleCnt="0"/>
      <dgm:spPr/>
    </dgm:pt>
    <dgm:pt modelId="{9244E5AF-749A-4BE5-9E35-28EF4D8A86CD}" type="pres">
      <dgm:prSet presAssocID="{6E45E53E-01B7-44FC-94D3-D53908ABE44F}" presName="textNode" presStyleLbl="node1" presStyleIdx="5" presStyleCnt="7">
        <dgm:presLayoutVars>
          <dgm:bulletEnabled val="1"/>
        </dgm:presLayoutVars>
      </dgm:prSet>
      <dgm:spPr/>
      <dgm:t>
        <a:bodyPr/>
        <a:lstStyle/>
        <a:p>
          <a:endParaRPr lang="en-US"/>
        </a:p>
      </dgm:t>
    </dgm:pt>
    <dgm:pt modelId="{54BD243B-E089-4346-9D45-F736CC501658}" type="pres">
      <dgm:prSet presAssocID="{51D8BAC1-1771-4882-B2C5-161DE39F82EF}" presName="sibTrans" presStyleCnt="0"/>
      <dgm:spPr/>
    </dgm:pt>
    <dgm:pt modelId="{96986A16-C48D-44DF-AE10-4502272AE63C}" type="pres">
      <dgm:prSet presAssocID="{8EFEDE17-8451-449F-BF93-2479AECB9D7C}" presName="textNode" presStyleLbl="node1" presStyleIdx="6" presStyleCnt="7">
        <dgm:presLayoutVars>
          <dgm:bulletEnabled val="1"/>
        </dgm:presLayoutVars>
      </dgm:prSet>
      <dgm:spPr/>
    </dgm:pt>
  </dgm:ptLst>
  <dgm:cxnLst>
    <dgm:cxn modelId="{754687C9-5D01-4535-97B1-1FC75339E4C5}" type="presOf" srcId="{5C00F3FE-AD4B-41B2-A839-E3392A391A6A}" destId="{38F96B02-A344-4A12-862A-5D5445A4B9CB}" srcOrd="0" destOrd="0" presId="urn:microsoft.com/office/officeart/2005/8/layout/hProcess9"/>
    <dgm:cxn modelId="{88E05FAF-2DC8-4D05-87CD-332A92414578}" type="presOf" srcId="{53671DA6-2A8D-403B-B92D-DF47C1049471}" destId="{14AF9058-B464-4E0A-84BF-D188932F94F8}" srcOrd="0" destOrd="0" presId="urn:microsoft.com/office/officeart/2005/8/layout/hProcess9"/>
    <dgm:cxn modelId="{AE7E465B-2CBD-4943-9378-316E71F6A1FF}" type="presOf" srcId="{371A18C0-6282-457C-96D1-3F768DCC03BD}" destId="{E5694B35-122B-421B-9583-D510D9CA3EAE}" srcOrd="0" destOrd="0" presId="urn:microsoft.com/office/officeart/2005/8/layout/hProcess9"/>
    <dgm:cxn modelId="{07063469-61B8-4ED8-9D11-77115AF16914}" type="presOf" srcId="{B91221D7-1AC3-4B36-9D93-0F2BC1F91552}" destId="{E1F63536-A819-4AF2-8E20-8EFB72D8E9B6}" srcOrd="0" destOrd="0" presId="urn:microsoft.com/office/officeart/2005/8/layout/hProcess9"/>
    <dgm:cxn modelId="{FC715D06-C752-469D-A3F2-5048EB4F1136}" srcId="{53671DA6-2A8D-403B-B92D-DF47C1049471}" destId="{6E45E53E-01B7-44FC-94D3-D53908ABE44F}" srcOrd="5" destOrd="0" parTransId="{08D71894-F3FD-4707-8ACA-C9AD18C22E05}" sibTransId="{51D8BAC1-1771-4882-B2C5-161DE39F82EF}"/>
    <dgm:cxn modelId="{2815E9A4-0F49-469B-A059-C7273EC79E2E}" srcId="{53671DA6-2A8D-403B-B92D-DF47C1049471}" destId="{B91221D7-1AC3-4B36-9D93-0F2BC1F91552}" srcOrd="4" destOrd="0" parTransId="{4B8DE9D7-69E4-44F5-9786-2BBAD2CAA13D}" sibTransId="{B6B5C3F7-0E1B-45FA-8DAF-DC356FC2233B}"/>
    <dgm:cxn modelId="{76167F90-8E5C-4BB7-951B-835E3D5E9A49}" type="presOf" srcId="{6E45E53E-01B7-44FC-94D3-D53908ABE44F}" destId="{9244E5AF-749A-4BE5-9E35-28EF4D8A86CD}" srcOrd="0" destOrd="0" presId="urn:microsoft.com/office/officeart/2005/8/layout/hProcess9"/>
    <dgm:cxn modelId="{DA9D7178-411C-4BE7-B5EA-99F03E2A9905}" srcId="{53671DA6-2A8D-403B-B92D-DF47C1049471}" destId="{5C00F3FE-AD4B-41B2-A839-E3392A391A6A}" srcOrd="2" destOrd="0" parTransId="{403DA32B-2B27-4A76-AB75-21EBFD170D33}" sibTransId="{53402D86-451E-421C-BE74-3B7BFF631277}"/>
    <dgm:cxn modelId="{667CCB3F-EDDD-478C-BF10-B7B9C1124082}" type="presOf" srcId="{8EFEDE17-8451-449F-BF93-2479AECB9D7C}" destId="{96986A16-C48D-44DF-AE10-4502272AE63C}" srcOrd="0" destOrd="0" presId="urn:microsoft.com/office/officeart/2005/8/layout/hProcess9"/>
    <dgm:cxn modelId="{D620B172-AF1D-402B-B646-CE1E89D51D95}" type="presOf" srcId="{CD7FF95C-35B3-4BE7-81FB-DEDDFF61E26B}" destId="{17A02C22-B532-4A9F-A5A4-13FE30BF6EBA}" srcOrd="0" destOrd="0" presId="urn:microsoft.com/office/officeart/2005/8/layout/hProcess9"/>
    <dgm:cxn modelId="{0680FAEA-6E5B-4421-A8DE-BD1818D4D0CC}" srcId="{53671DA6-2A8D-403B-B92D-DF47C1049471}" destId="{CD7FF95C-35B3-4BE7-81FB-DEDDFF61E26B}" srcOrd="3" destOrd="0" parTransId="{A012175C-F877-4499-BB2C-167939BE092B}" sibTransId="{3AC70FA6-006C-449F-800F-233F3CBD2E9A}"/>
    <dgm:cxn modelId="{81DC838C-C57F-4091-89C9-28D2CA212668}" srcId="{53671DA6-2A8D-403B-B92D-DF47C1049471}" destId="{371A18C0-6282-457C-96D1-3F768DCC03BD}" srcOrd="1" destOrd="0" parTransId="{CED45430-781B-44E3-9913-4AE05A128391}" sibTransId="{A54324B1-CDC0-4278-8AAB-5D262279F87B}"/>
    <dgm:cxn modelId="{944196BB-98D9-492A-BA4E-C0AFDE80FBFF}" srcId="{53671DA6-2A8D-403B-B92D-DF47C1049471}" destId="{3E2738B8-3C40-412F-9DCC-DE2024F8942E}" srcOrd="0" destOrd="0" parTransId="{DACAF89F-CF0D-438F-8998-7BFD6BBD3AD4}" sibTransId="{24C43678-8F87-47D8-A517-133C17638308}"/>
    <dgm:cxn modelId="{5B0C6410-5266-4631-A8AF-B66749687C58}" type="presOf" srcId="{3E2738B8-3C40-412F-9DCC-DE2024F8942E}" destId="{59E3B9C3-6377-467C-BFB1-9BA07471A38F}" srcOrd="0" destOrd="0" presId="urn:microsoft.com/office/officeart/2005/8/layout/hProcess9"/>
    <dgm:cxn modelId="{AD32E257-6AB6-441B-9D1A-E033E860D547}" srcId="{53671DA6-2A8D-403B-B92D-DF47C1049471}" destId="{8EFEDE17-8451-449F-BF93-2479AECB9D7C}" srcOrd="6" destOrd="0" parTransId="{0D5FCE68-4A1E-4CF4-9EE5-99C998B5B344}" sibTransId="{899B2402-58AE-4365-BA3E-A481A0E1310E}"/>
    <dgm:cxn modelId="{0ADE27FA-2E6F-438D-9FBD-627ECB6D4E32}" type="presParOf" srcId="{14AF9058-B464-4E0A-84BF-D188932F94F8}" destId="{045346A9-0D1B-473A-B112-B2CF1CE7EB89}" srcOrd="0" destOrd="0" presId="urn:microsoft.com/office/officeart/2005/8/layout/hProcess9"/>
    <dgm:cxn modelId="{E8ECD580-47E5-4D3E-9DFE-64301D5F909E}" type="presParOf" srcId="{14AF9058-B464-4E0A-84BF-D188932F94F8}" destId="{719FB1F9-82D2-414D-81F9-FE70B61FFFEB}" srcOrd="1" destOrd="0" presId="urn:microsoft.com/office/officeart/2005/8/layout/hProcess9"/>
    <dgm:cxn modelId="{48EFC489-6083-4B24-9281-869EC108DEEB}" type="presParOf" srcId="{719FB1F9-82D2-414D-81F9-FE70B61FFFEB}" destId="{59E3B9C3-6377-467C-BFB1-9BA07471A38F}" srcOrd="0" destOrd="0" presId="urn:microsoft.com/office/officeart/2005/8/layout/hProcess9"/>
    <dgm:cxn modelId="{84607E88-3355-4FD1-8F78-AC4C9CA1B35E}" type="presParOf" srcId="{719FB1F9-82D2-414D-81F9-FE70B61FFFEB}" destId="{6139D739-C7B7-440C-9F06-AD498F96A1E2}" srcOrd="1" destOrd="0" presId="urn:microsoft.com/office/officeart/2005/8/layout/hProcess9"/>
    <dgm:cxn modelId="{43020418-532D-4C42-A8EF-A1CCE7A748D5}" type="presParOf" srcId="{719FB1F9-82D2-414D-81F9-FE70B61FFFEB}" destId="{E5694B35-122B-421B-9583-D510D9CA3EAE}" srcOrd="2" destOrd="0" presId="urn:microsoft.com/office/officeart/2005/8/layout/hProcess9"/>
    <dgm:cxn modelId="{0EA55914-E2B0-41C8-937F-17E397604A20}" type="presParOf" srcId="{719FB1F9-82D2-414D-81F9-FE70B61FFFEB}" destId="{F18AB14E-7644-4142-B103-F833F2D2A003}" srcOrd="3" destOrd="0" presId="urn:microsoft.com/office/officeart/2005/8/layout/hProcess9"/>
    <dgm:cxn modelId="{60C77B66-922B-43A0-AC2E-22164222EC00}" type="presParOf" srcId="{719FB1F9-82D2-414D-81F9-FE70B61FFFEB}" destId="{38F96B02-A344-4A12-862A-5D5445A4B9CB}" srcOrd="4" destOrd="0" presId="urn:microsoft.com/office/officeart/2005/8/layout/hProcess9"/>
    <dgm:cxn modelId="{DEAC0635-E252-494D-9039-8A87286AD323}" type="presParOf" srcId="{719FB1F9-82D2-414D-81F9-FE70B61FFFEB}" destId="{D068BADC-0ABC-4E2F-9E8C-2353510CE353}" srcOrd="5" destOrd="0" presId="urn:microsoft.com/office/officeart/2005/8/layout/hProcess9"/>
    <dgm:cxn modelId="{71BC440C-E47E-4F9F-B01A-5AED54474918}" type="presParOf" srcId="{719FB1F9-82D2-414D-81F9-FE70B61FFFEB}" destId="{17A02C22-B532-4A9F-A5A4-13FE30BF6EBA}" srcOrd="6" destOrd="0" presId="urn:microsoft.com/office/officeart/2005/8/layout/hProcess9"/>
    <dgm:cxn modelId="{30D3DA03-7750-471C-8048-5F10A2051CF9}" type="presParOf" srcId="{719FB1F9-82D2-414D-81F9-FE70B61FFFEB}" destId="{8946D427-472D-4519-9C97-CC4547FAF4CC}" srcOrd="7" destOrd="0" presId="urn:microsoft.com/office/officeart/2005/8/layout/hProcess9"/>
    <dgm:cxn modelId="{78AFC0D6-2921-43AF-812B-8B6BAE16ED97}" type="presParOf" srcId="{719FB1F9-82D2-414D-81F9-FE70B61FFFEB}" destId="{E1F63536-A819-4AF2-8E20-8EFB72D8E9B6}" srcOrd="8" destOrd="0" presId="urn:microsoft.com/office/officeart/2005/8/layout/hProcess9"/>
    <dgm:cxn modelId="{6776FB59-C2C9-484B-85C8-944CE01CA1F1}" type="presParOf" srcId="{719FB1F9-82D2-414D-81F9-FE70B61FFFEB}" destId="{0806DDF2-8A3F-4135-B619-C98C21987173}" srcOrd="9" destOrd="0" presId="urn:microsoft.com/office/officeart/2005/8/layout/hProcess9"/>
    <dgm:cxn modelId="{A2DA0598-822C-43E8-8FD2-858949E73301}" type="presParOf" srcId="{719FB1F9-82D2-414D-81F9-FE70B61FFFEB}" destId="{9244E5AF-749A-4BE5-9E35-28EF4D8A86CD}" srcOrd="10" destOrd="0" presId="urn:microsoft.com/office/officeart/2005/8/layout/hProcess9"/>
    <dgm:cxn modelId="{E86F9D5D-BCF4-4E66-B951-22496D8EDCEB}" type="presParOf" srcId="{719FB1F9-82D2-414D-81F9-FE70B61FFFEB}" destId="{54BD243B-E089-4346-9D45-F736CC501658}" srcOrd="11" destOrd="0" presId="urn:microsoft.com/office/officeart/2005/8/layout/hProcess9"/>
    <dgm:cxn modelId="{5704D3DD-5E02-4AE6-96EE-44303A61F2F6}" type="presParOf" srcId="{719FB1F9-82D2-414D-81F9-FE70B61FFFEB}" destId="{96986A16-C48D-44DF-AE10-4502272AE63C}" srcOrd="12"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5346A9-0D1B-473A-B112-B2CF1CE7EB89}">
      <dsp:nvSpPr>
        <dsp:cNvPr id="0" name=""/>
        <dsp:cNvSpPr/>
      </dsp:nvSpPr>
      <dsp:spPr>
        <a:xfrm>
          <a:off x="742949" y="0"/>
          <a:ext cx="8420100" cy="3541712"/>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9E3B9C3-6377-467C-BFB1-9BA07471A38F}">
      <dsp:nvSpPr>
        <dsp:cNvPr id="0" name=""/>
        <dsp:cNvSpPr/>
      </dsp:nvSpPr>
      <dsp:spPr>
        <a:xfrm>
          <a:off x="5329" y="1062513"/>
          <a:ext cx="1352364" cy="1416684"/>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err="1" smtClean="0"/>
            <a:t>Reconnaisance</a:t>
          </a:r>
          <a:endParaRPr lang="en-US" sz="1400" kern="1200" dirty="0"/>
        </a:p>
      </dsp:txBody>
      <dsp:txXfrm>
        <a:off x="71346" y="1128530"/>
        <a:ext cx="1220330" cy="1284650"/>
      </dsp:txXfrm>
    </dsp:sp>
    <dsp:sp modelId="{E5694B35-122B-421B-9583-D510D9CA3EAE}">
      <dsp:nvSpPr>
        <dsp:cNvPr id="0" name=""/>
        <dsp:cNvSpPr/>
      </dsp:nvSpPr>
      <dsp:spPr>
        <a:xfrm>
          <a:off x="1429158" y="1062513"/>
          <a:ext cx="1352364" cy="1416684"/>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err="1" smtClean="0"/>
            <a:t>Weaponization</a:t>
          </a:r>
          <a:endParaRPr lang="en-US" sz="1400" kern="1200" dirty="0"/>
        </a:p>
      </dsp:txBody>
      <dsp:txXfrm>
        <a:off x="1495175" y="1128530"/>
        <a:ext cx="1220330" cy="1284650"/>
      </dsp:txXfrm>
    </dsp:sp>
    <dsp:sp modelId="{38F96B02-A344-4A12-862A-5D5445A4B9CB}">
      <dsp:nvSpPr>
        <dsp:cNvPr id="0" name=""/>
        <dsp:cNvSpPr/>
      </dsp:nvSpPr>
      <dsp:spPr>
        <a:xfrm>
          <a:off x="2852988" y="1062513"/>
          <a:ext cx="1352364" cy="1416684"/>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Delivery</a:t>
          </a:r>
          <a:endParaRPr lang="en-US" sz="1400" kern="1200" dirty="0"/>
        </a:p>
      </dsp:txBody>
      <dsp:txXfrm>
        <a:off x="2919005" y="1128530"/>
        <a:ext cx="1220330" cy="1284650"/>
      </dsp:txXfrm>
    </dsp:sp>
    <dsp:sp modelId="{17A02C22-B532-4A9F-A5A4-13FE30BF6EBA}">
      <dsp:nvSpPr>
        <dsp:cNvPr id="0" name=""/>
        <dsp:cNvSpPr/>
      </dsp:nvSpPr>
      <dsp:spPr>
        <a:xfrm>
          <a:off x="4276817" y="1062513"/>
          <a:ext cx="1352364" cy="1416684"/>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Exploitation</a:t>
          </a:r>
          <a:endParaRPr lang="en-US" sz="1400" kern="1200" dirty="0"/>
        </a:p>
      </dsp:txBody>
      <dsp:txXfrm>
        <a:off x="4342834" y="1128530"/>
        <a:ext cx="1220330" cy="1284650"/>
      </dsp:txXfrm>
    </dsp:sp>
    <dsp:sp modelId="{E1F63536-A819-4AF2-8E20-8EFB72D8E9B6}">
      <dsp:nvSpPr>
        <dsp:cNvPr id="0" name=""/>
        <dsp:cNvSpPr/>
      </dsp:nvSpPr>
      <dsp:spPr>
        <a:xfrm>
          <a:off x="5700647" y="1062513"/>
          <a:ext cx="1352364" cy="1416684"/>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Installation</a:t>
          </a:r>
          <a:endParaRPr lang="en-US" sz="1400" kern="1200" dirty="0"/>
        </a:p>
      </dsp:txBody>
      <dsp:txXfrm>
        <a:off x="5766664" y="1128530"/>
        <a:ext cx="1220330" cy="1284650"/>
      </dsp:txXfrm>
    </dsp:sp>
    <dsp:sp modelId="{9244E5AF-749A-4BE5-9E35-28EF4D8A86CD}">
      <dsp:nvSpPr>
        <dsp:cNvPr id="0" name=""/>
        <dsp:cNvSpPr/>
      </dsp:nvSpPr>
      <dsp:spPr>
        <a:xfrm>
          <a:off x="7124477" y="1062513"/>
          <a:ext cx="1352364" cy="1416684"/>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Command and Control (C2)</a:t>
          </a:r>
          <a:endParaRPr lang="en-US" sz="1400" kern="1200" dirty="0"/>
        </a:p>
      </dsp:txBody>
      <dsp:txXfrm>
        <a:off x="7190494" y="1128530"/>
        <a:ext cx="1220330" cy="1284650"/>
      </dsp:txXfrm>
    </dsp:sp>
    <dsp:sp modelId="{96986A16-C48D-44DF-AE10-4502272AE63C}">
      <dsp:nvSpPr>
        <dsp:cNvPr id="0" name=""/>
        <dsp:cNvSpPr/>
      </dsp:nvSpPr>
      <dsp:spPr>
        <a:xfrm>
          <a:off x="8548306" y="1062513"/>
          <a:ext cx="1352364" cy="1416684"/>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Incident Response</a:t>
          </a:r>
          <a:endParaRPr lang="en-US" sz="1400" kern="1200" dirty="0"/>
        </a:p>
      </dsp:txBody>
      <dsp:txXfrm>
        <a:off x="8614323" y="1128530"/>
        <a:ext cx="1220330" cy="1284650"/>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28-Jan-23</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28-Jan-23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28-Jan-23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28-Jan-23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28-Jan-23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28-Jan-23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28-Jan-23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28-Jan-23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28-Jan-23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28-Jan-23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28-Jan-23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28-Jan-23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28-Jan-23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28-Jan-23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28-Jan-23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28-Jan-23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28-Jan-23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28-Jan-23</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Lectures 3 &amp; 4</a:t>
            </a:r>
            <a:endParaRPr lang="en-US" dirty="0"/>
          </a:p>
        </p:txBody>
      </p:sp>
      <p:sp>
        <p:nvSpPr>
          <p:cNvPr id="3" name="Subtitle 2"/>
          <p:cNvSpPr>
            <a:spLocks noGrp="1"/>
          </p:cNvSpPr>
          <p:nvPr>
            <p:ph type="subTitle" idx="1"/>
          </p:nvPr>
        </p:nvSpPr>
        <p:spPr/>
        <p:txBody>
          <a:bodyPr/>
          <a:lstStyle/>
          <a:p>
            <a:r>
              <a:rPr lang="en-US" dirty="0" smtClean="0"/>
              <a:t>18700714 </a:t>
            </a:r>
          </a:p>
          <a:p>
            <a:r>
              <a:rPr lang="en-US" dirty="0" smtClean="0"/>
              <a:t>Jamin </a:t>
            </a:r>
            <a:r>
              <a:rPr lang="en-US" dirty="0" err="1" smtClean="0"/>
              <a:t>andong</a:t>
            </a:r>
            <a:r>
              <a:rPr lang="en-US" dirty="0" smtClean="0"/>
              <a:t>  </a:t>
            </a:r>
            <a:endParaRPr lang="en-US" dirty="0"/>
          </a:p>
        </p:txBody>
      </p:sp>
    </p:spTree>
    <p:extLst>
      <p:ext uri="{BB962C8B-B14F-4D97-AF65-F5344CB8AC3E}">
        <p14:creationId xmlns:p14="http://schemas.microsoft.com/office/powerpoint/2010/main" val="23150494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Cyber kill chain process</a:t>
            </a:r>
            <a:endParaRPr lang="en-US" dirty="0"/>
          </a:p>
        </p:txBody>
      </p:sp>
      <p:sp>
        <p:nvSpPr>
          <p:cNvPr id="3" name="Content Placeholder 2"/>
          <p:cNvSpPr>
            <a:spLocks noGrp="1"/>
          </p:cNvSpPr>
          <p:nvPr>
            <p:ph idx="1"/>
          </p:nvPr>
        </p:nvSpPr>
        <p:spPr>
          <a:xfrm>
            <a:off x="1141412" y="2097088"/>
            <a:ext cx="10136187" cy="4255585"/>
          </a:xfrm>
        </p:spPr>
        <p:txBody>
          <a:bodyPr>
            <a:normAutofit fontScale="92500" lnSpcReduction="20000"/>
          </a:bodyPr>
          <a:lstStyle/>
          <a:p>
            <a:r>
              <a:rPr lang="en-US" dirty="0" smtClean="0"/>
              <a:t>Reconnaissance – Process of monitoring target, in which data relating to social media, open network ports, and members of an enterprise (etc.)</a:t>
            </a:r>
          </a:p>
          <a:p>
            <a:r>
              <a:rPr lang="en-US" dirty="0" err="1" smtClean="0"/>
              <a:t>Weaponization</a:t>
            </a:r>
            <a:r>
              <a:rPr lang="en-US" dirty="0" smtClean="0"/>
              <a:t> – Figuring/mapping how the supposed attack is supposed to happen</a:t>
            </a:r>
          </a:p>
          <a:p>
            <a:r>
              <a:rPr lang="en-US" dirty="0" smtClean="0"/>
              <a:t>Delivery – Process of laying out what resources the attack will utilize. </a:t>
            </a:r>
          </a:p>
          <a:p>
            <a:r>
              <a:rPr lang="en-US" dirty="0" smtClean="0"/>
              <a:t>Exploitation – The process of the actual attack; finding the vulnerability and execution of an attack.</a:t>
            </a:r>
          </a:p>
          <a:p>
            <a:r>
              <a:rPr lang="en-US" dirty="0" smtClean="0"/>
              <a:t>Installation – After a successful exploitation, this involves the method of what was used.</a:t>
            </a:r>
          </a:p>
          <a:p>
            <a:r>
              <a:rPr lang="en-US" dirty="0" smtClean="0"/>
              <a:t>Command and Control (C2) – When the attacker gains access to the system and remotely performs commands.</a:t>
            </a:r>
          </a:p>
          <a:p>
            <a:r>
              <a:rPr lang="en-US" dirty="0" smtClean="0"/>
              <a:t>Incident Response – How defenders of the attack try to mitigate the process.</a:t>
            </a:r>
            <a:endParaRPr lang="en-US" dirty="0"/>
          </a:p>
        </p:txBody>
      </p:sp>
    </p:spTree>
    <p:extLst>
      <p:ext uri="{BB962C8B-B14F-4D97-AF65-F5344CB8AC3E}">
        <p14:creationId xmlns:p14="http://schemas.microsoft.com/office/powerpoint/2010/main" val="26422539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Cyber kill chain model</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518302249"/>
              </p:ext>
            </p:extLst>
          </p:nvPr>
        </p:nvGraphicFramePr>
        <p:xfrm>
          <a:off x="1141413" y="2249488"/>
          <a:ext cx="9906000" cy="35417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540128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Good cyber security practices</a:t>
            </a:r>
            <a:endParaRPr lang="en-US" dirty="0"/>
          </a:p>
        </p:txBody>
      </p:sp>
      <p:sp>
        <p:nvSpPr>
          <p:cNvPr id="3" name="Content Placeholder 2"/>
          <p:cNvSpPr>
            <a:spLocks noGrp="1"/>
          </p:cNvSpPr>
          <p:nvPr>
            <p:ph idx="1"/>
          </p:nvPr>
        </p:nvSpPr>
        <p:spPr/>
        <p:txBody>
          <a:bodyPr/>
          <a:lstStyle/>
          <a:p>
            <a:r>
              <a:rPr lang="en-US" dirty="0" smtClean="0"/>
              <a:t>Keeping everything updated so that there is always security in check.</a:t>
            </a:r>
            <a:endParaRPr lang="en-US" dirty="0"/>
          </a:p>
          <a:p>
            <a:r>
              <a:rPr lang="en-US" dirty="0" smtClean="0"/>
              <a:t>Keep sensitive data hidden, so that it isn’t accessible by the wrong person.</a:t>
            </a:r>
          </a:p>
          <a:p>
            <a:r>
              <a:rPr lang="en-US" dirty="0" smtClean="0"/>
              <a:t>Always follow good encryption processes. </a:t>
            </a:r>
          </a:p>
          <a:p>
            <a:r>
              <a:rPr lang="en-US" dirty="0" smtClean="0"/>
              <a:t>Using dual-factor authentication and loggers</a:t>
            </a:r>
          </a:p>
          <a:p>
            <a:r>
              <a:rPr lang="en-US" dirty="0" smtClean="0"/>
              <a:t>Keeping firewall updated</a:t>
            </a:r>
          </a:p>
        </p:txBody>
      </p:sp>
    </p:spTree>
    <p:extLst>
      <p:ext uri="{BB962C8B-B14F-4D97-AF65-F5344CB8AC3E}">
        <p14:creationId xmlns:p14="http://schemas.microsoft.com/office/powerpoint/2010/main" val="1565683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Stride </a:t>
            </a:r>
            <a:endParaRPr lang="en-US" dirty="0"/>
          </a:p>
        </p:txBody>
      </p:sp>
      <p:sp>
        <p:nvSpPr>
          <p:cNvPr id="3" name="Content Placeholder 2"/>
          <p:cNvSpPr>
            <a:spLocks noGrp="1"/>
          </p:cNvSpPr>
          <p:nvPr>
            <p:ph idx="1"/>
          </p:nvPr>
        </p:nvSpPr>
        <p:spPr>
          <a:xfrm>
            <a:off x="1141412" y="2249486"/>
            <a:ext cx="10072020" cy="3862555"/>
          </a:xfrm>
        </p:spPr>
        <p:txBody>
          <a:bodyPr>
            <a:normAutofit lnSpcReduction="10000"/>
          </a:bodyPr>
          <a:lstStyle/>
          <a:p>
            <a:r>
              <a:rPr lang="en-US" dirty="0" smtClean="0"/>
              <a:t>Spoofing user identity – faking an identity </a:t>
            </a:r>
          </a:p>
          <a:p>
            <a:r>
              <a:rPr lang="en-US" dirty="0" smtClean="0"/>
              <a:t>Tampering with data – manipulating data </a:t>
            </a:r>
          </a:p>
          <a:p>
            <a:r>
              <a:rPr lang="en-US" dirty="0" smtClean="0"/>
              <a:t>Repudiation information disclosure – a situation in which one can claim they didn’t do something that they possibly could have </a:t>
            </a:r>
          </a:p>
          <a:p>
            <a:r>
              <a:rPr lang="en-US" dirty="0" smtClean="0"/>
              <a:t>Denial of service – making a server unavailable after overloading it with requests </a:t>
            </a:r>
          </a:p>
          <a:p>
            <a:r>
              <a:rPr lang="en-US" dirty="0" smtClean="0"/>
              <a:t>Elevation of privilege – a user having access that they are not authorized to have</a:t>
            </a:r>
            <a:endParaRPr lang="en-US" dirty="0"/>
          </a:p>
        </p:txBody>
      </p:sp>
    </p:spTree>
    <p:extLst>
      <p:ext uri="{BB962C8B-B14F-4D97-AF65-F5344CB8AC3E}">
        <p14:creationId xmlns:p14="http://schemas.microsoft.com/office/powerpoint/2010/main" val="32483362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DREAD </a:t>
            </a:r>
            <a:endParaRPr lang="en-US" dirty="0"/>
          </a:p>
        </p:txBody>
      </p:sp>
      <p:sp>
        <p:nvSpPr>
          <p:cNvPr id="3" name="Content Placeholder 2"/>
          <p:cNvSpPr>
            <a:spLocks noGrp="1"/>
          </p:cNvSpPr>
          <p:nvPr>
            <p:ph idx="1"/>
          </p:nvPr>
        </p:nvSpPr>
        <p:spPr/>
        <p:txBody>
          <a:bodyPr/>
          <a:lstStyle/>
          <a:p>
            <a:r>
              <a:rPr lang="en-US" dirty="0" smtClean="0"/>
              <a:t>Damage potential – asks how much damage is taken from an attacker </a:t>
            </a:r>
          </a:p>
          <a:p>
            <a:r>
              <a:rPr lang="en-US" dirty="0" smtClean="0"/>
              <a:t>Reproducibility – how easy it is to reproduce an attack</a:t>
            </a:r>
          </a:p>
          <a:p>
            <a:r>
              <a:rPr lang="en-US" dirty="0" smtClean="0"/>
              <a:t>Exploitability – how easy the attack is </a:t>
            </a:r>
          </a:p>
          <a:p>
            <a:r>
              <a:rPr lang="en-US" dirty="0" smtClean="0"/>
              <a:t>Affected users – an estimate of how many users were affected by the attack</a:t>
            </a:r>
          </a:p>
          <a:p>
            <a:r>
              <a:rPr lang="en-US" dirty="0" smtClean="0"/>
              <a:t>Discoverability – asks how easy it is to find a vulnerability </a:t>
            </a:r>
            <a:endParaRPr lang="en-US" dirty="0"/>
          </a:p>
        </p:txBody>
      </p:sp>
    </p:spTree>
    <p:extLst>
      <p:ext uri="{BB962C8B-B14F-4D97-AF65-F5344CB8AC3E}">
        <p14:creationId xmlns:p14="http://schemas.microsoft.com/office/powerpoint/2010/main" val="10533489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Dread is rated by risk levels that go from 3 (high), 2 (medium), and 1(low).</a:t>
            </a:r>
          </a:p>
          <a:p>
            <a:r>
              <a:rPr lang="en-US" dirty="0" smtClean="0"/>
              <a:t>Depending on the different categories which overall are numbered to total 15, one can gauge how much at risk they are on the DREAD model.</a:t>
            </a:r>
          </a:p>
          <a:p>
            <a:pPr lvl="1"/>
            <a:r>
              <a:rPr lang="en-US" dirty="0" smtClean="0"/>
              <a:t>1-4 would be weighed as low risk</a:t>
            </a:r>
          </a:p>
          <a:p>
            <a:pPr lvl="1"/>
            <a:r>
              <a:rPr lang="en-US" dirty="0" smtClean="0"/>
              <a:t>5-7 as moderate risk</a:t>
            </a:r>
          </a:p>
          <a:p>
            <a:pPr lvl="1"/>
            <a:r>
              <a:rPr lang="en-US" dirty="0" smtClean="0"/>
              <a:t>12 – 15 as high risk </a:t>
            </a:r>
            <a:endParaRPr lang="en-US" dirty="0"/>
          </a:p>
        </p:txBody>
      </p:sp>
    </p:spTree>
    <p:extLst>
      <p:ext uri="{BB962C8B-B14F-4D97-AF65-F5344CB8AC3E}">
        <p14:creationId xmlns:p14="http://schemas.microsoft.com/office/powerpoint/2010/main" val="8995368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Reflections </a:t>
            </a:r>
            <a:endParaRPr lang="en-US" dirty="0"/>
          </a:p>
        </p:txBody>
      </p:sp>
      <p:sp>
        <p:nvSpPr>
          <p:cNvPr id="3" name="Content Placeholder 2"/>
          <p:cNvSpPr>
            <a:spLocks noGrp="1"/>
          </p:cNvSpPr>
          <p:nvPr>
            <p:ph idx="1"/>
          </p:nvPr>
        </p:nvSpPr>
        <p:spPr/>
        <p:txBody>
          <a:bodyPr/>
          <a:lstStyle/>
          <a:p>
            <a:r>
              <a:rPr lang="en-US" dirty="0" smtClean="0"/>
              <a:t>The dangers of neglectful security can cause disasters. Luckily, there are several ways to mitigate risks. The DREAD model helps one analyze risks, giving a numerical rating of how severe the risk is. Keeping on top of updates such as firewall and security are one of many ways to make sure one stays secure. Attackers are always finding ways to exploit networks/users, so as long as one finds ways to safe, they shall be.</a:t>
            </a:r>
            <a:endParaRPr lang="en-US" dirty="0"/>
          </a:p>
        </p:txBody>
      </p:sp>
    </p:spTree>
    <p:extLst>
      <p:ext uri="{BB962C8B-B14F-4D97-AF65-F5344CB8AC3E}">
        <p14:creationId xmlns:p14="http://schemas.microsoft.com/office/powerpoint/2010/main" val="104670221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48</TotalTime>
  <Words>457</Words>
  <Application>Microsoft Office PowerPoint</Application>
  <PresentationFormat>Widescreen</PresentationFormat>
  <Paragraphs>44</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Trebuchet MS</vt:lpstr>
      <vt:lpstr>Tw Cen MT</vt:lpstr>
      <vt:lpstr>Circuit</vt:lpstr>
      <vt:lpstr>Lectures 3 &amp; 4</vt:lpstr>
      <vt:lpstr>Cyber kill chain process</vt:lpstr>
      <vt:lpstr>Cyber kill chain model</vt:lpstr>
      <vt:lpstr>Good cyber security practices</vt:lpstr>
      <vt:lpstr>Stride </vt:lpstr>
      <vt:lpstr>DREAD </vt:lpstr>
      <vt:lpstr>PowerPoint Presentation</vt:lpstr>
      <vt:lpstr>Reflections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Lectures 3 &amp; 4</dc:title>
  <dc:creator>JAMIN SUNDAY ANDONG</dc:creator>
  <cp:lastModifiedBy>JAMIN SUNDAY ANDONG</cp:lastModifiedBy>
  <cp:revision>5</cp:revision>
  <dcterms:created xsi:type="dcterms:W3CDTF">2023-01-28T21:14:16Z</dcterms:created>
  <dcterms:modified xsi:type="dcterms:W3CDTF">2023-01-28T22:02:49Z</dcterms:modified>
</cp:coreProperties>
</file>