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kill chain model</a:t>
            </a:r>
            <a:endParaRPr lang="en-US" dirty="0"/>
          </a:p>
        </p:txBody>
      </p:sp>
      <p:sp>
        <p:nvSpPr>
          <p:cNvPr id="3" name="Subtitle 2"/>
          <p:cNvSpPr>
            <a:spLocks noGrp="1"/>
          </p:cNvSpPr>
          <p:nvPr>
            <p:ph type="subTitle" idx="1"/>
          </p:nvPr>
        </p:nvSpPr>
        <p:spPr/>
        <p:txBody>
          <a:bodyPr/>
          <a:lstStyle/>
          <a:p>
            <a:r>
              <a:rPr lang="en-US" dirty="0" smtClean="0"/>
              <a:t>18700714</a:t>
            </a:r>
          </a:p>
          <a:p>
            <a:r>
              <a:rPr lang="en-US" dirty="0" smtClean="0"/>
              <a:t>Jamin </a:t>
            </a:r>
            <a:r>
              <a:rPr lang="en-US" dirty="0" err="1" smtClean="0"/>
              <a:t>andong</a:t>
            </a:r>
            <a:endParaRPr lang="en-US" dirty="0"/>
          </a:p>
        </p:txBody>
      </p:sp>
    </p:spTree>
    <p:extLst>
      <p:ext uri="{BB962C8B-B14F-4D97-AF65-F5344CB8AC3E}">
        <p14:creationId xmlns:p14="http://schemas.microsoft.com/office/powerpoint/2010/main" val="47410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607419724"/>
              </p:ext>
            </p:extLst>
          </p:nvPr>
        </p:nvGraphicFramePr>
        <p:xfrm>
          <a:off x="176462" y="641684"/>
          <a:ext cx="11887204" cy="5582653"/>
        </p:xfrm>
        <a:graphic>
          <a:graphicData uri="http://schemas.openxmlformats.org/drawingml/2006/table">
            <a:tbl>
              <a:tblPr firstRow="1" bandRow="1">
                <a:tableStyleId>{5C22544A-7EE6-4342-B048-85BDC9FD1C3A}</a:tableStyleId>
              </a:tblPr>
              <a:tblGrid>
                <a:gridCol w="1698172">
                  <a:extLst>
                    <a:ext uri="{9D8B030D-6E8A-4147-A177-3AD203B41FA5}">
                      <a16:colId xmlns:a16="http://schemas.microsoft.com/office/drawing/2014/main" val="896120379"/>
                    </a:ext>
                  </a:extLst>
                </a:gridCol>
                <a:gridCol w="1698172">
                  <a:extLst>
                    <a:ext uri="{9D8B030D-6E8A-4147-A177-3AD203B41FA5}">
                      <a16:colId xmlns:a16="http://schemas.microsoft.com/office/drawing/2014/main" val="2490889922"/>
                    </a:ext>
                  </a:extLst>
                </a:gridCol>
                <a:gridCol w="1698172">
                  <a:extLst>
                    <a:ext uri="{9D8B030D-6E8A-4147-A177-3AD203B41FA5}">
                      <a16:colId xmlns:a16="http://schemas.microsoft.com/office/drawing/2014/main" val="3195119652"/>
                    </a:ext>
                  </a:extLst>
                </a:gridCol>
                <a:gridCol w="1698172">
                  <a:extLst>
                    <a:ext uri="{9D8B030D-6E8A-4147-A177-3AD203B41FA5}">
                      <a16:colId xmlns:a16="http://schemas.microsoft.com/office/drawing/2014/main" val="1143252348"/>
                    </a:ext>
                  </a:extLst>
                </a:gridCol>
                <a:gridCol w="1698172">
                  <a:extLst>
                    <a:ext uri="{9D8B030D-6E8A-4147-A177-3AD203B41FA5}">
                      <a16:colId xmlns:a16="http://schemas.microsoft.com/office/drawing/2014/main" val="778844166"/>
                    </a:ext>
                  </a:extLst>
                </a:gridCol>
                <a:gridCol w="1698172">
                  <a:extLst>
                    <a:ext uri="{9D8B030D-6E8A-4147-A177-3AD203B41FA5}">
                      <a16:colId xmlns:a16="http://schemas.microsoft.com/office/drawing/2014/main" val="1744005419"/>
                    </a:ext>
                  </a:extLst>
                </a:gridCol>
                <a:gridCol w="1698172">
                  <a:extLst>
                    <a:ext uri="{9D8B030D-6E8A-4147-A177-3AD203B41FA5}">
                      <a16:colId xmlns:a16="http://schemas.microsoft.com/office/drawing/2014/main" val="2168647912"/>
                    </a:ext>
                  </a:extLst>
                </a:gridCol>
              </a:tblGrid>
              <a:tr h="1402329">
                <a:tc>
                  <a:txBody>
                    <a:bodyPr/>
                    <a:lstStyle/>
                    <a:p>
                      <a:r>
                        <a:rPr lang="en-US" dirty="0" smtClean="0"/>
                        <a:t>Reconnaissance</a:t>
                      </a:r>
                      <a:endParaRPr lang="en-US" dirty="0"/>
                    </a:p>
                  </a:txBody>
                  <a:tcPr/>
                </a:tc>
                <a:tc>
                  <a:txBody>
                    <a:bodyPr/>
                    <a:lstStyle/>
                    <a:p>
                      <a:r>
                        <a:rPr lang="en-US" dirty="0" err="1" smtClean="0"/>
                        <a:t>Weaponization</a:t>
                      </a:r>
                      <a:endParaRPr lang="en-US" dirty="0"/>
                    </a:p>
                  </a:txBody>
                  <a:tcPr/>
                </a:tc>
                <a:tc>
                  <a:txBody>
                    <a:bodyPr/>
                    <a:lstStyle/>
                    <a:p>
                      <a:r>
                        <a:rPr lang="en-US" dirty="0" smtClean="0"/>
                        <a:t>Delivery</a:t>
                      </a:r>
                      <a:endParaRPr lang="en-US" dirty="0"/>
                    </a:p>
                  </a:txBody>
                  <a:tcPr/>
                </a:tc>
                <a:tc>
                  <a:txBody>
                    <a:bodyPr/>
                    <a:lstStyle/>
                    <a:p>
                      <a:r>
                        <a:rPr lang="en-US" dirty="0" smtClean="0"/>
                        <a:t>Exploitation</a:t>
                      </a:r>
                      <a:endParaRPr lang="en-US" dirty="0"/>
                    </a:p>
                  </a:txBody>
                  <a:tcPr/>
                </a:tc>
                <a:tc>
                  <a:txBody>
                    <a:bodyPr/>
                    <a:lstStyle/>
                    <a:p>
                      <a:r>
                        <a:rPr lang="en-US" dirty="0" smtClean="0"/>
                        <a:t>Installation</a:t>
                      </a:r>
                      <a:endParaRPr lang="en-US" dirty="0"/>
                    </a:p>
                  </a:txBody>
                  <a:tcPr/>
                </a:tc>
                <a:tc>
                  <a:txBody>
                    <a:bodyPr/>
                    <a:lstStyle/>
                    <a:p>
                      <a:r>
                        <a:rPr lang="en-US" dirty="0" smtClean="0"/>
                        <a:t>Command and Control (C2)</a:t>
                      </a:r>
                      <a:endParaRPr lang="en-US" dirty="0"/>
                    </a:p>
                  </a:txBody>
                  <a:tcPr/>
                </a:tc>
                <a:tc>
                  <a:txBody>
                    <a:bodyPr/>
                    <a:lstStyle/>
                    <a:p>
                      <a:r>
                        <a:rPr lang="en-US" dirty="0" smtClean="0"/>
                        <a:t>Action On Objectives</a:t>
                      </a:r>
                      <a:endParaRPr lang="en-US" dirty="0"/>
                    </a:p>
                  </a:txBody>
                  <a:tcPr/>
                </a:tc>
                <a:extLst>
                  <a:ext uri="{0D108BD9-81ED-4DB2-BD59-A6C34878D82A}">
                    <a16:rowId xmlns:a16="http://schemas.microsoft.com/office/drawing/2014/main" val="3650627810"/>
                  </a:ext>
                </a:extLst>
              </a:tr>
              <a:tr h="4180324">
                <a:tc>
                  <a:txBody>
                    <a:bodyPr/>
                    <a:lstStyle/>
                    <a:p>
                      <a:r>
                        <a:rPr lang="en-US" dirty="0" smtClean="0"/>
                        <a:t>Studied different</a:t>
                      </a:r>
                      <a:r>
                        <a:rPr lang="en-US" baseline="0" dirty="0" smtClean="0"/>
                        <a:t> computer networks, possibly reading emails</a:t>
                      </a:r>
                      <a:endParaRPr lang="en-US" dirty="0"/>
                    </a:p>
                  </a:txBody>
                  <a:tcPr/>
                </a:tc>
                <a:tc>
                  <a:txBody>
                    <a:bodyPr/>
                    <a:lstStyle/>
                    <a:p>
                      <a:r>
                        <a:rPr lang="en-US" baseline="0" dirty="0" smtClean="0"/>
                        <a:t>Used </a:t>
                      </a:r>
                      <a:r>
                        <a:rPr lang="en-US" baseline="0" dirty="0" err="1" smtClean="0"/>
                        <a:t>SolarWind’s</a:t>
                      </a:r>
                      <a:r>
                        <a:rPr lang="en-US" baseline="0" dirty="0" smtClean="0"/>
                        <a:t> software code, modified it, and made a backdoor into it after it was published.</a:t>
                      </a:r>
                      <a:endParaRPr lang="en-US" dirty="0"/>
                    </a:p>
                  </a:txBody>
                  <a:tcPr/>
                </a:tc>
                <a:tc>
                  <a:txBody>
                    <a:bodyPr/>
                    <a:lstStyle/>
                    <a:p>
                      <a:r>
                        <a:rPr lang="en-US" dirty="0" smtClean="0"/>
                        <a:t>Sending </a:t>
                      </a:r>
                      <a:r>
                        <a:rPr lang="en-US" dirty="0" err="1" smtClean="0"/>
                        <a:t>downladable</a:t>
                      </a:r>
                      <a:r>
                        <a:rPr lang="en-US" baseline="0" dirty="0" smtClean="0"/>
                        <a:t> update files, and deploying them.</a:t>
                      </a:r>
                      <a:endParaRPr lang="en-US" dirty="0"/>
                    </a:p>
                  </a:txBody>
                  <a:tcPr/>
                </a:tc>
                <a:tc>
                  <a:txBody>
                    <a:bodyPr/>
                    <a:lstStyle/>
                    <a:p>
                      <a:r>
                        <a:rPr lang="en-US" dirty="0" smtClean="0"/>
                        <a:t>When</a:t>
                      </a:r>
                      <a:r>
                        <a:rPr lang="en-US" baseline="0" dirty="0" smtClean="0"/>
                        <a:t> the users connected to the Internet using the software, the hackers were able to attack.</a:t>
                      </a:r>
                      <a:endParaRPr lang="en-US" dirty="0"/>
                    </a:p>
                  </a:txBody>
                  <a:tcPr/>
                </a:tc>
                <a:tc>
                  <a:txBody>
                    <a:bodyPr/>
                    <a:lstStyle/>
                    <a:p>
                      <a:r>
                        <a:rPr lang="en-US" dirty="0" smtClean="0"/>
                        <a:t>While </a:t>
                      </a:r>
                      <a:r>
                        <a:rPr lang="en-US" dirty="0" err="1" smtClean="0"/>
                        <a:t>SolarWinds</a:t>
                      </a:r>
                      <a:r>
                        <a:rPr lang="en-US" dirty="0" smtClean="0"/>
                        <a:t> code was compiling,</a:t>
                      </a:r>
                      <a:r>
                        <a:rPr lang="en-US" baseline="0" dirty="0" smtClean="0"/>
                        <a:t> there was a temporary update file with malicious code  that was created</a:t>
                      </a:r>
                      <a:endParaRPr lang="en-US" dirty="0"/>
                    </a:p>
                  </a:txBody>
                  <a:tcPr/>
                </a:tc>
                <a:tc>
                  <a:txBody>
                    <a:bodyPr/>
                    <a:lstStyle/>
                    <a:p>
                      <a:r>
                        <a:rPr lang="en-US" dirty="0" smtClean="0"/>
                        <a:t>The malicious version</a:t>
                      </a:r>
                      <a:r>
                        <a:rPr lang="en-US" baseline="0" dirty="0" smtClean="0"/>
                        <a:t> of Orion’s code that users downloaded gave the hackers undetected access to all Orion users</a:t>
                      </a:r>
                      <a:endParaRPr lang="en-US" dirty="0"/>
                    </a:p>
                  </a:txBody>
                  <a:tcPr/>
                </a:tc>
                <a:tc>
                  <a:txBody>
                    <a:bodyPr/>
                    <a:lstStyle/>
                    <a:p>
                      <a:r>
                        <a:rPr lang="en-US" dirty="0" smtClean="0"/>
                        <a:t>Reverse-engineering</a:t>
                      </a:r>
                      <a:r>
                        <a:rPr lang="en-US" baseline="0" dirty="0" smtClean="0"/>
                        <a:t> Orion’s communication with servers and manipulate data</a:t>
                      </a:r>
                      <a:endParaRPr lang="en-US" dirty="0"/>
                    </a:p>
                  </a:txBody>
                  <a:tcPr/>
                </a:tc>
                <a:extLst>
                  <a:ext uri="{0D108BD9-81ED-4DB2-BD59-A6C34878D82A}">
                    <a16:rowId xmlns:a16="http://schemas.microsoft.com/office/drawing/2014/main" val="40873038"/>
                  </a:ext>
                </a:extLst>
              </a:tr>
            </a:tbl>
          </a:graphicData>
        </a:graphic>
      </p:graphicFrame>
    </p:spTree>
    <p:extLst>
      <p:ext uri="{BB962C8B-B14F-4D97-AF65-F5344CB8AC3E}">
        <p14:creationId xmlns:p14="http://schemas.microsoft.com/office/powerpoint/2010/main" val="125349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Possible mitigations </a:t>
            </a:r>
            <a:endParaRPr lang="en-US" dirty="0"/>
          </a:p>
        </p:txBody>
      </p:sp>
      <p:sp>
        <p:nvSpPr>
          <p:cNvPr id="11" name="Content Placeholder 10"/>
          <p:cNvSpPr>
            <a:spLocks noGrp="1"/>
          </p:cNvSpPr>
          <p:nvPr>
            <p:ph idx="1"/>
          </p:nvPr>
        </p:nvSpPr>
        <p:spPr/>
        <p:txBody>
          <a:bodyPr>
            <a:normAutofit fontScale="70000" lnSpcReduction="20000"/>
          </a:bodyPr>
          <a:lstStyle/>
          <a:p>
            <a:r>
              <a:rPr lang="en-US" dirty="0" smtClean="0"/>
              <a:t>Mitigation – The </a:t>
            </a:r>
            <a:r>
              <a:rPr lang="en-US" dirty="0" err="1" smtClean="0"/>
              <a:t>Volexity</a:t>
            </a:r>
            <a:r>
              <a:rPr lang="en-US" dirty="0"/>
              <a:t> </a:t>
            </a:r>
            <a:r>
              <a:rPr lang="en-US" dirty="0" smtClean="0"/>
              <a:t>company had noticed the suspicious activity on their systems, but decided there was not enough evidence to reach out. It would have been best to report the suspicion for safety’s sake.</a:t>
            </a:r>
          </a:p>
          <a:p>
            <a:r>
              <a:rPr lang="en-US" dirty="0" err="1" smtClean="0"/>
              <a:t>Weaponization</a:t>
            </a:r>
            <a:r>
              <a:rPr lang="en-US" dirty="0" smtClean="0"/>
              <a:t> – The Palo Alto Networks stated that they couldn’t identify a supply chain attack. Though they couldn’t find it, surely changes could have been made internally to rework their systems. </a:t>
            </a:r>
          </a:p>
          <a:p>
            <a:r>
              <a:rPr lang="en-US" dirty="0" smtClean="0"/>
              <a:t>Exploitation – The company overlooked some code that was in their system which provided a backdoor. There should be systems that detect updates to code and monitored by networks for such.</a:t>
            </a:r>
          </a:p>
          <a:p>
            <a:r>
              <a:rPr lang="en-US" dirty="0" smtClean="0"/>
              <a:t> Delivery – I don’t believe much could have been done here, the malicious updates replaced the original ones a second before they launched. </a:t>
            </a:r>
          </a:p>
          <a:p>
            <a:r>
              <a:rPr lang="en-US" dirty="0" smtClean="0"/>
              <a:t>Command &amp; Control – Like delivery, I don’t believe much could have been done here.</a:t>
            </a:r>
          </a:p>
          <a:p>
            <a:r>
              <a:rPr lang="en-US" dirty="0" smtClean="0"/>
              <a:t>Actions on objectives – I could not identify a mitigation for C2</a:t>
            </a:r>
          </a:p>
          <a:p>
            <a:endParaRPr lang="en-US" dirty="0"/>
          </a:p>
        </p:txBody>
      </p:sp>
    </p:spTree>
    <p:extLst>
      <p:ext uri="{BB962C8B-B14F-4D97-AF65-F5344CB8AC3E}">
        <p14:creationId xmlns:p14="http://schemas.microsoft.com/office/powerpoint/2010/main" val="130435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Content Placeholder 2"/>
          <p:cNvSpPr>
            <a:spLocks noGrp="1"/>
          </p:cNvSpPr>
          <p:nvPr>
            <p:ph idx="1"/>
          </p:nvPr>
        </p:nvSpPr>
        <p:spPr>
          <a:xfrm>
            <a:off x="753980" y="1572126"/>
            <a:ext cx="10635916" cy="4957011"/>
          </a:xfrm>
        </p:spPr>
        <p:txBody>
          <a:bodyPr>
            <a:normAutofit fontScale="77500" lnSpcReduction="20000"/>
          </a:bodyPr>
          <a:lstStyle/>
          <a:p>
            <a:r>
              <a:rPr lang="en-US" dirty="0" err="1" smtClean="0"/>
              <a:t>Reconnaisance</a:t>
            </a:r>
            <a:r>
              <a:rPr lang="en-US" dirty="0" smtClean="0"/>
              <a:t> – </a:t>
            </a:r>
            <a:r>
              <a:rPr lang="en-US" b="1" dirty="0" err="1" smtClean="0"/>
              <a:t>Nmap</a:t>
            </a:r>
            <a:r>
              <a:rPr lang="en-US" dirty="0" smtClean="0"/>
              <a:t> tool. It is for monitoring networks and is able to port scan, ping scan, and listens behind ports. It is also capable of  device identification. </a:t>
            </a:r>
          </a:p>
          <a:p>
            <a:r>
              <a:rPr lang="en-US" dirty="0" err="1" smtClean="0"/>
              <a:t>Weaponization</a:t>
            </a:r>
            <a:r>
              <a:rPr lang="en-US" dirty="0" smtClean="0"/>
              <a:t> – </a:t>
            </a:r>
            <a:r>
              <a:rPr lang="en-US" b="1" dirty="0" err="1"/>
              <a:t>M</a:t>
            </a:r>
            <a:r>
              <a:rPr lang="en-US" b="1" dirty="0" err="1" smtClean="0"/>
              <a:t>etasploit</a:t>
            </a:r>
            <a:r>
              <a:rPr lang="en-US" b="1" dirty="0" smtClean="0"/>
              <a:t> </a:t>
            </a:r>
            <a:r>
              <a:rPr lang="en-US" dirty="0" smtClean="0"/>
              <a:t>tool. It is useful for researching the vulnerabilities on a network, as well as exploit development. It is capable of creating a backdoor with this tool.</a:t>
            </a:r>
          </a:p>
          <a:p>
            <a:r>
              <a:rPr lang="en-US" dirty="0" smtClean="0"/>
              <a:t>Delivery – </a:t>
            </a:r>
            <a:r>
              <a:rPr lang="en-US" b="1" dirty="0" smtClean="0"/>
              <a:t>Ghost Phisher </a:t>
            </a:r>
            <a:r>
              <a:rPr lang="en-US" dirty="0" smtClean="0"/>
              <a:t>tool. It is useful for wireless phishing, or even creating an HTTP server or credential login page which can then be used for gaining ID.</a:t>
            </a:r>
          </a:p>
          <a:p>
            <a:r>
              <a:rPr lang="en-US" dirty="0" smtClean="0"/>
              <a:t>Exploitation &amp; Installation – </a:t>
            </a:r>
            <a:r>
              <a:rPr lang="en-US" b="1" dirty="0" err="1" smtClean="0"/>
              <a:t>Metasploit</a:t>
            </a:r>
            <a:r>
              <a:rPr lang="en-US" b="1" dirty="0" smtClean="0"/>
              <a:t> </a:t>
            </a:r>
            <a:r>
              <a:rPr lang="en-US" dirty="0" smtClean="0"/>
              <a:t>tool. Assuming I used the same application for </a:t>
            </a:r>
            <a:r>
              <a:rPr lang="en-US" dirty="0" err="1" smtClean="0"/>
              <a:t>weaponization</a:t>
            </a:r>
            <a:r>
              <a:rPr lang="en-US" dirty="0" smtClean="0"/>
              <a:t>, my familiarity would be advantageous. Additionally, it is primarily used to search for vulnerabilities, and launch exploits </a:t>
            </a:r>
          </a:p>
          <a:p>
            <a:r>
              <a:rPr lang="en-US" dirty="0" smtClean="0"/>
              <a:t>Command &amp; Control – </a:t>
            </a:r>
            <a:r>
              <a:rPr lang="en-US" b="1" dirty="0" err="1" smtClean="0"/>
              <a:t>TigerVNC</a:t>
            </a:r>
            <a:r>
              <a:rPr lang="en-US" b="1" dirty="0" smtClean="0"/>
              <a:t> </a:t>
            </a:r>
            <a:r>
              <a:rPr lang="en-US" dirty="0" smtClean="0"/>
              <a:t>is a tool that is used for remotely connect and control devices, the systems’ </a:t>
            </a:r>
            <a:r>
              <a:rPr lang="en-US" dirty="0" err="1" smtClean="0"/>
              <a:t>gui</a:t>
            </a:r>
            <a:r>
              <a:rPr lang="en-US" dirty="0" smtClean="0"/>
              <a:t> would be available to me.</a:t>
            </a:r>
          </a:p>
          <a:p>
            <a:r>
              <a:rPr lang="en-US" dirty="0" smtClean="0"/>
              <a:t>Actions on objectives – </a:t>
            </a:r>
            <a:r>
              <a:rPr lang="en-US" b="1" dirty="0" err="1" smtClean="0"/>
              <a:t>TigerVNC</a:t>
            </a:r>
            <a:r>
              <a:rPr lang="en-US" b="1" dirty="0" smtClean="0"/>
              <a:t> &amp; </a:t>
            </a:r>
            <a:r>
              <a:rPr lang="en-US" b="1" dirty="0" err="1" smtClean="0"/>
              <a:t>Apktools</a:t>
            </a:r>
            <a:r>
              <a:rPr lang="en-US" b="1" dirty="0" smtClean="0"/>
              <a:t> </a:t>
            </a:r>
            <a:r>
              <a:rPr lang="en-US" dirty="0" smtClean="0"/>
              <a:t>because I would still have to remotely control the systems using </a:t>
            </a:r>
            <a:r>
              <a:rPr lang="en-US" dirty="0" err="1" smtClean="0"/>
              <a:t>TigerVNC</a:t>
            </a:r>
            <a:r>
              <a:rPr lang="en-US" dirty="0" smtClean="0"/>
              <a:t>, but would then use </a:t>
            </a:r>
            <a:r>
              <a:rPr lang="en-US" dirty="0" err="1" smtClean="0"/>
              <a:t>apktool</a:t>
            </a:r>
            <a:r>
              <a:rPr lang="en-US" dirty="0" smtClean="0"/>
              <a:t> to reverse engineer my target. I could rebuild the original app to its original state to trace my tracks.</a:t>
            </a:r>
            <a:r>
              <a:rPr lang="en-US" b="1" dirty="0" smtClean="0"/>
              <a:t> </a:t>
            </a:r>
            <a:endParaRPr lang="en-US" dirty="0" smtClean="0"/>
          </a:p>
          <a:p>
            <a:endParaRPr lang="en-US" dirty="0"/>
          </a:p>
        </p:txBody>
      </p:sp>
    </p:spTree>
    <p:extLst>
      <p:ext uri="{BB962C8B-B14F-4D97-AF65-F5344CB8AC3E}">
        <p14:creationId xmlns:p14="http://schemas.microsoft.com/office/powerpoint/2010/main" val="362006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3" name="Content Placeholder 2"/>
          <p:cNvSpPr>
            <a:spLocks noGrp="1"/>
          </p:cNvSpPr>
          <p:nvPr>
            <p:ph idx="1"/>
          </p:nvPr>
        </p:nvSpPr>
        <p:spPr/>
        <p:txBody>
          <a:bodyPr/>
          <a:lstStyle/>
          <a:p>
            <a:r>
              <a:rPr lang="en-US" dirty="0" smtClean="0"/>
              <a:t>I was intrigued by the different amount of tools and their uses. There are evidently various ways to go about attacking a network. The cyber kill chain model makes clear what sort of mitigations to take against potential attacks. The </a:t>
            </a:r>
            <a:r>
              <a:rPr lang="en-US" dirty="0" err="1" smtClean="0"/>
              <a:t>SolarWinds</a:t>
            </a:r>
            <a:r>
              <a:rPr lang="en-US" dirty="0" smtClean="0"/>
              <a:t> hack highlights the sort of mitigations </a:t>
            </a:r>
            <a:r>
              <a:rPr lang="en-US" smtClean="0"/>
              <a:t>to take.   </a:t>
            </a:r>
            <a:endParaRPr lang="en-US" dirty="0"/>
          </a:p>
        </p:txBody>
      </p:sp>
    </p:spTree>
    <p:extLst>
      <p:ext uri="{BB962C8B-B14F-4D97-AF65-F5344CB8AC3E}">
        <p14:creationId xmlns:p14="http://schemas.microsoft.com/office/powerpoint/2010/main" val="4242815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70</TotalTime>
  <Words>544</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Cyber kill chain model</vt:lpstr>
      <vt:lpstr>PowerPoint Presentation</vt:lpstr>
      <vt:lpstr>Possible mitigations </vt:lpstr>
      <vt:lpstr>TOOLS </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kill chain model</dc:title>
  <dc:creator>JAMIN SUNDAY ANDONG</dc:creator>
  <cp:lastModifiedBy>JAMIN SUNDAY ANDONG</cp:lastModifiedBy>
  <cp:revision>10</cp:revision>
  <dcterms:created xsi:type="dcterms:W3CDTF">2023-01-28T20:01:31Z</dcterms:created>
  <dcterms:modified xsi:type="dcterms:W3CDTF">2023-01-28T21:13:16Z</dcterms:modified>
</cp:coreProperties>
</file>