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Override9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Override10.xml" ContentType="application/vnd.openxmlformats-officedocument.themeOverrid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Override1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5" r:id="rId3"/>
    <p:sldMasterId id="2147483712" r:id="rId4"/>
    <p:sldMasterId id="2147483731" r:id="rId5"/>
    <p:sldMasterId id="2147483733" r:id="rId6"/>
    <p:sldMasterId id="2147484089" r:id="rId7"/>
    <p:sldMasterId id="2147484108" r:id="rId8"/>
  </p:sldMasterIdLst>
  <p:notesMasterIdLst>
    <p:notesMasterId r:id="rId36"/>
  </p:notesMasterIdLst>
  <p:handoutMasterIdLst>
    <p:handoutMasterId r:id="rId37"/>
  </p:handoutMasterIdLst>
  <p:sldIdLst>
    <p:sldId id="321" r:id="rId9"/>
    <p:sldId id="426" r:id="rId10"/>
    <p:sldId id="469" r:id="rId11"/>
    <p:sldId id="394" r:id="rId12"/>
    <p:sldId id="481" r:id="rId13"/>
    <p:sldId id="468" r:id="rId14"/>
    <p:sldId id="460" r:id="rId15"/>
    <p:sldId id="459" r:id="rId16"/>
    <p:sldId id="461" r:id="rId17"/>
    <p:sldId id="462" r:id="rId18"/>
    <p:sldId id="463" r:id="rId19"/>
    <p:sldId id="464" r:id="rId20"/>
    <p:sldId id="470" r:id="rId21"/>
    <p:sldId id="467" r:id="rId22"/>
    <p:sldId id="471" r:id="rId23"/>
    <p:sldId id="472" r:id="rId24"/>
    <p:sldId id="479" r:id="rId25"/>
    <p:sldId id="475" r:id="rId26"/>
    <p:sldId id="484" r:id="rId27"/>
    <p:sldId id="477" r:id="rId28"/>
    <p:sldId id="480" r:id="rId29"/>
    <p:sldId id="476" r:id="rId30"/>
    <p:sldId id="473" r:id="rId31"/>
    <p:sldId id="483" r:id="rId32"/>
    <p:sldId id="474" r:id="rId33"/>
    <p:sldId id="424" r:id="rId34"/>
    <p:sldId id="441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744" autoAdjust="0"/>
  </p:normalViewPr>
  <p:slideViewPr>
    <p:cSldViewPr>
      <p:cViewPr varScale="1">
        <p:scale>
          <a:sx n="106" d="100"/>
          <a:sy n="106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DD68-C833-47C8-AEFD-66928E0F0CED}" type="doc">
      <dgm:prSet loTypeId="urn:microsoft.com/office/officeart/2005/8/layout/pyramid3" loCatId="pyramid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E10949-8BD0-4675-B80B-B8EB62812E1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16,618</a:t>
          </a:r>
        </a:p>
      </dgm:t>
    </dgm:pt>
    <dgm:pt modelId="{42495CB6-6689-4577-B318-E1102FF64E8B}" type="parTrans" cxnId="{CFC48268-D383-4098-9EC4-39DEEEF9291F}">
      <dgm:prSet/>
      <dgm:spPr/>
      <dgm:t>
        <a:bodyPr/>
        <a:lstStyle/>
        <a:p>
          <a:endParaRPr lang="en-US"/>
        </a:p>
      </dgm:t>
    </dgm:pt>
    <dgm:pt modelId="{0241930B-8090-472F-80C0-61CF74FFBDE8}" type="sibTrans" cxnId="{CFC48268-D383-4098-9EC4-39DEEEF9291F}">
      <dgm:prSet/>
      <dgm:spPr/>
      <dgm:t>
        <a:bodyPr/>
        <a:lstStyle/>
        <a:p>
          <a:endParaRPr lang="en-US"/>
        </a:p>
      </dgm:t>
    </dgm:pt>
    <dgm:pt modelId="{82A1921D-D7A7-4A34-B637-CD9E3BD85D4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200" dirty="0"/>
            <a:t>6,776</a:t>
          </a:r>
        </a:p>
      </dgm:t>
    </dgm:pt>
    <dgm:pt modelId="{A40F9985-F047-4431-988D-9E93DB7CA1FB}" type="parTrans" cxnId="{D0643EB1-E9C7-47A8-81A1-EC990F825A9F}">
      <dgm:prSet/>
      <dgm:spPr/>
      <dgm:t>
        <a:bodyPr/>
        <a:lstStyle/>
        <a:p>
          <a:endParaRPr lang="en-US"/>
        </a:p>
      </dgm:t>
    </dgm:pt>
    <dgm:pt modelId="{4E85CA3D-CD48-4D21-8B0C-61BD28A43494}" type="sibTrans" cxnId="{D0643EB1-E9C7-47A8-81A1-EC990F825A9F}">
      <dgm:prSet/>
      <dgm:spPr/>
      <dgm:t>
        <a:bodyPr/>
        <a:lstStyle/>
        <a:p>
          <a:endParaRPr lang="en-US"/>
        </a:p>
      </dgm:t>
    </dgm:pt>
    <dgm:pt modelId="{E6EFC49C-9B2F-4FEE-BBCC-B4BE50AD06BE}">
      <dgm:prSet phldrT="[Text]" custT="1"/>
      <dgm:spPr/>
      <dgm:t>
        <a:bodyPr/>
        <a:lstStyle/>
        <a:p>
          <a:r>
            <a:rPr lang="en-US" sz="3200" dirty="0"/>
            <a:t>39</a:t>
          </a:r>
        </a:p>
      </dgm:t>
    </dgm:pt>
    <dgm:pt modelId="{E93339FC-D596-4FA8-B89A-4D8A8AACE5D3}" type="parTrans" cxnId="{905EAEAD-0E39-405D-B001-5702875161FC}">
      <dgm:prSet/>
      <dgm:spPr/>
      <dgm:t>
        <a:bodyPr/>
        <a:lstStyle/>
        <a:p>
          <a:endParaRPr lang="en-US"/>
        </a:p>
      </dgm:t>
    </dgm:pt>
    <dgm:pt modelId="{DE1554FC-1935-498C-A44E-18672BE9214E}" type="sibTrans" cxnId="{905EAEAD-0E39-405D-B001-5702875161FC}">
      <dgm:prSet/>
      <dgm:spPr/>
      <dgm:t>
        <a:bodyPr/>
        <a:lstStyle/>
        <a:p>
          <a:endParaRPr lang="en-US"/>
        </a:p>
      </dgm:t>
    </dgm:pt>
    <dgm:pt modelId="{9E24CC35-DB98-42D4-B06C-1080375E90E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3200" dirty="0"/>
            <a:t>2,073</a:t>
          </a:r>
          <a:endParaRPr lang="en-US" sz="2000" dirty="0"/>
        </a:p>
      </dgm:t>
    </dgm:pt>
    <dgm:pt modelId="{205614F2-FA1B-4154-A9F3-039FD317C24D}" type="parTrans" cxnId="{69DACC27-2CBF-4E29-8CE3-980CD8BE2F7C}">
      <dgm:prSet/>
      <dgm:spPr/>
      <dgm:t>
        <a:bodyPr/>
        <a:lstStyle/>
        <a:p>
          <a:endParaRPr lang="en-US"/>
        </a:p>
      </dgm:t>
    </dgm:pt>
    <dgm:pt modelId="{9B350D3A-3605-4899-B596-9170632D8C16}" type="sibTrans" cxnId="{69DACC27-2CBF-4E29-8CE3-980CD8BE2F7C}">
      <dgm:prSet/>
      <dgm:spPr/>
      <dgm:t>
        <a:bodyPr/>
        <a:lstStyle/>
        <a:p>
          <a:endParaRPr lang="en-US"/>
        </a:p>
      </dgm:t>
    </dgm:pt>
    <dgm:pt modelId="{87577F0C-B383-48B5-AC5E-C7F5AAC03D5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937</a:t>
          </a:r>
        </a:p>
      </dgm:t>
    </dgm:pt>
    <dgm:pt modelId="{DB9D737A-9176-4BB5-8E34-5A8037386A25}" type="parTrans" cxnId="{88B65C08-F092-438D-9294-DDD329DCA3C3}">
      <dgm:prSet/>
      <dgm:spPr/>
      <dgm:t>
        <a:bodyPr/>
        <a:lstStyle/>
        <a:p>
          <a:endParaRPr lang="en-US"/>
        </a:p>
      </dgm:t>
    </dgm:pt>
    <dgm:pt modelId="{20A23502-5425-4E21-9005-AEDA3B1E37A8}" type="sibTrans" cxnId="{88B65C08-F092-438D-9294-DDD329DCA3C3}">
      <dgm:prSet/>
      <dgm:spPr/>
      <dgm:t>
        <a:bodyPr/>
        <a:lstStyle/>
        <a:p>
          <a:endParaRPr lang="en-US"/>
        </a:p>
      </dgm:t>
    </dgm:pt>
    <dgm:pt modelId="{03E06950-59CA-45DA-9EDE-998413A35655}" type="pres">
      <dgm:prSet presAssocID="{96B7DD68-C833-47C8-AEFD-66928E0F0CED}" presName="Name0" presStyleCnt="0">
        <dgm:presLayoutVars>
          <dgm:dir/>
          <dgm:animLvl val="lvl"/>
          <dgm:resizeHandles val="exact"/>
        </dgm:presLayoutVars>
      </dgm:prSet>
      <dgm:spPr/>
    </dgm:pt>
    <dgm:pt modelId="{EF2CAE65-C0E0-4604-AF5A-FD103F933703}" type="pres">
      <dgm:prSet presAssocID="{73E10949-8BD0-4675-B80B-B8EB62812E1D}" presName="Name8" presStyleCnt="0"/>
      <dgm:spPr/>
    </dgm:pt>
    <dgm:pt modelId="{A668DC03-62FF-4E7C-B97E-8F9BBCE4DF15}" type="pres">
      <dgm:prSet presAssocID="{73E10949-8BD0-4675-B80B-B8EB62812E1D}" presName="level" presStyleLbl="node1" presStyleIdx="0" presStyleCnt="5" custLinFactNeighborY="407">
        <dgm:presLayoutVars>
          <dgm:chMax val="1"/>
          <dgm:bulletEnabled val="1"/>
        </dgm:presLayoutVars>
      </dgm:prSet>
      <dgm:spPr/>
    </dgm:pt>
    <dgm:pt modelId="{60379B6A-9B75-447E-B447-7E8146688194}" type="pres">
      <dgm:prSet presAssocID="{73E10949-8BD0-4675-B80B-B8EB62812E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168C7D-265A-48AD-9380-75EC7FA7E3EC}" type="pres">
      <dgm:prSet presAssocID="{82A1921D-D7A7-4A34-B637-CD9E3BD85D40}" presName="Name8" presStyleCnt="0"/>
      <dgm:spPr/>
    </dgm:pt>
    <dgm:pt modelId="{7A2D23D2-AC0B-480D-B9CD-8898D72036B9}" type="pres">
      <dgm:prSet presAssocID="{82A1921D-D7A7-4A34-B637-CD9E3BD85D40}" presName="level" presStyleLbl="node1" presStyleIdx="1" presStyleCnt="5">
        <dgm:presLayoutVars>
          <dgm:chMax val="1"/>
          <dgm:bulletEnabled val="1"/>
        </dgm:presLayoutVars>
      </dgm:prSet>
      <dgm:spPr/>
    </dgm:pt>
    <dgm:pt modelId="{A7080375-7A0E-47B3-965B-2A84557CC13B}" type="pres">
      <dgm:prSet presAssocID="{82A1921D-D7A7-4A34-B637-CD9E3BD85D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722805-1F92-4AB7-A440-5028C2240846}" type="pres">
      <dgm:prSet presAssocID="{9E24CC35-DB98-42D4-B06C-1080375E90E6}" presName="Name8" presStyleCnt="0"/>
      <dgm:spPr/>
    </dgm:pt>
    <dgm:pt modelId="{32003BF3-3ABD-4783-B29B-1D3BA4A2EE07}" type="pres">
      <dgm:prSet presAssocID="{9E24CC35-DB98-42D4-B06C-1080375E90E6}" presName="level" presStyleLbl="node1" presStyleIdx="2" presStyleCnt="5">
        <dgm:presLayoutVars>
          <dgm:chMax val="1"/>
          <dgm:bulletEnabled val="1"/>
        </dgm:presLayoutVars>
      </dgm:prSet>
      <dgm:spPr/>
    </dgm:pt>
    <dgm:pt modelId="{0227CBAB-C03F-4BD7-971C-D2F37B0906C5}" type="pres">
      <dgm:prSet presAssocID="{9E24CC35-DB98-42D4-B06C-1080375E90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CE9C52-483D-4966-B1B5-325560AAD49F}" type="pres">
      <dgm:prSet presAssocID="{87577F0C-B383-48B5-AC5E-C7F5AAC03D57}" presName="Name8" presStyleCnt="0"/>
      <dgm:spPr/>
    </dgm:pt>
    <dgm:pt modelId="{1D94A5E8-F26C-4661-AD2B-708BCA36582C}" type="pres">
      <dgm:prSet presAssocID="{87577F0C-B383-48B5-AC5E-C7F5AAC03D57}" presName="level" presStyleLbl="node1" presStyleIdx="3" presStyleCnt="5">
        <dgm:presLayoutVars>
          <dgm:chMax val="1"/>
          <dgm:bulletEnabled val="1"/>
        </dgm:presLayoutVars>
      </dgm:prSet>
      <dgm:spPr/>
    </dgm:pt>
    <dgm:pt modelId="{75E1DA36-2DE2-4AD5-ACC4-224CE8D5973E}" type="pres">
      <dgm:prSet presAssocID="{87577F0C-B383-48B5-AC5E-C7F5AAC03D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FF7C2A8-ACD2-4B94-ADD0-B0DD89D8DC22}" type="pres">
      <dgm:prSet presAssocID="{E6EFC49C-9B2F-4FEE-BBCC-B4BE50AD06BE}" presName="Name8" presStyleCnt="0"/>
      <dgm:spPr/>
    </dgm:pt>
    <dgm:pt modelId="{AABCE50D-5FB0-45B6-BF8E-28FB80251681}" type="pres">
      <dgm:prSet presAssocID="{E6EFC49C-9B2F-4FEE-BBCC-B4BE50AD06B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C2DD95C-9919-4CDA-80CD-10B0F3483F8A}" type="pres">
      <dgm:prSet presAssocID="{E6EFC49C-9B2F-4FEE-BBCC-B4BE50AD06B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47DF406-4582-4BAC-B8EB-0E8DF8E5CD02}" type="presOf" srcId="{96B7DD68-C833-47C8-AEFD-66928E0F0CED}" destId="{03E06950-59CA-45DA-9EDE-998413A35655}" srcOrd="0" destOrd="0" presId="urn:microsoft.com/office/officeart/2005/8/layout/pyramid3"/>
    <dgm:cxn modelId="{88B65C08-F092-438D-9294-DDD329DCA3C3}" srcId="{96B7DD68-C833-47C8-AEFD-66928E0F0CED}" destId="{87577F0C-B383-48B5-AC5E-C7F5AAC03D57}" srcOrd="3" destOrd="0" parTransId="{DB9D737A-9176-4BB5-8E34-5A8037386A25}" sibTransId="{20A23502-5425-4E21-9005-AEDA3B1E37A8}"/>
    <dgm:cxn modelId="{AEA86026-F6C3-4F13-93E5-97CF748C251F}" type="presOf" srcId="{9E24CC35-DB98-42D4-B06C-1080375E90E6}" destId="{0227CBAB-C03F-4BD7-971C-D2F37B0906C5}" srcOrd="1" destOrd="0" presId="urn:microsoft.com/office/officeart/2005/8/layout/pyramid3"/>
    <dgm:cxn modelId="{69DACC27-2CBF-4E29-8CE3-980CD8BE2F7C}" srcId="{96B7DD68-C833-47C8-AEFD-66928E0F0CED}" destId="{9E24CC35-DB98-42D4-B06C-1080375E90E6}" srcOrd="2" destOrd="0" parTransId="{205614F2-FA1B-4154-A9F3-039FD317C24D}" sibTransId="{9B350D3A-3605-4899-B596-9170632D8C16}"/>
    <dgm:cxn modelId="{7B46833B-4377-4AA7-BD07-18C0DF59D730}" type="presOf" srcId="{82A1921D-D7A7-4A34-B637-CD9E3BD85D40}" destId="{A7080375-7A0E-47B3-965B-2A84557CC13B}" srcOrd="1" destOrd="0" presId="urn:microsoft.com/office/officeart/2005/8/layout/pyramid3"/>
    <dgm:cxn modelId="{37A7A25C-DB6F-4E92-B8BA-6470F932625A}" type="presOf" srcId="{73E10949-8BD0-4675-B80B-B8EB62812E1D}" destId="{60379B6A-9B75-447E-B447-7E8146688194}" srcOrd="1" destOrd="0" presId="urn:microsoft.com/office/officeart/2005/8/layout/pyramid3"/>
    <dgm:cxn modelId="{4B18C160-1B1A-479E-B163-4D1E05038A28}" type="presOf" srcId="{E6EFC49C-9B2F-4FEE-BBCC-B4BE50AD06BE}" destId="{5C2DD95C-9919-4CDA-80CD-10B0F3483F8A}" srcOrd="1" destOrd="0" presId="urn:microsoft.com/office/officeart/2005/8/layout/pyramid3"/>
    <dgm:cxn modelId="{CFC48268-D383-4098-9EC4-39DEEEF9291F}" srcId="{96B7DD68-C833-47C8-AEFD-66928E0F0CED}" destId="{73E10949-8BD0-4675-B80B-B8EB62812E1D}" srcOrd="0" destOrd="0" parTransId="{42495CB6-6689-4577-B318-E1102FF64E8B}" sibTransId="{0241930B-8090-472F-80C0-61CF74FFBDE8}"/>
    <dgm:cxn modelId="{A288B56F-D380-472B-80F8-EA2FC29F378A}" type="presOf" srcId="{E6EFC49C-9B2F-4FEE-BBCC-B4BE50AD06BE}" destId="{AABCE50D-5FB0-45B6-BF8E-28FB80251681}" srcOrd="0" destOrd="0" presId="urn:microsoft.com/office/officeart/2005/8/layout/pyramid3"/>
    <dgm:cxn modelId="{A47ECA70-595A-4E58-B78A-499C29D485E8}" type="presOf" srcId="{87577F0C-B383-48B5-AC5E-C7F5AAC03D57}" destId="{75E1DA36-2DE2-4AD5-ACC4-224CE8D5973E}" srcOrd="1" destOrd="0" presId="urn:microsoft.com/office/officeart/2005/8/layout/pyramid3"/>
    <dgm:cxn modelId="{A0CBF3AB-67CA-4884-AD2A-B8656D94264C}" type="presOf" srcId="{87577F0C-B383-48B5-AC5E-C7F5AAC03D57}" destId="{1D94A5E8-F26C-4661-AD2B-708BCA36582C}" srcOrd="0" destOrd="0" presId="urn:microsoft.com/office/officeart/2005/8/layout/pyramid3"/>
    <dgm:cxn modelId="{905EAEAD-0E39-405D-B001-5702875161FC}" srcId="{96B7DD68-C833-47C8-AEFD-66928E0F0CED}" destId="{E6EFC49C-9B2F-4FEE-BBCC-B4BE50AD06BE}" srcOrd="4" destOrd="0" parTransId="{E93339FC-D596-4FA8-B89A-4D8A8AACE5D3}" sibTransId="{DE1554FC-1935-498C-A44E-18672BE9214E}"/>
    <dgm:cxn modelId="{D0643EB1-E9C7-47A8-81A1-EC990F825A9F}" srcId="{96B7DD68-C833-47C8-AEFD-66928E0F0CED}" destId="{82A1921D-D7A7-4A34-B637-CD9E3BD85D40}" srcOrd="1" destOrd="0" parTransId="{A40F9985-F047-4431-988D-9E93DB7CA1FB}" sibTransId="{4E85CA3D-CD48-4D21-8B0C-61BD28A43494}"/>
    <dgm:cxn modelId="{7F59A9CB-B758-4B53-BB1F-AA1E67336A1F}" type="presOf" srcId="{73E10949-8BD0-4675-B80B-B8EB62812E1D}" destId="{A668DC03-62FF-4E7C-B97E-8F9BBCE4DF15}" srcOrd="0" destOrd="0" presId="urn:microsoft.com/office/officeart/2005/8/layout/pyramid3"/>
    <dgm:cxn modelId="{8A4502E2-FAC9-44A1-844C-9E522BC44C69}" type="presOf" srcId="{9E24CC35-DB98-42D4-B06C-1080375E90E6}" destId="{32003BF3-3ABD-4783-B29B-1D3BA4A2EE07}" srcOrd="0" destOrd="0" presId="urn:microsoft.com/office/officeart/2005/8/layout/pyramid3"/>
    <dgm:cxn modelId="{F32533EF-A574-4CDA-954F-6012AF6908F2}" type="presOf" srcId="{82A1921D-D7A7-4A34-B637-CD9E3BD85D40}" destId="{7A2D23D2-AC0B-480D-B9CD-8898D72036B9}" srcOrd="0" destOrd="0" presId="urn:microsoft.com/office/officeart/2005/8/layout/pyramid3"/>
    <dgm:cxn modelId="{E4A15513-E4F3-45D0-8D2D-51CA50265CC1}" type="presParOf" srcId="{03E06950-59CA-45DA-9EDE-998413A35655}" destId="{EF2CAE65-C0E0-4604-AF5A-FD103F933703}" srcOrd="0" destOrd="0" presId="urn:microsoft.com/office/officeart/2005/8/layout/pyramid3"/>
    <dgm:cxn modelId="{B7A2ED49-1F37-4BBD-83A2-F556C113D817}" type="presParOf" srcId="{EF2CAE65-C0E0-4604-AF5A-FD103F933703}" destId="{A668DC03-62FF-4E7C-B97E-8F9BBCE4DF15}" srcOrd="0" destOrd="0" presId="urn:microsoft.com/office/officeart/2005/8/layout/pyramid3"/>
    <dgm:cxn modelId="{82509CF6-0D93-40AA-ABA1-CC58BBE50C98}" type="presParOf" srcId="{EF2CAE65-C0E0-4604-AF5A-FD103F933703}" destId="{60379B6A-9B75-447E-B447-7E8146688194}" srcOrd="1" destOrd="0" presId="urn:microsoft.com/office/officeart/2005/8/layout/pyramid3"/>
    <dgm:cxn modelId="{5507473E-E5FD-4F0D-A753-A01179A61B6F}" type="presParOf" srcId="{03E06950-59CA-45DA-9EDE-998413A35655}" destId="{86168C7D-265A-48AD-9380-75EC7FA7E3EC}" srcOrd="1" destOrd="0" presId="urn:microsoft.com/office/officeart/2005/8/layout/pyramid3"/>
    <dgm:cxn modelId="{D58558F3-4135-402B-AE7C-A07ED80171E5}" type="presParOf" srcId="{86168C7D-265A-48AD-9380-75EC7FA7E3EC}" destId="{7A2D23D2-AC0B-480D-B9CD-8898D72036B9}" srcOrd="0" destOrd="0" presId="urn:microsoft.com/office/officeart/2005/8/layout/pyramid3"/>
    <dgm:cxn modelId="{0FBC6B85-E875-4D06-940A-079E9E7CAE6A}" type="presParOf" srcId="{86168C7D-265A-48AD-9380-75EC7FA7E3EC}" destId="{A7080375-7A0E-47B3-965B-2A84557CC13B}" srcOrd="1" destOrd="0" presId="urn:microsoft.com/office/officeart/2005/8/layout/pyramid3"/>
    <dgm:cxn modelId="{B1B3601A-6BF6-4881-81E1-0EE299C18E5B}" type="presParOf" srcId="{03E06950-59CA-45DA-9EDE-998413A35655}" destId="{9B722805-1F92-4AB7-A440-5028C2240846}" srcOrd="2" destOrd="0" presId="urn:microsoft.com/office/officeart/2005/8/layout/pyramid3"/>
    <dgm:cxn modelId="{48BD6029-A61C-4CD0-A868-F4127BB7A680}" type="presParOf" srcId="{9B722805-1F92-4AB7-A440-5028C2240846}" destId="{32003BF3-3ABD-4783-B29B-1D3BA4A2EE07}" srcOrd="0" destOrd="0" presId="urn:microsoft.com/office/officeart/2005/8/layout/pyramid3"/>
    <dgm:cxn modelId="{CFA4B888-3161-4C6A-8F3E-41E154AA3FBE}" type="presParOf" srcId="{9B722805-1F92-4AB7-A440-5028C2240846}" destId="{0227CBAB-C03F-4BD7-971C-D2F37B0906C5}" srcOrd="1" destOrd="0" presId="urn:microsoft.com/office/officeart/2005/8/layout/pyramid3"/>
    <dgm:cxn modelId="{697DC773-72DD-465B-8A05-F917768272BA}" type="presParOf" srcId="{03E06950-59CA-45DA-9EDE-998413A35655}" destId="{41CE9C52-483D-4966-B1B5-325560AAD49F}" srcOrd="3" destOrd="0" presId="urn:microsoft.com/office/officeart/2005/8/layout/pyramid3"/>
    <dgm:cxn modelId="{6387FA55-6B87-4843-BF54-AE178BEACD6F}" type="presParOf" srcId="{41CE9C52-483D-4966-B1B5-325560AAD49F}" destId="{1D94A5E8-F26C-4661-AD2B-708BCA36582C}" srcOrd="0" destOrd="0" presId="urn:microsoft.com/office/officeart/2005/8/layout/pyramid3"/>
    <dgm:cxn modelId="{E2C2DAA6-93F6-40AC-9213-3C6F94F3B194}" type="presParOf" srcId="{41CE9C52-483D-4966-B1B5-325560AAD49F}" destId="{75E1DA36-2DE2-4AD5-ACC4-224CE8D5973E}" srcOrd="1" destOrd="0" presId="urn:microsoft.com/office/officeart/2005/8/layout/pyramid3"/>
    <dgm:cxn modelId="{8C82DB4C-A670-4308-915F-3A64D4F6CFD4}" type="presParOf" srcId="{03E06950-59CA-45DA-9EDE-998413A35655}" destId="{4FF7C2A8-ACD2-4B94-ADD0-B0DD89D8DC22}" srcOrd="4" destOrd="0" presId="urn:microsoft.com/office/officeart/2005/8/layout/pyramid3"/>
    <dgm:cxn modelId="{E3E780A4-6906-4D59-BDD7-F454899E25AB}" type="presParOf" srcId="{4FF7C2A8-ACD2-4B94-ADD0-B0DD89D8DC22}" destId="{AABCE50D-5FB0-45B6-BF8E-28FB80251681}" srcOrd="0" destOrd="0" presId="urn:microsoft.com/office/officeart/2005/8/layout/pyramid3"/>
    <dgm:cxn modelId="{DB6C8B01-0A1B-4EBB-B1B4-7F5DE475C736}" type="presParOf" srcId="{4FF7C2A8-ACD2-4B94-ADD0-B0DD89D8DC22}" destId="{5C2DD95C-9919-4CDA-80CD-10B0F3483F8A}" srcOrd="1" destOrd="0" presId="urn:microsoft.com/office/officeart/2005/8/layout/pyramid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8DC03-62FF-4E7C-B97E-8F9BBCE4DF15}">
      <dsp:nvSpPr>
        <dsp:cNvPr id="0" name=""/>
        <dsp:cNvSpPr/>
      </dsp:nvSpPr>
      <dsp:spPr>
        <a:xfrm rot="10800000">
          <a:off x="0" y="4055"/>
          <a:ext cx="4333875" cy="996315"/>
        </a:xfrm>
        <a:prstGeom prst="trapezoid">
          <a:avLst>
            <a:gd name="adj" fmla="val 43499"/>
          </a:avLst>
        </a:prstGeom>
        <a:solidFill>
          <a:srgbClr val="FF0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16,618</a:t>
          </a:r>
        </a:p>
      </dsp:txBody>
      <dsp:txXfrm rot="-10800000">
        <a:off x="758428" y="4055"/>
        <a:ext cx="2817018" cy="996315"/>
      </dsp:txXfrm>
    </dsp:sp>
    <dsp:sp modelId="{7A2D23D2-AC0B-480D-B9CD-8898D72036B9}">
      <dsp:nvSpPr>
        <dsp:cNvPr id="0" name=""/>
        <dsp:cNvSpPr/>
      </dsp:nvSpPr>
      <dsp:spPr>
        <a:xfrm rot="10800000">
          <a:off x="433387" y="996315"/>
          <a:ext cx="3467100" cy="996315"/>
        </a:xfrm>
        <a:prstGeom prst="trapezoid">
          <a:avLst>
            <a:gd name="adj" fmla="val 43499"/>
          </a:avLst>
        </a:prstGeom>
        <a:solidFill>
          <a:srgbClr val="FFC0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6,776</a:t>
          </a:r>
        </a:p>
      </dsp:txBody>
      <dsp:txXfrm rot="-10800000">
        <a:off x="1040129" y="996315"/>
        <a:ext cx="2253615" cy="996315"/>
      </dsp:txXfrm>
    </dsp:sp>
    <dsp:sp modelId="{32003BF3-3ABD-4783-B29B-1D3BA4A2EE07}">
      <dsp:nvSpPr>
        <dsp:cNvPr id="0" name=""/>
        <dsp:cNvSpPr/>
      </dsp:nvSpPr>
      <dsp:spPr>
        <a:xfrm rot="10800000">
          <a:off x="866775" y="1992630"/>
          <a:ext cx="2600325" cy="996315"/>
        </a:xfrm>
        <a:prstGeom prst="trapezoid">
          <a:avLst>
            <a:gd name="adj" fmla="val 43499"/>
          </a:avLst>
        </a:prstGeom>
        <a:solidFill>
          <a:srgbClr val="FFFF0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2,073</a:t>
          </a:r>
          <a:endParaRPr lang="en-US" sz="2000" kern="1200" dirty="0"/>
        </a:p>
      </dsp:txBody>
      <dsp:txXfrm rot="-10800000">
        <a:off x="1321831" y="1992630"/>
        <a:ext cx="1690211" cy="996315"/>
      </dsp:txXfrm>
    </dsp:sp>
    <dsp:sp modelId="{1D94A5E8-F26C-4661-AD2B-708BCA36582C}">
      <dsp:nvSpPr>
        <dsp:cNvPr id="0" name=""/>
        <dsp:cNvSpPr/>
      </dsp:nvSpPr>
      <dsp:spPr>
        <a:xfrm rot="10800000">
          <a:off x="1300162" y="2988944"/>
          <a:ext cx="1733550" cy="996315"/>
        </a:xfrm>
        <a:prstGeom prst="trapezoid">
          <a:avLst>
            <a:gd name="adj" fmla="val 43499"/>
          </a:avLst>
        </a:prstGeom>
        <a:solidFill>
          <a:srgbClr val="92D05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937</a:t>
          </a:r>
        </a:p>
      </dsp:txBody>
      <dsp:txXfrm rot="-10800000">
        <a:off x="1603533" y="2988944"/>
        <a:ext cx="1126807" cy="996315"/>
      </dsp:txXfrm>
    </dsp:sp>
    <dsp:sp modelId="{AABCE50D-5FB0-45B6-BF8E-28FB80251681}">
      <dsp:nvSpPr>
        <dsp:cNvPr id="0" name=""/>
        <dsp:cNvSpPr/>
      </dsp:nvSpPr>
      <dsp:spPr>
        <a:xfrm rot="10800000">
          <a:off x="1733550" y="3985259"/>
          <a:ext cx="866775" cy="996315"/>
        </a:xfrm>
        <a:prstGeom prst="trapezoid">
          <a:avLst>
            <a:gd name="adj" fmla="val 5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39</a:t>
          </a:r>
        </a:p>
      </dsp:txBody>
      <dsp:txXfrm rot="-10800000">
        <a:off x="1733550" y="3985259"/>
        <a:ext cx="866775" cy="996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D8A2-0803-4013-94DB-0028140E687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E2BEA-2ED0-4095-A4A2-36C05946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7BF5-2D2C-41A9-822C-2BE163C6889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0434-2FCC-4EC5-A897-79470574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6995" indent="-29115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608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451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293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13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7981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3823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966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2DAA6D5-B8FE-4F3B-BB8D-A25C7F082B5A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77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4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32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099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5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94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94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01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371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4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555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48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80" indent="-28572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93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50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06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64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22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78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836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AA6D5-B8FE-4F3B-BB8D-A25C7F082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20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50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F1118-4CE3-4EBD-A606-11C5E42CAF75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15878-DA8B-4EFA-A5E4-86776B440668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E6AF8-C870-4CDC-8E9E-7DCEE7A83FAA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33E2FF3-BE04-4371-A7E8-D041A64B590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389E0435-F17D-4830-B728-B719DCCA80A6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56779-D7B4-4E79-8B3D-1ADE3737F654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5FE3C-B282-41B4-B82A-AB0124031F0F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6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87853-8D24-4DC5-81EC-C86E5D45702B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85E7-AB51-4D71-9554-28F5317C802E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4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72502-A7EA-40EC-A4EF-0FFFCE220A31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7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E101F-78C8-452B-98DC-5C313943EF69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F8356-6626-483E-9516-C4B84FA5034E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0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385CE-87BE-4A89-977E-48990E45C1DA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8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B0E84C-EEC8-41D9-9DBF-6EF0C9F19995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6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3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A2BE2F82-212D-4F49-A834-916317D15BE7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2E385B0-CC5D-4386-AAD9-843EFC449B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6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DD782-4DBE-4728-8807-01A4C313AFCD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DA4B0-30D0-4B5E-A18A-585CC5A858F8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8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248C6-BE12-462B-B25E-4DF74D263466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06648-F532-43DC-B2E7-F6E12B01A0AD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89C3912-20A9-4368-BE68-26C2832F9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0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F36A2B9-700B-4764-A7CF-E0A200DE4AF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2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6242D40-A7E1-4AB1-B2F2-4D5BB937FAB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4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187EA-9F1E-495C-B75F-F6A563CA2447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737BE3-0667-4709-BDEC-AC6621C339FD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190BFA6-56F7-496C-815C-4FDF45E56AC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4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AEAAB220-E57E-40C4-8542-D2F52C6182F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5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D8081-E5AA-4806-8AD5-72CF758942ED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6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3E7CC-7F99-4157-B073-952D05163254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6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0742C-8170-40FB-94E0-C5438D2DDDE3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551775A-D93F-48E4-86DE-2A7B91BFBB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E4E42081-8A26-4183-AB49-2E3E4073AC37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E6F0E-1A5E-4C74-9F8D-73F02E839946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EC3BE-BC71-4985-AD4D-84095F207C6F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6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8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746D24-85AB-4846-979A-A4C607AB152A}" type="datetime1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F3C1ECC-2A3C-4CC8-96C3-F5D5D40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49ABA40-F4C2-4FD4-9B21-B36EE87B36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2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25599-4623-46A1-B240-F275D252FE00}" type="datetime1">
              <a:rPr lang="en-US" smtClean="0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D9F6-990D-4E63-B61B-31B629FE7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67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F6418F1-2679-41F0-9554-1F481396C26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C1872-59C0-4847-8106-AD54EEBBF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DEC0C42-9AB4-4451-9F10-8ADD033848B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1009F-7777-4DD5-8467-BF7F7133A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4598E5-6792-4EBC-AFB8-CA06E630B80B}" type="datetime1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AB216D-E643-4D60-8A02-10CDC4D4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D911A-21A1-4197-94D0-9F43D07A0DF2}" type="datetime1">
              <a:rPr lang="en-US" smtClean="0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555AC-C119-4DF2-905F-9B25E705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2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F8EA429-79DA-414F-85B7-201E52FE18F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5FA4BA-1C6E-4901-B155-EF34C4090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5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E2EA6-5523-4F74-95B7-D602FDAAD0D2}" type="datetime1">
              <a:rPr lang="en-US" smtClean="0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2738-3C06-41D3-A76A-72E5E9047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66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61D3-3BCD-4A15-B902-62231D7D3AB7}" type="datetime1">
              <a:rPr lang="en-US" smtClean="0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7BB1-7612-4DF7-8757-CBA60A53C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34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C9A31-6974-4DED-8724-E475AE93DF0D}" type="datetime1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B6F84E-4E2F-4E95-A0BF-718F352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89330-6D09-4F46-A26F-2AEFCE02A1D7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CB98447F-BAB0-44F1-9F65-F8C48A93ED8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EF4B9-3AA4-4F6E-BCB2-CB9F022A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68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91607C-031F-456D-B51F-C251EAA18307}" type="datetime1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C731AC-5D3F-4583-B668-40F95B257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027A-7A3C-4691-ADA4-967809995676}" type="datetime1">
              <a:rPr lang="en-US" smtClean="0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E6E9-840A-457B-A0AF-F2AEA8C4F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57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23ECD-1A7F-463B-9B3B-4DF45D2D8E93}" type="datetime1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3066D6-64C2-4450-B343-1A269C510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3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B7379-B14C-4A29-9700-9D006CA81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01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1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4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E7E66-C5C4-456D-BAC6-D878B6628E5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1F1-5E43-4933-B280-93532C9FD9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0197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233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9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D41C8-2657-4575-BBDE-29ACAEE1D2AF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36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770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936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968795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85114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8630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55630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698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265496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57006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0135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A3BDEB4-C6C3-4E8E-ACBD-69D1D355E0E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10/23/2019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80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2436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11781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61732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69634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31233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2696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96836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4755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134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854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99B60-2EAA-4F4C-B342-D90187EACCFC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249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85E7-AB51-4D71-9554-28F5317C802E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538F-9764-4297-A70D-9D363051C6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85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330-6D09-4F46-A26F-2AEFCE02A1D7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993B-B76D-4307-B321-722F62063B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970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1C8-2657-4575-BBDE-29ACAEE1D2AF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2D32-DCF4-44C4-832C-9625E5CF17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B60-2EAA-4F4C-B342-D90187EACCFC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28A-9F73-40C7-8751-08E15FF8D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16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5878-DA8B-4EFA-A5E4-86776B440668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76F4-0CA3-4DD9-9436-A15EA931B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6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AF8-C870-4CDC-8E9E-7DCEE7A83FAA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925-E12B-4B6D-ABA0-6D2EDC8C79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299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92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435-F17D-4830-B728-B719DCCA80A6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589-4FD4-46DD-8CB1-358D706D78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6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6779-D7B4-4E79-8B3D-1ADE3737F654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DC46-5BBD-4868-BC67-50EF5F49C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9477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FE3C-B282-41B4-B82A-AB0124031F0F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2B26-3B7F-4EB9-98A6-AAD28B2AB4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6296C5ED-928C-4CAA-BE91-DC5CB920F2A7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36B1B-83A8-4F33-B346-725BE6E091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3E799-9C02-4F1A-B799-77856DF57C4C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5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9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10/23/2019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9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0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  <p:sldLayoutId id="214748410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6ADB-596E-4FD8-8465-DDD6CD3F01BB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C3625A8-7562-4697-9E12-2BE2DD51FA0E}" type="slidenum">
              <a:rPr lang="en-US" smtClean="0">
                <a:solidFill>
                  <a:srgbClr val="FFFFFF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Group 1</a:t>
            </a:r>
          </a:p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Analysis of Airbnb in Hawaii</a:t>
            </a:r>
          </a:p>
          <a:p>
            <a:pPr>
              <a:defRPr/>
            </a:pPr>
            <a:r>
              <a:rPr lang="en-US" sz="2000" b="1" cap="small" dirty="0">
                <a:solidFill>
                  <a:prstClr val="black"/>
                </a:solidFill>
              </a:rPr>
              <a:t>Jolinda Dirks : Pam Garner : Connie Conine : James Mitchell</a:t>
            </a:r>
          </a:p>
          <a:p>
            <a:pPr>
              <a:defRPr/>
            </a:pPr>
            <a:br>
              <a:rPr lang="en-US" sz="2800" b="1" dirty="0">
                <a:solidFill>
                  <a:prstClr val="black"/>
                </a:solidFill>
              </a:rPr>
            </a:b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EFEBE-B671-4D2F-8BE8-B2D72BD5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15" y="1828800"/>
            <a:ext cx="6169308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Quantity of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10</a:t>
            </a:fld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ACA3A-DFE6-471E-B02E-A6A966F9177D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Price Bin[$100:$150] has most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D2DEC-3A24-4F96-A419-1842EBB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600700" cy="42110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8427A2-757C-47FA-90F9-6E135027334E}"/>
              </a:ext>
            </a:extLst>
          </p:cNvPr>
          <p:cNvSpPr/>
          <p:nvPr/>
        </p:nvSpPr>
        <p:spPr>
          <a:xfrm>
            <a:off x="1828800" y="2973421"/>
            <a:ext cx="5562600" cy="303179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Ratings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11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Ratings increase by 5% for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C31E0-F9A6-409F-B75E-AFBA9DC9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638800" cy="42110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8F90A-49A6-4B02-B239-615AFD86E928}"/>
              </a:ext>
            </a:extLst>
          </p:cNvPr>
          <p:cNvSpPr/>
          <p:nvPr/>
        </p:nvSpPr>
        <p:spPr>
          <a:xfrm>
            <a:off x="1752600" y="2991780"/>
            <a:ext cx="5638800" cy="284820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6B993-DB10-4403-A936-2EC4A1C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2286000"/>
            <a:ext cx="5638799" cy="41910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Price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12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No difference in Average price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DC4CA-2030-48B7-B7A1-3565C0B4E060}"/>
              </a:ext>
            </a:extLst>
          </p:cNvPr>
          <p:cNvSpPr/>
          <p:nvPr/>
        </p:nvSpPr>
        <p:spPr>
          <a:xfrm>
            <a:off x="1742063" y="3008850"/>
            <a:ext cx="5611236" cy="267750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BeachFront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055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14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Superhosts slightly more expensive closer to beach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8987-0C48-41C7-909E-EEAD0A93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289989"/>
            <a:ext cx="5638800" cy="4207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2539C4-FE7A-4F68-BC48-E70A6C366424}"/>
              </a:ext>
            </a:extLst>
          </p:cNvPr>
          <p:cNvSpPr/>
          <p:nvPr/>
        </p:nvSpPr>
        <p:spPr>
          <a:xfrm>
            <a:off x="2209800" y="3048000"/>
            <a:ext cx="5295900" cy="248939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 across all Islands and Superhost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 is slight less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13BF8-576B-41B6-ABCE-C6F87286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5999"/>
            <a:ext cx="5638800" cy="4211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26915F-B953-4F59-B231-AD3773C53514}"/>
              </a:ext>
            </a:extLst>
          </p:cNvPr>
          <p:cNvSpPr/>
          <p:nvPr/>
        </p:nvSpPr>
        <p:spPr>
          <a:xfrm>
            <a:off x="1752601" y="3054145"/>
            <a:ext cx="5638800" cy="259008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5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58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SUBSETTED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349897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7325" y="2257293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208DDC-1F33-41CA-8E03-48F8D48FC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087389"/>
              </p:ext>
            </p:extLst>
          </p:nvPr>
        </p:nvGraphicFramePr>
        <p:xfrm>
          <a:off x="762000" y="1371600"/>
          <a:ext cx="4333875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192C0-B785-4ACA-AC29-3DE166C736F1}"/>
              </a:ext>
            </a:extLst>
          </p:cNvPr>
          <p:cNvSpPr txBox="1"/>
          <p:nvPr/>
        </p:nvSpPr>
        <p:spPr>
          <a:xfrm>
            <a:off x="1752600" y="232686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Superhost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3B0FC-0CFB-44CF-9C31-46375F5F3D97}"/>
              </a:ext>
            </a:extLst>
          </p:cNvPr>
          <p:cNvSpPr txBox="1"/>
          <p:nvPr/>
        </p:nvSpPr>
        <p:spPr>
          <a:xfrm>
            <a:off x="1905000" y="3276600"/>
            <a:ext cx="1985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AB866-BA02-490C-8978-45456873C966}"/>
              </a:ext>
            </a:extLst>
          </p:cNvPr>
          <p:cNvSpPr txBox="1"/>
          <p:nvPr/>
        </p:nvSpPr>
        <p:spPr>
          <a:xfrm>
            <a:off x="3276600" y="5287957"/>
            <a:ext cx="64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There are 39 Airbnb in Hawaii categorized as Superhosts and BeachFront in the Price Range of [$100:$150].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1905000" y="134323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Airbnb for all Islands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DDD70-7BE9-436D-8F25-73B8E0FB5122}"/>
              </a:ext>
            </a:extLst>
          </p:cNvPr>
          <p:cNvSpPr txBox="1"/>
          <p:nvPr/>
        </p:nvSpPr>
        <p:spPr>
          <a:xfrm>
            <a:off x="2638425" y="5029200"/>
            <a:ext cx="640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7603C-0F53-41EF-8988-1E1790DD639D}"/>
              </a:ext>
            </a:extLst>
          </p:cNvPr>
          <p:cNvSpPr txBox="1"/>
          <p:nvPr/>
        </p:nvSpPr>
        <p:spPr>
          <a:xfrm>
            <a:off x="1828800" y="4315241"/>
            <a:ext cx="2209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9062" marR="0" lvl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Beachfront</a:t>
            </a:r>
          </a:p>
          <a:p>
            <a:pPr marL="1033462" marR="0" lvl="1" indent="-4572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4E1E4-EED2-41FD-8687-8F729F101727}"/>
              </a:ext>
            </a:extLst>
          </p:cNvPr>
          <p:cNvSpPr txBox="1"/>
          <p:nvPr/>
        </p:nvSpPr>
        <p:spPr>
          <a:xfrm>
            <a:off x="2342643" y="5355335"/>
            <a:ext cx="15304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 $100-$150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576262" marR="0" lvl="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2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</a:t>
            </a:r>
            <a:r>
              <a:rPr lang="en-US" sz="2800" b="1" dirty="0">
                <a:solidFill>
                  <a:schemeClr val="tx1"/>
                </a:solidFill>
              </a:rPr>
              <a:t> :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 has 39 Superhost/BeachFront/[100:200]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C1AFE-F478-465B-9B3C-582EDE2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6899162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Hawaii :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Hawaii has 39 Superhost/BeachFront/[100:200]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C1AFE-F478-465B-9B3C-582EDE2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6400800" cy="46942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8EB820-047E-4D24-B225-B5B84E4E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91083" y="1905000"/>
            <a:ext cx="6796630" cy="47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</a:t>
            </a:fld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ADF92-2C39-4383-B1D2-12C88B699CEF}"/>
              </a:ext>
            </a:extLst>
          </p:cNvPr>
          <p:cNvSpPr txBox="1"/>
          <p:nvPr/>
        </p:nvSpPr>
        <p:spPr>
          <a:xfrm>
            <a:off x="152400" y="173599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Airbnb Summary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Superhost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BeachFront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Hawaii</a:t>
            </a:r>
            <a:endParaRPr lang="en-US" sz="2400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Top Five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C8EF4-C63C-46F9-ACC7-CFE88CA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64920"/>
            <a:ext cx="4267200" cy="33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 : Price Distribution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5A8F4-320A-4540-B7C7-B854FE30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8077200" cy="50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Hawaii</a:t>
            </a:r>
            <a:r>
              <a:rPr lang="en-US" sz="2800" b="1" dirty="0">
                <a:solidFill>
                  <a:schemeClr val="tx1"/>
                </a:solidFill>
              </a:rPr>
              <a:t>: Years of being host vs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9179C-99B2-4394-90C8-A1D9159F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769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Top Five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5 Airbnb on Hawaii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House and Townhouse most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509C9-7BA4-4F89-B54B-FE73107B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5 Amenities Requested by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1447800" y="2125581"/>
            <a:ext cx="175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Superhost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61006-C2C2-4687-B5FA-B7930B24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7888"/>
            <a:ext cx="2060251" cy="107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14A0A-034F-4792-B3C2-8ACAD67E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664494"/>
            <a:ext cx="2268396" cy="1077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3D5E9-4A5C-4597-A568-50A4B75E9F77}"/>
              </a:ext>
            </a:extLst>
          </p:cNvPr>
          <p:cNvSpPr txBox="1"/>
          <p:nvPr/>
        </p:nvSpPr>
        <p:spPr>
          <a:xfrm>
            <a:off x="4501836" y="2121146"/>
            <a:ext cx="175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Host</a:t>
            </a: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CD81B8-04E6-42A8-8362-706B0DF97F18}"/>
              </a:ext>
            </a:extLst>
          </p:cNvPr>
          <p:cNvCxnSpPr>
            <a:cxnSpLocks/>
          </p:cNvCxnSpPr>
          <p:nvPr/>
        </p:nvCxnSpPr>
        <p:spPr>
          <a:xfrm>
            <a:off x="990600" y="2777459"/>
            <a:ext cx="1907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08D565-BB49-4C41-A796-2A18360B5093}"/>
              </a:ext>
            </a:extLst>
          </p:cNvPr>
          <p:cNvCxnSpPr>
            <a:cxnSpLocks/>
          </p:cNvCxnSpPr>
          <p:nvPr/>
        </p:nvCxnSpPr>
        <p:spPr>
          <a:xfrm>
            <a:off x="4170545" y="2843987"/>
            <a:ext cx="1907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6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24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26</a:t>
            </a:fld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050" y="1219200"/>
            <a:ext cx="912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0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  </a:t>
            </a:r>
            <a:endParaRPr lang="en-US" sz="2000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4287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Started with 16,618 Airbnb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Superhosts 6,776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Hawaii has 39 BeachFront Superhosts on Price Bin [100:150]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Top 5 by property type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A05F-06A6-4E5F-A564-20D0FA9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9" y="2876971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625A8-7562-4697-9E12-2BE2DD51FA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uiowa.edu/%7Elinguist/images/OldC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601" y="1657197"/>
            <a:ext cx="4848798" cy="321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742797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THANK YOU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295400" y="4572000"/>
            <a:ext cx="6400800" cy="10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302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90000"/>
              <a:buFont typeface="Lucida Grande" charset="0"/>
              <a:buChar char="-"/>
              <a:defRPr sz="2800" kern="1200">
                <a:solidFill>
                  <a:srgbClr val="808080"/>
                </a:solidFill>
                <a:latin typeface="+mn-lt"/>
                <a:ea typeface="ＭＳ Ｐゴシック" charset="-128"/>
                <a:cs typeface="+mn-cs"/>
              </a:defRPr>
            </a:lvl2pPr>
            <a:lvl3pPr marL="995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3pPr>
            <a:lvl4pPr marL="121602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Lucida Grande" charset="0"/>
              <a:buChar char="»"/>
              <a:defRPr sz="2000" kern="1200">
                <a:solidFill>
                  <a:srgbClr val="808080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4pPr>
            <a:lvl5pPr marL="142557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0" marR="0" lvl="0" indent="-3190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DE08"/>
              </a:buClr>
              <a:buSzPct val="80000"/>
              <a:buFont typeface="Wingdings 2" pitchFamily="18" charset="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 Summary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0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Airbnb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4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Islands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Kauai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Oahu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Maui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Hawaii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4B4D16-EF14-421E-A8D5-5D90D73E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1140"/>
              </p:ext>
            </p:extLst>
          </p:nvPr>
        </p:nvGraphicFramePr>
        <p:xfrm>
          <a:off x="457200" y="5303520"/>
          <a:ext cx="8077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DB7EF51-829B-45D7-B9D0-FF4A7663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66825"/>
            <a:ext cx="5505321" cy="4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pPr marL="119062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800" b="1" dirty="0">
                <a:solidFill>
                  <a:schemeClr val="tx1"/>
                </a:solidFill>
              </a:rPr>
              <a:t>Airbnb Summary</a:t>
            </a:r>
            <a:endParaRPr lang="en-US" sz="2800" b="1" dirty="0">
              <a:solidFill>
                <a:prstClr val="black"/>
              </a:solidFill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5</a:t>
            </a:fld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88389-D971-474F-ABC6-C5B85C909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80093"/>
              </p:ext>
            </p:extLst>
          </p:nvPr>
        </p:nvGraphicFramePr>
        <p:xfrm>
          <a:off x="-1" y="1264920"/>
          <a:ext cx="914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5FA71BE-E5FB-4F3F-8BF6-0C65C9BB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7162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Superhost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1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7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Distinguishing</a:t>
            </a: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feature among Airbnb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937FF-233A-4381-B06B-671A40B8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9" y="2583804"/>
            <a:ext cx="8591601" cy="20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Superhost Summary for all Islands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36698-1C96-4D3D-9F90-A8FE2D1A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96519"/>
              </p:ext>
            </p:extLst>
          </p:nvPr>
        </p:nvGraphicFramePr>
        <p:xfrm>
          <a:off x="0" y="1219200"/>
          <a:ext cx="374072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4">
                  <a:extLst>
                    <a:ext uri="{9D8B030D-6E8A-4147-A177-3AD203B41FA5}">
                      <a16:colId xmlns:a16="http://schemas.microsoft.com/office/drawing/2014/main" val="937017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316391656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49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ABBDDE-9D7D-4B5C-B7C8-17C4DB9D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1266825"/>
            <a:ext cx="540327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SuperHosts per Island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9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00376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817E-1251-43BA-9D7A-310E5AF2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30" y="1963196"/>
            <a:ext cx="6400800" cy="47983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A0129-7F98-4FAC-8BC2-A5F45C6C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83" y="1350759"/>
            <a:ext cx="2381952" cy="15073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72D4C-F28A-4B54-9CFB-30DA84FE71B8}"/>
              </a:ext>
            </a:extLst>
          </p:cNvPr>
          <p:cNvSpPr/>
          <p:nvPr/>
        </p:nvSpPr>
        <p:spPr>
          <a:xfrm>
            <a:off x="243191" y="1600200"/>
            <a:ext cx="2372739" cy="306421"/>
          </a:xfrm>
          <a:prstGeom prst="roundRect">
            <a:avLst/>
          </a:prstGeom>
          <a:solidFill>
            <a:srgbClr val="00B05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3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909C153F-E3F9-449B-9A7D-9D5206F39CA2}"/>
    </a:ext>
  </a:extLst>
</a:theme>
</file>

<file path=ppt/theme/theme6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C1BFF6E5-4544-48A3-8865-E14BB9496DA1}"/>
    </a:ext>
  </a:extLst>
</a:theme>
</file>

<file path=ppt/theme/theme7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13789</TotalTime>
  <Words>356</Words>
  <Application>Microsoft Office PowerPoint</Application>
  <PresentationFormat>On-screen Show (4:3)</PresentationFormat>
  <Paragraphs>147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Arial</vt:lpstr>
      <vt:lpstr>Calibri</vt:lpstr>
      <vt:lpstr>Corbel</vt:lpstr>
      <vt:lpstr>Garamond</vt:lpstr>
      <vt:lpstr>Lucida Grande</vt:lpstr>
      <vt:lpstr>Tw Cen MT</vt:lpstr>
      <vt:lpstr>Tw Cen MT Condensed</vt:lpstr>
      <vt:lpstr>Wingdings</vt:lpstr>
      <vt:lpstr>Wingdings 2</vt:lpstr>
      <vt:lpstr>Wingdings 3</vt:lpstr>
      <vt:lpstr>Module</vt:lpstr>
      <vt:lpstr>2_pres</vt:lpstr>
      <vt:lpstr>pres</vt:lpstr>
      <vt:lpstr>1_Module</vt:lpstr>
      <vt:lpstr>3_pres</vt:lpstr>
      <vt:lpstr>2_Module</vt:lpstr>
      <vt:lpstr>Organic</vt:lpstr>
      <vt:lpstr>Integral</vt:lpstr>
      <vt:lpstr>PowerPoint Presentation</vt:lpstr>
      <vt:lpstr>Agenda</vt:lpstr>
      <vt:lpstr>Airbnb Summary </vt:lpstr>
      <vt:lpstr>Airbnb Summary</vt:lpstr>
      <vt:lpstr>Airbnb Summary</vt:lpstr>
      <vt:lpstr>Superhost </vt:lpstr>
      <vt:lpstr>Superhost</vt:lpstr>
      <vt:lpstr>Superhost Summary for all Islands</vt:lpstr>
      <vt:lpstr>SuperHosts per Island</vt:lpstr>
      <vt:lpstr>Quantity of Superhosts per Price Bin</vt:lpstr>
      <vt:lpstr>Ratings for Superhosts per Price Bin</vt:lpstr>
      <vt:lpstr>Average Price for Superhosts per Price Bin</vt:lpstr>
      <vt:lpstr>BeachFront </vt:lpstr>
      <vt:lpstr>Price per Proximity to Beach</vt:lpstr>
      <vt:lpstr>Price per Proximity to Beach across all Islands and Superhost</vt:lpstr>
      <vt:lpstr>Hawaii </vt:lpstr>
      <vt:lpstr>SUBSETTED DATA</vt:lpstr>
      <vt:lpstr>Hawaii : Location</vt:lpstr>
      <vt:lpstr>Hawaii : Location</vt:lpstr>
      <vt:lpstr>Hawaii : Price Distribution PER PROPERTY TYPE</vt:lpstr>
      <vt:lpstr>Hawaii: Years of being host vs Price</vt:lpstr>
      <vt:lpstr>Top Five </vt:lpstr>
      <vt:lpstr>Top 5 Airbnb on Hawaii per Property Type</vt:lpstr>
      <vt:lpstr>Top 5 Amenities Requested by Host</vt:lpstr>
      <vt:lpstr>Summary </vt:lpstr>
      <vt:lpstr>Summary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J. Braun</dc:creator>
  <cp:lastModifiedBy>Mitchell James A</cp:lastModifiedBy>
  <cp:revision>464</cp:revision>
  <cp:lastPrinted>2016-02-22T18:07:23Z</cp:lastPrinted>
  <dcterms:created xsi:type="dcterms:W3CDTF">2012-10-04T16:32:02Z</dcterms:created>
  <dcterms:modified xsi:type="dcterms:W3CDTF">2019-10-23T13:56:47Z</dcterms:modified>
</cp:coreProperties>
</file>