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Override9.xml" ContentType="application/vnd.openxmlformats-officedocument.themeOverrid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Override10.xml" ContentType="application/vnd.openxmlformats-officedocument.themeOverrid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Override11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5" r:id="rId3"/>
    <p:sldMasterId id="2147483712" r:id="rId4"/>
    <p:sldMasterId id="2147483731" r:id="rId5"/>
    <p:sldMasterId id="2147483733" r:id="rId6"/>
    <p:sldMasterId id="2147484089" r:id="rId7"/>
    <p:sldMasterId id="2147484108" r:id="rId8"/>
  </p:sldMasterIdLst>
  <p:notesMasterIdLst>
    <p:notesMasterId r:id="rId35"/>
  </p:notesMasterIdLst>
  <p:handoutMasterIdLst>
    <p:handoutMasterId r:id="rId36"/>
  </p:handoutMasterIdLst>
  <p:sldIdLst>
    <p:sldId id="321" r:id="rId9"/>
    <p:sldId id="426" r:id="rId10"/>
    <p:sldId id="469" r:id="rId11"/>
    <p:sldId id="394" r:id="rId12"/>
    <p:sldId id="481" r:id="rId13"/>
    <p:sldId id="468" r:id="rId14"/>
    <p:sldId id="460" r:id="rId15"/>
    <p:sldId id="459" r:id="rId16"/>
    <p:sldId id="461" r:id="rId17"/>
    <p:sldId id="462" r:id="rId18"/>
    <p:sldId id="463" r:id="rId19"/>
    <p:sldId id="464" r:id="rId20"/>
    <p:sldId id="470" r:id="rId21"/>
    <p:sldId id="467" r:id="rId22"/>
    <p:sldId id="471" r:id="rId23"/>
    <p:sldId id="472" r:id="rId24"/>
    <p:sldId id="479" r:id="rId25"/>
    <p:sldId id="475" r:id="rId26"/>
    <p:sldId id="477" r:id="rId27"/>
    <p:sldId id="482" r:id="rId28"/>
    <p:sldId id="480" r:id="rId29"/>
    <p:sldId id="476" r:id="rId30"/>
    <p:sldId id="473" r:id="rId31"/>
    <p:sldId id="474" r:id="rId32"/>
    <p:sldId id="424" r:id="rId33"/>
    <p:sldId id="441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744" autoAdjust="0"/>
  </p:normalViewPr>
  <p:slideViewPr>
    <p:cSldViewPr>
      <p:cViewPr varScale="1">
        <p:scale>
          <a:sx n="106" d="100"/>
          <a:sy n="106" d="100"/>
        </p:scale>
        <p:origin x="104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DD68-C833-47C8-AEFD-66928E0F0CE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73E10949-8BD0-4675-B80B-B8EB62812E1D}">
      <dgm:prSet phldrT="[Text]" custT="1"/>
      <dgm:spPr/>
      <dgm:t>
        <a:bodyPr/>
        <a:lstStyle/>
        <a:p>
          <a:r>
            <a:rPr lang="en-US" sz="3200" dirty="0"/>
            <a:t>16618 – All Islands</a:t>
          </a:r>
        </a:p>
      </dgm:t>
    </dgm:pt>
    <dgm:pt modelId="{42495CB6-6689-4577-B318-E1102FF64E8B}" type="parTrans" cxnId="{CFC48268-D383-4098-9EC4-39DEEEF9291F}">
      <dgm:prSet/>
      <dgm:spPr/>
      <dgm:t>
        <a:bodyPr/>
        <a:lstStyle/>
        <a:p>
          <a:endParaRPr lang="en-US"/>
        </a:p>
      </dgm:t>
    </dgm:pt>
    <dgm:pt modelId="{0241930B-8090-472F-80C0-61CF74FFBDE8}" type="sibTrans" cxnId="{CFC48268-D383-4098-9EC4-39DEEEF9291F}">
      <dgm:prSet/>
      <dgm:spPr/>
      <dgm:t>
        <a:bodyPr/>
        <a:lstStyle/>
        <a:p>
          <a:endParaRPr lang="en-US"/>
        </a:p>
      </dgm:t>
    </dgm:pt>
    <dgm:pt modelId="{82A1921D-D7A7-4A34-B637-CD9E3BD85D40}">
      <dgm:prSet phldrT="[Text]" custT="1"/>
      <dgm:spPr/>
      <dgm:t>
        <a:bodyPr/>
        <a:lstStyle/>
        <a:p>
          <a:r>
            <a:rPr lang="en-US" sz="3200" dirty="0"/>
            <a:t>6776 – </a:t>
          </a:r>
          <a:r>
            <a:rPr lang="en-US" sz="3200" dirty="0" err="1"/>
            <a:t>Superhost</a:t>
          </a:r>
          <a:endParaRPr lang="en-US" sz="3200" dirty="0"/>
        </a:p>
      </dgm:t>
    </dgm:pt>
    <dgm:pt modelId="{A40F9985-F047-4431-988D-9E93DB7CA1FB}" type="parTrans" cxnId="{D0643EB1-E9C7-47A8-81A1-EC990F825A9F}">
      <dgm:prSet/>
      <dgm:spPr/>
      <dgm:t>
        <a:bodyPr/>
        <a:lstStyle/>
        <a:p>
          <a:endParaRPr lang="en-US"/>
        </a:p>
      </dgm:t>
    </dgm:pt>
    <dgm:pt modelId="{4E85CA3D-CD48-4D21-8B0C-61BD28A43494}" type="sibTrans" cxnId="{D0643EB1-E9C7-47A8-81A1-EC990F825A9F}">
      <dgm:prSet/>
      <dgm:spPr/>
      <dgm:t>
        <a:bodyPr/>
        <a:lstStyle/>
        <a:p>
          <a:endParaRPr lang="en-US"/>
        </a:p>
      </dgm:t>
    </dgm:pt>
    <dgm:pt modelId="{86C3A84E-6694-45EE-9C89-FE23BFB043A3}">
      <dgm:prSet phldrT="[Text]" custT="1"/>
      <dgm:spPr/>
      <dgm:t>
        <a:bodyPr/>
        <a:lstStyle/>
        <a:p>
          <a:r>
            <a:rPr lang="en-US" sz="3200" dirty="0"/>
            <a:t>39 - Hawaii</a:t>
          </a:r>
        </a:p>
      </dgm:t>
    </dgm:pt>
    <dgm:pt modelId="{A886A80C-558C-43B8-B31B-2AAF1D79BD6E}" type="parTrans" cxnId="{DFCC1BD2-EEB3-4B34-8E69-99EB50E7F70C}">
      <dgm:prSet/>
      <dgm:spPr/>
      <dgm:t>
        <a:bodyPr/>
        <a:lstStyle/>
        <a:p>
          <a:endParaRPr lang="en-US"/>
        </a:p>
      </dgm:t>
    </dgm:pt>
    <dgm:pt modelId="{32BB038F-DB83-4D9F-B9DB-7EEEE6E89E02}" type="sibTrans" cxnId="{DFCC1BD2-EEB3-4B34-8E69-99EB50E7F70C}">
      <dgm:prSet/>
      <dgm:spPr/>
      <dgm:t>
        <a:bodyPr/>
        <a:lstStyle/>
        <a:p>
          <a:endParaRPr lang="en-US"/>
        </a:p>
      </dgm:t>
    </dgm:pt>
    <dgm:pt modelId="{03E06950-59CA-45DA-9EDE-998413A35655}" type="pres">
      <dgm:prSet presAssocID="{96B7DD68-C833-47C8-AEFD-66928E0F0CED}" presName="Name0" presStyleCnt="0">
        <dgm:presLayoutVars>
          <dgm:dir/>
          <dgm:animLvl val="lvl"/>
          <dgm:resizeHandles val="exact"/>
        </dgm:presLayoutVars>
      </dgm:prSet>
      <dgm:spPr/>
    </dgm:pt>
    <dgm:pt modelId="{EF2CAE65-C0E0-4604-AF5A-FD103F933703}" type="pres">
      <dgm:prSet presAssocID="{73E10949-8BD0-4675-B80B-B8EB62812E1D}" presName="Name8" presStyleCnt="0"/>
      <dgm:spPr/>
    </dgm:pt>
    <dgm:pt modelId="{A668DC03-62FF-4E7C-B97E-8F9BBCE4DF15}" type="pres">
      <dgm:prSet presAssocID="{73E10949-8BD0-4675-B80B-B8EB62812E1D}" presName="level" presStyleLbl="node1" presStyleIdx="0" presStyleCnt="3">
        <dgm:presLayoutVars>
          <dgm:chMax val="1"/>
          <dgm:bulletEnabled val="1"/>
        </dgm:presLayoutVars>
      </dgm:prSet>
      <dgm:spPr/>
    </dgm:pt>
    <dgm:pt modelId="{60379B6A-9B75-447E-B447-7E8146688194}" type="pres">
      <dgm:prSet presAssocID="{73E10949-8BD0-4675-B80B-B8EB62812E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168C7D-265A-48AD-9380-75EC7FA7E3EC}" type="pres">
      <dgm:prSet presAssocID="{82A1921D-D7A7-4A34-B637-CD9E3BD85D40}" presName="Name8" presStyleCnt="0"/>
      <dgm:spPr/>
    </dgm:pt>
    <dgm:pt modelId="{7A2D23D2-AC0B-480D-B9CD-8898D72036B9}" type="pres">
      <dgm:prSet presAssocID="{82A1921D-D7A7-4A34-B637-CD9E3BD85D40}" presName="level" presStyleLbl="node1" presStyleIdx="1" presStyleCnt="3">
        <dgm:presLayoutVars>
          <dgm:chMax val="1"/>
          <dgm:bulletEnabled val="1"/>
        </dgm:presLayoutVars>
      </dgm:prSet>
      <dgm:spPr/>
    </dgm:pt>
    <dgm:pt modelId="{A7080375-7A0E-47B3-965B-2A84557CC13B}" type="pres">
      <dgm:prSet presAssocID="{82A1921D-D7A7-4A34-B637-CD9E3BD85D4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910C87-0235-409A-86DA-29CB541A69D7}" type="pres">
      <dgm:prSet presAssocID="{86C3A84E-6694-45EE-9C89-FE23BFB043A3}" presName="Name8" presStyleCnt="0"/>
      <dgm:spPr/>
    </dgm:pt>
    <dgm:pt modelId="{DFC3A627-FB1E-4205-9CEA-83D039F3F5A2}" type="pres">
      <dgm:prSet presAssocID="{86C3A84E-6694-45EE-9C89-FE23BFB043A3}" presName="level" presStyleLbl="node1" presStyleIdx="2" presStyleCnt="3">
        <dgm:presLayoutVars>
          <dgm:chMax val="1"/>
          <dgm:bulletEnabled val="1"/>
        </dgm:presLayoutVars>
      </dgm:prSet>
      <dgm:spPr/>
    </dgm:pt>
    <dgm:pt modelId="{7E6FEC44-AA2C-4F51-A2ED-59E31765768B}" type="pres">
      <dgm:prSet presAssocID="{86C3A84E-6694-45EE-9C89-FE23BFB043A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47DF406-4582-4BAC-B8EB-0E8DF8E5CD02}" type="presOf" srcId="{96B7DD68-C833-47C8-AEFD-66928E0F0CED}" destId="{03E06950-59CA-45DA-9EDE-998413A35655}" srcOrd="0" destOrd="0" presId="urn:microsoft.com/office/officeart/2005/8/layout/pyramid3"/>
    <dgm:cxn modelId="{7B46833B-4377-4AA7-BD07-18C0DF59D730}" type="presOf" srcId="{82A1921D-D7A7-4A34-B637-CD9E3BD85D40}" destId="{A7080375-7A0E-47B3-965B-2A84557CC13B}" srcOrd="1" destOrd="0" presId="urn:microsoft.com/office/officeart/2005/8/layout/pyramid3"/>
    <dgm:cxn modelId="{37A7A25C-DB6F-4E92-B8BA-6470F932625A}" type="presOf" srcId="{73E10949-8BD0-4675-B80B-B8EB62812E1D}" destId="{60379B6A-9B75-447E-B447-7E8146688194}" srcOrd="1" destOrd="0" presId="urn:microsoft.com/office/officeart/2005/8/layout/pyramid3"/>
    <dgm:cxn modelId="{D71C1245-3C36-43E0-B0A3-AB684D5E31D8}" type="presOf" srcId="{86C3A84E-6694-45EE-9C89-FE23BFB043A3}" destId="{DFC3A627-FB1E-4205-9CEA-83D039F3F5A2}" srcOrd="0" destOrd="0" presId="urn:microsoft.com/office/officeart/2005/8/layout/pyramid3"/>
    <dgm:cxn modelId="{CFC48268-D383-4098-9EC4-39DEEEF9291F}" srcId="{96B7DD68-C833-47C8-AEFD-66928E0F0CED}" destId="{73E10949-8BD0-4675-B80B-B8EB62812E1D}" srcOrd="0" destOrd="0" parTransId="{42495CB6-6689-4577-B318-E1102FF64E8B}" sibTransId="{0241930B-8090-472F-80C0-61CF74FFBDE8}"/>
    <dgm:cxn modelId="{D0643EB1-E9C7-47A8-81A1-EC990F825A9F}" srcId="{96B7DD68-C833-47C8-AEFD-66928E0F0CED}" destId="{82A1921D-D7A7-4A34-B637-CD9E3BD85D40}" srcOrd="1" destOrd="0" parTransId="{A40F9985-F047-4431-988D-9E93DB7CA1FB}" sibTransId="{4E85CA3D-CD48-4D21-8B0C-61BD28A43494}"/>
    <dgm:cxn modelId="{7F59A9CB-B758-4B53-BB1F-AA1E67336A1F}" type="presOf" srcId="{73E10949-8BD0-4675-B80B-B8EB62812E1D}" destId="{A668DC03-62FF-4E7C-B97E-8F9BBCE4DF15}" srcOrd="0" destOrd="0" presId="urn:microsoft.com/office/officeart/2005/8/layout/pyramid3"/>
    <dgm:cxn modelId="{DFCC1BD2-EEB3-4B34-8E69-99EB50E7F70C}" srcId="{96B7DD68-C833-47C8-AEFD-66928E0F0CED}" destId="{86C3A84E-6694-45EE-9C89-FE23BFB043A3}" srcOrd="2" destOrd="0" parTransId="{A886A80C-558C-43B8-B31B-2AAF1D79BD6E}" sibTransId="{32BB038F-DB83-4D9F-B9DB-7EEEE6E89E02}"/>
    <dgm:cxn modelId="{5ED008E7-E2D2-4A41-B255-2741E7275C84}" type="presOf" srcId="{86C3A84E-6694-45EE-9C89-FE23BFB043A3}" destId="{7E6FEC44-AA2C-4F51-A2ED-59E31765768B}" srcOrd="1" destOrd="0" presId="urn:microsoft.com/office/officeart/2005/8/layout/pyramid3"/>
    <dgm:cxn modelId="{F32533EF-A574-4CDA-954F-6012AF6908F2}" type="presOf" srcId="{82A1921D-D7A7-4A34-B637-CD9E3BD85D40}" destId="{7A2D23D2-AC0B-480D-B9CD-8898D72036B9}" srcOrd="0" destOrd="0" presId="urn:microsoft.com/office/officeart/2005/8/layout/pyramid3"/>
    <dgm:cxn modelId="{E4A15513-E4F3-45D0-8D2D-51CA50265CC1}" type="presParOf" srcId="{03E06950-59CA-45DA-9EDE-998413A35655}" destId="{EF2CAE65-C0E0-4604-AF5A-FD103F933703}" srcOrd="0" destOrd="0" presId="urn:microsoft.com/office/officeart/2005/8/layout/pyramid3"/>
    <dgm:cxn modelId="{B7A2ED49-1F37-4BBD-83A2-F556C113D817}" type="presParOf" srcId="{EF2CAE65-C0E0-4604-AF5A-FD103F933703}" destId="{A668DC03-62FF-4E7C-B97E-8F9BBCE4DF15}" srcOrd="0" destOrd="0" presId="urn:microsoft.com/office/officeart/2005/8/layout/pyramid3"/>
    <dgm:cxn modelId="{82509CF6-0D93-40AA-ABA1-CC58BBE50C98}" type="presParOf" srcId="{EF2CAE65-C0E0-4604-AF5A-FD103F933703}" destId="{60379B6A-9B75-447E-B447-7E8146688194}" srcOrd="1" destOrd="0" presId="urn:microsoft.com/office/officeart/2005/8/layout/pyramid3"/>
    <dgm:cxn modelId="{5507473E-E5FD-4F0D-A753-A01179A61B6F}" type="presParOf" srcId="{03E06950-59CA-45DA-9EDE-998413A35655}" destId="{86168C7D-265A-48AD-9380-75EC7FA7E3EC}" srcOrd="1" destOrd="0" presId="urn:microsoft.com/office/officeart/2005/8/layout/pyramid3"/>
    <dgm:cxn modelId="{D58558F3-4135-402B-AE7C-A07ED80171E5}" type="presParOf" srcId="{86168C7D-265A-48AD-9380-75EC7FA7E3EC}" destId="{7A2D23D2-AC0B-480D-B9CD-8898D72036B9}" srcOrd="0" destOrd="0" presId="urn:microsoft.com/office/officeart/2005/8/layout/pyramid3"/>
    <dgm:cxn modelId="{0FBC6B85-E875-4D06-940A-079E9E7CAE6A}" type="presParOf" srcId="{86168C7D-265A-48AD-9380-75EC7FA7E3EC}" destId="{A7080375-7A0E-47B3-965B-2A84557CC13B}" srcOrd="1" destOrd="0" presId="urn:microsoft.com/office/officeart/2005/8/layout/pyramid3"/>
    <dgm:cxn modelId="{D4F57865-4311-41AC-867F-3FD64B1A0799}" type="presParOf" srcId="{03E06950-59CA-45DA-9EDE-998413A35655}" destId="{03910C87-0235-409A-86DA-29CB541A69D7}" srcOrd="2" destOrd="0" presId="urn:microsoft.com/office/officeart/2005/8/layout/pyramid3"/>
    <dgm:cxn modelId="{E90EE304-CABE-4684-A5B3-4750F62415E2}" type="presParOf" srcId="{03910C87-0235-409A-86DA-29CB541A69D7}" destId="{DFC3A627-FB1E-4205-9CEA-83D039F3F5A2}" srcOrd="0" destOrd="0" presId="urn:microsoft.com/office/officeart/2005/8/layout/pyramid3"/>
    <dgm:cxn modelId="{93EA1422-FC5B-4A7D-A8DB-D0103798CBA2}" type="presParOf" srcId="{03910C87-0235-409A-86DA-29CB541A69D7}" destId="{7E6FEC44-AA2C-4F51-A2ED-59E31765768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8DC03-62FF-4E7C-B97E-8F9BBCE4DF15}">
      <dsp:nvSpPr>
        <dsp:cNvPr id="0" name=""/>
        <dsp:cNvSpPr/>
      </dsp:nvSpPr>
      <dsp:spPr>
        <a:xfrm rot="10800000">
          <a:off x="0" y="0"/>
          <a:ext cx="5505450" cy="1367659"/>
        </a:xfrm>
        <a:prstGeom prst="trapezoid">
          <a:avLst>
            <a:gd name="adj" fmla="val 670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16618 – All Islands</a:t>
          </a:r>
        </a:p>
      </dsp:txBody>
      <dsp:txXfrm rot="-10800000">
        <a:off x="963453" y="0"/>
        <a:ext cx="3578542" cy="1367659"/>
      </dsp:txXfrm>
    </dsp:sp>
    <dsp:sp modelId="{7A2D23D2-AC0B-480D-B9CD-8898D72036B9}">
      <dsp:nvSpPr>
        <dsp:cNvPr id="0" name=""/>
        <dsp:cNvSpPr/>
      </dsp:nvSpPr>
      <dsp:spPr>
        <a:xfrm rot="10800000">
          <a:off x="917575" y="1367660"/>
          <a:ext cx="3670300" cy="1367659"/>
        </a:xfrm>
        <a:prstGeom prst="trapezoid">
          <a:avLst>
            <a:gd name="adj" fmla="val 670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6776 – </a:t>
          </a:r>
          <a:r>
            <a:rPr lang="en-US" sz="3200" kern="1200" dirty="0" err="1"/>
            <a:t>Superhost</a:t>
          </a:r>
          <a:endParaRPr lang="en-US" sz="3200" kern="1200" dirty="0"/>
        </a:p>
      </dsp:txBody>
      <dsp:txXfrm rot="-10800000">
        <a:off x="1559877" y="1367660"/>
        <a:ext cx="2385695" cy="1367659"/>
      </dsp:txXfrm>
    </dsp:sp>
    <dsp:sp modelId="{DFC3A627-FB1E-4205-9CEA-83D039F3F5A2}">
      <dsp:nvSpPr>
        <dsp:cNvPr id="0" name=""/>
        <dsp:cNvSpPr/>
      </dsp:nvSpPr>
      <dsp:spPr>
        <a:xfrm rot="10800000">
          <a:off x="1835150" y="2735320"/>
          <a:ext cx="1835150" cy="1367659"/>
        </a:xfrm>
        <a:prstGeom prst="trapezoid">
          <a:avLst>
            <a:gd name="adj" fmla="val 670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39 - Hawaii</a:t>
          </a:r>
        </a:p>
      </dsp:txBody>
      <dsp:txXfrm rot="-10800000">
        <a:off x="1835150" y="2735320"/>
        <a:ext cx="1835150" cy="1367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ED8A2-0803-4013-94DB-0028140E687E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E2BEA-2ED0-4095-A4A2-36C059463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7BF5-2D2C-41A9-822C-2BE163C6889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0434-2FCC-4EC5-A897-79470574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56995" indent="-29115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64608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30451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96293" indent="-232922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62137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027981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93823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959667" indent="-2329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2DAA6D5-B8FE-4F3B-BB8D-A25C7F082B5A}" type="slidenum">
              <a:rPr lang="en-US" smtClean="0">
                <a:solidFill>
                  <a:prstClr val="black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77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6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9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5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5942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32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099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458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943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0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5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52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5371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00434-2FCC-4EC5-A897-79470574CC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42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Aren’t you VP Student Life?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481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2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80" indent="-285723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93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50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06" indent="-228579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364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22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678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836" indent="-2285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AA6D5-B8FE-4F3B-BB8D-A25C7F082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5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20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CC5DD-90A0-F749-814F-155757542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50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0434-2FCC-4EC5-A897-79470574CC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5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F1118-4CE3-4EBD-A606-11C5E42CAF75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0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15878-DA8B-4EFA-A5E4-86776B440668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4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E6AF8-C870-4CDC-8E9E-7DCEE7A83FAA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F33E2FF3-BE04-4371-A7E8-D041A64B590F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1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389E0435-F17D-4830-B728-B719DCCA80A6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4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56779-D7B4-4E79-8B3D-1ADE3737F654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95FE3C-B282-41B4-B82A-AB0124031F0F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5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6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87853-8D24-4DC5-81EC-C86E5D45702B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9785E7-AB51-4D71-9554-28F5317C802E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98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4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172502-A7EA-40EC-A4EF-0FFFCE220A31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7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E101F-78C8-452B-98DC-5C313943EF69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1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F8356-6626-483E-9516-C4B84FA5034E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80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385CE-87BE-4A89-977E-48990E45C1DA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38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B0E84C-EEC8-41D9-9DBF-6EF0C9F19995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6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3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A2BE2F82-212D-4F49-A834-916317D15BE7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2E385B0-CC5D-4386-AAD9-843EFC449B9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56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6DD782-4DBE-4728-8807-01A4C313AFCD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9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DA4B0-30D0-4B5E-A18A-585CC5A858F8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8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1248C6-BE12-462B-B25E-4DF74D263466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06648-F532-43DC-B2E7-F6E12B01A0AD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3538F-9764-4297-A70D-9D363051C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3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89C3912-20A9-4368-BE68-26C2832F974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0A40-BFF2-48E7-888E-69FD671C1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0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F36A2B9-700B-4764-A7CF-E0A200DE4AF3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2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6242D40-A7E1-4AB1-B2F2-4D5BB937FAB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4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A187EA-9F1E-495C-B75F-F6A563CA2447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1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737BE3-0667-4709-BDEC-AC6621C339FD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F190BFA6-56F7-496C-815C-4FDF45E56AC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4A02-1359-4B7A-A6A1-8E9B3504E3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348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AEAAB220-E57E-40C4-8542-D2F52C6182F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5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D8081-E5AA-4806-8AD5-72CF758942ED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6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3E7CC-7F99-4157-B073-952D05163254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A76F4-0CA3-4DD9-9436-A15EA931BF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565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0742C-8170-40FB-94E0-C5438D2DDDE3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7925-E12B-4B6D-ABA0-6D2EDC8C79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05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B551775A-D93F-48E4-86DE-2A7B91BFBB09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D0552-3EB8-4E29-9C3C-139340544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0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E4E42081-8A26-4183-AB49-2E3E4073AC37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F7AF5589-4FD4-46DD-8CB1-358D706D78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9E6F0E-1A5E-4C74-9F8D-73F02E839946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2DC46-5BBD-4868-BC67-50EF5F49C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4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EC3BE-BC71-4985-AD4D-84095F207C6F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2B26-3B7F-4EB9-98A6-AAD28B2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69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D9A6CB-D64C-4F07-90C7-F30F27764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383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F746D24-85AB-4846-979A-A4C607AB152A}" type="datetime1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F3C1ECC-2A3C-4CC8-96C3-F5D5D40FC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849ABA40-F4C2-4FD4-9B21-B36EE87B3692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3340A6-D6B6-44DF-B439-C03DE8B6A3E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52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884"/>
            <a:ext cx="8229600" cy="13052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25599-4623-46A1-B240-F275D252FE00}" type="datetime1">
              <a:rPr lang="en-US" smtClean="0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D9F6-990D-4E63-B61B-31B629FE7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5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67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1200"/>
              </a:spcBef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F6418F1-2679-41F0-9554-1F481396C26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0C1872-59C0-4847-8106-AD54EEBBF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2684001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990600"/>
          </a:xfrm>
        </p:spPr>
        <p:txBody>
          <a:bodyPr/>
          <a:lstStyle>
            <a:lvl1pPr marL="0" indent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>
              <a:defRPr sz="2400"/>
            </a:lvl2pPr>
            <a:lvl3pPr>
              <a:spcAft>
                <a:spcPts val="600"/>
              </a:spcAft>
              <a:buNone/>
              <a:defRPr sz="2000"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2DEC0C42-9AB4-4451-9F10-8ADD033848B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1009F-7777-4DD5-8467-BF7F7133A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7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4598E5-6792-4EBC-AFB8-CA06E630B80B}" type="datetime1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AB216D-E643-4D60-8A02-10CDC4D4D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D911A-21A1-4197-94D0-9F43D07A0DF2}" type="datetime1">
              <a:rPr lang="en-US" smtClean="0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555AC-C119-4DF2-905F-9B25E705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2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3F8EA429-79DA-414F-85B7-201E52FE18F1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5FA4BA-1C6E-4901-B155-EF34C4090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5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E2EA6-5523-4F74-95B7-D602FDAAD0D2}" type="datetime1">
              <a:rPr lang="en-US" smtClean="0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22738-3C06-41D3-A76A-72E5E9047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66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61D3-3BCD-4A15-B902-62231D7D3AB7}" type="datetime1">
              <a:rPr lang="en-US" smtClean="0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C7BB1-7612-4DF7-8757-CBA60A53C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34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C9A31-6974-4DED-8724-E475AE93DF0D}" type="datetime1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B6F84E-4E2F-4E95-A0BF-718F3525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11" y="1083564"/>
            <a:ext cx="8180889" cy="1636776"/>
          </a:xfrm>
        </p:spPr>
        <p:txBody>
          <a:bodyPr tIns="0" rIns="91440" bIns="0" anchor="t"/>
          <a:lstStyle>
            <a:lvl1pPr algn="l">
              <a:defRPr sz="47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111" y="2720340"/>
            <a:ext cx="8180889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089330-6D09-4F46-A26F-2AEFCE02A1D7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A0993B-B76D-4307-B321-722F62063B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1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994315"/>
            <a:ext cx="5920641" cy="4558885"/>
          </a:xfrm>
        </p:spPr>
        <p:txBody>
          <a:bodyPr/>
          <a:lstStyle>
            <a:lvl1pPr>
              <a:lnSpc>
                <a:spcPts val="3000"/>
              </a:lnSpc>
              <a:spcBef>
                <a:spcPts val="1200"/>
              </a:spcBef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2468880" cy="4572000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1800" i="1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CB98447F-BAB0-44F1-9F65-F8C48A93ED8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EF4B9-3AA4-4F6E-BCB2-CB9F022A9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68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1"/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91607C-031F-456D-B51F-C251EAA18307}" type="datetime1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C731AC-5D3F-4583-B668-40F95B257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5027A-7A3C-4691-ADA4-967809995676}" type="datetime1">
              <a:rPr lang="en-US" smtClean="0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E6E9-840A-457B-A0AF-F2AEA8C4F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57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80808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23ECD-1A7F-463B-9B3B-4DF45D2D8E93}" type="datetime1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3066D6-64C2-4450-B343-1A269C510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73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3B7379-B14C-4A29-9700-9D006CA81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01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11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116599"/>
            <a:ext cx="8229600" cy="4284201"/>
          </a:xfrm>
        </p:spPr>
        <p:txBody>
          <a:bodyPr/>
          <a:lstStyle>
            <a:lvl1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ts val="2400"/>
              </a:lnSpc>
              <a:defRPr sz="2000"/>
            </a:lvl2pPr>
            <a:lvl3pPr>
              <a:lnSpc>
                <a:spcPts val="2000"/>
              </a:lnSpc>
              <a:defRPr sz="1800"/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6471BFED-1990-402D-994E-BE8854CF740A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1AE9B-7983-4153-A80D-A4C40FCB1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14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6E7E66-C5C4-456D-BAC6-D878B6628E5A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1F1-5E43-4933-B280-93532C9FD9F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001970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233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79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46045"/>
            <a:ext cx="4038600" cy="4351706"/>
          </a:xfrm>
        </p:spPr>
        <p:txBody>
          <a:bodyPr lIns="91440"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D41C8-2657-4575-BBDE-29ACAEE1D2AF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B2D32-DCF4-44C4-832C-9625E5CF17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36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3770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38155-E534-ED46-B3E4-04515D4EFF9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9F3854-42B8-4743-9DA2-B65D2D1F54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936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968795"/>
      </p:ext>
    </p:extLst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85114"/>
      </p:ext>
    </p:extLst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86302"/>
      </p:ext>
    </p:extLst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855630"/>
      </p:ext>
    </p:extLst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1698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265496"/>
      </p:ext>
    </p:extLst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57006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0135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-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7"/>
          </p:nvPr>
        </p:nvSpPr>
        <p:spPr>
          <a:xfrm>
            <a:off x="4648200" y="2046044"/>
            <a:ext cx="4038600" cy="4351707"/>
          </a:xfrm>
        </p:spPr>
        <p:txBody>
          <a:bodyPr/>
          <a:lstStyle>
            <a:lvl1pPr>
              <a:lnSpc>
                <a:spcPts val="2600"/>
              </a:lnSpc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fld id="{2A3BDEB4-C6C3-4E8E-ACBD-69D1D355E0E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pPr>
                <a:defRPr/>
              </a:pPr>
              <a:t>10/22/2019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1348E899-16C2-482F-A64E-E619959BDF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80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12436"/>
      </p:ext>
    </p:extLst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811781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61732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69634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31233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22696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96836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84755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917"/>
            <a:ext cx="8077200" cy="1673352"/>
          </a:xfrm>
        </p:spPr>
        <p:txBody>
          <a:bodyPr tIns="0" bIns="0" anchor="t"/>
          <a:lstStyle>
            <a:lvl1pPr algn="ctr">
              <a:defRPr sz="47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E7E66-C5C4-456D-BAC6-D878B6628E5A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4EC1F1-5E43-4933-B280-93532C9FD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134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854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6664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8036"/>
            <a:ext cx="4040188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6664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8036"/>
            <a:ext cx="4041775" cy="3622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899B60-2EAA-4F4C-B342-D90187EACCFC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028A-9F73-40C7-8751-08E15FF8DEE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2492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85E7-AB51-4D71-9554-28F5317C802E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538F-9764-4297-A70D-9D363051C6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285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9330-6D09-4F46-A26F-2AEFCE02A1D7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993B-B76D-4307-B321-722F62063B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970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41C8-2657-4575-BBDE-29ACAEE1D2AF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2D32-DCF4-44C4-832C-9625E5CF17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6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B60-2EAA-4F4C-B342-D90187EACCFC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028A-9F73-40C7-8751-08E15FF8DE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163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5878-DA8B-4EFA-A5E4-86776B440668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A76F4-0CA3-4DD9-9436-A15EA931BF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6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6AF8-C870-4CDC-8E9E-7DCEE7A83FAA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7925-E12B-4B6D-ABA0-6D2EDC8C79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299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92"/>
      </p:ext>
    </p:extLst>
  </p:cSld>
  <p:clrMapOvr>
    <a:masterClrMapping/>
  </p:clrMapOvr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0435-F17D-4830-B728-B719DCCA80A6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5589-4FD4-46DD-8CB1-358D706D784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6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6779-D7B4-4E79-8B3D-1ADE3737F654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DC46-5BBD-4868-BC67-50EF5F49C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9477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FE3C-B282-41B4-B82A-AB0124031F0F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C2B26-3B7F-4EB9-98A6-AAD28B2AB4C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749395DD-C297-4C9E-AF37-CF7666C169D9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6296C5ED-928C-4CAA-BE91-DC5CB920F2A7}" type="datetime1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36B1B-83A8-4F33-B346-725BE6E0919A}" type="datetime1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A3E799-9C02-4F1A-B799-77856DF57C4C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50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749395DD-C297-4C9E-AF37-CF7666C169D9}" type="datetime1">
              <a:rPr lang="en-US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fld id="{EA0B8545-B022-4CA3-B64E-E2F1A4FFBE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961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1" fontAlgn="base" hangingPunct="1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0000"/>
            </a:gs>
            <a:gs pos="60000">
              <a:schemeClr val="bg2">
                <a:tint val="48000"/>
                <a:satMod val="300000"/>
              </a:schemeClr>
            </a:gs>
            <a:gs pos="68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0075"/>
            <a:ext cx="8229600" cy="1304925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6138"/>
            <a:ext cx="82296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AF8DB0-7277-4F19-82D0-84D611942A9A}" type="datetime1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10/22/2019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9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0749E-6682-463B-9AB8-2A5DB14A8D85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09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D4D4D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4D4D4D"/>
          </a:solidFill>
          <a:latin typeface="Calibri" charset="0"/>
          <a:ea typeface="ＭＳ Ｐゴシック" charset="-128"/>
        </a:defRPr>
      </a:lvl9pPr>
    </p:titleStyle>
    <p:bodyStyle>
      <a:lvl1pPr marL="438150" indent="-319088" algn="l" rtl="0" eaLnBrk="0" fontAlgn="base" hangingPunct="0">
        <a:spcBef>
          <a:spcPct val="0"/>
        </a:spcBef>
        <a:spcAft>
          <a:spcPts val="1200"/>
        </a:spcAft>
        <a:buClr>
          <a:schemeClr val="bg2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90000"/>
        <a:buFont typeface="Lucida Grande" charset="0"/>
        <a:buChar char="-"/>
        <a:defRPr sz="2800" kern="1200">
          <a:solidFill>
            <a:srgbClr val="808080"/>
          </a:solidFill>
          <a:latin typeface="+mn-lt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Lucida Grande" charset="0"/>
        <a:buChar char="»"/>
        <a:defRPr sz="2000" kern="1200">
          <a:solidFill>
            <a:srgbClr val="808080"/>
          </a:solidFill>
          <a:latin typeface="+mn-lt"/>
          <a:ea typeface="ＭＳ Ｐゴシック" pitchFamily="34" charset="-128"/>
          <a:cs typeface="ヒラギノ角ゴ Pro W3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ＭＳ Ｐゴシック" pitchFamily="34" charset="-128"/>
          <a:cs typeface="ヒラギノ角ゴ Pro W3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4" r:id="rId15"/>
    <p:sldLayoutId id="2147484105" r:id="rId16"/>
    <p:sldLayoutId id="2147484106" r:id="rId17"/>
    <p:sldLayoutId id="2147484107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6ADB-596E-4FD8-8465-DDD6CD3F01BB}" type="datetime1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0B8545-B022-4CA3-B64E-E2F1A4FFBE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8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C3625A8-7562-4697-9E12-2BE2DD51FA0E}" type="slidenum">
              <a:rPr lang="en-US" smtClean="0">
                <a:solidFill>
                  <a:srgbClr val="FFFFFF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5417820"/>
            <a:ext cx="201930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57200"/>
            <a:ext cx="9144000" cy="1219200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700" b="0" kern="1200">
                <a:solidFill>
                  <a:schemeClr val="accent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cap="small" dirty="0">
                <a:solidFill>
                  <a:prstClr val="black"/>
                </a:solidFill>
              </a:rPr>
              <a:t>Group 1</a:t>
            </a:r>
          </a:p>
          <a:p>
            <a:pPr>
              <a:defRPr/>
            </a:pPr>
            <a:r>
              <a:rPr lang="en-US" sz="3200" b="1" cap="small" dirty="0">
                <a:solidFill>
                  <a:prstClr val="black"/>
                </a:solidFill>
              </a:rPr>
              <a:t>Analysis of Airbnb in Hawaii</a:t>
            </a:r>
          </a:p>
          <a:p>
            <a:pPr>
              <a:defRPr/>
            </a:pPr>
            <a:r>
              <a:rPr lang="en-US" sz="2000" b="1" cap="small" dirty="0">
                <a:solidFill>
                  <a:prstClr val="black"/>
                </a:solidFill>
              </a:rPr>
              <a:t>Jolinda Dirks : Pam Garner : Connie Conine : James Mitchell</a:t>
            </a:r>
          </a:p>
          <a:p>
            <a:pPr>
              <a:defRPr/>
            </a:pPr>
            <a:br>
              <a:rPr lang="en-US" sz="2800" b="1" dirty="0">
                <a:solidFill>
                  <a:prstClr val="black"/>
                </a:solidFill>
              </a:rPr>
            </a:b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EFEBE-B671-4D2F-8BE8-B2D72BD5D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15" y="1828800"/>
            <a:ext cx="6169308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Quantity of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10</a:t>
            </a:fld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ACA3A-DFE6-471E-B02E-A6A966F9177D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Price Bin[$100:$150] has most Superhosts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5D2DEC-3A24-4F96-A419-1842EBBB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2349"/>
            <a:ext cx="4728680" cy="40622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B367202-FEA2-4F42-8E64-44222EF9C9E8}"/>
              </a:ext>
            </a:extLst>
          </p:cNvPr>
          <p:cNvSpPr/>
          <p:nvPr/>
        </p:nvSpPr>
        <p:spPr>
          <a:xfrm>
            <a:off x="882713" y="2819400"/>
            <a:ext cx="4728680" cy="358545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Ratings for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11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Ratings increase by 5% for Superhosts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C31E0-F9A6-409F-B75E-AFBA9DC9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5190"/>
            <a:ext cx="3924152" cy="40665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F538D56-7A22-4E45-9BF7-AC29C29A5B0E}"/>
              </a:ext>
            </a:extLst>
          </p:cNvPr>
          <p:cNvSpPr/>
          <p:nvPr/>
        </p:nvSpPr>
        <p:spPr>
          <a:xfrm>
            <a:off x="882713" y="2819400"/>
            <a:ext cx="4032039" cy="358545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Average Price for Superhosts per Price 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12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No difference in Average price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56B993-DB10-4403-A936-2EC4A1C8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5190"/>
            <a:ext cx="3761959" cy="36622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DD34B46-80AD-4225-9677-7322250E436D}"/>
              </a:ext>
            </a:extLst>
          </p:cNvPr>
          <p:cNvSpPr/>
          <p:nvPr/>
        </p:nvSpPr>
        <p:spPr>
          <a:xfrm>
            <a:off x="882713" y="2819401"/>
            <a:ext cx="4032039" cy="312778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/>
                </a:solidFill>
                <a:ea typeface="+mj-ea"/>
                <a:cs typeface="+mj-cs"/>
              </a:rPr>
              <a:t>BeachFront</a:t>
            </a:r>
            <a:r>
              <a:rPr lang="en-US" b="1" dirty="0">
                <a:solidFill>
                  <a:schemeClr val="tx1"/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055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Price per Proximity to Beach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14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Superhosts slightly more expensive closer to beach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8987-0C48-41C7-909E-EEAD0A93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4" y="2182909"/>
            <a:ext cx="3899026" cy="36622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28803C1-01D4-4639-B1F9-9B74E3ABB214}"/>
              </a:ext>
            </a:extLst>
          </p:cNvPr>
          <p:cNvSpPr/>
          <p:nvPr/>
        </p:nvSpPr>
        <p:spPr>
          <a:xfrm>
            <a:off x="882713" y="2819400"/>
            <a:ext cx="4070287" cy="288191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Price per Proximity to Beach across all Islands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Hawaii is slight less expensive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13BF8-576B-41B6-ABCE-C6F87286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81380"/>
            <a:ext cx="4250433" cy="39908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B3DE001-B466-4253-86CB-FAF9E0B90B7B}"/>
              </a:ext>
            </a:extLst>
          </p:cNvPr>
          <p:cNvSpPr/>
          <p:nvPr/>
        </p:nvSpPr>
        <p:spPr>
          <a:xfrm>
            <a:off x="882713" y="2843986"/>
            <a:ext cx="4358320" cy="288191"/>
          </a:xfrm>
          <a:prstGeom prst="ellipse">
            <a:avLst/>
          </a:prstGeom>
          <a:solidFill>
            <a:srgbClr val="FF0000">
              <a:alpha val="3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a typeface="+mj-ea"/>
                <a:cs typeface="+mj-cs"/>
              </a:rPr>
              <a:t>Hawaii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058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SubSetted</a:t>
            </a:r>
            <a:r>
              <a:rPr lang="en-US" sz="2800" b="1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" y="1902767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ＭＳ Ｐゴシック" charset="-128"/>
              </a:rPr>
              <a:t>Hawaii has 39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Airbnb after </a:t>
            </a:r>
            <a:r>
              <a:rPr lang="en-US" sz="2800" dirty="0" err="1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subsetting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62125-12E2-4148-97A4-2D2C2AFC042C}"/>
              </a:ext>
            </a:extLst>
          </p:cNvPr>
          <p:cNvSpPr/>
          <p:nvPr/>
        </p:nvSpPr>
        <p:spPr>
          <a:xfrm>
            <a:off x="457200" y="2001798"/>
            <a:ext cx="7696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Subset Data: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Superhost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BeachFront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57300" lvl="2" indent="-342900">
              <a:buFontTx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Hawaii</a:t>
            </a:r>
          </a:p>
          <a:p>
            <a:pPr marL="1714500" lvl="3" indent="-3429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Price [$100:$200]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57300" lvl="2" indent="-342900">
              <a:buFontTx/>
              <a:buAutoNum type="arabicPeriod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57300" lvl="2" indent="-342900">
              <a:buFontTx/>
              <a:buAutoNum type="arabicPeriod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208DDC-1F33-41CA-8E03-48F8D48FC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316743"/>
              </p:ext>
            </p:extLst>
          </p:nvPr>
        </p:nvGraphicFramePr>
        <p:xfrm>
          <a:off x="3562350" y="2069220"/>
          <a:ext cx="5505450" cy="410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22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Hawaii :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Hawaii has 39 Superhost/BeachFront/[100:200]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C1AFE-F478-465B-9B3C-582EDE2C5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6899162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Hawaii : Price Distribution PER PROPERTY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EF178-0B80-4AD2-A3F8-31F19DAF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66824"/>
            <a:ext cx="8157364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2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2</a:t>
            </a:fld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ADF92-2C39-4383-B1D2-12C88B699CEF}"/>
              </a:ext>
            </a:extLst>
          </p:cNvPr>
          <p:cNvSpPr txBox="1"/>
          <p:nvPr/>
        </p:nvSpPr>
        <p:spPr>
          <a:xfrm>
            <a:off x="152400" y="1735991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Airbnb Summary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Superhost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Beach front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</a:rPr>
              <a:t>Hawaii</a:t>
            </a:r>
            <a:endParaRPr lang="en-US" sz="2400" dirty="0">
              <a:ea typeface="ＭＳ Ｐゴシック" charset="-128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Top Five 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C8EF4-C63C-46F9-ACC7-CFE88CA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64920"/>
            <a:ext cx="4267200" cy="33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8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4486-D113-4489-B38A-78700302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EA6C-A5A5-4D3A-8E1C-1970E983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###################################################################################################################</a:t>
            </a:r>
          </a:p>
          <a:p>
            <a:r>
              <a:rPr lang="en-US" dirty="0"/>
              <a:t>#Slide 19</a:t>
            </a:r>
          </a:p>
          <a:p>
            <a:r>
              <a:rPr lang="en-US" dirty="0"/>
              <a:t>###################################################################################################################</a:t>
            </a:r>
          </a:p>
          <a:p>
            <a:r>
              <a:rPr lang="en-US" dirty="0"/>
              <a:t>p &lt;- </a:t>
            </a:r>
            <a:r>
              <a:rPr lang="en-US" dirty="0" err="1"/>
              <a:t>ggplot</a:t>
            </a:r>
            <a:r>
              <a:rPr lang="en-US" dirty="0"/>
              <a:t>(temp, </a:t>
            </a:r>
            <a:r>
              <a:rPr lang="en-US" dirty="0" err="1"/>
              <a:t>aes</a:t>
            </a:r>
            <a:r>
              <a:rPr lang="en-US" dirty="0"/>
              <a:t>(x = reorder(</a:t>
            </a:r>
            <a:r>
              <a:rPr lang="en-US" dirty="0" err="1"/>
              <a:t>property_type</a:t>
            </a:r>
            <a:r>
              <a:rPr lang="en-US" dirty="0"/>
              <a:t>, price, FUN = median), y = price))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xlab</a:t>
            </a:r>
            <a:r>
              <a:rPr lang="en-US" dirty="0"/>
              <a:t>("")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("Price")</a:t>
            </a:r>
          </a:p>
          <a:p>
            <a:r>
              <a:rPr lang="en-US" dirty="0"/>
              <a:t>p &lt;- p + </a:t>
            </a:r>
            <a:r>
              <a:rPr lang="en-US" dirty="0" err="1"/>
              <a:t>ggtitle</a:t>
            </a:r>
            <a:r>
              <a:rPr lang="en-US" dirty="0"/>
              <a:t>("Distribution of Price for all Super Hosts in Hawaii")</a:t>
            </a:r>
          </a:p>
          <a:p>
            <a:r>
              <a:rPr lang="en-US" dirty="0"/>
              <a:t>p &lt;- p + theme(</a:t>
            </a:r>
            <a:r>
              <a:rPr lang="en-US" dirty="0" err="1"/>
              <a:t>panel.border</a:t>
            </a:r>
            <a:r>
              <a:rPr lang="en-US" dirty="0"/>
              <a:t> = </a:t>
            </a:r>
            <a:r>
              <a:rPr lang="en-US" dirty="0" err="1"/>
              <a:t>element_rect</a:t>
            </a:r>
            <a:r>
              <a:rPr lang="en-US" dirty="0"/>
              <a:t>(</a:t>
            </a:r>
            <a:r>
              <a:rPr lang="en-US" dirty="0" err="1"/>
              <a:t>linetype</a:t>
            </a:r>
            <a:r>
              <a:rPr lang="en-US" dirty="0"/>
              <a:t> = "solid", color = "black", fill = NA))</a:t>
            </a:r>
          </a:p>
          <a:p>
            <a:r>
              <a:rPr lang="en-US" dirty="0"/>
              <a:t>p &lt;- p + theme(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="grey20",size=20,face="bold"))</a:t>
            </a:r>
          </a:p>
          <a:p>
            <a:r>
              <a:rPr lang="en-US" dirty="0"/>
              <a:t>p &lt;- p + theme(</a:t>
            </a:r>
            <a:r>
              <a:rPr lang="en-US" dirty="0" err="1"/>
              <a:t>axis.text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(face="bold"))</a:t>
            </a:r>
          </a:p>
          <a:p>
            <a:r>
              <a:rPr lang="en-US" dirty="0"/>
              <a:t>p &lt;- p + theme(</a:t>
            </a:r>
            <a:r>
              <a:rPr lang="en-US" dirty="0" err="1"/>
              <a:t>axis.title.y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="grey20",size=20,face="bold"),</a:t>
            </a:r>
          </a:p>
          <a:p>
            <a:r>
              <a:rPr lang="en-US" dirty="0"/>
              <a:t>               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="grey20",size=20,face="bold"),</a:t>
            </a:r>
          </a:p>
          <a:p>
            <a:r>
              <a:rPr lang="en-US" dirty="0"/>
              <a:t>               </a:t>
            </a:r>
            <a:r>
              <a:rPr lang="en-US" dirty="0" err="1"/>
              <a:t>axis.text.y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="grey20",size=20,face="bold"),  </a:t>
            </a:r>
          </a:p>
          <a:p>
            <a:r>
              <a:rPr lang="en-US" dirty="0"/>
              <a:t>               </a:t>
            </a:r>
            <a:r>
              <a:rPr lang="en-US" dirty="0" err="1"/>
              <a:t>axis.title.x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="grey20",size=20,face="bold"))         # Label axis as dollars. Needs library(scales)</a:t>
            </a:r>
          </a:p>
          <a:p>
            <a:r>
              <a:rPr lang="en-US" dirty="0"/>
              <a:t>p &lt;- p + theme(</a:t>
            </a:r>
            <a:r>
              <a:rPr lang="en-US" dirty="0" err="1"/>
              <a:t>axis.text.x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(angle = 90))</a:t>
            </a:r>
          </a:p>
          <a:p>
            <a:r>
              <a:rPr lang="en-US" dirty="0"/>
              <a:t>p &lt;- p + </a:t>
            </a:r>
            <a:r>
              <a:rPr lang="en-US" dirty="0" err="1"/>
              <a:t>scale_y_continuous</a:t>
            </a:r>
            <a:r>
              <a:rPr lang="en-US" dirty="0"/>
              <a:t>(labels = dollar)</a:t>
            </a:r>
          </a:p>
          <a:p>
            <a:r>
              <a:rPr lang="en-US" dirty="0"/>
              <a:t>p</a:t>
            </a:r>
          </a:p>
          <a:p>
            <a:r>
              <a:rPr lang="en-US" dirty="0"/>
              <a:t>###################################################################################################################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4A929-4761-4474-8B8E-BBEF1E8D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538F-9764-4297-A70D-9D363051C6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3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Hawaii: Age vs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18262-3FEC-45EA-AC19-C7649786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7620000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a typeface="+mj-ea"/>
                <a:cs typeface="+mj-cs"/>
              </a:rPr>
              <a:t>Top Five 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46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Top 5 Airbnb on Hawaii per Property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7529-7E56-4EAE-9625-108354A56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B54E-FCDC-4D56-9C7F-91CA92EE9326}"/>
              </a:ext>
            </a:extLst>
          </p:cNvPr>
          <p:cNvSpPr txBox="1"/>
          <p:nvPr/>
        </p:nvSpPr>
        <p:spPr>
          <a:xfrm>
            <a:off x="304800" y="14478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ＭＳ Ｐゴシック" charset="-128"/>
                <a:cs typeface="ＭＳ Ｐゴシック" charset="-128"/>
              </a:rPr>
              <a:t>House and Townhouse most expensive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  <a:p>
            <a:pPr marL="1033462" marR="0" lvl="1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509C9-7BA4-4F89-B54B-FE73107B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7504762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42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a typeface="+mj-ea"/>
                <a:cs typeface="+mj-cs"/>
              </a:rPr>
              <a:t>Summary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624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25</a:t>
            </a:fld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050" y="1219200"/>
            <a:ext cx="912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r>
              <a:rPr lang="en-US" sz="20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   </a:t>
            </a:r>
            <a:endParaRPr lang="en-US" sz="2000" dirty="0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4287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Started with 16,618 Airbnb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Superhosts 6,776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Hawaii has 39 BeachFront Superhosts on Price Bin [100:150]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The Top 5 by property type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A05F-06A6-4E5F-A564-20D0FA9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9" y="2876971"/>
            <a:ext cx="7504762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625A8-7562-4697-9E12-2BE2DD51FA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2350" y="5417820"/>
            <a:ext cx="2019300" cy="12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uiowa.edu/%7Elinguist/images/OldC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601" y="1657197"/>
            <a:ext cx="4848798" cy="321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742797"/>
            <a:ext cx="9144000" cy="1219200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700" b="0" kern="1200">
                <a:solidFill>
                  <a:schemeClr val="accent2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4D4D4D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THANK YOU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</a:rPr>
            </a:b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295400" y="4572000"/>
            <a:ext cx="6400800" cy="101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1" fontAlgn="base" hangingPunct="1">
              <a:spcBef>
                <a:spcPct val="0"/>
              </a:spcBef>
              <a:spcAft>
                <a:spcPts val="1200"/>
              </a:spcAft>
              <a:buClr>
                <a:schemeClr val="bg2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302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90000"/>
              <a:buFont typeface="Lucida Grande" charset="0"/>
              <a:buChar char="-"/>
              <a:defRPr sz="2800" kern="1200">
                <a:solidFill>
                  <a:srgbClr val="808080"/>
                </a:solidFill>
                <a:latin typeface="+mn-lt"/>
                <a:ea typeface="ＭＳ Ｐゴシック" charset="-128"/>
                <a:cs typeface="+mn-cs"/>
              </a:defRPr>
            </a:lvl2pPr>
            <a:lvl3pPr marL="995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3pPr>
            <a:lvl4pPr marL="1216025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Lucida Grande" charset="0"/>
              <a:buChar char="»"/>
              <a:defRPr sz="2000" kern="1200">
                <a:solidFill>
                  <a:srgbClr val="808080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4pPr>
            <a:lvl5pPr marL="1425575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ヒラギノ角ゴ Pro W3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0" marR="0" lvl="0" indent="-3190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FFDE08"/>
              </a:buClr>
              <a:buSzPct val="80000"/>
              <a:buFont typeface="Wingdings 2" pitchFamily="18" charset="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5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ea typeface="+mj-ea"/>
                <a:cs typeface="+mj-cs"/>
              </a:rPr>
              <a:t>Airbnb Summary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20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Airbnb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4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Islands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Kauai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Oahu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Maui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Hawaii</a:t>
            </a: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4B4D16-EF14-421E-A8D5-5D90D73E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1140"/>
              </p:ext>
            </p:extLst>
          </p:nvPr>
        </p:nvGraphicFramePr>
        <p:xfrm>
          <a:off x="457200" y="5303520"/>
          <a:ext cx="8077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353862048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789115319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56495319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95136817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390106856"/>
                    </a:ext>
                  </a:extLst>
                </a:gridCol>
              </a:tblGrid>
              <a:tr h="315480">
                <a:tc gridSpan="5"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Airbnb per Island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8619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Kauai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134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17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DB7EF51-829B-45D7-B9D0-FF4A7663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266825"/>
            <a:ext cx="5505321" cy="40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pPr marL="119062">
              <a:spcBef>
                <a:spcPts val="600"/>
              </a:spcBef>
              <a:spcAft>
                <a:spcPts val="600"/>
              </a:spcAft>
              <a:buSzPct val="80000"/>
            </a:pPr>
            <a:r>
              <a:rPr lang="en-US" sz="2800" b="1" dirty="0">
                <a:solidFill>
                  <a:schemeClr val="tx1"/>
                </a:solidFill>
              </a:rPr>
              <a:t>Airbnb Summary</a:t>
            </a:r>
            <a:endParaRPr lang="en-US" sz="2800" b="1" dirty="0">
              <a:solidFill>
                <a:prstClr val="black"/>
              </a:solidFill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5</a:t>
            </a:fld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823CA7-B913-4F3C-A649-78EBCB56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8001000" cy="42672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188389-D971-474F-ABC6-C5B85C909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80093"/>
              </p:ext>
            </p:extLst>
          </p:nvPr>
        </p:nvGraphicFramePr>
        <p:xfrm>
          <a:off x="-1" y="1264920"/>
          <a:ext cx="914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5386204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91153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649531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513681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90106856"/>
                    </a:ext>
                  </a:extLst>
                </a:gridCol>
              </a:tblGrid>
              <a:tr h="315480">
                <a:tc gridSpan="5"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Airbnb per Island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8619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Kauai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71341"/>
                  </a:ext>
                </a:extLst>
              </a:tr>
              <a:tr h="315480">
                <a:tc>
                  <a:txBody>
                    <a:bodyPr/>
                    <a:lstStyle/>
                    <a:p>
                      <a:r>
                        <a:rPr lang="en-US" dirty="0"/>
                        <a:t>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90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Superhost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7263" y="66675"/>
            <a:ext cx="16256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214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Superhost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7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763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black"/>
                </a:solidFill>
                <a:ea typeface="ＭＳ Ｐゴシック" charset="-128"/>
                <a:cs typeface="ＭＳ Ｐゴシック" charset="-128"/>
              </a:rPr>
              <a:t>Distinguishing feature among Airbnb</a:t>
            </a:r>
          </a:p>
          <a:p>
            <a:pPr marL="576262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937FF-233A-4381-B06B-671A40B8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51" y="2971800"/>
            <a:ext cx="7630849" cy="18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Superhost Summary for all Islands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8</a:t>
            </a:fld>
            <a:endParaRPr lang="en-US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A36698-1C96-4D3D-9F90-A8FE2D1A6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96519"/>
              </p:ext>
            </p:extLst>
          </p:nvPr>
        </p:nvGraphicFramePr>
        <p:xfrm>
          <a:off x="0" y="1219200"/>
          <a:ext cx="374072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4">
                  <a:extLst>
                    <a:ext uri="{9D8B030D-6E8A-4147-A177-3AD203B41FA5}">
                      <a16:colId xmlns:a16="http://schemas.microsoft.com/office/drawing/2014/main" val="937017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3163916560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9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7499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ABBDDE-9D7D-4B5C-B7C8-17C4DB9D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8" y="1266825"/>
            <a:ext cx="5403272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81025"/>
            <a:ext cx="9144000" cy="685800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24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lIns="182880"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SuperHosts</a:t>
            </a:r>
            <a:r>
              <a:rPr lang="en-US" sz="2800" b="1" dirty="0">
                <a:solidFill>
                  <a:schemeClr val="tx1"/>
                </a:solidFill>
              </a:rPr>
              <a:t> per Island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33425" cy="274638"/>
          </a:xfrm>
        </p:spPr>
        <p:txBody>
          <a:bodyPr/>
          <a:lstStyle/>
          <a:p>
            <a:fld id="{424A7529-7E56-4EAE-9625-108354A5631A}" type="slidenum">
              <a:rPr lang="en-US" smtClean="0"/>
              <a:pPr/>
              <a:t>9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735991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2" fontAlgn="base">
              <a:spcBef>
                <a:spcPts val="600"/>
              </a:spcBef>
              <a:spcAft>
                <a:spcPts val="600"/>
              </a:spcAft>
              <a:buSzPct val="80000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  <a:p>
            <a:pPr marL="1033462" lvl="1" indent="-457200" fontAlgn="base">
              <a:spcBef>
                <a:spcPts val="60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v"/>
            </a:pPr>
            <a:endParaRPr lang="en-US" sz="2800" dirty="0">
              <a:solidFill>
                <a:prstClr val="black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817E-1251-43BA-9D7A-310E5AF2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944"/>
            <a:ext cx="9144000" cy="48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33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Modul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re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DE0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vost.potx" id="{EFAFE00E-E30A-4970-8F3A-3E87FDC4B5EF}" vid="{909C153F-E3F9-449B-9A7D-9D5206F39CA2}"/>
    </a:ext>
  </a:extLst>
</a:theme>
</file>

<file path=ppt/theme/theme6.xml><?xml version="1.0" encoding="utf-8"?>
<a:theme xmlns:a="http://schemas.openxmlformats.org/drawingml/2006/main" name="2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vost.potx" id="{EFAFE00E-E30A-4970-8F3A-3E87FDC4B5EF}" vid="{C1BFF6E5-4544-48A3-8865-E14BB9496DA1}"/>
    </a:ext>
  </a:extLst>
</a:theme>
</file>

<file path=ppt/theme/theme7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8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00000"/>
    </a:dk2>
    <a:lt2>
      <a:srgbClr val="FFDE0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13595</TotalTime>
  <Words>595</Words>
  <Application>Microsoft Office PowerPoint</Application>
  <PresentationFormat>On-screen Show (4:3)</PresentationFormat>
  <Paragraphs>153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Arial</vt:lpstr>
      <vt:lpstr>Calibri</vt:lpstr>
      <vt:lpstr>Corbel</vt:lpstr>
      <vt:lpstr>Garamond</vt:lpstr>
      <vt:lpstr>Lucida Grande</vt:lpstr>
      <vt:lpstr>Tw Cen MT</vt:lpstr>
      <vt:lpstr>Tw Cen MT Condensed</vt:lpstr>
      <vt:lpstr>Wingdings</vt:lpstr>
      <vt:lpstr>Wingdings 2</vt:lpstr>
      <vt:lpstr>Wingdings 3</vt:lpstr>
      <vt:lpstr>Module</vt:lpstr>
      <vt:lpstr>2_pres</vt:lpstr>
      <vt:lpstr>pres</vt:lpstr>
      <vt:lpstr>1_Module</vt:lpstr>
      <vt:lpstr>3_pres</vt:lpstr>
      <vt:lpstr>2_Module</vt:lpstr>
      <vt:lpstr>Organic</vt:lpstr>
      <vt:lpstr>Integral</vt:lpstr>
      <vt:lpstr>PowerPoint Presentation</vt:lpstr>
      <vt:lpstr>Agenda</vt:lpstr>
      <vt:lpstr>Airbnb Summary </vt:lpstr>
      <vt:lpstr>Airbnb Summary</vt:lpstr>
      <vt:lpstr>Airbnb Summary</vt:lpstr>
      <vt:lpstr>Superhost </vt:lpstr>
      <vt:lpstr>Superhost</vt:lpstr>
      <vt:lpstr>Superhost Summary for all Islands</vt:lpstr>
      <vt:lpstr>SuperHosts per Island</vt:lpstr>
      <vt:lpstr>Quantity of Superhosts per Price Bin</vt:lpstr>
      <vt:lpstr>Ratings for Superhosts per Price Bin</vt:lpstr>
      <vt:lpstr>Average Price for Superhosts per Price Bin</vt:lpstr>
      <vt:lpstr>BeachFront </vt:lpstr>
      <vt:lpstr>Price per Proximity to Beach</vt:lpstr>
      <vt:lpstr>Price per Proximity to Beach across all Islands</vt:lpstr>
      <vt:lpstr>Hawaii </vt:lpstr>
      <vt:lpstr>SubSetted Data</vt:lpstr>
      <vt:lpstr>Hawaii : Location</vt:lpstr>
      <vt:lpstr>Hawaii : Price Distribution PER PROPERTY TYPE</vt:lpstr>
      <vt:lpstr>PowerPoint Presentation</vt:lpstr>
      <vt:lpstr>Hawaii: Age vs Price</vt:lpstr>
      <vt:lpstr>Top Five </vt:lpstr>
      <vt:lpstr>Top 5 Airbnb on Hawaii per Property Type</vt:lpstr>
      <vt:lpstr>Summary </vt:lpstr>
      <vt:lpstr>Summary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J. Braun</dc:creator>
  <cp:lastModifiedBy>Mitchell James A</cp:lastModifiedBy>
  <cp:revision>443</cp:revision>
  <cp:lastPrinted>2016-02-22T18:07:23Z</cp:lastPrinted>
  <dcterms:created xsi:type="dcterms:W3CDTF">2012-10-04T16:32:02Z</dcterms:created>
  <dcterms:modified xsi:type="dcterms:W3CDTF">2019-10-22T17:53:05Z</dcterms:modified>
</cp:coreProperties>
</file>