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0F9D58"/>
    <a:srgbClr val="F4A000"/>
    <a:srgbClr val="DB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74" autoAdjust="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230A6-6528-4DDC-B1FF-5B29E676AC1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AF28-F074-4322-B35E-4C2A0B04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Productivity Software: Application software used for producing information (documents, presentations,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AF28-F074-4322-B35E-4C2A0B04C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CFC0-490A-4C0F-96B2-E9F93903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0DF18-BB3C-4C63-945B-DE5CA7665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6173-C6CF-404F-AF6E-5B024F36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08AA-A1D0-46BF-B3C3-8B5BE13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8363-6FED-4CDC-B125-F132849D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78E5-FE10-42EA-9635-92DC3BA9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3D35-5160-4420-8127-9AA63DB6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F11C-CA3C-4532-AC5A-3683001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F431-FE1C-47CD-BDDD-034565CF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CB83-C917-41CE-A78C-63CA3F8C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BF7ED-BD3D-4801-A982-E7D2A76B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D623-4742-4ACD-9455-409EF22F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A623-56BD-4358-B049-1DEE3FB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38C-8CE4-4AAA-A032-A1E3CFE7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CE34-FD6C-40B8-9BE1-AFA344CF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EC20-2E63-450D-BA29-1D5B859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421B-5940-49DD-804F-75F4BF96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30E7-02C3-4E85-BBB8-66934277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5AC2-32EC-4844-B401-72CB61C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00AC-CBB8-49E6-A8E1-B7D38F2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273C-B893-491F-B7CE-91BFD5F6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0E8E-2330-47C3-A564-37D4759D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293F-ABCE-4D53-B76F-9204A667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4945-F744-45C2-85B0-071AAC1C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D02F-8589-4240-88B9-AF6177E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07F6-375C-46A5-BB0E-B04F212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5B76-4B27-4909-991D-3973D2CAA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A157A-70EF-41AF-97AC-DF8117A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D3716-2ED8-4507-8F36-22F6B50B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418E-2AD2-4EC9-B845-E1D3AE59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2004-C0CE-47F4-9F6A-D62484E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489-E1C2-46F1-9BCC-B96DF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92171-DC7A-4EE9-96AB-1ED48441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5611-79B2-4D8A-B5B7-5A916EB4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9E639-4543-48FB-AC9F-96FAE6B57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AFFB3-E6F5-483A-9A39-4E2A69727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37F33-2491-414A-8469-C0AB50EF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F7596-9197-4510-8122-C9070672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84F62-A90C-4837-8D19-F1ABCFB0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D5D-4EEC-4E26-9E86-C4056002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FBB12-5AE2-474B-AF36-5D7D822E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BB159-1F75-4467-8908-B61AEE0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8A868-12C9-4AAA-AD70-0EA5A8B1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05B4C-CA9E-491E-845E-A27D2735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ACA8C-629B-494A-820D-2ACA22D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D580-731A-4793-BE0D-8134CD86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095-AE2C-4259-AAC0-C63B420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3ABB-1FC2-4E10-8D22-AEF3B76B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2AA25-BB24-4215-A129-F24591EC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75479-F347-4C7E-A6D6-6D074FD3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2D7BB-35AF-4964-BE4E-67B9100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679E9-1AF0-4910-B362-57FFB02B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9B78-F642-4A19-94CE-2F99678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C969F-3B37-464C-8A0A-4DEC074C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4B485-B877-4054-8E34-65DC02EF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66569-31E5-484B-9332-00B60ED2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DE82-9FDC-45C6-9116-F970F60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2241C-2AF7-4405-933B-523A498D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AFDF2-76C8-4512-9E7F-2E6B4250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0099-5678-4E35-A008-C71F6922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B7B9-3D58-44EE-AD56-63D5BC25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8779-3699-41E5-8A76-1975B207546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8E6B-88D7-4B2B-B66C-B6619DEB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03A7-3DC1-4306-83C1-5F30D05F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865B-DCBF-4059-9EAB-D25F824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LG913fQwR4XUMiP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fbymfmUXFkuLDKbrMBZ97jG7fJHKiMf6Gm5VvPUZwKI/edit?usp=sharing" TargetMode="External"/><Relationship Id="rId3" Type="http://schemas.openxmlformats.org/officeDocument/2006/relationships/hyperlink" Target="https://www.kaggle.com/mrpantherson/metal-by-nation/" TargetMode="External"/><Relationship Id="rId7" Type="http://schemas.openxmlformats.org/officeDocument/2006/relationships/hyperlink" Target="https://www.kaggle.com/NUFORC/ufo-sighting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8tqX7UPdTh3PVeQUfxjAkayuqMkTIHEDGUfL5g44xs8/edit?usp=sharing" TargetMode="External"/><Relationship Id="rId5" Type="http://schemas.openxmlformats.org/officeDocument/2006/relationships/hyperlink" Target="https://www.kaggle.com/imls/museum-directory" TargetMode="External"/><Relationship Id="rId4" Type="http://schemas.openxmlformats.org/officeDocument/2006/relationships/hyperlink" Target="https://docs.google.com/spreadsheets/d/1pCsbpNu4sRqlt5fosZ9clmKE_BZXi-g5weJ4YHGGG5k/edit?usp=shar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crawford52@g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9C4A-A118-4641-A590-E46EDCB9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Quicksand" pitchFamily="2" charset="0"/>
              </a:rPr>
              <a:t>Picture This II</a:t>
            </a:r>
            <a:br>
              <a:rPr lang="en-US" b="1" dirty="0">
                <a:latin typeface="Quicksand" pitchFamily="2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Quicksand" pitchFamily="2" charset="0"/>
              </a:rPr>
              <a:t>Democratizing Data with </a:t>
            </a:r>
            <a:r>
              <a:rPr lang="en-US" sz="2400" dirty="0">
                <a:solidFill>
                  <a:srgbClr val="DB4437"/>
                </a:solidFill>
                <a:latin typeface="Quicksand" pitchFamily="2" charset="0"/>
              </a:rPr>
              <a:t>Google</a:t>
            </a:r>
            <a:r>
              <a:rPr lang="en-US" sz="2400" dirty="0">
                <a:latin typeface="Quicksand" pitchFamily="2" charset="0"/>
              </a:rPr>
              <a:t> </a:t>
            </a:r>
            <a:r>
              <a:rPr lang="en-US" sz="2400" dirty="0">
                <a:solidFill>
                  <a:srgbClr val="0F9D58"/>
                </a:solidFill>
                <a:latin typeface="Quicksand" pitchFamily="2" charset="0"/>
              </a:rPr>
              <a:t>Data</a:t>
            </a:r>
            <a:r>
              <a:rPr lang="en-US" sz="2400" dirty="0">
                <a:latin typeface="Quicksand" pitchFamily="2" charset="0"/>
              </a:rPr>
              <a:t> </a:t>
            </a:r>
            <a:r>
              <a:rPr lang="en-US" sz="2400" dirty="0">
                <a:solidFill>
                  <a:srgbClr val="4285F4"/>
                </a:solidFill>
                <a:latin typeface="Quicksand" pitchFamily="2" charset="0"/>
              </a:rPr>
              <a:t>Studio</a:t>
            </a:r>
            <a:r>
              <a:rPr lang="en-US" sz="2400" dirty="0">
                <a:latin typeface="Quicksand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EF82-5FC6-408E-A8C8-554A308E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57225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Quicksand" pitchFamily="2" charset="0"/>
              </a:rPr>
              <a:t>Presenter</a:t>
            </a:r>
          </a:p>
          <a:p>
            <a:r>
              <a:rPr lang="en-US" sz="1800" b="1" dirty="0">
                <a:latin typeface="Quicksand" pitchFamily="2" charset="0"/>
              </a:rPr>
              <a:t>Jamison Crawford, MPA</a:t>
            </a:r>
            <a:endParaRPr lang="en-US" sz="1050" b="1" dirty="0">
              <a:latin typeface="Quicksand" pitchFamily="2" charset="0"/>
            </a:endParaRPr>
          </a:p>
          <a:p>
            <a:br>
              <a:rPr lang="en-US" sz="1050" dirty="0">
                <a:latin typeface="Quicksand" pitchFamily="2" charset="0"/>
              </a:rPr>
            </a:br>
            <a:r>
              <a:rPr lang="en-US" sz="1050" dirty="0">
                <a:latin typeface="Quicksand" pitchFamily="2" charset="0"/>
              </a:rPr>
              <a:t>Institutional Researcher, Georgia State U.</a:t>
            </a:r>
          </a:p>
          <a:p>
            <a:r>
              <a:rPr lang="en-US" sz="1050" dirty="0">
                <a:latin typeface="Quicksand" pitchFamily="2" charset="0"/>
              </a:rPr>
              <a:t>Faculty Associate, Arizona State U.</a:t>
            </a:r>
          </a:p>
          <a:p>
            <a:r>
              <a:rPr lang="en-US" sz="1050" dirty="0">
                <a:latin typeface="Quicksand" pitchFamily="2" charset="0"/>
              </a:rPr>
              <a:t>Instructor, Georgia State U.</a:t>
            </a:r>
          </a:p>
          <a:p>
            <a:endParaRPr lang="en-US" sz="1050" dirty="0">
              <a:latin typeface="Quicksand" pitchFamily="2" charset="0"/>
            </a:endParaRPr>
          </a:p>
          <a:p>
            <a:r>
              <a:rPr lang="en-US" sz="1600" dirty="0">
                <a:latin typeface="Quicksand" pitchFamily="2" charset="0"/>
              </a:rPr>
              <a:t>Facilitator</a:t>
            </a:r>
          </a:p>
          <a:p>
            <a:r>
              <a:rPr lang="en-US" sz="1800" b="1" dirty="0">
                <a:latin typeface="Quicksand" pitchFamily="2" charset="0"/>
              </a:rPr>
              <a:t>Dori Neptune, MA</a:t>
            </a:r>
          </a:p>
        </p:txBody>
      </p:sp>
    </p:spTree>
    <p:extLst>
      <p:ext uri="{BB962C8B-B14F-4D97-AF65-F5344CB8AC3E}">
        <p14:creationId xmlns:p14="http://schemas.microsoft.com/office/powerpoint/2010/main" val="119410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Demo</a:t>
            </a:r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AD24-F38E-485A-B01D-ED6E7452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Take ~ 20 seconds to take the </a:t>
            </a:r>
            <a:r>
              <a:rPr lang="en-US" b="1" dirty="0">
                <a:solidFill>
                  <a:srgbClr val="4285F4"/>
                </a:solidFill>
                <a:latin typeface="Quicksand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</a:t>
            </a:r>
            <a:endParaRPr lang="en-US" b="1" dirty="0">
              <a:solidFill>
                <a:srgbClr val="4285F4"/>
              </a:solidFill>
              <a:latin typeface="Quicksand" pitchFamily="2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shared in the </a:t>
            </a: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chat.</a:t>
            </a:r>
          </a:p>
        </p:txBody>
      </p:sp>
    </p:spTree>
    <p:extLst>
      <p:ext uri="{BB962C8B-B14F-4D97-AF65-F5344CB8AC3E}">
        <p14:creationId xmlns:p14="http://schemas.microsoft.com/office/powerpoint/2010/main" val="116615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Fun?</a:t>
            </a:r>
            <a:endParaRPr lang="en-US" b="1" dirty="0">
              <a:solidFill>
                <a:srgbClr val="DB4437"/>
              </a:solidFill>
              <a:latin typeface="Quicksa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AD24-F38E-485A-B01D-ED6E7452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138" y="1690688"/>
            <a:ext cx="9543661" cy="4351338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4A000"/>
                </a:solidFill>
                <a:latin typeface="Quicksand" pitchFamily="2" charset="0"/>
              </a:rPr>
              <a:t>Metal Bands by Nation (2017).</a:t>
            </a:r>
            <a:r>
              <a:rPr lang="en-US" dirty="0">
                <a:solidFill>
                  <a:srgbClr val="F4A000"/>
                </a:solidFill>
                <a:latin typeface="Quicksand" pitchFamily="2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Metalstorm.net &amp; World Bank. Kaggle.com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).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Quicksand" pitchFamily="2" charset="0"/>
            </a:endParaRP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Museums, Aquariums, and Zoos (2017).</a:t>
            </a:r>
            <a:r>
              <a:rPr lang="en-US" dirty="0">
                <a:solidFill>
                  <a:srgbClr val="DB4437"/>
                </a:solidFill>
                <a:latin typeface="Quicksand" pitchFamily="2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IMLS Administrative Records. Kaggle.com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).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UFO Sightings (2019).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Sigmond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 Axel, NUFORC. Kaggle.com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 (</a:t>
            </a:r>
            <a:r>
              <a:rPr lang="en-US" dirty="0">
                <a:solidFill>
                  <a:srgbClr val="4285F4"/>
                </a:solidFill>
                <a:latin typeface="Quicksand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Quicksand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4270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165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9C4A-A118-4641-A590-E46EDCB9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2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Quicksand" pitchFamily="2" charset="0"/>
              </a:rPr>
              <a:t>Picture This II</a:t>
            </a:r>
            <a:br>
              <a:rPr lang="en-US" b="1" dirty="0">
                <a:latin typeface="Quicksand" pitchFamily="2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Quicksand" pitchFamily="2" charset="0"/>
              </a:rPr>
              <a:t>Democratizing Data with </a:t>
            </a:r>
            <a:r>
              <a:rPr lang="en-US" sz="2400" dirty="0">
                <a:solidFill>
                  <a:srgbClr val="DB4437"/>
                </a:solidFill>
                <a:latin typeface="Quicksand" pitchFamily="2" charset="0"/>
              </a:rPr>
              <a:t>Google</a:t>
            </a:r>
            <a:r>
              <a:rPr lang="en-US" sz="2400" dirty="0">
                <a:latin typeface="Quicksand" pitchFamily="2" charset="0"/>
              </a:rPr>
              <a:t> </a:t>
            </a:r>
            <a:r>
              <a:rPr lang="en-US" sz="2400" dirty="0">
                <a:solidFill>
                  <a:srgbClr val="0F9D58"/>
                </a:solidFill>
                <a:latin typeface="Quicksand" pitchFamily="2" charset="0"/>
              </a:rPr>
              <a:t>Data</a:t>
            </a:r>
            <a:r>
              <a:rPr lang="en-US" sz="2400" dirty="0">
                <a:latin typeface="Quicksand" pitchFamily="2" charset="0"/>
              </a:rPr>
              <a:t> </a:t>
            </a:r>
            <a:r>
              <a:rPr lang="en-US" sz="2400" dirty="0">
                <a:solidFill>
                  <a:srgbClr val="4285F4"/>
                </a:solidFill>
                <a:latin typeface="Quicksand" pitchFamily="2" charset="0"/>
              </a:rPr>
              <a:t>Studio</a:t>
            </a:r>
            <a:r>
              <a:rPr lang="en-US" sz="2400" dirty="0">
                <a:latin typeface="Quicksand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EF82-5FC6-408E-A8C8-554A308E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828"/>
            <a:ext cx="9144000" cy="317243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Quicksand" pitchFamily="2" charset="0"/>
              </a:rPr>
              <a:t>Thank you for joining us!</a:t>
            </a:r>
          </a:p>
          <a:p>
            <a:endParaRPr lang="en-US" sz="1800" b="1" dirty="0">
              <a:latin typeface="Quicksand" pitchFamily="2" charset="0"/>
            </a:endParaRPr>
          </a:p>
          <a:p>
            <a:r>
              <a:rPr lang="en-US" sz="1800" b="1" dirty="0">
                <a:latin typeface="Quicksand" pitchFamily="2" charset="0"/>
              </a:rPr>
              <a:t>Jamison Crawford, MPA</a:t>
            </a:r>
            <a:endParaRPr lang="en-US" sz="1050" b="1" dirty="0">
              <a:latin typeface="Quicksand" pitchFamily="2" charset="0"/>
            </a:endParaRPr>
          </a:p>
          <a:p>
            <a:r>
              <a:rPr lang="en-US" sz="1600" dirty="0">
                <a:latin typeface="Quicksand" pitchFamily="2" charset="0"/>
              </a:rPr>
              <a:t>Contact: </a:t>
            </a:r>
            <a:r>
              <a:rPr lang="en-US" sz="1600" dirty="0">
                <a:solidFill>
                  <a:srgbClr val="4285F4"/>
                </a:solidFill>
                <a:latin typeface="Quicksand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jcrawford52@gsu.edu</a:t>
            </a:r>
            <a:r>
              <a:rPr lang="en-US" sz="1600" dirty="0">
                <a:solidFill>
                  <a:srgbClr val="4285F4"/>
                </a:solidFill>
                <a:latin typeface="Quicksand" pitchFamily="2" charset="0"/>
              </a:rPr>
              <a:t> </a:t>
            </a:r>
          </a:p>
          <a:p>
            <a:r>
              <a:rPr lang="en-US" sz="1600" dirty="0">
                <a:latin typeface="Quicksand" pitchFamily="2" charset="0"/>
              </a:rPr>
              <a:t>Download Presentation: </a:t>
            </a:r>
            <a:r>
              <a:rPr lang="en-US" sz="1600" dirty="0">
                <a:solidFill>
                  <a:srgbClr val="4285F4"/>
                </a:solidFill>
                <a:latin typeface="Quicksand" pitchFamily="2" charset="0"/>
              </a:rPr>
              <a:t>github.com/</a:t>
            </a:r>
            <a:r>
              <a:rPr lang="en-US" sz="1600" dirty="0" err="1">
                <a:solidFill>
                  <a:srgbClr val="4285F4"/>
                </a:solidFill>
                <a:latin typeface="Quicksand" pitchFamily="2" charset="0"/>
              </a:rPr>
              <a:t>jamisoncrawford</a:t>
            </a:r>
            <a:r>
              <a:rPr lang="en-US" sz="1600" dirty="0">
                <a:solidFill>
                  <a:srgbClr val="4285F4"/>
                </a:solidFill>
                <a:latin typeface="Quicksand" pitchFamily="2" charset="0"/>
              </a:rPr>
              <a:t>/</a:t>
            </a:r>
            <a:r>
              <a:rPr lang="en-US" sz="1600" dirty="0" err="1">
                <a:solidFill>
                  <a:srgbClr val="4285F4"/>
                </a:solidFill>
                <a:latin typeface="Quicksand" pitchFamily="2" charset="0"/>
              </a:rPr>
              <a:t>dataviz</a:t>
            </a:r>
            <a:endParaRPr lang="en-US" sz="1600" dirty="0">
              <a:solidFill>
                <a:srgbClr val="4285F4"/>
              </a:solidFill>
              <a:latin typeface="Quicksand" pitchFamily="2" charset="0"/>
            </a:endParaRPr>
          </a:p>
          <a:p>
            <a:endParaRPr lang="en-US" sz="1050" dirty="0">
              <a:latin typeface="Quicksand" pitchFamily="2" charset="0"/>
            </a:endParaRPr>
          </a:p>
          <a:p>
            <a:r>
              <a:rPr lang="en-US" sz="1600" dirty="0">
                <a:latin typeface="Quicksand" pitchFamily="2" charset="0"/>
              </a:rPr>
              <a:t>Special Thanks:</a:t>
            </a:r>
          </a:p>
          <a:p>
            <a:r>
              <a:rPr lang="en-US" sz="1800" b="1" dirty="0">
                <a:latin typeface="Quicksand" pitchFamily="2" charset="0"/>
              </a:rPr>
              <a:t>Dori Neptune, MA</a:t>
            </a:r>
          </a:p>
        </p:txBody>
      </p:sp>
    </p:spTree>
    <p:extLst>
      <p:ext uri="{BB962C8B-B14F-4D97-AF65-F5344CB8AC3E}">
        <p14:creationId xmlns:p14="http://schemas.microsoft.com/office/powerpoint/2010/main" val="35928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Contents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40CF3-CCC0-4D80-8407-034E51BBAF40}"/>
              </a:ext>
            </a:extLst>
          </p:cNvPr>
          <p:cNvSpPr/>
          <p:nvPr/>
        </p:nvSpPr>
        <p:spPr>
          <a:xfrm>
            <a:off x="5578503" y="4217672"/>
            <a:ext cx="2903023" cy="22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897E-2691-45D4-8979-45601346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86" y="0"/>
            <a:ext cx="6285714" cy="36380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B97-421A-4F54-AA10-54C95AFE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353" y="1690688"/>
            <a:ext cx="6921174" cy="4452719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Google’s Office Suite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What is Google Data Studio?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Data Studio Features &amp; Integration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Demonstration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 pitchFamily="2" charset="0"/>
              </a:rPr>
              <a:t>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83B077-E1E6-4410-9759-787564B0A22B}"/>
              </a:ext>
            </a:extLst>
          </p:cNvPr>
          <p:cNvSpPr txBox="1">
            <a:spLocks/>
          </p:cNvSpPr>
          <p:nvPr/>
        </p:nvSpPr>
        <p:spPr>
          <a:xfrm>
            <a:off x="5699144" y="6415295"/>
            <a:ext cx="6347350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Crawford (2020)</a:t>
            </a:r>
          </a:p>
        </p:txBody>
      </p:sp>
    </p:spTree>
    <p:extLst>
      <p:ext uri="{BB962C8B-B14F-4D97-AF65-F5344CB8AC3E}">
        <p14:creationId xmlns:p14="http://schemas.microsoft.com/office/powerpoint/2010/main" val="21764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Google’s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Office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Suite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523D8A0-EC61-408A-B5FB-848007B8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1" y="365125"/>
            <a:ext cx="4993512" cy="6316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B97-421A-4F54-AA10-54C95AFE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4" y="1690688"/>
            <a:ext cx="6885991" cy="44527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Cloud-based collaborative applications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Gmail, Docs, Sheets, Slides, Analytics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“Suites” = “Productivity Software”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Desktop use, mobile responsivity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Notably: </a:t>
            </a:r>
            <a:r>
              <a:rPr lang="en-US" sz="2400" b="1" dirty="0">
                <a:latin typeface="Quicksand" pitchFamily="2" charset="0"/>
              </a:rPr>
              <a:t>Interfacing ecosystem</a:t>
            </a:r>
            <a:endParaRPr lang="en-US" sz="2400" dirty="0">
              <a:latin typeface="Quicksand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B915E-5931-46B4-A4A6-E991E7099049}"/>
              </a:ext>
            </a:extLst>
          </p:cNvPr>
          <p:cNvSpPr txBox="1">
            <a:spLocks/>
          </p:cNvSpPr>
          <p:nvPr/>
        </p:nvSpPr>
        <p:spPr>
          <a:xfrm>
            <a:off x="238607" y="6419272"/>
            <a:ext cx="2319867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Google Gmail</a:t>
            </a:r>
          </a:p>
        </p:txBody>
      </p:sp>
    </p:spTree>
    <p:extLst>
      <p:ext uri="{BB962C8B-B14F-4D97-AF65-F5344CB8AC3E}">
        <p14:creationId xmlns:p14="http://schemas.microsoft.com/office/powerpoint/2010/main" val="39550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Google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B97-421A-4F54-AA10-54C95AFE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936" y="1369323"/>
            <a:ext cx="6885991" cy="44527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Cloud-based spreadsheet software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Allows real time updates, collaboration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Fluid transition to, from MS Excel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More extensive functions than MS Excel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Quicksand" pitchFamily="2" charset="0"/>
              </a:rPr>
              <a:t>Data backend </a:t>
            </a:r>
            <a:r>
              <a:rPr lang="en-US" sz="2400" dirty="0">
                <a:latin typeface="Quicksand" pitchFamily="2" charset="0"/>
              </a:rPr>
              <a:t>for interfacing apps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B915E-5931-46B4-A4A6-E991E7099049}"/>
              </a:ext>
            </a:extLst>
          </p:cNvPr>
          <p:cNvSpPr txBox="1">
            <a:spLocks/>
          </p:cNvSpPr>
          <p:nvPr/>
        </p:nvSpPr>
        <p:spPr>
          <a:xfrm>
            <a:off x="238607" y="6419272"/>
            <a:ext cx="2319867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Google Sheets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8733A-D332-441F-9951-83FA6D8A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208099" cy="38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Google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Forms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B915E-5931-46B4-A4A6-E991E7099049}"/>
              </a:ext>
            </a:extLst>
          </p:cNvPr>
          <p:cNvSpPr txBox="1">
            <a:spLocks/>
          </p:cNvSpPr>
          <p:nvPr/>
        </p:nvSpPr>
        <p:spPr>
          <a:xfrm>
            <a:off x="238607" y="6419272"/>
            <a:ext cx="2319867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Google 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B3ACF-8155-4D3E-9C63-3D4D6698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30" y="2087418"/>
            <a:ext cx="4783870" cy="4770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B97-421A-4F54-AA10-54C95AFE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64" y="1406267"/>
            <a:ext cx="6885991" cy="44527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Cloud-based survey software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Allows real time editing, responses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Sharable, embeddable in web pages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Rich features, response summaries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Quicksand" pitchFamily="2" charset="0"/>
              </a:rPr>
              <a:t>Frontend </a:t>
            </a:r>
            <a:r>
              <a:rPr lang="en-US" sz="2400" dirty="0">
                <a:latin typeface="Quicksand" pitchFamily="2" charset="0"/>
              </a:rPr>
              <a:t>input for Google Sheets</a:t>
            </a:r>
          </a:p>
        </p:txBody>
      </p:sp>
    </p:spTree>
    <p:extLst>
      <p:ext uri="{BB962C8B-B14F-4D97-AF65-F5344CB8AC3E}">
        <p14:creationId xmlns:p14="http://schemas.microsoft.com/office/powerpoint/2010/main" val="236012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Google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F4A000"/>
                </a:solidFill>
                <a:latin typeface="Quicksand" pitchFamily="2" charset="0"/>
              </a:rPr>
              <a:t>Data</a:t>
            </a:r>
            <a:r>
              <a:rPr lang="en-US" b="1" dirty="0"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B97-421A-4F54-AA10-54C95AFE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09" y="1690688"/>
            <a:ext cx="6885991" cy="44527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Cloud-based, real time dashboarding tool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Multiple data sources; transforms, filters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Easy-to-build, interactive visualizations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Quicksand" pitchFamily="2" charset="0"/>
              </a:rPr>
              <a:t>Excellent for reporting or exploring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Quicksand" pitchFamily="2" charset="0"/>
              </a:rPr>
              <a:t>Interfaces </a:t>
            </a:r>
            <a:r>
              <a:rPr lang="en-US" sz="2400" dirty="0">
                <a:latin typeface="Quicksand" pitchFamily="2" charset="0"/>
              </a:rPr>
              <a:t>with Google Sheets,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5B814-8C6B-4CC9-B2C8-D05713E1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940"/>
            <a:ext cx="3579784" cy="49339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B6DFD0-D6DF-4212-B123-B2097A6F6292}"/>
              </a:ext>
            </a:extLst>
          </p:cNvPr>
          <p:cNvSpPr txBox="1">
            <a:spLocks/>
          </p:cNvSpPr>
          <p:nvPr/>
        </p:nvSpPr>
        <p:spPr>
          <a:xfrm>
            <a:off x="5661437" y="6414445"/>
            <a:ext cx="6347350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CASA Performance Man. Dashboard (Crawford, 2020)</a:t>
            </a:r>
          </a:p>
        </p:txBody>
      </p:sp>
    </p:spTree>
    <p:extLst>
      <p:ext uri="{BB962C8B-B14F-4D97-AF65-F5344CB8AC3E}">
        <p14:creationId xmlns:p14="http://schemas.microsoft.com/office/powerpoint/2010/main" val="286364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Big</a:t>
            </a: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 Picture: </a:t>
            </a:r>
            <a:r>
              <a:rPr lang="en-US" b="1" dirty="0">
                <a:solidFill>
                  <a:srgbClr val="F4A000"/>
                </a:solidFill>
                <a:latin typeface="Quicksand" pitchFamily="2" charset="0"/>
              </a:rPr>
              <a:t>Interfacing</a:t>
            </a: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 </a:t>
            </a:r>
            <a:r>
              <a:rPr lang="en-US" b="1" dirty="0">
                <a:solidFill>
                  <a:srgbClr val="0F9D58"/>
                </a:solidFill>
                <a:latin typeface="Quicksand" pitchFamily="2" charset="0"/>
              </a:rPr>
              <a:t>Apps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C049976-9D88-4984-939F-D69366FEC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03" y="2302933"/>
            <a:ext cx="2242734" cy="308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FFBC1DE-3AAF-4B97-924C-4943A8998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81" y="2302933"/>
            <a:ext cx="4754224" cy="4409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AC4ACC-5B26-4BB6-B28D-7B120E14F1DA}"/>
              </a:ext>
            </a:extLst>
          </p:cNvPr>
          <p:cNvSpPr/>
          <p:nvPr/>
        </p:nvSpPr>
        <p:spPr>
          <a:xfrm>
            <a:off x="3420837" y="5779911"/>
            <a:ext cx="5328052" cy="942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B6DFD0-D6DF-4212-B123-B2097A6F6292}"/>
              </a:ext>
            </a:extLst>
          </p:cNvPr>
          <p:cNvSpPr txBox="1">
            <a:spLocks/>
          </p:cNvSpPr>
          <p:nvPr/>
        </p:nvSpPr>
        <p:spPr>
          <a:xfrm>
            <a:off x="5661437" y="6414445"/>
            <a:ext cx="6347350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Google</a:t>
            </a:r>
          </a:p>
        </p:txBody>
      </p:sp>
      <p:pic>
        <p:nvPicPr>
          <p:cNvPr id="3082" name="Picture 10" descr="Digimind Marketplace | Google Data Studio">
            <a:extLst>
              <a:ext uri="{FF2B5EF4-FFF2-40B4-BE49-F238E27FC236}">
                <a16:creationId xmlns:a16="http://schemas.microsoft.com/office/drawing/2014/main" id="{12F3EFB6-4232-4DBC-BC0F-11876785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79" y="1498422"/>
            <a:ext cx="4721290" cy="47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6B61B8-F5E9-42BC-B5E2-91BE8DE4E8F4}"/>
              </a:ext>
            </a:extLst>
          </p:cNvPr>
          <p:cNvSpPr/>
          <p:nvPr/>
        </p:nvSpPr>
        <p:spPr>
          <a:xfrm>
            <a:off x="3748518" y="3629608"/>
            <a:ext cx="653143" cy="578498"/>
          </a:xfrm>
          <a:prstGeom prst="rightArrow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DB4437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F39A76-60EA-4A0B-AE10-46951B35D637}"/>
              </a:ext>
            </a:extLst>
          </p:cNvPr>
          <p:cNvSpPr/>
          <p:nvPr/>
        </p:nvSpPr>
        <p:spPr>
          <a:xfrm>
            <a:off x="7311979" y="3629608"/>
            <a:ext cx="653143" cy="578498"/>
          </a:xfrm>
          <a:prstGeom prst="rightArrow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DB443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11677-2A0D-4D06-B01A-2EE63C8AE06C}"/>
              </a:ext>
            </a:extLst>
          </p:cNvPr>
          <p:cNvSpPr txBox="1"/>
          <p:nvPr/>
        </p:nvSpPr>
        <p:spPr>
          <a:xfrm>
            <a:off x="1178103" y="5701004"/>
            <a:ext cx="2152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Quicksand" pitchFamily="2" charset="0"/>
              </a:rPr>
              <a:t>Forms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55E6F9-ED04-482D-83D3-7085503AF61C}"/>
              </a:ext>
            </a:extLst>
          </p:cNvPr>
          <p:cNvSpPr txBox="1"/>
          <p:nvPr/>
        </p:nvSpPr>
        <p:spPr>
          <a:xfrm>
            <a:off x="4796130" y="5671238"/>
            <a:ext cx="2152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Quicksand" pitchFamily="2" charset="0"/>
              </a:rPr>
              <a:t>Sheets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72BC6-BA28-4965-886F-DA4CAE60FC2D}"/>
              </a:ext>
            </a:extLst>
          </p:cNvPr>
          <p:cNvSpPr txBox="1"/>
          <p:nvPr/>
        </p:nvSpPr>
        <p:spPr>
          <a:xfrm>
            <a:off x="8873491" y="5670750"/>
            <a:ext cx="2152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Quicksand" pitchFamily="2" charset="0"/>
              </a:rPr>
              <a:t>Data Studio</a:t>
            </a:r>
          </a:p>
        </p:txBody>
      </p:sp>
    </p:spTree>
    <p:extLst>
      <p:ext uri="{BB962C8B-B14F-4D97-AF65-F5344CB8AC3E}">
        <p14:creationId xmlns:p14="http://schemas.microsoft.com/office/powerpoint/2010/main" val="19809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Example: </a:t>
            </a: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Performance </a:t>
            </a:r>
            <a:r>
              <a:rPr lang="en-US" b="1" dirty="0">
                <a:solidFill>
                  <a:srgbClr val="F4A000"/>
                </a:solidFill>
                <a:latin typeface="Quicksand" pitchFamily="2" charset="0"/>
              </a:rPr>
              <a:t>Dashboard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B6DFD0-D6DF-4212-B123-B2097A6F6292}"/>
              </a:ext>
            </a:extLst>
          </p:cNvPr>
          <p:cNvSpPr txBox="1">
            <a:spLocks/>
          </p:cNvSpPr>
          <p:nvPr/>
        </p:nvSpPr>
        <p:spPr>
          <a:xfrm>
            <a:off x="5661437" y="6414445"/>
            <a:ext cx="6347350" cy="30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Quicksand" pitchFamily="2" charset="0"/>
              </a:rPr>
              <a:t>Image Source: Crawford (2020)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ABD47-AA1A-43C6-B39D-8EFD44A7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52" y="1611348"/>
            <a:ext cx="4377612" cy="2201172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552C5-FB97-4FF8-8BE8-16344E90E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52" y="4015138"/>
            <a:ext cx="4381279" cy="201312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F80E2-BC61-41A8-8CF7-FC4CB970D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201" y="3934012"/>
            <a:ext cx="5563821" cy="2175379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4580039A-AB19-4613-BAC7-CCDA36C692CF}"/>
              </a:ext>
            </a:extLst>
          </p:cNvPr>
          <p:cNvSpPr/>
          <p:nvPr/>
        </p:nvSpPr>
        <p:spPr>
          <a:xfrm>
            <a:off x="233265" y="2948473"/>
            <a:ext cx="772887" cy="2013129"/>
          </a:xfrm>
          <a:prstGeom prst="curvedRightArrow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D3AA2507-FA86-4EA9-BABB-3195299E313D}"/>
              </a:ext>
            </a:extLst>
          </p:cNvPr>
          <p:cNvSpPr/>
          <p:nvPr/>
        </p:nvSpPr>
        <p:spPr>
          <a:xfrm>
            <a:off x="3834882" y="5949688"/>
            <a:ext cx="3284375" cy="624460"/>
          </a:xfrm>
          <a:prstGeom prst="curvedUpArrow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4FE134D-F209-484B-9CF7-6A60DF22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878" y="1850599"/>
            <a:ext cx="4704551" cy="1722669"/>
          </a:xfrm>
        </p:spPr>
        <p:txBody>
          <a:bodyPr anchor="ctr"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400" dirty="0">
                <a:latin typeface="Quicksand" pitchFamily="2" charset="0"/>
              </a:rPr>
              <a:t>Activity entered in Google Sheets (frontend)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400" dirty="0">
                <a:latin typeface="Quicksand" pitchFamily="2" charset="0"/>
              </a:rPr>
              <a:t>Data are transformed as needed (backend)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400" dirty="0">
                <a:latin typeface="Quicksand" pitchFamily="2" charset="0"/>
              </a:rPr>
              <a:t>Processed data informs Data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4D40-255A-49C5-8AFF-519C6373149E}"/>
              </a:ext>
            </a:extLst>
          </p:cNvPr>
          <p:cNvSpPr txBox="1"/>
          <p:nvPr/>
        </p:nvSpPr>
        <p:spPr>
          <a:xfrm>
            <a:off x="680994" y="15397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icksand" pitchFamily="2" charset="0"/>
              </a:rPr>
              <a:t>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ED0B2-4934-4A0E-87B5-F5E1793EA2D8}"/>
              </a:ext>
            </a:extLst>
          </p:cNvPr>
          <p:cNvSpPr txBox="1"/>
          <p:nvPr/>
        </p:nvSpPr>
        <p:spPr>
          <a:xfrm>
            <a:off x="680994" y="5767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icksand" pitchFamily="2" charset="0"/>
              </a:rPr>
              <a:t>B.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BCDA4-9603-41CF-B395-368F8A2F8BB9}"/>
              </a:ext>
            </a:extLst>
          </p:cNvPr>
          <p:cNvSpPr txBox="1"/>
          <p:nvPr/>
        </p:nvSpPr>
        <p:spPr>
          <a:xfrm>
            <a:off x="5779911" y="5728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icksand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59803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7968-4651-40FE-BE76-2731F61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285F4"/>
                </a:solidFill>
                <a:latin typeface="Quicksand" pitchFamily="2" charset="0"/>
              </a:rPr>
              <a:t>Not </a:t>
            </a:r>
            <a:r>
              <a:rPr lang="en-US" b="1" dirty="0">
                <a:solidFill>
                  <a:srgbClr val="DB4437"/>
                </a:solidFill>
                <a:latin typeface="Quicksand" pitchFamily="2" charset="0"/>
              </a:rPr>
              <a:t>bad.</a:t>
            </a:r>
            <a:endParaRPr lang="en-US" b="1" dirty="0">
              <a:solidFill>
                <a:srgbClr val="F4A000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382</Words>
  <Application>Microsoft Office PowerPoint</Application>
  <PresentationFormat>Widescreen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Quicksand</vt:lpstr>
      <vt:lpstr>Office Theme</vt:lpstr>
      <vt:lpstr>Picture This II Democratizing Data with Google Data Studio </vt:lpstr>
      <vt:lpstr>Contents</vt:lpstr>
      <vt:lpstr>Google’s Office Suite</vt:lpstr>
      <vt:lpstr>Google Sheets</vt:lpstr>
      <vt:lpstr>Google Forms</vt:lpstr>
      <vt:lpstr>Google Data Studio</vt:lpstr>
      <vt:lpstr>Big Picture: Interfacing Apps</vt:lpstr>
      <vt:lpstr>Example: Performance Dashboard</vt:lpstr>
      <vt:lpstr>Not bad.</vt:lpstr>
      <vt:lpstr>Demo time.</vt:lpstr>
      <vt:lpstr>Fun?</vt:lpstr>
      <vt:lpstr>Questions?</vt:lpstr>
      <vt:lpstr>Picture This II Democratizing Data with Google Data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Democratizing Data Multi-App Integration Google Data Studio </dc:title>
  <dc:creator>Jamison River Crawford</dc:creator>
  <cp:lastModifiedBy>Jamison River Crawford</cp:lastModifiedBy>
  <cp:revision>63</cp:revision>
  <dcterms:created xsi:type="dcterms:W3CDTF">2020-06-29T22:38:14Z</dcterms:created>
  <dcterms:modified xsi:type="dcterms:W3CDTF">2020-06-30T04:44:40Z</dcterms:modified>
</cp:coreProperties>
</file>