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496" r:id="rId2"/>
    <p:sldId id="497" r:id="rId3"/>
    <p:sldId id="382" r:id="rId4"/>
    <p:sldId id="483" r:id="rId5"/>
    <p:sldId id="505" r:id="rId6"/>
    <p:sldId id="485" r:id="rId7"/>
    <p:sldId id="484" r:id="rId8"/>
    <p:sldId id="513" r:id="rId9"/>
    <p:sldId id="507" r:id="rId10"/>
    <p:sldId id="508" r:id="rId11"/>
    <p:sldId id="509" r:id="rId12"/>
    <p:sldId id="512" r:id="rId13"/>
    <p:sldId id="515" r:id="rId14"/>
    <p:sldId id="455" r:id="rId15"/>
    <p:sldId id="516" r:id="rId16"/>
    <p:sldId id="517" r:id="rId17"/>
    <p:sldId id="518" r:id="rId18"/>
    <p:sldId id="519" r:id="rId19"/>
    <p:sldId id="41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6A8510-3C92-F542-B94E-EE88A72DF797}">
          <p14:sldIdLst>
            <p14:sldId id="496"/>
            <p14:sldId id="497"/>
            <p14:sldId id="382"/>
            <p14:sldId id="483"/>
            <p14:sldId id="505"/>
            <p14:sldId id="485"/>
            <p14:sldId id="484"/>
            <p14:sldId id="513"/>
            <p14:sldId id="507"/>
            <p14:sldId id="508"/>
            <p14:sldId id="509"/>
            <p14:sldId id="512"/>
            <p14:sldId id="515"/>
            <p14:sldId id="455"/>
            <p14:sldId id="516"/>
            <p14:sldId id="517"/>
            <p14:sldId id="518"/>
            <p14:sldId id="519"/>
            <p14:sldId id="414"/>
          </p14:sldIdLst>
        </p14:section>
        <p14:section name="Andrea Young" id="{94767C8C-9401-B446-973A-58C4EBE2BAED}">
          <p14:sldIdLst/>
        </p14:section>
        <p14:section name="Katie Oconnell" id="{DE5CE00B-ECCD-2C4A-9238-713D00817EAD}">
          <p14:sldIdLst/>
        </p14:section>
        <p14:section name="Nisha Botchwey" id="{6CFD7175-1442-8046-A4C8-15A117957F29}">
          <p14:sldIdLst/>
        </p14:section>
        <p14:section name="Arthi Rao" id="{46E59009-3655-E04D-BB49-7ACE14CCE40B}">
          <p14:sldIdLst/>
        </p14:section>
        <p14:section name="Arthi Rao, Camara Jones, Toks" id="{7EB20158-527E-9D45-93F2-BA179E487C03}">
          <p14:sldIdLst/>
        </p14:section>
        <p14:section name="Andrea Young and Katie Oconnell" id="{CEB4BF50-1095-2344-BF64-9ECFBCD3DFB4}">
          <p14:sldIdLst/>
        </p14:section>
        <p14:section name="Mary Beth Walker" id="{D23FF4E0-CC76-4B41-B915-1F8E7D3DEA85}">
          <p14:sldIdLst/>
        </p14:section>
        <p14:section name="Andrea Young" id="{845C2B5C-B614-7E40-9E5D-7F2AE774868C}">
          <p14:sldIdLst/>
        </p14:section>
        <p14:section name="Andrea Young" id="{FBFABF0C-5CEB-4440-A221-1C5717774A02}">
          <p14:sldIdLst/>
        </p14:section>
        <p14:section name="Hamida Labi" id="{8F413AEC-F248-7B41-BFA7-57202A712540}">
          <p14:sldIdLst/>
        </p14:section>
        <p14:section name="Hamida Labi, Will Harrell, Douglas Blackmon" id="{14EB480D-841A-174B-BCAD-985D6AD1E82D}">
          <p14:sldIdLst/>
        </p14:section>
        <p14:section name="Katie Oconnell" id="{A63F256A-5C90-AC46-8124-0912D5556166}">
          <p14:sldIdLst/>
        </p14:section>
        <p14:section name="Andrea Young" id="{10C8A57C-DBD4-FA40-8320-593958A8F9D9}">
          <p14:sldIdLst/>
        </p14:section>
        <p14:section name="Sean Young" id="{ED8C7F29-B066-944B-BF62-464730746133}">
          <p14:sldIdLst/>
        </p14:section>
        <p14:section name="Sean Young, Jordie Davies, Marcia Johnson-Blanco, Kenneth Polite" id="{529E73C7-7086-194F-AF6A-686344DA4FB4}">
          <p14:sldIdLst/>
        </p14:section>
        <p14:section name="Andrea Young and Nisha Botchwey" id="{3B1D2463-A2DA-834A-96AF-505C4DB1CCD9}">
          <p14:sldIdLst/>
        </p14:section>
        <p14:section name="Final Slide" id="{9CEC8A92-D314-4D4A-8B00-44F64C32A55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ie O'Connell" initials="KO"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663A"/>
    <a:srgbClr val="000000"/>
    <a:srgbClr val="EBE9E6"/>
    <a:srgbClr val="E1E9EC"/>
    <a:srgbClr val="0099F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13" autoAdjust="0"/>
    <p:restoredTop sz="81569" autoAdjust="0"/>
  </p:normalViewPr>
  <p:slideViewPr>
    <p:cSldViewPr snapToGrid="0">
      <p:cViewPr varScale="1">
        <p:scale>
          <a:sx n="75" d="100"/>
          <a:sy n="75" d="100"/>
        </p:scale>
        <p:origin x="2008" y="168"/>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53"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Z:\Dropbox\I_Have_A_Dream\Data\Census\Historic\Historical_Income_Tables_Households\Use\Table%20H-5.%20Race%20and%20Hispanic%20Origin%20of%20Householder%20--%20Households%20by%20Median%20and%20Mean%20Income\h05.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loconnell8\Dropbox%20(Personal)\I_Have_A_Dream\Data\Index\Need%20to%20Organize\Index_11.1.17_APHA-Conference.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loconnell8\Dropbox%20(Personal)\I_Have_A_Dream\Data\Need%20to%20organize\Updated_PrisonRates.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Z:\Dropbox\I_Have_A_Dream\Data\Census\Historic\Education\tabA-2.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C:\Users\loconnell8\Dropbox%20(Personal)\I_Have_A_Dream\Data\Index\Need%20to%20Organize\Index_11.14.17_CIC-Confere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b="1" dirty="0"/>
              <a:t>Median</a:t>
            </a:r>
            <a:r>
              <a:rPr lang="en-US" dirty="0"/>
              <a:t> </a:t>
            </a:r>
            <a:r>
              <a:rPr lang="en-US" b="1" dirty="0"/>
              <a:t>Household</a:t>
            </a:r>
            <a:r>
              <a:rPr lang="en-US" dirty="0"/>
              <a:t> </a:t>
            </a:r>
            <a:r>
              <a:rPr lang="en-US" b="1" dirty="0" smtClean="0"/>
              <a:t>Income</a:t>
            </a:r>
            <a:endParaRPr lang="en-US" b="1" dirty="0"/>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Median!$B$2</c:f>
              <c:strCache>
                <c:ptCount val="1"/>
                <c:pt idx="0">
                  <c:v>White</c:v>
                </c:pt>
              </c:strCache>
            </c:strRef>
          </c:tx>
          <c:spPr>
            <a:ln w="50800" cap="rnd">
              <a:solidFill>
                <a:schemeClr val="tx1">
                  <a:lumMod val="50000"/>
                  <a:lumOff val="50000"/>
                </a:schemeClr>
              </a:solidFill>
              <a:round/>
            </a:ln>
            <a:effectLst/>
          </c:spPr>
          <c:marker>
            <c:symbol val="none"/>
          </c:marker>
          <c:cat>
            <c:numRef>
              <c:f>Median!$A$3:$A$50</c:f>
              <c:numCache>
                <c:formatCode>General</c:formatCode>
                <c:ptCount val="48"/>
                <c:pt idx="0">
                  <c:v>1967.0</c:v>
                </c:pt>
                <c:pt idx="1">
                  <c:v>1968.0</c:v>
                </c:pt>
                <c:pt idx="2">
                  <c:v>1969.0</c:v>
                </c:pt>
                <c:pt idx="3">
                  <c:v>1970.0</c:v>
                </c:pt>
                <c:pt idx="4">
                  <c:v>1971.0</c:v>
                </c:pt>
                <c:pt idx="5">
                  <c:v>1972.0</c:v>
                </c:pt>
                <c:pt idx="6">
                  <c:v>1973.0</c:v>
                </c:pt>
                <c:pt idx="7">
                  <c:v>1974.0</c:v>
                </c:pt>
                <c:pt idx="8">
                  <c:v>1975.0</c:v>
                </c:pt>
                <c:pt idx="9">
                  <c:v>1976.0</c:v>
                </c:pt>
                <c:pt idx="10">
                  <c:v>1977.0</c:v>
                </c:pt>
                <c:pt idx="11">
                  <c:v>1978.0</c:v>
                </c:pt>
                <c:pt idx="12">
                  <c:v>1979.0</c:v>
                </c:pt>
                <c:pt idx="13">
                  <c:v>1980.0</c:v>
                </c:pt>
                <c:pt idx="14">
                  <c:v>1981.0</c:v>
                </c:pt>
                <c:pt idx="15">
                  <c:v>1982.0</c:v>
                </c:pt>
                <c:pt idx="16">
                  <c:v>1983.0</c:v>
                </c:pt>
                <c:pt idx="17">
                  <c:v>1984.0</c:v>
                </c:pt>
                <c:pt idx="18">
                  <c:v>1985.0</c:v>
                </c:pt>
                <c:pt idx="19">
                  <c:v>1986.0</c:v>
                </c:pt>
                <c:pt idx="20">
                  <c:v>1987.0</c:v>
                </c:pt>
                <c:pt idx="21">
                  <c:v>1988.0</c:v>
                </c:pt>
                <c:pt idx="22">
                  <c:v>1989.0</c:v>
                </c:pt>
                <c:pt idx="23">
                  <c:v>1990.0</c:v>
                </c:pt>
                <c:pt idx="24">
                  <c:v>1991.0</c:v>
                </c:pt>
                <c:pt idx="25">
                  <c:v>1992.0</c:v>
                </c:pt>
                <c:pt idx="26">
                  <c:v>1993.0</c:v>
                </c:pt>
                <c:pt idx="27">
                  <c:v>1994.0</c:v>
                </c:pt>
                <c:pt idx="28">
                  <c:v>1995.0</c:v>
                </c:pt>
                <c:pt idx="29">
                  <c:v>1996.0</c:v>
                </c:pt>
                <c:pt idx="30">
                  <c:v>1997.0</c:v>
                </c:pt>
                <c:pt idx="31">
                  <c:v>1998.0</c:v>
                </c:pt>
                <c:pt idx="32">
                  <c:v>1999.0</c:v>
                </c:pt>
                <c:pt idx="33">
                  <c:v>2000.0</c:v>
                </c:pt>
                <c:pt idx="34">
                  <c:v>2001.0</c:v>
                </c:pt>
                <c:pt idx="35">
                  <c:v>2002.0</c:v>
                </c:pt>
                <c:pt idx="36">
                  <c:v>2003.0</c:v>
                </c:pt>
                <c:pt idx="37">
                  <c:v>2004.0</c:v>
                </c:pt>
                <c:pt idx="38">
                  <c:v>2005.0</c:v>
                </c:pt>
                <c:pt idx="39">
                  <c:v>2006.0</c:v>
                </c:pt>
                <c:pt idx="40">
                  <c:v>2007.0</c:v>
                </c:pt>
                <c:pt idx="41">
                  <c:v>2008.0</c:v>
                </c:pt>
                <c:pt idx="42">
                  <c:v>2009.0</c:v>
                </c:pt>
                <c:pt idx="43">
                  <c:v>2010.0</c:v>
                </c:pt>
                <c:pt idx="44">
                  <c:v>2011.0</c:v>
                </c:pt>
                <c:pt idx="45">
                  <c:v>2012.0</c:v>
                </c:pt>
                <c:pt idx="46">
                  <c:v>2013.0</c:v>
                </c:pt>
                <c:pt idx="47">
                  <c:v>2014.0</c:v>
                </c:pt>
              </c:numCache>
            </c:numRef>
          </c:cat>
          <c:val>
            <c:numRef>
              <c:f>Median!$B$3:$B$50</c:f>
              <c:numCache>
                <c:formatCode>#,##0</c:formatCode>
                <c:ptCount val="48"/>
                <c:pt idx="0">
                  <c:v>46181.0</c:v>
                </c:pt>
                <c:pt idx="1">
                  <c:v>48095.0</c:v>
                </c:pt>
                <c:pt idx="2">
                  <c:v>50000.0</c:v>
                </c:pt>
                <c:pt idx="3">
                  <c:v>49514.0</c:v>
                </c:pt>
                <c:pt idx="4">
                  <c:v>49240.0</c:v>
                </c:pt>
                <c:pt idx="5">
                  <c:v>51502.0</c:v>
                </c:pt>
                <c:pt idx="6">
                  <c:v>52489.0</c:v>
                </c:pt>
                <c:pt idx="7">
                  <c:v>50719.0</c:v>
                </c:pt>
                <c:pt idx="8">
                  <c:v>49388.0</c:v>
                </c:pt>
                <c:pt idx="9">
                  <c:v>50293.0</c:v>
                </c:pt>
                <c:pt idx="10">
                  <c:v>50807.0</c:v>
                </c:pt>
                <c:pt idx="11">
                  <c:v>52170.0</c:v>
                </c:pt>
                <c:pt idx="12">
                  <c:v>52517.0</c:v>
                </c:pt>
                <c:pt idx="13">
                  <c:v>51127.0</c:v>
                </c:pt>
                <c:pt idx="14">
                  <c:v>50354.0</c:v>
                </c:pt>
                <c:pt idx="15">
                  <c:v>49759.0</c:v>
                </c:pt>
                <c:pt idx="16">
                  <c:v>49529.0</c:v>
                </c:pt>
                <c:pt idx="17">
                  <c:v>51338.0</c:v>
                </c:pt>
                <c:pt idx="18">
                  <c:v>52281.0</c:v>
                </c:pt>
                <c:pt idx="19">
                  <c:v>53964.0</c:v>
                </c:pt>
                <c:pt idx="20">
                  <c:v>54759.0</c:v>
                </c:pt>
                <c:pt idx="21">
                  <c:v>55365.0</c:v>
                </c:pt>
                <c:pt idx="22">
                  <c:v>56072.0</c:v>
                </c:pt>
                <c:pt idx="23">
                  <c:v>54887.0</c:v>
                </c:pt>
                <c:pt idx="24">
                  <c:v>53533.0</c:v>
                </c:pt>
                <c:pt idx="25">
                  <c:v>53268.0</c:v>
                </c:pt>
                <c:pt idx="26">
                  <c:v>53195.0</c:v>
                </c:pt>
                <c:pt idx="27">
                  <c:v>53795.0</c:v>
                </c:pt>
                <c:pt idx="28">
                  <c:v>55213.0</c:v>
                </c:pt>
                <c:pt idx="29">
                  <c:v>55854.0</c:v>
                </c:pt>
                <c:pt idx="30">
                  <c:v>57337.0</c:v>
                </c:pt>
                <c:pt idx="31">
                  <c:v>59387.0</c:v>
                </c:pt>
                <c:pt idx="32">
                  <c:v>60158.0</c:v>
                </c:pt>
                <c:pt idx="33">
                  <c:v>60371.0</c:v>
                </c:pt>
                <c:pt idx="34">
                  <c:v>59527.0</c:v>
                </c:pt>
                <c:pt idx="35">
                  <c:v>59330.0</c:v>
                </c:pt>
                <c:pt idx="36">
                  <c:v>58736.0</c:v>
                </c:pt>
                <c:pt idx="37">
                  <c:v>58478.0</c:v>
                </c:pt>
                <c:pt idx="38">
                  <c:v>58861.0</c:v>
                </c:pt>
                <c:pt idx="39">
                  <c:v>59501.0</c:v>
                </c:pt>
                <c:pt idx="40">
                  <c:v>59506.0</c:v>
                </c:pt>
                <c:pt idx="41">
                  <c:v>57522.0</c:v>
                </c:pt>
                <c:pt idx="42">
                  <c:v>57225.0</c:v>
                </c:pt>
                <c:pt idx="43">
                  <c:v>56149.0</c:v>
                </c:pt>
                <c:pt idx="44">
                  <c:v>54964.0</c:v>
                </c:pt>
                <c:pt idx="45">
                  <c:v>55378.0</c:v>
                </c:pt>
                <c:pt idx="46">
                  <c:v>57674.0</c:v>
                </c:pt>
                <c:pt idx="47">
                  <c:v>56866.0</c:v>
                </c:pt>
              </c:numCache>
            </c:numRef>
          </c:val>
          <c:smooth val="0"/>
          <c:extLst xmlns:c16r2="http://schemas.microsoft.com/office/drawing/2015/06/chart">
            <c:ext xmlns:c16="http://schemas.microsoft.com/office/drawing/2014/chart" uri="{C3380CC4-5D6E-409C-BE32-E72D297353CC}">
              <c16:uniqueId val="{00000000-D828-4491-80BC-D72293F9C00E}"/>
            </c:ext>
          </c:extLst>
        </c:ser>
        <c:ser>
          <c:idx val="1"/>
          <c:order val="1"/>
          <c:tx>
            <c:strRef>
              <c:f>Median!$C$2</c:f>
              <c:strCache>
                <c:ptCount val="1"/>
                <c:pt idx="0">
                  <c:v>Black</c:v>
                </c:pt>
              </c:strCache>
            </c:strRef>
          </c:tx>
          <c:spPr>
            <a:ln w="50800" cap="rnd">
              <a:solidFill>
                <a:srgbClr val="E6663A"/>
              </a:solidFill>
              <a:round/>
            </a:ln>
            <a:effectLst/>
          </c:spPr>
          <c:marker>
            <c:symbol val="none"/>
          </c:marker>
          <c:cat>
            <c:numRef>
              <c:f>Median!$A$3:$A$50</c:f>
              <c:numCache>
                <c:formatCode>General</c:formatCode>
                <c:ptCount val="48"/>
                <c:pt idx="0">
                  <c:v>1967.0</c:v>
                </c:pt>
                <c:pt idx="1">
                  <c:v>1968.0</c:v>
                </c:pt>
                <c:pt idx="2">
                  <c:v>1969.0</c:v>
                </c:pt>
                <c:pt idx="3">
                  <c:v>1970.0</c:v>
                </c:pt>
                <c:pt idx="4">
                  <c:v>1971.0</c:v>
                </c:pt>
                <c:pt idx="5">
                  <c:v>1972.0</c:v>
                </c:pt>
                <c:pt idx="6">
                  <c:v>1973.0</c:v>
                </c:pt>
                <c:pt idx="7">
                  <c:v>1974.0</c:v>
                </c:pt>
                <c:pt idx="8">
                  <c:v>1975.0</c:v>
                </c:pt>
                <c:pt idx="9">
                  <c:v>1976.0</c:v>
                </c:pt>
                <c:pt idx="10">
                  <c:v>1977.0</c:v>
                </c:pt>
                <c:pt idx="11">
                  <c:v>1978.0</c:v>
                </c:pt>
                <c:pt idx="12">
                  <c:v>1979.0</c:v>
                </c:pt>
                <c:pt idx="13">
                  <c:v>1980.0</c:v>
                </c:pt>
                <c:pt idx="14">
                  <c:v>1981.0</c:v>
                </c:pt>
                <c:pt idx="15">
                  <c:v>1982.0</c:v>
                </c:pt>
                <c:pt idx="16">
                  <c:v>1983.0</c:v>
                </c:pt>
                <c:pt idx="17">
                  <c:v>1984.0</c:v>
                </c:pt>
                <c:pt idx="18">
                  <c:v>1985.0</c:v>
                </c:pt>
                <c:pt idx="19">
                  <c:v>1986.0</c:v>
                </c:pt>
                <c:pt idx="20">
                  <c:v>1987.0</c:v>
                </c:pt>
                <c:pt idx="21">
                  <c:v>1988.0</c:v>
                </c:pt>
                <c:pt idx="22">
                  <c:v>1989.0</c:v>
                </c:pt>
                <c:pt idx="23">
                  <c:v>1990.0</c:v>
                </c:pt>
                <c:pt idx="24">
                  <c:v>1991.0</c:v>
                </c:pt>
                <c:pt idx="25">
                  <c:v>1992.0</c:v>
                </c:pt>
                <c:pt idx="26">
                  <c:v>1993.0</c:v>
                </c:pt>
                <c:pt idx="27">
                  <c:v>1994.0</c:v>
                </c:pt>
                <c:pt idx="28">
                  <c:v>1995.0</c:v>
                </c:pt>
                <c:pt idx="29">
                  <c:v>1996.0</c:v>
                </c:pt>
                <c:pt idx="30">
                  <c:v>1997.0</c:v>
                </c:pt>
                <c:pt idx="31">
                  <c:v>1998.0</c:v>
                </c:pt>
                <c:pt idx="32">
                  <c:v>1999.0</c:v>
                </c:pt>
                <c:pt idx="33">
                  <c:v>2000.0</c:v>
                </c:pt>
                <c:pt idx="34">
                  <c:v>2001.0</c:v>
                </c:pt>
                <c:pt idx="35">
                  <c:v>2002.0</c:v>
                </c:pt>
                <c:pt idx="36">
                  <c:v>2003.0</c:v>
                </c:pt>
                <c:pt idx="37">
                  <c:v>2004.0</c:v>
                </c:pt>
                <c:pt idx="38">
                  <c:v>2005.0</c:v>
                </c:pt>
                <c:pt idx="39">
                  <c:v>2006.0</c:v>
                </c:pt>
                <c:pt idx="40">
                  <c:v>2007.0</c:v>
                </c:pt>
                <c:pt idx="41">
                  <c:v>2008.0</c:v>
                </c:pt>
                <c:pt idx="42">
                  <c:v>2009.0</c:v>
                </c:pt>
                <c:pt idx="43">
                  <c:v>2010.0</c:v>
                </c:pt>
                <c:pt idx="44">
                  <c:v>2011.0</c:v>
                </c:pt>
                <c:pt idx="45">
                  <c:v>2012.0</c:v>
                </c:pt>
                <c:pt idx="46">
                  <c:v>2013.0</c:v>
                </c:pt>
                <c:pt idx="47">
                  <c:v>2014.0</c:v>
                </c:pt>
              </c:numCache>
            </c:numRef>
          </c:cat>
          <c:val>
            <c:numRef>
              <c:f>Median!$C$3:$C$50</c:f>
              <c:numCache>
                <c:formatCode>#,##0</c:formatCode>
                <c:ptCount val="48"/>
                <c:pt idx="0">
                  <c:v>26813.0</c:v>
                </c:pt>
                <c:pt idx="1">
                  <c:v>28361.0</c:v>
                </c:pt>
                <c:pt idx="2">
                  <c:v>30223.0</c:v>
                </c:pt>
                <c:pt idx="3">
                  <c:v>30137.0</c:v>
                </c:pt>
                <c:pt idx="4">
                  <c:v>29086.0</c:v>
                </c:pt>
                <c:pt idx="5">
                  <c:v>30062.0</c:v>
                </c:pt>
                <c:pt idx="6">
                  <c:v>30897.0</c:v>
                </c:pt>
                <c:pt idx="7">
                  <c:v>30163.0</c:v>
                </c:pt>
                <c:pt idx="8">
                  <c:v>29649.0</c:v>
                </c:pt>
                <c:pt idx="9">
                  <c:v>29906.0</c:v>
                </c:pt>
                <c:pt idx="10">
                  <c:v>29981.0</c:v>
                </c:pt>
                <c:pt idx="11">
                  <c:v>31352.0</c:v>
                </c:pt>
                <c:pt idx="12">
                  <c:v>30833.0</c:v>
                </c:pt>
                <c:pt idx="13">
                  <c:v>29455.0</c:v>
                </c:pt>
                <c:pt idx="14">
                  <c:v>28256.0</c:v>
                </c:pt>
                <c:pt idx="15">
                  <c:v>28201.0</c:v>
                </c:pt>
                <c:pt idx="16">
                  <c:v>28107.0</c:v>
                </c:pt>
                <c:pt idx="17">
                  <c:v>29246.0</c:v>
                </c:pt>
                <c:pt idx="18">
                  <c:v>31105.0</c:v>
                </c:pt>
                <c:pt idx="19">
                  <c:v>31090.0</c:v>
                </c:pt>
                <c:pt idx="20">
                  <c:v>31254.0</c:v>
                </c:pt>
                <c:pt idx="21">
                  <c:v>31562.0</c:v>
                </c:pt>
                <c:pt idx="22">
                  <c:v>33347.0</c:v>
                </c:pt>
                <c:pt idx="23">
                  <c:v>32822.0</c:v>
                </c:pt>
                <c:pt idx="24">
                  <c:v>31892.0</c:v>
                </c:pt>
                <c:pt idx="25">
                  <c:v>31018.0</c:v>
                </c:pt>
                <c:pt idx="26">
                  <c:v>31525.0</c:v>
                </c:pt>
                <c:pt idx="27">
                  <c:v>33242.0</c:v>
                </c:pt>
                <c:pt idx="28">
                  <c:v>34569.0</c:v>
                </c:pt>
                <c:pt idx="29">
                  <c:v>35294.0</c:v>
                </c:pt>
                <c:pt idx="30">
                  <c:v>36854.0</c:v>
                </c:pt>
                <c:pt idx="31">
                  <c:v>36799.0</c:v>
                </c:pt>
                <c:pt idx="32">
                  <c:v>39669.0</c:v>
                </c:pt>
                <c:pt idx="33">
                  <c:v>40783.0</c:v>
                </c:pt>
                <c:pt idx="34">
                  <c:v>39407.0</c:v>
                </c:pt>
                <c:pt idx="35">
                  <c:v>38395.0</c:v>
                </c:pt>
                <c:pt idx="36">
                  <c:v>38216.0</c:v>
                </c:pt>
                <c:pt idx="37">
                  <c:v>37895.0</c:v>
                </c:pt>
                <c:pt idx="38">
                  <c:v>37525.0</c:v>
                </c:pt>
                <c:pt idx="39">
                  <c:v>37730.0</c:v>
                </c:pt>
                <c:pt idx="40">
                  <c:v>38926.0</c:v>
                </c:pt>
                <c:pt idx="41">
                  <c:v>37765.0</c:v>
                </c:pt>
                <c:pt idx="42">
                  <c:v>36137.0</c:v>
                </c:pt>
                <c:pt idx="43">
                  <c:v>34917.0</c:v>
                </c:pt>
                <c:pt idx="44">
                  <c:v>34071.0</c:v>
                </c:pt>
                <c:pt idx="45">
                  <c:v>34768.0</c:v>
                </c:pt>
                <c:pt idx="46">
                  <c:v>36349.0</c:v>
                </c:pt>
                <c:pt idx="47">
                  <c:v>35653.0</c:v>
                </c:pt>
              </c:numCache>
            </c:numRef>
          </c:val>
          <c:smooth val="0"/>
          <c:extLst xmlns:c16r2="http://schemas.microsoft.com/office/drawing/2015/06/chart">
            <c:ext xmlns:c16="http://schemas.microsoft.com/office/drawing/2014/chart" uri="{C3380CC4-5D6E-409C-BE32-E72D297353CC}">
              <c16:uniqueId val="{00000001-D828-4491-80BC-D72293F9C00E}"/>
            </c:ext>
          </c:extLst>
        </c:ser>
        <c:dLbls>
          <c:showLegendKey val="0"/>
          <c:showVal val="0"/>
          <c:showCatName val="0"/>
          <c:showSerName val="0"/>
          <c:showPercent val="0"/>
          <c:showBubbleSize val="0"/>
        </c:dLbls>
        <c:smooth val="0"/>
        <c:axId val="-2013580512"/>
        <c:axId val="-2013533632"/>
      </c:lineChart>
      <c:catAx>
        <c:axId val="-2013580512"/>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13533632"/>
        <c:crosses val="autoZero"/>
        <c:auto val="1"/>
        <c:lblAlgn val="ctr"/>
        <c:lblOffset val="100"/>
        <c:tickLblSkip val="10"/>
        <c:noMultiLvlLbl val="0"/>
      </c:catAx>
      <c:valAx>
        <c:axId val="-2013533632"/>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Income</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13580512"/>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b="1"/>
              <a:t>Child poverty</a:t>
            </a:r>
          </a:p>
        </c:rich>
      </c:tx>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0499583809482001"/>
          <c:y val="0.0848039128364886"/>
          <c:w val="0.935192477086668"/>
          <c:h val="0.798703067809948"/>
        </c:manualLayout>
      </c:layout>
      <c:lineChart>
        <c:grouping val="standard"/>
        <c:varyColors val="0"/>
        <c:ser>
          <c:idx val="0"/>
          <c:order val="0"/>
          <c:tx>
            <c:strRef>
              <c:f>Sheet1!$B$3</c:f>
              <c:strCache>
                <c:ptCount val="1"/>
                <c:pt idx="0">
                  <c:v>White</c:v>
                </c:pt>
              </c:strCache>
            </c:strRef>
          </c:tx>
          <c:spPr>
            <a:ln w="50800" cap="rnd">
              <a:solidFill>
                <a:schemeClr val="tx1">
                  <a:lumMod val="50000"/>
                  <a:lumOff val="50000"/>
                </a:schemeClr>
              </a:solidFill>
              <a:round/>
            </a:ln>
            <a:effectLst/>
          </c:spPr>
          <c:marker>
            <c:symbol val="none"/>
          </c:marker>
          <c:cat>
            <c:numRef>
              <c:f>Sheet1!$A$4:$A$45</c:f>
              <c:numCache>
                <c:formatCode>General</c:formatCode>
                <c:ptCount val="42"/>
                <c:pt idx="0">
                  <c:v>1973.0</c:v>
                </c:pt>
                <c:pt idx="1">
                  <c:v>1974.0</c:v>
                </c:pt>
                <c:pt idx="2">
                  <c:v>1975.0</c:v>
                </c:pt>
                <c:pt idx="3">
                  <c:v>1976.0</c:v>
                </c:pt>
                <c:pt idx="4">
                  <c:v>1977.0</c:v>
                </c:pt>
                <c:pt idx="5">
                  <c:v>1978.0</c:v>
                </c:pt>
                <c:pt idx="6">
                  <c:v>1979.0</c:v>
                </c:pt>
                <c:pt idx="7">
                  <c:v>1980.0</c:v>
                </c:pt>
                <c:pt idx="8">
                  <c:v>1981.0</c:v>
                </c:pt>
                <c:pt idx="9">
                  <c:v>1982.0</c:v>
                </c:pt>
                <c:pt idx="10">
                  <c:v>1983.0</c:v>
                </c:pt>
                <c:pt idx="11">
                  <c:v>1984.0</c:v>
                </c:pt>
                <c:pt idx="12">
                  <c:v>1985.0</c:v>
                </c:pt>
                <c:pt idx="13">
                  <c:v>1986.0</c:v>
                </c:pt>
                <c:pt idx="14">
                  <c:v>1987.0</c:v>
                </c:pt>
                <c:pt idx="15">
                  <c:v>1988.0</c:v>
                </c:pt>
                <c:pt idx="16">
                  <c:v>1989.0</c:v>
                </c:pt>
                <c:pt idx="17">
                  <c:v>1990.0</c:v>
                </c:pt>
                <c:pt idx="18">
                  <c:v>1991.0</c:v>
                </c:pt>
                <c:pt idx="19">
                  <c:v>1992.0</c:v>
                </c:pt>
                <c:pt idx="20">
                  <c:v>1993.0</c:v>
                </c:pt>
                <c:pt idx="21">
                  <c:v>1994.0</c:v>
                </c:pt>
                <c:pt idx="22">
                  <c:v>1995.0</c:v>
                </c:pt>
                <c:pt idx="23">
                  <c:v>1996.0</c:v>
                </c:pt>
                <c:pt idx="24">
                  <c:v>1997.0</c:v>
                </c:pt>
                <c:pt idx="25">
                  <c:v>1998.0</c:v>
                </c:pt>
                <c:pt idx="26">
                  <c:v>1999.0</c:v>
                </c:pt>
                <c:pt idx="27">
                  <c:v>2000.0</c:v>
                </c:pt>
                <c:pt idx="28">
                  <c:v>2001.0</c:v>
                </c:pt>
                <c:pt idx="29">
                  <c:v>2002.0</c:v>
                </c:pt>
                <c:pt idx="30">
                  <c:v>2003.0</c:v>
                </c:pt>
                <c:pt idx="31">
                  <c:v>2004.0</c:v>
                </c:pt>
                <c:pt idx="32">
                  <c:v>2005.0</c:v>
                </c:pt>
                <c:pt idx="33">
                  <c:v>2006.0</c:v>
                </c:pt>
                <c:pt idx="34">
                  <c:v>2007.0</c:v>
                </c:pt>
                <c:pt idx="35">
                  <c:v>2008.0</c:v>
                </c:pt>
                <c:pt idx="36">
                  <c:v>2009.0</c:v>
                </c:pt>
                <c:pt idx="37">
                  <c:v>2010.0</c:v>
                </c:pt>
                <c:pt idx="38">
                  <c:v>2011.0</c:v>
                </c:pt>
                <c:pt idx="39">
                  <c:v>2012.0</c:v>
                </c:pt>
                <c:pt idx="40">
                  <c:v>2013.0</c:v>
                </c:pt>
                <c:pt idx="41">
                  <c:v>2014.0</c:v>
                </c:pt>
              </c:numCache>
            </c:numRef>
          </c:cat>
          <c:val>
            <c:numRef>
              <c:f>Sheet1!$B$4:$B$45</c:f>
              <c:numCache>
                <c:formatCode>General</c:formatCode>
                <c:ptCount val="42"/>
                <c:pt idx="0">
                  <c:v>11194.46</c:v>
                </c:pt>
                <c:pt idx="1">
                  <c:v>12732.29</c:v>
                </c:pt>
                <c:pt idx="2">
                  <c:v>11583.81</c:v>
                </c:pt>
                <c:pt idx="3">
                  <c:v>11599.41</c:v>
                </c:pt>
                <c:pt idx="4">
                  <c:v>11285.3</c:v>
                </c:pt>
                <c:pt idx="5" formatCode="#,##0">
                  <c:v>11849.91</c:v>
                </c:pt>
                <c:pt idx="6" formatCode="#,##0">
                  <c:v>13902.39</c:v>
                </c:pt>
                <c:pt idx="7" formatCode="#,##0">
                  <c:v>15222.92</c:v>
                </c:pt>
                <c:pt idx="8" formatCode="#,##0">
                  <c:v>17042.41999999999</c:v>
                </c:pt>
                <c:pt idx="9" formatCode="#,##0">
                  <c:v>17470.33</c:v>
                </c:pt>
                <c:pt idx="10" formatCode="#,##0">
                  <c:v>16672.57</c:v>
                </c:pt>
                <c:pt idx="11" formatCode="#,##0">
                  <c:v>16172.52</c:v>
                </c:pt>
                <c:pt idx="12" formatCode="#,##0">
                  <c:v>16061.12</c:v>
                </c:pt>
                <c:pt idx="13" formatCode="#,##0">
                  <c:v>15267.0</c:v>
                </c:pt>
                <c:pt idx="14" formatCode="#,##0">
                  <c:v>14520.63</c:v>
                </c:pt>
                <c:pt idx="15" formatCode="#,##0">
                  <c:v>14784.05</c:v>
                </c:pt>
                <c:pt idx="16" formatCode="#,##0">
                  <c:v>15852.41</c:v>
                </c:pt>
                <c:pt idx="17" formatCode="#,##0">
                  <c:v>16845.95</c:v>
                </c:pt>
                <c:pt idx="18" formatCode="#,##0">
                  <c:v>17370.16999999999</c:v>
                </c:pt>
                <c:pt idx="19" formatCode="#,##0">
                  <c:v>17848.06</c:v>
                </c:pt>
                <c:pt idx="20" formatCode="#,##0">
                  <c:v>16935.45</c:v>
                </c:pt>
                <c:pt idx="21" formatCode="#,##0">
                  <c:v>16198.33</c:v>
                </c:pt>
                <c:pt idx="22" formatCode="#,##0">
                  <c:v>16264.43</c:v>
                </c:pt>
                <c:pt idx="23" formatCode="#,##0">
                  <c:v>16092.94</c:v>
                </c:pt>
                <c:pt idx="24" formatCode="#,##0">
                  <c:v>15072.48</c:v>
                </c:pt>
                <c:pt idx="25" formatCode="#,##0">
                  <c:v>13681.87</c:v>
                </c:pt>
                <c:pt idx="26" formatCode="#,##0">
                  <c:v>13052.88</c:v>
                </c:pt>
                <c:pt idx="27" formatCode="#,##0">
                  <c:v>13419.74</c:v>
                </c:pt>
                <c:pt idx="28" formatCode="#,##0">
                  <c:v>13552.23</c:v>
                </c:pt>
                <c:pt idx="29" formatCode="#,##0">
                  <c:v>14315.42</c:v>
                </c:pt>
                <c:pt idx="30" formatCode="#,##0">
                  <c:v>14821.69</c:v>
                </c:pt>
                <c:pt idx="31" formatCode="#,##0">
                  <c:v>14418.19</c:v>
                </c:pt>
                <c:pt idx="32" formatCode="#,##0">
                  <c:v>14069.92</c:v>
                </c:pt>
                <c:pt idx="33" formatCode="#,##0">
                  <c:v>14879.74</c:v>
                </c:pt>
                <c:pt idx="34" formatCode="#,##0">
                  <c:v>15783.66</c:v>
                </c:pt>
                <c:pt idx="35" formatCode="#,##0">
                  <c:v>17662.53</c:v>
                </c:pt>
                <c:pt idx="36" formatCode="#,##0">
                  <c:v>18520.83</c:v>
                </c:pt>
                <c:pt idx="37" formatCode="#,##0">
                  <c:v>18645.04</c:v>
                </c:pt>
                <c:pt idx="38" formatCode="#,##0">
                  <c:v>18457.07</c:v>
                </c:pt>
                <c:pt idx="39" formatCode="#,##0">
                  <c:v>19195.34999999999</c:v>
                </c:pt>
                <c:pt idx="40">
                  <c:v>17901.82</c:v>
                </c:pt>
                <c:pt idx="41">
                  <c:v>17187.68</c:v>
                </c:pt>
              </c:numCache>
            </c:numRef>
          </c:val>
          <c:smooth val="0"/>
          <c:extLst xmlns:c16r2="http://schemas.microsoft.com/office/drawing/2015/06/chart">
            <c:ext xmlns:c16="http://schemas.microsoft.com/office/drawing/2014/chart" uri="{C3380CC4-5D6E-409C-BE32-E72D297353CC}">
              <c16:uniqueId val="{00000000-E298-4802-BB57-C360C6F9356E}"/>
            </c:ext>
          </c:extLst>
        </c:ser>
        <c:ser>
          <c:idx val="1"/>
          <c:order val="1"/>
          <c:tx>
            <c:strRef>
              <c:f>Sheet1!$C$3</c:f>
              <c:strCache>
                <c:ptCount val="1"/>
                <c:pt idx="0">
                  <c:v>Black</c:v>
                </c:pt>
              </c:strCache>
            </c:strRef>
          </c:tx>
          <c:spPr>
            <a:ln w="50800" cap="rnd">
              <a:solidFill>
                <a:srgbClr val="E6663A"/>
              </a:solidFill>
              <a:round/>
            </a:ln>
            <a:effectLst/>
          </c:spPr>
          <c:marker>
            <c:symbol val="none"/>
          </c:marker>
          <c:cat>
            <c:numRef>
              <c:f>Sheet1!$A$4:$A$45</c:f>
              <c:numCache>
                <c:formatCode>General</c:formatCode>
                <c:ptCount val="42"/>
                <c:pt idx="0">
                  <c:v>1973.0</c:v>
                </c:pt>
                <c:pt idx="1">
                  <c:v>1974.0</c:v>
                </c:pt>
                <c:pt idx="2">
                  <c:v>1975.0</c:v>
                </c:pt>
                <c:pt idx="3">
                  <c:v>1976.0</c:v>
                </c:pt>
                <c:pt idx="4">
                  <c:v>1977.0</c:v>
                </c:pt>
                <c:pt idx="5">
                  <c:v>1978.0</c:v>
                </c:pt>
                <c:pt idx="6">
                  <c:v>1979.0</c:v>
                </c:pt>
                <c:pt idx="7">
                  <c:v>1980.0</c:v>
                </c:pt>
                <c:pt idx="8">
                  <c:v>1981.0</c:v>
                </c:pt>
                <c:pt idx="9">
                  <c:v>1982.0</c:v>
                </c:pt>
                <c:pt idx="10">
                  <c:v>1983.0</c:v>
                </c:pt>
                <c:pt idx="11">
                  <c:v>1984.0</c:v>
                </c:pt>
                <c:pt idx="12">
                  <c:v>1985.0</c:v>
                </c:pt>
                <c:pt idx="13">
                  <c:v>1986.0</c:v>
                </c:pt>
                <c:pt idx="14">
                  <c:v>1987.0</c:v>
                </c:pt>
                <c:pt idx="15">
                  <c:v>1988.0</c:v>
                </c:pt>
                <c:pt idx="16">
                  <c:v>1989.0</c:v>
                </c:pt>
                <c:pt idx="17">
                  <c:v>1990.0</c:v>
                </c:pt>
                <c:pt idx="18">
                  <c:v>1991.0</c:v>
                </c:pt>
                <c:pt idx="19">
                  <c:v>1992.0</c:v>
                </c:pt>
                <c:pt idx="20">
                  <c:v>1993.0</c:v>
                </c:pt>
                <c:pt idx="21">
                  <c:v>1994.0</c:v>
                </c:pt>
                <c:pt idx="22">
                  <c:v>1995.0</c:v>
                </c:pt>
                <c:pt idx="23">
                  <c:v>1996.0</c:v>
                </c:pt>
                <c:pt idx="24">
                  <c:v>1997.0</c:v>
                </c:pt>
                <c:pt idx="25">
                  <c:v>1998.0</c:v>
                </c:pt>
                <c:pt idx="26">
                  <c:v>1999.0</c:v>
                </c:pt>
                <c:pt idx="27">
                  <c:v>2000.0</c:v>
                </c:pt>
                <c:pt idx="28">
                  <c:v>2001.0</c:v>
                </c:pt>
                <c:pt idx="29">
                  <c:v>2002.0</c:v>
                </c:pt>
                <c:pt idx="30">
                  <c:v>2003.0</c:v>
                </c:pt>
                <c:pt idx="31">
                  <c:v>2004.0</c:v>
                </c:pt>
                <c:pt idx="32">
                  <c:v>2005.0</c:v>
                </c:pt>
                <c:pt idx="33">
                  <c:v>2006.0</c:v>
                </c:pt>
                <c:pt idx="34">
                  <c:v>2007.0</c:v>
                </c:pt>
                <c:pt idx="35">
                  <c:v>2008.0</c:v>
                </c:pt>
                <c:pt idx="36">
                  <c:v>2009.0</c:v>
                </c:pt>
                <c:pt idx="37">
                  <c:v>2010.0</c:v>
                </c:pt>
                <c:pt idx="38">
                  <c:v>2011.0</c:v>
                </c:pt>
                <c:pt idx="39">
                  <c:v>2012.0</c:v>
                </c:pt>
                <c:pt idx="40">
                  <c:v>2013.0</c:v>
                </c:pt>
                <c:pt idx="41">
                  <c:v>2014.0</c:v>
                </c:pt>
              </c:numCache>
            </c:numRef>
          </c:cat>
          <c:val>
            <c:numRef>
              <c:f>Sheet1!$C$4:$C$45</c:f>
              <c:numCache>
                <c:formatCode>General</c:formatCode>
                <c:ptCount val="42"/>
                <c:pt idx="0">
                  <c:v>39781.76</c:v>
                </c:pt>
                <c:pt idx="1">
                  <c:v>41662.24</c:v>
                </c:pt>
                <c:pt idx="2">
                  <c:v>40624.33</c:v>
                </c:pt>
                <c:pt idx="3">
                  <c:v>41824.44</c:v>
                </c:pt>
                <c:pt idx="4">
                  <c:v>41499.62</c:v>
                </c:pt>
                <c:pt idx="5" formatCode="#,##0">
                  <c:v>41184.06</c:v>
                </c:pt>
                <c:pt idx="6" formatCode="#,##0">
                  <c:v>42282.24</c:v>
                </c:pt>
                <c:pt idx="7" formatCode="#,##0">
                  <c:v>45199.49</c:v>
                </c:pt>
                <c:pt idx="8" formatCode="#,##0">
                  <c:v>47574.47</c:v>
                </c:pt>
                <c:pt idx="9" formatCode="#,##0">
                  <c:v>46702.77</c:v>
                </c:pt>
                <c:pt idx="10" formatCode="#,##0">
                  <c:v>46550.63</c:v>
                </c:pt>
                <c:pt idx="11" formatCode="#,##0">
                  <c:v>43551.6</c:v>
                </c:pt>
                <c:pt idx="12" formatCode="#,##0">
                  <c:v>43078.2</c:v>
                </c:pt>
                <c:pt idx="13" formatCode="#,##0">
                  <c:v>45066.8</c:v>
                </c:pt>
                <c:pt idx="14" formatCode="#,##0">
                  <c:v>43547.9</c:v>
                </c:pt>
                <c:pt idx="15" formatCode="#,##0">
                  <c:v>43697.56</c:v>
                </c:pt>
                <c:pt idx="16" formatCode="#,##0">
                  <c:v>44774.65</c:v>
                </c:pt>
                <c:pt idx="17" formatCode="#,##0">
                  <c:v>45942.03</c:v>
                </c:pt>
                <c:pt idx="18" formatCode="#,##0">
                  <c:v>46604.6</c:v>
                </c:pt>
                <c:pt idx="19" formatCode="#,##0">
                  <c:v>46059.14</c:v>
                </c:pt>
                <c:pt idx="20" formatCode="#,##0">
                  <c:v>43760.59</c:v>
                </c:pt>
                <c:pt idx="21" formatCode="#,##0">
                  <c:v>41877.03</c:v>
                </c:pt>
                <c:pt idx="22" formatCode="#,##0">
                  <c:v>39857.12</c:v>
                </c:pt>
                <c:pt idx="23" formatCode="#,##0">
                  <c:v>37169.0</c:v>
                </c:pt>
                <c:pt idx="24" formatCode="#,##0">
                  <c:v>36679.33</c:v>
                </c:pt>
                <c:pt idx="25" formatCode="#,##0">
                  <c:v>33191.16</c:v>
                </c:pt>
                <c:pt idx="26" formatCode="#,##0">
                  <c:v>31193.38</c:v>
                </c:pt>
                <c:pt idx="27" formatCode="#,##0">
                  <c:v>30218.07</c:v>
                </c:pt>
                <c:pt idx="28" formatCode="#,##0">
                  <c:v>32328.16</c:v>
                </c:pt>
                <c:pt idx="29" formatCode="#,##0">
                  <c:v>34107.5</c:v>
                </c:pt>
                <c:pt idx="30" formatCode="#,##0">
                  <c:v>33689.08</c:v>
                </c:pt>
                <c:pt idx="31" formatCode="#,##0">
                  <c:v>34491.74</c:v>
                </c:pt>
                <c:pt idx="32" formatCode="#,##0">
                  <c:v>33380.47</c:v>
                </c:pt>
                <c:pt idx="33" formatCode="#,##0">
                  <c:v>34542.56</c:v>
                </c:pt>
                <c:pt idx="34" formatCode="#,##0">
                  <c:v>34711.78</c:v>
                </c:pt>
                <c:pt idx="35" formatCode="#,##0">
                  <c:v>35747.21</c:v>
                </c:pt>
                <c:pt idx="36" formatCode="#,##0">
                  <c:v>38977.89</c:v>
                </c:pt>
                <c:pt idx="37" formatCode="#,##0">
                  <c:v>38786.14</c:v>
                </c:pt>
                <c:pt idx="38" formatCode="#,##0">
                  <c:v>37922.01</c:v>
                </c:pt>
                <c:pt idx="39" formatCode="#,##0">
                  <c:v>33699.9</c:v>
                </c:pt>
                <c:pt idx="40">
                  <c:v>37131.18</c:v>
                </c:pt>
                <c:pt idx="41">
                  <c:v>32930.46</c:v>
                </c:pt>
              </c:numCache>
            </c:numRef>
          </c:val>
          <c:smooth val="0"/>
          <c:extLst xmlns:c16r2="http://schemas.microsoft.com/office/drawing/2015/06/chart">
            <c:ext xmlns:c16="http://schemas.microsoft.com/office/drawing/2014/chart" uri="{C3380CC4-5D6E-409C-BE32-E72D297353CC}">
              <c16:uniqueId val="{00000001-E298-4802-BB57-C360C6F9356E}"/>
            </c:ext>
          </c:extLst>
        </c:ser>
        <c:dLbls>
          <c:showLegendKey val="0"/>
          <c:showVal val="0"/>
          <c:showCatName val="0"/>
          <c:showSerName val="0"/>
          <c:showPercent val="0"/>
          <c:showBubbleSize val="0"/>
        </c:dLbls>
        <c:smooth val="0"/>
        <c:axId val="-2013827168"/>
        <c:axId val="-2013824848"/>
      </c:lineChart>
      <c:catAx>
        <c:axId val="-201382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13824848"/>
        <c:crossesAt val="0.0"/>
        <c:auto val="1"/>
        <c:lblAlgn val="ctr"/>
        <c:lblOffset val="100"/>
        <c:tickLblSkip val="10"/>
        <c:noMultiLvlLbl val="0"/>
      </c:catAx>
      <c:valAx>
        <c:axId val="-2013824848"/>
        <c:scaling>
          <c:orientation val="minMax"/>
        </c:scaling>
        <c:delete val="0"/>
        <c:axPos val="l"/>
        <c:title>
          <c:tx>
            <c:rich>
              <a:bodyPr rot="-5400000" spcFirstLastPara="1" vertOverflow="ellipsis" vert="horz" wrap="square" anchor="t" anchorCtr="0"/>
              <a:lstStyle/>
              <a:p>
                <a:pPr>
                  <a:defRPr sz="1200" b="0" i="0" u="none" strike="noStrike" kern="1200" baseline="0">
                    <a:solidFill>
                      <a:schemeClr val="tx1">
                        <a:lumMod val="65000"/>
                        <a:lumOff val="35000"/>
                      </a:schemeClr>
                    </a:solidFill>
                    <a:latin typeface="+mn-lt"/>
                    <a:ea typeface="+mn-ea"/>
                    <a:cs typeface="+mn-cs"/>
                  </a:defRPr>
                </a:pPr>
                <a:r>
                  <a:rPr lang="en-US" dirty="0" smtClean="0"/>
                  <a:t>Percent</a:t>
                </a:r>
                <a:endParaRPr lang="en-US" dirty="0"/>
              </a:p>
            </c:rich>
          </c:tx>
          <c:layout>
            <c:manualLayout>
              <c:xMode val="edge"/>
              <c:yMode val="edge"/>
              <c:x val="0.00558410981551536"/>
              <c:y val="0.415474734712246"/>
            </c:manualLayout>
          </c:layout>
          <c:overlay val="0"/>
          <c:spPr>
            <a:noFill/>
            <a:ln>
              <a:noFill/>
            </a:ln>
            <a:effectLst/>
          </c:spPr>
          <c:txPr>
            <a:bodyPr rot="-5400000" spcFirstLastPara="1" vertOverflow="ellipsis" vert="horz" wrap="square" anchor="t" anchorCtr="0"/>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13827168"/>
        <c:crosses val="autoZero"/>
        <c:crossBetween val="between"/>
        <c:dispUnits>
          <c:builtInUnit val="thousands"/>
          <c:dispUnitsLbl>
            <c:layout/>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b="1" dirty="0" smtClean="0"/>
              <a:t>Incarceration</a:t>
            </a:r>
            <a:endParaRPr lang="en-US" b="1" dirty="0"/>
          </a:p>
        </c:rich>
      </c:tx>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Sheet5!$B$2</c:f>
              <c:strCache>
                <c:ptCount val="1"/>
                <c:pt idx="0">
                  <c:v>White</c:v>
                </c:pt>
              </c:strCache>
            </c:strRef>
          </c:tx>
          <c:spPr>
            <a:ln w="50800" cap="rnd">
              <a:solidFill>
                <a:schemeClr val="tx1">
                  <a:lumMod val="50000"/>
                  <a:lumOff val="50000"/>
                </a:schemeClr>
              </a:solidFill>
              <a:round/>
            </a:ln>
            <a:effectLst/>
          </c:spPr>
          <c:marker>
            <c:symbol val="none"/>
          </c:marker>
          <c:cat>
            <c:numRef>
              <c:f>Sheet5!$A$3:$A$69</c:f>
              <c:numCache>
                <c:formatCode>General</c:formatCode>
                <c:ptCount val="67"/>
                <c:pt idx="0">
                  <c:v>1950.0</c:v>
                </c:pt>
                <c:pt idx="1">
                  <c:v>1951.0</c:v>
                </c:pt>
                <c:pt idx="2">
                  <c:v>1952.0</c:v>
                </c:pt>
                <c:pt idx="3">
                  <c:v>1953.0</c:v>
                </c:pt>
                <c:pt idx="4">
                  <c:v>1954.0</c:v>
                </c:pt>
                <c:pt idx="5">
                  <c:v>1955.0</c:v>
                </c:pt>
                <c:pt idx="6">
                  <c:v>1956.0</c:v>
                </c:pt>
                <c:pt idx="7">
                  <c:v>1957.0</c:v>
                </c:pt>
                <c:pt idx="8">
                  <c:v>1958.0</c:v>
                </c:pt>
                <c:pt idx="9">
                  <c:v>1959.0</c:v>
                </c:pt>
                <c:pt idx="10">
                  <c:v>1960.0</c:v>
                </c:pt>
                <c:pt idx="11">
                  <c:v>1961.0</c:v>
                </c:pt>
                <c:pt idx="12">
                  <c:v>1962.0</c:v>
                </c:pt>
                <c:pt idx="13">
                  <c:v>1963.0</c:v>
                </c:pt>
                <c:pt idx="14">
                  <c:v>1964.0</c:v>
                </c:pt>
                <c:pt idx="15">
                  <c:v>1965.0</c:v>
                </c:pt>
                <c:pt idx="16">
                  <c:v>1966.0</c:v>
                </c:pt>
                <c:pt idx="17">
                  <c:v>1967.0</c:v>
                </c:pt>
                <c:pt idx="18">
                  <c:v>1968.0</c:v>
                </c:pt>
                <c:pt idx="19">
                  <c:v>1969.0</c:v>
                </c:pt>
                <c:pt idx="20">
                  <c:v>1970.0</c:v>
                </c:pt>
                <c:pt idx="21">
                  <c:v>1971.0</c:v>
                </c:pt>
                <c:pt idx="22">
                  <c:v>1972.0</c:v>
                </c:pt>
                <c:pt idx="23">
                  <c:v>1973.0</c:v>
                </c:pt>
                <c:pt idx="24">
                  <c:v>1974.0</c:v>
                </c:pt>
                <c:pt idx="25">
                  <c:v>1975.0</c:v>
                </c:pt>
                <c:pt idx="26">
                  <c:v>1976.0</c:v>
                </c:pt>
                <c:pt idx="27">
                  <c:v>1977.0</c:v>
                </c:pt>
                <c:pt idx="28">
                  <c:v>1978.0</c:v>
                </c:pt>
                <c:pt idx="29">
                  <c:v>1979.0</c:v>
                </c:pt>
                <c:pt idx="30">
                  <c:v>1980.0</c:v>
                </c:pt>
                <c:pt idx="31">
                  <c:v>1981.0</c:v>
                </c:pt>
                <c:pt idx="32">
                  <c:v>1982.0</c:v>
                </c:pt>
                <c:pt idx="33">
                  <c:v>1983.0</c:v>
                </c:pt>
                <c:pt idx="34">
                  <c:v>1984.0</c:v>
                </c:pt>
                <c:pt idx="35">
                  <c:v>1985.0</c:v>
                </c:pt>
                <c:pt idx="36">
                  <c:v>1986.0</c:v>
                </c:pt>
                <c:pt idx="37">
                  <c:v>1987.0</c:v>
                </c:pt>
                <c:pt idx="38">
                  <c:v>1988.0</c:v>
                </c:pt>
                <c:pt idx="39">
                  <c:v>1989.0</c:v>
                </c:pt>
                <c:pt idx="40">
                  <c:v>1989.0</c:v>
                </c:pt>
                <c:pt idx="41">
                  <c:v>1990.0</c:v>
                </c:pt>
                <c:pt idx="42">
                  <c:v>1991.0</c:v>
                </c:pt>
                <c:pt idx="43">
                  <c:v>1992.0</c:v>
                </c:pt>
                <c:pt idx="44">
                  <c:v>1993.0</c:v>
                </c:pt>
                <c:pt idx="45">
                  <c:v>1994.0</c:v>
                </c:pt>
                <c:pt idx="46">
                  <c:v>1995.0</c:v>
                </c:pt>
                <c:pt idx="47">
                  <c:v>1996.0</c:v>
                </c:pt>
                <c:pt idx="48">
                  <c:v>1997.0</c:v>
                </c:pt>
                <c:pt idx="49">
                  <c:v>1998.0</c:v>
                </c:pt>
                <c:pt idx="50">
                  <c:v>1999.0</c:v>
                </c:pt>
                <c:pt idx="51">
                  <c:v>2000.0</c:v>
                </c:pt>
                <c:pt idx="52">
                  <c:v>2001.0</c:v>
                </c:pt>
                <c:pt idx="53">
                  <c:v>2002.0</c:v>
                </c:pt>
                <c:pt idx="54">
                  <c:v>2003.0</c:v>
                </c:pt>
                <c:pt idx="55">
                  <c:v>2004.0</c:v>
                </c:pt>
                <c:pt idx="56">
                  <c:v>2005.0</c:v>
                </c:pt>
                <c:pt idx="57">
                  <c:v>2006.0</c:v>
                </c:pt>
                <c:pt idx="58">
                  <c:v>2007.0</c:v>
                </c:pt>
                <c:pt idx="59">
                  <c:v>2008.0</c:v>
                </c:pt>
                <c:pt idx="60">
                  <c:v>2009.0</c:v>
                </c:pt>
                <c:pt idx="61">
                  <c:v>2010.0</c:v>
                </c:pt>
                <c:pt idx="62">
                  <c:v>2011.0</c:v>
                </c:pt>
                <c:pt idx="63">
                  <c:v>2012.0</c:v>
                </c:pt>
                <c:pt idx="64">
                  <c:v>2013.0</c:v>
                </c:pt>
                <c:pt idx="65">
                  <c:v>2014.0</c:v>
                </c:pt>
                <c:pt idx="66">
                  <c:v>2015.0</c:v>
                </c:pt>
              </c:numCache>
            </c:numRef>
          </c:cat>
          <c:val>
            <c:numRef>
              <c:f>Sheet5!$B$3:$B$69</c:f>
              <c:numCache>
                <c:formatCode>General</c:formatCode>
                <c:ptCount val="67"/>
                <c:pt idx="0">
                  <c:v>85.17986889030287</c:v>
                </c:pt>
                <c:pt idx="10">
                  <c:v>89.34114017691315</c:v>
                </c:pt>
                <c:pt idx="30">
                  <c:v>72.0</c:v>
                </c:pt>
                <c:pt idx="40">
                  <c:v>162.664934121896</c:v>
                </c:pt>
                <c:pt idx="41">
                  <c:v>175.6722445518609</c:v>
                </c:pt>
                <c:pt idx="42">
                  <c:v>182.2490816447445</c:v>
                </c:pt>
                <c:pt idx="43">
                  <c:v>192.6491727500775</c:v>
                </c:pt>
                <c:pt idx="45">
                  <c:v>222.2951395468137</c:v>
                </c:pt>
                <c:pt idx="46">
                  <c:v>237.5437453846612</c:v>
                </c:pt>
                <c:pt idx="47">
                  <c:v>248.0012384126464</c:v>
                </c:pt>
                <c:pt idx="50">
                  <c:v>191.7982645551643</c:v>
                </c:pt>
                <c:pt idx="53">
                  <c:v>200.1168543424006</c:v>
                </c:pt>
                <c:pt idx="55">
                  <c:v>205.0092437158977</c:v>
                </c:pt>
                <c:pt idx="56">
                  <c:v>206.2372408321951</c:v>
                </c:pt>
                <c:pt idx="57">
                  <c:v>209.1561937297835</c:v>
                </c:pt>
                <c:pt idx="58">
                  <c:v>207.8543451991636</c:v>
                </c:pt>
                <c:pt idx="59">
                  <c:v>209.4627349630629</c:v>
                </c:pt>
                <c:pt idx="60">
                  <c:v>207.858575114523</c:v>
                </c:pt>
                <c:pt idx="61">
                  <c:v>224.769447800125</c:v>
                </c:pt>
                <c:pt idx="62">
                  <c:v>220.7518131070846</c:v>
                </c:pt>
                <c:pt idx="63">
                  <c:v>211.7936323800192</c:v>
                </c:pt>
                <c:pt idx="64">
                  <c:v>212.4305144030956</c:v>
                </c:pt>
                <c:pt idx="65">
                  <c:v>211.4565462077696</c:v>
                </c:pt>
                <c:pt idx="66">
                  <c:v>207.2485809531134</c:v>
                </c:pt>
              </c:numCache>
            </c:numRef>
          </c:val>
          <c:smooth val="0"/>
          <c:extLst xmlns:c16r2="http://schemas.microsoft.com/office/drawing/2015/06/chart">
            <c:ext xmlns:c16="http://schemas.microsoft.com/office/drawing/2014/chart" uri="{C3380CC4-5D6E-409C-BE32-E72D297353CC}">
              <c16:uniqueId val="{00000000-48DC-4D6E-960B-2710DF9B46A7}"/>
            </c:ext>
          </c:extLst>
        </c:ser>
        <c:ser>
          <c:idx val="1"/>
          <c:order val="1"/>
          <c:tx>
            <c:strRef>
              <c:f>Sheet5!$C$2</c:f>
              <c:strCache>
                <c:ptCount val="1"/>
                <c:pt idx="0">
                  <c:v>Black</c:v>
                </c:pt>
              </c:strCache>
            </c:strRef>
          </c:tx>
          <c:spPr>
            <a:ln w="50800" cap="rnd">
              <a:solidFill>
                <a:srgbClr val="E6663A"/>
              </a:solidFill>
              <a:round/>
            </a:ln>
            <a:effectLst/>
          </c:spPr>
          <c:marker>
            <c:symbol val="none"/>
          </c:marker>
          <c:cat>
            <c:numRef>
              <c:f>Sheet5!$A$3:$A$69</c:f>
              <c:numCache>
                <c:formatCode>General</c:formatCode>
                <c:ptCount val="67"/>
                <c:pt idx="0">
                  <c:v>1950.0</c:v>
                </c:pt>
                <c:pt idx="1">
                  <c:v>1951.0</c:v>
                </c:pt>
                <c:pt idx="2">
                  <c:v>1952.0</c:v>
                </c:pt>
                <c:pt idx="3">
                  <c:v>1953.0</c:v>
                </c:pt>
                <c:pt idx="4">
                  <c:v>1954.0</c:v>
                </c:pt>
                <c:pt idx="5">
                  <c:v>1955.0</c:v>
                </c:pt>
                <c:pt idx="6">
                  <c:v>1956.0</c:v>
                </c:pt>
                <c:pt idx="7">
                  <c:v>1957.0</c:v>
                </c:pt>
                <c:pt idx="8">
                  <c:v>1958.0</c:v>
                </c:pt>
                <c:pt idx="9">
                  <c:v>1959.0</c:v>
                </c:pt>
                <c:pt idx="10">
                  <c:v>1960.0</c:v>
                </c:pt>
                <c:pt idx="11">
                  <c:v>1961.0</c:v>
                </c:pt>
                <c:pt idx="12">
                  <c:v>1962.0</c:v>
                </c:pt>
                <c:pt idx="13">
                  <c:v>1963.0</c:v>
                </c:pt>
                <c:pt idx="14">
                  <c:v>1964.0</c:v>
                </c:pt>
                <c:pt idx="15">
                  <c:v>1965.0</c:v>
                </c:pt>
                <c:pt idx="16">
                  <c:v>1966.0</c:v>
                </c:pt>
                <c:pt idx="17">
                  <c:v>1967.0</c:v>
                </c:pt>
                <c:pt idx="18">
                  <c:v>1968.0</c:v>
                </c:pt>
                <c:pt idx="19">
                  <c:v>1969.0</c:v>
                </c:pt>
                <c:pt idx="20">
                  <c:v>1970.0</c:v>
                </c:pt>
                <c:pt idx="21">
                  <c:v>1971.0</c:v>
                </c:pt>
                <c:pt idx="22">
                  <c:v>1972.0</c:v>
                </c:pt>
                <c:pt idx="23">
                  <c:v>1973.0</c:v>
                </c:pt>
                <c:pt idx="24">
                  <c:v>1974.0</c:v>
                </c:pt>
                <c:pt idx="25">
                  <c:v>1975.0</c:v>
                </c:pt>
                <c:pt idx="26">
                  <c:v>1976.0</c:v>
                </c:pt>
                <c:pt idx="27">
                  <c:v>1977.0</c:v>
                </c:pt>
                <c:pt idx="28">
                  <c:v>1978.0</c:v>
                </c:pt>
                <c:pt idx="29">
                  <c:v>1979.0</c:v>
                </c:pt>
                <c:pt idx="30">
                  <c:v>1980.0</c:v>
                </c:pt>
                <c:pt idx="31">
                  <c:v>1981.0</c:v>
                </c:pt>
                <c:pt idx="32">
                  <c:v>1982.0</c:v>
                </c:pt>
                <c:pt idx="33">
                  <c:v>1983.0</c:v>
                </c:pt>
                <c:pt idx="34">
                  <c:v>1984.0</c:v>
                </c:pt>
                <c:pt idx="35">
                  <c:v>1985.0</c:v>
                </c:pt>
                <c:pt idx="36">
                  <c:v>1986.0</c:v>
                </c:pt>
                <c:pt idx="37">
                  <c:v>1987.0</c:v>
                </c:pt>
                <c:pt idx="38">
                  <c:v>1988.0</c:v>
                </c:pt>
                <c:pt idx="39">
                  <c:v>1989.0</c:v>
                </c:pt>
                <c:pt idx="40">
                  <c:v>1989.0</c:v>
                </c:pt>
                <c:pt idx="41">
                  <c:v>1990.0</c:v>
                </c:pt>
                <c:pt idx="42">
                  <c:v>1991.0</c:v>
                </c:pt>
                <c:pt idx="43">
                  <c:v>1992.0</c:v>
                </c:pt>
                <c:pt idx="44">
                  <c:v>1993.0</c:v>
                </c:pt>
                <c:pt idx="45">
                  <c:v>1994.0</c:v>
                </c:pt>
                <c:pt idx="46">
                  <c:v>1995.0</c:v>
                </c:pt>
                <c:pt idx="47">
                  <c:v>1996.0</c:v>
                </c:pt>
                <c:pt idx="48">
                  <c:v>1997.0</c:v>
                </c:pt>
                <c:pt idx="49">
                  <c:v>1998.0</c:v>
                </c:pt>
                <c:pt idx="50">
                  <c:v>1999.0</c:v>
                </c:pt>
                <c:pt idx="51">
                  <c:v>2000.0</c:v>
                </c:pt>
                <c:pt idx="52">
                  <c:v>2001.0</c:v>
                </c:pt>
                <c:pt idx="53">
                  <c:v>2002.0</c:v>
                </c:pt>
                <c:pt idx="54">
                  <c:v>2003.0</c:v>
                </c:pt>
                <c:pt idx="55">
                  <c:v>2004.0</c:v>
                </c:pt>
                <c:pt idx="56">
                  <c:v>2005.0</c:v>
                </c:pt>
                <c:pt idx="57">
                  <c:v>2006.0</c:v>
                </c:pt>
                <c:pt idx="58">
                  <c:v>2007.0</c:v>
                </c:pt>
                <c:pt idx="59">
                  <c:v>2008.0</c:v>
                </c:pt>
                <c:pt idx="60">
                  <c:v>2009.0</c:v>
                </c:pt>
                <c:pt idx="61">
                  <c:v>2010.0</c:v>
                </c:pt>
                <c:pt idx="62">
                  <c:v>2011.0</c:v>
                </c:pt>
                <c:pt idx="63">
                  <c:v>2012.0</c:v>
                </c:pt>
                <c:pt idx="64">
                  <c:v>2013.0</c:v>
                </c:pt>
                <c:pt idx="65">
                  <c:v>2014.0</c:v>
                </c:pt>
                <c:pt idx="66">
                  <c:v>2015.0</c:v>
                </c:pt>
              </c:numCache>
            </c:numRef>
          </c:cat>
          <c:val>
            <c:numRef>
              <c:f>Sheet5!$C$3:$C$69</c:f>
              <c:numCache>
                <c:formatCode>General</c:formatCode>
                <c:ptCount val="67"/>
                <c:pt idx="0">
                  <c:v>418.3794203669237</c:v>
                </c:pt>
                <c:pt idx="10">
                  <c:v>463.1743508214097</c:v>
                </c:pt>
                <c:pt idx="30">
                  <c:v>493.0</c:v>
                </c:pt>
                <c:pt idx="40">
                  <c:v>1078.342211251136</c:v>
                </c:pt>
                <c:pt idx="41">
                  <c:v>1194.088540813317</c:v>
                </c:pt>
                <c:pt idx="42">
                  <c:v>1266.66024344028</c:v>
                </c:pt>
                <c:pt idx="43">
                  <c:v>1342.991509642395</c:v>
                </c:pt>
                <c:pt idx="45">
                  <c:v>1591.270812928501</c:v>
                </c:pt>
                <c:pt idx="46">
                  <c:v>1635.765189032492</c:v>
                </c:pt>
                <c:pt idx="47">
                  <c:v>1676.059277812565</c:v>
                </c:pt>
                <c:pt idx="50">
                  <c:v>1712.466295680111</c:v>
                </c:pt>
                <c:pt idx="53">
                  <c:v>1628.243569967564</c:v>
                </c:pt>
                <c:pt idx="55">
                  <c:v>1487.183759321155</c:v>
                </c:pt>
                <c:pt idx="56">
                  <c:v>1444.803435300344</c:v>
                </c:pt>
                <c:pt idx="57">
                  <c:v>1448.021735568368</c:v>
                </c:pt>
                <c:pt idx="58">
                  <c:v>1454.940385751475</c:v>
                </c:pt>
                <c:pt idx="59">
                  <c:v>1449.481008031549</c:v>
                </c:pt>
                <c:pt idx="60">
                  <c:v>1430.721834209791</c:v>
                </c:pt>
                <c:pt idx="61">
                  <c:v>1456.939775770078</c:v>
                </c:pt>
                <c:pt idx="62">
                  <c:v>1408.025897793936</c:v>
                </c:pt>
                <c:pt idx="63">
                  <c:v>1314.087200747752</c:v>
                </c:pt>
                <c:pt idx="64">
                  <c:v>1292.091905737201</c:v>
                </c:pt>
                <c:pt idx="65">
                  <c:v>1252.271991619643</c:v>
                </c:pt>
                <c:pt idx="66">
                  <c:v>1199.893739429378</c:v>
                </c:pt>
              </c:numCache>
            </c:numRef>
          </c:val>
          <c:smooth val="0"/>
          <c:extLst xmlns:c16r2="http://schemas.microsoft.com/office/drawing/2015/06/chart">
            <c:ext xmlns:c16="http://schemas.microsoft.com/office/drawing/2014/chart" uri="{C3380CC4-5D6E-409C-BE32-E72D297353CC}">
              <c16:uniqueId val="{00000001-48DC-4D6E-960B-2710DF9B46A7}"/>
            </c:ext>
          </c:extLst>
        </c:ser>
        <c:dLbls>
          <c:showLegendKey val="0"/>
          <c:showVal val="0"/>
          <c:showCatName val="0"/>
          <c:showSerName val="0"/>
          <c:showPercent val="0"/>
          <c:showBubbleSize val="0"/>
        </c:dLbls>
        <c:smooth val="0"/>
        <c:axId val="-2014292160"/>
        <c:axId val="-2014279536"/>
      </c:lineChart>
      <c:catAx>
        <c:axId val="-20142921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dirty="0" smtClean="0"/>
                  <a:t>Year</a:t>
                </a:r>
                <a:endParaRPr lang="en-US" dirty="0"/>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14279536"/>
        <c:crosses val="autoZero"/>
        <c:auto val="1"/>
        <c:lblAlgn val="ctr"/>
        <c:lblOffset val="100"/>
        <c:tickLblSkip val="10"/>
        <c:noMultiLvlLbl val="0"/>
      </c:catAx>
      <c:valAx>
        <c:axId val="-2014279536"/>
        <c:scaling>
          <c:orientation val="minMax"/>
          <c:max val="5000.0"/>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dirty="0" smtClean="0"/>
                  <a:t>Per 100,000</a:t>
                </a:r>
                <a:endParaRPr lang="en-US" dirty="0"/>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14292160"/>
        <c:crosses val="autoZero"/>
        <c:crossBetween val="between"/>
      </c:valAx>
      <c:spPr>
        <a:noFill/>
        <a:ln>
          <a:noFill/>
        </a:ln>
        <a:effectLst/>
      </c:spPr>
    </c:plotArea>
    <c:plotVisOnly val="1"/>
    <c:dispBlanksAs val="span"/>
    <c:showDLblsOverMax val="0"/>
  </c:chart>
  <c:spPr>
    <a:noFill/>
    <a:ln>
      <a:noFill/>
    </a:ln>
    <a:effectLst/>
  </c:spPr>
  <c:txPr>
    <a:bodyPr/>
    <a:lstStyle/>
    <a:p>
      <a:pPr>
        <a:defRPr sz="1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b="1" dirty="0" smtClean="0"/>
              <a:t>High School Educational</a:t>
            </a:r>
            <a:r>
              <a:rPr lang="en-US" b="1" baseline="0" dirty="0" smtClean="0"/>
              <a:t> Attainment (age 25+) </a:t>
            </a:r>
            <a:endParaRPr lang="en-US" b="1" dirty="0"/>
          </a:p>
        </c:rich>
      </c:tx>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'High 25+'!$M$1</c:f>
              <c:strCache>
                <c:ptCount val="1"/>
                <c:pt idx="0">
                  <c:v>White</c:v>
                </c:pt>
              </c:strCache>
            </c:strRef>
          </c:tx>
          <c:spPr>
            <a:ln w="50800" cap="rnd">
              <a:solidFill>
                <a:schemeClr val="tx1">
                  <a:lumMod val="50000"/>
                  <a:lumOff val="50000"/>
                </a:schemeClr>
              </a:solidFill>
              <a:round/>
            </a:ln>
            <a:effectLst/>
          </c:spPr>
          <c:marker>
            <c:symbol val="none"/>
          </c:marker>
          <c:cat>
            <c:numRef>
              <c:f>'High 25+'!$L$2:$L$77</c:f>
              <c:numCache>
                <c:formatCode>General</c:formatCode>
                <c:ptCount val="76"/>
                <c:pt idx="0">
                  <c:v>1940.0</c:v>
                </c:pt>
                <c:pt idx="1">
                  <c:v>1941.0</c:v>
                </c:pt>
                <c:pt idx="2">
                  <c:v>1942.0</c:v>
                </c:pt>
                <c:pt idx="3">
                  <c:v>1943.0</c:v>
                </c:pt>
                <c:pt idx="4">
                  <c:v>1944.0</c:v>
                </c:pt>
                <c:pt idx="5">
                  <c:v>1945.0</c:v>
                </c:pt>
                <c:pt idx="6">
                  <c:v>1946.0</c:v>
                </c:pt>
                <c:pt idx="7">
                  <c:v>1947.0</c:v>
                </c:pt>
                <c:pt idx="8">
                  <c:v>1948.0</c:v>
                </c:pt>
                <c:pt idx="9">
                  <c:v>1949.0</c:v>
                </c:pt>
                <c:pt idx="10">
                  <c:v>1950.0</c:v>
                </c:pt>
                <c:pt idx="11">
                  <c:v>1951.0</c:v>
                </c:pt>
                <c:pt idx="12">
                  <c:v>1952.0</c:v>
                </c:pt>
                <c:pt idx="13">
                  <c:v>1953.0</c:v>
                </c:pt>
                <c:pt idx="14">
                  <c:v>1954.0</c:v>
                </c:pt>
                <c:pt idx="15">
                  <c:v>1955.0</c:v>
                </c:pt>
                <c:pt idx="16">
                  <c:v>1956.0</c:v>
                </c:pt>
                <c:pt idx="17">
                  <c:v>1957.0</c:v>
                </c:pt>
                <c:pt idx="18">
                  <c:v>1958.0</c:v>
                </c:pt>
                <c:pt idx="19">
                  <c:v>1959.0</c:v>
                </c:pt>
                <c:pt idx="20">
                  <c:v>1960.0</c:v>
                </c:pt>
                <c:pt idx="21">
                  <c:v>1961.0</c:v>
                </c:pt>
                <c:pt idx="22">
                  <c:v>1962.0</c:v>
                </c:pt>
                <c:pt idx="23">
                  <c:v>1963.0</c:v>
                </c:pt>
                <c:pt idx="24">
                  <c:v>1964.0</c:v>
                </c:pt>
                <c:pt idx="25">
                  <c:v>1965.0</c:v>
                </c:pt>
                <c:pt idx="26">
                  <c:v>1966.0</c:v>
                </c:pt>
                <c:pt idx="27">
                  <c:v>1967.0</c:v>
                </c:pt>
                <c:pt idx="28">
                  <c:v>1968.0</c:v>
                </c:pt>
                <c:pt idx="29">
                  <c:v>1969.0</c:v>
                </c:pt>
                <c:pt idx="30">
                  <c:v>1970.0</c:v>
                </c:pt>
                <c:pt idx="31">
                  <c:v>1971.0</c:v>
                </c:pt>
                <c:pt idx="32">
                  <c:v>1972.0</c:v>
                </c:pt>
                <c:pt idx="33">
                  <c:v>1973.0</c:v>
                </c:pt>
                <c:pt idx="34">
                  <c:v>1974.0</c:v>
                </c:pt>
                <c:pt idx="35">
                  <c:v>1975.0</c:v>
                </c:pt>
                <c:pt idx="36">
                  <c:v>1976.0</c:v>
                </c:pt>
                <c:pt idx="37">
                  <c:v>1977.0</c:v>
                </c:pt>
                <c:pt idx="38">
                  <c:v>1978.0</c:v>
                </c:pt>
                <c:pt idx="39">
                  <c:v>1979.0</c:v>
                </c:pt>
                <c:pt idx="40">
                  <c:v>1980.0</c:v>
                </c:pt>
                <c:pt idx="41">
                  <c:v>1981.0</c:v>
                </c:pt>
                <c:pt idx="42">
                  <c:v>1982.0</c:v>
                </c:pt>
                <c:pt idx="43">
                  <c:v>1983.0</c:v>
                </c:pt>
                <c:pt idx="44">
                  <c:v>1984.0</c:v>
                </c:pt>
                <c:pt idx="45">
                  <c:v>1985.0</c:v>
                </c:pt>
                <c:pt idx="46">
                  <c:v>1986.0</c:v>
                </c:pt>
                <c:pt idx="47">
                  <c:v>1987.0</c:v>
                </c:pt>
                <c:pt idx="48">
                  <c:v>1988.0</c:v>
                </c:pt>
                <c:pt idx="49">
                  <c:v>1989.0</c:v>
                </c:pt>
                <c:pt idx="50">
                  <c:v>1990.0</c:v>
                </c:pt>
                <c:pt idx="51">
                  <c:v>1991.0</c:v>
                </c:pt>
                <c:pt idx="52">
                  <c:v>1992.0</c:v>
                </c:pt>
                <c:pt idx="53">
                  <c:v>1993.0</c:v>
                </c:pt>
                <c:pt idx="54">
                  <c:v>1994.0</c:v>
                </c:pt>
                <c:pt idx="55">
                  <c:v>1995.0</c:v>
                </c:pt>
                <c:pt idx="56">
                  <c:v>1996.0</c:v>
                </c:pt>
                <c:pt idx="57">
                  <c:v>1997.0</c:v>
                </c:pt>
                <c:pt idx="58">
                  <c:v>1998.0</c:v>
                </c:pt>
                <c:pt idx="59">
                  <c:v>1999.0</c:v>
                </c:pt>
                <c:pt idx="60">
                  <c:v>2000.0</c:v>
                </c:pt>
                <c:pt idx="61">
                  <c:v>2001.0</c:v>
                </c:pt>
                <c:pt idx="62">
                  <c:v>2002.0</c:v>
                </c:pt>
                <c:pt idx="63">
                  <c:v>2003.0</c:v>
                </c:pt>
                <c:pt idx="64">
                  <c:v>2004.0</c:v>
                </c:pt>
                <c:pt idx="65">
                  <c:v>2005.0</c:v>
                </c:pt>
                <c:pt idx="66">
                  <c:v>2006.0</c:v>
                </c:pt>
                <c:pt idx="67">
                  <c:v>2007.0</c:v>
                </c:pt>
                <c:pt idx="68">
                  <c:v>2008.0</c:v>
                </c:pt>
                <c:pt idx="69">
                  <c:v>2009.0</c:v>
                </c:pt>
                <c:pt idx="70">
                  <c:v>2010.0</c:v>
                </c:pt>
                <c:pt idx="71">
                  <c:v>2011.0</c:v>
                </c:pt>
                <c:pt idx="72">
                  <c:v>2012.0</c:v>
                </c:pt>
                <c:pt idx="73">
                  <c:v>2013.0</c:v>
                </c:pt>
                <c:pt idx="74">
                  <c:v>2014.0</c:v>
                </c:pt>
                <c:pt idx="75">
                  <c:v>2015.0</c:v>
                </c:pt>
              </c:numCache>
            </c:numRef>
          </c:cat>
          <c:val>
            <c:numRef>
              <c:f>'High 25+'!$M$2:$M$77</c:f>
              <c:numCache>
                <c:formatCode>General</c:formatCode>
                <c:ptCount val="76"/>
                <c:pt idx="0" formatCode="0">
                  <c:v>26.1</c:v>
                </c:pt>
                <c:pt idx="7" formatCode="0">
                  <c:v>35.0</c:v>
                </c:pt>
                <c:pt idx="17" formatCode="0">
                  <c:v>43.2</c:v>
                </c:pt>
                <c:pt idx="19" formatCode="0">
                  <c:v>46.1</c:v>
                </c:pt>
                <c:pt idx="22" formatCode="0">
                  <c:v>48.7</c:v>
                </c:pt>
                <c:pt idx="24" formatCode="0">
                  <c:v>50.3</c:v>
                </c:pt>
                <c:pt idx="25" formatCode="0">
                  <c:v>51.3</c:v>
                </c:pt>
                <c:pt idx="26" formatCode="0">
                  <c:v>52.2</c:v>
                </c:pt>
                <c:pt idx="27" formatCode="0">
                  <c:v>53.4</c:v>
                </c:pt>
                <c:pt idx="28" formatCode="0">
                  <c:v>54.9</c:v>
                </c:pt>
                <c:pt idx="29" formatCode="0">
                  <c:v>56.3</c:v>
                </c:pt>
                <c:pt idx="30" formatCode="0">
                  <c:v>57.4</c:v>
                </c:pt>
                <c:pt idx="31" formatCode="0">
                  <c:v>58.6</c:v>
                </c:pt>
                <c:pt idx="32" formatCode="0">
                  <c:v>60.4</c:v>
                </c:pt>
                <c:pt idx="33" formatCode="0">
                  <c:v>61.9</c:v>
                </c:pt>
                <c:pt idx="34" formatCode="0">
                  <c:v>63.3</c:v>
                </c:pt>
                <c:pt idx="35" formatCode="0">
                  <c:v>64.5</c:v>
                </c:pt>
                <c:pt idx="36" formatCode="0">
                  <c:v>66.1</c:v>
                </c:pt>
                <c:pt idx="37" formatCode="0">
                  <c:v>67.0</c:v>
                </c:pt>
                <c:pt idx="38" formatCode="0">
                  <c:v>67.9</c:v>
                </c:pt>
                <c:pt idx="39" formatCode="0">
                  <c:v>69.7</c:v>
                </c:pt>
                <c:pt idx="40" formatCode="0">
                  <c:v>70.5</c:v>
                </c:pt>
                <c:pt idx="41" formatCode="0">
                  <c:v>71.6</c:v>
                </c:pt>
                <c:pt idx="42" formatCode="0">
                  <c:v>72.8</c:v>
                </c:pt>
                <c:pt idx="43" formatCode="0">
                  <c:v>73.8</c:v>
                </c:pt>
                <c:pt idx="44" formatCode="0">
                  <c:v>75.0</c:v>
                </c:pt>
                <c:pt idx="45" formatCode="0">
                  <c:v>75.5</c:v>
                </c:pt>
                <c:pt idx="46" formatCode="0">
                  <c:v>76.2</c:v>
                </c:pt>
                <c:pt idx="47" formatCode="0">
                  <c:v>77.0</c:v>
                </c:pt>
                <c:pt idx="48" formatCode="0">
                  <c:v>77.7</c:v>
                </c:pt>
                <c:pt idx="49" formatCode="0">
                  <c:v>78.4</c:v>
                </c:pt>
                <c:pt idx="50" formatCode="0">
                  <c:v>79.1</c:v>
                </c:pt>
                <c:pt idx="51" formatCode="0">
                  <c:v>79.9</c:v>
                </c:pt>
                <c:pt idx="52" formatCode="0">
                  <c:v>80.9</c:v>
                </c:pt>
                <c:pt idx="53" formatCode="0">
                  <c:v>81.5</c:v>
                </c:pt>
                <c:pt idx="54" formatCode="0">
                  <c:v>82.0</c:v>
                </c:pt>
                <c:pt idx="55" formatCode="0">
                  <c:v>83.0</c:v>
                </c:pt>
                <c:pt idx="56" formatCode="0">
                  <c:v>82.8</c:v>
                </c:pt>
                <c:pt idx="57" formatCode="0">
                  <c:v>83.0</c:v>
                </c:pt>
                <c:pt idx="58" formatCode="0">
                  <c:v>83.7</c:v>
                </c:pt>
                <c:pt idx="59" formatCode="0">
                  <c:v>84.3</c:v>
                </c:pt>
                <c:pt idx="60" formatCode="0">
                  <c:v>84.9</c:v>
                </c:pt>
                <c:pt idx="61" formatCode="0">
                  <c:v>84.8</c:v>
                </c:pt>
                <c:pt idx="62" formatCode="0">
                  <c:v>84.8</c:v>
                </c:pt>
                <c:pt idx="63" formatCode="0">
                  <c:v>85.1</c:v>
                </c:pt>
                <c:pt idx="64" formatCode="0">
                  <c:v>85.8</c:v>
                </c:pt>
                <c:pt idx="65" formatCode="0">
                  <c:v>85.8</c:v>
                </c:pt>
                <c:pt idx="66" formatCode="0">
                  <c:v>86.12</c:v>
                </c:pt>
                <c:pt idx="67" formatCode="0">
                  <c:v>86.2</c:v>
                </c:pt>
                <c:pt idx="68" formatCode="0">
                  <c:v>87.1</c:v>
                </c:pt>
                <c:pt idx="69" formatCode="0">
                  <c:v>87.1</c:v>
                </c:pt>
                <c:pt idx="70" formatCode="0">
                  <c:v>87.6</c:v>
                </c:pt>
                <c:pt idx="71" formatCode="0">
                  <c:v>88.1</c:v>
                </c:pt>
                <c:pt idx="72" formatCode="0">
                  <c:v>88.1</c:v>
                </c:pt>
                <c:pt idx="73" formatCode="0">
                  <c:v>88.6</c:v>
                </c:pt>
                <c:pt idx="74" formatCode="0">
                  <c:v>88.8</c:v>
                </c:pt>
                <c:pt idx="75" formatCode="0">
                  <c:v>88.8</c:v>
                </c:pt>
              </c:numCache>
            </c:numRef>
          </c:val>
          <c:smooth val="0"/>
          <c:extLst xmlns:c16r2="http://schemas.microsoft.com/office/drawing/2015/06/chart">
            <c:ext xmlns:c16="http://schemas.microsoft.com/office/drawing/2014/chart" uri="{C3380CC4-5D6E-409C-BE32-E72D297353CC}">
              <c16:uniqueId val="{00000000-42DC-42ED-9F9F-2DDAB23FF690}"/>
            </c:ext>
          </c:extLst>
        </c:ser>
        <c:ser>
          <c:idx val="1"/>
          <c:order val="1"/>
          <c:tx>
            <c:strRef>
              <c:f>'High 25+'!$N$1</c:f>
              <c:strCache>
                <c:ptCount val="1"/>
                <c:pt idx="0">
                  <c:v>Black</c:v>
                </c:pt>
              </c:strCache>
            </c:strRef>
          </c:tx>
          <c:spPr>
            <a:ln w="50800" cap="rnd">
              <a:solidFill>
                <a:srgbClr val="E6663A"/>
              </a:solidFill>
              <a:round/>
            </a:ln>
            <a:effectLst/>
          </c:spPr>
          <c:marker>
            <c:symbol val="none"/>
          </c:marker>
          <c:cat>
            <c:numRef>
              <c:f>'High 25+'!$L$2:$L$77</c:f>
              <c:numCache>
                <c:formatCode>General</c:formatCode>
                <c:ptCount val="76"/>
                <c:pt idx="0">
                  <c:v>1940.0</c:v>
                </c:pt>
                <c:pt idx="1">
                  <c:v>1941.0</c:v>
                </c:pt>
                <c:pt idx="2">
                  <c:v>1942.0</c:v>
                </c:pt>
                <c:pt idx="3">
                  <c:v>1943.0</c:v>
                </c:pt>
                <c:pt idx="4">
                  <c:v>1944.0</c:v>
                </c:pt>
                <c:pt idx="5">
                  <c:v>1945.0</c:v>
                </c:pt>
                <c:pt idx="6">
                  <c:v>1946.0</c:v>
                </c:pt>
                <c:pt idx="7">
                  <c:v>1947.0</c:v>
                </c:pt>
                <c:pt idx="8">
                  <c:v>1948.0</c:v>
                </c:pt>
                <c:pt idx="9">
                  <c:v>1949.0</c:v>
                </c:pt>
                <c:pt idx="10">
                  <c:v>1950.0</c:v>
                </c:pt>
                <c:pt idx="11">
                  <c:v>1951.0</c:v>
                </c:pt>
                <c:pt idx="12">
                  <c:v>1952.0</c:v>
                </c:pt>
                <c:pt idx="13">
                  <c:v>1953.0</c:v>
                </c:pt>
                <c:pt idx="14">
                  <c:v>1954.0</c:v>
                </c:pt>
                <c:pt idx="15">
                  <c:v>1955.0</c:v>
                </c:pt>
                <c:pt idx="16">
                  <c:v>1956.0</c:v>
                </c:pt>
                <c:pt idx="17">
                  <c:v>1957.0</c:v>
                </c:pt>
                <c:pt idx="18">
                  <c:v>1958.0</c:v>
                </c:pt>
                <c:pt idx="19">
                  <c:v>1959.0</c:v>
                </c:pt>
                <c:pt idx="20">
                  <c:v>1960.0</c:v>
                </c:pt>
                <c:pt idx="21">
                  <c:v>1961.0</c:v>
                </c:pt>
                <c:pt idx="22">
                  <c:v>1962.0</c:v>
                </c:pt>
                <c:pt idx="23">
                  <c:v>1963.0</c:v>
                </c:pt>
                <c:pt idx="24">
                  <c:v>1964.0</c:v>
                </c:pt>
                <c:pt idx="25">
                  <c:v>1965.0</c:v>
                </c:pt>
                <c:pt idx="26">
                  <c:v>1966.0</c:v>
                </c:pt>
                <c:pt idx="27">
                  <c:v>1967.0</c:v>
                </c:pt>
                <c:pt idx="28">
                  <c:v>1968.0</c:v>
                </c:pt>
                <c:pt idx="29">
                  <c:v>1969.0</c:v>
                </c:pt>
                <c:pt idx="30">
                  <c:v>1970.0</c:v>
                </c:pt>
                <c:pt idx="31">
                  <c:v>1971.0</c:v>
                </c:pt>
                <c:pt idx="32">
                  <c:v>1972.0</c:v>
                </c:pt>
                <c:pt idx="33">
                  <c:v>1973.0</c:v>
                </c:pt>
                <c:pt idx="34">
                  <c:v>1974.0</c:v>
                </c:pt>
                <c:pt idx="35">
                  <c:v>1975.0</c:v>
                </c:pt>
                <c:pt idx="36">
                  <c:v>1976.0</c:v>
                </c:pt>
                <c:pt idx="37">
                  <c:v>1977.0</c:v>
                </c:pt>
                <c:pt idx="38">
                  <c:v>1978.0</c:v>
                </c:pt>
                <c:pt idx="39">
                  <c:v>1979.0</c:v>
                </c:pt>
                <c:pt idx="40">
                  <c:v>1980.0</c:v>
                </c:pt>
                <c:pt idx="41">
                  <c:v>1981.0</c:v>
                </c:pt>
                <c:pt idx="42">
                  <c:v>1982.0</c:v>
                </c:pt>
                <c:pt idx="43">
                  <c:v>1983.0</c:v>
                </c:pt>
                <c:pt idx="44">
                  <c:v>1984.0</c:v>
                </c:pt>
                <c:pt idx="45">
                  <c:v>1985.0</c:v>
                </c:pt>
                <c:pt idx="46">
                  <c:v>1986.0</c:v>
                </c:pt>
                <c:pt idx="47">
                  <c:v>1987.0</c:v>
                </c:pt>
                <c:pt idx="48">
                  <c:v>1988.0</c:v>
                </c:pt>
                <c:pt idx="49">
                  <c:v>1989.0</c:v>
                </c:pt>
                <c:pt idx="50">
                  <c:v>1990.0</c:v>
                </c:pt>
                <c:pt idx="51">
                  <c:v>1991.0</c:v>
                </c:pt>
                <c:pt idx="52">
                  <c:v>1992.0</c:v>
                </c:pt>
                <c:pt idx="53">
                  <c:v>1993.0</c:v>
                </c:pt>
                <c:pt idx="54">
                  <c:v>1994.0</c:v>
                </c:pt>
                <c:pt idx="55">
                  <c:v>1995.0</c:v>
                </c:pt>
                <c:pt idx="56">
                  <c:v>1996.0</c:v>
                </c:pt>
                <c:pt idx="57">
                  <c:v>1997.0</c:v>
                </c:pt>
                <c:pt idx="58">
                  <c:v>1998.0</c:v>
                </c:pt>
                <c:pt idx="59">
                  <c:v>1999.0</c:v>
                </c:pt>
                <c:pt idx="60">
                  <c:v>2000.0</c:v>
                </c:pt>
                <c:pt idx="61">
                  <c:v>2001.0</c:v>
                </c:pt>
                <c:pt idx="62">
                  <c:v>2002.0</c:v>
                </c:pt>
                <c:pt idx="63">
                  <c:v>2003.0</c:v>
                </c:pt>
                <c:pt idx="64">
                  <c:v>2004.0</c:v>
                </c:pt>
                <c:pt idx="65">
                  <c:v>2005.0</c:v>
                </c:pt>
                <c:pt idx="66">
                  <c:v>2006.0</c:v>
                </c:pt>
                <c:pt idx="67">
                  <c:v>2007.0</c:v>
                </c:pt>
                <c:pt idx="68">
                  <c:v>2008.0</c:v>
                </c:pt>
                <c:pt idx="69">
                  <c:v>2009.0</c:v>
                </c:pt>
                <c:pt idx="70">
                  <c:v>2010.0</c:v>
                </c:pt>
                <c:pt idx="71">
                  <c:v>2011.0</c:v>
                </c:pt>
                <c:pt idx="72">
                  <c:v>2012.0</c:v>
                </c:pt>
                <c:pt idx="73">
                  <c:v>2013.0</c:v>
                </c:pt>
                <c:pt idx="74">
                  <c:v>2014.0</c:v>
                </c:pt>
                <c:pt idx="75">
                  <c:v>2015.0</c:v>
                </c:pt>
              </c:numCache>
            </c:numRef>
          </c:cat>
          <c:val>
            <c:numRef>
              <c:f>'High 25+'!$N$2:$N$77</c:f>
              <c:numCache>
                <c:formatCode>General</c:formatCode>
                <c:ptCount val="76"/>
                <c:pt idx="0" formatCode="0">
                  <c:v>7.7</c:v>
                </c:pt>
                <c:pt idx="7" formatCode="0">
                  <c:v>13.6</c:v>
                </c:pt>
                <c:pt idx="10" formatCode="0">
                  <c:v>13.7</c:v>
                </c:pt>
                <c:pt idx="12" formatCode="0">
                  <c:v>15.0</c:v>
                </c:pt>
                <c:pt idx="17" formatCode="0">
                  <c:v>18.4</c:v>
                </c:pt>
                <c:pt idx="19" formatCode="0">
                  <c:v>20.7</c:v>
                </c:pt>
                <c:pt idx="22" formatCode="0">
                  <c:v>24.8</c:v>
                </c:pt>
                <c:pt idx="24" formatCode="0">
                  <c:v>25.7</c:v>
                </c:pt>
                <c:pt idx="25" formatCode="0">
                  <c:v>27.2</c:v>
                </c:pt>
                <c:pt idx="26" formatCode="0">
                  <c:v>27.8</c:v>
                </c:pt>
                <c:pt idx="27" formatCode="0">
                  <c:v>29.5</c:v>
                </c:pt>
                <c:pt idx="28" formatCode="0">
                  <c:v>30.1</c:v>
                </c:pt>
                <c:pt idx="29" formatCode="0">
                  <c:v>32.3</c:v>
                </c:pt>
                <c:pt idx="30" formatCode="0">
                  <c:v>33.7</c:v>
                </c:pt>
                <c:pt idx="31" formatCode="0">
                  <c:v>34.7</c:v>
                </c:pt>
                <c:pt idx="32" formatCode="0">
                  <c:v>36.6</c:v>
                </c:pt>
                <c:pt idx="33" formatCode="0">
                  <c:v>39.2</c:v>
                </c:pt>
                <c:pt idx="34" formatCode="0">
                  <c:v>40.8</c:v>
                </c:pt>
                <c:pt idx="35" formatCode="0">
                  <c:v>42.5</c:v>
                </c:pt>
                <c:pt idx="36" formatCode="0">
                  <c:v>43.8</c:v>
                </c:pt>
                <c:pt idx="37" formatCode="0">
                  <c:v>45.5</c:v>
                </c:pt>
                <c:pt idx="38" formatCode="0">
                  <c:v>47.6</c:v>
                </c:pt>
                <c:pt idx="39" formatCode="0">
                  <c:v>49.4</c:v>
                </c:pt>
                <c:pt idx="40" formatCode="0">
                  <c:v>51.2</c:v>
                </c:pt>
                <c:pt idx="41" formatCode="0">
                  <c:v>52.9</c:v>
                </c:pt>
                <c:pt idx="42" formatCode="0">
                  <c:v>54.9</c:v>
                </c:pt>
                <c:pt idx="43" formatCode="0">
                  <c:v>56.8</c:v>
                </c:pt>
                <c:pt idx="44" formatCode="0">
                  <c:v>58.5</c:v>
                </c:pt>
                <c:pt idx="45" formatCode="0">
                  <c:v>59.8</c:v>
                </c:pt>
                <c:pt idx="46" formatCode="0">
                  <c:v>62.3</c:v>
                </c:pt>
                <c:pt idx="47" formatCode="0">
                  <c:v>63.4</c:v>
                </c:pt>
                <c:pt idx="48" formatCode="0">
                  <c:v>63.5</c:v>
                </c:pt>
                <c:pt idx="49" formatCode="0">
                  <c:v>64.6</c:v>
                </c:pt>
                <c:pt idx="50" formatCode="0">
                  <c:v>66.2</c:v>
                </c:pt>
                <c:pt idx="51" formatCode="0">
                  <c:v>66.7</c:v>
                </c:pt>
                <c:pt idx="52" formatCode="0">
                  <c:v>67.7</c:v>
                </c:pt>
                <c:pt idx="53" formatCode="0">
                  <c:v>70.4</c:v>
                </c:pt>
                <c:pt idx="54" formatCode="0">
                  <c:v>72.9</c:v>
                </c:pt>
                <c:pt idx="55" formatCode="0">
                  <c:v>73.8</c:v>
                </c:pt>
                <c:pt idx="56" formatCode="0">
                  <c:v>74.3</c:v>
                </c:pt>
                <c:pt idx="57" formatCode="0">
                  <c:v>74.9</c:v>
                </c:pt>
                <c:pt idx="58" formatCode="0">
                  <c:v>76.0</c:v>
                </c:pt>
                <c:pt idx="59" formatCode="0">
                  <c:v>77.0</c:v>
                </c:pt>
                <c:pt idx="60" formatCode="0">
                  <c:v>78.5</c:v>
                </c:pt>
                <c:pt idx="61" formatCode="0">
                  <c:v>78.8</c:v>
                </c:pt>
                <c:pt idx="62" formatCode="0">
                  <c:v>78.7</c:v>
                </c:pt>
                <c:pt idx="63" formatCode="0">
                  <c:v>80.0</c:v>
                </c:pt>
                <c:pt idx="64" formatCode="0">
                  <c:v>80.6</c:v>
                </c:pt>
                <c:pt idx="65" formatCode="0">
                  <c:v>81.1</c:v>
                </c:pt>
                <c:pt idx="66" formatCode="0">
                  <c:v>80.73</c:v>
                </c:pt>
                <c:pt idx="67" formatCode="0">
                  <c:v>82.3</c:v>
                </c:pt>
                <c:pt idx="68" formatCode="0">
                  <c:v>83.0</c:v>
                </c:pt>
                <c:pt idx="69" formatCode="0">
                  <c:v>84.1</c:v>
                </c:pt>
                <c:pt idx="70" formatCode="0">
                  <c:v>84.2</c:v>
                </c:pt>
                <c:pt idx="71" formatCode="0">
                  <c:v>84.5</c:v>
                </c:pt>
                <c:pt idx="72" formatCode="0">
                  <c:v>85.0</c:v>
                </c:pt>
                <c:pt idx="73" formatCode="0">
                  <c:v>85.1</c:v>
                </c:pt>
                <c:pt idx="74" formatCode="0">
                  <c:v>85.8</c:v>
                </c:pt>
                <c:pt idx="75" formatCode="0">
                  <c:v>87.0</c:v>
                </c:pt>
              </c:numCache>
            </c:numRef>
          </c:val>
          <c:smooth val="0"/>
          <c:extLst xmlns:c16r2="http://schemas.microsoft.com/office/drawing/2015/06/chart">
            <c:ext xmlns:c16="http://schemas.microsoft.com/office/drawing/2014/chart" uri="{C3380CC4-5D6E-409C-BE32-E72D297353CC}">
              <c16:uniqueId val="{00000001-42DC-42ED-9F9F-2DDAB23FF690}"/>
            </c:ext>
          </c:extLst>
        </c:ser>
        <c:dLbls>
          <c:showLegendKey val="0"/>
          <c:showVal val="0"/>
          <c:showCatName val="0"/>
          <c:showSerName val="0"/>
          <c:showPercent val="0"/>
          <c:showBubbleSize val="0"/>
        </c:dLbls>
        <c:smooth val="0"/>
        <c:axId val="2014850032"/>
        <c:axId val="2014853808"/>
      </c:lineChart>
      <c:catAx>
        <c:axId val="2014850032"/>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14853808"/>
        <c:crosses val="autoZero"/>
        <c:auto val="1"/>
        <c:lblAlgn val="ctr"/>
        <c:lblOffset val="100"/>
        <c:tickLblSkip val="10"/>
        <c:noMultiLvlLbl val="0"/>
      </c:catAx>
      <c:valAx>
        <c:axId val="2014853808"/>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Percent</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14850032"/>
        <c:crosses val="autoZero"/>
        <c:crossBetween val="between"/>
      </c:valAx>
      <c:spPr>
        <a:noFill/>
        <a:ln>
          <a:noFill/>
        </a:ln>
        <a:effectLst/>
      </c:spPr>
    </c:plotArea>
    <c:plotVisOnly val="1"/>
    <c:dispBlanksAs val="span"/>
    <c:showDLblsOverMax val="0"/>
  </c:chart>
  <c:spPr>
    <a:noFill/>
    <a:ln>
      <a:noFill/>
    </a:ln>
    <a:effectLst/>
  </c:spPr>
  <c:txPr>
    <a:bodyPr/>
    <a:lstStyle/>
    <a:p>
      <a:pPr>
        <a:defRPr sz="12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Sheet4!$A$10</c:f>
              <c:strCache>
                <c:ptCount val="1"/>
                <c:pt idx="0">
                  <c:v>Criminal Justice index</c:v>
                </c:pt>
              </c:strCache>
            </c:strRef>
          </c:tx>
          <c:spPr>
            <a:ln w="28575" cap="rnd">
              <a:solidFill>
                <a:schemeClr val="accent1"/>
              </a:solidFill>
              <a:round/>
            </a:ln>
            <a:effectLst/>
          </c:spPr>
          <c:marker>
            <c:symbol val="none"/>
          </c:marker>
          <c:cat>
            <c:numRef>
              <c:f>Sheet4!$B$9:$C$9</c:f>
              <c:numCache>
                <c:formatCode>General</c:formatCode>
                <c:ptCount val="2"/>
                <c:pt idx="0">
                  <c:v>1954.0</c:v>
                </c:pt>
                <c:pt idx="1">
                  <c:v>2014.0</c:v>
                </c:pt>
              </c:numCache>
            </c:numRef>
          </c:cat>
          <c:val>
            <c:numRef>
              <c:f>Sheet4!$B$10:$C$10</c:f>
              <c:numCache>
                <c:formatCode>General</c:formatCode>
                <c:ptCount val="2"/>
                <c:pt idx="0">
                  <c:v>0.278578519887269</c:v>
                </c:pt>
                <c:pt idx="1">
                  <c:v>0.429824048340782</c:v>
                </c:pt>
              </c:numCache>
            </c:numRef>
          </c:val>
          <c:smooth val="0"/>
          <c:extLst xmlns:c16r2="http://schemas.microsoft.com/office/drawing/2015/06/chart">
            <c:ext xmlns:c16="http://schemas.microsoft.com/office/drawing/2014/chart" uri="{C3380CC4-5D6E-409C-BE32-E72D297353CC}">
              <c16:uniqueId val="{00000000-D190-4D1D-AF57-BB9E54FB143B}"/>
            </c:ext>
          </c:extLst>
        </c:ser>
        <c:ser>
          <c:idx val="1"/>
          <c:order val="1"/>
          <c:tx>
            <c:strRef>
              <c:f>Sheet4!$A$11</c:f>
              <c:strCache>
                <c:ptCount val="1"/>
                <c:pt idx="0">
                  <c:v>Ed Index</c:v>
                </c:pt>
              </c:strCache>
            </c:strRef>
          </c:tx>
          <c:spPr>
            <a:ln w="28575" cap="rnd">
              <a:solidFill>
                <a:schemeClr val="accent2"/>
              </a:solidFill>
              <a:round/>
            </a:ln>
            <a:effectLst/>
          </c:spPr>
          <c:marker>
            <c:symbol val="none"/>
          </c:marker>
          <c:cat>
            <c:numRef>
              <c:f>Sheet4!$B$9:$C$9</c:f>
              <c:numCache>
                <c:formatCode>General</c:formatCode>
                <c:ptCount val="2"/>
                <c:pt idx="0">
                  <c:v>1954.0</c:v>
                </c:pt>
                <c:pt idx="1">
                  <c:v>2014.0</c:v>
                </c:pt>
              </c:numCache>
            </c:numRef>
          </c:cat>
          <c:val>
            <c:numRef>
              <c:f>Sheet4!$B$11:$C$11</c:f>
              <c:numCache>
                <c:formatCode>General</c:formatCode>
                <c:ptCount val="2"/>
                <c:pt idx="0">
                  <c:v>0.311655011655012</c:v>
                </c:pt>
                <c:pt idx="1">
                  <c:v>0.877622800239728</c:v>
                </c:pt>
              </c:numCache>
            </c:numRef>
          </c:val>
          <c:smooth val="0"/>
          <c:extLst xmlns:c16r2="http://schemas.microsoft.com/office/drawing/2015/06/chart">
            <c:ext xmlns:c16="http://schemas.microsoft.com/office/drawing/2014/chart" uri="{C3380CC4-5D6E-409C-BE32-E72D297353CC}">
              <c16:uniqueId val="{00000001-D190-4D1D-AF57-BB9E54FB143B}"/>
            </c:ext>
          </c:extLst>
        </c:ser>
        <c:ser>
          <c:idx val="2"/>
          <c:order val="2"/>
          <c:tx>
            <c:strRef>
              <c:f>Sheet4!$A$12</c:f>
              <c:strCache>
                <c:ptCount val="1"/>
                <c:pt idx="0">
                  <c:v>Health index</c:v>
                </c:pt>
              </c:strCache>
            </c:strRef>
          </c:tx>
          <c:spPr>
            <a:ln w="28575" cap="rnd">
              <a:solidFill>
                <a:schemeClr val="accent3"/>
              </a:solidFill>
              <a:round/>
            </a:ln>
            <a:effectLst/>
          </c:spPr>
          <c:marker>
            <c:symbol val="none"/>
          </c:marker>
          <c:cat>
            <c:numRef>
              <c:f>Sheet4!$B$9:$C$9</c:f>
              <c:numCache>
                <c:formatCode>General</c:formatCode>
                <c:ptCount val="2"/>
                <c:pt idx="0">
                  <c:v>1954.0</c:v>
                </c:pt>
                <c:pt idx="1">
                  <c:v>2014.0</c:v>
                </c:pt>
              </c:numCache>
            </c:numRef>
          </c:cat>
          <c:val>
            <c:numRef>
              <c:f>Sheet4!$B$12:$C$12</c:f>
              <c:numCache>
                <c:formatCode>General</c:formatCode>
                <c:ptCount val="2"/>
                <c:pt idx="0">
                  <c:v>0.730536927905349</c:v>
                </c:pt>
                <c:pt idx="1">
                  <c:v>0.913987256909417</c:v>
                </c:pt>
              </c:numCache>
            </c:numRef>
          </c:val>
          <c:smooth val="0"/>
          <c:extLst xmlns:c16r2="http://schemas.microsoft.com/office/drawing/2015/06/chart">
            <c:ext xmlns:c16="http://schemas.microsoft.com/office/drawing/2014/chart" uri="{C3380CC4-5D6E-409C-BE32-E72D297353CC}">
              <c16:uniqueId val="{00000002-D190-4D1D-AF57-BB9E54FB143B}"/>
            </c:ext>
          </c:extLst>
        </c:ser>
        <c:ser>
          <c:idx val="3"/>
          <c:order val="3"/>
          <c:tx>
            <c:strRef>
              <c:f>Sheet4!$A$13</c:f>
              <c:strCache>
                <c:ptCount val="1"/>
                <c:pt idx="0">
                  <c:v>Housing index</c:v>
                </c:pt>
              </c:strCache>
            </c:strRef>
          </c:tx>
          <c:spPr>
            <a:ln w="28575" cap="rnd">
              <a:solidFill>
                <a:schemeClr val="accent4"/>
              </a:solidFill>
              <a:round/>
            </a:ln>
            <a:effectLst/>
          </c:spPr>
          <c:marker>
            <c:symbol val="none"/>
          </c:marker>
          <c:cat>
            <c:numRef>
              <c:f>Sheet4!$B$9:$C$9</c:f>
              <c:numCache>
                <c:formatCode>General</c:formatCode>
                <c:ptCount val="2"/>
                <c:pt idx="0">
                  <c:v>1954.0</c:v>
                </c:pt>
                <c:pt idx="1">
                  <c:v>2014.0</c:v>
                </c:pt>
              </c:numCache>
            </c:numRef>
          </c:cat>
          <c:val>
            <c:numRef>
              <c:f>Sheet4!$B$13:$C$13</c:f>
              <c:numCache>
                <c:formatCode>General</c:formatCode>
                <c:ptCount val="2"/>
                <c:pt idx="0">
                  <c:v>0.565281578947368</c:v>
                </c:pt>
                <c:pt idx="1">
                  <c:v>0.710862094980972</c:v>
                </c:pt>
              </c:numCache>
            </c:numRef>
          </c:val>
          <c:smooth val="0"/>
          <c:extLst xmlns:c16r2="http://schemas.microsoft.com/office/drawing/2015/06/chart">
            <c:ext xmlns:c16="http://schemas.microsoft.com/office/drawing/2014/chart" uri="{C3380CC4-5D6E-409C-BE32-E72D297353CC}">
              <c16:uniqueId val="{00000003-D190-4D1D-AF57-BB9E54FB143B}"/>
            </c:ext>
          </c:extLst>
        </c:ser>
        <c:ser>
          <c:idx val="4"/>
          <c:order val="4"/>
          <c:tx>
            <c:strRef>
              <c:f>Sheet4!$A$14</c:f>
              <c:strCache>
                <c:ptCount val="1"/>
                <c:pt idx="0">
                  <c:v>Poverty index</c:v>
                </c:pt>
              </c:strCache>
            </c:strRef>
          </c:tx>
          <c:spPr>
            <a:ln w="28575" cap="rnd">
              <a:solidFill>
                <a:schemeClr val="accent5"/>
              </a:solidFill>
              <a:round/>
            </a:ln>
            <a:effectLst/>
          </c:spPr>
          <c:marker>
            <c:symbol val="none"/>
          </c:marker>
          <c:cat>
            <c:numRef>
              <c:f>Sheet4!$B$9:$C$9</c:f>
              <c:numCache>
                <c:formatCode>General</c:formatCode>
                <c:ptCount val="2"/>
                <c:pt idx="0">
                  <c:v>1954.0</c:v>
                </c:pt>
                <c:pt idx="1">
                  <c:v>2014.0</c:v>
                </c:pt>
              </c:numCache>
            </c:numRef>
          </c:cat>
          <c:val>
            <c:numRef>
              <c:f>Sheet4!$B$14:$C$14</c:f>
              <c:numCache>
                <c:formatCode>General</c:formatCode>
                <c:ptCount val="2"/>
                <c:pt idx="0">
                  <c:v>0.519972235628826</c:v>
                </c:pt>
                <c:pt idx="1">
                  <c:v>0.519640600692933</c:v>
                </c:pt>
              </c:numCache>
            </c:numRef>
          </c:val>
          <c:smooth val="0"/>
          <c:extLst xmlns:c16r2="http://schemas.microsoft.com/office/drawing/2015/06/chart">
            <c:ext xmlns:c16="http://schemas.microsoft.com/office/drawing/2014/chart" uri="{C3380CC4-5D6E-409C-BE32-E72D297353CC}">
              <c16:uniqueId val="{00000004-D190-4D1D-AF57-BB9E54FB143B}"/>
            </c:ext>
          </c:extLst>
        </c:ser>
        <c:ser>
          <c:idx val="5"/>
          <c:order val="5"/>
          <c:tx>
            <c:strRef>
              <c:f>Sheet4!$A$15</c:f>
              <c:strCache>
                <c:ptCount val="1"/>
                <c:pt idx="0">
                  <c:v>Rights index</c:v>
                </c:pt>
              </c:strCache>
            </c:strRef>
          </c:tx>
          <c:spPr>
            <a:ln w="28575" cap="rnd">
              <a:solidFill>
                <a:schemeClr val="accent6"/>
              </a:solidFill>
              <a:round/>
            </a:ln>
            <a:effectLst/>
          </c:spPr>
          <c:marker>
            <c:symbol val="none"/>
          </c:marker>
          <c:cat>
            <c:numRef>
              <c:f>Sheet4!$B$9:$C$9</c:f>
              <c:numCache>
                <c:formatCode>General</c:formatCode>
                <c:ptCount val="2"/>
                <c:pt idx="0">
                  <c:v>1954.0</c:v>
                </c:pt>
                <c:pt idx="1">
                  <c:v>2014.0</c:v>
                </c:pt>
              </c:numCache>
            </c:numRef>
          </c:cat>
          <c:val>
            <c:numRef>
              <c:f>Sheet4!$B$15:$C$15</c:f>
              <c:numCache>
                <c:formatCode>General</c:formatCode>
                <c:ptCount val="2"/>
                <c:pt idx="0">
                  <c:v>0.0511336281945337</c:v>
                </c:pt>
                <c:pt idx="1">
                  <c:v>0.795615702596153</c:v>
                </c:pt>
              </c:numCache>
            </c:numRef>
          </c:val>
          <c:smooth val="0"/>
          <c:extLst xmlns:c16r2="http://schemas.microsoft.com/office/drawing/2015/06/chart">
            <c:ext xmlns:c16="http://schemas.microsoft.com/office/drawing/2014/chart" uri="{C3380CC4-5D6E-409C-BE32-E72D297353CC}">
              <c16:uniqueId val="{00000005-D190-4D1D-AF57-BB9E54FB143B}"/>
            </c:ext>
          </c:extLst>
        </c:ser>
        <c:ser>
          <c:idx val="6"/>
          <c:order val="6"/>
          <c:tx>
            <c:strRef>
              <c:f>Sheet4!$A$16</c:f>
              <c:strCache>
                <c:ptCount val="1"/>
                <c:pt idx="0">
                  <c:v>Overall Index</c:v>
                </c:pt>
              </c:strCache>
            </c:strRef>
          </c:tx>
          <c:spPr>
            <a:ln w="47625" cap="rnd">
              <a:solidFill>
                <a:schemeClr val="tx1"/>
              </a:solidFill>
              <a:round/>
            </a:ln>
            <a:effectLst/>
          </c:spPr>
          <c:marker>
            <c:symbol val="none"/>
          </c:marker>
          <c:cat>
            <c:numRef>
              <c:f>Sheet4!$B$9:$C$9</c:f>
              <c:numCache>
                <c:formatCode>General</c:formatCode>
                <c:ptCount val="2"/>
                <c:pt idx="0">
                  <c:v>1954.0</c:v>
                </c:pt>
                <c:pt idx="1">
                  <c:v>2014.0</c:v>
                </c:pt>
              </c:numCache>
            </c:numRef>
          </c:cat>
          <c:val>
            <c:numRef>
              <c:f>Sheet4!$B$16:$C$16</c:f>
              <c:numCache>
                <c:formatCode>General</c:formatCode>
                <c:ptCount val="2"/>
                <c:pt idx="0">
                  <c:v>0.409526317036393</c:v>
                </c:pt>
                <c:pt idx="1">
                  <c:v>0.707925417293331</c:v>
                </c:pt>
              </c:numCache>
            </c:numRef>
          </c:val>
          <c:smooth val="0"/>
          <c:extLst xmlns:c16r2="http://schemas.microsoft.com/office/drawing/2015/06/chart">
            <c:ext xmlns:c16="http://schemas.microsoft.com/office/drawing/2014/chart" uri="{C3380CC4-5D6E-409C-BE32-E72D297353CC}">
              <c16:uniqueId val="{00000006-D190-4D1D-AF57-BB9E54FB143B}"/>
            </c:ext>
          </c:extLst>
        </c:ser>
        <c:dLbls>
          <c:showLegendKey val="0"/>
          <c:showVal val="0"/>
          <c:showCatName val="0"/>
          <c:showSerName val="0"/>
          <c:showPercent val="0"/>
          <c:showBubbleSize val="0"/>
        </c:dLbls>
        <c:smooth val="0"/>
        <c:axId val="-2013378032"/>
        <c:axId val="-2013376256"/>
      </c:lineChart>
      <c:catAx>
        <c:axId val="-20133780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013376256"/>
        <c:crosses val="autoZero"/>
        <c:auto val="1"/>
        <c:lblAlgn val="ctr"/>
        <c:lblOffset val="100"/>
        <c:noMultiLvlLbl val="0"/>
      </c:catAx>
      <c:valAx>
        <c:axId val="-201337625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013378032"/>
        <c:crosses val="autoZero"/>
        <c:crossBetween val="between"/>
      </c:valAx>
      <c:spPr>
        <a:noFill/>
        <a:ln>
          <a:noFill/>
        </a:ln>
        <a:effectLst/>
      </c:spPr>
    </c:plotArea>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C08A5-393D-4E5A-8702-0A408E317DCA}" type="datetimeFigureOut">
              <a:rPr lang="en-US" smtClean="0"/>
              <a:t>3/15/18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C6E5C-232E-480A-BD69-ECC8417CFBCB}" type="slidenum">
              <a:rPr lang="en-US" smtClean="0"/>
              <a:t>‹#›</a:t>
            </a:fld>
            <a:endParaRPr lang="en-US"/>
          </a:p>
        </p:txBody>
      </p:sp>
    </p:spTree>
    <p:extLst>
      <p:ext uri="{BB962C8B-B14F-4D97-AF65-F5344CB8AC3E}">
        <p14:creationId xmlns:p14="http://schemas.microsoft.com/office/powerpoint/2010/main" val="1900720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CC6E5C-232E-480A-BD69-ECC8417CFBCB}" type="slidenum">
              <a:rPr lang="en-US" smtClean="0"/>
              <a:t>1</a:t>
            </a:fld>
            <a:endParaRPr lang="en-US"/>
          </a:p>
        </p:txBody>
      </p:sp>
    </p:spTree>
    <p:extLst>
      <p:ext uri="{BB962C8B-B14F-4D97-AF65-F5344CB8AC3E}">
        <p14:creationId xmlns:p14="http://schemas.microsoft.com/office/powerpoint/2010/main" val="1059854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CC6E5C-232E-480A-BD69-ECC8417CFBCB}" type="slidenum">
              <a:rPr lang="en-US" smtClean="0"/>
              <a:t>10</a:t>
            </a:fld>
            <a:endParaRPr lang="en-US"/>
          </a:p>
        </p:txBody>
      </p:sp>
    </p:spTree>
    <p:extLst>
      <p:ext uri="{BB962C8B-B14F-4D97-AF65-F5344CB8AC3E}">
        <p14:creationId xmlns:p14="http://schemas.microsoft.com/office/powerpoint/2010/main" val="172205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CC6E5C-232E-480A-BD69-ECC8417CFBCB}" type="slidenum">
              <a:rPr lang="en-US" smtClean="0"/>
              <a:t>11</a:t>
            </a:fld>
            <a:endParaRPr lang="en-US"/>
          </a:p>
        </p:txBody>
      </p:sp>
    </p:spTree>
    <p:extLst>
      <p:ext uri="{BB962C8B-B14F-4D97-AF65-F5344CB8AC3E}">
        <p14:creationId xmlns:p14="http://schemas.microsoft.com/office/powerpoint/2010/main" val="2106717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CC6E5C-232E-480A-BD69-ECC8417CFBCB}" type="slidenum">
              <a:rPr lang="en-US" smtClean="0"/>
              <a:t>12</a:t>
            </a:fld>
            <a:endParaRPr lang="en-US"/>
          </a:p>
        </p:txBody>
      </p:sp>
    </p:spTree>
    <p:extLst>
      <p:ext uri="{BB962C8B-B14F-4D97-AF65-F5344CB8AC3E}">
        <p14:creationId xmlns:p14="http://schemas.microsoft.com/office/powerpoint/2010/main" val="2041949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CC6E5C-232E-480A-BD69-ECC8417CFBCB}" type="slidenum">
              <a:rPr lang="en-US" smtClean="0"/>
              <a:t>13</a:t>
            </a:fld>
            <a:endParaRPr lang="en-US"/>
          </a:p>
        </p:txBody>
      </p:sp>
    </p:spTree>
    <p:extLst>
      <p:ext uri="{BB962C8B-B14F-4D97-AF65-F5344CB8AC3E}">
        <p14:creationId xmlns:p14="http://schemas.microsoft.com/office/powerpoint/2010/main" val="110764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1181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CC6E5C-232E-480A-BD69-ECC8417CFBCB}" type="slidenum">
              <a:rPr lang="en-US" smtClean="0"/>
              <a:t>15</a:t>
            </a:fld>
            <a:endParaRPr lang="en-US"/>
          </a:p>
        </p:txBody>
      </p:sp>
    </p:spTree>
    <p:extLst>
      <p:ext uri="{BB962C8B-B14F-4D97-AF65-F5344CB8AC3E}">
        <p14:creationId xmlns:p14="http://schemas.microsoft.com/office/powerpoint/2010/main" val="755722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CC6E5C-232E-480A-BD69-ECC8417CFBCB}" type="slidenum">
              <a:rPr lang="en-US" smtClean="0"/>
              <a:t>16</a:t>
            </a:fld>
            <a:endParaRPr lang="en-US"/>
          </a:p>
        </p:txBody>
      </p:sp>
    </p:spTree>
    <p:extLst>
      <p:ext uri="{BB962C8B-B14F-4D97-AF65-F5344CB8AC3E}">
        <p14:creationId xmlns:p14="http://schemas.microsoft.com/office/powerpoint/2010/main" val="690943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CC6E5C-232E-480A-BD69-ECC8417CFBCB}" type="slidenum">
              <a:rPr lang="en-US" smtClean="0"/>
              <a:t>17</a:t>
            </a:fld>
            <a:endParaRPr lang="en-US"/>
          </a:p>
        </p:txBody>
      </p:sp>
    </p:spTree>
    <p:extLst>
      <p:ext uri="{BB962C8B-B14F-4D97-AF65-F5344CB8AC3E}">
        <p14:creationId xmlns:p14="http://schemas.microsoft.com/office/powerpoint/2010/main" val="1223384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In nearly 2 months, we will commemorate 50</a:t>
            </a:r>
            <a:r>
              <a:rPr lang="en-US" baseline="0" dirty="0" smtClean="0"/>
              <a:t> years since Dr. King’s assassination on the balcony of the Lorraine Hotel in Memphis Tennessee. He was speaking there in support of the sanitation workers, despite numerous and serious threats on his life. In the speech he gave on April 4</a:t>
            </a:r>
            <a:r>
              <a:rPr lang="en-US" baseline="30000" dirty="0" smtClean="0"/>
              <a:t>th</a:t>
            </a:r>
            <a:r>
              <a:rPr lang="en-US" baseline="0" dirty="0" smtClean="0"/>
              <a:t> 1968 at the Mason Temple, his Mountain Top Speech, or otherwise referred to as his ‘woke’ speech he moves us from dreaming to waking. </a:t>
            </a:r>
          </a:p>
          <a:p>
            <a:pPr marL="0" lvl="0" indent="0" rtl="0">
              <a:spcBef>
                <a:spcPts val="0"/>
              </a:spcBef>
              <a:spcAft>
                <a:spcPts val="0"/>
              </a:spcAft>
              <a:buNone/>
            </a:pPr>
            <a:endParaRPr lang="en-US" baseline="0" dirty="0" smtClean="0"/>
          </a:p>
          <a:p>
            <a:pPr marL="0" lvl="0" indent="0" rtl="0">
              <a:spcBef>
                <a:spcPts val="0"/>
              </a:spcBef>
              <a:spcAft>
                <a:spcPts val="0"/>
              </a:spcAft>
              <a:buNone/>
            </a:pPr>
            <a:r>
              <a:rPr lang="en-US" baseline="0" dirty="0" smtClean="0"/>
              <a:t>Allow me to read a short snippet of his speech</a:t>
            </a:r>
            <a:r>
              <a:rPr lang="mr-IN" baseline="0" dirty="0" smtClean="0"/>
              <a:t>…</a:t>
            </a:r>
            <a:endParaRPr lang="en-US" baseline="0" dirty="0" smtClean="0"/>
          </a:p>
          <a:p>
            <a:pPr marL="0" lvl="0" indent="0" rtl="0">
              <a:spcBef>
                <a:spcPts val="0"/>
              </a:spcBef>
              <a:spcAft>
                <a:spcPts val="0"/>
              </a:spcAft>
              <a:buNone/>
            </a:pPr>
            <a:endParaRPr lang="en-US" baseline="0" dirty="0" smtClean="0"/>
          </a:p>
          <a:p>
            <a:r>
              <a:rPr lang="en-US" baseline="0" dirty="0" smtClean="0">
                <a:solidFill>
                  <a:schemeClr val="tx2"/>
                </a:solidFill>
              </a:rPr>
              <a:t>“</a:t>
            </a:r>
            <a:r>
              <a:rPr lang="en-US" sz="1100" b="0" i="1" kern="1200" dirty="0" smtClean="0">
                <a:solidFill>
                  <a:schemeClr val="tx2"/>
                </a:solidFill>
                <a:effectLst/>
                <a:latin typeface="+mn-lt"/>
                <a:ea typeface="+mn-ea"/>
                <a:cs typeface="+mn-cs"/>
              </a:rPr>
              <a:t>Let us develop a kind of dangerous unselfishness. One day a man came to Jesus, and he wanted to raise some questions about some vital matters of life. At points he wanted to trick Jesus, and show him that he knew a little more than Jesus knew and throw him off base....</a:t>
            </a:r>
          </a:p>
          <a:p>
            <a:r>
              <a:rPr lang="en-US" sz="1100" b="0" i="1" kern="1200" dirty="0" smtClean="0">
                <a:solidFill>
                  <a:schemeClr val="tx1"/>
                </a:solidFill>
                <a:effectLst/>
                <a:latin typeface="+mn-lt"/>
                <a:ea typeface="+mn-ea"/>
                <a:cs typeface="+mn-cs"/>
              </a:rPr>
              <a:t>Now that question could have easily ended up in a philosophical and theological debate. But Jesus immediately pulled that question from mid-air, and placed it on a dangerous curve between Jerusalem and Jericho. And he talked about a certain man, who fell among thieves. You remember that a Levite and a priest passed by on the other side. They didn’t stop to help him. And finally a man of another race came by. He got down from his beast, decided not to be compassionate by proxy. But he got down with him, administered first aid, and helped the man in need. Jesus ended up saying, this was the good man, this was the great man, because he had the capacity to project the “I” into the “thou,” and to be concerned about his brother.</a:t>
            </a:r>
          </a:p>
          <a:p>
            <a:pPr marL="0" lvl="0" indent="0" rtl="0">
              <a:spcBef>
                <a:spcPts val="0"/>
              </a:spcBef>
              <a:spcAft>
                <a:spcPts val="0"/>
              </a:spcAft>
              <a:buNone/>
            </a:pPr>
            <a:endParaRPr lang="en-US" baseline="0" dirty="0" smtClean="0"/>
          </a:p>
          <a:p>
            <a:pPr marL="0" lvl="0" indent="0" rtl="0">
              <a:spcBef>
                <a:spcPts val="0"/>
              </a:spcBef>
              <a:spcAft>
                <a:spcPts val="0"/>
              </a:spcAft>
              <a:buNone/>
            </a:pPr>
            <a:r>
              <a:rPr lang="en-US" baseline="0" dirty="0" smtClean="0"/>
              <a:t>Dr. King continues to talk about the </a:t>
            </a:r>
            <a:r>
              <a:rPr lang="en-US" baseline="0" dirty="0" err="1" smtClean="0"/>
              <a:t>levite</a:t>
            </a:r>
            <a:r>
              <a:rPr lang="en-US" baseline="0" dirty="0" smtClean="0"/>
              <a:t> and the good </a:t>
            </a:r>
            <a:r>
              <a:rPr lang="en-US" baseline="0" dirty="0" err="1" smtClean="0"/>
              <a:t>samaritan</a:t>
            </a:r>
            <a:r>
              <a:rPr lang="en-US" baseline="0" dirty="0" smtClean="0"/>
              <a:t>, then poses the question, harkening back to himself and what brought him to Memphis.</a:t>
            </a:r>
          </a:p>
          <a:p>
            <a:pPr marL="0" lvl="0" indent="0" rtl="0">
              <a:spcBef>
                <a:spcPts val="0"/>
              </a:spcBef>
              <a:spcAft>
                <a:spcPts val="0"/>
              </a:spcAft>
              <a:buNone/>
            </a:pPr>
            <a:endParaRPr lang="en-US" baseline="0" dirty="0" smtClean="0"/>
          </a:p>
          <a:p>
            <a:pPr marL="0" lvl="0" indent="0" rtl="0">
              <a:spcBef>
                <a:spcPts val="0"/>
              </a:spcBef>
              <a:spcAft>
                <a:spcPts val="0"/>
              </a:spcAft>
              <a:buNone/>
            </a:pPr>
            <a:r>
              <a:rPr lang="en-US" baseline="0" dirty="0" smtClean="0"/>
              <a:t>The question is “</a:t>
            </a:r>
            <a:r>
              <a:rPr lang="en-US" sz="1100" b="0" i="1" kern="1200" dirty="0" smtClean="0">
                <a:solidFill>
                  <a:schemeClr val="tx1"/>
                </a:solidFill>
                <a:effectLst/>
                <a:latin typeface="+mn-lt"/>
                <a:ea typeface="+mn-ea"/>
                <a:cs typeface="+mn-cs"/>
              </a:rPr>
              <a:t>Not, “If I stop to help the sanitation workers, what will happen to my job. Not, “If I stop to help the sanitation workers what will happen to all of the hours that I usually spend in my office every day and every week as a pastor?” The question is not, “If I stop to help this man in need, what will happen to me?” The question is, “If I do not stop to help the sanitation workers, what will happen to them?” That’s the question.”</a:t>
            </a:r>
            <a:endParaRPr lang="en-US" baseline="0"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What if</a:t>
            </a:r>
            <a:r>
              <a:rPr lang="en-US" baseline="0" dirty="0" smtClean="0"/>
              <a:t> we do not wake up from our dreams and help those around us? The kids who need healthier </a:t>
            </a:r>
            <a:r>
              <a:rPr lang="en-US" baseline="0" dirty="0" smtClean="0"/>
              <a:t>and safe school </a:t>
            </a:r>
            <a:r>
              <a:rPr lang="en-US" baseline="0" dirty="0" smtClean="0"/>
              <a:t>environments, quality out of school time instruction? What if we do not work to change </a:t>
            </a:r>
            <a:r>
              <a:rPr lang="en-US" baseline="0" dirty="0" smtClean="0"/>
              <a:t>the rules that have led to the current state of inequality for so many black and brown people in America? What </a:t>
            </a:r>
            <a:r>
              <a:rPr lang="en-US" baseline="0" dirty="0" smtClean="0"/>
              <a:t>will happen to them? </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Dr. King wanted equality</a:t>
            </a:r>
            <a:r>
              <a:rPr lang="en-US" baseline="0" dirty="0" smtClean="0"/>
              <a:t> and economic justice for all people. He gave his life for his dream, yet how far </a:t>
            </a:r>
            <a:r>
              <a:rPr lang="en-US" baseline="0" dirty="0" smtClean="0"/>
              <a:t>will we go to </a:t>
            </a:r>
            <a:r>
              <a:rPr lang="en-US" baseline="0" dirty="0" smtClean="0"/>
              <a:t>seeing his and our dreams realized?</a:t>
            </a:r>
            <a:endParaRPr dirty="0"/>
          </a:p>
        </p:txBody>
      </p:sp>
    </p:spTree>
    <p:extLst>
      <p:ext uri="{BB962C8B-B14F-4D97-AF65-F5344CB8AC3E}">
        <p14:creationId xmlns:p14="http://schemas.microsoft.com/office/powerpoint/2010/main" val="314705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CC6E5C-232E-480A-BD69-ECC8417CFBCB}" type="slidenum">
              <a:rPr lang="en-US" smtClean="0"/>
              <a:t>19</a:t>
            </a:fld>
            <a:endParaRPr lang="en-US"/>
          </a:p>
        </p:txBody>
      </p:sp>
    </p:spTree>
    <p:extLst>
      <p:ext uri="{BB962C8B-B14F-4D97-AF65-F5344CB8AC3E}">
        <p14:creationId xmlns:p14="http://schemas.microsoft.com/office/powerpoint/2010/main" val="1897995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CC6E5C-232E-480A-BD69-ECC8417CFBCB}" type="slidenum">
              <a:rPr lang="en-US" smtClean="0"/>
              <a:t>2</a:t>
            </a:fld>
            <a:endParaRPr lang="en-US"/>
          </a:p>
        </p:txBody>
      </p:sp>
    </p:spTree>
    <p:extLst>
      <p:ext uri="{BB962C8B-B14F-4D97-AF65-F5344CB8AC3E}">
        <p14:creationId xmlns:p14="http://schemas.microsoft.com/office/powerpoint/2010/main" val="72166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CC6E5C-232E-480A-BD69-ECC8417CFBCB}" type="slidenum">
              <a:rPr lang="en-US" smtClean="0"/>
              <a:t>3</a:t>
            </a:fld>
            <a:endParaRPr lang="en-US"/>
          </a:p>
        </p:txBody>
      </p:sp>
    </p:spTree>
    <p:extLst>
      <p:ext uri="{BB962C8B-B14F-4D97-AF65-F5344CB8AC3E}">
        <p14:creationId xmlns:p14="http://schemas.microsoft.com/office/powerpoint/2010/main" val="1328744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mn-lt"/>
                <a:ea typeface="Calibri"/>
                <a:cs typeface="Calibri"/>
                <a:sym typeface="Calibri"/>
              </a:rPr>
              <a:t/>
            </a:r>
            <a:br>
              <a:rPr lang="en-US" sz="1200" b="0" i="0" u="none" strike="noStrike" cap="none" dirty="0">
                <a:solidFill>
                  <a:schemeClr val="dk1"/>
                </a:solidFill>
                <a:latin typeface="+mn-lt"/>
                <a:ea typeface="Calibri"/>
                <a:cs typeface="Calibri"/>
                <a:sym typeface="Calibri"/>
              </a:rPr>
            </a:br>
            <a:r>
              <a:rPr lang="en-US" sz="1200" b="0" i="0" u="none" strike="noStrike" cap="none" dirty="0">
                <a:solidFill>
                  <a:schemeClr val="dk1"/>
                </a:solidFill>
                <a:latin typeface="+mn-lt"/>
                <a:ea typeface="Calibri"/>
                <a:cs typeface="Calibri"/>
                <a:sym typeface="Calibri"/>
              </a:rPr>
              <a:t>In his speech, Dr. King issued a call for social, political and economic equality for African Americans.  Today, the measurable data on virtually every area that formed the basis for Dr. King’s call for equality in the Dream speech reveal that the reality experienced by African Americans compares unfavorably to the reality for White Americans. </a:t>
            </a:r>
          </a:p>
          <a:p>
            <a:pPr marL="0" marR="0" lvl="0" indent="0" algn="l" rtl="0">
              <a:spcBef>
                <a:spcPts val="0"/>
              </a:spcBef>
              <a:spcAft>
                <a:spcPts val="0"/>
              </a:spcAft>
              <a:buSzPct val="25000"/>
              <a:buNone/>
            </a:pPr>
            <a:endParaRPr lang="en-US" sz="1200" b="0" i="0" u="none" strike="noStrike" cap="none" dirty="0">
              <a:solidFill>
                <a:schemeClr val="dk1"/>
              </a:solidFill>
              <a:latin typeface="+mn-lt"/>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dirty="0">
                <a:solidFill>
                  <a:schemeClr val="dk1"/>
                </a:solidFill>
                <a:latin typeface="+mn-lt"/>
                <a:ea typeface="Calibri"/>
                <a:cs typeface="Calibri"/>
                <a:sym typeface="Calibri"/>
              </a:rPr>
              <a:t>How do we measure the progress toward the realization of that Dream?  Nearly 50 years after the Dreamer was killed, what has become of the Dream?  </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45" name="Shape 14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4843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CC6E5C-232E-480A-BD69-ECC8417CFBCB}" type="slidenum">
              <a:rPr lang="en-US" smtClean="0"/>
              <a:t>5</a:t>
            </a:fld>
            <a:endParaRPr lang="en-US"/>
          </a:p>
        </p:txBody>
      </p:sp>
    </p:spTree>
    <p:extLst>
      <p:ext uri="{BB962C8B-B14F-4D97-AF65-F5344CB8AC3E}">
        <p14:creationId xmlns:p14="http://schemas.microsoft.com/office/powerpoint/2010/main" val="453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r>
              <a:rPr lang="en-US" baseline="0" dirty="0" smtClean="0"/>
              <a:t>I have been </a:t>
            </a:r>
            <a:r>
              <a:rPr lang="en-US" baseline="0" dirty="0"/>
              <a:t>involved in the creation of AARP’s livability index, and we are familiar with </a:t>
            </a:r>
            <a:r>
              <a:rPr lang="en-US" baseline="0" dirty="0" err="1"/>
              <a:t>walkscore</a:t>
            </a:r>
            <a:r>
              <a:rPr lang="en-US" baseline="0" dirty="0"/>
              <a:t> and probably the Gender Equality Index. </a:t>
            </a:r>
            <a:endParaRPr lang="en-US" baseline="0" dirty="0" smtClean="0"/>
          </a:p>
          <a:p>
            <a:pPr lvl="0">
              <a:spcBef>
                <a:spcPts val="0"/>
              </a:spcBef>
              <a:buNone/>
            </a:pPr>
            <a:endParaRPr lang="en-US" baseline="0" dirty="0"/>
          </a:p>
          <a:p>
            <a:pPr lvl="0">
              <a:spcBef>
                <a:spcPts val="0"/>
              </a:spcBef>
              <a:buNone/>
            </a:pPr>
            <a:r>
              <a:rPr lang="en-US" baseline="0" dirty="0"/>
              <a:t>The take away for us was their ability to </a:t>
            </a:r>
            <a:r>
              <a:rPr lang="en-US" b="1" baseline="0" dirty="0"/>
              <a:t>quickly communicate a clear message </a:t>
            </a:r>
            <a:r>
              <a:rPr lang="en-US" baseline="0" dirty="0"/>
              <a:t>and </a:t>
            </a:r>
            <a:r>
              <a:rPr lang="en-US" b="1" baseline="0" dirty="0"/>
              <a:t>progress toward a target</a:t>
            </a:r>
            <a:r>
              <a:rPr lang="en-US" baseline="0" dirty="0"/>
              <a:t>. These are two things we hoped to incorporate in our work. </a:t>
            </a:r>
          </a:p>
          <a:p>
            <a:pPr lvl="0">
              <a:spcBef>
                <a:spcPts val="0"/>
              </a:spcBef>
              <a:buNone/>
            </a:pPr>
            <a:endParaRPr lang="en-US" baseline="0" dirty="0"/>
          </a:p>
          <a:p>
            <a:pPr lvl="0">
              <a:spcBef>
                <a:spcPts val="0"/>
              </a:spcBef>
              <a:buNone/>
            </a:pPr>
            <a:r>
              <a:rPr lang="en-US" baseline="0" dirty="0"/>
              <a:t>So we set out </a:t>
            </a:r>
            <a:r>
              <a:rPr lang="en-US" dirty="0"/>
              <a:t>to create a index that would be measured over time and across domains from the 1950s to present. In our attempt to do so, we located, transcribed and imputed values at the national level, determined the strength of the variables within domains based on peer reviewed literature to determine those to include in the analysis, imputed missing data and then we ran statistical analysis to determine which measures to include and at what weighting. In presenting this work to our advisory group</a:t>
            </a:r>
            <a:r>
              <a:rPr lang="en-US" baseline="0" dirty="0"/>
              <a:t> and were encouraged to go back to the drawing board. What we wanted to get out of the data was too much and our methods were too complicated. </a:t>
            </a:r>
            <a:endParaRPr lang="en-US" dirty="0"/>
          </a:p>
          <a:p>
            <a:pPr lvl="0">
              <a:spcBef>
                <a:spcPts val="0"/>
              </a:spcBef>
              <a:buNone/>
            </a:pPr>
            <a:endParaRPr lang="en-US" dirty="0"/>
          </a:p>
          <a:p>
            <a:pPr lvl="0">
              <a:spcBef>
                <a:spcPts val="0"/>
              </a:spcBef>
              <a:buNone/>
            </a:pPr>
            <a:r>
              <a:rPr lang="en-US" dirty="0"/>
              <a:t>So,</a:t>
            </a:r>
            <a:r>
              <a:rPr lang="en-US" baseline="0" dirty="0"/>
              <a:t> here we are. We’ve gone through a few additional iterations, more research, more conversations about what it means and we hope to proof it with this group.</a:t>
            </a:r>
            <a:endParaRPr lang="en-US" dirty="0"/>
          </a:p>
          <a:p>
            <a:pPr lvl="0">
              <a:spcBef>
                <a:spcPts val="0"/>
              </a:spcBef>
              <a:buNone/>
            </a:pPr>
            <a:endParaRPr dirty="0"/>
          </a:p>
        </p:txBody>
      </p:sp>
      <p:sp>
        <p:nvSpPr>
          <p:cNvPr id="197" name="Shape 19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extLst>
      <p:ext uri="{BB962C8B-B14F-4D97-AF65-F5344CB8AC3E}">
        <p14:creationId xmlns:p14="http://schemas.microsoft.com/office/powerpoint/2010/main" val="2044476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r>
              <a:rPr lang="en-US" dirty="0"/>
              <a:t>For our purposes today, how</a:t>
            </a:r>
            <a:r>
              <a:rPr lang="en-US" baseline="0" dirty="0"/>
              <a:t> can we best represent the trends in the key areas of equality as articulated by Dr. King? The chart above comes from the National Urban League and shows their 2017 Equality Index of Black  and Hispanic America, compared to White America. It shows that AA realize about 72.3% of equality relative to white America, and Hispanics are at 78.4%. We think the work the National Urban League is doing is very helpful, and we built on this and other similar products in the development of our Dream measure.</a:t>
            </a:r>
          </a:p>
          <a:p>
            <a:pPr lvl="0">
              <a:spcBef>
                <a:spcPts val="0"/>
              </a:spcBef>
              <a:buNone/>
            </a:pPr>
            <a:endParaRPr dirty="0"/>
          </a:p>
        </p:txBody>
      </p:sp>
      <p:sp>
        <p:nvSpPr>
          <p:cNvPr id="188" name="Shape 18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2864743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CC6E5C-232E-480A-BD69-ECC8417CFBCB}" type="slidenum">
              <a:rPr lang="en-US" smtClean="0"/>
              <a:t>8</a:t>
            </a:fld>
            <a:endParaRPr lang="en-US"/>
          </a:p>
        </p:txBody>
      </p:sp>
    </p:spTree>
    <p:extLst>
      <p:ext uri="{BB962C8B-B14F-4D97-AF65-F5344CB8AC3E}">
        <p14:creationId xmlns:p14="http://schemas.microsoft.com/office/powerpoint/2010/main" val="22502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CC6E5C-232E-480A-BD69-ECC8417CFBCB}" type="slidenum">
              <a:rPr lang="en-US" smtClean="0"/>
              <a:t>9</a:t>
            </a:fld>
            <a:endParaRPr lang="en-US"/>
          </a:p>
        </p:txBody>
      </p:sp>
    </p:spTree>
    <p:extLst>
      <p:ext uri="{BB962C8B-B14F-4D97-AF65-F5344CB8AC3E}">
        <p14:creationId xmlns:p14="http://schemas.microsoft.com/office/powerpoint/2010/main" val="99948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84D7CE-9E87-4B31-BC46-9525EEF63C64}" type="datetimeFigureOut">
              <a:rPr lang="en-US" smtClean="0"/>
              <a:t>3/15/18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854B2C4-9E3F-48FE-A0C4-F8A243A39C84}" type="slidenum">
              <a:rPr lang="en-US" smtClean="0"/>
              <a:t>‹#›</a:t>
            </a:fld>
            <a:endParaRPr lang="en-US"/>
          </a:p>
        </p:txBody>
      </p:sp>
      <p:cxnSp>
        <p:nvCxnSpPr>
          <p:cNvPr id="15" name="Straight Connector 14"/>
          <p:cNvCxnSpPr/>
          <p:nvPr/>
        </p:nvCxnSpPr>
        <p:spPr>
          <a:xfrm>
            <a:off x="2417780" y="3528542"/>
            <a:ext cx="8637072" cy="0"/>
          </a:xfrm>
          <a:prstGeom prst="line">
            <a:avLst/>
          </a:prstGeom>
          <a:ln w="31750">
            <a:solidFill>
              <a:schemeClr val="tx1">
                <a:lumMod val="50000"/>
                <a:lumOff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69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4D7CE-9E87-4B31-BC46-9525EEF63C64}"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4B2C4-9E3F-48FE-A0C4-F8A243A39C8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873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09" y="6217621"/>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53909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4D7CE-9E87-4B31-BC46-9525EEF63C64}"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4B2C4-9E3F-48FE-A0C4-F8A243A39C84}" type="slidenum">
              <a:rPr lang="en-US" smtClean="0"/>
              <a:t>‹#›</a:t>
            </a:fld>
            <a:endParaRPr lang="en-US"/>
          </a:p>
        </p:txBody>
      </p:sp>
    </p:spTree>
    <p:extLst>
      <p:ext uri="{BB962C8B-B14F-4D97-AF65-F5344CB8AC3E}">
        <p14:creationId xmlns:p14="http://schemas.microsoft.com/office/powerpoint/2010/main" val="9678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84D7CE-9E87-4B31-BC46-9525EEF63C64}"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4B2C4-9E3F-48FE-A0C4-F8A243A39C84}" type="slidenum">
              <a:rPr lang="en-US" smtClean="0"/>
              <a:t>‹#›</a:t>
            </a:fld>
            <a:endParaRPr lang="en-US"/>
          </a:p>
        </p:txBody>
      </p:sp>
      <p:cxnSp>
        <p:nvCxnSpPr>
          <p:cNvPr id="15" name="Straight Connector 14"/>
          <p:cNvCxnSpPr/>
          <p:nvPr/>
        </p:nvCxnSpPr>
        <p:spPr>
          <a:xfrm>
            <a:off x="1454239" y="3804985"/>
            <a:ext cx="8630446" cy="0"/>
          </a:xfrm>
          <a:prstGeom prst="line">
            <a:avLst/>
          </a:prstGeom>
          <a:ln w="31750">
            <a:solidFill>
              <a:schemeClr val="tx1">
                <a:lumMod val="50000"/>
                <a:lumOff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178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4D7CE-9E87-4B31-BC46-9525EEF63C64}"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4B2C4-9E3F-48FE-A0C4-F8A243A39C8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252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4D7CE-9E87-4B31-BC46-9525EEF63C64}" type="datetimeFigureOut">
              <a:rPr lang="en-US" smtClean="0"/>
              <a:t>3/15/18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4B2C4-9E3F-48FE-A0C4-F8A243A39C8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313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4D7CE-9E87-4B31-BC46-9525EEF63C64}" type="datetimeFigureOut">
              <a:rPr lang="en-US" smtClean="0"/>
              <a:t>3/15/18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4B2C4-9E3F-48FE-A0C4-F8A243A39C84}" type="slidenum">
              <a:rPr lang="en-US" smtClean="0"/>
              <a:t>‹#›</a:t>
            </a:fld>
            <a:endParaRPr lang="en-US"/>
          </a:p>
        </p:txBody>
      </p:sp>
    </p:spTree>
    <p:extLst>
      <p:ext uri="{BB962C8B-B14F-4D97-AF65-F5344CB8AC3E}">
        <p14:creationId xmlns:p14="http://schemas.microsoft.com/office/powerpoint/2010/main" val="243303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4D7CE-9E87-4B31-BC46-9525EEF63C64}" type="datetimeFigureOut">
              <a:rPr lang="en-US" smtClean="0"/>
              <a:t>3/15/18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4B2C4-9E3F-48FE-A0C4-F8A243A39C84}" type="slidenum">
              <a:rPr lang="en-US" smtClean="0"/>
              <a:t>‹#›</a:t>
            </a:fld>
            <a:endParaRPr lang="en-US"/>
          </a:p>
        </p:txBody>
      </p:sp>
    </p:spTree>
    <p:extLst>
      <p:ext uri="{BB962C8B-B14F-4D97-AF65-F5344CB8AC3E}">
        <p14:creationId xmlns:p14="http://schemas.microsoft.com/office/powerpoint/2010/main" val="34198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4D7CE-9E87-4B31-BC46-9525EEF63C64}"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4B2C4-9E3F-48FE-A0C4-F8A243A39C8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196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4D7CE-9E87-4B31-BC46-9525EEF63C64}"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4B2C4-9E3F-48FE-A0C4-F8A243A39C8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434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84D7CE-9E87-4B31-BC46-9525EEF63C64}" type="datetimeFigureOut">
              <a:rPr lang="en-US" smtClean="0"/>
              <a:t>3/15/18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854B2C4-9E3F-48FE-A0C4-F8A243A39C84}" type="slidenum">
              <a:rPr lang="en-US" smtClean="0"/>
              <a:t>‹#›</a:t>
            </a:fld>
            <a:endParaRPr lang="en-US" dirty="0"/>
          </a:p>
        </p:txBody>
      </p:sp>
      <p:cxnSp>
        <p:nvCxnSpPr>
          <p:cNvPr id="10" name="Straight Connector 9"/>
          <p:cNvCxnSpPr/>
          <p:nvPr userDrawn="1"/>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black">
          <a:xfrm>
            <a:off x="0" y="6115050"/>
            <a:ext cx="5503697" cy="742950"/>
          </a:xfrm>
          <a:prstGeom prst="rect">
            <a:avLst/>
          </a:prstGeom>
        </p:spPr>
      </p:pic>
      <p:sp>
        <p:nvSpPr>
          <p:cNvPr id="12" name="Rectangle 11"/>
          <p:cNvSpPr/>
          <p:nvPr userDrawn="1"/>
        </p:nvSpPr>
        <p:spPr>
          <a:xfrm flipH="1">
            <a:off x="5503696" y="6115050"/>
            <a:ext cx="6688303" cy="74295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1054853" y="0"/>
            <a:ext cx="1137146" cy="6125417"/>
          </a:xfrm>
          <a:prstGeom prst="rect">
            <a:avLst/>
          </a:prstGeom>
          <a:solidFill>
            <a:srgbClr val="E6663A">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244831" y="6404790"/>
            <a:ext cx="2858610" cy="369332"/>
          </a:xfrm>
          <a:prstGeom prst="rect">
            <a:avLst/>
          </a:prstGeom>
          <a:noFill/>
        </p:spPr>
        <p:txBody>
          <a:bodyPr wrap="square" rtlCol="0">
            <a:spAutoFit/>
          </a:bodyPr>
          <a:lstStyle/>
          <a:p>
            <a:r>
              <a:rPr lang="en-US" b="0" dirty="0">
                <a:solidFill>
                  <a:schemeClr val="bg1"/>
                </a:solidFill>
              </a:rPr>
              <a:t>#</a:t>
            </a:r>
            <a:r>
              <a:rPr lang="en-US" b="0" dirty="0" smtClean="0">
                <a:solidFill>
                  <a:schemeClr val="bg1"/>
                </a:solidFill>
              </a:rPr>
              <a:t>MTDream2018</a:t>
            </a:r>
            <a:endParaRPr lang="en-US" b="0" dirty="0">
              <a:solidFill>
                <a:schemeClr val="bg1"/>
              </a:solidFill>
            </a:endParaRPr>
          </a:p>
        </p:txBody>
      </p:sp>
    </p:spTree>
    <p:extLst>
      <p:ext uri="{BB962C8B-B14F-4D97-AF65-F5344CB8AC3E}">
        <p14:creationId xmlns:p14="http://schemas.microsoft.com/office/powerpoint/2010/main" val="10496499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bin"/><Relationship Id="rId5"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hyperlink" Target="http://crdl.usg.edu/cgi/crdl?query=id:tnum_sanistrike_000206" TargetMode="External"/><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D_logo_oran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363" y="-275552"/>
            <a:ext cx="10817594" cy="54163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21956" y="4913313"/>
            <a:ext cx="9779419" cy="2185214"/>
          </a:xfrm>
          <a:prstGeom prst="rect">
            <a:avLst/>
          </a:prstGeom>
          <a:noFill/>
        </p:spPr>
        <p:txBody>
          <a:bodyPr wrap="square" rtlCol="0">
            <a:spAutoFit/>
          </a:bodyPr>
          <a:lstStyle/>
          <a:p>
            <a:r>
              <a:rPr lang="en-US" sz="6800" dirty="0" smtClean="0">
                <a:solidFill>
                  <a:srgbClr val="E6663A"/>
                </a:solidFill>
              </a:rPr>
              <a:t>  </a:t>
            </a:r>
            <a:r>
              <a:rPr lang="mr-IN" sz="6800" dirty="0" smtClean="0">
                <a:solidFill>
                  <a:srgbClr val="E6663A"/>
                </a:solidFill>
              </a:rPr>
              <a:t>……</a:t>
            </a:r>
            <a:r>
              <a:rPr lang="en-US" sz="6800" dirty="0" smtClean="0">
                <a:solidFill>
                  <a:srgbClr val="E6663A"/>
                </a:solidFill>
              </a:rPr>
              <a:t>  THE INDEX	</a:t>
            </a:r>
            <a:r>
              <a:rPr lang="mr-IN" sz="6800" dirty="0" smtClean="0">
                <a:solidFill>
                  <a:srgbClr val="E6663A"/>
                </a:solidFill>
              </a:rPr>
              <a:t>……</a:t>
            </a:r>
            <a:r>
              <a:rPr lang="en-US" sz="6800" dirty="0" smtClean="0">
                <a:solidFill>
                  <a:srgbClr val="E6663A"/>
                </a:solidFill>
              </a:rPr>
              <a:t>													</a:t>
            </a:r>
            <a:endParaRPr lang="en-US" sz="6800" dirty="0">
              <a:solidFill>
                <a:srgbClr val="E6663A"/>
              </a:solidFill>
            </a:endParaRPr>
          </a:p>
        </p:txBody>
      </p:sp>
    </p:spTree>
    <p:extLst>
      <p:ext uri="{BB962C8B-B14F-4D97-AF65-F5344CB8AC3E}">
        <p14:creationId xmlns:p14="http://schemas.microsoft.com/office/powerpoint/2010/main" val="116052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172245" y="163774"/>
          <a:ext cx="9539927" cy="563347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9712172" y="656949"/>
            <a:ext cx="2479829" cy="5355312"/>
          </a:xfrm>
          <a:prstGeom prst="rect">
            <a:avLst/>
          </a:prstGeom>
          <a:noFill/>
          <a:effectLst/>
        </p:spPr>
        <p:txBody>
          <a:bodyPr wrap="square" rtlCol="0">
            <a:spAutoFit/>
          </a:bodyPr>
          <a:lstStyle/>
          <a:p>
            <a:r>
              <a:rPr lang="en-US" b="1" dirty="0">
                <a:solidFill>
                  <a:schemeClr val="tx2"/>
                </a:solidFill>
              </a:rPr>
              <a:t>Definition</a:t>
            </a:r>
            <a:r>
              <a:rPr lang="en-US" dirty="0">
                <a:solidFill>
                  <a:schemeClr val="tx2"/>
                </a:solidFill>
              </a:rPr>
              <a:t>: </a:t>
            </a:r>
            <a:r>
              <a:rPr lang="en-US" dirty="0" smtClean="0">
                <a:solidFill>
                  <a:schemeClr val="tx2"/>
                </a:solidFill>
              </a:rPr>
              <a:t>Child poverty is the percent of children living below an income threshold set by the Census Bureau.  It varies </a:t>
            </a:r>
            <a:r>
              <a:rPr lang="en-US" dirty="0">
                <a:solidFill>
                  <a:schemeClr val="tx2"/>
                </a:solidFill>
              </a:rPr>
              <a:t>by family size and </a:t>
            </a:r>
            <a:r>
              <a:rPr lang="en-US" dirty="0" smtClean="0">
                <a:solidFill>
                  <a:schemeClr val="tx2"/>
                </a:solidFill>
              </a:rPr>
              <a:t>composition.  </a:t>
            </a:r>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p:txBody>
      </p:sp>
      <p:cxnSp>
        <p:nvCxnSpPr>
          <p:cNvPr id="6" name="Straight Connector 5"/>
          <p:cNvCxnSpPr/>
          <p:nvPr/>
        </p:nvCxnSpPr>
        <p:spPr>
          <a:xfrm flipH="1">
            <a:off x="6007518" y="859485"/>
            <a:ext cx="0" cy="438912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20380" y="538811"/>
            <a:ext cx="1574276" cy="276999"/>
          </a:xfrm>
          <a:prstGeom prst="rect">
            <a:avLst/>
          </a:prstGeom>
          <a:noFill/>
        </p:spPr>
        <p:txBody>
          <a:bodyPr wrap="square" rtlCol="0">
            <a:spAutoFit/>
          </a:bodyPr>
          <a:lstStyle/>
          <a:p>
            <a:pPr algn="ctr"/>
            <a:r>
              <a:rPr lang="en-US" sz="1200" dirty="0"/>
              <a:t>TANF </a:t>
            </a:r>
            <a:r>
              <a:rPr lang="en-US" sz="1200" dirty="0" smtClean="0"/>
              <a:t>(‘97</a:t>
            </a:r>
            <a:r>
              <a:rPr lang="en-US" sz="1200" dirty="0"/>
              <a:t>)</a:t>
            </a:r>
          </a:p>
        </p:txBody>
      </p:sp>
      <p:cxnSp>
        <p:nvCxnSpPr>
          <p:cNvPr id="9" name="Straight Connector 8"/>
          <p:cNvCxnSpPr/>
          <p:nvPr/>
        </p:nvCxnSpPr>
        <p:spPr>
          <a:xfrm flipH="1">
            <a:off x="1003876" y="859485"/>
            <a:ext cx="0" cy="438912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6653" y="538811"/>
            <a:ext cx="1574276" cy="276999"/>
          </a:xfrm>
          <a:prstGeom prst="rect">
            <a:avLst/>
          </a:prstGeom>
          <a:noFill/>
        </p:spPr>
        <p:txBody>
          <a:bodyPr wrap="square" rtlCol="0">
            <a:spAutoFit/>
          </a:bodyPr>
          <a:lstStyle/>
          <a:p>
            <a:pPr algn="ctr"/>
            <a:r>
              <a:rPr lang="en-US" sz="1200" dirty="0"/>
              <a:t>EITC </a:t>
            </a:r>
            <a:r>
              <a:rPr lang="en-US" sz="1200" dirty="0" smtClean="0"/>
              <a:t>(‘74</a:t>
            </a:r>
            <a:r>
              <a:rPr lang="en-US" sz="1200" dirty="0"/>
              <a:t>)</a:t>
            </a:r>
          </a:p>
        </p:txBody>
      </p:sp>
      <p:sp>
        <p:nvSpPr>
          <p:cNvPr id="12" name="TextBox 11"/>
          <p:cNvSpPr txBox="1"/>
          <p:nvPr/>
        </p:nvSpPr>
        <p:spPr>
          <a:xfrm>
            <a:off x="1245924" y="4165602"/>
            <a:ext cx="1296140" cy="276999"/>
          </a:xfrm>
          <a:prstGeom prst="rect">
            <a:avLst/>
          </a:prstGeom>
          <a:noFill/>
        </p:spPr>
        <p:txBody>
          <a:bodyPr wrap="square" rtlCol="0">
            <a:spAutoFit/>
          </a:bodyPr>
          <a:lstStyle/>
          <a:p>
            <a:r>
              <a:rPr lang="en-US" sz="1200" dirty="0"/>
              <a:t>White</a:t>
            </a:r>
          </a:p>
        </p:txBody>
      </p:sp>
      <p:sp>
        <p:nvSpPr>
          <p:cNvPr id="13" name="TextBox 12"/>
          <p:cNvSpPr txBox="1"/>
          <p:nvPr/>
        </p:nvSpPr>
        <p:spPr>
          <a:xfrm>
            <a:off x="1288501" y="1496179"/>
            <a:ext cx="1296140" cy="276999"/>
          </a:xfrm>
          <a:prstGeom prst="rect">
            <a:avLst/>
          </a:prstGeom>
          <a:noFill/>
        </p:spPr>
        <p:txBody>
          <a:bodyPr wrap="square" rtlCol="0">
            <a:spAutoFit/>
          </a:bodyPr>
          <a:lstStyle/>
          <a:p>
            <a:r>
              <a:rPr lang="en-US" sz="1200" dirty="0"/>
              <a:t>Black</a:t>
            </a:r>
          </a:p>
        </p:txBody>
      </p:sp>
      <p:sp>
        <p:nvSpPr>
          <p:cNvPr id="14" name="TextBox 13"/>
          <p:cNvSpPr txBox="1"/>
          <p:nvPr/>
        </p:nvSpPr>
        <p:spPr>
          <a:xfrm>
            <a:off x="1" y="5911413"/>
            <a:ext cx="4832059" cy="215444"/>
          </a:xfrm>
          <a:prstGeom prst="rect">
            <a:avLst/>
          </a:prstGeom>
          <a:noFill/>
        </p:spPr>
        <p:txBody>
          <a:bodyPr wrap="square" rtlCol="0">
            <a:spAutoFit/>
          </a:bodyPr>
          <a:lstStyle/>
          <a:p>
            <a:r>
              <a:rPr lang="en-US" sz="800" dirty="0">
                <a:solidFill>
                  <a:schemeClr val="tx1">
                    <a:lumMod val="50000"/>
                    <a:lumOff val="50000"/>
                  </a:schemeClr>
                </a:solidFill>
              </a:rPr>
              <a:t>Data from </a:t>
            </a:r>
            <a:r>
              <a:rPr lang="en-US" sz="800" dirty="0" smtClean="0">
                <a:solidFill>
                  <a:schemeClr val="tx1">
                    <a:lumMod val="50000"/>
                    <a:lumOff val="50000"/>
                  </a:schemeClr>
                </a:solidFill>
              </a:rPr>
              <a:t>Census CPS</a:t>
            </a:r>
            <a:endParaRPr lang="en-US" sz="800" dirty="0">
              <a:solidFill>
                <a:schemeClr val="tx1">
                  <a:lumMod val="50000"/>
                  <a:lumOff val="50000"/>
                </a:schemeClr>
              </a:solidFill>
              <a:highlight>
                <a:srgbClr val="FF0000"/>
              </a:highlight>
            </a:endParaRPr>
          </a:p>
        </p:txBody>
      </p:sp>
      <p:cxnSp>
        <p:nvCxnSpPr>
          <p:cNvPr id="16" name="Straight Connector 15"/>
          <p:cNvCxnSpPr/>
          <p:nvPr/>
        </p:nvCxnSpPr>
        <p:spPr>
          <a:xfrm>
            <a:off x="4942208" y="859485"/>
            <a:ext cx="0" cy="438912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67625" y="479236"/>
            <a:ext cx="1105510" cy="646331"/>
          </a:xfrm>
          <a:prstGeom prst="rect">
            <a:avLst/>
          </a:prstGeom>
          <a:noFill/>
        </p:spPr>
        <p:txBody>
          <a:bodyPr wrap="square" rtlCol="0">
            <a:spAutoFit/>
          </a:bodyPr>
          <a:lstStyle/>
          <a:p>
            <a:pPr algn="ctr"/>
            <a:r>
              <a:rPr lang="en-US" sz="1200" dirty="0"/>
              <a:t>EITC </a:t>
            </a:r>
            <a:r>
              <a:rPr lang="en-US" sz="1200" dirty="0" smtClean="0"/>
              <a:t>expansion (‘93)</a:t>
            </a:r>
            <a:endParaRPr lang="en-US" sz="1200" dirty="0"/>
          </a:p>
        </p:txBody>
      </p:sp>
    </p:spTree>
    <p:extLst>
      <p:ext uri="{BB962C8B-B14F-4D97-AF65-F5344CB8AC3E}">
        <p14:creationId xmlns:p14="http://schemas.microsoft.com/office/powerpoint/2010/main" val="77517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animBg="0"/>
        </p:bldSub>
      </p:bldGraphic>
      <p:bldP spid="7" grpId="0"/>
      <p:bldP spid="10" grpId="0"/>
      <p:bldP spid="12" grpId="0"/>
      <p:bldP spid="13"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165100" y="177800"/>
          <a:ext cx="9410700" cy="5740400"/>
        </p:xfrm>
        <a:graphic>
          <a:graphicData uri="http://schemas.openxmlformats.org/drawingml/2006/chart">
            <c:chart xmlns:c="http://schemas.openxmlformats.org/drawingml/2006/chart" xmlns:r="http://schemas.openxmlformats.org/officeDocument/2006/relationships" r:id="rId3"/>
          </a:graphicData>
        </a:graphic>
      </p:graphicFrame>
      <p:sp>
        <p:nvSpPr>
          <p:cNvPr id="5" name="Oval 4"/>
          <p:cNvSpPr/>
          <p:nvPr/>
        </p:nvSpPr>
        <p:spPr>
          <a:xfrm>
            <a:off x="9484254" y="4196169"/>
            <a:ext cx="102871" cy="1104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TextBox 5"/>
          <p:cNvSpPr txBox="1"/>
          <p:nvPr/>
        </p:nvSpPr>
        <p:spPr>
          <a:xfrm>
            <a:off x="6740141" y="4476926"/>
            <a:ext cx="3780585" cy="276999"/>
          </a:xfrm>
          <a:prstGeom prst="rect">
            <a:avLst/>
          </a:prstGeom>
          <a:noFill/>
        </p:spPr>
        <p:txBody>
          <a:bodyPr wrap="square" rtlCol="0">
            <a:spAutoFit/>
          </a:bodyPr>
          <a:lstStyle/>
          <a:p>
            <a:r>
              <a:rPr lang="en-US" sz="1200" dirty="0"/>
              <a:t>White – Supervised by correctional system</a:t>
            </a:r>
          </a:p>
        </p:txBody>
      </p:sp>
      <p:cxnSp>
        <p:nvCxnSpPr>
          <p:cNvPr id="7" name="Straight Connector 6"/>
          <p:cNvCxnSpPr>
            <a:cxnSpLocks/>
          </p:cNvCxnSpPr>
          <p:nvPr/>
        </p:nvCxnSpPr>
        <p:spPr>
          <a:xfrm flipV="1">
            <a:off x="8993729" y="4269920"/>
            <a:ext cx="535811" cy="234443"/>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9308033" y="3989804"/>
            <a:ext cx="1694807" cy="261610"/>
          </a:xfrm>
          <a:prstGeom prst="rect">
            <a:avLst/>
          </a:prstGeom>
          <a:noFill/>
        </p:spPr>
        <p:txBody>
          <a:bodyPr wrap="square" rtlCol="0">
            <a:spAutoFit/>
          </a:bodyPr>
          <a:lstStyle/>
          <a:p>
            <a:r>
              <a:rPr lang="en-US" sz="1100" dirty="0"/>
              <a:t>1163</a:t>
            </a:r>
          </a:p>
        </p:txBody>
      </p:sp>
      <p:sp>
        <p:nvSpPr>
          <p:cNvPr id="9" name="TextBox 8"/>
          <p:cNvSpPr txBox="1"/>
          <p:nvPr/>
        </p:nvSpPr>
        <p:spPr>
          <a:xfrm>
            <a:off x="7435333" y="1053407"/>
            <a:ext cx="2379904" cy="461665"/>
          </a:xfrm>
          <a:prstGeom prst="rect">
            <a:avLst/>
          </a:prstGeom>
          <a:noFill/>
        </p:spPr>
        <p:txBody>
          <a:bodyPr wrap="square" rtlCol="0">
            <a:spAutoFit/>
          </a:bodyPr>
          <a:lstStyle/>
          <a:p>
            <a:r>
              <a:rPr lang="en-US" sz="1200" dirty="0"/>
              <a:t>Black – Supervised by correctional system</a:t>
            </a:r>
          </a:p>
        </p:txBody>
      </p:sp>
      <p:sp>
        <p:nvSpPr>
          <p:cNvPr id="10" name="Oval 9"/>
          <p:cNvSpPr/>
          <p:nvPr/>
        </p:nvSpPr>
        <p:spPr>
          <a:xfrm>
            <a:off x="9551122" y="802362"/>
            <a:ext cx="102871" cy="1104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 name="Straight Connector 10"/>
          <p:cNvCxnSpPr>
            <a:cxnSpLocks/>
          </p:cNvCxnSpPr>
          <p:nvPr/>
        </p:nvCxnSpPr>
        <p:spPr>
          <a:xfrm flipV="1">
            <a:off x="8960337" y="865481"/>
            <a:ext cx="609235" cy="285657"/>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9308033" y="572312"/>
            <a:ext cx="1694807" cy="261610"/>
          </a:xfrm>
          <a:prstGeom prst="rect">
            <a:avLst/>
          </a:prstGeom>
          <a:noFill/>
        </p:spPr>
        <p:txBody>
          <a:bodyPr wrap="square" rtlCol="0">
            <a:spAutoFit/>
          </a:bodyPr>
          <a:lstStyle/>
          <a:p>
            <a:r>
              <a:rPr lang="en-US" sz="1100" dirty="0"/>
              <a:t>4970</a:t>
            </a:r>
          </a:p>
        </p:txBody>
      </p:sp>
      <p:sp>
        <p:nvSpPr>
          <p:cNvPr id="13" name="TextBox 12"/>
          <p:cNvSpPr txBox="1"/>
          <p:nvPr/>
        </p:nvSpPr>
        <p:spPr>
          <a:xfrm>
            <a:off x="9712172" y="656949"/>
            <a:ext cx="2479829" cy="6740307"/>
          </a:xfrm>
          <a:prstGeom prst="rect">
            <a:avLst/>
          </a:prstGeom>
          <a:noFill/>
          <a:effectLst/>
        </p:spPr>
        <p:txBody>
          <a:bodyPr wrap="square" rtlCol="0">
            <a:spAutoFit/>
          </a:bodyPr>
          <a:lstStyle/>
          <a:p>
            <a:r>
              <a:rPr lang="en-US" b="1" dirty="0">
                <a:solidFill>
                  <a:schemeClr val="tx2"/>
                </a:solidFill>
              </a:rPr>
              <a:t>Definition</a:t>
            </a:r>
            <a:r>
              <a:rPr lang="en-US" dirty="0">
                <a:solidFill>
                  <a:schemeClr val="tx2"/>
                </a:solidFill>
              </a:rPr>
              <a:t>: Supervised by correctional system includes all people in prison, jail, on parole, or on probation</a:t>
            </a:r>
          </a:p>
          <a:p>
            <a:endParaRPr lang="en-US" dirty="0">
              <a:solidFill>
                <a:schemeClr val="tx2"/>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p:txBody>
      </p:sp>
      <p:cxnSp>
        <p:nvCxnSpPr>
          <p:cNvPr id="15" name="Straight Connector 14"/>
          <p:cNvCxnSpPr/>
          <p:nvPr/>
        </p:nvCxnSpPr>
        <p:spPr>
          <a:xfrm>
            <a:off x="3677384" y="1673272"/>
            <a:ext cx="0" cy="370473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90246" y="1159546"/>
            <a:ext cx="1574276" cy="461665"/>
          </a:xfrm>
          <a:prstGeom prst="rect">
            <a:avLst/>
          </a:prstGeom>
          <a:noFill/>
        </p:spPr>
        <p:txBody>
          <a:bodyPr wrap="square" rtlCol="0">
            <a:spAutoFit/>
          </a:bodyPr>
          <a:lstStyle/>
          <a:p>
            <a:pPr algn="ctr"/>
            <a:r>
              <a:rPr lang="en-US" sz="1200" dirty="0" smtClean="0"/>
              <a:t>Nixon declares War on Drugs (‘71)</a:t>
            </a:r>
            <a:endParaRPr lang="en-US" sz="1200" dirty="0"/>
          </a:p>
        </p:txBody>
      </p:sp>
      <p:cxnSp>
        <p:nvCxnSpPr>
          <p:cNvPr id="18" name="Straight Connector 17"/>
          <p:cNvCxnSpPr/>
          <p:nvPr/>
        </p:nvCxnSpPr>
        <p:spPr>
          <a:xfrm>
            <a:off x="5252786" y="1673272"/>
            <a:ext cx="0" cy="3704734"/>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50341" y="1211607"/>
            <a:ext cx="1574276" cy="461665"/>
          </a:xfrm>
          <a:prstGeom prst="rect">
            <a:avLst/>
          </a:prstGeom>
          <a:noFill/>
        </p:spPr>
        <p:txBody>
          <a:bodyPr wrap="square" rtlCol="0">
            <a:spAutoFit/>
          </a:bodyPr>
          <a:lstStyle/>
          <a:p>
            <a:pPr algn="ctr"/>
            <a:r>
              <a:rPr lang="en-US" sz="1200" dirty="0" smtClean="0"/>
              <a:t>Sentencing Reform Act (‘84)</a:t>
            </a:r>
            <a:endParaRPr lang="en-US" sz="1200" dirty="0"/>
          </a:p>
        </p:txBody>
      </p:sp>
      <p:cxnSp>
        <p:nvCxnSpPr>
          <p:cNvPr id="21" name="Straight Connector 20"/>
          <p:cNvCxnSpPr/>
          <p:nvPr/>
        </p:nvCxnSpPr>
        <p:spPr>
          <a:xfrm>
            <a:off x="6626028" y="1673272"/>
            <a:ext cx="0" cy="3704734"/>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38339" y="1344212"/>
            <a:ext cx="1574276" cy="276999"/>
          </a:xfrm>
          <a:prstGeom prst="rect">
            <a:avLst/>
          </a:prstGeom>
          <a:noFill/>
        </p:spPr>
        <p:txBody>
          <a:bodyPr wrap="square" rtlCol="0">
            <a:spAutoFit/>
          </a:bodyPr>
          <a:lstStyle/>
          <a:p>
            <a:pPr algn="ctr"/>
            <a:r>
              <a:rPr lang="en-US" sz="1200" dirty="0" smtClean="0"/>
              <a:t>Crime Bill (‘94</a:t>
            </a:r>
            <a:r>
              <a:rPr lang="en-US" sz="1200" dirty="0"/>
              <a:t>)</a:t>
            </a:r>
          </a:p>
        </p:txBody>
      </p:sp>
      <p:sp>
        <p:nvSpPr>
          <p:cNvPr id="23" name="TextBox 22"/>
          <p:cNvSpPr txBox="1"/>
          <p:nvPr/>
        </p:nvSpPr>
        <p:spPr>
          <a:xfrm>
            <a:off x="1273172" y="4888934"/>
            <a:ext cx="1296140" cy="276999"/>
          </a:xfrm>
          <a:prstGeom prst="rect">
            <a:avLst/>
          </a:prstGeom>
          <a:noFill/>
        </p:spPr>
        <p:txBody>
          <a:bodyPr wrap="square" rtlCol="0">
            <a:spAutoFit/>
          </a:bodyPr>
          <a:lstStyle/>
          <a:p>
            <a:r>
              <a:rPr lang="en-US" sz="1200" dirty="0"/>
              <a:t>White</a:t>
            </a:r>
          </a:p>
        </p:txBody>
      </p:sp>
      <p:sp>
        <p:nvSpPr>
          <p:cNvPr id="24" name="TextBox 23"/>
          <p:cNvSpPr txBox="1"/>
          <p:nvPr/>
        </p:nvSpPr>
        <p:spPr>
          <a:xfrm>
            <a:off x="954204" y="4611935"/>
            <a:ext cx="1296140" cy="276999"/>
          </a:xfrm>
          <a:prstGeom prst="rect">
            <a:avLst/>
          </a:prstGeom>
          <a:noFill/>
        </p:spPr>
        <p:txBody>
          <a:bodyPr wrap="square" rtlCol="0">
            <a:spAutoFit/>
          </a:bodyPr>
          <a:lstStyle/>
          <a:p>
            <a:r>
              <a:rPr lang="en-US" sz="1200" dirty="0"/>
              <a:t>Black</a:t>
            </a:r>
          </a:p>
        </p:txBody>
      </p:sp>
      <p:sp>
        <p:nvSpPr>
          <p:cNvPr id="25" name="TextBox 24"/>
          <p:cNvSpPr txBox="1"/>
          <p:nvPr/>
        </p:nvSpPr>
        <p:spPr>
          <a:xfrm>
            <a:off x="1" y="5911413"/>
            <a:ext cx="4832059" cy="215444"/>
          </a:xfrm>
          <a:prstGeom prst="rect">
            <a:avLst/>
          </a:prstGeom>
          <a:noFill/>
        </p:spPr>
        <p:txBody>
          <a:bodyPr wrap="square" rtlCol="0">
            <a:spAutoFit/>
          </a:bodyPr>
          <a:lstStyle/>
          <a:p>
            <a:r>
              <a:rPr lang="en-US" sz="800" dirty="0">
                <a:solidFill>
                  <a:schemeClr val="tx1">
                    <a:lumMod val="50000"/>
                    <a:lumOff val="50000"/>
                  </a:schemeClr>
                </a:solidFill>
              </a:rPr>
              <a:t>Data from </a:t>
            </a:r>
            <a:r>
              <a:rPr lang="en-US" sz="800" dirty="0" smtClean="0">
                <a:solidFill>
                  <a:schemeClr val="tx1">
                    <a:lumMod val="50000"/>
                    <a:lumOff val="50000"/>
                  </a:schemeClr>
                </a:solidFill>
              </a:rPr>
              <a:t>Bureau of Justice Statistics</a:t>
            </a:r>
            <a:endParaRPr lang="en-US" sz="800" dirty="0">
              <a:solidFill>
                <a:schemeClr val="tx1">
                  <a:lumMod val="50000"/>
                  <a:lumOff val="50000"/>
                </a:schemeClr>
              </a:solidFill>
              <a:highlight>
                <a:srgbClr val="FF0000"/>
              </a:highlight>
            </a:endParaRPr>
          </a:p>
        </p:txBody>
      </p:sp>
    </p:spTree>
    <p:extLst>
      <p:ext uri="{BB962C8B-B14F-4D97-AF65-F5344CB8AC3E}">
        <p14:creationId xmlns:p14="http://schemas.microsoft.com/office/powerpoint/2010/main" val="89777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animBg="0"/>
        </p:bldSub>
      </p:bldGraphic>
      <p:bldP spid="5" grpId="0" animBg="1"/>
      <p:bldP spid="6" grpId="0"/>
      <p:bldP spid="8" grpId="0"/>
      <p:bldP spid="9" grpId="0"/>
      <p:bldP spid="10" grpId="0" animBg="1"/>
      <p:bldP spid="12" grpId="0"/>
      <p:bldP spid="16" grpId="0"/>
      <p:bldP spid="19"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nvPr>
        </p:nvGraphicFramePr>
        <p:xfrm>
          <a:off x="131976" y="207392"/>
          <a:ext cx="9473939" cy="578805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9712172" y="656948"/>
            <a:ext cx="2479829" cy="6740307"/>
          </a:xfrm>
          <a:prstGeom prst="rect">
            <a:avLst/>
          </a:prstGeom>
          <a:noFill/>
          <a:effectLst/>
        </p:spPr>
        <p:txBody>
          <a:bodyPr wrap="square" rtlCol="0">
            <a:spAutoFit/>
          </a:bodyPr>
          <a:lstStyle/>
          <a:p>
            <a:r>
              <a:rPr lang="en-US" b="1" dirty="0">
                <a:solidFill>
                  <a:schemeClr val="tx2"/>
                </a:solidFill>
              </a:rPr>
              <a:t>Definition</a:t>
            </a:r>
            <a:r>
              <a:rPr lang="en-US" dirty="0">
                <a:solidFill>
                  <a:schemeClr val="tx2"/>
                </a:solidFill>
              </a:rPr>
              <a:t>: </a:t>
            </a:r>
            <a:r>
              <a:rPr lang="en-US" dirty="0" smtClean="0">
                <a:solidFill>
                  <a:schemeClr val="tx2"/>
                </a:solidFill>
              </a:rPr>
              <a:t>Educational attainment is the percent of population that completed 4 years or more of high school</a:t>
            </a:r>
            <a:endParaRPr lang="en-US" dirty="0">
              <a:solidFill>
                <a:schemeClr val="tx2"/>
              </a:solidFill>
            </a:endParaRPr>
          </a:p>
          <a:p>
            <a:endParaRPr lang="en-US" dirty="0">
              <a:solidFill>
                <a:schemeClr val="tx2"/>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p:txBody>
      </p:sp>
      <p:cxnSp>
        <p:nvCxnSpPr>
          <p:cNvPr id="8" name="Straight Connector 7"/>
          <p:cNvCxnSpPr/>
          <p:nvPr/>
        </p:nvCxnSpPr>
        <p:spPr>
          <a:xfrm>
            <a:off x="2339479" y="1631204"/>
            <a:ext cx="0" cy="370473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52341" y="1233026"/>
            <a:ext cx="1574276" cy="461665"/>
          </a:xfrm>
          <a:prstGeom prst="rect">
            <a:avLst/>
          </a:prstGeom>
          <a:noFill/>
        </p:spPr>
        <p:txBody>
          <a:bodyPr wrap="square" rtlCol="0">
            <a:spAutoFit/>
          </a:bodyPr>
          <a:lstStyle/>
          <a:p>
            <a:pPr algn="ctr"/>
            <a:r>
              <a:rPr lang="en-US" sz="1200" i="1" dirty="0" smtClean="0"/>
              <a:t>Brown v Board of Education </a:t>
            </a:r>
            <a:r>
              <a:rPr lang="en-US" sz="1200" dirty="0" smtClean="0"/>
              <a:t>(54)</a:t>
            </a:r>
            <a:endParaRPr lang="en-US" sz="1200" dirty="0"/>
          </a:p>
        </p:txBody>
      </p:sp>
      <p:cxnSp>
        <p:nvCxnSpPr>
          <p:cNvPr id="11" name="Straight Connector 10"/>
          <p:cNvCxnSpPr/>
          <p:nvPr/>
        </p:nvCxnSpPr>
        <p:spPr>
          <a:xfrm>
            <a:off x="3810007" y="1677206"/>
            <a:ext cx="0" cy="37047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72707" y="1048360"/>
            <a:ext cx="1574276" cy="646331"/>
          </a:xfrm>
          <a:prstGeom prst="rect">
            <a:avLst/>
          </a:prstGeom>
          <a:noFill/>
        </p:spPr>
        <p:txBody>
          <a:bodyPr wrap="square" rtlCol="0">
            <a:spAutoFit/>
          </a:bodyPr>
          <a:lstStyle/>
          <a:p>
            <a:pPr algn="ctr"/>
            <a:r>
              <a:rPr lang="en-US" sz="1200" dirty="0" smtClean="0"/>
              <a:t>Elementary &amp; Secondary Education Act (65)</a:t>
            </a:r>
            <a:endParaRPr lang="en-US" sz="1200" dirty="0"/>
          </a:p>
        </p:txBody>
      </p:sp>
      <p:sp>
        <p:nvSpPr>
          <p:cNvPr id="13" name="TextBox 12"/>
          <p:cNvSpPr txBox="1"/>
          <p:nvPr/>
        </p:nvSpPr>
        <p:spPr>
          <a:xfrm>
            <a:off x="810786" y="4136480"/>
            <a:ext cx="1296140" cy="276999"/>
          </a:xfrm>
          <a:prstGeom prst="rect">
            <a:avLst/>
          </a:prstGeom>
          <a:noFill/>
        </p:spPr>
        <p:txBody>
          <a:bodyPr wrap="square" rtlCol="0">
            <a:spAutoFit/>
          </a:bodyPr>
          <a:lstStyle/>
          <a:p>
            <a:r>
              <a:rPr lang="en-US" sz="1200" dirty="0"/>
              <a:t>White</a:t>
            </a:r>
          </a:p>
        </p:txBody>
      </p:sp>
      <p:sp>
        <p:nvSpPr>
          <p:cNvPr id="14" name="TextBox 13"/>
          <p:cNvSpPr txBox="1"/>
          <p:nvPr/>
        </p:nvSpPr>
        <p:spPr>
          <a:xfrm>
            <a:off x="834848" y="5023946"/>
            <a:ext cx="1296140" cy="276999"/>
          </a:xfrm>
          <a:prstGeom prst="rect">
            <a:avLst/>
          </a:prstGeom>
          <a:noFill/>
        </p:spPr>
        <p:txBody>
          <a:bodyPr wrap="square" rtlCol="0">
            <a:spAutoFit/>
          </a:bodyPr>
          <a:lstStyle/>
          <a:p>
            <a:r>
              <a:rPr lang="en-US" sz="1200" dirty="0"/>
              <a:t>Black</a:t>
            </a:r>
          </a:p>
        </p:txBody>
      </p:sp>
      <p:sp>
        <p:nvSpPr>
          <p:cNvPr id="15" name="TextBox 14"/>
          <p:cNvSpPr txBox="1"/>
          <p:nvPr/>
        </p:nvSpPr>
        <p:spPr>
          <a:xfrm>
            <a:off x="1" y="5911413"/>
            <a:ext cx="4832059" cy="215444"/>
          </a:xfrm>
          <a:prstGeom prst="rect">
            <a:avLst/>
          </a:prstGeom>
          <a:noFill/>
        </p:spPr>
        <p:txBody>
          <a:bodyPr wrap="square" rtlCol="0">
            <a:spAutoFit/>
          </a:bodyPr>
          <a:lstStyle/>
          <a:p>
            <a:r>
              <a:rPr lang="en-US" sz="800" dirty="0">
                <a:solidFill>
                  <a:schemeClr val="tx1">
                    <a:lumMod val="50000"/>
                    <a:lumOff val="50000"/>
                  </a:schemeClr>
                </a:solidFill>
              </a:rPr>
              <a:t>Data from </a:t>
            </a:r>
            <a:r>
              <a:rPr lang="en-US" sz="800" dirty="0" smtClean="0">
                <a:solidFill>
                  <a:schemeClr val="tx1">
                    <a:lumMod val="50000"/>
                    <a:lumOff val="50000"/>
                  </a:schemeClr>
                </a:solidFill>
              </a:rPr>
              <a:t>Census CPS</a:t>
            </a:r>
            <a:endParaRPr lang="en-US" sz="800" dirty="0">
              <a:solidFill>
                <a:schemeClr val="tx1">
                  <a:lumMod val="50000"/>
                  <a:lumOff val="50000"/>
                </a:schemeClr>
              </a:solidFill>
              <a:highlight>
                <a:srgbClr val="FF0000"/>
              </a:highlight>
            </a:endParaRPr>
          </a:p>
        </p:txBody>
      </p:sp>
    </p:spTree>
    <p:extLst>
      <p:ext uri="{BB962C8B-B14F-4D97-AF65-F5344CB8AC3E}">
        <p14:creationId xmlns:p14="http://schemas.microsoft.com/office/powerpoint/2010/main" val="203118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P spid="9"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93947E-3235-43BB-B0FC-1AFBE46EF607}"/>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xmlns="" id="{0F46360B-629E-470F-BDF8-25BA790F9721}"/>
              </a:ext>
            </a:extLst>
          </p:cNvPr>
          <p:cNvSpPr>
            <a:spLocks noGrp="1"/>
          </p:cNvSpPr>
          <p:nvPr>
            <p:ph idx="1"/>
          </p:nvPr>
        </p:nvSpPr>
        <p:spPr>
          <a:xfrm>
            <a:off x="385763" y="2015732"/>
            <a:ext cx="11501436" cy="3450613"/>
          </a:xfrm>
        </p:spPr>
        <p:txBody>
          <a:bodyPr>
            <a:noAutofit/>
          </a:bodyPr>
          <a:lstStyle/>
          <a:p>
            <a:r>
              <a:rPr lang="en-US" sz="3200" dirty="0"/>
              <a:t>24 variables across 6 domains</a:t>
            </a:r>
          </a:p>
          <a:p>
            <a:r>
              <a:rPr lang="en-US" sz="3200" dirty="0" smtClean="0"/>
              <a:t>Based </a:t>
            </a:r>
            <a:r>
              <a:rPr lang="en-US" sz="3200" dirty="0"/>
              <a:t>off of </a:t>
            </a:r>
            <a:r>
              <a:rPr lang="en-US" sz="3200" dirty="0" smtClean="0"/>
              <a:t>Canadian Index of Wellbeing (CIW)</a:t>
            </a:r>
          </a:p>
          <a:p>
            <a:r>
              <a:rPr lang="en-US" sz="3200" dirty="0" smtClean="0"/>
              <a:t>Take ratio, with a goal of 1:1 </a:t>
            </a:r>
            <a:r>
              <a:rPr lang="en-US" sz="3200" dirty="0" smtClean="0"/>
              <a:t>equality  </a:t>
            </a:r>
            <a:endParaRPr lang="en-US" sz="3200" dirty="0"/>
          </a:p>
          <a:p>
            <a:r>
              <a:rPr lang="en-US" sz="3200" dirty="0" smtClean="0"/>
              <a:t>Average each ratio to produce a domain index score</a:t>
            </a:r>
          </a:p>
          <a:p>
            <a:r>
              <a:rPr lang="en-US" sz="3200" dirty="0" smtClean="0"/>
              <a:t>Average each domain index score to produce </a:t>
            </a:r>
            <a:r>
              <a:rPr lang="en-US" sz="3200" dirty="0" err="1" smtClean="0"/>
              <a:t>MTDream</a:t>
            </a:r>
            <a:r>
              <a:rPr lang="en-US" sz="3200" dirty="0" smtClean="0"/>
              <a:t> Score</a:t>
            </a:r>
            <a:endParaRPr lang="en-US"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0332" y="0"/>
            <a:ext cx="3078846" cy="33144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006108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15600" y="341533"/>
            <a:ext cx="11360800" cy="763600"/>
          </a:xfrm>
          <a:prstGeom prst="rect">
            <a:avLst/>
          </a:prstGeom>
        </p:spPr>
        <p:txBody>
          <a:bodyPr vert="horz" wrap="square" lIns="121900" tIns="121900" rIns="121900" bIns="121900" rtlCol="0" anchor="t" anchorCtr="0">
            <a:noAutofit/>
          </a:bodyPr>
          <a:lstStyle/>
          <a:p>
            <a:r>
              <a:rPr lang="en" dirty="0"/>
              <a:t>Construction</a:t>
            </a:r>
          </a:p>
        </p:txBody>
      </p:sp>
      <p:sp>
        <p:nvSpPr>
          <p:cNvPr id="4" name="Shape 161">
            <a:extLst>
              <a:ext uri="{FF2B5EF4-FFF2-40B4-BE49-F238E27FC236}">
                <a16:creationId xmlns:a16="http://schemas.microsoft.com/office/drawing/2014/main" xmlns="" id="{086FDC71-775D-4B52-AFDC-59F6D55A47FA}"/>
              </a:ext>
            </a:extLst>
          </p:cNvPr>
          <p:cNvSpPr txBox="1">
            <a:spLocks/>
          </p:cNvSpPr>
          <p:nvPr/>
        </p:nvSpPr>
        <p:spPr>
          <a:xfrm>
            <a:off x="415600" y="1151400"/>
            <a:ext cx="10614350" cy="4555200"/>
          </a:xfrm>
          <a:prstGeom prst="rect">
            <a:avLst/>
          </a:prstGeom>
        </p:spPr>
        <p:txBody>
          <a:bodyPr vert="horz" wrap="square" lIns="121900" tIns="121900" rIns="121900" bIns="121900" rtlCol="0" anchor="t" anchorCtr="0">
            <a:noAutofit/>
          </a:bodyPr>
          <a:lstStyle>
            <a:lvl1pPr marL="228600" lvl="0" indent="-228600" algn="l" defTabSz="914400" rtl="0" eaLnBrk="1" latinLnBrk="0" hangingPunct="1">
              <a:lnSpc>
                <a:spcPct val="120000"/>
              </a:lnSpc>
              <a:spcBef>
                <a:spcPts val="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lvl="1" indent="-228600" algn="l" defTabSz="914400" rtl="0" eaLnBrk="1" latinLnBrk="0" hangingPunct="1">
              <a:lnSpc>
                <a:spcPct val="120000"/>
              </a:lnSpc>
              <a:spcBef>
                <a:spcPts val="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lvl="2" indent="-228600" algn="l" defTabSz="914400" rtl="0" eaLnBrk="1" latinLnBrk="0" hangingPunct="1">
              <a:lnSpc>
                <a:spcPct val="120000"/>
              </a:lnSpc>
              <a:spcBef>
                <a:spcPts val="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lvl="3" indent="-228600" algn="l" defTabSz="914400" rtl="0" eaLnBrk="1" latinLnBrk="0" hangingPunct="1">
              <a:lnSpc>
                <a:spcPct val="120000"/>
              </a:lnSpc>
              <a:spcBef>
                <a:spcPts val="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lvl="4" indent="-228600" algn="l" defTabSz="914400" rtl="0" eaLnBrk="1" latinLnBrk="0" hangingPunct="1">
              <a:lnSpc>
                <a:spcPct val="120000"/>
              </a:lnSpc>
              <a:spcBef>
                <a:spcPts val="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lvl="5" indent="-228600" algn="l" defTabSz="914400" rtl="0" eaLnBrk="1" latinLnBrk="0" hangingPunct="1">
              <a:lnSpc>
                <a:spcPct val="120000"/>
              </a:lnSpc>
              <a:spcBef>
                <a:spcPts val="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lvl="6" indent="-228600" algn="l" defTabSz="914400" rtl="0" eaLnBrk="1" latinLnBrk="0" hangingPunct="1">
              <a:lnSpc>
                <a:spcPct val="120000"/>
              </a:lnSpc>
              <a:spcBef>
                <a:spcPts val="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lvl="7" indent="-228600" algn="l" defTabSz="914400" rtl="0" eaLnBrk="1" latinLnBrk="0" hangingPunct="1">
              <a:lnSpc>
                <a:spcPct val="120000"/>
              </a:lnSpc>
              <a:spcBef>
                <a:spcPts val="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lvl="8" indent="-228600" algn="l" defTabSz="914400" rtl="0" eaLnBrk="1" latinLnBrk="0" hangingPunct="1">
              <a:lnSpc>
                <a:spcPct val="120000"/>
              </a:lnSpc>
              <a:spcBef>
                <a:spcPts val="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647693" indent="-342900"/>
            <a:r>
              <a:rPr lang="en" sz="2800" b="1" smtClean="0"/>
              <a:t>Dream </a:t>
            </a:r>
            <a:r>
              <a:rPr lang="en" sz="2800" b="1" dirty="0"/>
              <a:t>Index</a:t>
            </a:r>
          </a:p>
          <a:p>
            <a:pPr marL="1200128" lvl="1" indent="-285750"/>
            <a:r>
              <a:rPr lang="en-US" sz="2800" dirty="0"/>
              <a:t>Calculate ratio of black population value to white population value, for each indicator, for each year, within each domain</a:t>
            </a:r>
          </a:p>
          <a:p>
            <a:pPr marL="1200128" lvl="1" indent="-285750"/>
            <a:r>
              <a:rPr lang="en-US" sz="2800" dirty="0"/>
              <a:t>Use inverse for “negative” indicators</a:t>
            </a:r>
          </a:p>
          <a:p>
            <a:pPr marL="1200128" lvl="1" indent="-285750"/>
            <a:r>
              <a:rPr lang="en-US" sz="2800" dirty="0"/>
              <a:t>Calculate the mean of all ratios for each domain for each year</a:t>
            </a:r>
          </a:p>
          <a:p>
            <a:pPr marL="1200128" lvl="1" indent="-285750"/>
            <a:r>
              <a:rPr lang="en-US" sz="2800" dirty="0"/>
              <a:t>Calculate the mean of the means to get the Index score for each year</a:t>
            </a:r>
          </a:p>
        </p:txBody>
      </p:sp>
    </p:spTree>
    <p:extLst>
      <p:ext uri="{BB962C8B-B14F-4D97-AF65-F5344CB8AC3E}">
        <p14:creationId xmlns:p14="http://schemas.microsoft.com/office/powerpoint/2010/main" val="188140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a:grpSpLocks noChangeAspect="1"/>
          </p:cNvGrpSpPr>
          <p:nvPr/>
        </p:nvGrpSpPr>
        <p:grpSpPr>
          <a:xfrm>
            <a:off x="149167" y="542439"/>
            <a:ext cx="9417913" cy="5387342"/>
            <a:chOff x="176462" y="296777"/>
            <a:chExt cx="9341324" cy="5670887"/>
          </a:xfrm>
        </p:grpSpPr>
        <p:sp>
          <p:nvSpPr>
            <p:cNvPr id="4" name="Rectangle 3"/>
            <p:cNvSpPr/>
            <p:nvPr/>
          </p:nvSpPr>
          <p:spPr>
            <a:xfrm>
              <a:off x="176462" y="296778"/>
              <a:ext cx="219456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6462" y="3224464"/>
              <a:ext cx="219456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73056" y="296777"/>
              <a:ext cx="2194560" cy="173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73056" y="2263541"/>
              <a:ext cx="2194560" cy="173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73056" y="4230304"/>
              <a:ext cx="2194560" cy="173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23226" y="1760353"/>
              <a:ext cx="219456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23226" y="3223929"/>
              <a:ext cx="219456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23226" y="4687504"/>
              <a:ext cx="219456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23226" y="296777"/>
              <a:ext cx="219456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590803" y="296778"/>
              <a:ext cx="219456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590803" y="3224464"/>
              <a:ext cx="219456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9712172" y="656948"/>
            <a:ext cx="2479829" cy="7294305"/>
          </a:xfrm>
          <a:prstGeom prst="rect">
            <a:avLst/>
          </a:prstGeom>
          <a:noFill/>
          <a:effectLst/>
        </p:spPr>
        <p:txBody>
          <a:bodyPr wrap="square" rtlCol="0">
            <a:spAutoFit/>
          </a:bodyPr>
          <a:lstStyle/>
          <a:p>
            <a:pPr algn="ctr"/>
            <a:endParaRPr lang="en-US" dirty="0">
              <a:solidFill>
                <a:schemeClr val="tx2"/>
              </a:solidFill>
            </a:endParaRPr>
          </a:p>
          <a:p>
            <a:pPr algn="ctr"/>
            <a:endParaRPr lang="en-US" dirty="0">
              <a:solidFill>
                <a:schemeClr val="tx2"/>
              </a:solidFill>
            </a:endParaRPr>
          </a:p>
          <a:p>
            <a:pPr algn="ctr"/>
            <a:endParaRPr lang="en-US" dirty="0" smtClean="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endParaRPr lang="en-US" dirty="0">
              <a:solidFill>
                <a:schemeClr val="tx2"/>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p:txBody>
      </p:sp>
      <p:sp>
        <p:nvSpPr>
          <p:cNvPr id="19" name="TextBox 18"/>
          <p:cNvSpPr txBox="1"/>
          <p:nvPr/>
        </p:nvSpPr>
        <p:spPr>
          <a:xfrm>
            <a:off x="382137" y="122830"/>
            <a:ext cx="1979583" cy="369332"/>
          </a:xfrm>
          <a:prstGeom prst="rect">
            <a:avLst/>
          </a:prstGeom>
          <a:noFill/>
        </p:spPr>
        <p:txBody>
          <a:bodyPr wrap="square" rtlCol="0">
            <a:spAutoFit/>
          </a:bodyPr>
          <a:lstStyle/>
          <a:p>
            <a:pPr algn="ctr"/>
            <a:r>
              <a:rPr lang="en-US" dirty="0" smtClean="0">
                <a:solidFill>
                  <a:schemeClr val="tx2"/>
                </a:solidFill>
              </a:rPr>
              <a:t>(1954 </a:t>
            </a:r>
            <a:r>
              <a:rPr lang="en-US" dirty="0">
                <a:solidFill>
                  <a:schemeClr val="tx2"/>
                </a:solidFill>
              </a:rPr>
              <a:t>- 1968</a:t>
            </a:r>
            <a:r>
              <a:rPr lang="en-US" dirty="0" smtClean="0">
                <a:solidFill>
                  <a:schemeClr val="tx2"/>
                </a:solidFill>
              </a:rPr>
              <a:t>)</a:t>
            </a:r>
            <a:endParaRPr lang="en-US" dirty="0">
              <a:solidFill>
                <a:schemeClr val="tx2"/>
              </a:solidFill>
            </a:endParaRPr>
          </a:p>
        </p:txBody>
      </p:sp>
      <p:sp>
        <p:nvSpPr>
          <p:cNvPr id="20" name="TextBox 19"/>
          <p:cNvSpPr txBox="1"/>
          <p:nvPr/>
        </p:nvSpPr>
        <p:spPr>
          <a:xfrm>
            <a:off x="2767338" y="122830"/>
            <a:ext cx="1979583" cy="369332"/>
          </a:xfrm>
          <a:prstGeom prst="rect">
            <a:avLst/>
          </a:prstGeom>
          <a:noFill/>
        </p:spPr>
        <p:txBody>
          <a:bodyPr wrap="square" rtlCol="0">
            <a:spAutoFit/>
          </a:bodyPr>
          <a:lstStyle/>
          <a:p>
            <a:pPr algn="ctr"/>
            <a:r>
              <a:rPr lang="en-US" dirty="0" smtClean="0">
                <a:solidFill>
                  <a:schemeClr val="tx2"/>
                </a:solidFill>
              </a:rPr>
              <a:t>(</a:t>
            </a:r>
            <a:r>
              <a:rPr lang="en-US" dirty="0">
                <a:solidFill>
                  <a:schemeClr val="tx2"/>
                </a:solidFill>
              </a:rPr>
              <a:t>1969 - 1980</a:t>
            </a:r>
            <a:r>
              <a:rPr lang="en-US" dirty="0" smtClean="0">
                <a:solidFill>
                  <a:schemeClr val="tx2"/>
                </a:solidFill>
              </a:rPr>
              <a:t>)</a:t>
            </a:r>
            <a:endParaRPr lang="en-US" dirty="0">
              <a:solidFill>
                <a:schemeClr val="tx2"/>
              </a:solidFill>
            </a:endParaRPr>
          </a:p>
        </p:txBody>
      </p:sp>
      <p:sp>
        <p:nvSpPr>
          <p:cNvPr id="21" name="TextBox 20"/>
          <p:cNvSpPr txBox="1"/>
          <p:nvPr/>
        </p:nvSpPr>
        <p:spPr>
          <a:xfrm>
            <a:off x="5152539" y="122830"/>
            <a:ext cx="1979583" cy="369332"/>
          </a:xfrm>
          <a:prstGeom prst="rect">
            <a:avLst/>
          </a:prstGeom>
          <a:noFill/>
        </p:spPr>
        <p:txBody>
          <a:bodyPr wrap="square" rtlCol="0">
            <a:spAutoFit/>
          </a:bodyPr>
          <a:lstStyle/>
          <a:p>
            <a:pPr algn="ctr"/>
            <a:r>
              <a:rPr lang="en-US" dirty="0" smtClean="0">
                <a:solidFill>
                  <a:schemeClr val="tx2"/>
                </a:solidFill>
              </a:rPr>
              <a:t>(</a:t>
            </a:r>
            <a:r>
              <a:rPr lang="en-US" dirty="0">
                <a:solidFill>
                  <a:schemeClr val="tx2"/>
                </a:solidFill>
              </a:rPr>
              <a:t>1979-1993)</a:t>
            </a:r>
          </a:p>
        </p:txBody>
      </p:sp>
      <p:sp>
        <p:nvSpPr>
          <p:cNvPr id="22" name="TextBox 21"/>
          <p:cNvSpPr txBox="1"/>
          <p:nvPr/>
        </p:nvSpPr>
        <p:spPr>
          <a:xfrm>
            <a:off x="7537741" y="122830"/>
            <a:ext cx="1979583" cy="369332"/>
          </a:xfrm>
          <a:prstGeom prst="rect">
            <a:avLst/>
          </a:prstGeom>
          <a:noFill/>
        </p:spPr>
        <p:txBody>
          <a:bodyPr wrap="square" rtlCol="0">
            <a:spAutoFit/>
          </a:bodyPr>
          <a:lstStyle/>
          <a:p>
            <a:pPr algn="ctr"/>
            <a:r>
              <a:rPr lang="en-US" dirty="0" smtClean="0">
                <a:solidFill>
                  <a:schemeClr val="tx2"/>
                </a:solidFill>
              </a:rPr>
              <a:t>(</a:t>
            </a:r>
            <a:r>
              <a:rPr lang="en-US" dirty="0">
                <a:solidFill>
                  <a:schemeClr val="tx2"/>
                </a:solidFill>
              </a:rPr>
              <a:t>1994-2016)</a:t>
            </a:r>
          </a:p>
        </p:txBody>
      </p:sp>
      <p:sp>
        <p:nvSpPr>
          <p:cNvPr id="2" name="TextBox 1"/>
          <p:cNvSpPr txBox="1"/>
          <p:nvPr/>
        </p:nvSpPr>
        <p:spPr>
          <a:xfrm>
            <a:off x="176603" y="1660794"/>
            <a:ext cx="2185117" cy="369332"/>
          </a:xfrm>
          <a:prstGeom prst="rect">
            <a:avLst/>
          </a:prstGeom>
          <a:noFill/>
        </p:spPr>
        <p:txBody>
          <a:bodyPr wrap="square" rtlCol="0">
            <a:spAutoFit/>
          </a:bodyPr>
          <a:lstStyle/>
          <a:p>
            <a:pPr algn="ctr"/>
            <a:r>
              <a:rPr lang="en-US" dirty="0" smtClean="0"/>
              <a:t>Home Ownership</a:t>
            </a:r>
            <a:endParaRPr lang="en-US" dirty="0"/>
          </a:p>
        </p:txBody>
      </p:sp>
      <p:sp>
        <p:nvSpPr>
          <p:cNvPr id="23" name="TextBox 22"/>
          <p:cNvSpPr txBox="1"/>
          <p:nvPr/>
        </p:nvSpPr>
        <p:spPr>
          <a:xfrm>
            <a:off x="176602" y="4442095"/>
            <a:ext cx="2185117" cy="369332"/>
          </a:xfrm>
          <a:prstGeom prst="rect">
            <a:avLst/>
          </a:prstGeom>
          <a:noFill/>
        </p:spPr>
        <p:txBody>
          <a:bodyPr wrap="square" rtlCol="0">
            <a:spAutoFit/>
          </a:bodyPr>
          <a:lstStyle/>
          <a:p>
            <a:pPr algn="ctr"/>
            <a:r>
              <a:rPr lang="en-US" dirty="0" smtClean="0"/>
              <a:t>Median Home Price</a:t>
            </a:r>
            <a:endParaRPr lang="en-US" dirty="0"/>
          </a:p>
        </p:txBody>
      </p:sp>
      <p:sp>
        <p:nvSpPr>
          <p:cNvPr id="24" name="TextBox 23"/>
          <p:cNvSpPr txBox="1"/>
          <p:nvPr/>
        </p:nvSpPr>
        <p:spPr>
          <a:xfrm>
            <a:off x="2555217" y="1660794"/>
            <a:ext cx="2244900" cy="369332"/>
          </a:xfrm>
          <a:prstGeom prst="rect">
            <a:avLst/>
          </a:prstGeom>
          <a:noFill/>
        </p:spPr>
        <p:txBody>
          <a:bodyPr wrap="square" rtlCol="0">
            <a:spAutoFit/>
          </a:bodyPr>
          <a:lstStyle/>
          <a:p>
            <a:pPr algn="ctr"/>
            <a:r>
              <a:rPr lang="en-US" dirty="0" smtClean="0"/>
              <a:t>Home Ownership</a:t>
            </a:r>
            <a:endParaRPr lang="en-US" dirty="0"/>
          </a:p>
        </p:txBody>
      </p:sp>
      <p:sp>
        <p:nvSpPr>
          <p:cNvPr id="25" name="TextBox 24"/>
          <p:cNvSpPr txBox="1"/>
          <p:nvPr/>
        </p:nvSpPr>
        <p:spPr>
          <a:xfrm>
            <a:off x="5017439" y="1177489"/>
            <a:ext cx="2191996" cy="369332"/>
          </a:xfrm>
          <a:prstGeom prst="rect">
            <a:avLst/>
          </a:prstGeom>
          <a:noFill/>
        </p:spPr>
        <p:txBody>
          <a:bodyPr wrap="square" rtlCol="0">
            <a:spAutoFit/>
          </a:bodyPr>
          <a:lstStyle/>
          <a:p>
            <a:pPr algn="ctr"/>
            <a:r>
              <a:rPr lang="en-US" dirty="0" smtClean="0"/>
              <a:t>Home Ownership</a:t>
            </a:r>
            <a:endParaRPr lang="en-US" dirty="0"/>
          </a:p>
        </p:txBody>
      </p:sp>
      <p:sp>
        <p:nvSpPr>
          <p:cNvPr id="26" name="TextBox 25"/>
          <p:cNvSpPr txBox="1"/>
          <p:nvPr/>
        </p:nvSpPr>
        <p:spPr>
          <a:xfrm>
            <a:off x="7419224" y="992823"/>
            <a:ext cx="2147856" cy="369332"/>
          </a:xfrm>
          <a:prstGeom prst="rect">
            <a:avLst/>
          </a:prstGeom>
          <a:noFill/>
        </p:spPr>
        <p:txBody>
          <a:bodyPr wrap="square" rtlCol="0">
            <a:spAutoFit/>
          </a:bodyPr>
          <a:lstStyle/>
          <a:p>
            <a:pPr algn="ctr"/>
            <a:r>
              <a:rPr lang="en-US" dirty="0" smtClean="0"/>
              <a:t>Home Ownership</a:t>
            </a:r>
            <a:endParaRPr lang="en-US" dirty="0"/>
          </a:p>
        </p:txBody>
      </p:sp>
      <p:sp>
        <p:nvSpPr>
          <p:cNvPr id="27" name="TextBox 26"/>
          <p:cNvSpPr txBox="1"/>
          <p:nvPr/>
        </p:nvSpPr>
        <p:spPr>
          <a:xfrm>
            <a:off x="4985088" y="4906140"/>
            <a:ext cx="2224348" cy="369332"/>
          </a:xfrm>
          <a:prstGeom prst="rect">
            <a:avLst/>
          </a:prstGeom>
          <a:noFill/>
        </p:spPr>
        <p:txBody>
          <a:bodyPr wrap="square" rtlCol="0">
            <a:spAutoFit/>
          </a:bodyPr>
          <a:lstStyle/>
          <a:p>
            <a:pPr algn="ctr"/>
            <a:r>
              <a:rPr lang="en-US" dirty="0" smtClean="0"/>
              <a:t>1 year stability</a:t>
            </a:r>
            <a:endParaRPr lang="en-US" dirty="0"/>
          </a:p>
        </p:txBody>
      </p:sp>
      <p:sp>
        <p:nvSpPr>
          <p:cNvPr id="28" name="TextBox 27"/>
          <p:cNvSpPr txBox="1"/>
          <p:nvPr/>
        </p:nvSpPr>
        <p:spPr>
          <a:xfrm>
            <a:off x="2583303" y="4457606"/>
            <a:ext cx="2244900" cy="369332"/>
          </a:xfrm>
          <a:prstGeom prst="rect">
            <a:avLst/>
          </a:prstGeom>
          <a:noFill/>
        </p:spPr>
        <p:txBody>
          <a:bodyPr wrap="square" rtlCol="0">
            <a:spAutoFit/>
          </a:bodyPr>
          <a:lstStyle/>
          <a:p>
            <a:pPr algn="ctr"/>
            <a:r>
              <a:rPr lang="en-US" dirty="0" smtClean="0"/>
              <a:t>Median Home Price</a:t>
            </a:r>
            <a:endParaRPr lang="en-US" dirty="0"/>
          </a:p>
        </p:txBody>
      </p:sp>
      <p:sp>
        <p:nvSpPr>
          <p:cNvPr id="29" name="TextBox 28"/>
          <p:cNvSpPr txBox="1"/>
          <p:nvPr/>
        </p:nvSpPr>
        <p:spPr>
          <a:xfrm>
            <a:off x="7386873" y="4998539"/>
            <a:ext cx="2190484" cy="646331"/>
          </a:xfrm>
          <a:prstGeom prst="rect">
            <a:avLst/>
          </a:prstGeom>
          <a:noFill/>
        </p:spPr>
        <p:txBody>
          <a:bodyPr wrap="square" rtlCol="0">
            <a:spAutoFit/>
          </a:bodyPr>
          <a:lstStyle/>
          <a:p>
            <a:pPr algn="ctr"/>
            <a:r>
              <a:rPr lang="en-US" dirty="0" smtClean="0"/>
              <a:t>Cost burdened households</a:t>
            </a:r>
            <a:endParaRPr lang="en-US" dirty="0"/>
          </a:p>
        </p:txBody>
      </p:sp>
      <p:sp>
        <p:nvSpPr>
          <p:cNvPr id="30" name="TextBox 29"/>
          <p:cNvSpPr txBox="1"/>
          <p:nvPr/>
        </p:nvSpPr>
        <p:spPr>
          <a:xfrm>
            <a:off x="7369941" y="3746643"/>
            <a:ext cx="2224348" cy="369332"/>
          </a:xfrm>
          <a:prstGeom prst="rect">
            <a:avLst/>
          </a:prstGeom>
          <a:noFill/>
        </p:spPr>
        <p:txBody>
          <a:bodyPr wrap="square" rtlCol="0">
            <a:spAutoFit/>
          </a:bodyPr>
          <a:lstStyle/>
          <a:p>
            <a:pPr algn="ctr"/>
            <a:r>
              <a:rPr lang="en-US" dirty="0" smtClean="0"/>
              <a:t>1 year stability</a:t>
            </a:r>
            <a:endParaRPr lang="en-US" dirty="0"/>
          </a:p>
        </p:txBody>
      </p:sp>
      <p:sp>
        <p:nvSpPr>
          <p:cNvPr id="31" name="TextBox 30"/>
          <p:cNvSpPr txBox="1"/>
          <p:nvPr/>
        </p:nvSpPr>
        <p:spPr>
          <a:xfrm>
            <a:off x="4985935" y="3051445"/>
            <a:ext cx="2244900" cy="369332"/>
          </a:xfrm>
          <a:prstGeom prst="rect">
            <a:avLst/>
          </a:prstGeom>
          <a:noFill/>
        </p:spPr>
        <p:txBody>
          <a:bodyPr wrap="square" rtlCol="0">
            <a:spAutoFit/>
          </a:bodyPr>
          <a:lstStyle/>
          <a:p>
            <a:pPr algn="ctr"/>
            <a:r>
              <a:rPr lang="en-US" dirty="0" smtClean="0"/>
              <a:t>Median Home Price</a:t>
            </a:r>
            <a:endParaRPr lang="en-US" dirty="0"/>
          </a:p>
        </p:txBody>
      </p:sp>
      <p:sp>
        <p:nvSpPr>
          <p:cNvPr id="32" name="TextBox 31"/>
          <p:cNvSpPr txBox="1"/>
          <p:nvPr/>
        </p:nvSpPr>
        <p:spPr>
          <a:xfrm>
            <a:off x="7332457" y="2355492"/>
            <a:ext cx="2244900" cy="369332"/>
          </a:xfrm>
          <a:prstGeom prst="rect">
            <a:avLst/>
          </a:prstGeom>
          <a:noFill/>
        </p:spPr>
        <p:txBody>
          <a:bodyPr wrap="square" rtlCol="0">
            <a:spAutoFit/>
          </a:bodyPr>
          <a:lstStyle/>
          <a:p>
            <a:pPr algn="ctr"/>
            <a:r>
              <a:rPr lang="en-US" dirty="0" smtClean="0"/>
              <a:t>Median Home Price</a:t>
            </a:r>
            <a:endParaRPr lang="en-US" dirty="0"/>
          </a:p>
        </p:txBody>
      </p:sp>
    </p:spTree>
    <p:extLst>
      <p:ext uri="{BB962C8B-B14F-4D97-AF65-F5344CB8AC3E}">
        <p14:creationId xmlns:p14="http://schemas.microsoft.com/office/powerpoint/2010/main" val="1177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24" grpId="0"/>
      <p:bldP spid="25" grpId="0"/>
      <p:bldP spid="26" grpId="0"/>
      <p:bldP spid="27" grpId="0"/>
      <p:bldP spid="28" grpId="0"/>
      <p:bldP spid="29" grpId="0"/>
      <p:bldP spid="30"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nvPr>
        </p:nvGraphicFramePr>
        <p:xfrm>
          <a:off x="564042" y="95537"/>
          <a:ext cx="8900230" cy="5964072"/>
        </p:xfrm>
        <a:graphic>
          <a:graphicData uri="http://schemas.openxmlformats.org/presentationml/2006/ole">
            <mc:AlternateContent xmlns:mc="http://schemas.openxmlformats.org/markup-compatibility/2006">
              <mc:Choice xmlns:v="urn:schemas-microsoft-com:vml" Requires="v">
                <p:oleObj spid="_x0000_s1028" name="Worksheet" r:id="rId4" imgW="10163013" imgH="6810324" progId="Excel.Sheet.12">
                  <p:embed/>
                </p:oleObj>
              </mc:Choice>
              <mc:Fallback>
                <p:oleObj name="Worksheet" r:id="rId4" imgW="10163013" imgH="6810324" progId="Excel.Sheet.12">
                  <p:embed/>
                  <p:pic>
                    <p:nvPicPr>
                      <p:cNvPr id="0" name=""/>
                      <p:cNvPicPr/>
                      <p:nvPr/>
                    </p:nvPicPr>
                    <p:blipFill>
                      <a:blip r:embed="rId5"/>
                      <a:stretch>
                        <a:fillRect/>
                      </a:stretch>
                    </p:blipFill>
                    <p:spPr>
                      <a:xfrm>
                        <a:off x="564042" y="95537"/>
                        <a:ext cx="8900230" cy="5964072"/>
                      </a:xfrm>
                      <a:prstGeom prst="rect">
                        <a:avLst/>
                      </a:prstGeom>
                    </p:spPr>
                  </p:pic>
                </p:oleObj>
              </mc:Fallback>
            </mc:AlternateContent>
          </a:graphicData>
        </a:graphic>
      </p:graphicFrame>
    </p:spTree>
    <p:extLst>
      <p:ext uri="{BB962C8B-B14F-4D97-AF65-F5344CB8AC3E}">
        <p14:creationId xmlns:p14="http://schemas.microsoft.com/office/powerpoint/2010/main" val="1205197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597569" y="224588"/>
          <a:ext cx="11903241" cy="5783633"/>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2689057" y="401052"/>
            <a:ext cx="0" cy="52778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357937" y="401052"/>
            <a:ext cx="0" cy="52760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7910" y="3742230"/>
            <a:ext cx="1957137" cy="307777"/>
          </a:xfrm>
          <a:prstGeom prst="rect">
            <a:avLst/>
          </a:prstGeom>
          <a:noFill/>
        </p:spPr>
        <p:txBody>
          <a:bodyPr wrap="square" rtlCol="0">
            <a:spAutoFit/>
          </a:bodyPr>
          <a:lstStyle/>
          <a:p>
            <a:pPr algn="r"/>
            <a:r>
              <a:rPr lang="en-US" sz="1400" dirty="0" smtClean="0"/>
              <a:t>Education </a:t>
            </a:r>
            <a:endParaRPr lang="en-US" sz="1400" dirty="0"/>
          </a:p>
        </p:txBody>
      </p:sp>
      <p:sp>
        <p:nvSpPr>
          <p:cNvPr id="10" name="TextBox 9"/>
          <p:cNvSpPr txBox="1"/>
          <p:nvPr/>
        </p:nvSpPr>
        <p:spPr>
          <a:xfrm>
            <a:off x="1145005" y="5124908"/>
            <a:ext cx="1540042" cy="307777"/>
          </a:xfrm>
          <a:prstGeom prst="rect">
            <a:avLst/>
          </a:prstGeom>
          <a:noFill/>
        </p:spPr>
        <p:txBody>
          <a:bodyPr wrap="square" rtlCol="0">
            <a:spAutoFit/>
          </a:bodyPr>
          <a:lstStyle/>
          <a:p>
            <a:pPr algn="r"/>
            <a:r>
              <a:rPr lang="en-US" sz="1400" dirty="0" smtClean="0"/>
              <a:t>Rights</a:t>
            </a:r>
            <a:endParaRPr lang="en-US" sz="1400" dirty="0"/>
          </a:p>
        </p:txBody>
      </p:sp>
      <p:sp>
        <p:nvSpPr>
          <p:cNvPr id="11" name="TextBox 10"/>
          <p:cNvSpPr txBox="1"/>
          <p:nvPr/>
        </p:nvSpPr>
        <p:spPr>
          <a:xfrm>
            <a:off x="1145005" y="2452144"/>
            <a:ext cx="1540042" cy="307777"/>
          </a:xfrm>
          <a:prstGeom prst="rect">
            <a:avLst/>
          </a:prstGeom>
          <a:noFill/>
        </p:spPr>
        <p:txBody>
          <a:bodyPr wrap="square" rtlCol="0">
            <a:spAutoFit/>
          </a:bodyPr>
          <a:lstStyle/>
          <a:p>
            <a:pPr algn="r"/>
            <a:r>
              <a:rPr lang="en-US" sz="1400" dirty="0" smtClean="0"/>
              <a:t>Housing</a:t>
            </a:r>
            <a:endParaRPr lang="en-US" sz="1400" dirty="0"/>
          </a:p>
        </p:txBody>
      </p:sp>
      <p:sp>
        <p:nvSpPr>
          <p:cNvPr id="12" name="TextBox 11"/>
          <p:cNvSpPr txBox="1"/>
          <p:nvPr/>
        </p:nvSpPr>
        <p:spPr>
          <a:xfrm>
            <a:off x="1830806" y="1585351"/>
            <a:ext cx="854241" cy="307777"/>
          </a:xfrm>
          <a:prstGeom prst="rect">
            <a:avLst/>
          </a:prstGeom>
          <a:noFill/>
        </p:spPr>
        <p:txBody>
          <a:bodyPr wrap="square" rtlCol="0">
            <a:spAutoFit/>
          </a:bodyPr>
          <a:lstStyle/>
          <a:p>
            <a:pPr algn="r"/>
            <a:r>
              <a:rPr lang="en-US" sz="1400" dirty="0" smtClean="0"/>
              <a:t>Health</a:t>
            </a:r>
            <a:endParaRPr lang="en-US" sz="1400" dirty="0"/>
          </a:p>
        </p:txBody>
      </p:sp>
      <p:sp>
        <p:nvSpPr>
          <p:cNvPr id="13" name="TextBox 12"/>
          <p:cNvSpPr txBox="1"/>
          <p:nvPr/>
        </p:nvSpPr>
        <p:spPr>
          <a:xfrm>
            <a:off x="483268" y="3248481"/>
            <a:ext cx="2201779" cy="307777"/>
          </a:xfrm>
          <a:prstGeom prst="rect">
            <a:avLst/>
          </a:prstGeom>
          <a:noFill/>
        </p:spPr>
        <p:txBody>
          <a:bodyPr wrap="square" rtlCol="0">
            <a:spAutoFit/>
          </a:bodyPr>
          <a:lstStyle/>
          <a:p>
            <a:pPr algn="r"/>
            <a:r>
              <a:rPr lang="en-US" sz="1400" dirty="0" err="1" smtClean="0"/>
              <a:t>MTDream</a:t>
            </a:r>
            <a:r>
              <a:rPr lang="en-US" sz="1400" dirty="0" smtClean="0"/>
              <a:t> Index</a:t>
            </a:r>
            <a:endParaRPr lang="en-US" sz="1400" dirty="0"/>
          </a:p>
        </p:txBody>
      </p:sp>
      <p:sp>
        <p:nvSpPr>
          <p:cNvPr id="14" name="TextBox 13"/>
          <p:cNvSpPr txBox="1"/>
          <p:nvPr/>
        </p:nvSpPr>
        <p:spPr>
          <a:xfrm>
            <a:off x="1145005" y="2681195"/>
            <a:ext cx="1540042" cy="307777"/>
          </a:xfrm>
          <a:prstGeom prst="rect">
            <a:avLst/>
          </a:prstGeom>
          <a:noFill/>
        </p:spPr>
        <p:txBody>
          <a:bodyPr wrap="square" rtlCol="0">
            <a:spAutoFit/>
          </a:bodyPr>
          <a:lstStyle/>
          <a:p>
            <a:pPr algn="r"/>
            <a:r>
              <a:rPr lang="en-US" sz="1400" dirty="0" smtClean="0"/>
              <a:t>Poverty</a:t>
            </a:r>
            <a:endParaRPr lang="en-US" sz="1400" dirty="0"/>
          </a:p>
        </p:txBody>
      </p:sp>
      <p:cxnSp>
        <p:nvCxnSpPr>
          <p:cNvPr id="16" name="Straight Connector 15"/>
          <p:cNvCxnSpPr/>
          <p:nvPr/>
        </p:nvCxnSpPr>
        <p:spPr>
          <a:xfrm>
            <a:off x="0" y="401052"/>
            <a:ext cx="96733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89057" y="97900"/>
            <a:ext cx="1540042" cy="369332"/>
          </a:xfrm>
          <a:prstGeom prst="rect">
            <a:avLst/>
          </a:prstGeom>
          <a:noFill/>
        </p:spPr>
        <p:txBody>
          <a:bodyPr wrap="square" rtlCol="0">
            <a:spAutoFit/>
          </a:bodyPr>
          <a:lstStyle/>
          <a:p>
            <a:r>
              <a:rPr lang="en-US" dirty="0" smtClean="0"/>
              <a:t>1:1 </a:t>
            </a:r>
            <a:r>
              <a:rPr lang="en-US" dirty="0" smtClean="0"/>
              <a:t>Equality</a:t>
            </a:r>
            <a:endParaRPr lang="en-US" dirty="0"/>
          </a:p>
        </p:txBody>
      </p:sp>
      <p:graphicFrame>
        <p:nvGraphicFramePr>
          <p:cNvPr id="25" name="Table 24"/>
          <p:cNvGraphicFramePr>
            <a:graphicFrameLocks noGrp="1"/>
          </p:cNvGraphicFramePr>
          <p:nvPr>
            <p:extLst/>
          </p:nvPr>
        </p:nvGraphicFramePr>
        <p:xfrm>
          <a:off x="9797711" y="633257"/>
          <a:ext cx="2277982" cy="4711429"/>
        </p:xfrm>
        <a:graphic>
          <a:graphicData uri="http://schemas.openxmlformats.org/drawingml/2006/table">
            <a:tbl>
              <a:tblPr firstRow="1" bandRow="1">
                <a:tableStyleId>{2D5ABB26-0587-4C30-8999-92F81FD0307C}</a:tableStyleId>
              </a:tblPr>
              <a:tblGrid>
                <a:gridCol w="1173216">
                  <a:extLst>
                    <a:ext uri="{9D8B030D-6E8A-4147-A177-3AD203B41FA5}">
                      <a16:colId xmlns:a16="http://schemas.microsoft.com/office/drawing/2014/main" xmlns="" val="1817286633"/>
                    </a:ext>
                  </a:extLst>
                </a:gridCol>
                <a:gridCol w="552383">
                  <a:extLst>
                    <a:ext uri="{9D8B030D-6E8A-4147-A177-3AD203B41FA5}">
                      <a16:colId xmlns:a16="http://schemas.microsoft.com/office/drawing/2014/main" xmlns="" val="1293674211"/>
                    </a:ext>
                  </a:extLst>
                </a:gridCol>
                <a:gridCol w="552383">
                  <a:extLst>
                    <a:ext uri="{9D8B030D-6E8A-4147-A177-3AD203B41FA5}">
                      <a16:colId xmlns:a16="http://schemas.microsoft.com/office/drawing/2014/main" xmlns="" val="2489251960"/>
                    </a:ext>
                  </a:extLst>
                </a:gridCol>
              </a:tblGrid>
              <a:tr h="222618">
                <a:tc>
                  <a:txBody>
                    <a:bodyPr/>
                    <a:lstStyle/>
                    <a:p>
                      <a:endParaRPr 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1954</a:t>
                      </a:r>
                      <a:endParaRPr 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2014</a:t>
                      </a:r>
                      <a:endParaRPr 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66337776"/>
                  </a:ext>
                </a:extLst>
              </a:tr>
              <a:tr h="638227">
                <a:tc>
                  <a:txBody>
                    <a:bodyPr/>
                    <a:lstStyle/>
                    <a:p>
                      <a:pPr lvl="0" algn="ctr" fontAlgn="b"/>
                      <a:r>
                        <a:rPr lang="en-US" sz="1400" u="none" strike="noStrike" dirty="0" smtClean="0">
                          <a:effectLst/>
                        </a:rPr>
                        <a:t>Criminal Justice</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0.27</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0.42</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77790770"/>
                  </a:ext>
                </a:extLst>
              </a:tr>
              <a:tr h="638227">
                <a:tc>
                  <a:txBody>
                    <a:bodyPr/>
                    <a:lstStyle/>
                    <a:p>
                      <a:pPr lvl="0" algn="ctr" fontAlgn="b"/>
                      <a:r>
                        <a:rPr lang="en-US" sz="1400" u="none" strike="noStrike" dirty="0" smtClean="0">
                          <a:effectLst/>
                        </a:rPr>
                        <a:t>Education</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0.31</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0.87</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86904867"/>
                  </a:ext>
                </a:extLst>
              </a:tr>
              <a:tr h="638227">
                <a:tc>
                  <a:txBody>
                    <a:bodyPr/>
                    <a:lstStyle/>
                    <a:p>
                      <a:pPr lvl="0" algn="ctr" fontAlgn="b"/>
                      <a:r>
                        <a:rPr lang="en-US" sz="1400" u="none" strike="noStrike" dirty="0" smtClean="0">
                          <a:effectLst/>
                        </a:rPr>
                        <a:t>Health</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0.73</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0.91</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77285451"/>
                  </a:ext>
                </a:extLst>
              </a:tr>
              <a:tr h="638227">
                <a:tc>
                  <a:txBody>
                    <a:bodyPr/>
                    <a:lstStyle/>
                    <a:p>
                      <a:pPr lvl="0" algn="ctr" fontAlgn="b"/>
                      <a:r>
                        <a:rPr lang="en-US" sz="1400" u="none" strike="noStrike" dirty="0" smtClean="0">
                          <a:effectLst/>
                        </a:rPr>
                        <a:t>Housing</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0.56</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0.71</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27455217"/>
                  </a:ext>
                </a:extLst>
              </a:tr>
              <a:tr h="638227">
                <a:tc>
                  <a:txBody>
                    <a:bodyPr/>
                    <a:lstStyle/>
                    <a:p>
                      <a:pPr lvl="0" algn="ctr" fontAlgn="b"/>
                      <a:r>
                        <a:rPr lang="en-US" sz="1400" u="none" strike="noStrike" dirty="0" smtClean="0">
                          <a:effectLst/>
                        </a:rPr>
                        <a:t>Poverty</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0.51</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0.51</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40923556"/>
                  </a:ext>
                </a:extLst>
              </a:tr>
              <a:tr h="638227">
                <a:tc>
                  <a:txBody>
                    <a:bodyPr/>
                    <a:lstStyle/>
                    <a:p>
                      <a:pPr lvl="0" algn="ctr" fontAlgn="b"/>
                      <a:r>
                        <a:rPr lang="en-US" sz="1400" u="none" strike="noStrike" dirty="0" smtClean="0">
                          <a:effectLst/>
                        </a:rPr>
                        <a:t>Rights</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0.05</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0.79</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39488710"/>
                  </a:ext>
                </a:extLst>
              </a:tr>
              <a:tr h="638227">
                <a:tc>
                  <a:txBody>
                    <a:bodyPr/>
                    <a:lstStyle/>
                    <a:p>
                      <a:pPr lvl="0" algn="ctr" fontAlgn="b"/>
                      <a:r>
                        <a:rPr lang="en-US" sz="1400" u="none" strike="noStrike" dirty="0">
                          <a:effectLst/>
                        </a:rPr>
                        <a:t>Overall Index</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0.40</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0.70</a:t>
                      </a:r>
                      <a:endParaRPr lang="en-US"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41672433"/>
                  </a:ext>
                </a:extLst>
              </a:tr>
            </a:tbl>
          </a:graphicData>
        </a:graphic>
      </p:graphicFrame>
      <p:sp>
        <p:nvSpPr>
          <p:cNvPr id="29" name="TextBox 28"/>
          <p:cNvSpPr txBox="1"/>
          <p:nvPr/>
        </p:nvSpPr>
        <p:spPr>
          <a:xfrm>
            <a:off x="755206" y="3949282"/>
            <a:ext cx="1957137" cy="307777"/>
          </a:xfrm>
          <a:prstGeom prst="rect">
            <a:avLst/>
          </a:prstGeom>
          <a:noFill/>
        </p:spPr>
        <p:txBody>
          <a:bodyPr wrap="square" rtlCol="0">
            <a:spAutoFit/>
          </a:bodyPr>
          <a:lstStyle/>
          <a:p>
            <a:pPr algn="r"/>
            <a:r>
              <a:rPr lang="en-US" sz="1400" dirty="0" smtClean="0"/>
              <a:t>Criminal Justice</a:t>
            </a:r>
            <a:endParaRPr lang="en-US" sz="1400" dirty="0"/>
          </a:p>
        </p:txBody>
      </p:sp>
      <p:sp>
        <p:nvSpPr>
          <p:cNvPr id="31" name="Rectangle 30"/>
          <p:cNvSpPr/>
          <p:nvPr/>
        </p:nvSpPr>
        <p:spPr>
          <a:xfrm>
            <a:off x="11027390" y="928048"/>
            <a:ext cx="1007359" cy="491319"/>
          </a:xfrm>
          <a:prstGeom prst="rect">
            <a:avLst/>
          </a:prstGeom>
          <a:solidFill>
            <a:srgbClr val="E3A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1027390" y="1585351"/>
            <a:ext cx="1007359" cy="491319"/>
          </a:xfrm>
          <a:prstGeom prst="rect">
            <a:avLst/>
          </a:prstGeom>
          <a:solidFill>
            <a:srgbClr val="E3A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1018199" y="2239679"/>
            <a:ext cx="1007359" cy="491319"/>
          </a:xfrm>
          <a:prstGeom prst="rect">
            <a:avLst/>
          </a:prstGeom>
          <a:solidFill>
            <a:srgbClr val="E3A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1016910" y="2882952"/>
            <a:ext cx="1007359" cy="491319"/>
          </a:xfrm>
          <a:prstGeom prst="rect">
            <a:avLst/>
          </a:prstGeom>
          <a:solidFill>
            <a:srgbClr val="E3A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1008798" y="3526225"/>
            <a:ext cx="1007359" cy="491319"/>
          </a:xfrm>
          <a:prstGeom prst="rect">
            <a:avLst/>
          </a:prstGeom>
          <a:solidFill>
            <a:srgbClr val="E3A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1053452" y="4113819"/>
            <a:ext cx="1007359" cy="491319"/>
          </a:xfrm>
          <a:prstGeom prst="rect">
            <a:avLst/>
          </a:prstGeom>
          <a:solidFill>
            <a:srgbClr val="E3A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000686" y="4757092"/>
            <a:ext cx="1007359" cy="491319"/>
          </a:xfrm>
          <a:prstGeom prst="rect">
            <a:avLst/>
          </a:prstGeom>
          <a:solidFill>
            <a:srgbClr val="E3A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00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chart seriesIdx="1"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chart seriesIdx="2" categoryIdx="-4" bldStep="series"/>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chart seriesIdx="3" categoryIdx="-4" bldStep="series"/>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graphicEl>
                                              <a:chart seriesIdx="4" categoryIdx="-4" bldStep="series"/>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graphicEl>
                                              <a:chart seriesIdx="5" categoryIdx="-4" bldStep="series"/>
                                            </p:graphic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graphicEl>
                                              <a:chart seriesIdx="6" categoryIdx="-4" bldStep="series"/>
                                            </p:graphic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animBg="0"/>
        </p:bldSub>
      </p:bldGraphic>
      <p:bldP spid="9" grpId="0"/>
      <p:bldP spid="10" grpId="0"/>
      <p:bldP spid="11" grpId="0"/>
      <p:bldP spid="12" grpId="0"/>
      <p:bldP spid="13" grpId="0"/>
      <p:bldP spid="14" grpId="0"/>
      <p:bldP spid="29" grpId="0"/>
      <p:bldP spid="31" grpId="0" animBg="1"/>
      <p:bldP spid="32" grpId="0" animBg="1"/>
      <p:bldP spid="33" grpId="0" animBg="1"/>
      <p:bldP spid="34" grpId="0" animBg="1"/>
      <p:bldP spid="35" grpId="0" animBg="1"/>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41" y="-202059"/>
            <a:ext cx="11160490" cy="8141092"/>
          </a:xfrm>
          <a:prstGeom prst="rect">
            <a:avLst/>
          </a:prstGeom>
        </p:spPr>
      </p:pic>
      <p:sp>
        <p:nvSpPr>
          <p:cNvPr id="3" name="Rectangle 2"/>
          <p:cNvSpPr/>
          <p:nvPr/>
        </p:nvSpPr>
        <p:spPr>
          <a:xfrm rot="16200000">
            <a:off x="8254125" y="2908002"/>
            <a:ext cx="6831675" cy="1015663"/>
          </a:xfrm>
          <a:prstGeom prst="rect">
            <a:avLst/>
          </a:prstGeom>
        </p:spPr>
        <p:txBody>
          <a:bodyPr wrap="square">
            <a:spAutoFit/>
          </a:bodyPr>
          <a:lstStyle/>
          <a:p>
            <a:r>
              <a:rPr lang="en-US" sz="2000" dirty="0">
                <a:solidFill>
                  <a:srgbClr val="777777"/>
                </a:solidFill>
                <a:latin typeface="Chronicle SSm A" charset="0"/>
              </a:rPr>
              <a:t>Dr. King speaks at the Mason Temple in support of the Memphis sanitation workers’ strike, shortly before his assassination. [Memphis Press-Scimitar via the </a:t>
            </a:r>
            <a:r>
              <a:rPr lang="en-US" sz="2000" dirty="0">
                <a:solidFill>
                  <a:srgbClr val="5B8480"/>
                </a:solidFill>
                <a:latin typeface="Chronicle SSm A" charset="0"/>
                <a:hlinkClick r:id="rId4"/>
              </a:rPr>
              <a:t>Civil Rights Digital Library</a:t>
            </a:r>
            <a:r>
              <a:rPr lang="en-US" sz="2000" dirty="0">
                <a:solidFill>
                  <a:srgbClr val="777777"/>
                </a:solidFill>
                <a:latin typeface="Chronicle SSm A" charset="0"/>
              </a:rPr>
              <a:t>]</a:t>
            </a:r>
            <a:endParaRPr lang="en-US" sz="2000" dirty="0"/>
          </a:p>
        </p:txBody>
      </p:sp>
    </p:spTree>
    <p:extLst>
      <p:ext uri="{BB962C8B-B14F-4D97-AF65-F5344CB8AC3E}">
        <p14:creationId xmlns:p14="http://schemas.microsoft.com/office/powerpoint/2010/main" val="1396579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2" name="Picture 2" descr="TD_logo_oran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363" y="538843"/>
            <a:ext cx="10817594" cy="541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97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Autofit/>
          </a:bodyPr>
          <a:lstStyle/>
          <a:p>
            <a:r>
              <a:rPr lang="en-US" sz="3600" dirty="0"/>
              <a:t>Purpose of </a:t>
            </a:r>
            <a:br>
              <a:rPr lang="en-US" sz="3600" dirty="0"/>
            </a:br>
            <a:r>
              <a:rPr lang="en-US" sz="3600" dirty="0"/>
              <a:t>the Measuring the Dream Project</a:t>
            </a:r>
          </a:p>
        </p:txBody>
      </p:sp>
      <p:sp>
        <p:nvSpPr>
          <p:cNvPr id="3" name="Content Placeholder 2"/>
          <p:cNvSpPr>
            <a:spLocks noGrp="1"/>
          </p:cNvSpPr>
          <p:nvPr>
            <p:ph idx="1"/>
          </p:nvPr>
        </p:nvSpPr>
        <p:spPr>
          <a:xfrm>
            <a:off x="1451580" y="2015732"/>
            <a:ext cx="9603274" cy="3450613"/>
          </a:xfrm>
        </p:spPr>
        <p:txBody>
          <a:bodyPr>
            <a:normAutofit fontScale="77500" lnSpcReduction="20000"/>
          </a:bodyPr>
          <a:lstStyle/>
          <a:p>
            <a:r>
              <a:rPr lang="en-US" sz="3400" dirty="0"/>
              <a:t>Resources to inform, enable and inspire a diverse audience to understand the history of the journey toward a more equal society.</a:t>
            </a:r>
          </a:p>
          <a:p>
            <a:r>
              <a:rPr lang="en-US" sz="3400" dirty="0"/>
              <a:t>A comprehensive resource for a reasoned discussion over the legacy of segregation and discrimination against African-Americans and other groups.</a:t>
            </a:r>
          </a:p>
          <a:p>
            <a:r>
              <a:rPr lang="en-US" sz="3400" dirty="0"/>
              <a:t>Resources to guide the current and next generation of social justice advocates—to see what works</a:t>
            </a:r>
          </a:p>
          <a:p>
            <a:endParaRPr lang="en-US" dirty="0"/>
          </a:p>
        </p:txBody>
      </p:sp>
    </p:spTree>
    <p:extLst>
      <p:ext uri="{BB962C8B-B14F-4D97-AF65-F5344CB8AC3E}">
        <p14:creationId xmlns:p14="http://schemas.microsoft.com/office/powerpoint/2010/main" val="381132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Highlights &amp; Plan for the Day</a:t>
            </a:r>
          </a:p>
        </p:txBody>
      </p:sp>
      <p:sp>
        <p:nvSpPr>
          <p:cNvPr id="3" name="Content Placeholder 2"/>
          <p:cNvSpPr>
            <a:spLocks noGrp="1"/>
          </p:cNvSpPr>
          <p:nvPr>
            <p:ph idx="1"/>
          </p:nvPr>
        </p:nvSpPr>
        <p:spPr>
          <a:xfrm>
            <a:off x="768827" y="2015732"/>
            <a:ext cx="9603275" cy="3450613"/>
          </a:xfrm>
        </p:spPr>
        <p:txBody>
          <a:bodyPr>
            <a:normAutofit/>
          </a:bodyPr>
          <a:lstStyle/>
          <a:p>
            <a:r>
              <a:rPr lang="en-US" sz="2400" dirty="0" smtClean="0"/>
              <a:t>Overview of Indexes</a:t>
            </a:r>
            <a:endParaRPr lang="en-US" sz="2400" dirty="0"/>
          </a:p>
          <a:p>
            <a:r>
              <a:rPr lang="en-US" sz="2400" dirty="0" smtClean="0"/>
              <a:t>Dream </a:t>
            </a:r>
            <a:r>
              <a:rPr lang="en-US" sz="2400" dirty="0"/>
              <a:t>Index: Methodology Focus</a:t>
            </a:r>
          </a:p>
          <a:p>
            <a:r>
              <a:rPr lang="en-US" sz="2400" dirty="0" smtClean="0"/>
              <a:t>Charge Forward</a:t>
            </a:r>
            <a:endParaRPr lang="en-US" sz="2400" dirty="0"/>
          </a:p>
        </p:txBody>
      </p:sp>
    </p:spTree>
    <p:extLst>
      <p:ext uri="{BB962C8B-B14F-4D97-AF65-F5344CB8AC3E}">
        <p14:creationId xmlns:p14="http://schemas.microsoft.com/office/powerpoint/2010/main" val="30296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a:stretch/>
        </p:blipFill>
        <p:spPr>
          <a:xfrm>
            <a:off x="7600950" y="0"/>
            <a:ext cx="4591049" cy="6121398"/>
          </a:xfrm>
          <a:prstGeom prst="rect">
            <a:avLst/>
          </a:prstGeom>
          <a:noFill/>
          <a:ln>
            <a:noFill/>
          </a:ln>
        </p:spPr>
      </p:pic>
      <p:sp>
        <p:nvSpPr>
          <p:cNvPr id="148" name="Shape 148"/>
          <p:cNvSpPr/>
          <p:nvPr/>
        </p:nvSpPr>
        <p:spPr>
          <a:xfrm>
            <a:off x="999894" y="1075540"/>
            <a:ext cx="6003072" cy="397031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chemeClr val="dk1"/>
                </a:solidFill>
                <a:latin typeface="Cabin"/>
                <a:ea typeface="Cabin"/>
                <a:cs typeface="Cabin"/>
                <a:sym typeface="Cabin"/>
              </a:rPr>
              <a:t>How do we measure the progress toward the realization of Dr. King’s Dream?  </a:t>
            </a:r>
          </a:p>
          <a:p>
            <a:pPr marL="0" marR="0" lvl="0" indent="0" algn="l" rtl="0">
              <a:spcBef>
                <a:spcPts val="0"/>
              </a:spcBef>
              <a:buNone/>
            </a:pPr>
            <a:endParaRPr sz="3600">
              <a:solidFill>
                <a:schemeClr val="dk1"/>
              </a:solidFill>
              <a:latin typeface="Cabin"/>
              <a:ea typeface="Cabin"/>
              <a:cs typeface="Cabin"/>
              <a:sym typeface="Cabin"/>
            </a:endParaRPr>
          </a:p>
          <a:p>
            <a:pPr marL="0" marR="0" lvl="0" indent="0" algn="l" rtl="0">
              <a:spcBef>
                <a:spcPts val="0"/>
              </a:spcBef>
              <a:buSzPct val="25000"/>
              <a:buNone/>
            </a:pPr>
            <a:r>
              <a:rPr lang="en-US" sz="3600">
                <a:solidFill>
                  <a:schemeClr val="dk1"/>
                </a:solidFill>
                <a:latin typeface="Cabin"/>
                <a:ea typeface="Cabin"/>
                <a:cs typeface="Cabin"/>
                <a:sym typeface="Cabin"/>
              </a:rPr>
              <a:t>Nearly 50 years after the Dreamer was killed, what has become of the Dream?</a:t>
            </a:r>
          </a:p>
        </p:txBody>
      </p:sp>
    </p:spTree>
    <p:extLst>
      <p:ext uri="{BB962C8B-B14F-4D97-AF65-F5344CB8AC3E}">
        <p14:creationId xmlns:p14="http://schemas.microsoft.com/office/powerpoint/2010/main" val="244030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is an Index?</a:t>
            </a:r>
            <a:endParaRPr lang="en-US" sz="4400" dirty="0"/>
          </a:p>
        </p:txBody>
      </p:sp>
      <p:sp>
        <p:nvSpPr>
          <p:cNvPr id="3" name="Content Placeholder 2"/>
          <p:cNvSpPr>
            <a:spLocks noGrp="1"/>
          </p:cNvSpPr>
          <p:nvPr>
            <p:ph idx="1"/>
          </p:nvPr>
        </p:nvSpPr>
        <p:spPr/>
        <p:txBody>
          <a:bodyPr>
            <a:normAutofit/>
          </a:bodyPr>
          <a:lstStyle/>
          <a:p>
            <a:r>
              <a:rPr lang="en-US" sz="3600" dirty="0" smtClean="0"/>
              <a:t>An Indicator or Measure of Something.</a:t>
            </a:r>
          </a:p>
          <a:p>
            <a:r>
              <a:rPr lang="en-US" sz="3600" dirty="0" smtClean="0"/>
              <a:t>It is used to compare variables or different measures.</a:t>
            </a:r>
          </a:p>
          <a:p>
            <a:r>
              <a:rPr lang="en-US" sz="3600" dirty="0" smtClean="0"/>
              <a:t>It measures change.</a:t>
            </a:r>
            <a:endParaRPr lang="en-US" sz="3600" dirty="0"/>
          </a:p>
        </p:txBody>
      </p:sp>
    </p:spTree>
    <p:extLst>
      <p:ext uri="{BB962C8B-B14F-4D97-AF65-F5344CB8AC3E}">
        <p14:creationId xmlns:p14="http://schemas.microsoft.com/office/powerpoint/2010/main" val="21601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lvl="0">
              <a:spcBef>
                <a:spcPts val="0"/>
              </a:spcBef>
              <a:buNone/>
            </a:pPr>
            <a:endParaRPr/>
          </a:p>
        </p:txBody>
      </p:sp>
      <p:pic>
        <p:nvPicPr>
          <p:cNvPr id="201" name="Shape 201"/>
          <p:cNvPicPr preferRelativeResize="0"/>
          <p:nvPr/>
        </p:nvPicPr>
        <p:blipFill>
          <a:blip r:embed="rId3">
            <a:alphaModFix/>
          </a:blip>
          <a:stretch>
            <a:fillRect/>
          </a:stretch>
        </p:blipFill>
        <p:spPr>
          <a:xfrm>
            <a:off x="437292" y="510775"/>
            <a:ext cx="6397717" cy="3450600"/>
          </a:xfrm>
          <a:prstGeom prst="rect">
            <a:avLst/>
          </a:prstGeom>
          <a:noFill/>
          <a:ln>
            <a:noFill/>
          </a:ln>
        </p:spPr>
      </p:pic>
      <p:pic>
        <p:nvPicPr>
          <p:cNvPr id="202" name="Shape 202"/>
          <p:cNvPicPr preferRelativeResize="0"/>
          <p:nvPr/>
        </p:nvPicPr>
        <p:blipFill>
          <a:blip r:embed="rId4">
            <a:alphaModFix/>
          </a:blip>
          <a:stretch>
            <a:fillRect/>
          </a:stretch>
        </p:blipFill>
        <p:spPr>
          <a:xfrm>
            <a:off x="1879467" y="2482974"/>
            <a:ext cx="5884646" cy="3450599"/>
          </a:xfrm>
          <a:prstGeom prst="rect">
            <a:avLst/>
          </a:prstGeom>
          <a:noFill/>
          <a:ln>
            <a:noFill/>
          </a:ln>
        </p:spPr>
      </p:pic>
      <p:pic>
        <p:nvPicPr>
          <p:cNvPr id="203" name="Shape 203"/>
          <p:cNvPicPr preferRelativeResize="0"/>
          <p:nvPr/>
        </p:nvPicPr>
        <p:blipFill>
          <a:blip r:embed="rId5">
            <a:alphaModFix/>
          </a:blip>
          <a:stretch>
            <a:fillRect/>
          </a:stretch>
        </p:blipFill>
        <p:spPr>
          <a:xfrm>
            <a:off x="6251655" y="341825"/>
            <a:ext cx="5343719" cy="4472150"/>
          </a:xfrm>
          <a:prstGeom prst="rect">
            <a:avLst/>
          </a:prstGeom>
          <a:noFill/>
          <a:ln>
            <a:noFill/>
          </a:ln>
        </p:spPr>
      </p:pic>
    </p:spTree>
    <p:extLst>
      <p:ext uri="{BB962C8B-B14F-4D97-AF65-F5344CB8AC3E}">
        <p14:creationId xmlns:p14="http://schemas.microsoft.com/office/powerpoint/2010/main" val="30276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54129" y="349568"/>
            <a:ext cx="9603300" cy="1049100"/>
          </a:xfrm>
          <a:prstGeom prst="rect">
            <a:avLst/>
          </a:prstGeom>
        </p:spPr>
        <p:txBody>
          <a:bodyPr lIns="91425" tIns="91425" rIns="91425" bIns="91425" anchor="t" anchorCtr="0">
            <a:noAutofit/>
          </a:bodyPr>
          <a:lstStyle/>
          <a:p>
            <a:pPr lvl="0">
              <a:spcBef>
                <a:spcPts val="0"/>
              </a:spcBef>
              <a:buNone/>
            </a:pPr>
            <a:r>
              <a:rPr lang="en-US"/>
              <a:t>So how equitable are we today?</a:t>
            </a:r>
          </a:p>
          <a:p>
            <a:pPr lvl="0">
              <a:spcBef>
                <a:spcPts val="0"/>
              </a:spcBef>
              <a:buNone/>
            </a:pPr>
            <a:endParaRPr/>
          </a:p>
        </p:txBody>
      </p:sp>
      <p:sp>
        <p:nvSpPr>
          <p:cNvPr id="191" name="Shape 191"/>
          <p:cNvSpPr txBox="1">
            <a:spLocks noGrp="1"/>
          </p:cNvSpPr>
          <p:nvPr>
            <p:ph type="body" idx="1"/>
          </p:nvPr>
        </p:nvSpPr>
        <p:spPr>
          <a:xfrm>
            <a:off x="154124" y="1021550"/>
            <a:ext cx="9972900" cy="34506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p:txBody>
      </p:sp>
      <p:pic>
        <p:nvPicPr>
          <p:cNvPr id="192" name="Shape 192"/>
          <p:cNvPicPr preferRelativeResize="0"/>
          <p:nvPr/>
        </p:nvPicPr>
        <p:blipFill>
          <a:blip r:embed="rId3">
            <a:alphaModFix/>
          </a:blip>
          <a:stretch>
            <a:fillRect/>
          </a:stretch>
        </p:blipFill>
        <p:spPr>
          <a:xfrm>
            <a:off x="312850" y="1153676"/>
            <a:ext cx="8792749" cy="4521449"/>
          </a:xfrm>
          <a:prstGeom prst="rect">
            <a:avLst/>
          </a:prstGeom>
          <a:noFill/>
          <a:ln>
            <a:noFill/>
          </a:ln>
        </p:spPr>
      </p:pic>
      <p:pic>
        <p:nvPicPr>
          <p:cNvPr id="193" name="Shape 193"/>
          <p:cNvPicPr preferRelativeResize="0"/>
          <p:nvPr/>
        </p:nvPicPr>
        <p:blipFill>
          <a:blip r:embed="rId4">
            <a:alphaModFix/>
          </a:blip>
          <a:stretch>
            <a:fillRect/>
          </a:stretch>
        </p:blipFill>
        <p:spPr>
          <a:xfrm>
            <a:off x="6301925" y="5118302"/>
            <a:ext cx="2601310" cy="428625"/>
          </a:xfrm>
          <a:prstGeom prst="rect">
            <a:avLst/>
          </a:prstGeom>
          <a:noFill/>
          <a:ln>
            <a:noFill/>
          </a:ln>
        </p:spPr>
      </p:pic>
    </p:spTree>
    <p:extLst>
      <p:ext uri="{BB962C8B-B14F-4D97-AF65-F5344CB8AC3E}">
        <p14:creationId xmlns:p14="http://schemas.microsoft.com/office/powerpoint/2010/main" val="280823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5ACB9-7E28-471A-ABF0-268EEB6F184A}"/>
              </a:ext>
            </a:extLst>
          </p:cNvPr>
          <p:cNvSpPr>
            <a:spLocks noGrp="1"/>
          </p:cNvSpPr>
          <p:nvPr>
            <p:ph type="title"/>
          </p:nvPr>
        </p:nvSpPr>
        <p:spPr>
          <a:xfrm>
            <a:off x="1465867" y="309269"/>
            <a:ext cx="9603275" cy="1049235"/>
          </a:xfrm>
        </p:spPr>
        <p:txBody>
          <a:bodyPr/>
          <a:lstStyle/>
          <a:p>
            <a:r>
              <a:rPr lang="en-US" dirty="0"/>
              <a:t>Reason for MTD Index</a:t>
            </a:r>
          </a:p>
        </p:txBody>
      </p:sp>
      <p:sp>
        <p:nvSpPr>
          <p:cNvPr id="3" name="Content Placeholder 2">
            <a:extLst>
              <a:ext uri="{FF2B5EF4-FFF2-40B4-BE49-F238E27FC236}">
                <a16:creationId xmlns:a16="http://schemas.microsoft.com/office/drawing/2014/main" xmlns="" id="{4E666B26-5583-4353-B126-6CD98353F5AC}"/>
              </a:ext>
            </a:extLst>
          </p:cNvPr>
          <p:cNvSpPr>
            <a:spLocks noGrp="1"/>
          </p:cNvSpPr>
          <p:nvPr>
            <p:ph idx="1"/>
          </p:nvPr>
        </p:nvSpPr>
        <p:spPr>
          <a:xfrm>
            <a:off x="385764" y="1358504"/>
            <a:ext cx="10558462" cy="3450613"/>
          </a:xfrm>
        </p:spPr>
        <p:txBody>
          <a:bodyPr>
            <a:noAutofit/>
          </a:bodyPr>
          <a:lstStyle/>
          <a:p>
            <a:r>
              <a:rPr lang="en-US" sz="2800" dirty="0" smtClean="0"/>
              <a:t>100+ variables</a:t>
            </a:r>
          </a:p>
          <a:p>
            <a:r>
              <a:rPr lang="en-US" sz="2800" dirty="0" smtClean="0"/>
              <a:t>Resources </a:t>
            </a:r>
            <a:r>
              <a:rPr lang="en-US" sz="2800" dirty="0"/>
              <a:t>to inform, enable and inspire a diverse audience to understand the history of the journey toward a more equal society.</a:t>
            </a:r>
          </a:p>
          <a:p>
            <a:r>
              <a:rPr lang="en-US" sz="2800" dirty="0"/>
              <a:t>A comprehensive resource for a reasoned discussion over the legacy of segregation and discrimination against African-Americans and other groups.</a:t>
            </a:r>
          </a:p>
          <a:p>
            <a:r>
              <a:rPr lang="en-US" sz="2800" dirty="0"/>
              <a:t>Resources to guide the current and next generation of social justice advocates—to see what works</a:t>
            </a:r>
          </a:p>
          <a:p>
            <a:endParaRPr lang="en-US" sz="2800" dirty="0"/>
          </a:p>
          <a:p>
            <a:endParaRPr lang="en-US" sz="2800" dirty="0"/>
          </a:p>
        </p:txBody>
      </p:sp>
    </p:spTree>
    <p:extLst>
      <p:ext uri="{BB962C8B-B14F-4D97-AF65-F5344CB8AC3E}">
        <p14:creationId xmlns:p14="http://schemas.microsoft.com/office/powerpoint/2010/main" val="1769032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nvPr>
        </p:nvGraphicFramePr>
        <p:xfrm>
          <a:off x="254524" y="196570"/>
          <a:ext cx="9257123" cy="572207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9712172" y="656949"/>
            <a:ext cx="2479829" cy="6740307"/>
          </a:xfrm>
          <a:prstGeom prst="rect">
            <a:avLst/>
          </a:prstGeom>
          <a:noFill/>
          <a:effectLst/>
        </p:spPr>
        <p:txBody>
          <a:bodyPr wrap="square" rtlCol="0">
            <a:spAutoFit/>
          </a:bodyPr>
          <a:lstStyle/>
          <a:p>
            <a:r>
              <a:rPr lang="en-US" b="1" dirty="0" smtClean="0">
                <a:solidFill>
                  <a:schemeClr val="tx2"/>
                </a:solidFill>
              </a:rPr>
              <a:t>Definition</a:t>
            </a:r>
            <a:r>
              <a:rPr lang="en-US" dirty="0" smtClean="0">
                <a:solidFill>
                  <a:schemeClr val="tx2"/>
                </a:solidFill>
              </a:rPr>
              <a:t>: Median income </a:t>
            </a:r>
            <a:r>
              <a:rPr lang="en-US" dirty="0">
                <a:solidFill>
                  <a:schemeClr val="tx2"/>
                </a:solidFill>
              </a:rPr>
              <a:t>is </a:t>
            </a:r>
            <a:r>
              <a:rPr lang="en-US" dirty="0" smtClean="0">
                <a:solidFill>
                  <a:schemeClr val="tx2"/>
                </a:solidFill>
              </a:rPr>
              <a:t>the amount </a:t>
            </a:r>
            <a:r>
              <a:rPr lang="en-US" dirty="0">
                <a:solidFill>
                  <a:schemeClr val="tx2"/>
                </a:solidFill>
              </a:rPr>
              <a:t>that divides the income distribution into two equal groups, half having income above that amount, and half having income below that amount</a:t>
            </a:r>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p:txBody>
      </p:sp>
      <p:cxnSp>
        <p:nvCxnSpPr>
          <p:cNvPr id="8" name="Straight Connector 7"/>
          <p:cNvCxnSpPr/>
          <p:nvPr/>
        </p:nvCxnSpPr>
        <p:spPr>
          <a:xfrm>
            <a:off x="5496989" y="1152763"/>
            <a:ext cx="0" cy="4114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12071" y="506432"/>
            <a:ext cx="1105510" cy="646331"/>
          </a:xfrm>
          <a:prstGeom prst="rect">
            <a:avLst/>
          </a:prstGeom>
          <a:noFill/>
        </p:spPr>
        <p:txBody>
          <a:bodyPr wrap="square" rtlCol="0">
            <a:spAutoFit/>
          </a:bodyPr>
          <a:lstStyle/>
          <a:p>
            <a:pPr algn="ctr"/>
            <a:r>
              <a:rPr lang="en-US" sz="1200" dirty="0"/>
              <a:t>EITC </a:t>
            </a:r>
            <a:r>
              <a:rPr lang="en-US" sz="1200" dirty="0" smtClean="0"/>
              <a:t>expansion (‘93)</a:t>
            </a:r>
            <a:endParaRPr lang="en-US" sz="1200" dirty="0"/>
          </a:p>
        </p:txBody>
      </p:sp>
      <p:cxnSp>
        <p:nvCxnSpPr>
          <p:cNvPr id="12" name="Straight Connector 11"/>
          <p:cNvCxnSpPr/>
          <p:nvPr/>
        </p:nvCxnSpPr>
        <p:spPr>
          <a:xfrm>
            <a:off x="6189120" y="1152763"/>
            <a:ext cx="0" cy="4114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51513" y="621381"/>
            <a:ext cx="1574276" cy="646331"/>
          </a:xfrm>
          <a:prstGeom prst="rect">
            <a:avLst/>
          </a:prstGeom>
          <a:noFill/>
        </p:spPr>
        <p:txBody>
          <a:bodyPr wrap="square" rtlCol="0">
            <a:spAutoFit/>
          </a:bodyPr>
          <a:lstStyle/>
          <a:p>
            <a:pPr algn="ctr"/>
            <a:r>
              <a:rPr lang="en-US" sz="1200" dirty="0" smtClean="0"/>
              <a:t>Temporary Assistance for Needy Families (‘97</a:t>
            </a:r>
            <a:r>
              <a:rPr lang="en-US" sz="1200" dirty="0"/>
              <a:t>)</a:t>
            </a:r>
          </a:p>
        </p:txBody>
      </p:sp>
      <p:cxnSp>
        <p:nvCxnSpPr>
          <p:cNvPr id="11" name="Straight Connector 10"/>
          <p:cNvCxnSpPr/>
          <p:nvPr/>
        </p:nvCxnSpPr>
        <p:spPr>
          <a:xfrm>
            <a:off x="2233368" y="1152763"/>
            <a:ext cx="0" cy="4114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68102" y="691098"/>
            <a:ext cx="1198492" cy="461665"/>
          </a:xfrm>
          <a:prstGeom prst="rect">
            <a:avLst/>
          </a:prstGeom>
          <a:noFill/>
        </p:spPr>
        <p:txBody>
          <a:bodyPr wrap="square" rtlCol="0">
            <a:spAutoFit/>
          </a:bodyPr>
          <a:lstStyle/>
          <a:p>
            <a:pPr algn="ctr"/>
            <a:r>
              <a:rPr lang="en-US" sz="1200" dirty="0" smtClean="0"/>
              <a:t>Earned Income Tax Credit (‘74</a:t>
            </a:r>
            <a:r>
              <a:rPr lang="en-US" sz="1200" dirty="0"/>
              <a:t>)</a:t>
            </a:r>
          </a:p>
        </p:txBody>
      </p:sp>
      <p:sp>
        <p:nvSpPr>
          <p:cNvPr id="16" name="TextBox 15"/>
          <p:cNvSpPr txBox="1"/>
          <p:nvPr/>
        </p:nvSpPr>
        <p:spPr>
          <a:xfrm>
            <a:off x="1" y="5911413"/>
            <a:ext cx="4832059" cy="215444"/>
          </a:xfrm>
          <a:prstGeom prst="rect">
            <a:avLst/>
          </a:prstGeom>
          <a:noFill/>
        </p:spPr>
        <p:txBody>
          <a:bodyPr wrap="square" rtlCol="0">
            <a:spAutoFit/>
          </a:bodyPr>
          <a:lstStyle/>
          <a:p>
            <a:r>
              <a:rPr lang="en-US" sz="800" dirty="0">
                <a:solidFill>
                  <a:schemeClr val="tx1">
                    <a:lumMod val="50000"/>
                    <a:lumOff val="50000"/>
                  </a:schemeClr>
                </a:solidFill>
              </a:rPr>
              <a:t>Data from </a:t>
            </a:r>
            <a:r>
              <a:rPr lang="en-US" sz="800" dirty="0" smtClean="0">
                <a:solidFill>
                  <a:schemeClr val="tx1">
                    <a:lumMod val="50000"/>
                    <a:lumOff val="50000"/>
                  </a:schemeClr>
                </a:solidFill>
              </a:rPr>
              <a:t>Census CPS</a:t>
            </a:r>
            <a:endParaRPr lang="en-US" sz="800" dirty="0">
              <a:solidFill>
                <a:schemeClr val="tx1">
                  <a:lumMod val="50000"/>
                  <a:lumOff val="50000"/>
                </a:schemeClr>
              </a:solidFill>
              <a:highlight>
                <a:srgbClr val="FF0000"/>
              </a:highlight>
            </a:endParaRPr>
          </a:p>
        </p:txBody>
      </p:sp>
      <p:sp>
        <p:nvSpPr>
          <p:cNvPr id="17" name="TextBox 16"/>
          <p:cNvSpPr txBox="1"/>
          <p:nvPr/>
        </p:nvSpPr>
        <p:spPr>
          <a:xfrm>
            <a:off x="1526393" y="2114273"/>
            <a:ext cx="1296140" cy="276999"/>
          </a:xfrm>
          <a:prstGeom prst="rect">
            <a:avLst/>
          </a:prstGeom>
          <a:noFill/>
        </p:spPr>
        <p:txBody>
          <a:bodyPr wrap="square" rtlCol="0">
            <a:spAutoFit/>
          </a:bodyPr>
          <a:lstStyle/>
          <a:p>
            <a:r>
              <a:rPr lang="en-US" sz="1200" dirty="0"/>
              <a:t>White</a:t>
            </a:r>
          </a:p>
        </p:txBody>
      </p:sp>
      <p:sp>
        <p:nvSpPr>
          <p:cNvPr id="18" name="TextBox 17"/>
          <p:cNvSpPr txBox="1"/>
          <p:nvPr/>
        </p:nvSpPr>
        <p:spPr>
          <a:xfrm>
            <a:off x="1355863" y="3519271"/>
            <a:ext cx="1296140" cy="276999"/>
          </a:xfrm>
          <a:prstGeom prst="rect">
            <a:avLst/>
          </a:prstGeom>
          <a:noFill/>
        </p:spPr>
        <p:txBody>
          <a:bodyPr wrap="square" rtlCol="0">
            <a:spAutoFit/>
          </a:bodyPr>
          <a:lstStyle/>
          <a:p>
            <a:r>
              <a:rPr lang="en-US" sz="1200" dirty="0"/>
              <a:t>Black</a:t>
            </a:r>
          </a:p>
        </p:txBody>
      </p:sp>
    </p:spTree>
    <p:extLst>
      <p:ext uri="{BB962C8B-B14F-4D97-AF65-F5344CB8AC3E}">
        <p14:creationId xmlns:p14="http://schemas.microsoft.com/office/powerpoint/2010/main" val="54181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animBg="0"/>
        </p:bldSub>
      </p:bldGraphic>
      <p:bldP spid="9" grpId="0"/>
      <p:bldP spid="13" grpId="0"/>
      <p:bldP spid="15" grpId="0"/>
      <p:bldP spid="17" grpId="0"/>
      <p:bldP spid="18"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4512</TotalTime>
  <Words>1508</Words>
  <Application>Microsoft Macintosh PowerPoint</Application>
  <PresentationFormat>Widescreen</PresentationFormat>
  <Paragraphs>248</Paragraphs>
  <Slides>19</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Cabin</vt:lpstr>
      <vt:lpstr>Calibri</vt:lpstr>
      <vt:lpstr>Chronicle SSm A</vt:lpstr>
      <vt:lpstr>Gill Sans MT</vt:lpstr>
      <vt:lpstr>Mangal</vt:lpstr>
      <vt:lpstr>Arial</vt:lpstr>
      <vt:lpstr>Gallery</vt:lpstr>
      <vt:lpstr>Worksheet</vt:lpstr>
      <vt:lpstr>PowerPoint Presentation</vt:lpstr>
      <vt:lpstr>Purpose of  the Measuring the Dream Project</vt:lpstr>
      <vt:lpstr>Agenda Highlights &amp; Plan for the Day</vt:lpstr>
      <vt:lpstr>PowerPoint Presentation</vt:lpstr>
      <vt:lpstr>What is an Index?</vt:lpstr>
      <vt:lpstr>PowerPoint Presentation</vt:lpstr>
      <vt:lpstr>So how equitable are we today? </vt:lpstr>
      <vt:lpstr>Reason for MTD Index</vt:lpstr>
      <vt:lpstr>PowerPoint Presentation</vt:lpstr>
      <vt:lpstr>PowerPoint Presentation</vt:lpstr>
      <vt:lpstr>PowerPoint Presentation</vt:lpstr>
      <vt:lpstr>PowerPoint Presentation</vt:lpstr>
      <vt:lpstr>method</vt:lpstr>
      <vt:lpstr>Construction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O'Connell</dc:creator>
  <cp:lastModifiedBy>Botchwey, Nisha D</cp:lastModifiedBy>
  <cp:revision>227</cp:revision>
  <cp:lastPrinted>2018-03-15T21:56:35Z</cp:lastPrinted>
  <dcterms:created xsi:type="dcterms:W3CDTF">2017-05-04T18:25:00Z</dcterms:created>
  <dcterms:modified xsi:type="dcterms:W3CDTF">2018-03-15T23:07:10Z</dcterms:modified>
</cp:coreProperties>
</file>