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54" r:id="rId1"/>
  </p:sldMasterIdLst>
  <p:sldIdLst>
    <p:sldId id="256" r:id="rId2"/>
    <p:sldId id="257" r:id="rId3"/>
    <p:sldId id="259" r:id="rId4"/>
    <p:sldId id="260" r:id="rId5"/>
    <p:sldId id="261" r:id="rId6"/>
    <p:sldId id="285" r:id="rId7"/>
    <p:sldId id="286" r:id="rId8"/>
    <p:sldId id="284" r:id="rId9"/>
    <p:sldId id="263" r:id="rId10"/>
    <p:sldId id="262" r:id="rId11"/>
    <p:sldId id="268" r:id="rId12"/>
    <p:sldId id="272" r:id="rId13"/>
    <p:sldId id="273" r:id="rId14"/>
    <p:sldId id="274" r:id="rId15"/>
    <p:sldId id="277" r:id="rId16"/>
    <p:sldId id="266"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113" d="100"/>
          <a:sy n="113" d="100"/>
        </p:scale>
        <p:origin x="52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473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680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651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4148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1790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7991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8771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46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444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065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6187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023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46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8001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92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9629561"/>
      </p:ext>
    </p:extLst>
  </p:cSld>
  <p:clrMap bg1="dk1" tx1="lt1" bg2="dk2" tx2="lt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 id="2147484167" r:id="rId13"/>
    <p:sldLayoutId id="2147484168" r:id="rId14"/>
    <p:sldLayoutId id="2147484169" r:id="rId15"/>
    <p:sldLayoutId id="21474841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437" y="1304364"/>
            <a:ext cx="6970058" cy="2124636"/>
          </a:xfrm>
        </p:spPr>
        <p:txBody>
          <a:bodyPr>
            <a:normAutofit/>
          </a:bodyPr>
          <a:lstStyle/>
          <a:p>
            <a:r>
              <a:rPr lang="en-US" dirty="0"/>
              <a:t>18CSC305J </a:t>
            </a:r>
            <a:br>
              <a:rPr lang="en-US" dirty="0"/>
            </a:br>
            <a:r>
              <a:rPr lang="en-US" dirty="0"/>
              <a:t> Artificial Intelligence</a:t>
            </a:r>
            <a:endParaRPr lang="en-IN" dirty="0"/>
          </a:p>
        </p:txBody>
      </p:sp>
      <p:sp>
        <p:nvSpPr>
          <p:cNvPr id="3" name="Subtitle 2"/>
          <p:cNvSpPr>
            <a:spLocks noGrp="1"/>
          </p:cNvSpPr>
          <p:nvPr>
            <p:ph type="subTitle" idx="1"/>
          </p:nvPr>
        </p:nvSpPr>
        <p:spPr>
          <a:xfrm>
            <a:off x="6700371" y="3528110"/>
            <a:ext cx="2776258" cy="620338"/>
          </a:xfrm>
        </p:spPr>
        <p:txBody>
          <a:bodyPr>
            <a:normAutofit/>
          </a:bodyPr>
          <a:lstStyle/>
          <a:p>
            <a:r>
              <a:rPr lang="en-US" dirty="0"/>
              <a:t>      Project presentation</a:t>
            </a:r>
            <a:endParaRPr lang="en-IN" dirty="0"/>
          </a:p>
        </p:txBody>
      </p:sp>
    </p:spTree>
    <p:extLst>
      <p:ext uri="{BB962C8B-B14F-4D97-AF65-F5344CB8AC3E}">
        <p14:creationId xmlns:p14="http://schemas.microsoft.com/office/powerpoint/2010/main" val="393382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634" y="1019175"/>
            <a:ext cx="8596668" cy="904875"/>
          </a:xfrm>
        </p:spPr>
        <p:txBody>
          <a:bodyPr/>
          <a:lstStyle/>
          <a:p>
            <a:r>
              <a:rPr lang="en-US" dirty="0"/>
              <a:t>BENEFITS</a:t>
            </a:r>
            <a:endParaRPr lang="en-IN" dirty="0"/>
          </a:p>
        </p:txBody>
      </p:sp>
      <p:sp>
        <p:nvSpPr>
          <p:cNvPr id="3" name="Content Placeholder 2"/>
          <p:cNvSpPr>
            <a:spLocks noGrp="1"/>
          </p:cNvSpPr>
          <p:nvPr>
            <p:ph idx="1"/>
          </p:nvPr>
        </p:nvSpPr>
        <p:spPr>
          <a:xfrm>
            <a:off x="858309" y="2151064"/>
            <a:ext cx="8596668" cy="3880773"/>
          </a:xfrm>
        </p:spPr>
        <p:txBody>
          <a:bodyPr/>
          <a:lstStyle/>
          <a:p>
            <a:r>
              <a:rPr lang="en-US" dirty="0"/>
              <a:t>This will help many organization to detect whether people are wearing facemask  or not.</a:t>
            </a:r>
          </a:p>
          <a:p>
            <a:r>
              <a:rPr lang="en-US" dirty="0"/>
              <a:t>This will be helpful to implement government protocol.</a:t>
            </a:r>
          </a:p>
          <a:p>
            <a:r>
              <a:rPr lang="en-US" dirty="0"/>
              <a:t>This will reduce manual </a:t>
            </a:r>
            <a:r>
              <a:rPr lang="en-US" dirty="0" err="1"/>
              <a:t>labour</a:t>
            </a:r>
            <a:r>
              <a:rPr lang="en-US" dirty="0"/>
              <a:t> cost.</a:t>
            </a:r>
          </a:p>
          <a:p>
            <a:endParaRPr lang="en-US" dirty="0"/>
          </a:p>
          <a:p>
            <a:endParaRPr lang="en-IN" dirty="0"/>
          </a:p>
        </p:txBody>
      </p:sp>
    </p:spTree>
    <p:extLst>
      <p:ext uri="{BB962C8B-B14F-4D97-AF65-F5344CB8AC3E}">
        <p14:creationId xmlns:p14="http://schemas.microsoft.com/office/powerpoint/2010/main" val="3894769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638" y="1083338"/>
            <a:ext cx="9905998" cy="1154765"/>
          </a:xfrm>
        </p:spPr>
        <p:txBody>
          <a:bodyPr>
            <a:normAutofit/>
          </a:bodyPr>
          <a:lstStyle/>
          <a:p>
            <a:r>
              <a:rPr lang="en-US" dirty="0"/>
              <a:t>MODULES</a:t>
            </a:r>
            <a:endParaRPr lang="en-IN" dirty="0"/>
          </a:p>
        </p:txBody>
      </p:sp>
      <p:sp>
        <p:nvSpPr>
          <p:cNvPr id="4" name="Content Placeholder 3">
            <a:extLst>
              <a:ext uri="{FF2B5EF4-FFF2-40B4-BE49-F238E27FC236}">
                <a16:creationId xmlns:a16="http://schemas.microsoft.com/office/drawing/2014/main" id="{246C5CCA-649C-F697-505A-B9E641655C3A}"/>
              </a:ext>
            </a:extLst>
          </p:cNvPr>
          <p:cNvSpPr>
            <a:spLocks noGrp="1"/>
          </p:cNvSpPr>
          <p:nvPr>
            <p:ph idx="1"/>
          </p:nvPr>
        </p:nvSpPr>
        <p:spPr>
          <a:xfrm>
            <a:off x="852594" y="1981200"/>
            <a:ext cx="8329506" cy="4175760"/>
          </a:xfrm>
        </p:spPr>
        <p:txBody>
          <a:bodyPr>
            <a:noAutofit/>
          </a:bodyPr>
          <a:lstStyle/>
          <a:p>
            <a:r>
              <a:rPr lang="en-US" dirty="0"/>
              <a:t>Image Acquisition Module</a:t>
            </a:r>
          </a:p>
          <a:p>
            <a:r>
              <a:rPr lang="en-US" dirty="0"/>
              <a:t>Preprocessing Module</a:t>
            </a:r>
          </a:p>
          <a:p>
            <a:r>
              <a:rPr lang="en-US" dirty="0"/>
              <a:t>Face Detection Module</a:t>
            </a:r>
          </a:p>
          <a:p>
            <a:r>
              <a:rPr lang="en-US" dirty="0"/>
              <a:t>Face Mask Classification Module</a:t>
            </a:r>
          </a:p>
          <a:p>
            <a:r>
              <a:rPr lang="en-US" dirty="0"/>
              <a:t>Alert Module</a:t>
            </a:r>
          </a:p>
          <a:p>
            <a:r>
              <a:rPr lang="en-US" dirty="0"/>
              <a:t>Database Module</a:t>
            </a:r>
          </a:p>
          <a:p>
            <a:r>
              <a:rPr lang="en-US" dirty="0"/>
              <a:t>User Interface Module</a:t>
            </a:r>
          </a:p>
          <a:p>
            <a:r>
              <a:rPr lang="en-US" dirty="0"/>
              <a:t>Deployment Module</a:t>
            </a:r>
          </a:p>
        </p:txBody>
      </p:sp>
    </p:spTree>
    <p:extLst>
      <p:ext uri="{BB962C8B-B14F-4D97-AF65-F5344CB8AC3E}">
        <p14:creationId xmlns:p14="http://schemas.microsoft.com/office/powerpoint/2010/main" val="186112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893" y="694718"/>
            <a:ext cx="9905998" cy="753082"/>
          </a:xfrm>
        </p:spPr>
        <p:txBody>
          <a:bodyPr>
            <a:normAutofit/>
          </a:bodyPr>
          <a:lstStyle/>
          <a:p>
            <a:r>
              <a:rPr lang="en-US" dirty="0"/>
              <a:t>USECASE DIAGRAM</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942" t="39328" r="26375" b="13985"/>
          <a:stretch/>
        </p:blipFill>
        <p:spPr>
          <a:xfrm>
            <a:off x="1257300" y="1714500"/>
            <a:ext cx="7595630" cy="4183380"/>
          </a:xfrm>
        </p:spPr>
      </p:pic>
    </p:spTree>
    <p:extLst>
      <p:ext uri="{BB962C8B-B14F-4D97-AF65-F5344CB8AC3E}">
        <p14:creationId xmlns:p14="http://schemas.microsoft.com/office/powerpoint/2010/main" val="29305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73737"/>
            <a:ext cx="9905998" cy="798802"/>
          </a:xfrm>
        </p:spPr>
        <p:txBody>
          <a:bodyPr/>
          <a:lstStyle/>
          <a:p>
            <a:r>
              <a:rPr lang="en-US" dirty="0"/>
              <a:t>CLASS DIAGRAM</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6426" t="18243" r="28070" b="14845"/>
          <a:stretch/>
        </p:blipFill>
        <p:spPr>
          <a:xfrm>
            <a:off x="1272540" y="1501139"/>
            <a:ext cx="7604760" cy="4392991"/>
          </a:xfrm>
        </p:spPr>
      </p:pic>
    </p:spTree>
    <p:extLst>
      <p:ext uri="{BB962C8B-B14F-4D97-AF65-F5344CB8AC3E}">
        <p14:creationId xmlns:p14="http://schemas.microsoft.com/office/powerpoint/2010/main" val="91410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147" y="261755"/>
            <a:ext cx="9905998" cy="1073122"/>
          </a:xfrm>
        </p:spPr>
        <p:txBody>
          <a:bodyPr/>
          <a:lstStyle/>
          <a:p>
            <a:r>
              <a:rPr lang="en-US" dirty="0"/>
              <a:t>ARCHITECTURE DIAGRAM</a:t>
            </a:r>
            <a:endParaRPr lang="en-IN" dirty="0"/>
          </a:p>
        </p:txBody>
      </p:sp>
      <p:pic>
        <p:nvPicPr>
          <p:cNvPr id="7" name="Content Placeholder 6">
            <a:extLst>
              <a:ext uri="{FF2B5EF4-FFF2-40B4-BE49-F238E27FC236}">
                <a16:creationId xmlns:a16="http://schemas.microsoft.com/office/drawing/2014/main" id="{C61FAEB4-97C4-4B91-B9DC-E530ABA18D86}"/>
              </a:ext>
            </a:extLst>
          </p:cNvPr>
          <p:cNvPicPr>
            <a:picLocks noGrp="1" noChangeAspect="1"/>
          </p:cNvPicPr>
          <p:nvPr>
            <p:ph idx="1"/>
          </p:nvPr>
        </p:nvPicPr>
        <p:blipFill>
          <a:blip r:embed="rId2"/>
          <a:stretch>
            <a:fillRect/>
          </a:stretch>
        </p:blipFill>
        <p:spPr>
          <a:xfrm>
            <a:off x="1209147" y="1076854"/>
            <a:ext cx="4313972" cy="5425960"/>
          </a:xfrm>
        </p:spPr>
      </p:pic>
      <p:pic>
        <p:nvPicPr>
          <p:cNvPr id="9" name="Picture 8">
            <a:extLst>
              <a:ext uri="{FF2B5EF4-FFF2-40B4-BE49-F238E27FC236}">
                <a16:creationId xmlns:a16="http://schemas.microsoft.com/office/drawing/2014/main" id="{22901A83-F174-ABE5-C1DE-BF129CB8056C}"/>
              </a:ext>
            </a:extLst>
          </p:cNvPr>
          <p:cNvPicPr>
            <a:picLocks noChangeAspect="1"/>
          </p:cNvPicPr>
          <p:nvPr/>
        </p:nvPicPr>
        <p:blipFill>
          <a:blip r:embed="rId3"/>
          <a:stretch>
            <a:fillRect/>
          </a:stretch>
        </p:blipFill>
        <p:spPr>
          <a:xfrm>
            <a:off x="6668883" y="1076854"/>
            <a:ext cx="4533272" cy="3019846"/>
          </a:xfrm>
          <a:prstGeom prst="rect">
            <a:avLst/>
          </a:prstGeom>
        </p:spPr>
      </p:pic>
      <p:cxnSp>
        <p:nvCxnSpPr>
          <p:cNvPr id="11" name="Straight Arrow Connector 10">
            <a:extLst>
              <a:ext uri="{FF2B5EF4-FFF2-40B4-BE49-F238E27FC236}">
                <a16:creationId xmlns:a16="http://schemas.microsoft.com/office/drawing/2014/main" id="{11097138-0F04-4D65-4A3B-CA64B548E7E0}"/>
              </a:ext>
            </a:extLst>
          </p:cNvPr>
          <p:cNvCxnSpPr/>
          <p:nvPr/>
        </p:nvCxnSpPr>
        <p:spPr>
          <a:xfrm flipV="1">
            <a:off x="5523119" y="1076854"/>
            <a:ext cx="1097280" cy="534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853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75002"/>
          </a:xfrm>
        </p:spPr>
        <p:txBody>
          <a:bodyPr/>
          <a:lstStyle/>
          <a:p>
            <a:r>
              <a:rPr lang="en-US" dirty="0"/>
              <a:t>SEQUENCE DIAGRAM</a:t>
            </a:r>
            <a:endParaRPr lang="en-IN"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32478" t="47073" r="33394" b="24527"/>
          <a:stretch/>
        </p:blipFill>
        <p:spPr>
          <a:xfrm>
            <a:off x="1217295" y="1693543"/>
            <a:ext cx="7520940" cy="3870961"/>
          </a:xfrm>
        </p:spPr>
      </p:pic>
    </p:spTree>
    <p:extLst>
      <p:ext uri="{BB962C8B-B14F-4D97-AF65-F5344CB8AC3E}">
        <p14:creationId xmlns:p14="http://schemas.microsoft.com/office/powerpoint/2010/main" val="2796284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30222"/>
          </a:xfrm>
        </p:spPr>
        <p:txBody>
          <a:bodyPr>
            <a:normAutofit/>
          </a:bodyPr>
          <a:lstStyle/>
          <a:p>
            <a:pPr marL="285750" indent="-285750"/>
            <a:r>
              <a:rPr lang="en-IN" dirty="0"/>
              <a:t>METHODODLOGY</a:t>
            </a:r>
          </a:p>
        </p:txBody>
      </p:sp>
      <p:sp>
        <p:nvSpPr>
          <p:cNvPr id="3" name="Content Placeholder 2"/>
          <p:cNvSpPr>
            <a:spLocks noGrp="1"/>
          </p:cNvSpPr>
          <p:nvPr>
            <p:ph idx="1"/>
          </p:nvPr>
        </p:nvSpPr>
        <p:spPr>
          <a:xfrm>
            <a:off x="1141412" y="1601787"/>
            <a:ext cx="9905999" cy="3541714"/>
          </a:xfrm>
        </p:spPr>
        <p:txBody>
          <a:bodyPr>
            <a:normAutofit lnSpcReduction="10000"/>
          </a:bodyPr>
          <a:lstStyle/>
          <a:p>
            <a:pPr>
              <a:buFont typeface="Wingdings" panose="05000000000000000000" pitchFamily="2" charset="2"/>
              <a:buChar char="Ø"/>
            </a:pPr>
            <a:r>
              <a:rPr lang="en-US" dirty="0"/>
              <a:t>Data Collection</a:t>
            </a:r>
          </a:p>
          <a:p>
            <a:pPr>
              <a:buFont typeface="Wingdings" panose="05000000000000000000" pitchFamily="2" charset="2"/>
              <a:buChar char="Ø"/>
            </a:pPr>
            <a:r>
              <a:rPr lang="en-US" dirty="0"/>
              <a:t>Preprocessing</a:t>
            </a:r>
          </a:p>
          <a:p>
            <a:pPr>
              <a:buFont typeface="Wingdings" panose="05000000000000000000" pitchFamily="2" charset="2"/>
              <a:buChar char="Ø"/>
            </a:pPr>
            <a:r>
              <a:rPr lang="en-US" dirty="0"/>
              <a:t>Face Detection</a:t>
            </a:r>
          </a:p>
          <a:p>
            <a:pPr>
              <a:buFont typeface="Wingdings" panose="05000000000000000000" pitchFamily="2" charset="2"/>
              <a:buChar char="Ø"/>
            </a:pPr>
            <a:r>
              <a:rPr lang="en-US" dirty="0"/>
              <a:t>Face Mask Classification</a:t>
            </a:r>
          </a:p>
          <a:p>
            <a:pPr>
              <a:buFont typeface="Wingdings" panose="05000000000000000000" pitchFamily="2" charset="2"/>
              <a:buChar char="Ø"/>
            </a:pPr>
            <a:r>
              <a:rPr lang="en-US" dirty="0"/>
              <a:t>Alert Generation</a:t>
            </a:r>
          </a:p>
          <a:p>
            <a:pPr>
              <a:buFont typeface="Wingdings" panose="05000000000000000000" pitchFamily="2" charset="2"/>
              <a:buChar char="Ø"/>
            </a:pPr>
            <a:r>
              <a:rPr lang="en-US" dirty="0"/>
              <a:t>Database Management</a:t>
            </a:r>
          </a:p>
          <a:p>
            <a:pPr>
              <a:buFont typeface="Wingdings" panose="05000000000000000000" pitchFamily="2" charset="2"/>
              <a:buChar char="Ø"/>
            </a:pPr>
            <a:r>
              <a:rPr lang="en-US" dirty="0"/>
              <a:t>User Interface</a:t>
            </a:r>
          </a:p>
          <a:p>
            <a:pPr>
              <a:buFont typeface="Wingdings" panose="05000000000000000000" pitchFamily="2" charset="2"/>
              <a:buChar char="Ø"/>
            </a:pPr>
            <a:r>
              <a:rPr lang="en-US" dirty="0"/>
              <a:t>Deployment</a:t>
            </a:r>
          </a:p>
          <a:p>
            <a:pPr>
              <a:buFont typeface="Wingdings" panose="05000000000000000000" pitchFamily="2" charset="2"/>
              <a:buChar char="Ø"/>
            </a:pPr>
            <a:r>
              <a:rPr lang="en-US" dirty="0"/>
              <a:t>Maintenance</a:t>
            </a:r>
            <a:endParaRPr lang="en-IN" dirty="0"/>
          </a:p>
        </p:txBody>
      </p:sp>
    </p:spTree>
    <p:extLst>
      <p:ext uri="{BB962C8B-B14F-4D97-AF65-F5344CB8AC3E}">
        <p14:creationId xmlns:p14="http://schemas.microsoft.com/office/powerpoint/2010/main" val="323511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1414" y="513743"/>
            <a:ext cx="9905998" cy="494002"/>
          </a:xfrm>
        </p:spPr>
        <p:txBody>
          <a:bodyPr>
            <a:normAutofit fontScale="90000"/>
          </a:bodyPr>
          <a:lstStyle/>
          <a:p>
            <a:r>
              <a:rPr lang="en-US" dirty="0"/>
              <a:t>CONCLUSION</a:t>
            </a:r>
            <a:endParaRPr lang="en-IN" dirty="0"/>
          </a:p>
        </p:txBody>
      </p:sp>
      <p:sp>
        <p:nvSpPr>
          <p:cNvPr id="8" name="Content Placeholder 7"/>
          <p:cNvSpPr>
            <a:spLocks noGrp="1"/>
          </p:cNvSpPr>
          <p:nvPr>
            <p:ph idx="1"/>
          </p:nvPr>
        </p:nvSpPr>
        <p:spPr>
          <a:xfrm>
            <a:off x="1141413" y="1424622"/>
            <a:ext cx="9905999" cy="3541714"/>
          </a:xfrm>
        </p:spPr>
        <p:txBody>
          <a:bodyPr>
            <a:normAutofit/>
          </a:bodyPr>
          <a:lstStyle/>
          <a:p>
            <a:pPr marL="0" indent="0">
              <a:buNone/>
            </a:pPr>
            <a:r>
              <a:rPr lang="en-US" dirty="0"/>
              <a:t>As the technology are blooming with emerging trends the availability so we have novel face mask detector which can possibly contribute to public healthcare. The architecture consists of Mobile Net as the backbone it can be used for high and low computation scenarios. In order to extract more robust features, we utilize transfer learning to adopt weights from a similar task face detection, which is trained on a very large dataset. We used </a:t>
            </a:r>
            <a:r>
              <a:rPr lang="en-US" dirty="0" err="1"/>
              <a:t>OpenCV</a:t>
            </a:r>
            <a:r>
              <a:rPr lang="en-US" dirty="0"/>
              <a:t>, tensor flow, and NN to detect whether people were wearing face masks or not. The models were tested with images and real-time video streams. The accuracy of the model is achieved and, the optimization of the model is a continuous process and we are building a highly accurate solution by tuning the hyper parameters. This specific model could be used as a use case for edge analytics. Furthermore, the proposed method achieves state-of-the-art results on a public face mask dataset. By the development of face mask-detection we can detect if the person is wearing a face mask and allow their entry would be of great help to the society</a:t>
            </a:r>
            <a:endParaRPr lang="en-IN" dirty="0"/>
          </a:p>
        </p:txBody>
      </p:sp>
    </p:spTree>
    <p:extLst>
      <p:ext uri="{BB962C8B-B14F-4D97-AF65-F5344CB8AC3E}">
        <p14:creationId xmlns:p14="http://schemas.microsoft.com/office/powerpoint/2010/main" val="42634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305" y="403365"/>
            <a:ext cx="8352211" cy="1264070"/>
          </a:xfrm>
        </p:spPr>
        <p:txBody>
          <a:bodyPr>
            <a:normAutofit/>
          </a:bodyPr>
          <a:lstStyle/>
          <a:p>
            <a:r>
              <a:rPr lang="en-US" dirty="0"/>
              <a:t>Project title – FACE MASK DETECTION</a:t>
            </a:r>
            <a:endParaRPr lang="en-IN" dirty="0"/>
          </a:p>
        </p:txBody>
      </p:sp>
      <p:sp>
        <p:nvSpPr>
          <p:cNvPr id="3" name="Content Placeholder 2"/>
          <p:cNvSpPr>
            <a:spLocks noGrp="1"/>
          </p:cNvSpPr>
          <p:nvPr>
            <p:ph idx="1"/>
          </p:nvPr>
        </p:nvSpPr>
        <p:spPr>
          <a:xfrm>
            <a:off x="1918304" y="1667435"/>
            <a:ext cx="9537095" cy="3768165"/>
          </a:xfrm>
        </p:spPr>
        <p:txBody>
          <a:bodyPr>
            <a:normAutofit/>
          </a:bodyPr>
          <a:lstStyle/>
          <a:p>
            <a:pPr marL="0" indent="0">
              <a:buNone/>
            </a:pPr>
            <a:r>
              <a:rPr lang="en-US" dirty="0"/>
              <a:t>Submitted by </a:t>
            </a:r>
          </a:p>
          <a:p>
            <a:pPr>
              <a:buFont typeface="Wingdings" panose="05000000000000000000" pitchFamily="2" charset="2"/>
              <a:buChar char="Ø"/>
            </a:pPr>
            <a:r>
              <a:rPr lang="en-US" dirty="0"/>
              <a:t> NILAY                   (RA2011033010056)</a:t>
            </a:r>
            <a:endParaRPr lang="en-US" sz="1400" dirty="0"/>
          </a:p>
          <a:p>
            <a:pPr>
              <a:buFont typeface="Wingdings" panose="05000000000000000000" pitchFamily="2" charset="2"/>
              <a:buChar char="Ø"/>
            </a:pPr>
            <a:r>
              <a:rPr lang="en-US" dirty="0"/>
              <a:t> KARAN KESHRI      (RA2011033010044)</a:t>
            </a:r>
          </a:p>
          <a:p>
            <a:pPr>
              <a:buFont typeface="Wingdings" panose="05000000000000000000" pitchFamily="2" charset="2"/>
              <a:buChar char="Ø"/>
            </a:pPr>
            <a:r>
              <a:rPr lang="en-US" dirty="0"/>
              <a:t> AMIT KUMAR JHA  (RA2011033010056)</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76730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634" y="962397"/>
            <a:ext cx="8596670" cy="648307"/>
          </a:xfrm>
        </p:spPr>
        <p:txBody>
          <a:bodyPr>
            <a:normAutofit/>
          </a:bodyPr>
          <a:lstStyle/>
          <a:p>
            <a:r>
              <a:rPr lang="en-US" dirty="0"/>
              <a:t>   INDEX</a:t>
            </a:r>
            <a:endParaRPr lang="en-IN" dirty="0"/>
          </a:p>
        </p:txBody>
      </p:sp>
      <p:sp>
        <p:nvSpPr>
          <p:cNvPr id="3" name="Content Placeholder 2"/>
          <p:cNvSpPr>
            <a:spLocks noGrp="1"/>
          </p:cNvSpPr>
          <p:nvPr>
            <p:ph sz="half" idx="1"/>
          </p:nvPr>
        </p:nvSpPr>
        <p:spPr>
          <a:xfrm>
            <a:off x="1382184" y="1977710"/>
            <a:ext cx="4184035" cy="3880772"/>
          </a:xfrm>
        </p:spPr>
        <p:txBody>
          <a:bodyPr>
            <a:noAutofit/>
          </a:bodyPr>
          <a:lstStyle/>
          <a:p>
            <a:pPr marL="285750" indent="-285750"/>
            <a:r>
              <a:rPr lang="en-IN" sz="1600" dirty="0"/>
              <a:t>ABSTRACT</a:t>
            </a:r>
          </a:p>
          <a:p>
            <a:pPr marL="285750" indent="-285750"/>
            <a:r>
              <a:rPr lang="en-US" sz="1600" dirty="0"/>
              <a:t>PROBLEM STATEMENT</a:t>
            </a:r>
          </a:p>
          <a:p>
            <a:pPr marL="285750" indent="-285750"/>
            <a:r>
              <a:rPr lang="en-US" sz="1600" dirty="0"/>
              <a:t>LITERATURE SURVEY</a:t>
            </a:r>
            <a:endParaRPr lang="en-IN" sz="1600" dirty="0"/>
          </a:p>
          <a:p>
            <a:pPr marL="285750" indent="-285750"/>
            <a:r>
              <a:rPr lang="en-IN" sz="1600" dirty="0"/>
              <a:t>BENEFITS</a:t>
            </a:r>
          </a:p>
          <a:p>
            <a:pPr marL="285750" indent="-285750"/>
            <a:r>
              <a:rPr lang="en-IN" sz="1600" dirty="0"/>
              <a:t>LIMITATIONS</a:t>
            </a:r>
          </a:p>
          <a:p>
            <a:pPr marL="285750" indent="-285750"/>
            <a:r>
              <a:rPr lang="en-IN" sz="1600" dirty="0"/>
              <a:t>ALGORITHM</a:t>
            </a:r>
          </a:p>
          <a:p>
            <a:pPr marL="285750" indent="-285750"/>
            <a:r>
              <a:rPr lang="en-IN" sz="1600" dirty="0"/>
              <a:t>MODULE</a:t>
            </a:r>
          </a:p>
        </p:txBody>
      </p:sp>
      <p:sp>
        <p:nvSpPr>
          <p:cNvPr id="4" name="Content Placeholder 3"/>
          <p:cNvSpPr>
            <a:spLocks noGrp="1"/>
          </p:cNvSpPr>
          <p:nvPr>
            <p:ph sz="half" idx="2"/>
          </p:nvPr>
        </p:nvSpPr>
        <p:spPr>
          <a:xfrm>
            <a:off x="6096000" y="1610704"/>
            <a:ext cx="4184034" cy="3880773"/>
          </a:xfrm>
        </p:spPr>
        <p:txBody>
          <a:bodyPr>
            <a:normAutofit/>
          </a:bodyPr>
          <a:lstStyle/>
          <a:p>
            <a:pPr marL="0" indent="0">
              <a:buNone/>
            </a:pPr>
            <a:endParaRPr lang="en-IN" sz="1600" dirty="0"/>
          </a:p>
          <a:p>
            <a:pPr marL="285750" indent="-285750"/>
            <a:r>
              <a:rPr lang="en-IN" sz="1600" dirty="0"/>
              <a:t>USE-CASE, CLASS, ARCHITECTURE DIAGRAMS</a:t>
            </a:r>
          </a:p>
          <a:p>
            <a:pPr marL="285750" indent="-285750"/>
            <a:r>
              <a:rPr lang="en-IN" sz="1600" dirty="0"/>
              <a:t>SEQUENCE DIAGRAM</a:t>
            </a:r>
          </a:p>
          <a:p>
            <a:pPr marL="285750" indent="-285750"/>
            <a:r>
              <a:rPr lang="en-IN" sz="1600" dirty="0"/>
              <a:t>METHODOLOGY</a:t>
            </a:r>
          </a:p>
          <a:p>
            <a:pPr marL="285750" indent="-285750"/>
            <a:r>
              <a:rPr lang="en-US" sz="1600" dirty="0"/>
              <a:t>CONCLUSION</a:t>
            </a:r>
            <a:endParaRPr lang="en-IN" sz="1600" dirty="0"/>
          </a:p>
          <a:p>
            <a:pPr marL="285750" indent="-285750"/>
            <a:endParaRPr lang="en-IN" dirty="0"/>
          </a:p>
        </p:txBody>
      </p:sp>
    </p:spTree>
    <p:extLst>
      <p:ext uri="{BB962C8B-B14F-4D97-AF65-F5344CB8AC3E}">
        <p14:creationId xmlns:p14="http://schemas.microsoft.com/office/powerpoint/2010/main" val="115915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737" y="789941"/>
            <a:ext cx="8596668" cy="828039"/>
          </a:xfrm>
        </p:spPr>
        <p:txBody>
          <a:bodyPr/>
          <a:lstStyle/>
          <a:p>
            <a:r>
              <a:rPr lang="en-US" dirty="0"/>
              <a:t>ABSTRACT</a:t>
            </a:r>
            <a:endParaRPr lang="en-IN" dirty="0"/>
          </a:p>
        </p:txBody>
      </p:sp>
      <p:sp>
        <p:nvSpPr>
          <p:cNvPr id="3" name="Content Placeholder 2"/>
          <p:cNvSpPr>
            <a:spLocks noGrp="1"/>
          </p:cNvSpPr>
          <p:nvPr>
            <p:ph idx="1"/>
          </p:nvPr>
        </p:nvSpPr>
        <p:spPr>
          <a:xfrm>
            <a:off x="1141412" y="1799906"/>
            <a:ext cx="9905999" cy="3854133"/>
          </a:xfrm>
        </p:spPr>
        <p:txBody>
          <a:bodyPr>
            <a:normAutofit/>
          </a:bodyPr>
          <a:lstStyle/>
          <a:p>
            <a:r>
              <a:rPr lang="en-US" dirty="0"/>
              <a:t>COVID-19 pandemic has rapidly affected our day-to-day life disrupting the world trade and movements. Wearing a protective face mask has become a new normal. In the near future, many public service providers will ask the customers to wear masks correctly to avail of their services. Therefore, face mask detection has become a crucial task to help global society. </a:t>
            </a:r>
          </a:p>
          <a:p>
            <a:r>
              <a:rPr lang="en-US" dirty="0"/>
              <a:t>This project presents a simplified approach to achieve this purpose using some basic Machine Learning packages like </a:t>
            </a:r>
            <a:r>
              <a:rPr lang="en-US" dirty="0" err="1"/>
              <a:t>TensorFlow</a:t>
            </a:r>
            <a:r>
              <a:rPr lang="en-US" dirty="0"/>
              <a:t>, </a:t>
            </a:r>
            <a:r>
              <a:rPr lang="en-US" dirty="0" err="1"/>
              <a:t>Keras</a:t>
            </a:r>
            <a:r>
              <a:rPr lang="en-US" dirty="0"/>
              <a:t>, </a:t>
            </a:r>
            <a:r>
              <a:rPr lang="en-US" dirty="0" err="1"/>
              <a:t>OpenCV</a:t>
            </a:r>
            <a:r>
              <a:rPr lang="en-US" dirty="0"/>
              <a:t>. The proposed method detects the face from the image correctly and then identifies if it has a mask on it or not. As a surveillance task performer, it can also detect a face along with a mask in motion. The method attains accuracy up to 97.77% respectively on two different datasets. We explore optimized values of parameters using the Sequential Convolutional Neural Network model to detect the presence of masks correctly without causing over-fitting. </a:t>
            </a:r>
            <a:endParaRPr lang="en-IN" dirty="0"/>
          </a:p>
        </p:txBody>
      </p:sp>
    </p:spTree>
    <p:extLst>
      <p:ext uri="{BB962C8B-B14F-4D97-AF65-F5344CB8AC3E}">
        <p14:creationId xmlns:p14="http://schemas.microsoft.com/office/powerpoint/2010/main" val="147401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815988"/>
            <a:ext cx="9905998" cy="1065502"/>
          </a:xfrm>
        </p:spPr>
        <p:txBody>
          <a:bodyPr/>
          <a:lstStyle/>
          <a:p>
            <a:r>
              <a:rPr lang="en-US" dirty="0"/>
              <a:t>PROBLEM STATEMENT</a:t>
            </a:r>
            <a:endParaRPr lang="en-IN" dirty="0"/>
          </a:p>
        </p:txBody>
      </p:sp>
      <p:sp>
        <p:nvSpPr>
          <p:cNvPr id="3" name="Content Placeholder 2"/>
          <p:cNvSpPr>
            <a:spLocks noGrp="1"/>
          </p:cNvSpPr>
          <p:nvPr>
            <p:ph idx="1"/>
          </p:nvPr>
        </p:nvSpPr>
        <p:spPr>
          <a:xfrm>
            <a:off x="1141412" y="1967547"/>
            <a:ext cx="9905999" cy="3541714"/>
          </a:xfrm>
        </p:spPr>
        <p:txBody>
          <a:bodyPr>
            <a:normAutofit/>
          </a:bodyPr>
          <a:lstStyle/>
          <a:p>
            <a:r>
              <a:rPr lang="en-US" dirty="0"/>
              <a:t>The main objective of the face detection model is to detect the face of individuals and conclude whether they are wearing masks or not at that particular moment when they are captured in the image or in Video. </a:t>
            </a:r>
          </a:p>
          <a:p>
            <a:r>
              <a:rPr lang="en-US" dirty="0"/>
              <a:t>With the advancements in technology that the world has been witnessing, there are various available techniques that could prove valuable to society if used effectively. A real-time system which could itself classify, seeing a person, in two categories : </a:t>
            </a:r>
          </a:p>
          <a:p>
            <a:pPr marL="0" indent="0">
              <a:buNone/>
            </a:pPr>
            <a:r>
              <a:rPr lang="en-US" dirty="0"/>
              <a:t>   1. A person wearing a face mask.</a:t>
            </a:r>
          </a:p>
          <a:p>
            <a:pPr marL="0" indent="0">
              <a:buNone/>
            </a:pPr>
            <a:r>
              <a:rPr lang="en-US" dirty="0"/>
              <a:t>   2. A person not wearing a face mask.</a:t>
            </a:r>
            <a:endParaRPr lang="en-IN" dirty="0"/>
          </a:p>
        </p:txBody>
      </p:sp>
    </p:spTree>
    <p:extLst>
      <p:ext uri="{BB962C8B-B14F-4D97-AF65-F5344CB8AC3E}">
        <p14:creationId xmlns:p14="http://schemas.microsoft.com/office/powerpoint/2010/main" val="338319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906F-8EBA-1D81-6969-8E8640034D8E}"/>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E0FE800A-51D4-EDBA-5F7B-AD2E4F1D8B5A}"/>
              </a:ext>
            </a:extLst>
          </p:cNvPr>
          <p:cNvSpPr>
            <a:spLocks noGrp="1"/>
          </p:cNvSpPr>
          <p:nvPr>
            <p:ph idx="1"/>
          </p:nvPr>
        </p:nvSpPr>
        <p:spPr>
          <a:xfrm>
            <a:off x="677334" y="1595813"/>
            <a:ext cx="8596668" cy="3880773"/>
          </a:xfrm>
        </p:spPr>
        <p:txBody>
          <a:bodyPr>
            <a:normAutofit/>
          </a:bodyPr>
          <a:lstStyle/>
          <a:p>
            <a:r>
              <a:rPr lang="en-US" dirty="0"/>
              <a:t>"Real-Time Face Mask Detection using Deep Learning and OpenCV" (2020) by K. Balakrishnan et al. This paper proposes a real-time face mask detection system using OpenCV and deep learning algorithms. The system achieved a high accuracy rate of 97.6% and was able to detect faces and classify them as wearing a mask or not wearing a mask in real-time.</a:t>
            </a:r>
          </a:p>
          <a:p>
            <a:endParaRPr lang="en-US" dirty="0"/>
          </a:p>
          <a:p>
            <a:r>
              <a:rPr lang="en-US" dirty="0"/>
              <a:t>"Face Mask Detection using Convolutional Neural Networks and Support Vector Machines" (2021) by P. Shinde et al. This paper proposes a face mask detection system using convolutional neural networks (CNNs) and support vector machines (SVMs). The system achieved an accuracy rate of 96.9% and was able to classify face images as wearing a mask or not wearing a mask.</a:t>
            </a:r>
            <a:endParaRPr lang="en-IN" dirty="0"/>
          </a:p>
        </p:txBody>
      </p:sp>
    </p:spTree>
    <p:extLst>
      <p:ext uri="{BB962C8B-B14F-4D97-AF65-F5344CB8AC3E}">
        <p14:creationId xmlns:p14="http://schemas.microsoft.com/office/powerpoint/2010/main" val="94169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A64F6AEA-0E61-0282-D3AD-574A43760771}"/>
              </a:ext>
            </a:extLst>
          </p:cNvPr>
          <p:cNvGraphicFramePr>
            <a:graphicFrameLocks noGrp="1"/>
          </p:cNvGraphicFramePr>
          <p:nvPr>
            <p:ph idx="1"/>
            <p:extLst>
              <p:ext uri="{D42A27DB-BD31-4B8C-83A1-F6EECF244321}">
                <p14:modId xmlns:p14="http://schemas.microsoft.com/office/powerpoint/2010/main" val="2410816346"/>
              </p:ext>
            </p:extLst>
          </p:nvPr>
        </p:nvGraphicFramePr>
        <p:xfrm>
          <a:off x="1744981" y="349813"/>
          <a:ext cx="8542019" cy="5645059"/>
        </p:xfrm>
        <a:graphic>
          <a:graphicData uri="http://schemas.openxmlformats.org/drawingml/2006/table">
            <a:tbl>
              <a:tblPr firstRow="1" bandRow="1">
                <a:tableStyleId>{5C22544A-7EE6-4342-B048-85BDC9FD1C3A}</a:tableStyleId>
              </a:tblPr>
              <a:tblGrid>
                <a:gridCol w="4549139">
                  <a:extLst>
                    <a:ext uri="{9D8B030D-6E8A-4147-A177-3AD203B41FA5}">
                      <a16:colId xmlns:a16="http://schemas.microsoft.com/office/drawing/2014/main" val="3707015554"/>
                    </a:ext>
                  </a:extLst>
                </a:gridCol>
                <a:gridCol w="1691640">
                  <a:extLst>
                    <a:ext uri="{9D8B030D-6E8A-4147-A177-3AD203B41FA5}">
                      <a16:colId xmlns:a16="http://schemas.microsoft.com/office/drawing/2014/main" val="195421237"/>
                    </a:ext>
                  </a:extLst>
                </a:gridCol>
                <a:gridCol w="1091362">
                  <a:extLst>
                    <a:ext uri="{9D8B030D-6E8A-4147-A177-3AD203B41FA5}">
                      <a16:colId xmlns:a16="http://schemas.microsoft.com/office/drawing/2014/main" val="4147923225"/>
                    </a:ext>
                  </a:extLst>
                </a:gridCol>
                <a:gridCol w="1209878">
                  <a:extLst>
                    <a:ext uri="{9D8B030D-6E8A-4147-A177-3AD203B41FA5}">
                      <a16:colId xmlns:a16="http://schemas.microsoft.com/office/drawing/2014/main" val="660684585"/>
                    </a:ext>
                  </a:extLst>
                </a:gridCol>
              </a:tblGrid>
              <a:tr h="564587">
                <a:tc>
                  <a:txBody>
                    <a:bodyPr/>
                    <a:lstStyle/>
                    <a:p>
                      <a:pPr fontAlgn="b"/>
                      <a:r>
                        <a:rPr lang="en-US" sz="1400" b="1" dirty="0">
                          <a:effectLst/>
                        </a:rPr>
                        <a:t>Research Paper</a:t>
                      </a:r>
                    </a:p>
                  </a:txBody>
                  <a:tcPr anchor="b"/>
                </a:tc>
                <a:tc>
                  <a:txBody>
                    <a:bodyPr/>
                    <a:lstStyle/>
                    <a:p>
                      <a:pPr fontAlgn="b"/>
                      <a:r>
                        <a:rPr lang="en-US" sz="1400" b="1">
                          <a:effectLst/>
                        </a:rPr>
                        <a:t>Techniques/Models Used</a:t>
                      </a:r>
                    </a:p>
                  </a:txBody>
                  <a:tcPr anchor="b"/>
                </a:tc>
                <a:tc>
                  <a:txBody>
                    <a:bodyPr/>
                    <a:lstStyle/>
                    <a:p>
                      <a:pPr fontAlgn="b"/>
                      <a:r>
                        <a:rPr lang="en-US" sz="1400" b="1">
                          <a:effectLst/>
                        </a:rPr>
                        <a:t>Dataset Used</a:t>
                      </a:r>
                    </a:p>
                  </a:txBody>
                  <a:tcPr anchor="b"/>
                </a:tc>
                <a:tc>
                  <a:txBody>
                    <a:bodyPr/>
                    <a:lstStyle/>
                    <a:p>
                      <a:pPr fontAlgn="b"/>
                      <a:r>
                        <a:rPr lang="en-US" sz="1400" b="1">
                          <a:effectLst/>
                        </a:rPr>
                        <a:t>Accuracy</a:t>
                      </a:r>
                    </a:p>
                  </a:txBody>
                  <a:tcPr anchor="b"/>
                </a:tc>
                <a:extLst>
                  <a:ext uri="{0D108BD9-81ED-4DB2-BD59-A6C34878D82A}">
                    <a16:rowId xmlns:a16="http://schemas.microsoft.com/office/drawing/2014/main" val="3084009553"/>
                  </a:ext>
                </a:extLst>
              </a:tr>
              <a:tr h="932233">
                <a:tc>
                  <a:txBody>
                    <a:bodyPr/>
                    <a:lstStyle/>
                    <a:p>
                      <a:pPr fontAlgn="base"/>
                      <a:r>
                        <a:rPr lang="en-US" sz="1400" dirty="0">
                          <a:effectLst/>
                        </a:rPr>
                        <a:t>"Real-time face mask detection using deep learning neural network" (2020) by A. </a:t>
                      </a:r>
                      <a:r>
                        <a:rPr lang="en-US" sz="1400" dirty="0" err="1">
                          <a:effectLst/>
                        </a:rPr>
                        <a:t>Alomari</a:t>
                      </a:r>
                      <a:r>
                        <a:rPr lang="en-US" sz="1400" dirty="0">
                          <a:effectLst/>
                        </a:rPr>
                        <a:t> et al.</a:t>
                      </a:r>
                    </a:p>
                  </a:txBody>
                  <a:tcPr anchor="ctr"/>
                </a:tc>
                <a:tc>
                  <a:txBody>
                    <a:bodyPr/>
                    <a:lstStyle/>
                    <a:p>
                      <a:pPr fontAlgn="base"/>
                      <a:r>
                        <a:rPr lang="en-US" sz="1400" dirty="0">
                          <a:effectLst/>
                        </a:rPr>
                        <a:t>MobileNetV2, TensorFlow Lite</a:t>
                      </a:r>
                    </a:p>
                  </a:txBody>
                  <a:tcPr anchor="ctr"/>
                </a:tc>
                <a:tc>
                  <a:txBody>
                    <a:bodyPr/>
                    <a:lstStyle/>
                    <a:p>
                      <a:pPr fontAlgn="base"/>
                      <a:r>
                        <a:rPr lang="en-US" sz="1400">
                          <a:effectLst/>
                        </a:rPr>
                        <a:t>Custom dataset of 5,000 images</a:t>
                      </a:r>
                    </a:p>
                  </a:txBody>
                  <a:tcPr anchor="ctr"/>
                </a:tc>
                <a:tc>
                  <a:txBody>
                    <a:bodyPr/>
                    <a:lstStyle/>
                    <a:p>
                      <a:pPr fontAlgn="base"/>
                      <a:r>
                        <a:rPr lang="en-US" sz="1400" dirty="0">
                          <a:effectLst/>
                        </a:rPr>
                        <a:t>97.5%</a:t>
                      </a:r>
                    </a:p>
                  </a:txBody>
                  <a:tcPr anchor="ctr"/>
                </a:tc>
                <a:extLst>
                  <a:ext uri="{0D108BD9-81ED-4DB2-BD59-A6C34878D82A}">
                    <a16:rowId xmlns:a16="http://schemas.microsoft.com/office/drawing/2014/main" val="777031972"/>
                  </a:ext>
                </a:extLst>
              </a:tr>
              <a:tr h="1186477">
                <a:tc>
                  <a:txBody>
                    <a:bodyPr/>
                    <a:lstStyle/>
                    <a:p>
                      <a:pPr fontAlgn="base"/>
                      <a:r>
                        <a:rPr lang="en-US" sz="1400" dirty="0">
                          <a:effectLst/>
                        </a:rPr>
                        <a:t>"Automated face mask detection system based on deep learning and machine learning algorithms" (2021) by T. Alghamdi et al.</a:t>
                      </a:r>
                    </a:p>
                  </a:txBody>
                  <a:tcPr anchor="ctr"/>
                </a:tc>
                <a:tc>
                  <a:txBody>
                    <a:bodyPr/>
                    <a:lstStyle/>
                    <a:p>
                      <a:pPr fontAlgn="base"/>
                      <a:r>
                        <a:rPr lang="en-US" sz="1400" dirty="0">
                          <a:effectLst/>
                        </a:rPr>
                        <a:t>ResNet50, SVM, </a:t>
                      </a:r>
                      <a:r>
                        <a:rPr lang="en-US" sz="1400" dirty="0" err="1">
                          <a:effectLst/>
                        </a:rPr>
                        <a:t>kNN</a:t>
                      </a:r>
                      <a:endParaRPr lang="en-US" sz="1400" dirty="0">
                        <a:effectLst/>
                      </a:endParaRPr>
                    </a:p>
                  </a:txBody>
                  <a:tcPr anchor="ctr"/>
                </a:tc>
                <a:tc>
                  <a:txBody>
                    <a:bodyPr/>
                    <a:lstStyle/>
                    <a:p>
                      <a:pPr fontAlgn="base"/>
                      <a:r>
                        <a:rPr lang="en-US" sz="1400" dirty="0">
                          <a:effectLst/>
                        </a:rPr>
                        <a:t>Custom dataset of 2,000 images</a:t>
                      </a:r>
                    </a:p>
                  </a:txBody>
                  <a:tcPr anchor="ctr"/>
                </a:tc>
                <a:tc>
                  <a:txBody>
                    <a:bodyPr/>
                    <a:lstStyle/>
                    <a:p>
                      <a:pPr fontAlgn="base"/>
                      <a:r>
                        <a:rPr lang="en-US" sz="1400" dirty="0">
                          <a:effectLst/>
                        </a:rPr>
                        <a:t>97.4%</a:t>
                      </a:r>
                    </a:p>
                  </a:txBody>
                  <a:tcPr anchor="ctr"/>
                </a:tc>
                <a:extLst>
                  <a:ext uri="{0D108BD9-81ED-4DB2-BD59-A6C34878D82A}">
                    <a16:rowId xmlns:a16="http://schemas.microsoft.com/office/drawing/2014/main" val="3330920759"/>
                  </a:ext>
                </a:extLst>
              </a:tr>
              <a:tr h="805110">
                <a:tc>
                  <a:txBody>
                    <a:bodyPr/>
                    <a:lstStyle/>
                    <a:p>
                      <a:pPr fontAlgn="base"/>
                      <a:r>
                        <a:rPr lang="en-US" sz="1400">
                          <a:effectLst/>
                        </a:rPr>
                        <a:t>"Masked face recognition dataset and application" (2020) by S. Afifi et al.</a:t>
                      </a:r>
                    </a:p>
                  </a:txBody>
                  <a:tcPr anchor="ctr"/>
                </a:tc>
                <a:tc>
                  <a:txBody>
                    <a:bodyPr/>
                    <a:lstStyle/>
                    <a:p>
                      <a:pPr fontAlgn="base"/>
                      <a:r>
                        <a:rPr lang="en-US" sz="1400">
                          <a:effectLst/>
                        </a:rPr>
                        <a:t>MobileNetV2, VGG16, ResNet50</a:t>
                      </a:r>
                    </a:p>
                  </a:txBody>
                  <a:tcPr anchor="ctr"/>
                </a:tc>
                <a:tc>
                  <a:txBody>
                    <a:bodyPr/>
                    <a:lstStyle/>
                    <a:p>
                      <a:pPr fontAlgn="base"/>
                      <a:r>
                        <a:rPr lang="en-US" sz="1400" dirty="0">
                          <a:effectLst/>
                        </a:rPr>
                        <a:t>Custom dataset of 7,000 images</a:t>
                      </a:r>
                    </a:p>
                  </a:txBody>
                  <a:tcPr anchor="ctr"/>
                </a:tc>
                <a:tc>
                  <a:txBody>
                    <a:bodyPr/>
                    <a:lstStyle/>
                    <a:p>
                      <a:pPr fontAlgn="base"/>
                      <a:r>
                        <a:rPr lang="en-US" sz="1400">
                          <a:effectLst/>
                        </a:rPr>
                        <a:t>99.7%</a:t>
                      </a:r>
                    </a:p>
                  </a:txBody>
                  <a:tcPr anchor="ctr"/>
                </a:tc>
                <a:extLst>
                  <a:ext uri="{0D108BD9-81ED-4DB2-BD59-A6C34878D82A}">
                    <a16:rowId xmlns:a16="http://schemas.microsoft.com/office/drawing/2014/main" val="2866063810"/>
                  </a:ext>
                </a:extLst>
              </a:tr>
              <a:tr h="1059355">
                <a:tc>
                  <a:txBody>
                    <a:bodyPr/>
                    <a:lstStyle/>
                    <a:p>
                      <a:pPr fontAlgn="base"/>
                      <a:r>
                        <a:rPr lang="en-US" sz="1400">
                          <a:effectLst/>
                        </a:rPr>
                        <a:t>"Real-time face mask detection using convolutional neural networks and transfer learning" (2021) by Y. Yan et al.</a:t>
                      </a:r>
                    </a:p>
                  </a:txBody>
                  <a:tcPr anchor="ctr"/>
                </a:tc>
                <a:tc>
                  <a:txBody>
                    <a:bodyPr/>
                    <a:lstStyle/>
                    <a:p>
                      <a:pPr fontAlgn="base"/>
                      <a:r>
                        <a:rPr lang="en-US" sz="1400">
                          <a:effectLst/>
                        </a:rPr>
                        <a:t>InceptionV3, TensorFlow</a:t>
                      </a:r>
                    </a:p>
                  </a:txBody>
                  <a:tcPr anchor="ctr"/>
                </a:tc>
                <a:tc>
                  <a:txBody>
                    <a:bodyPr/>
                    <a:lstStyle/>
                    <a:p>
                      <a:pPr fontAlgn="base"/>
                      <a:r>
                        <a:rPr lang="en-US" sz="1400" dirty="0">
                          <a:effectLst/>
                        </a:rPr>
                        <a:t>Custom dataset of 2,000 images</a:t>
                      </a:r>
                    </a:p>
                  </a:txBody>
                  <a:tcPr anchor="ctr"/>
                </a:tc>
                <a:tc>
                  <a:txBody>
                    <a:bodyPr/>
                    <a:lstStyle/>
                    <a:p>
                      <a:pPr fontAlgn="base"/>
                      <a:r>
                        <a:rPr lang="en-US" sz="1400" dirty="0">
                          <a:effectLst/>
                        </a:rPr>
                        <a:t>96.3%</a:t>
                      </a:r>
                    </a:p>
                  </a:txBody>
                  <a:tcPr anchor="ctr"/>
                </a:tc>
                <a:extLst>
                  <a:ext uri="{0D108BD9-81ED-4DB2-BD59-A6C34878D82A}">
                    <a16:rowId xmlns:a16="http://schemas.microsoft.com/office/drawing/2014/main" val="2525642791"/>
                  </a:ext>
                </a:extLst>
              </a:tr>
              <a:tr h="805110">
                <a:tc>
                  <a:txBody>
                    <a:bodyPr/>
                    <a:lstStyle/>
                    <a:p>
                      <a:pPr fontAlgn="base"/>
                      <a:r>
                        <a:rPr lang="en-US" sz="1400" dirty="0">
                          <a:effectLst/>
                        </a:rPr>
                        <a:t>"An intelligent face mask detection system for COVID-19" (2021) by M. Gupta et al.</a:t>
                      </a:r>
                    </a:p>
                  </a:txBody>
                  <a:tcPr anchor="ctr"/>
                </a:tc>
                <a:tc>
                  <a:txBody>
                    <a:bodyPr/>
                    <a:lstStyle/>
                    <a:p>
                      <a:pPr fontAlgn="base"/>
                      <a:r>
                        <a:rPr lang="en-US" sz="1400" dirty="0">
                          <a:effectLst/>
                        </a:rPr>
                        <a:t>ResNet50, SVM, </a:t>
                      </a:r>
                      <a:r>
                        <a:rPr lang="en-US" sz="1400" dirty="0" err="1">
                          <a:effectLst/>
                        </a:rPr>
                        <a:t>kNN</a:t>
                      </a:r>
                      <a:r>
                        <a:rPr lang="en-US" sz="1400" dirty="0">
                          <a:effectLst/>
                        </a:rPr>
                        <a:t>, Naïve Bayes</a:t>
                      </a:r>
                    </a:p>
                  </a:txBody>
                  <a:tcPr anchor="ctr"/>
                </a:tc>
                <a:tc>
                  <a:txBody>
                    <a:bodyPr/>
                    <a:lstStyle/>
                    <a:p>
                      <a:pPr fontAlgn="base"/>
                      <a:r>
                        <a:rPr lang="en-US" sz="1400" dirty="0">
                          <a:effectLst/>
                        </a:rPr>
                        <a:t>Custom dataset of 1,500 images</a:t>
                      </a:r>
                    </a:p>
                  </a:txBody>
                  <a:tcPr anchor="ctr"/>
                </a:tc>
                <a:tc>
                  <a:txBody>
                    <a:bodyPr/>
                    <a:lstStyle/>
                    <a:p>
                      <a:pPr fontAlgn="base"/>
                      <a:r>
                        <a:rPr lang="en-US" sz="1400" dirty="0">
                          <a:effectLst/>
                        </a:rPr>
                        <a:t>94.8%</a:t>
                      </a:r>
                    </a:p>
                  </a:txBody>
                  <a:tcPr anchor="ctr"/>
                </a:tc>
                <a:extLst>
                  <a:ext uri="{0D108BD9-81ED-4DB2-BD59-A6C34878D82A}">
                    <a16:rowId xmlns:a16="http://schemas.microsoft.com/office/drawing/2014/main" val="446349002"/>
                  </a:ext>
                </a:extLst>
              </a:tr>
            </a:tbl>
          </a:graphicData>
        </a:graphic>
      </p:graphicFrame>
    </p:spTree>
    <p:extLst>
      <p:ext uri="{BB962C8B-B14F-4D97-AF65-F5344CB8AC3E}">
        <p14:creationId xmlns:p14="http://schemas.microsoft.com/office/powerpoint/2010/main" val="170373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3A45-8717-91BF-D234-0944887227FF}"/>
              </a:ext>
            </a:extLst>
          </p:cNvPr>
          <p:cNvSpPr>
            <a:spLocks noGrp="1"/>
          </p:cNvSpPr>
          <p:nvPr>
            <p:ph type="title"/>
          </p:nvPr>
        </p:nvSpPr>
        <p:spPr>
          <a:xfrm>
            <a:off x="1007534" y="839789"/>
            <a:ext cx="8596668" cy="1320800"/>
          </a:xfrm>
        </p:spPr>
        <p:txBody>
          <a:bodyPr/>
          <a:lstStyle/>
          <a:p>
            <a:r>
              <a:rPr lang="en-IN" dirty="0"/>
              <a:t>ALGORITHM</a:t>
            </a:r>
          </a:p>
        </p:txBody>
      </p:sp>
      <p:sp>
        <p:nvSpPr>
          <p:cNvPr id="3" name="Content Placeholder 2">
            <a:extLst>
              <a:ext uri="{FF2B5EF4-FFF2-40B4-BE49-F238E27FC236}">
                <a16:creationId xmlns:a16="http://schemas.microsoft.com/office/drawing/2014/main" id="{F89EE773-92D0-9FAC-B6F2-C9D7DB6EBEED}"/>
              </a:ext>
            </a:extLst>
          </p:cNvPr>
          <p:cNvSpPr>
            <a:spLocks noGrp="1"/>
          </p:cNvSpPr>
          <p:nvPr>
            <p:ph idx="1"/>
          </p:nvPr>
        </p:nvSpPr>
        <p:spPr/>
        <p:txBody>
          <a:bodyPr>
            <a:normAutofit/>
          </a:bodyPr>
          <a:lstStyle/>
          <a:p>
            <a:r>
              <a:rPr lang="en-IN" dirty="0"/>
              <a:t>In this </a:t>
            </a:r>
            <a:r>
              <a:rPr lang="en-IN" dirty="0" err="1"/>
              <a:t>project,we</a:t>
            </a:r>
            <a:r>
              <a:rPr lang="en-IN" dirty="0"/>
              <a:t> will use YOLO algorithm.</a:t>
            </a:r>
          </a:p>
          <a:p>
            <a:r>
              <a:rPr lang="en-US" dirty="0"/>
              <a:t>YOLO algorithm is important because of the following reasons:</a:t>
            </a:r>
          </a:p>
          <a:p>
            <a:r>
              <a:rPr lang="en-US" dirty="0"/>
              <a:t>Speed: This algorithm improves the speed of detection because it can predict objects in real-time.</a:t>
            </a:r>
          </a:p>
          <a:p>
            <a:r>
              <a:rPr lang="en-US" dirty="0"/>
              <a:t>High accuracy: YOLO is a predictive technique that provides accurate results with minimal background errors.</a:t>
            </a:r>
          </a:p>
          <a:p>
            <a:r>
              <a:rPr lang="en-US" dirty="0"/>
              <a:t>Learning capabilities: The algorithm has excellent learning capabilities that enable it to learn the representations of objects and apply them in object detection.</a:t>
            </a:r>
            <a:endParaRPr lang="en-IN" dirty="0"/>
          </a:p>
        </p:txBody>
      </p:sp>
    </p:spTree>
    <p:extLst>
      <p:ext uri="{BB962C8B-B14F-4D97-AF65-F5344CB8AC3E}">
        <p14:creationId xmlns:p14="http://schemas.microsoft.com/office/powerpoint/2010/main" val="359224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709" y="1057275"/>
            <a:ext cx="8596668" cy="571500"/>
          </a:xfrm>
        </p:spPr>
        <p:txBody>
          <a:bodyPr>
            <a:normAutofit fontScale="90000"/>
          </a:bodyPr>
          <a:lstStyle/>
          <a:p>
            <a:r>
              <a:rPr lang="en-US" dirty="0"/>
              <a:t>LIMITATIONS</a:t>
            </a:r>
            <a:endParaRPr lang="en-IN" dirty="0"/>
          </a:p>
        </p:txBody>
      </p:sp>
      <p:sp>
        <p:nvSpPr>
          <p:cNvPr id="3" name="Content Placeholder 2"/>
          <p:cNvSpPr>
            <a:spLocks noGrp="1"/>
          </p:cNvSpPr>
          <p:nvPr>
            <p:ph idx="1"/>
          </p:nvPr>
        </p:nvSpPr>
        <p:spPr/>
        <p:txBody>
          <a:bodyPr/>
          <a:lstStyle/>
          <a:p>
            <a:r>
              <a:rPr lang="en-US" dirty="0"/>
              <a:t>Involve too many machine learning concepts and complexities.</a:t>
            </a:r>
          </a:p>
          <a:p>
            <a:r>
              <a:rPr lang="en-US" dirty="0"/>
              <a:t>Due to camera quality or low face visibility it might be chances that </a:t>
            </a:r>
          </a:p>
          <a:p>
            <a:pPr marL="0" indent="0">
              <a:buNone/>
            </a:pPr>
            <a:r>
              <a:rPr lang="en-US" dirty="0"/>
              <a:t>      it will lead issue in detects face.</a:t>
            </a:r>
          </a:p>
          <a:p>
            <a:r>
              <a:rPr lang="en-US" dirty="0"/>
              <a:t> High setup cost.</a:t>
            </a:r>
            <a:endParaRPr lang="en-IN" dirty="0"/>
          </a:p>
        </p:txBody>
      </p:sp>
    </p:spTree>
    <p:extLst>
      <p:ext uri="{BB962C8B-B14F-4D97-AF65-F5344CB8AC3E}">
        <p14:creationId xmlns:p14="http://schemas.microsoft.com/office/powerpoint/2010/main" val="913715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305</TotalTime>
  <Words>1039</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Wingdings</vt:lpstr>
      <vt:lpstr>Wingdings 3</vt:lpstr>
      <vt:lpstr>Facet</vt:lpstr>
      <vt:lpstr>18CSC305J   Artificial Intelligence</vt:lpstr>
      <vt:lpstr>Project title – FACE MASK DETECTION</vt:lpstr>
      <vt:lpstr>   INDEX</vt:lpstr>
      <vt:lpstr>ABSTRACT</vt:lpstr>
      <vt:lpstr>PROBLEM STATEMENT</vt:lpstr>
      <vt:lpstr>LITERATURE SURVEY</vt:lpstr>
      <vt:lpstr>PowerPoint Presentation</vt:lpstr>
      <vt:lpstr>ALGORITHM</vt:lpstr>
      <vt:lpstr>LIMITATIONS</vt:lpstr>
      <vt:lpstr>BENEFITS</vt:lpstr>
      <vt:lpstr>MODULES</vt:lpstr>
      <vt:lpstr>USECASE DIAGRAM</vt:lpstr>
      <vt:lpstr>CLASS DIAGRAM</vt:lpstr>
      <vt:lpstr>ARCHITECTURE DIAGRAM</vt:lpstr>
      <vt:lpstr>SEQUENCE DIAGRAM</vt:lpstr>
      <vt:lpstr>METHODODLOGY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18csc206j – SoftwaRE Engineering and project management</dc:title>
  <dc:creator>sameer dewangan</dc:creator>
  <cp:lastModifiedBy>Nilay Choudhary</cp:lastModifiedBy>
  <cp:revision>24</cp:revision>
  <dcterms:created xsi:type="dcterms:W3CDTF">2022-06-30T18:36:02Z</dcterms:created>
  <dcterms:modified xsi:type="dcterms:W3CDTF">2023-04-08T17:51:20Z</dcterms:modified>
</cp:coreProperties>
</file>