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4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wel James" initials="JJ" lastIdx="1" clrIdx="0">
    <p:extLst>
      <p:ext uri="{19B8F6BF-5375-455C-9EA6-DF929625EA0E}">
        <p15:presenceInfo xmlns:p15="http://schemas.microsoft.com/office/powerpoint/2012/main" userId="S::s3763905@student.rmit.edu.au::f155df23-fde9-4400-8fea-7d75a55072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75"/>
    <p:restoredTop sz="94668"/>
  </p:normalViewPr>
  <p:slideViewPr>
    <p:cSldViewPr snapToGrid="0" snapToObjects="1">
      <p:cViewPr varScale="1">
        <p:scale>
          <a:sx n="107" d="100"/>
          <a:sy n="107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8T21:09:37.028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2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65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119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7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788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57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54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21D73-2729-1445-AFAD-2D0F7015D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1962615"/>
            <a:ext cx="3880239" cy="48040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400" spc="200" dirty="0"/>
              <a:t>PRACTICAL DATA SCIENCE</a:t>
            </a:r>
            <a:br>
              <a:rPr lang="en-US" sz="4400" spc="200" dirty="0"/>
            </a:br>
            <a:r>
              <a:rPr lang="en-US" sz="4400" spc="200" dirty="0"/>
              <a:t>	</a:t>
            </a:r>
            <a:br>
              <a:rPr lang="en-US" sz="4400" spc="200" dirty="0"/>
            </a:br>
            <a:r>
              <a:rPr lang="en-US" sz="4400" spc="200" dirty="0"/>
              <a:t>Assignment-2</a:t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-s3763905</a:t>
            </a:r>
            <a:b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4400" spc="2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6DBF2-4B0C-824F-9D79-F3DB1F71B843}"/>
              </a:ext>
            </a:extLst>
          </p:cNvPr>
          <p:cNvSpPr/>
          <p:nvPr/>
        </p:nvSpPr>
        <p:spPr>
          <a:xfrm>
            <a:off x="4864925" y="224071"/>
            <a:ext cx="142135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F69B8-AC27-8B4B-A5C2-6599CA1B7567}"/>
              </a:ext>
            </a:extLst>
          </p:cNvPr>
          <p:cNvSpPr/>
          <p:nvPr/>
        </p:nvSpPr>
        <p:spPr>
          <a:xfrm>
            <a:off x="4864925" y="2068723"/>
            <a:ext cx="510178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43C36-6C7F-A549-B543-C583A14B8332}"/>
              </a:ext>
            </a:extLst>
          </p:cNvPr>
          <p:cNvSpPr txBox="1"/>
          <p:nvPr/>
        </p:nvSpPr>
        <p:spPr>
          <a:xfrm>
            <a:off x="4891786" y="1078378"/>
            <a:ext cx="7102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The goal is to predict if the client will subscribe for a term deposit or not.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32D7E-4E1F-F241-A7F6-4A8049F5E90F}"/>
              </a:ext>
            </a:extLst>
          </p:cNvPr>
          <p:cNvSpPr txBox="1"/>
          <p:nvPr/>
        </p:nvSpPr>
        <p:spPr>
          <a:xfrm>
            <a:off x="4846320" y="3182758"/>
            <a:ext cx="6810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chosen is “Bank Marketing Data set”. </a:t>
            </a:r>
            <a:r>
              <a:rPr lang="en-AU" dirty="0"/>
              <a:t>The data was gathered through direct marketing campaigns based on phone calls of a Portuguese banking institution. The marketing campaigns were In order to access if the product (bank term deposit) would be ('yes') or not ('no') subscribed. 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data has 41188 instances and 20 Attributes. 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Categorical and Numerical variables.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Sanity check showed absence of Null values and Typo errors in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9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441C7-DE6A-0F4C-8B9B-D059BE717A00}"/>
              </a:ext>
            </a:extLst>
          </p:cNvPr>
          <p:cNvSpPr/>
          <p:nvPr/>
        </p:nvSpPr>
        <p:spPr>
          <a:xfrm>
            <a:off x="2540725" y="265010"/>
            <a:ext cx="56597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 STEPS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9195B-E1EC-834D-A362-C88035701CA7}"/>
              </a:ext>
            </a:extLst>
          </p:cNvPr>
          <p:cNvSpPr/>
          <p:nvPr/>
        </p:nvSpPr>
        <p:spPr>
          <a:xfrm>
            <a:off x="2540725" y="2505849"/>
            <a:ext cx="92006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lvl="1"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HYPOTHESIS AND RESEARCH QUESTION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0A299-E617-594C-8E14-D32471E868F5}"/>
              </a:ext>
            </a:extLst>
          </p:cNvPr>
          <p:cNvSpPr txBox="1"/>
          <p:nvPr/>
        </p:nvSpPr>
        <p:spPr>
          <a:xfrm>
            <a:off x="2677886" y="1028700"/>
            <a:ext cx="8964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-Whitespaces were removed</a:t>
            </a:r>
          </a:p>
          <a:p>
            <a:r>
              <a:rPr lang="en-US" dirty="0"/>
              <a:t>- Validated if there were any typos for al the categorical values.</a:t>
            </a:r>
          </a:p>
          <a:p>
            <a:r>
              <a:rPr lang="en-US" dirty="0"/>
              <a:t>- Values in the same range were grouped together for better classification of the attribute.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24E3D-96AD-AD47-B073-D1BF63B3B76E}"/>
              </a:ext>
            </a:extLst>
          </p:cNvPr>
          <p:cNvSpPr txBox="1"/>
          <p:nvPr/>
        </p:nvSpPr>
        <p:spPr>
          <a:xfrm>
            <a:off x="2540725" y="3454026"/>
            <a:ext cx="8964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hypothesis is that we can predict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if the client will subscribe for a term deposit or not based on the clients features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endParaRPr lang="en-US" dirty="0"/>
          </a:p>
        </p:txBody>
      </p:sp>
      <p:pic>
        <p:nvPicPr>
          <p:cNvPr id="13" name="Graphic 2" descr="Checkmark">
            <a:extLst>
              <a:ext uri="{FF2B5EF4-FFF2-40B4-BE49-F238E27FC236}">
                <a16:creationId xmlns:a16="http://schemas.microsoft.com/office/drawing/2014/main" id="{86A3D897-A424-B147-AFC1-A2C54AF0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4764" y="7970161"/>
            <a:ext cx="284162" cy="285750"/>
          </a:xfrm>
          <a:prstGeom prst="rect">
            <a:avLst/>
          </a:prstGeom>
        </p:spPr>
      </p:pic>
      <p:pic>
        <p:nvPicPr>
          <p:cNvPr id="14" name="Graphic 3" descr="Checkmark">
            <a:extLst>
              <a:ext uri="{FF2B5EF4-FFF2-40B4-BE49-F238E27FC236}">
                <a16:creationId xmlns:a16="http://schemas.microsoft.com/office/drawing/2014/main" id="{808DC457-B43D-D841-8A02-F23A50D6C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7301" y="8290836"/>
            <a:ext cx="284163" cy="284162"/>
          </a:xfrm>
          <a:prstGeom prst="rect">
            <a:avLst/>
          </a:prstGeom>
        </p:spPr>
      </p:pic>
      <p:pic>
        <p:nvPicPr>
          <p:cNvPr id="15" name="Graphic 4" descr="Checkmark">
            <a:extLst>
              <a:ext uri="{FF2B5EF4-FFF2-40B4-BE49-F238E27FC236}">
                <a16:creationId xmlns:a16="http://schemas.microsoft.com/office/drawing/2014/main" id="{EB3B9C6E-D8FE-484C-B48D-C78874F86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8414" y="8598811"/>
            <a:ext cx="284162" cy="285750"/>
          </a:xfrm>
          <a:prstGeom prst="rect">
            <a:avLst/>
          </a:prstGeom>
        </p:spPr>
      </p:pic>
      <p:pic>
        <p:nvPicPr>
          <p:cNvPr id="16" name="Graphic 5" descr="Checkmark">
            <a:extLst>
              <a:ext uri="{FF2B5EF4-FFF2-40B4-BE49-F238E27FC236}">
                <a16:creationId xmlns:a16="http://schemas.microsoft.com/office/drawing/2014/main" id="{4DD8D74C-8097-464C-BE79-B3D1C9376F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7939" y="8919486"/>
            <a:ext cx="284162" cy="28575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44F348A-6397-9E4F-89EC-3ACF25706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9397"/>
              </p:ext>
            </p:extLst>
          </p:nvPr>
        </p:nvGraphicFramePr>
        <p:xfrm>
          <a:off x="2441610" y="4377357"/>
          <a:ext cx="9523081" cy="2215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081">
                  <a:extLst>
                    <a:ext uri="{9D8B030D-6E8A-4147-A177-3AD203B41FA5}">
                      <a16:colId xmlns:a16="http://schemas.microsoft.com/office/drawing/2014/main" val="3742018753"/>
                    </a:ext>
                  </a:extLst>
                </a:gridCol>
              </a:tblGrid>
              <a:tr h="454136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FACTORS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06521"/>
                  </a:ext>
                </a:extLst>
              </a:tr>
              <a:tr h="42202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  Is consumer confidence</a:t>
                      </a:r>
                      <a:r>
                        <a:rPr lang="en-AU" sz="1800" u="none" strike="noStrike" baseline="0" dirty="0">
                          <a:effectLst/>
                        </a:rPr>
                        <a:t> index </a:t>
                      </a:r>
                      <a:r>
                        <a:rPr lang="en-AU" sz="1800" u="none" strike="noStrike" dirty="0">
                          <a:effectLst/>
                        </a:rPr>
                        <a:t>a factor affecting the clients subscription?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04878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  Is consumer price </a:t>
                      </a:r>
                      <a:r>
                        <a:rPr lang="en-AU" sz="1800" u="none" strike="noStrike" baseline="0" dirty="0">
                          <a:effectLst/>
                        </a:rPr>
                        <a:t>index </a:t>
                      </a:r>
                      <a:r>
                        <a:rPr lang="en-AU" sz="1800" u="none" strike="noStrike" dirty="0">
                          <a:effectLst/>
                        </a:rPr>
                        <a:t>a factor affecting the clients subscription?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332901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</a:rPr>
                        <a:t>  Is employment variability factor affecting the clients subscription?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540674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800" u="none" strike="noStrike" dirty="0">
                          <a:effectLst/>
                        </a:rPr>
                        <a:t>  Which job category are more likely to subscribe to term deposit?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0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D6B16-B004-3A42-A1EC-AF75EAB67946}"/>
              </a:ext>
            </a:extLst>
          </p:cNvPr>
          <p:cNvSpPr/>
          <p:nvPr/>
        </p:nvSpPr>
        <p:spPr>
          <a:xfrm>
            <a:off x="468615" y="256347"/>
            <a:ext cx="15263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sz="3600" b="0" cap="none" spc="0" dirty="0">
              <a:ln w="0"/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8B9EC-9D68-3541-9200-DFAD809526FA}"/>
              </a:ext>
            </a:extLst>
          </p:cNvPr>
          <p:cNvSpPr/>
          <p:nvPr/>
        </p:nvSpPr>
        <p:spPr>
          <a:xfrm>
            <a:off x="2452785" y="4818518"/>
            <a:ext cx="31942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7EF68F-A192-3C4E-AA95-2441C4FCE319}"/>
              </a:ext>
            </a:extLst>
          </p:cNvPr>
          <p:cNvSpPr txBox="1"/>
          <p:nvPr/>
        </p:nvSpPr>
        <p:spPr>
          <a:xfrm>
            <a:off x="2452785" y="5464849"/>
            <a:ext cx="892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decision tree model, with accuracy of 90% and precision 90%  for predicting if the customer will subscribe or not. However we have a biased data set with only 4,640 “Yes” cases out of 41,188 records,. Thus created issues while creating model for users to predict which client will subscribe.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FC9FE5-A733-2942-BC7E-BAE58FD1436B}"/>
              </a:ext>
            </a:extLst>
          </p:cNvPr>
          <p:cNvSpPr/>
          <p:nvPr/>
        </p:nvSpPr>
        <p:spPr>
          <a:xfrm>
            <a:off x="8744755" y="379458"/>
            <a:ext cx="309042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B41F21-4A74-3A4D-B901-32A3A40F19F6}"/>
              </a:ext>
            </a:extLst>
          </p:cNvPr>
          <p:cNvSpPr txBox="1"/>
          <p:nvPr/>
        </p:nvSpPr>
        <p:spPr>
          <a:xfrm>
            <a:off x="9092485" y="1129101"/>
            <a:ext cx="2647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would have predicted better if there was more number of observations related to customers who have subscribed (target ‘yes’).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63917"/>
              </p:ext>
            </p:extLst>
          </p:nvPr>
        </p:nvGraphicFramePr>
        <p:xfrm>
          <a:off x="2670167" y="256347"/>
          <a:ext cx="5953760" cy="1943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57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 gridSpan="8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Decision Tree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Recall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Confusion Matrix Values for False Positive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Gini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Entropy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Gini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Entropy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Gini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Entropy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1179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422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408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08516"/>
              </p:ext>
            </p:extLst>
          </p:nvPr>
        </p:nvGraphicFramePr>
        <p:xfrm>
          <a:off x="2670167" y="2494239"/>
          <a:ext cx="6276031" cy="2247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2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 grid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 Nearest Neighbour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Recall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Precision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Model Confusion Matrix Values for False Positive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 Values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Train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Test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Before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After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Before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After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Before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After Feature Engineering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Yes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64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369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{A46239F4-1087-6F4A-84CA-699212168003}tf10001071</Template>
  <TotalTime>3587</TotalTime>
  <Words>454</Words>
  <Application>Microsoft Macintosh PowerPoint</Application>
  <PresentationFormat>Widescreen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Ayuthaya</vt:lpstr>
      <vt:lpstr>Calibri</vt:lpstr>
      <vt:lpstr>Calibri (Body)</vt:lpstr>
      <vt:lpstr>Gill Sans MT</vt:lpstr>
      <vt:lpstr>Impact</vt:lpstr>
      <vt:lpstr>Badge</vt:lpstr>
      <vt:lpstr>PRACTICAL DATA SCIENCE   Assignment-2     -s3763905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DATA SCIENCE   Assignment-2</dc:title>
  <dc:creator>Jewel James</dc:creator>
  <cp:lastModifiedBy>Jewel James</cp:lastModifiedBy>
  <cp:revision>41</cp:revision>
  <dcterms:created xsi:type="dcterms:W3CDTF">2019-05-28T06:04:43Z</dcterms:created>
  <dcterms:modified xsi:type="dcterms:W3CDTF">2021-05-31T02:08:08Z</dcterms:modified>
</cp:coreProperties>
</file>