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6" r:id="rId7"/>
    <p:sldId id="259" r:id="rId8"/>
    <p:sldId id="269" r:id="rId9"/>
    <p:sldId id="265" r:id="rId10"/>
    <p:sldId id="267" r:id="rId11"/>
    <p:sldId id="263" r:id="rId12"/>
    <p:sldId id="264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48" autoAdjust="0"/>
  </p:normalViewPr>
  <p:slideViewPr>
    <p:cSldViewPr snapToGrid="0">
      <p:cViewPr>
        <p:scale>
          <a:sx n="87" d="100"/>
          <a:sy n="87" d="100"/>
        </p:scale>
        <p:origin x="57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Development Time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Configuration Errors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BB104D8-845D-4EFB-8372-C7F626D380A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Fully Decouple Business Logic from Code</a:t>
          </a:r>
        </a:p>
      </dgm:t>
    </dgm:pt>
    <dgm:pt modelId="{3B860F1E-B3A8-4D46-BDAF-F8C01D85BD61}" type="parTrans" cxnId="{91D83066-9D47-4131-9550-65993DD8A514}">
      <dgm:prSet/>
      <dgm:spPr/>
      <dgm:t>
        <a:bodyPr/>
        <a:lstStyle/>
        <a:p>
          <a:endParaRPr lang="en-US"/>
        </a:p>
      </dgm:t>
    </dgm:pt>
    <dgm:pt modelId="{D1C8D780-E7D6-4619-9DA3-1260F74772A1}" type="sibTrans" cxnId="{91D83066-9D47-4131-9550-65993DD8A514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5C9CE217-69F9-4684-ACD3-FDC7319ED518}" type="pres">
      <dgm:prSet presAssocID="{5BB104D8-845D-4EFB-8372-C7F626D380AF}" presName="text_3" presStyleLbl="node1" presStyleIdx="2" presStyleCnt="3">
        <dgm:presLayoutVars>
          <dgm:bulletEnabled val="1"/>
        </dgm:presLayoutVars>
      </dgm:prSet>
      <dgm:spPr/>
    </dgm:pt>
    <dgm:pt modelId="{011DD213-DBCE-42CA-BAB7-4971E401FFE7}" type="pres">
      <dgm:prSet presAssocID="{5BB104D8-845D-4EFB-8372-C7F626D380AF}" presName="accent_3" presStyleCnt="0"/>
      <dgm:spPr/>
    </dgm:pt>
    <dgm:pt modelId="{E31F83D3-0D50-441B-865E-466B142AFAA3}" type="pres">
      <dgm:prSet presAssocID="{5BB104D8-845D-4EFB-8372-C7F626D380AF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32D183E-ECB3-4EF8-A36F-1C68272EBE67}" type="presOf" srcId="{5BB104D8-845D-4EFB-8372-C7F626D380AF}" destId="{5C9CE217-69F9-4684-ACD3-FDC7319ED518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91D83066-9D47-4131-9550-65993DD8A514}" srcId="{7E5AA53B-3EEE-4DE4-BB81-9044890C2946}" destId="{5BB104D8-845D-4EFB-8372-C7F626D380AF}" srcOrd="2" destOrd="0" parTransId="{3B860F1E-B3A8-4D46-BDAF-F8C01D85BD61}" sibTransId="{D1C8D780-E7D6-4619-9DA3-1260F74772A1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031FABD3-8B99-44A4-98EE-F843F8855AD9}" type="presParOf" srcId="{90561C55-3C6E-4D53-85E1-2C50BCDDA392}" destId="{5C9CE217-69F9-4684-ACD3-FDC7319ED518}" srcOrd="5" destOrd="0" presId="urn:microsoft.com/office/officeart/2008/layout/VerticalCurvedList"/>
    <dgm:cxn modelId="{DB475B33-A933-4978-BA09-7E1848A7D07D}" type="presParOf" srcId="{90561C55-3C6E-4D53-85E1-2C50BCDDA392}" destId="{011DD213-DBCE-42CA-BAB7-4971E401FFE7}" srcOrd="6" destOrd="0" presId="urn:microsoft.com/office/officeart/2008/layout/VerticalCurvedList"/>
    <dgm:cxn modelId="{73372574-69F5-4173-AE18-7A2A1234CFB5}" type="presParOf" srcId="{011DD213-DBCE-42CA-BAB7-4971E401FFE7}" destId="{E31F83D3-0D50-441B-865E-466B142AFA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Entity Framework Code-First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Domain-Driven Design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BB104D8-845D-4EFB-8372-C7F626D380A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Infrastructure-as-Code</a:t>
          </a:r>
        </a:p>
      </dgm:t>
    </dgm:pt>
    <dgm:pt modelId="{3B860F1E-B3A8-4D46-BDAF-F8C01D85BD61}" type="parTrans" cxnId="{91D83066-9D47-4131-9550-65993DD8A514}">
      <dgm:prSet/>
      <dgm:spPr/>
      <dgm:t>
        <a:bodyPr/>
        <a:lstStyle/>
        <a:p>
          <a:endParaRPr lang="en-US"/>
        </a:p>
      </dgm:t>
    </dgm:pt>
    <dgm:pt modelId="{D1C8D780-E7D6-4619-9DA3-1260F74772A1}" type="sibTrans" cxnId="{91D83066-9D47-4131-9550-65993DD8A514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5C9CE217-69F9-4684-ACD3-FDC7319ED518}" type="pres">
      <dgm:prSet presAssocID="{5BB104D8-845D-4EFB-8372-C7F626D380AF}" presName="text_3" presStyleLbl="node1" presStyleIdx="2" presStyleCnt="3">
        <dgm:presLayoutVars>
          <dgm:bulletEnabled val="1"/>
        </dgm:presLayoutVars>
      </dgm:prSet>
      <dgm:spPr/>
    </dgm:pt>
    <dgm:pt modelId="{011DD213-DBCE-42CA-BAB7-4971E401FFE7}" type="pres">
      <dgm:prSet presAssocID="{5BB104D8-845D-4EFB-8372-C7F626D380AF}" presName="accent_3" presStyleCnt="0"/>
      <dgm:spPr/>
    </dgm:pt>
    <dgm:pt modelId="{E31F83D3-0D50-441B-865E-466B142AFAA3}" type="pres">
      <dgm:prSet presAssocID="{5BB104D8-845D-4EFB-8372-C7F626D380AF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32D183E-ECB3-4EF8-A36F-1C68272EBE67}" type="presOf" srcId="{5BB104D8-845D-4EFB-8372-C7F626D380AF}" destId="{5C9CE217-69F9-4684-ACD3-FDC7319ED518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91D83066-9D47-4131-9550-65993DD8A514}" srcId="{7E5AA53B-3EEE-4DE4-BB81-9044890C2946}" destId="{5BB104D8-845D-4EFB-8372-C7F626D380AF}" srcOrd="2" destOrd="0" parTransId="{3B860F1E-B3A8-4D46-BDAF-F8C01D85BD61}" sibTransId="{D1C8D780-E7D6-4619-9DA3-1260F74772A1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031FABD3-8B99-44A4-98EE-F843F8855AD9}" type="presParOf" srcId="{90561C55-3C6E-4D53-85E1-2C50BCDDA392}" destId="{5C9CE217-69F9-4684-ACD3-FDC7319ED518}" srcOrd="5" destOrd="0" presId="urn:microsoft.com/office/officeart/2008/layout/VerticalCurvedList"/>
    <dgm:cxn modelId="{DB475B33-A933-4978-BA09-7E1848A7D07D}" type="presParOf" srcId="{90561C55-3C6E-4D53-85E1-2C50BCDDA392}" destId="{011DD213-DBCE-42CA-BAB7-4971E401FFE7}" srcOrd="6" destOrd="0" presId="urn:microsoft.com/office/officeart/2008/layout/VerticalCurvedList"/>
    <dgm:cxn modelId="{73372574-69F5-4173-AE18-7A2A1234CFB5}" type="presParOf" srcId="{011DD213-DBCE-42CA-BAB7-4971E401FFE7}" destId="{E31F83D3-0D50-441B-865E-466B142AFA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Not</a:t>
          </a:r>
          <a:r>
            <a:rPr lang="en-US" dirty="0"/>
            <a:t> Microservices: Create logical division of domain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Worker support for Function App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BB104D8-845D-4EFB-8372-C7F626D380A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Messaging support for Service Bus</a:t>
          </a:r>
        </a:p>
      </dgm:t>
    </dgm:pt>
    <dgm:pt modelId="{3B860F1E-B3A8-4D46-BDAF-F8C01D85BD61}" type="parTrans" cxnId="{91D83066-9D47-4131-9550-65993DD8A514}">
      <dgm:prSet/>
      <dgm:spPr/>
      <dgm:t>
        <a:bodyPr/>
        <a:lstStyle/>
        <a:p>
          <a:endParaRPr lang="en-US"/>
        </a:p>
      </dgm:t>
    </dgm:pt>
    <dgm:pt modelId="{D1C8D780-E7D6-4619-9DA3-1260F74772A1}" type="sibTrans" cxnId="{91D83066-9D47-4131-9550-65993DD8A514}">
      <dgm:prSet/>
      <dgm:spPr/>
      <dgm:t>
        <a:bodyPr/>
        <a:lstStyle/>
        <a:p>
          <a:endParaRPr lang="en-US"/>
        </a:p>
      </dgm:t>
    </dgm:pt>
    <dgm:pt modelId="{7A812FED-FF7B-4282-8009-0FCE9B64FE9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Fluent API for building worker and messaging layer	</a:t>
          </a:r>
        </a:p>
      </dgm:t>
    </dgm:pt>
    <dgm:pt modelId="{EA851553-FAE8-4276-8B36-FDAB6E63B49F}" type="parTrans" cxnId="{0E6591A7-8845-4121-BEEE-E2194E22E2F2}">
      <dgm:prSet/>
      <dgm:spPr/>
      <dgm:t>
        <a:bodyPr/>
        <a:lstStyle/>
        <a:p>
          <a:endParaRPr lang="en-US"/>
        </a:p>
      </dgm:t>
    </dgm:pt>
    <dgm:pt modelId="{A06F03F0-66CB-46E2-8837-F14B70E06565}" type="sibTrans" cxnId="{0E6591A7-8845-4121-BEEE-E2194E22E2F2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BFC7BC84-84E8-45D4-A29B-14C7536D4862}" type="pres">
      <dgm:prSet presAssocID="{7A812FED-FF7B-4282-8009-0FCE9B64FE95}" presName="text_2" presStyleLbl="node1" presStyleIdx="1" presStyleCnt="4">
        <dgm:presLayoutVars>
          <dgm:bulletEnabled val="1"/>
        </dgm:presLayoutVars>
      </dgm:prSet>
      <dgm:spPr/>
    </dgm:pt>
    <dgm:pt modelId="{6D0FBA14-7376-4FB8-B8E2-F47B41C73B5A}" type="pres">
      <dgm:prSet presAssocID="{7A812FED-FF7B-4282-8009-0FCE9B64FE95}" presName="accent_2" presStyleCnt="0"/>
      <dgm:spPr/>
    </dgm:pt>
    <dgm:pt modelId="{5B79727B-867F-420D-A950-D7EAF3462A89}" type="pres">
      <dgm:prSet presAssocID="{7A812FED-FF7B-4282-8009-0FCE9B64FE95}" presName="accentRepeatNode" presStyleLbl="solidFgAcc1" presStyleIdx="1" presStyleCnt="4"/>
      <dgm:spPr/>
    </dgm:pt>
    <dgm:pt modelId="{56B30B8C-2E41-4277-BD7C-FDF365E85236}" type="pres">
      <dgm:prSet presAssocID="{0BEF68B8-1228-47BB-83B5-7B9CD1E3F84E}" presName="text_3" presStyleLbl="node1" presStyleIdx="2" presStyleCnt="4">
        <dgm:presLayoutVars>
          <dgm:bulletEnabled val="1"/>
        </dgm:presLayoutVars>
      </dgm:prSet>
      <dgm:spPr/>
    </dgm:pt>
    <dgm:pt modelId="{1E565B5B-37B6-47F8-89F9-7A7A127CDA55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4"/>
      <dgm:spPr/>
    </dgm:pt>
    <dgm:pt modelId="{961B95BA-AB53-45C1-BCA2-73878A0416AD}" type="pres">
      <dgm:prSet presAssocID="{5BB104D8-845D-4EFB-8372-C7F626D380AF}" presName="text_4" presStyleLbl="node1" presStyleIdx="3" presStyleCnt="4">
        <dgm:presLayoutVars>
          <dgm:bulletEnabled val="1"/>
        </dgm:presLayoutVars>
      </dgm:prSet>
      <dgm:spPr/>
    </dgm:pt>
    <dgm:pt modelId="{B832D747-F940-482B-B080-B7EE9018A101}" type="pres">
      <dgm:prSet presAssocID="{5BB104D8-845D-4EFB-8372-C7F626D380AF}" presName="accent_4" presStyleCnt="0"/>
      <dgm:spPr/>
    </dgm:pt>
    <dgm:pt modelId="{E31F83D3-0D50-441B-865E-466B142AFAA3}" type="pres">
      <dgm:prSet presAssocID="{5BB104D8-845D-4EFB-8372-C7F626D380AF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91D83066-9D47-4131-9550-65993DD8A514}" srcId="{7E5AA53B-3EEE-4DE4-BB81-9044890C2946}" destId="{5BB104D8-845D-4EFB-8372-C7F626D380AF}" srcOrd="3" destOrd="0" parTransId="{3B860F1E-B3A8-4D46-BDAF-F8C01D85BD61}" sibTransId="{D1C8D780-E7D6-4619-9DA3-1260F74772A1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E6591A7-8845-4121-BEEE-E2194E22E2F2}" srcId="{7E5AA53B-3EEE-4DE4-BB81-9044890C2946}" destId="{7A812FED-FF7B-4282-8009-0FCE9B64FE95}" srcOrd="1" destOrd="0" parTransId="{EA851553-FAE8-4276-8B36-FDAB6E63B49F}" sibTransId="{A06F03F0-66CB-46E2-8837-F14B70E06565}"/>
    <dgm:cxn modelId="{488437B1-6173-44CE-B7C3-20C9119C668C}" type="presOf" srcId="{5BB104D8-845D-4EFB-8372-C7F626D380AF}" destId="{961B95BA-AB53-45C1-BCA2-73878A0416AD}" srcOrd="0" destOrd="0" presId="urn:microsoft.com/office/officeart/2008/layout/VerticalCurvedList"/>
    <dgm:cxn modelId="{5A7F43B7-3D81-48C5-B0D5-78239CA2F2DE}" type="presOf" srcId="{7A812FED-FF7B-4282-8009-0FCE9B64FE95}" destId="{BFC7BC84-84E8-45D4-A29B-14C7536D4862}" srcOrd="0" destOrd="0" presId="urn:microsoft.com/office/officeart/2008/layout/VerticalCurvedList"/>
    <dgm:cxn modelId="{B13851FA-0078-403C-831B-3A62A3AD5415}" type="presOf" srcId="{0BEF68B8-1228-47BB-83B5-7B9CD1E3F84E}" destId="{56B30B8C-2E41-4277-BD7C-FDF365E85236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2394CABA-BAF2-483E-9DAE-EECB29495E89}" type="presParOf" srcId="{90561C55-3C6E-4D53-85E1-2C50BCDDA392}" destId="{BFC7BC84-84E8-45D4-A29B-14C7536D4862}" srcOrd="3" destOrd="0" presId="urn:microsoft.com/office/officeart/2008/layout/VerticalCurvedList"/>
    <dgm:cxn modelId="{9F8CAC3F-0856-44BE-BB91-406B45E30726}" type="presParOf" srcId="{90561C55-3C6E-4D53-85E1-2C50BCDDA392}" destId="{6D0FBA14-7376-4FB8-B8E2-F47B41C73B5A}" srcOrd="4" destOrd="0" presId="urn:microsoft.com/office/officeart/2008/layout/VerticalCurvedList"/>
    <dgm:cxn modelId="{77C34181-B050-4C77-B873-5084BCA57153}" type="presParOf" srcId="{6D0FBA14-7376-4FB8-B8E2-F47B41C73B5A}" destId="{5B79727B-867F-420D-A950-D7EAF3462A89}" srcOrd="0" destOrd="0" presId="urn:microsoft.com/office/officeart/2008/layout/VerticalCurvedList"/>
    <dgm:cxn modelId="{36434721-8B8B-47D4-A449-6D5906B19DFB}" type="presParOf" srcId="{90561C55-3C6E-4D53-85E1-2C50BCDDA392}" destId="{56B30B8C-2E41-4277-BD7C-FDF365E85236}" srcOrd="5" destOrd="0" presId="urn:microsoft.com/office/officeart/2008/layout/VerticalCurvedList"/>
    <dgm:cxn modelId="{28ECAEE2-E9D3-44D5-8D58-098363479D78}" type="presParOf" srcId="{90561C55-3C6E-4D53-85E1-2C50BCDDA392}" destId="{1E565B5B-37B6-47F8-89F9-7A7A127CDA55}" srcOrd="6" destOrd="0" presId="urn:microsoft.com/office/officeart/2008/layout/VerticalCurvedList"/>
    <dgm:cxn modelId="{6FD3FB93-CA3C-46EC-AC47-9246AE387A74}" type="presParOf" srcId="{1E565B5B-37B6-47F8-89F9-7A7A127CDA55}" destId="{3F8116AC-FAC3-4E95-9865-93CCFEB191B9}" srcOrd="0" destOrd="0" presId="urn:microsoft.com/office/officeart/2008/layout/VerticalCurvedList"/>
    <dgm:cxn modelId="{31A0848F-47CC-4518-B612-DFBAEF30EA88}" type="presParOf" srcId="{90561C55-3C6E-4D53-85E1-2C50BCDDA392}" destId="{961B95BA-AB53-45C1-BCA2-73878A0416AD}" srcOrd="7" destOrd="0" presId="urn:microsoft.com/office/officeart/2008/layout/VerticalCurvedList"/>
    <dgm:cxn modelId="{FC7121EB-4E9B-4BC0-9E7E-3FB09D8F3585}" type="presParOf" srcId="{90561C55-3C6E-4D53-85E1-2C50BCDDA392}" destId="{B832D747-F940-482B-B080-B7EE9018A101}" srcOrd="8" destOrd="0" presId="urn:microsoft.com/office/officeart/2008/layout/VerticalCurvedList"/>
    <dgm:cxn modelId="{5D263F16-EC3E-4FC9-8380-01C640B00ADA}" type="presParOf" srcId="{B832D747-F940-482B-B080-B7EE9018A101}" destId="{E31F83D3-0D50-441B-865E-466B142AFA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Reduce Development Time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Reduce Configuration Errors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CE217-69F9-4684-ACD3-FDC7319ED518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Fully Decouple Business Logic from Code</a:t>
          </a:r>
        </a:p>
      </dsp:txBody>
      <dsp:txXfrm>
        <a:off x="496568" y="2494756"/>
        <a:ext cx="6310391" cy="712787"/>
      </dsp:txXfrm>
    </dsp:sp>
    <dsp:sp modelId="{E31F83D3-0D50-441B-865E-466B142AFAA3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Entity Framework Code-First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Domain-Driven Design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CE217-69F9-4684-ACD3-FDC7319ED518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Infrastructure-as-Code</a:t>
          </a:r>
        </a:p>
      </dsp:txBody>
      <dsp:txXfrm>
        <a:off x="496568" y="2494756"/>
        <a:ext cx="6310391" cy="712787"/>
      </dsp:txXfrm>
    </dsp:sp>
    <dsp:sp modelId="{E31F83D3-0D50-441B-865E-466B142AFAA3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Not</a:t>
          </a:r>
          <a:r>
            <a:rPr lang="en-US" sz="2000" kern="1200" dirty="0"/>
            <a:t> Microservices: Create logical division of domain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7BC84-84E8-45D4-A29B-14C7536D486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Fluent API for building worker and messaging layer	</a:t>
          </a:r>
        </a:p>
      </dsp:txBody>
      <dsp:txXfrm>
        <a:off x="718958" y="1096552"/>
        <a:ext cx="6088001" cy="548276"/>
      </dsp:txXfrm>
    </dsp:sp>
    <dsp:sp modelId="{5B79727B-867F-420D-A950-D7EAF3462A8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30B8C-2E41-4277-BD7C-FDF365E85236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Worker support for Function App</a:t>
          </a:r>
        </a:p>
      </dsp:txBody>
      <dsp:txXfrm>
        <a:off x="718958" y="1919109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B95BA-AB53-45C1-BCA2-73878A0416AD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Messaging support for Service Bus</a:t>
          </a:r>
        </a:p>
      </dsp:txBody>
      <dsp:txXfrm>
        <a:off x="404618" y="2741666"/>
        <a:ext cx="6402340" cy="548276"/>
      </dsp:txXfrm>
    </dsp:sp>
    <dsp:sp modelId="{E31F83D3-0D50-441B-865E-466B142AFAA3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9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6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amk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amk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6.svg"/><Relationship Id="rId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8.svg"/><Relationship Id="rId7" Type="http://schemas.openxmlformats.org/officeDocument/2006/relationships/image" Target="../media/image2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40.svg"/><Relationship Id="rId10" Type="http://schemas.openxmlformats.org/officeDocument/2006/relationships/image" Target="../media/image31.png"/><Relationship Id="rId4" Type="http://schemas.openxmlformats.org/officeDocument/2006/relationships/image" Target="../media/image39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Mediatr2azure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  <a:hlinkClick r:id="rId4"/>
              </a:rPr>
              <a:t>https://github.com/jamkin</a:t>
            </a:r>
            <a:r>
              <a:rPr lang="en-US" dirty="0">
                <a:solidFill>
                  <a:srgbClr val="7CEB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4A48-95BE-437E-AFCD-67A112E8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V1+?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63FD-EE19-4B10-A6DC-276BD9F9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groupings can each map to their own SB namespace and FA</a:t>
            </a:r>
          </a:p>
          <a:p>
            <a:r>
              <a:rPr lang="en-US" dirty="0"/>
              <a:t>Allow more customization over </a:t>
            </a:r>
            <a:r>
              <a:rPr lang="en-US" dirty="0" err="1"/>
              <a:t>namings</a:t>
            </a:r>
            <a:r>
              <a:rPr lang="en-US" dirty="0"/>
              <a:t> (rather than default convention)</a:t>
            </a:r>
          </a:p>
        </p:txBody>
      </p:sp>
    </p:spTree>
    <p:extLst>
      <p:ext uri="{BB962C8B-B14F-4D97-AF65-F5344CB8AC3E}">
        <p14:creationId xmlns:p14="http://schemas.microsoft.com/office/powerpoint/2010/main" val="296622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4"/>
              </a:rPr>
              <a:t>https://github.com/jamkin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99F0-0981-417D-89F4-3576374B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we  write code like this?</a:t>
            </a:r>
          </a:p>
        </p:txBody>
      </p:sp>
    </p:spTree>
    <p:extLst>
      <p:ext uri="{BB962C8B-B14F-4D97-AF65-F5344CB8AC3E}">
        <p14:creationId xmlns:p14="http://schemas.microsoft.com/office/powerpoint/2010/main" val="131763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Goals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27540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Graphic 11" descr="Stopwatch 66% with solid fill">
            <a:extLst>
              <a:ext uri="{FF2B5EF4-FFF2-40B4-BE49-F238E27FC236}">
                <a16:creationId xmlns:a16="http://schemas.microsoft.com/office/drawing/2014/main" id="{D9857A03-AEA1-49F9-B9A1-C8352AD98D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21936" y="2645072"/>
            <a:ext cx="571624" cy="571624"/>
          </a:xfrm>
          <a:prstGeom prst="rect">
            <a:avLst/>
          </a:prstGeom>
        </p:spPr>
      </p:pic>
      <p:pic>
        <p:nvPicPr>
          <p:cNvPr id="19" name="Graphic 18" descr="Slippery with solid fill">
            <a:extLst>
              <a:ext uri="{FF2B5EF4-FFF2-40B4-BE49-F238E27FC236}">
                <a16:creationId xmlns:a16="http://schemas.microsoft.com/office/drawing/2014/main" id="{BF0056A1-41A0-45E3-880A-0E9582EA62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39044" y="3641304"/>
            <a:ext cx="677838" cy="677838"/>
          </a:xfrm>
          <a:prstGeom prst="rect">
            <a:avLst/>
          </a:prstGeom>
        </p:spPr>
      </p:pic>
      <p:pic>
        <p:nvPicPr>
          <p:cNvPr id="21" name="Graphic 20" descr="Server with solid fill">
            <a:extLst>
              <a:ext uri="{FF2B5EF4-FFF2-40B4-BE49-F238E27FC236}">
                <a16:creationId xmlns:a16="http://schemas.microsoft.com/office/drawing/2014/main" id="{B994624F-4117-437F-B28B-6372FFEC85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45782" y="5455761"/>
            <a:ext cx="442996" cy="442996"/>
          </a:xfrm>
          <a:prstGeom prst="rect">
            <a:avLst/>
          </a:prstGeom>
        </p:spPr>
      </p:pic>
      <p:pic>
        <p:nvPicPr>
          <p:cNvPr id="27" name="Graphic 26" descr="Programmer female outline">
            <a:extLst>
              <a:ext uri="{FF2B5EF4-FFF2-40B4-BE49-F238E27FC236}">
                <a16:creationId xmlns:a16="http://schemas.microsoft.com/office/drawing/2014/main" id="{485E8104-CC7C-4A95-90B2-27B1E948BC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9408" y="5489626"/>
            <a:ext cx="676872" cy="676872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2DB119FB-F504-43F5-8D84-144C4701FA9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79877" y="5558631"/>
            <a:ext cx="470854" cy="470854"/>
          </a:xfrm>
          <a:prstGeom prst="rect">
            <a:avLst/>
          </a:prstGeom>
        </p:spPr>
      </p:pic>
      <p:pic>
        <p:nvPicPr>
          <p:cNvPr id="37" name="Graphic 36" descr="Cloud Computing outline">
            <a:extLst>
              <a:ext uri="{FF2B5EF4-FFF2-40B4-BE49-F238E27FC236}">
                <a16:creationId xmlns:a16="http://schemas.microsoft.com/office/drawing/2014/main" id="{B1F15A1E-E65A-4B07-871B-7DA968B654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40987" y="5921429"/>
            <a:ext cx="442996" cy="442996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EF7C68-7E8B-44D7-92E2-BDA670AC2C09}"/>
              </a:ext>
            </a:extLst>
          </p:cNvPr>
          <p:cNvCxnSpPr>
            <a:cxnSpLocks/>
          </p:cNvCxnSpPr>
          <p:nvPr/>
        </p:nvCxnSpPr>
        <p:spPr>
          <a:xfrm flipV="1">
            <a:off x="3642404" y="6079183"/>
            <a:ext cx="835003" cy="140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6A9674-28E9-48E2-9912-5556882FB580}"/>
              </a:ext>
            </a:extLst>
          </p:cNvPr>
          <p:cNvCxnSpPr/>
          <p:nvPr/>
        </p:nvCxnSpPr>
        <p:spPr>
          <a:xfrm>
            <a:off x="3575619" y="5677259"/>
            <a:ext cx="1008993" cy="849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34AF84-A04A-4FA7-B20A-269D5C826326}"/>
              </a:ext>
            </a:extLst>
          </p:cNvPr>
          <p:cNvCxnSpPr/>
          <p:nvPr/>
        </p:nvCxnSpPr>
        <p:spPr>
          <a:xfrm flipH="1">
            <a:off x="3701743" y="5898757"/>
            <a:ext cx="882869" cy="1307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D0BF6-8DB9-4B17-B90E-583ADE941691}"/>
              </a:ext>
            </a:extLst>
          </p:cNvPr>
          <p:cNvCxnSpPr/>
          <p:nvPr/>
        </p:nvCxnSpPr>
        <p:spPr>
          <a:xfrm flipH="1">
            <a:off x="3644988" y="5558631"/>
            <a:ext cx="744132" cy="4054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3A4133-F02E-4D26-B2B8-3E6283018CC8}"/>
              </a:ext>
            </a:extLst>
          </p:cNvPr>
          <p:cNvCxnSpPr>
            <a:cxnSpLocks/>
          </p:cNvCxnSpPr>
          <p:nvPr/>
        </p:nvCxnSpPr>
        <p:spPr>
          <a:xfrm>
            <a:off x="3575619" y="5761376"/>
            <a:ext cx="1183292" cy="3178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&quot;Not Allowed&quot; Symbol 49">
            <a:extLst>
              <a:ext uri="{FF2B5EF4-FFF2-40B4-BE49-F238E27FC236}">
                <a16:creationId xmlns:a16="http://schemas.microsoft.com/office/drawing/2014/main" id="{A5284C01-92DF-4DA3-8D15-EAA3A679179C}"/>
              </a:ext>
            </a:extLst>
          </p:cNvPr>
          <p:cNvSpPr/>
          <p:nvPr/>
        </p:nvSpPr>
        <p:spPr>
          <a:xfrm>
            <a:off x="3827868" y="5558631"/>
            <a:ext cx="518757" cy="534564"/>
          </a:xfrm>
          <a:prstGeom prst="noSmoking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0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Inspirations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33058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85EFE7-6A1B-45CE-9195-8662A207829D}"/>
              </a:ext>
            </a:extLst>
          </p:cNvPr>
          <p:cNvSpPr/>
          <p:nvPr/>
        </p:nvSpPr>
        <p:spPr>
          <a:xfrm>
            <a:off x="738642" y="2451334"/>
            <a:ext cx="5278877" cy="4275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3B7DE-CA5F-4CE0-B497-A718D2F5E544}"/>
              </a:ext>
            </a:extLst>
          </p:cNvPr>
          <p:cNvSpPr/>
          <p:nvPr/>
        </p:nvSpPr>
        <p:spPr>
          <a:xfrm>
            <a:off x="1994699" y="2782780"/>
            <a:ext cx="3421290" cy="1535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9856C-3810-404C-9BDD-CEB8E765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Graphic 4" descr="Programmer male with solid fill">
            <a:extLst>
              <a:ext uri="{FF2B5EF4-FFF2-40B4-BE49-F238E27FC236}">
                <a16:creationId xmlns:a16="http://schemas.microsoft.com/office/drawing/2014/main" id="{0646E7F1-0133-4549-B7C7-C4E0209CF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675" y="2795308"/>
            <a:ext cx="867951" cy="867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3BEB23-7895-4486-8556-B30F5BB828E5}"/>
              </a:ext>
            </a:extLst>
          </p:cNvPr>
          <p:cNvSpPr txBox="1"/>
          <p:nvPr/>
        </p:nvSpPr>
        <p:spPr>
          <a:xfrm>
            <a:off x="2366899" y="2001889"/>
            <a:ext cx="234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Code 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94D765-2BE6-4F44-802A-FC3F2C0017DC}"/>
              </a:ext>
            </a:extLst>
          </p:cNvPr>
          <p:cNvSpPr/>
          <p:nvPr/>
        </p:nvSpPr>
        <p:spPr>
          <a:xfrm>
            <a:off x="1994699" y="4811715"/>
            <a:ext cx="3398618" cy="165478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Fairy female with solid fill">
            <a:extLst>
              <a:ext uri="{FF2B5EF4-FFF2-40B4-BE49-F238E27FC236}">
                <a16:creationId xmlns:a16="http://schemas.microsoft.com/office/drawing/2014/main" id="{18891CA3-2053-41F8-85A4-16ACF6C39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843" y="5117794"/>
            <a:ext cx="696176" cy="696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799F6B-9A24-4252-BF12-751D493F8C20}"/>
              </a:ext>
            </a:extLst>
          </p:cNvPr>
          <p:cNvSpPr txBox="1"/>
          <p:nvPr/>
        </p:nvSpPr>
        <p:spPr>
          <a:xfrm>
            <a:off x="841282" y="3635206"/>
            <a:ext cx="148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Developed</a:t>
            </a:r>
          </a:p>
          <a:p>
            <a:r>
              <a:rPr lang="en-US" dirty="0"/>
              <a:t>(C#)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8D5B2-0F68-4A7D-A613-A1C8E97ECCB1}"/>
              </a:ext>
            </a:extLst>
          </p:cNvPr>
          <p:cNvSpPr txBox="1"/>
          <p:nvPr/>
        </p:nvSpPr>
        <p:spPr>
          <a:xfrm>
            <a:off x="733089" y="5767332"/>
            <a:ext cx="13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</a:t>
            </a:r>
          </a:p>
        </p:txBody>
      </p:sp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5CBB9E0D-62AB-4A66-B700-45C7BADE8C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3892" y="5709921"/>
            <a:ext cx="583135" cy="5831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1AB4A7-C50B-42BA-B2E2-458E778CC300}"/>
              </a:ext>
            </a:extLst>
          </p:cNvPr>
          <p:cNvSpPr txBox="1"/>
          <p:nvPr/>
        </p:nvSpPr>
        <p:spPr>
          <a:xfrm>
            <a:off x="2064230" y="5398000"/>
            <a:ext cx="118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D28CC-9343-473D-93CD-8624801C20AB}"/>
              </a:ext>
            </a:extLst>
          </p:cNvPr>
          <p:cNvSpPr txBox="1"/>
          <p:nvPr/>
        </p:nvSpPr>
        <p:spPr>
          <a:xfrm>
            <a:off x="3781176" y="5061839"/>
            <a:ext cx="157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Hosting (C#)</a:t>
            </a:r>
          </a:p>
        </p:txBody>
      </p:sp>
      <p:pic>
        <p:nvPicPr>
          <p:cNvPr id="22" name="Graphic 21" descr="Flowchart outline">
            <a:extLst>
              <a:ext uri="{FF2B5EF4-FFF2-40B4-BE49-F238E27FC236}">
                <a16:creationId xmlns:a16="http://schemas.microsoft.com/office/drawing/2014/main" id="{8A09ACCD-95BD-4915-BDCE-9F621DA90D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8659" y="3471038"/>
            <a:ext cx="888126" cy="8881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8A0E22-13C7-4D1E-B6B1-28EAD32F47EF}"/>
              </a:ext>
            </a:extLst>
          </p:cNvPr>
          <p:cNvSpPr txBox="1"/>
          <p:nvPr/>
        </p:nvSpPr>
        <p:spPr>
          <a:xfrm>
            <a:off x="2015475" y="2853413"/>
            <a:ext cx="139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Objects and Logic</a:t>
            </a:r>
          </a:p>
        </p:txBody>
      </p:sp>
      <p:pic>
        <p:nvPicPr>
          <p:cNvPr id="27" name="Graphic 26" descr="Cmd Terminal with solid fill">
            <a:extLst>
              <a:ext uri="{FF2B5EF4-FFF2-40B4-BE49-F238E27FC236}">
                <a16:creationId xmlns:a16="http://schemas.microsoft.com/office/drawing/2014/main" id="{6479ECC3-6BD8-4845-9973-E6F5103DBF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0515" y="5524130"/>
            <a:ext cx="914400" cy="914400"/>
          </a:xfrm>
          <a:prstGeom prst="rect">
            <a:avLst/>
          </a:prstGeom>
        </p:spPr>
      </p:pic>
      <p:pic>
        <p:nvPicPr>
          <p:cNvPr id="29" name="Graphic 28" descr="Gears with solid fill">
            <a:extLst>
              <a:ext uri="{FF2B5EF4-FFF2-40B4-BE49-F238E27FC236}">
                <a16:creationId xmlns:a16="http://schemas.microsoft.com/office/drawing/2014/main" id="{00BD2516-4EAB-449B-BF64-59A57F2AC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04009" y="3368616"/>
            <a:ext cx="846874" cy="8468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F2BF11B-2670-4773-BE26-4B1A226A0120}"/>
              </a:ext>
            </a:extLst>
          </p:cNvPr>
          <p:cNvSpPr txBox="1"/>
          <p:nvPr/>
        </p:nvSpPr>
        <p:spPr>
          <a:xfrm>
            <a:off x="3720674" y="3069122"/>
            <a:ext cx="13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 Config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9244D2-A625-49D1-882B-121F9156EFA2}"/>
              </a:ext>
            </a:extLst>
          </p:cNvPr>
          <p:cNvSpPr/>
          <p:nvPr/>
        </p:nvSpPr>
        <p:spPr>
          <a:xfrm>
            <a:off x="6336454" y="4142295"/>
            <a:ext cx="5437422" cy="25845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9AEA52-9C6D-4890-A9AF-A367FF213F64}"/>
              </a:ext>
            </a:extLst>
          </p:cNvPr>
          <p:cNvSpPr txBox="1"/>
          <p:nvPr/>
        </p:nvSpPr>
        <p:spPr>
          <a:xfrm>
            <a:off x="6569406" y="3726318"/>
            <a:ext cx="329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 Generation Framework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D68215-D694-434B-9706-7628C4819B21}"/>
              </a:ext>
            </a:extLst>
          </p:cNvPr>
          <p:cNvSpPr/>
          <p:nvPr/>
        </p:nvSpPr>
        <p:spPr>
          <a:xfrm>
            <a:off x="10144780" y="5014198"/>
            <a:ext cx="860484" cy="822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D112D2-5189-4B92-B3C1-74D0B8C7332D}"/>
              </a:ext>
            </a:extLst>
          </p:cNvPr>
          <p:cNvSpPr txBox="1"/>
          <p:nvPr/>
        </p:nvSpPr>
        <p:spPr>
          <a:xfrm>
            <a:off x="9735303" y="4617964"/>
            <a:ext cx="196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 Builder Core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37EAB5-CCF3-4708-8138-ECEBB6E9D7A4}"/>
              </a:ext>
            </a:extLst>
          </p:cNvPr>
          <p:cNvSpPr/>
          <p:nvPr/>
        </p:nvSpPr>
        <p:spPr>
          <a:xfrm>
            <a:off x="6586146" y="4542481"/>
            <a:ext cx="2803630" cy="1951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123EF2-4E39-4698-9131-C5FCB51E5D01}"/>
              </a:ext>
            </a:extLst>
          </p:cNvPr>
          <p:cNvCxnSpPr>
            <a:cxnSpLocks/>
          </p:cNvCxnSpPr>
          <p:nvPr/>
        </p:nvCxnSpPr>
        <p:spPr>
          <a:xfrm flipH="1">
            <a:off x="3345939" y="3614576"/>
            <a:ext cx="48457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F7AB9C-4BD4-4FF6-B60F-C67B8B213BE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650883" y="3792053"/>
            <a:ext cx="2113482" cy="226029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5A1A49-B87F-4DA2-A057-4C648A06F4B4}"/>
              </a:ext>
            </a:extLst>
          </p:cNvPr>
          <p:cNvCxnSpPr>
            <a:cxnSpLocks/>
          </p:cNvCxnSpPr>
          <p:nvPr/>
        </p:nvCxnSpPr>
        <p:spPr>
          <a:xfrm>
            <a:off x="4779257" y="3655643"/>
            <a:ext cx="3855526" cy="162775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7C25FED-0475-42BA-A2DF-A0F599EB7F05}"/>
              </a:ext>
            </a:extLst>
          </p:cNvPr>
          <p:cNvCxnSpPr>
            <a:cxnSpLocks/>
          </p:cNvCxnSpPr>
          <p:nvPr/>
        </p:nvCxnSpPr>
        <p:spPr>
          <a:xfrm flipH="1" flipV="1">
            <a:off x="2915164" y="4426240"/>
            <a:ext cx="899077" cy="1525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149CD6E-BD7B-47E8-8CB5-CE8E42761628}"/>
              </a:ext>
            </a:extLst>
          </p:cNvPr>
          <p:cNvCxnSpPr>
            <a:cxnSpLocks/>
          </p:cNvCxnSpPr>
          <p:nvPr/>
        </p:nvCxnSpPr>
        <p:spPr>
          <a:xfrm>
            <a:off x="4715867" y="3724796"/>
            <a:ext cx="2227002" cy="1426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9F19124-68C6-46F9-901F-C7E9C420EA3B}"/>
              </a:ext>
            </a:extLst>
          </p:cNvPr>
          <p:cNvCxnSpPr>
            <a:cxnSpLocks/>
          </p:cNvCxnSpPr>
          <p:nvPr/>
        </p:nvCxnSpPr>
        <p:spPr>
          <a:xfrm flipH="1" flipV="1">
            <a:off x="8698173" y="2729174"/>
            <a:ext cx="1792787" cy="18107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Gears with solid fill">
            <a:extLst>
              <a:ext uri="{FF2B5EF4-FFF2-40B4-BE49-F238E27FC236}">
                <a16:creationId xmlns:a16="http://schemas.microsoft.com/office/drawing/2014/main" id="{6A179481-5686-432D-A54A-AE8F56F1A7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58389" y="4989879"/>
            <a:ext cx="846874" cy="846874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262E9795-E67D-4709-ACAF-89BBEF7BC7DA}"/>
              </a:ext>
            </a:extLst>
          </p:cNvPr>
          <p:cNvSpPr/>
          <p:nvPr/>
        </p:nvSpPr>
        <p:spPr>
          <a:xfrm>
            <a:off x="7344487" y="2244975"/>
            <a:ext cx="1218637" cy="6417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36E555-A8A1-413C-BD18-BEF912879287}"/>
              </a:ext>
            </a:extLst>
          </p:cNvPr>
          <p:cNvSpPr txBox="1"/>
          <p:nvPr/>
        </p:nvSpPr>
        <p:spPr>
          <a:xfrm>
            <a:off x="7473463" y="2378784"/>
            <a:ext cx="1277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MediatR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C3D7D-34B3-4514-BD2B-12F9C9137985}"/>
              </a:ext>
            </a:extLst>
          </p:cNvPr>
          <p:cNvSpPr txBox="1"/>
          <p:nvPr/>
        </p:nvSpPr>
        <p:spPr>
          <a:xfrm>
            <a:off x="7774317" y="4138095"/>
            <a:ext cx="157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Extensions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1829459-5DB9-4E8F-AC02-F65D03E3525A}"/>
              </a:ext>
            </a:extLst>
          </p:cNvPr>
          <p:cNvCxnSpPr>
            <a:cxnSpLocks/>
          </p:cNvCxnSpPr>
          <p:nvPr/>
        </p:nvCxnSpPr>
        <p:spPr>
          <a:xfrm flipV="1">
            <a:off x="9494429" y="5465882"/>
            <a:ext cx="574137" cy="4861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25" descr="Gears with solid fill">
            <a:extLst>
              <a:ext uri="{FF2B5EF4-FFF2-40B4-BE49-F238E27FC236}">
                <a16:creationId xmlns:a16="http://schemas.microsoft.com/office/drawing/2014/main" id="{379F022B-2117-457D-8AAC-E54D238086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77706" y="4887546"/>
            <a:ext cx="734467" cy="734467"/>
          </a:xfrm>
          <a:prstGeom prst="rect">
            <a:avLst/>
          </a:prstGeom>
        </p:spPr>
      </p:pic>
      <p:pic>
        <p:nvPicPr>
          <p:cNvPr id="127" name="Graphic 126" descr="Gears with solid fill">
            <a:extLst>
              <a:ext uri="{FF2B5EF4-FFF2-40B4-BE49-F238E27FC236}">
                <a16:creationId xmlns:a16="http://schemas.microsoft.com/office/drawing/2014/main" id="{BF2E3203-7628-4451-A4D3-9F719ABF7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70750" y="5752373"/>
            <a:ext cx="734467" cy="734467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25FC6B2E-D9DD-4E28-B05E-8A3F6EA8CF9C}"/>
              </a:ext>
            </a:extLst>
          </p:cNvPr>
          <p:cNvSpPr txBox="1"/>
          <p:nvPr/>
        </p:nvSpPr>
        <p:spPr>
          <a:xfrm>
            <a:off x="7334987" y="4989879"/>
            <a:ext cx="1093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Service Bus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D1693C3-416E-49D6-AEE8-F5BEF54DE285}"/>
              </a:ext>
            </a:extLst>
          </p:cNvPr>
          <p:cNvSpPr txBox="1"/>
          <p:nvPr/>
        </p:nvSpPr>
        <p:spPr>
          <a:xfrm>
            <a:off x="8453387" y="4714098"/>
            <a:ext cx="734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0A5279B-7A61-4816-AA72-2E724C5F9BC7}"/>
              </a:ext>
            </a:extLst>
          </p:cNvPr>
          <p:cNvSpPr txBox="1"/>
          <p:nvPr/>
        </p:nvSpPr>
        <p:spPr>
          <a:xfrm>
            <a:off x="7137644" y="5893496"/>
            <a:ext cx="1425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Azure Functions</a:t>
            </a:r>
          </a:p>
        </p:txBody>
      </p:sp>
      <p:pic>
        <p:nvPicPr>
          <p:cNvPr id="136" name="Graphic 135" descr="Gears with solid fill">
            <a:extLst>
              <a:ext uri="{FF2B5EF4-FFF2-40B4-BE49-F238E27FC236}">
                <a16:creationId xmlns:a16="http://schemas.microsoft.com/office/drawing/2014/main" id="{52B531F4-02A2-43C7-A44F-6715FA2390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32735" y="5055948"/>
            <a:ext cx="734467" cy="734467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FAE06E2-11AE-4DFF-8C06-58A0C5025D79}"/>
              </a:ext>
            </a:extLst>
          </p:cNvPr>
          <p:cNvCxnSpPr>
            <a:cxnSpLocks/>
          </p:cNvCxnSpPr>
          <p:nvPr/>
        </p:nvCxnSpPr>
        <p:spPr>
          <a:xfrm flipV="1">
            <a:off x="3178240" y="2565832"/>
            <a:ext cx="4031198" cy="4973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3D22-334B-4DDB-A206-BB4CC3F9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(HIGH-Level)</a:t>
            </a:r>
          </a:p>
        </p:txBody>
      </p:sp>
      <p:pic>
        <p:nvPicPr>
          <p:cNvPr id="35" name="Graphic 34" descr="Gears with solid fill">
            <a:extLst>
              <a:ext uri="{FF2B5EF4-FFF2-40B4-BE49-F238E27FC236}">
                <a16:creationId xmlns:a16="http://schemas.microsoft.com/office/drawing/2014/main" id="{B1A439DA-C7CF-4339-B7E5-8E407EB1D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8229" y="5989243"/>
            <a:ext cx="452412" cy="45241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4185F8-D6B7-4C32-A493-83DA6083CD9F}"/>
              </a:ext>
            </a:extLst>
          </p:cNvPr>
          <p:cNvSpPr txBox="1"/>
          <p:nvPr/>
        </p:nvSpPr>
        <p:spPr>
          <a:xfrm>
            <a:off x="6273884" y="3522233"/>
            <a:ext cx="12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pic>
        <p:nvPicPr>
          <p:cNvPr id="43" name="Graphic 42" descr="Easel outline">
            <a:extLst>
              <a:ext uri="{FF2B5EF4-FFF2-40B4-BE49-F238E27FC236}">
                <a16:creationId xmlns:a16="http://schemas.microsoft.com/office/drawing/2014/main" id="{6AB00464-778D-450C-BE1C-BC698EB05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5000" y="3714399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CFCD20C-EC8D-4A6A-B80D-F0B6F27AD49E}"/>
              </a:ext>
            </a:extLst>
          </p:cNvPr>
          <p:cNvSpPr txBox="1"/>
          <p:nvPr/>
        </p:nvSpPr>
        <p:spPr>
          <a:xfrm>
            <a:off x="8906949" y="3922943"/>
            <a:ext cx="125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pic>
        <p:nvPicPr>
          <p:cNvPr id="46" name="Graphic 45" descr="Computer with solid fill">
            <a:extLst>
              <a:ext uri="{FF2B5EF4-FFF2-40B4-BE49-F238E27FC236}">
                <a16:creationId xmlns:a16="http://schemas.microsoft.com/office/drawing/2014/main" id="{69F9BBB2-6252-4268-8875-AF9CFA6DA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7201" y="6086142"/>
            <a:ext cx="397062" cy="397062"/>
          </a:xfrm>
          <a:prstGeom prst="rect">
            <a:avLst/>
          </a:prstGeom>
        </p:spPr>
      </p:pic>
      <p:pic>
        <p:nvPicPr>
          <p:cNvPr id="64" name="Graphic 63" descr="Programmer male outline">
            <a:extLst>
              <a:ext uri="{FF2B5EF4-FFF2-40B4-BE49-F238E27FC236}">
                <a16:creationId xmlns:a16="http://schemas.microsoft.com/office/drawing/2014/main" id="{CBB14094-9C63-485A-B9A1-B81B27D368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1286" y="3344606"/>
            <a:ext cx="914400" cy="914400"/>
          </a:xfrm>
          <a:prstGeom prst="rect">
            <a:avLst/>
          </a:prstGeom>
        </p:spPr>
      </p:pic>
      <p:pic>
        <p:nvPicPr>
          <p:cNvPr id="66" name="Graphic 65" descr="Gears with solid fill">
            <a:extLst>
              <a:ext uri="{FF2B5EF4-FFF2-40B4-BE49-F238E27FC236}">
                <a16:creationId xmlns:a16="http://schemas.microsoft.com/office/drawing/2014/main" id="{C5137FC2-CA09-44BC-A791-F5B9637325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77293" y="5552314"/>
            <a:ext cx="603530" cy="603530"/>
          </a:xfrm>
          <a:prstGeom prst="rect">
            <a:avLst/>
          </a:prstGeom>
        </p:spPr>
      </p:pic>
      <p:pic>
        <p:nvPicPr>
          <p:cNvPr id="68" name="Graphic 67" descr="Computer with solid fill">
            <a:extLst>
              <a:ext uri="{FF2B5EF4-FFF2-40B4-BE49-F238E27FC236}">
                <a16:creationId xmlns:a16="http://schemas.microsoft.com/office/drawing/2014/main" id="{DF0315B3-53F6-425D-B286-22CF6F047D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15119" y="5588646"/>
            <a:ext cx="655686" cy="65568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B3E38E8-7EBE-4C44-9A71-6CF401EE6FB7}"/>
              </a:ext>
            </a:extLst>
          </p:cNvPr>
          <p:cNvSpPr txBox="1"/>
          <p:nvPr/>
        </p:nvSpPr>
        <p:spPr>
          <a:xfrm>
            <a:off x="2043233" y="5352073"/>
            <a:ext cx="139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Hosting/Infra</a:t>
            </a:r>
          </a:p>
        </p:txBody>
      </p:sp>
      <p:pic>
        <p:nvPicPr>
          <p:cNvPr id="77" name="Graphic 76" descr="Programmer male outline">
            <a:extLst>
              <a:ext uri="{FF2B5EF4-FFF2-40B4-BE49-F238E27FC236}">
                <a16:creationId xmlns:a16="http://schemas.microsoft.com/office/drawing/2014/main" id="{71B94957-0B1C-41BD-9F71-BF8A81FA2F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4122" y="3404948"/>
            <a:ext cx="914400" cy="9144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D20C846-DB8A-49B0-9C02-E14293F84E64}"/>
              </a:ext>
            </a:extLst>
          </p:cNvPr>
          <p:cNvSpPr txBox="1"/>
          <p:nvPr/>
        </p:nvSpPr>
        <p:spPr>
          <a:xfrm>
            <a:off x="2770369" y="3553611"/>
            <a:ext cx="12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pic>
        <p:nvPicPr>
          <p:cNvPr id="79" name="Graphic 78" descr="Gears with solid fill">
            <a:extLst>
              <a:ext uri="{FF2B5EF4-FFF2-40B4-BE49-F238E27FC236}">
                <a16:creationId xmlns:a16="http://schemas.microsoft.com/office/drawing/2014/main" id="{494ECDBE-C0E0-4970-A308-81734C925A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0146" y="5671355"/>
            <a:ext cx="603530" cy="603530"/>
          </a:xfrm>
          <a:prstGeom prst="rect">
            <a:avLst/>
          </a:prstGeom>
        </p:spPr>
      </p:pic>
      <p:pic>
        <p:nvPicPr>
          <p:cNvPr id="80" name="Graphic 79" descr="Computer with solid fill">
            <a:extLst>
              <a:ext uri="{FF2B5EF4-FFF2-40B4-BE49-F238E27FC236}">
                <a16:creationId xmlns:a16="http://schemas.microsoft.com/office/drawing/2014/main" id="{D4A6E00E-994C-4F20-AE32-A330EDFA90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8202" y="5645277"/>
            <a:ext cx="655686" cy="65568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A58198D-C267-4C4C-AFA6-DFC767D88047}"/>
              </a:ext>
            </a:extLst>
          </p:cNvPr>
          <p:cNvSpPr txBox="1"/>
          <p:nvPr/>
        </p:nvSpPr>
        <p:spPr>
          <a:xfrm>
            <a:off x="6582381" y="5365415"/>
            <a:ext cx="139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Hosting/Infra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B1451C-FDE3-43ED-AB09-45ADCFDED33A}"/>
              </a:ext>
            </a:extLst>
          </p:cNvPr>
          <p:cNvCxnSpPr>
            <a:cxnSpLocks/>
          </p:cNvCxnSpPr>
          <p:nvPr/>
        </p:nvCxnSpPr>
        <p:spPr>
          <a:xfrm flipH="1" flipV="1">
            <a:off x="2436558" y="4413772"/>
            <a:ext cx="198695" cy="97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93037D9-EC6F-464E-9EEC-A1D367931B13}"/>
              </a:ext>
            </a:extLst>
          </p:cNvPr>
          <p:cNvCxnSpPr>
            <a:cxnSpLocks/>
          </p:cNvCxnSpPr>
          <p:nvPr/>
        </p:nvCxnSpPr>
        <p:spPr>
          <a:xfrm flipV="1">
            <a:off x="2467157" y="4382220"/>
            <a:ext cx="72825" cy="98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8A664BF-4B60-4EE7-8284-9E044BBF7B53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2743196" y="4368940"/>
            <a:ext cx="101989" cy="98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CCABA89-965A-4541-9F2E-46984D08B37E}"/>
              </a:ext>
            </a:extLst>
          </p:cNvPr>
          <p:cNvCxnSpPr>
            <a:cxnSpLocks/>
          </p:cNvCxnSpPr>
          <p:nvPr/>
        </p:nvCxnSpPr>
        <p:spPr>
          <a:xfrm flipH="1">
            <a:off x="2563822" y="4438814"/>
            <a:ext cx="135540" cy="968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38121A2-99BC-406B-A6F0-72EB12E08F41}"/>
              </a:ext>
            </a:extLst>
          </p:cNvPr>
          <p:cNvCxnSpPr>
            <a:cxnSpLocks/>
          </p:cNvCxnSpPr>
          <p:nvPr/>
        </p:nvCxnSpPr>
        <p:spPr>
          <a:xfrm flipH="1">
            <a:off x="2310641" y="4431261"/>
            <a:ext cx="327631" cy="954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6BFDAD-D48A-4653-B318-10375FD41B5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582381" y="4073734"/>
            <a:ext cx="1662619" cy="9786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B4A091-6CEE-4F62-A524-389BB661C4A5}"/>
              </a:ext>
            </a:extLst>
          </p:cNvPr>
          <p:cNvCxnSpPr>
            <a:cxnSpLocks/>
            <a:stCxn id="81" idx="0"/>
            <a:endCxn id="43" idx="1"/>
          </p:cNvCxnSpPr>
          <p:nvPr/>
        </p:nvCxnSpPr>
        <p:spPr>
          <a:xfrm flipV="1">
            <a:off x="7282344" y="4171599"/>
            <a:ext cx="962656" cy="119381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&quot;Not Allowed&quot; Symbol 104">
            <a:extLst>
              <a:ext uri="{FF2B5EF4-FFF2-40B4-BE49-F238E27FC236}">
                <a16:creationId xmlns:a16="http://schemas.microsoft.com/office/drawing/2014/main" id="{1D472162-3F3B-4E16-8EA9-8465B945CA85}"/>
              </a:ext>
            </a:extLst>
          </p:cNvPr>
          <p:cNvSpPr/>
          <p:nvPr/>
        </p:nvSpPr>
        <p:spPr>
          <a:xfrm>
            <a:off x="1169611" y="3392327"/>
            <a:ext cx="3180293" cy="3155777"/>
          </a:xfrm>
          <a:prstGeom prst="noSmoking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0D6E303-63CF-4C6E-B59B-55BDEB87F309}"/>
              </a:ext>
            </a:extLst>
          </p:cNvPr>
          <p:cNvSpPr txBox="1"/>
          <p:nvPr/>
        </p:nvSpPr>
        <p:spPr>
          <a:xfrm>
            <a:off x="520167" y="2019740"/>
            <a:ext cx="1060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building core code for service (models, business logic, etc.) directly against physical concepts like reliable message queues (or particularly reliable message queue technology), a framework acts as a bridge from the core code and the “real world”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Ideally, the service layer would not even have an awareness of concept like a “message queue”</a:t>
            </a:r>
          </a:p>
        </p:txBody>
      </p:sp>
    </p:spTree>
    <p:extLst>
      <p:ext uri="{BB962C8B-B14F-4D97-AF65-F5344CB8AC3E}">
        <p14:creationId xmlns:p14="http://schemas.microsoft.com/office/powerpoint/2010/main" val="316043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7271615-F4B2-4C9C-B880-DC8FA9F1606A}"/>
              </a:ext>
            </a:extLst>
          </p:cNvPr>
          <p:cNvSpPr/>
          <p:nvPr/>
        </p:nvSpPr>
        <p:spPr>
          <a:xfrm>
            <a:off x="7364651" y="1876299"/>
            <a:ext cx="3204658" cy="492968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D3AB5-3705-4A44-8536-FCCB9A7E0F3A}"/>
              </a:ext>
            </a:extLst>
          </p:cNvPr>
          <p:cNvSpPr/>
          <p:nvPr/>
        </p:nvSpPr>
        <p:spPr>
          <a:xfrm>
            <a:off x="470212" y="1972986"/>
            <a:ext cx="4670558" cy="29006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C3D22-334B-4DDB-A206-BB4CC3F9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(Mid-Level)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F6BD99-63FF-435F-B011-BC32BA5D1543}"/>
              </a:ext>
            </a:extLst>
          </p:cNvPr>
          <p:cNvSpPr/>
          <p:nvPr/>
        </p:nvSpPr>
        <p:spPr>
          <a:xfrm>
            <a:off x="643705" y="2107444"/>
            <a:ext cx="2272313" cy="14175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975E1C-5BF2-4E08-B9B8-C3E0D04AB621}"/>
              </a:ext>
            </a:extLst>
          </p:cNvPr>
          <p:cNvSpPr/>
          <p:nvPr/>
        </p:nvSpPr>
        <p:spPr>
          <a:xfrm>
            <a:off x="3202689" y="2093169"/>
            <a:ext cx="1544077" cy="88428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Domain-DTO Mappings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E4F15F-DD67-4CBE-A36A-F7C13A113EFA}"/>
              </a:ext>
            </a:extLst>
          </p:cNvPr>
          <p:cNvSpPr/>
          <p:nvPr/>
        </p:nvSpPr>
        <p:spPr>
          <a:xfrm>
            <a:off x="946827" y="3713986"/>
            <a:ext cx="1544077" cy="958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Transfer Objects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0299C-34A4-4B63-942E-CCC74B6DDE95}"/>
              </a:ext>
            </a:extLst>
          </p:cNvPr>
          <p:cNvSpPr/>
          <p:nvPr/>
        </p:nvSpPr>
        <p:spPr>
          <a:xfrm>
            <a:off x="708291" y="2762960"/>
            <a:ext cx="899343" cy="21806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Notifications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2EC9C7-BA63-4E9E-9846-00C66031840A}"/>
              </a:ext>
            </a:extLst>
          </p:cNvPr>
          <p:cNvSpPr/>
          <p:nvPr/>
        </p:nvSpPr>
        <p:spPr>
          <a:xfrm>
            <a:off x="1759518" y="2855571"/>
            <a:ext cx="752876" cy="21806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Requests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4A297D-80C7-4856-941E-69200B150830}"/>
              </a:ext>
            </a:extLst>
          </p:cNvPr>
          <p:cNvSpPr/>
          <p:nvPr/>
        </p:nvSpPr>
        <p:spPr>
          <a:xfrm>
            <a:off x="982605" y="3196355"/>
            <a:ext cx="696752" cy="21806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Services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EFE855-682B-4DF1-BE31-DC94651E1AE6}"/>
              </a:ext>
            </a:extLst>
          </p:cNvPr>
          <p:cNvSpPr/>
          <p:nvPr/>
        </p:nvSpPr>
        <p:spPr>
          <a:xfrm>
            <a:off x="3295684" y="4000044"/>
            <a:ext cx="1648685" cy="58697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 Builder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05371C-4DD0-4C70-B6AD-1A4324DE70D3}"/>
              </a:ext>
            </a:extLst>
          </p:cNvPr>
          <p:cNvCxnSpPr>
            <a:cxnSpLocks/>
          </p:cNvCxnSpPr>
          <p:nvPr/>
        </p:nvCxnSpPr>
        <p:spPr>
          <a:xfrm flipH="1" flipV="1">
            <a:off x="3039123" y="3423295"/>
            <a:ext cx="922466" cy="52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DF6926-24D6-4B2D-B7E9-F008192E5043}"/>
              </a:ext>
            </a:extLst>
          </p:cNvPr>
          <p:cNvCxnSpPr>
            <a:cxnSpLocks/>
          </p:cNvCxnSpPr>
          <p:nvPr/>
        </p:nvCxnSpPr>
        <p:spPr>
          <a:xfrm flipH="1">
            <a:off x="3018408" y="3045905"/>
            <a:ext cx="471697" cy="9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3CE74B-567F-4BF8-B26D-BB9283F7B3F9}"/>
              </a:ext>
            </a:extLst>
          </p:cNvPr>
          <p:cNvSpPr/>
          <p:nvPr/>
        </p:nvSpPr>
        <p:spPr>
          <a:xfrm>
            <a:off x="446247" y="5274774"/>
            <a:ext cx="4670557" cy="13086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77694D-3D2B-4289-8F81-B42C8E22E9D2}"/>
              </a:ext>
            </a:extLst>
          </p:cNvPr>
          <p:cNvSpPr/>
          <p:nvPr/>
        </p:nvSpPr>
        <p:spPr>
          <a:xfrm>
            <a:off x="2791451" y="5576754"/>
            <a:ext cx="1996999" cy="884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6B04C3-3709-4AEC-A4A0-08336717B436}"/>
              </a:ext>
            </a:extLst>
          </p:cNvPr>
          <p:cNvSpPr/>
          <p:nvPr/>
        </p:nvSpPr>
        <p:spPr>
          <a:xfrm>
            <a:off x="550789" y="5345160"/>
            <a:ext cx="1851675" cy="113196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 as Code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BEB42C-04C4-4418-9F5C-349CE65BD71E}"/>
              </a:ext>
            </a:extLst>
          </p:cNvPr>
          <p:cNvCxnSpPr>
            <a:cxnSpLocks/>
          </p:cNvCxnSpPr>
          <p:nvPr/>
        </p:nvCxnSpPr>
        <p:spPr>
          <a:xfrm flipH="1" flipV="1">
            <a:off x="3202689" y="4988186"/>
            <a:ext cx="339927" cy="45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Fairy female with solid fill">
            <a:extLst>
              <a:ext uri="{FF2B5EF4-FFF2-40B4-BE49-F238E27FC236}">
                <a16:creationId xmlns:a16="http://schemas.microsoft.com/office/drawing/2014/main" id="{367E9AE1-2E0F-4BAB-AD75-5B30CE28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601" y="5345160"/>
            <a:ext cx="968820" cy="968820"/>
          </a:xfrm>
          <a:prstGeom prst="rect">
            <a:avLst/>
          </a:prstGeom>
        </p:spPr>
      </p:pic>
      <p:pic>
        <p:nvPicPr>
          <p:cNvPr id="26" name="Graphic 25" descr="Electrician male with solid fill">
            <a:extLst>
              <a:ext uri="{FF2B5EF4-FFF2-40B4-BE49-F238E27FC236}">
                <a16:creationId xmlns:a16="http://schemas.microsoft.com/office/drawing/2014/main" id="{5A55D30A-5665-4A6B-B565-A036B2F0A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1601" y="2580965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190B28-1F8D-4018-AFA5-46A4B963D571}"/>
              </a:ext>
            </a:extLst>
          </p:cNvPr>
          <p:cNvCxnSpPr>
            <a:cxnSpLocks/>
          </p:cNvCxnSpPr>
          <p:nvPr/>
        </p:nvCxnSpPr>
        <p:spPr>
          <a:xfrm flipH="1">
            <a:off x="2605747" y="3040919"/>
            <a:ext cx="1116434" cy="110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Gears with solid fill">
            <a:extLst>
              <a:ext uri="{FF2B5EF4-FFF2-40B4-BE49-F238E27FC236}">
                <a16:creationId xmlns:a16="http://schemas.microsoft.com/office/drawing/2014/main" id="{B1A439DA-C7CF-4339-B7E5-8E407EB1D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8229" y="5989243"/>
            <a:ext cx="452412" cy="45241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4185F8-D6B7-4C32-A493-83DA6083CD9F}"/>
              </a:ext>
            </a:extLst>
          </p:cNvPr>
          <p:cNvSpPr txBox="1"/>
          <p:nvPr/>
        </p:nvSpPr>
        <p:spPr>
          <a:xfrm>
            <a:off x="5165747" y="3366881"/>
            <a:ext cx="12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 Area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3A2664-54E8-4FCA-9D79-D56C612691E7}"/>
              </a:ext>
            </a:extLst>
          </p:cNvPr>
          <p:cNvSpPr txBox="1"/>
          <p:nvPr/>
        </p:nvSpPr>
        <p:spPr>
          <a:xfrm>
            <a:off x="5116804" y="6256989"/>
            <a:ext cx="127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Generated!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691930E-3F5A-4627-A758-16FCF7883310}"/>
              </a:ext>
            </a:extLst>
          </p:cNvPr>
          <p:cNvSpPr/>
          <p:nvPr/>
        </p:nvSpPr>
        <p:spPr>
          <a:xfrm>
            <a:off x="7693006" y="2191133"/>
            <a:ext cx="2595363" cy="19592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Infrastructure Builder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1E89B37-5DB5-4DEE-BA80-B82FE3300871}"/>
              </a:ext>
            </a:extLst>
          </p:cNvPr>
          <p:cNvSpPr/>
          <p:nvPr/>
        </p:nvSpPr>
        <p:spPr>
          <a:xfrm>
            <a:off x="1960297" y="3140865"/>
            <a:ext cx="696752" cy="21806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Models</a:t>
            </a:r>
          </a:p>
        </p:txBody>
      </p:sp>
      <p:pic>
        <p:nvPicPr>
          <p:cNvPr id="43" name="Graphic 42" descr="Easel outline">
            <a:extLst>
              <a:ext uri="{FF2B5EF4-FFF2-40B4-BE49-F238E27FC236}">
                <a16:creationId xmlns:a16="http://schemas.microsoft.com/office/drawing/2014/main" id="{6AB00464-778D-450C-BE1C-BC698EB05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9184" y="3595654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CFCD20C-EC8D-4A6A-B80D-F0B6F27AD49E}"/>
              </a:ext>
            </a:extLst>
          </p:cNvPr>
          <p:cNvSpPr txBox="1"/>
          <p:nvPr/>
        </p:nvSpPr>
        <p:spPr>
          <a:xfrm>
            <a:off x="10582436" y="4402351"/>
            <a:ext cx="125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pic>
        <p:nvPicPr>
          <p:cNvPr id="46" name="Graphic 45" descr="Computer with solid fill">
            <a:extLst>
              <a:ext uri="{FF2B5EF4-FFF2-40B4-BE49-F238E27FC236}">
                <a16:creationId xmlns:a16="http://schemas.microsoft.com/office/drawing/2014/main" id="{69F9BBB2-6252-4268-8875-AF9CFA6DA5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97201" y="6086142"/>
            <a:ext cx="397062" cy="397062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C8E2A7-9C5B-45D2-962C-B16B4CC54DA2}"/>
              </a:ext>
            </a:extLst>
          </p:cNvPr>
          <p:cNvSpPr/>
          <p:nvPr/>
        </p:nvSpPr>
        <p:spPr>
          <a:xfrm>
            <a:off x="8267093" y="2903357"/>
            <a:ext cx="1310644" cy="3845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Serialization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9C03D21-BB7B-414A-A152-8B83D372E15E}"/>
              </a:ext>
            </a:extLst>
          </p:cNvPr>
          <p:cNvSpPr/>
          <p:nvPr/>
        </p:nvSpPr>
        <p:spPr>
          <a:xfrm>
            <a:off x="8199020" y="3437930"/>
            <a:ext cx="1583334" cy="4391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Generation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524B0DB-F868-433D-B50C-329E425E2C1A}"/>
              </a:ext>
            </a:extLst>
          </p:cNvPr>
          <p:cNvSpPr/>
          <p:nvPr/>
        </p:nvSpPr>
        <p:spPr>
          <a:xfrm>
            <a:off x="7788995" y="4437530"/>
            <a:ext cx="2266835" cy="21887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Extensions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C3EB2BD-818A-4B6B-A043-E9DE8EBEB578}"/>
              </a:ext>
            </a:extLst>
          </p:cNvPr>
          <p:cNvSpPr/>
          <p:nvPr/>
        </p:nvSpPr>
        <p:spPr>
          <a:xfrm>
            <a:off x="8132075" y="4976549"/>
            <a:ext cx="1580673" cy="3845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JSON Serialization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25CA4C9-C61E-46C0-A8F2-36C7C40728B8}"/>
              </a:ext>
            </a:extLst>
          </p:cNvPr>
          <p:cNvSpPr/>
          <p:nvPr/>
        </p:nvSpPr>
        <p:spPr>
          <a:xfrm>
            <a:off x="8074335" y="5445540"/>
            <a:ext cx="1785290" cy="4656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ARM Generation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ABD2ECE-E89D-496B-A12D-C291849732ED}"/>
              </a:ext>
            </a:extLst>
          </p:cNvPr>
          <p:cNvSpPr/>
          <p:nvPr/>
        </p:nvSpPr>
        <p:spPr>
          <a:xfrm>
            <a:off x="8098042" y="6035930"/>
            <a:ext cx="1785290" cy="46560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Function App Generation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B864776-2360-4ACC-B947-552E6F81E479}"/>
              </a:ext>
            </a:extLst>
          </p:cNvPr>
          <p:cNvCxnSpPr>
            <a:cxnSpLocks/>
          </p:cNvCxnSpPr>
          <p:nvPr/>
        </p:nvCxnSpPr>
        <p:spPr>
          <a:xfrm flipV="1">
            <a:off x="5039164" y="3358930"/>
            <a:ext cx="2478628" cy="877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0044FE-9116-47AC-9491-88CC2D40734E}"/>
              </a:ext>
            </a:extLst>
          </p:cNvPr>
          <p:cNvCxnSpPr>
            <a:cxnSpLocks/>
          </p:cNvCxnSpPr>
          <p:nvPr/>
        </p:nvCxnSpPr>
        <p:spPr>
          <a:xfrm>
            <a:off x="5039164" y="4360374"/>
            <a:ext cx="2993320" cy="74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F9A1C3-656A-4C1F-A352-86F239B9945D}"/>
              </a:ext>
            </a:extLst>
          </p:cNvPr>
          <p:cNvCxnSpPr>
            <a:cxnSpLocks/>
          </p:cNvCxnSpPr>
          <p:nvPr/>
        </p:nvCxnSpPr>
        <p:spPr>
          <a:xfrm>
            <a:off x="5039164" y="4489868"/>
            <a:ext cx="2993320" cy="116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B96A32-E1C0-49F1-BD7C-D9864349E169}"/>
              </a:ext>
            </a:extLst>
          </p:cNvPr>
          <p:cNvCxnSpPr>
            <a:cxnSpLocks/>
          </p:cNvCxnSpPr>
          <p:nvPr/>
        </p:nvCxnSpPr>
        <p:spPr>
          <a:xfrm>
            <a:off x="5039164" y="4626754"/>
            <a:ext cx="2993320" cy="1630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7E5A5-A20B-43DD-A855-0F4BEA402FE7}"/>
              </a:ext>
            </a:extLst>
          </p:cNvPr>
          <p:cNvCxnSpPr/>
          <p:nvPr/>
        </p:nvCxnSpPr>
        <p:spPr>
          <a:xfrm flipH="1" flipV="1">
            <a:off x="3952847" y="3139305"/>
            <a:ext cx="157680" cy="80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2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Mediatr</a:t>
            </a:r>
            <a:r>
              <a:rPr lang="en-US" dirty="0"/>
              <a:t>-to-azure (V0)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1693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AA04C98F-66E3-42A0-B205-A497F52B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27" y="4199050"/>
            <a:ext cx="611873" cy="41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8EBF0F5-99F4-428B-A1A7-C96091BAC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74991" y="4981903"/>
            <a:ext cx="462622" cy="46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7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44EE-5BF7-49F6-8C98-4F360C25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builder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EB8175-6E11-40C9-8710-AC5AAFE40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60701"/>
              </p:ext>
            </p:extLst>
          </p:nvPr>
        </p:nvGraphicFramePr>
        <p:xfrm>
          <a:off x="736121" y="2282515"/>
          <a:ext cx="10259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842">
                  <a:extLst>
                    <a:ext uri="{9D8B030D-6E8A-4147-A177-3AD203B41FA5}">
                      <a16:colId xmlns:a16="http://schemas.microsoft.com/office/drawing/2014/main" val="1384578306"/>
                    </a:ext>
                  </a:extLst>
                </a:gridCol>
                <a:gridCol w="5129842">
                  <a:extLst>
                    <a:ext uri="{9D8B030D-6E8A-4147-A177-3AD203B41FA5}">
                      <a16:colId xmlns:a16="http://schemas.microsoft.com/office/drawing/2014/main" val="1383375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1-1 mapping between </a:t>
                      </a:r>
                      <a:r>
                        <a:rPr lang="en-US" i="1" dirty="0"/>
                        <a:t>requests</a:t>
                      </a:r>
                      <a:r>
                        <a:rPr lang="en-US" dirty="0"/>
                        <a:t> and handlers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Bus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7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1-N mapping between </a:t>
                      </a:r>
                      <a:r>
                        <a:rPr lang="en-US" i="1" dirty="0"/>
                        <a:t>notifications</a:t>
                      </a:r>
                      <a:r>
                        <a:rPr lang="en-US" dirty="0"/>
                        <a:t> and handlers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Bus Topic + Subscriptions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698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8DD388-53DB-4A75-8F3A-8A9A737EDE88}"/>
              </a:ext>
            </a:extLst>
          </p:cNvPr>
          <p:cNvSpPr txBox="1"/>
          <p:nvPr/>
        </p:nvSpPr>
        <p:spPr>
          <a:xfrm>
            <a:off x="254042" y="4053554"/>
            <a:ext cx="405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ISender.Send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MyCommand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&gt;(…)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CD37F-CD9D-4F41-B239-C0BEDC221A31}"/>
              </a:ext>
            </a:extLst>
          </p:cNvPr>
          <p:cNvSpPr txBox="1"/>
          <p:nvPr/>
        </p:nvSpPr>
        <p:spPr>
          <a:xfrm>
            <a:off x="7102916" y="4053554"/>
            <a:ext cx="460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IRequestHandler.Handle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MyCommand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&gt;(…)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F7EFD9-6F00-4317-B5F4-2BE0CE13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38290" y="3889285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517C02E-29D4-4D86-BD10-4A437C52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83024" y="3889285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EBA78D7-21F2-4E2B-83F5-E7668A8AF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65963" y="3884607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8DBF32-863D-472C-9124-DE155470A62F}"/>
              </a:ext>
            </a:extLst>
          </p:cNvPr>
          <p:cNvSpPr txBox="1"/>
          <p:nvPr/>
        </p:nvSpPr>
        <p:spPr>
          <a:xfrm>
            <a:off x="254042" y="5210218"/>
            <a:ext cx="6096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IPublisher.Publish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&gt;(…) 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877CE73-64B6-417B-9046-A7F74E6F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38290" y="4983944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E7FFFD8-786C-404E-92CA-FE1D8F304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59633" y="5877310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43311D73-4684-4C70-899C-77C2B03B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67391" y="5249938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A51F3F1D-3DDC-442B-9FE9-2BB9AEE76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59633" y="4691029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1B93FEF9-2982-4D01-B5B0-C232F59E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74537" y="4702717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9F0107D-D67E-4153-ACE4-9CB6243A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74537" y="5262254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A5172F3-6A0F-41C5-A74C-2A7E5F7C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66779" y="5869067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54463FE9-66D9-405E-8BDE-FBEA2201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24860" y="4691029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C38F4B0B-C1F4-4BC2-B79E-A5F5AB010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24860" y="5262254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AEC23642-B0DF-48A9-B087-2F7B5834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17102" y="5869067"/>
            <a:ext cx="667092" cy="6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6278D6-81EF-429C-B501-AAA0477C81C7}"/>
              </a:ext>
            </a:extLst>
          </p:cNvPr>
          <p:cNvSpPr txBox="1"/>
          <p:nvPr/>
        </p:nvSpPr>
        <p:spPr>
          <a:xfrm>
            <a:off x="7436006" y="4845444"/>
            <a:ext cx="6096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INotificationHandler.Handle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&gt;(…)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435B77-ED12-43C4-979B-42845CBC5E2D}"/>
              </a:ext>
            </a:extLst>
          </p:cNvPr>
          <p:cNvSpPr txBox="1"/>
          <p:nvPr/>
        </p:nvSpPr>
        <p:spPr>
          <a:xfrm>
            <a:off x="7436006" y="5374037"/>
            <a:ext cx="6096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INotificationHandler.Handle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&gt;(…)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DF2923-90A9-439F-8FC4-EE839007FAB1}"/>
              </a:ext>
            </a:extLst>
          </p:cNvPr>
          <p:cNvSpPr txBox="1"/>
          <p:nvPr/>
        </p:nvSpPr>
        <p:spPr>
          <a:xfrm>
            <a:off x="7436006" y="6017344"/>
            <a:ext cx="6096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INotificationHandler.Handle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&gt;(…)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A2D69B-6C3C-43C6-B0E3-284B077EE080}"/>
              </a:ext>
            </a:extLst>
          </p:cNvPr>
          <p:cNvCxnSpPr>
            <a:endCxn id="3074" idx="1"/>
          </p:cNvCxnSpPr>
          <p:nvPr/>
        </p:nvCxnSpPr>
        <p:spPr>
          <a:xfrm>
            <a:off x="2814381" y="4218153"/>
            <a:ext cx="1023909" cy="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418909-5EE5-4641-9198-59D63A639895}"/>
              </a:ext>
            </a:extLst>
          </p:cNvPr>
          <p:cNvCxnSpPr>
            <a:endCxn id="15" idx="1"/>
          </p:cNvCxnSpPr>
          <p:nvPr/>
        </p:nvCxnSpPr>
        <p:spPr>
          <a:xfrm flipV="1">
            <a:off x="3153859" y="5317490"/>
            <a:ext cx="684431" cy="5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0DF5BC-E641-47D3-B150-93970C3A4CB2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4505382" y="5024575"/>
            <a:ext cx="354251" cy="29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60E2F2-FAA6-4AD0-9846-933D33FE9B61}"/>
              </a:ext>
            </a:extLst>
          </p:cNvPr>
          <p:cNvCxnSpPr>
            <a:endCxn id="17" idx="1"/>
          </p:cNvCxnSpPr>
          <p:nvPr/>
        </p:nvCxnSpPr>
        <p:spPr>
          <a:xfrm>
            <a:off x="4505382" y="5343649"/>
            <a:ext cx="362009" cy="2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CDD70C-CB10-42CD-8A02-5B0040335CA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505382" y="5317490"/>
            <a:ext cx="354251" cy="89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0692CE-D792-47CF-8B08-520424D63A6C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flipH="1">
            <a:off x="6533055" y="4192054"/>
            <a:ext cx="569861" cy="2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D3EBD-DBC3-41EF-B3A6-60F35C0FF682}"/>
              </a:ext>
            </a:extLst>
          </p:cNvPr>
          <p:cNvCxnSpPr>
            <a:stCxn id="25" idx="1"/>
            <a:endCxn id="22" idx="3"/>
          </p:cNvCxnSpPr>
          <p:nvPr/>
        </p:nvCxnSpPr>
        <p:spPr>
          <a:xfrm flipH="1">
            <a:off x="6991952" y="4983944"/>
            <a:ext cx="444054" cy="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E805CF-5B10-4CFA-83EB-F6A4E95393B3}"/>
              </a:ext>
            </a:extLst>
          </p:cNvPr>
          <p:cNvCxnSpPr>
            <a:stCxn id="26" idx="1"/>
            <a:endCxn id="23" idx="3"/>
          </p:cNvCxnSpPr>
          <p:nvPr/>
        </p:nvCxnSpPr>
        <p:spPr>
          <a:xfrm flipH="1">
            <a:off x="6991952" y="5512537"/>
            <a:ext cx="444054" cy="8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B81F3C-1C75-4246-994A-C2584F2F0B53}"/>
              </a:ext>
            </a:extLst>
          </p:cNvPr>
          <p:cNvCxnSpPr>
            <a:stCxn id="27" idx="1"/>
            <a:endCxn id="24" idx="3"/>
          </p:cNvCxnSpPr>
          <p:nvPr/>
        </p:nvCxnSpPr>
        <p:spPr>
          <a:xfrm flipH="1">
            <a:off x="6984194" y="6155844"/>
            <a:ext cx="451812" cy="4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C7FE40-8F06-4736-B257-900D28203139}"/>
              </a:ext>
            </a:extLst>
          </p:cNvPr>
          <p:cNvSpPr txBox="1"/>
          <p:nvPr/>
        </p:nvSpPr>
        <p:spPr>
          <a:xfrm>
            <a:off x="5221230" y="3958243"/>
            <a:ext cx="44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4E3FF0-1805-4110-A538-E013E9B70928}"/>
              </a:ext>
            </a:extLst>
          </p:cNvPr>
          <p:cNvSpPr txBox="1"/>
          <p:nvPr/>
        </p:nvSpPr>
        <p:spPr>
          <a:xfrm>
            <a:off x="6011260" y="4801472"/>
            <a:ext cx="44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EDE30-1CB8-4992-AABE-879A8A6EA369}"/>
              </a:ext>
            </a:extLst>
          </p:cNvPr>
          <p:cNvSpPr txBox="1"/>
          <p:nvPr/>
        </p:nvSpPr>
        <p:spPr>
          <a:xfrm>
            <a:off x="6013541" y="5336161"/>
            <a:ext cx="44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A63BD8-6C01-42FD-85D1-14FB9EFCF628}"/>
              </a:ext>
            </a:extLst>
          </p:cNvPr>
          <p:cNvSpPr txBox="1"/>
          <p:nvPr/>
        </p:nvSpPr>
        <p:spPr>
          <a:xfrm>
            <a:off x="6009596" y="5956392"/>
            <a:ext cx="44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48222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40025</TotalTime>
  <Words>328</Words>
  <Application>Microsoft Office PowerPoint</Application>
  <PresentationFormat>Widescreen</PresentationFormat>
  <Paragraphs>88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Wingdings 2</vt:lpstr>
      <vt:lpstr>Dividend</vt:lpstr>
      <vt:lpstr>Mediatr2azure</vt:lpstr>
      <vt:lpstr>Why would we  write code like this?</vt:lpstr>
      <vt:lpstr>Goals</vt:lpstr>
      <vt:lpstr>Inspirations</vt:lpstr>
      <vt:lpstr>Architecture</vt:lpstr>
      <vt:lpstr>Architecture (HIGH-Level)</vt:lpstr>
      <vt:lpstr>Architecture (Mid-Level)</vt:lpstr>
      <vt:lpstr>Mediatr-to-azure (V0)</vt:lpstr>
      <vt:lpstr>Infrastructure builder</vt:lpstr>
      <vt:lpstr>Ideas for V1+?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Jamin King</dc:creator>
  <cp:lastModifiedBy>Jamin King</cp:lastModifiedBy>
  <cp:revision>61</cp:revision>
  <dcterms:created xsi:type="dcterms:W3CDTF">2022-04-17T14:32:34Z</dcterms:created>
  <dcterms:modified xsi:type="dcterms:W3CDTF">2022-05-15T22:13:53Z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