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D168"/>
    <a:srgbClr val="084422"/>
    <a:srgbClr val="108A44"/>
    <a:srgbClr val="193B22"/>
    <a:srgbClr val="FF3300"/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3B2FD-9456-4172-823F-5C5215DC652F}" v="640" dt="2025-05-14T07:01:30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8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201A9-11D4-46F0-AA42-0B06CECCDE90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5F517-BFB4-4CC9-A885-E64981951B0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664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5F517-BFB4-4CC9-A885-E64981951B07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008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026" y="76195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2026" y="34290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4E73-E0ED-4227-BD24-9D4369ABD537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FBE-C809-4490-A449-FFA00555C5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4944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4E73-E0ED-4227-BD24-9D4369ABD537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FBE-C809-4490-A449-FFA00555C5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764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4E73-E0ED-4227-BD24-9D4369ABD537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FBE-C809-4490-A449-FFA00555C5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368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4E73-E0ED-4227-BD24-9D4369ABD537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FBE-C809-4490-A449-FFA00555C5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885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4E73-E0ED-4227-BD24-9D4369ABD537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FBE-C809-4490-A449-FFA00555C5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176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4E73-E0ED-4227-BD24-9D4369ABD537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FBE-C809-4490-A449-FFA00555C5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46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4E73-E0ED-4227-BD24-9D4369ABD537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FBE-C809-4490-A449-FFA00555C5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586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4E73-E0ED-4227-BD24-9D4369ABD537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FBE-C809-4490-A449-FFA00555C5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573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4E73-E0ED-4227-BD24-9D4369ABD537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FBE-C809-4490-A449-FFA00555C5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094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4E73-E0ED-4227-BD24-9D4369ABD537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FBE-C809-4490-A449-FFA00555C5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13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4E73-E0ED-4227-BD24-9D4369ABD537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FBE-C809-4490-A449-FFA00555C53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70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08442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Yhdistin: Kulma 60">
            <a:extLst>
              <a:ext uri="{FF2B5EF4-FFF2-40B4-BE49-F238E27FC236}">
                <a16:creationId xmlns:a16="http://schemas.microsoft.com/office/drawing/2014/main" id="{344EBDAB-7B7D-423A-7618-93293575DAE3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-440218" y="2712385"/>
            <a:ext cx="5914312" cy="1851617"/>
          </a:xfrm>
          <a:prstGeom prst="bentConnector3">
            <a:avLst/>
          </a:prstGeom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Yhdistin: Kulma 48">
            <a:extLst>
              <a:ext uri="{FF2B5EF4-FFF2-40B4-BE49-F238E27FC236}">
                <a16:creationId xmlns:a16="http://schemas.microsoft.com/office/drawing/2014/main" id="{7041F12C-AF44-CC5F-C50A-97F64D0294DF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7407639" y="2067281"/>
            <a:ext cx="5765084" cy="195984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C8A4E73-E0ED-4227-BD24-9D4369ABD537}" type="datetimeFigureOut">
              <a:rPr lang="fi-FI" smtClean="0"/>
              <a:t>14.5.2025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12B4FBE-C809-4490-A449-FFA00555C53B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Yhdistin: Kulma 9">
            <a:extLst>
              <a:ext uri="{FF2B5EF4-FFF2-40B4-BE49-F238E27FC236}">
                <a16:creationId xmlns:a16="http://schemas.microsoft.com/office/drawing/2014/main" id="{D2B4D095-51C9-9E70-DE44-3E15EE27EC92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4624082" y="2268226"/>
            <a:ext cx="7260338" cy="248658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Yhdistin: Kulma 11">
            <a:extLst>
              <a:ext uri="{FF2B5EF4-FFF2-40B4-BE49-F238E27FC236}">
                <a16:creationId xmlns:a16="http://schemas.microsoft.com/office/drawing/2014/main" id="{E5702EA6-F45D-030E-0AD6-B02D17E669A6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-3290761" y="3276083"/>
            <a:ext cx="6903926" cy="712069"/>
          </a:xfrm>
          <a:prstGeom prst="bentConnector3">
            <a:avLst/>
          </a:prstGeom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Yhdistin: Kulma 15">
            <a:extLst>
              <a:ext uri="{FF2B5EF4-FFF2-40B4-BE49-F238E27FC236}">
                <a16:creationId xmlns:a16="http://schemas.microsoft.com/office/drawing/2014/main" id="{30D1F23A-1963-547C-0E5D-6D73573C85A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9406045" y="4049064"/>
            <a:ext cx="5056475" cy="609598"/>
          </a:xfrm>
          <a:prstGeom prst="bentConnector3">
            <a:avLst/>
          </a:prstGeom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Yhdistin: Kulma 29">
            <a:extLst>
              <a:ext uri="{FF2B5EF4-FFF2-40B4-BE49-F238E27FC236}">
                <a16:creationId xmlns:a16="http://schemas.microsoft.com/office/drawing/2014/main" id="{A4CB59B8-75CE-D5DA-9347-0528D07C05C3}"/>
              </a:ext>
            </a:extLst>
          </p:cNvPr>
          <p:cNvCxnSpPr>
            <a:cxnSpLocks/>
          </p:cNvCxnSpPr>
          <p:nvPr userDrawn="1"/>
        </p:nvCxnSpPr>
        <p:spPr>
          <a:xfrm rot="16200000" flipH="1">
            <a:off x="8260543" y="3256007"/>
            <a:ext cx="7095295" cy="345984"/>
          </a:xfrm>
          <a:prstGeom prst="bentConnector3">
            <a:avLst>
              <a:gd name="adj1" fmla="val 45053"/>
            </a:avLst>
          </a:prstGeom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Yhdistin: Kulma 40">
            <a:extLst>
              <a:ext uri="{FF2B5EF4-FFF2-40B4-BE49-F238E27FC236}">
                <a16:creationId xmlns:a16="http://schemas.microsoft.com/office/drawing/2014/main" id="{FA5C2B95-74E5-1582-32B1-DB3597436618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-126639" y="136524"/>
            <a:ext cx="12389220" cy="85671"/>
          </a:xfrm>
          <a:prstGeom prst="bentConnector3">
            <a:avLst>
              <a:gd name="adj1" fmla="val 49925"/>
            </a:avLst>
          </a:prstGeom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Yhdistin: Kulma 45">
            <a:extLst>
              <a:ext uri="{FF2B5EF4-FFF2-40B4-BE49-F238E27FC236}">
                <a16:creationId xmlns:a16="http://schemas.microsoft.com/office/drawing/2014/main" id="{801DCFF0-8CA2-5D98-F077-C78FF206D2B8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-103670" y="6496076"/>
            <a:ext cx="12389220" cy="85671"/>
          </a:xfrm>
          <a:prstGeom prst="bentConnector3">
            <a:avLst>
              <a:gd name="adj1" fmla="val 69010"/>
            </a:avLst>
          </a:prstGeom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Yhdistin: Kulma 47">
            <a:extLst>
              <a:ext uri="{FF2B5EF4-FFF2-40B4-BE49-F238E27FC236}">
                <a16:creationId xmlns:a16="http://schemas.microsoft.com/office/drawing/2014/main" id="{4EB429CC-03D0-E4D0-21C9-9B5F8DC0367E}"/>
              </a:ext>
            </a:extLst>
          </p:cNvPr>
          <p:cNvCxnSpPr>
            <a:cxnSpLocks/>
          </p:cNvCxnSpPr>
          <p:nvPr userDrawn="1"/>
        </p:nvCxnSpPr>
        <p:spPr>
          <a:xfrm>
            <a:off x="249381" y="674256"/>
            <a:ext cx="11425382" cy="525549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Ellipsi 64">
            <a:extLst>
              <a:ext uri="{FF2B5EF4-FFF2-40B4-BE49-F238E27FC236}">
                <a16:creationId xmlns:a16="http://schemas.microsoft.com/office/drawing/2014/main" id="{A1AF5125-F68B-7105-ADA2-E0727CB940A2}"/>
              </a:ext>
            </a:extLst>
          </p:cNvPr>
          <p:cNvSpPr/>
          <p:nvPr userDrawn="1"/>
        </p:nvSpPr>
        <p:spPr>
          <a:xfrm rot="19354873">
            <a:off x="9856154" y="212565"/>
            <a:ext cx="789116" cy="715087"/>
          </a:xfrm>
          <a:custGeom>
            <a:avLst/>
            <a:gdLst>
              <a:gd name="connsiteX0" fmla="*/ 0 w 789116"/>
              <a:gd name="connsiteY0" fmla="*/ 357544 h 715087"/>
              <a:gd name="connsiteX1" fmla="*/ 394558 w 789116"/>
              <a:gd name="connsiteY1" fmla="*/ 0 h 715087"/>
              <a:gd name="connsiteX2" fmla="*/ 789116 w 789116"/>
              <a:gd name="connsiteY2" fmla="*/ 357544 h 715087"/>
              <a:gd name="connsiteX3" fmla="*/ 394558 w 789116"/>
              <a:gd name="connsiteY3" fmla="*/ 715088 h 715087"/>
              <a:gd name="connsiteX4" fmla="*/ 0 w 789116"/>
              <a:gd name="connsiteY4" fmla="*/ 357544 h 71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116" h="715087" extrusionOk="0">
                <a:moveTo>
                  <a:pt x="0" y="357544"/>
                </a:moveTo>
                <a:cubicBezTo>
                  <a:pt x="-7770" y="138357"/>
                  <a:pt x="175717" y="-11327"/>
                  <a:pt x="394558" y="0"/>
                </a:cubicBezTo>
                <a:cubicBezTo>
                  <a:pt x="602259" y="-2472"/>
                  <a:pt x="746141" y="168173"/>
                  <a:pt x="789116" y="357544"/>
                </a:cubicBezTo>
                <a:cubicBezTo>
                  <a:pt x="793509" y="564303"/>
                  <a:pt x="618054" y="712767"/>
                  <a:pt x="394558" y="715088"/>
                </a:cubicBezTo>
                <a:cubicBezTo>
                  <a:pt x="223902" y="717324"/>
                  <a:pt x="1368" y="570636"/>
                  <a:pt x="0" y="357544"/>
                </a:cubicBezTo>
                <a:close/>
              </a:path>
            </a:pathLst>
          </a:custGeom>
          <a:noFill/>
          <a:ln w="38100" cmpd="tri">
            <a:solidFill>
              <a:srgbClr val="19D168">
                <a:alpha val="20000"/>
              </a:srgb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Ellipsi 65">
            <a:extLst>
              <a:ext uri="{FF2B5EF4-FFF2-40B4-BE49-F238E27FC236}">
                <a16:creationId xmlns:a16="http://schemas.microsoft.com/office/drawing/2014/main" id="{4090BF2A-1733-4226-E473-8EF8BBEAC8FF}"/>
              </a:ext>
            </a:extLst>
          </p:cNvPr>
          <p:cNvSpPr/>
          <p:nvPr userDrawn="1"/>
        </p:nvSpPr>
        <p:spPr>
          <a:xfrm rot="19354873">
            <a:off x="10821918" y="627367"/>
            <a:ext cx="556579" cy="504365"/>
          </a:xfrm>
          <a:custGeom>
            <a:avLst/>
            <a:gdLst>
              <a:gd name="connsiteX0" fmla="*/ 0 w 556579"/>
              <a:gd name="connsiteY0" fmla="*/ 252183 h 504365"/>
              <a:gd name="connsiteX1" fmla="*/ 278290 w 556579"/>
              <a:gd name="connsiteY1" fmla="*/ 0 h 504365"/>
              <a:gd name="connsiteX2" fmla="*/ 556580 w 556579"/>
              <a:gd name="connsiteY2" fmla="*/ 252183 h 504365"/>
              <a:gd name="connsiteX3" fmla="*/ 278290 w 556579"/>
              <a:gd name="connsiteY3" fmla="*/ 504366 h 504365"/>
              <a:gd name="connsiteX4" fmla="*/ 0 w 556579"/>
              <a:gd name="connsiteY4" fmla="*/ 252183 h 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579" h="504365" extrusionOk="0">
                <a:moveTo>
                  <a:pt x="0" y="252183"/>
                </a:moveTo>
                <a:cubicBezTo>
                  <a:pt x="-8421" y="89365"/>
                  <a:pt x="123654" y="-11422"/>
                  <a:pt x="278290" y="0"/>
                </a:cubicBezTo>
                <a:cubicBezTo>
                  <a:pt x="408364" y="-5721"/>
                  <a:pt x="531181" y="117690"/>
                  <a:pt x="556580" y="252183"/>
                </a:cubicBezTo>
                <a:cubicBezTo>
                  <a:pt x="567636" y="414849"/>
                  <a:pt x="444533" y="499153"/>
                  <a:pt x="278290" y="504366"/>
                </a:cubicBezTo>
                <a:cubicBezTo>
                  <a:pt x="135267" y="504871"/>
                  <a:pt x="1578" y="409489"/>
                  <a:pt x="0" y="252183"/>
                </a:cubicBezTo>
                <a:close/>
              </a:path>
            </a:pathLst>
          </a:custGeom>
          <a:noFill/>
          <a:ln w="38100" cmpd="tri">
            <a:solidFill>
              <a:srgbClr val="19D168">
                <a:alpha val="20000"/>
              </a:srgb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Ellipsi 68">
            <a:extLst>
              <a:ext uri="{FF2B5EF4-FFF2-40B4-BE49-F238E27FC236}">
                <a16:creationId xmlns:a16="http://schemas.microsoft.com/office/drawing/2014/main" id="{5AFAF3B0-EE77-0BCB-976A-EE5CD27C7824}"/>
              </a:ext>
            </a:extLst>
          </p:cNvPr>
          <p:cNvSpPr/>
          <p:nvPr userDrawn="1"/>
        </p:nvSpPr>
        <p:spPr>
          <a:xfrm rot="19354873">
            <a:off x="3929743" y="5083316"/>
            <a:ext cx="789116" cy="715087"/>
          </a:xfrm>
          <a:custGeom>
            <a:avLst/>
            <a:gdLst>
              <a:gd name="connsiteX0" fmla="*/ 0 w 789116"/>
              <a:gd name="connsiteY0" fmla="*/ 357544 h 715087"/>
              <a:gd name="connsiteX1" fmla="*/ 394558 w 789116"/>
              <a:gd name="connsiteY1" fmla="*/ 0 h 715087"/>
              <a:gd name="connsiteX2" fmla="*/ 789116 w 789116"/>
              <a:gd name="connsiteY2" fmla="*/ 357544 h 715087"/>
              <a:gd name="connsiteX3" fmla="*/ 394558 w 789116"/>
              <a:gd name="connsiteY3" fmla="*/ 715088 h 715087"/>
              <a:gd name="connsiteX4" fmla="*/ 0 w 789116"/>
              <a:gd name="connsiteY4" fmla="*/ 357544 h 71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116" h="715087" extrusionOk="0">
                <a:moveTo>
                  <a:pt x="0" y="357544"/>
                </a:moveTo>
                <a:cubicBezTo>
                  <a:pt x="-7770" y="138357"/>
                  <a:pt x="175717" y="-11327"/>
                  <a:pt x="394558" y="0"/>
                </a:cubicBezTo>
                <a:cubicBezTo>
                  <a:pt x="602259" y="-2472"/>
                  <a:pt x="746141" y="168173"/>
                  <a:pt x="789116" y="357544"/>
                </a:cubicBezTo>
                <a:cubicBezTo>
                  <a:pt x="793509" y="564303"/>
                  <a:pt x="618054" y="712767"/>
                  <a:pt x="394558" y="715088"/>
                </a:cubicBezTo>
                <a:cubicBezTo>
                  <a:pt x="223902" y="717324"/>
                  <a:pt x="1368" y="570636"/>
                  <a:pt x="0" y="357544"/>
                </a:cubicBezTo>
                <a:close/>
              </a:path>
            </a:pathLst>
          </a:custGeom>
          <a:noFill/>
          <a:ln w="38100" cmpd="tri">
            <a:solidFill>
              <a:srgbClr val="19D168">
                <a:alpha val="44000"/>
              </a:srgb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Ellipsi 69">
            <a:extLst>
              <a:ext uri="{FF2B5EF4-FFF2-40B4-BE49-F238E27FC236}">
                <a16:creationId xmlns:a16="http://schemas.microsoft.com/office/drawing/2014/main" id="{90BACB7D-91D8-A812-9384-5F371902F13A}"/>
              </a:ext>
            </a:extLst>
          </p:cNvPr>
          <p:cNvSpPr/>
          <p:nvPr userDrawn="1"/>
        </p:nvSpPr>
        <p:spPr>
          <a:xfrm rot="19354873">
            <a:off x="6750459" y="260457"/>
            <a:ext cx="789116" cy="715087"/>
          </a:xfrm>
          <a:custGeom>
            <a:avLst/>
            <a:gdLst>
              <a:gd name="connsiteX0" fmla="*/ 0 w 789116"/>
              <a:gd name="connsiteY0" fmla="*/ 357544 h 715087"/>
              <a:gd name="connsiteX1" fmla="*/ 394558 w 789116"/>
              <a:gd name="connsiteY1" fmla="*/ 0 h 715087"/>
              <a:gd name="connsiteX2" fmla="*/ 789116 w 789116"/>
              <a:gd name="connsiteY2" fmla="*/ 357544 h 715087"/>
              <a:gd name="connsiteX3" fmla="*/ 394558 w 789116"/>
              <a:gd name="connsiteY3" fmla="*/ 715088 h 715087"/>
              <a:gd name="connsiteX4" fmla="*/ 0 w 789116"/>
              <a:gd name="connsiteY4" fmla="*/ 357544 h 71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116" h="715087" extrusionOk="0">
                <a:moveTo>
                  <a:pt x="0" y="357544"/>
                </a:moveTo>
                <a:cubicBezTo>
                  <a:pt x="-7770" y="138357"/>
                  <a:pt x="175717" y="-11327"/>
                  <a:pt x="394558" y="0"/>
                </a:cubicBezTo>
                <a:cubicBezTo>
                  <a:pt x="602259" y="-2472"/>
                  <a:pt x="746141" y="168173"/>
                  <a:pt x="789116" y="357544"/>
                </a:cubicBezTo>
                <a:cubicBezTo>
                  <a:pt x="793509" y="564303"/>
                  <a:pt x="618054" y="712767"/>
                  <a:pt x="394558" y="715088"/>
                </a:cubicBezTo>
                <a:cubicBezTo>
                  <a:pt x="223902" y="717324"/>
                  <a:pt x="1368" y="570636"/>
                  <a:pt x="0" y="357544"/>
                </a:cubicBezTo>
                <a:close/>
              </a:path>
            </a:pathLst>
          </a:custGeom>
          <a:noFill/>
          <a:ln w="38100" cmpd="tri">
            <a:solidFill>
              <a:srgbClr val="19D168">
                <a:alpha val="44000"/>
              </a:srgb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80D11E3F-50D9-58B3-41F9-CC8F3279F66E}"/>
              </a:ext>
            </a:extLst>
          </p:cNvPr>
          <p:cNvSpPr/>
          <p:nvPr userDrawn="1"/>
        </p:nvSpPr>
        <p:spPr>
          <a:xfrm rot="4596444">
            <a:off x="922450" y="3810990"/>
            <a:ext cx="789116" cy="715087"/>
          </a:xfrm>
          <a:custGeom>
            <a:avLst/>
            <a:gdLst>
              <a:gd name="connsiteX0" fmla="*/ 0 w 789116"/>
              <a:gd name="connsiteY0" fmla="*/ 357544 h 715087"/>
              <a:gd name="connsiteX1" fmla="*/ 394558 w 789116"/>
              <a:gd name="connsiteY1" fmla="*/ 0 h 715087"/>
              <a:gd name="connsiteX2" fmla="*/ 789116 w 789116"/>
              <a:gd name="connsiteY2" fmla="*/ 357544 h 715087"/>
              <a:gd name="connsiteX3" fmla="*/ 394558 w 789116"/>
              <a:gd name="connsiteY3" fmla="*/ 715088 h 715087"/>
              <a:gd name="connsiteX4" fmla="*/ 0 w 789116"/>
              <a:gd name="connsiteY4" fmla="*/ 357544 h 71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116" h="715087" extrusionOk="0">
                <a:moveTo>
                  <a:pt x="0" y="357544"/>
                </a:moveTo>
                <a:cubicBezTo>
                  <a:pt x="-7770" y="138357"/>
                  <a:pt x="175717" y="-11327"/>
                  <a:pt x="394558" y="0"/>
                </a:cubicBezTo>
                <a:cubicBezTo>
                  <a:pt x="602259" y="-2472"/>
                  <a:pt x="746141" y="168173"/>
                  <a:pt x="789116" y="357544"/>
                </a:cubicBezTo>
                <a:cubicBezTo>
                  <a:pt x="793509" y="564303"/>
                  <a:pt x="618054" y="712767"/>
                  <a:pt x="394558" y="715088"/>
                </a:cubicBezTo>
                <a:cubicBezTo>
                  <a:pt x="223902" y="717324"/>
                  <a:pt x="1368" y="570636"/>
                  <a:pt x="0" y="357544"/>
                </a:cubicBezTo>
                <a:close/>
              </a:path>
            </a:pathLst>
          </a:custGeom>
          <a:noFill/>
          <a:ln w="38100" cmpd="tri">
            <a:solidFill>
              <a:srgbClr val="19D168">
                <a:alpha val="44000"/>
              </a:srgb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Ellipsi 71">
            <a:extLst>
              <a:ext uri="{FF2B5EF4-FFF2-40B4-BE49-F238E27FC236}">
                <a16:creationId xmlns:a16="http://schemas.microsoft.com/office/drawing/2014/main" id="{CD470914-BA8F-A770-F30A-55952F4AA9E2}"/>
              </a:ext>
            </a:extLst>
          </p:cNvPr>
          <p:cNvSpPr/>
          <p:nvPr userDrawn="1"/>
        </p:nvSpPr>
        <p:spPr>
          <a:xfrm rot="19354873">
            <a:off x="6427982" y="4819291"/>
            <a:ext cx="556579" cy="504365"/>
          </a:xfrm>
          <a:custGeom>
            <a:avLst/>
            <a:gdLst>
              <a:gd name="connsiteX0" fmla="*/ 0 w 556579"/>
              <a:gd name="connsiteY0" fmla="*/ 252183 h 504365"/>
              <a:gd name="connsiteX1" fmla="*/ 278290 w 556579"/>
              <a:gd name="connsiteY1" fmla="*/ 0 h 504365"/>
              <a:gd name="connsiteX2" fmla="*/ 556580 w 556579"/>
              <a:gd name="connsiteY2" fmla="*/ 252183 h 504365"/>
              <a:gd name="connsiteX3" fmla="*/ 278290 w 556579"/>
              <a:gd name="connsiteY3" fmla="*/ 504366 h 504365"/>
              <a:gd name="connsiteX4" fmla="*/ 0 w 556579"/>
              <a:gd name="connsiteY4" fmla="*/ 252183 h 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579" h="504365" extrusionOk="0">
                <a:moveTo>
                  <a:pt x="0" y="252183"/>
                </a:moveTo>
                <a:cubicBezTo>
                  <a:pt x="-8421" y="89365"/>
                  <a:pt x="123654" y="-11422"/>
                  <a:pt x="278290" y="0"/>
                </a:cubicBezTo>
                <a:cubicBezTo>
                  <a:pt x="408364" y="-5721"/>
                  <a:pt x="531181" y="117690"/>
                  <a:pt x="556580" y="252183"/>
                </a:cubicBezTo>
                <a:cubicBezTo>
                  <a:pt x="567636" y="414849"/>
                  <a:pt x="444533" y="499153"/>
                  <a:pt x="278290" y="504366"/>
                </a:cubicBezTo>
                <a:cubicBezTo>
                  <a:pt x="135267" y="504871"/>
                  <a:pt x="1578" y="409489"/>
                  <a:pt x="0" y="252183"/>
                </a:cubicBezTo>
                <a:close/>
              </a:path>
            </a:pathLst>
          </a:custGeom>
          <a:noFill/>
          <a:ln w="38100" cmpd="tri">
            <a:solidFill>
              <a:srgbClr val="19D168">
                <a:alpha val="20000"/>
              </a:srgb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Ellipsi 72">
            <a:extLst>
              <a:ext uri="{FF2B5EF4-FFF2-40B4-BE49-F238E27FC236}">
                <a16:creationId xmlns:a16="http://schemas.microsoft.com/office/drawing/2014/main" id="{27014B41-1D05-5FA8-E7E1-144CA016A210}"/>
              </a:ext>
            </a:extLst>
          </p:cNvPr>
          <p:cNvSpPr/>
          <p:nvPr userDrawn="1"/>
        </p:nvSpPr>
        <p:spPr>
          <a:xfrm rot="19354873">
            <a:off x="4108757" y="3749112"/>
            <a:ext cx="556579" cy="504365"/>
          </a:xfrm>
          <a:custGeom>
            <a:avLst/>
            <a:gdLst>
              <a:gd name="connsiteX0" fmla="*/ 0 w 556579"/>
              <a:gd name="connsiteY0" fmla="*/ 252183 h 504365"/>
              <a:gd name="connsiteX1" fmla="*/ 278290 w 556579"/>
              <a:gd name="connsiteY1" fmla="*/ 0 h 504365"/>
              <a:gd name="connsiteX2" fmla="*/ 556580 w 556579"/>
              <a:gd name="connsiteY2" fmla="*/ 252183 h 504365"/>
              <a:gd name="connsiteX3" fmla="*/ 278290 w 556579"/>
              <a:gd name="connsiteY3" fmla="*/ 504366 h 504365"/>
              <a:gd name="connsiteX4" fmla="*/ 0 w 556579"/>
              <a:gd name="connsiteY4" fmla="*/ 252183 h 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579" h="504365" extrusionOk="0">
                <a:moveTo>
                  <a:pt x="0" y="252183"/>
                </a:moveTo>
                <a:cubicBezTo>
                  <a:pt x="-8421" y="89365"/>
                  <a:pt x="123654" y="-11422"/>
                  <a:pt x="278290" y="0"/>
                </a:cubicBezTo>
                <a:cubicBezTo>
                  <a:pt x="408364" y="-5721"/>
                  <a:pt x="531181" y="117690"/>
                  <a:pt x="556580" y="252183"/>
                </a:cubicBezTo>
                <a:cubicBezTo>
                  <a:pt x="567636" y="414849"/>
                  <a:pt x="444533" y="499153"/>
                  <a:pt x="278290" y="504366"/>
                </a:cubicBezTo>
                <a:cubicBezTo>
                  <a:pt x="135267" y="504871"/>
                  <a:pt x="1578" y="409489"/>
                  <a:pt x="0" y="252183"/>
                </a:cubicBezTo>
                <a:close/>
              </a:path>
            </a:pathLst>
          </a:custGeom>
          <a:noFill/>
          <a:ln w="38100" cmpd="tri">
            <a:solidFill>
              <a:srgbClr val="19D168">
                <a:alpha val="20000"/>
              </a:srgb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4" name="Ellipsi 73">
            <a:extLst>
              <a:ext uri="{FF2B5EF4-FFF2-40B4-BE49-F238E27FC236}">
                <a16:creationId xmlns:a16="http://schemas.microsoft.com/office/drawing/2014/main" id="{917F6432-B949-EBEA-4940-B033C11CE1BF}"/>
              </a:ext>
            </a:extLst>
          </p:cNvPr>
          <p:cNvSpPr/>
          <p:nvPr userDrawn="1"/>
        </p:nvSpPr>
        <p:spPr>
          <a:xfrm rot="19354873">
            <a:off x="322149" y="1573442"/>
            <a:ext cx="556579" cy="504365"/>
          </a:xfrm>
          <a:custGeom>
            <a:avLst/>
            <a:gdLst>
              <a:gd name="connsiteX0" fmla="*/ 0 w 556579"/>
              <a:gd name="connsiteY0" fmla="*/ 252183 h 504365"/>
              <a:gd name="connsiteX1" fmla="*/ 278290 w 556579"/>
              <a:gd name="connsiteY1" fmla="*/ 0 h 504365"/>
              <a:gd name="connsiteX2" fmla="*/ 556580 w 556579"/>
              <a:gd name="connsiteY2" fmla="*/ 252183 h 504365"/>
              <a:gd name="connsiteX3" fmla="*/ 278290 w 556579"/>
              <a:gd name="connsiteY3" fmla="*/ 504366 h 504365"/>
              <a:gd name="connsiteX4" fmla="*/ 0 w 556579"/>
              <a:gd name="connsiteY4" fmla="*/ 252183 h 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579" h="504365" extrusionOk="0">
                <a:moveTo>
                  <a:pt x="0" y="252183"/>
                </a:moveTo>
                <a:cubicBezTo>
                  <a:pt x="-8421" y="89365"/>
                  <a:pt x="123654" y="-11422"/>
                  <a:pt x="278290" y="0"/>
                </a:cubicBezTo>
                <a:cubicBezTo>
                  <a:pt x="408364" y="-5721"/>
                  <a:pt x="531181" y="117690"/>
                  <a:pt x="556580" y="252183"/>
                </a:cubicBezTo>
                <a:cubicBezTo>
                  <a:pt x="567636" y="414849"/>
                  <a:pt x="444533" y="499153"/>
                  <a:pt x="278290" y="504366"/>
                </a:cubicBezTo>
                <a:cubicBezTo>
                  <a:pt x="135267" y="504871"/>
                  <a:pt x="1578" y="409489"/>
                  <a:pt x="0" y="252183"/>
                </a:cubicBezTo>
                <a:close/>
              </a:path>
            </a:pathLst>
          </a:custGeom>
          <a:noFill/>
          <a:ln w="38100" cmpd="tri">
            <a:solidFill>
              <a:srgbClr val="19D168">
                <a:alpha val="42000"/>
              </a:srgb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Ellipsi 74">
            <a:extLst>
              <a:ext uri="{FF2B5EF4-FFF2-40B4-BE49-F238E27FC236}">
                <a16:creationId xmlns:a16="http://schemas.microsoft.com/office/drawing/2014/main" id="{C441DA0B-872B-FB35-E9A6-1A3CE0338FEA}"/>
              </a:ext>
            </a:extLst>
          </p:cNvPr>
          <p:cNvSpPr/>
          <p:nvPr userDrawn="1"/>
        </p:nvSpPr>
        <p:spPr>
          <a:xfrm rot="19354873">
            <a:off x="10051211" y="3848274"/>
            <a:ext cx="789116" cy="715087"/>
          </a:xfrm>
          <a:custGeom>
            <a:avLst/>
            <a:gdLst>
              <a:gd name="connsiteX0" fmla="*/ 0 w 789116"/>
              <a:gd name="connsiteY0" fmla="*/ 357544 h 715087"/>
              <a:gd name="connsiteX1" fmla="*/ 394558 w 789116"/>
              <a:gd name="connsiteY1" fmla="*/ 0 h 715087"/>
              <a:gd name="connsiteX2" fmla="*/ 789116 w 789116"/>
              <a:gd name="connsiteY2" fmla="*/ 357544 h 715087"/>
              <a:gd name="connsiteX3" fmla="*/ 394558 w 789116"/>
              <a:gd name="connsiteY3" fmla="*/ 715088 h 715087"/>
              <a:gd name="connsiteX4" fmla="*/ 0 w 789116"/>
              <a:gd name="connsiteY4" fmla="*/ 357544 h 71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116" h="715087" extrusionOk="0">
                <a:moveTo>
                  <a:pt x="0" y="357544"/>
                </a:moveTo>
                <a:cubicBezTo>
                  <a:pt x="-7770" y="138357"/>
                  <a:pt x="175717" y="-11327"/>
                  <a:pt x="394558" y="0"/>
                </a:cubicBezTo>
                <a:cubicBezTo>
                  <a:pt x="602259" y="-2472"/>
                  <a:pt x="746141" y="168173"/>
                  <a:pt x="789116" y="357544"/>
                </a:cubicBezTo>
                <a:cubicBezTo>
                  <a:pt x="793509" y="564303"/>
                  <a:pt x="618054" y="712767"/>
                  <a:pt x="394558" y="715088"/>
                </a:cubicBezTo>
                <a:cubicBezTo>
                  <a:pt x="223902" y="717324"/>
                  <a:pt x="1368" y="570636"/>
                  <a:pt x="0" y="357544"/>
                </a:cubicBezTo>
                <a:close/>
              </a:path>
            </a:pathLst>
          </a:custGeom>
          <a:noFill/>
          <a:ln w="38100" cmpd="tri">
            <a:solidFill>
              <a:srgbClr val="19D168">
                <a:alpha val="44000"/>
              </a:srgb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C1B6988-5E4D-BB68-52FE-5613351C501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ghtScreen/>
                    </a14:imgEffect>
                    <a14:imgEffect>
                      <a14:sharpenSoften amount="-35000"/>
                    </a14:imgEffect>
                    <a14:imgEffect>
                      <a14:colorTemperature colorTemp="6700"/>
                    </a14:imgEffect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4" y="136523"/>
            <a:ext cx="11947292" cy="6516113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</p:pic>
      <p:sp>
        <p:nvSpPr>
          <p:cNvPr id="76" name="Ellipsi 75">
            <a:extLst>
              <a:ext uri="{FF2B5EF4-FFF2-40B4-BE49-F238E27FC236}">
                <a16:creationId xmlns:a16="http://schemas.microsoft.com/office/drawing/2014/main" id="{53E9593F-E9A9-72F4-CC42-DE06D4319FD7}"/>
              </a:ext>
            </a:extLst>
          </p:cNvPr>
          <p:cNvSpPr/>
          <p:nvPr userDrawn="1"/>
        </p:nvSpPr>
        <p:spPr>
          <a:xfrm rot="19354873">
            <a:off x="11765545" y="1622409"/>
            <a:ext cx="789116" cy="715087"/>
          </a:xfrm>
          <a:custGeom>
            <a:avLst/>
            <a:gdLst>
              <a:gd name="connsiteX0" fmla="*/ 0 w 789116"/>
              <a:gd name="connsiteY0" fmla="*/ 357544 h 715087"/>
              <a:gd name="connsiteX1" fmla="*/ 394558 w 789116"/>
              <a:gd name="connsiteY1" fmla="*/ 0 h 715087"/>
              <a:gd name="connsiteX2" fmla="*/ 789116 w 789116"/>
              <a:gd name="connsiteY2" fmla="*/ 357544 h 715087"/>
              <a:gd name="connsiteX3" fmla="*/ 394558 w 789116"/>
              <a:gd name="connsiteY3" fmla="*/ 715088 h 715087"/>
              <a:gd name="connsiteX4" fmla="*/ 0 w 789116"/>
              <a:gd name="connsiteY4" fmla="*/ 357544 h 71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116" h="715087" extrusionOk="0">
                <a:moveTo>
                  <a:pt x="0" y="357544"/>
                </a:moveTo>
                <a:cubicBezTo>
                  <a:pt x="-7770" y="138357"/>
                  <a:pt x="175717" y="-11327"/>
                  <a:pt x="394558" y="0"/>
                </a:cubicBezTo>
                <a:cubicBezTo>
                  <a:pt x="602259" y="-2472"/>
                  <a:pt x="746141" y="168173"/>
                  <a:pt x="789116" y="357544"/>
                </a:cubicBezTo>
                <a:cubicBezTo>
                  <a:pt x="793509" y="564303"/>
                  <a:pt x="618054" y="712767"/>
                  <a:pt x="394558" y="715088"/>
                </a:cubicBezTo>
                <a:cubicBezTo>
                  <a:pt x="223902" y="717324"/>
                  <a:pt x="1368" y="570636"/>
                  <a:pt x="0" y="357544"/>
                </a:cubicBezTo>
                <a:close/>
              </a:path>
            </a:pathLst>
          </a:custGeom>
          <a:noFill/>
          <a:ln w="38100" cmpd="tri">
            <a:solidFill>
              <a:srgbClr val="19D168">
                <a:alpha val="44000"/>
              </a:srgb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7" name="Ellipsi 76">
            <a:extLst>
              <a:ext uri="{FF2B5EF4-FFF2-40B4-BE49-F238E27FC236}">
                <a16:creationId xmlns:a16="http://schemas.microsoft.com/office/drawing/2014/main" id="{7DBC4ACC-F357-2391-0222-8EC62609E07D}"/>
              </a:ext>
            </a:extLst>
          </p:cNvPr>
          <p:cNvSpPr/>
          <p:nvPr userDrawn="1"/>
        </p:nvSpPr>
        <p:spPr>
          <a:xfrm rot="19354873">
            <a:off x="1084241" y="215437"/>
            <a:ext cx="556579" cy="504365"/>
          </a:xfrm>
          <a:custGeom>
            <a:avLst/>
            <a:gdLst>
              <a:gd name="connsiteX0" fmla="*/ 0 w 556579"/>
              <a:gd name="connsiteY0" fmla="*/ 252183 h 504365"/>
              <a:gd name="connsiteX1" fmla="*/ 278290 w 556579"/>
              <a:gd name="connsiteY1" fmla="*/ 0 h 504365"/>
              <a:gd name="connsiteX2" fmla="*/ 556580 w 556579"/>
              <a:gd name="connsiteY2" fmla="*/ 252183 h 504365"/>
              <a:gd name="connsiteX3" fmla="*/ 278290 w 556579"/>
              <a:gd name="connsiteY3" fmla="*/ 504366 h 504365"/>
              <a:gd name="connsiteX4" fmla="*/ 0 w 556579"/>
              <a:gd name="connsiteY4" fmla="*/ 252183 h 50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579" h="504365" extrusionOk="0">
                <a:moveTo>
                  <a:pt x="0" y="252183"/>
                </a:moveTo>
                <a:cubicBezTo>
                  <a:pt x="-8421" y="89365"/>
                  <a:pt x="123654" y="-11422"/>
                  <a:pt x="278290" y="0"/>
                </a:cubicBezTo>
                <a:cubicBezTo>
                  <a:pt x="408364" y="-5721"/>
                  <a:pt x="531181" y="117690"/>
                  <a:pt x="556580" y="252183"/>
                </a:cubicBezTo>
                <a:cubicBezTo>
                  <a:pt x="567636" y="414849"/>
                  <a:pt x="444533" y="499153"/>
                  <a:pt x="278290" y="504366"/>
                </a:cubicBezTo>
                <a:cubicBezTo>
                  <a:pt x="135267" y="504871"/>
                  <a:pt x="1578" y="409489"/>
                  <a:pt x="0" y="252183"/>
                </a:cubicBezTo>
                <a:close/>
              </a:path>
            </a:pathLst>
          </a:custGeom>
          <a:noFill/>
          <a:ln w="38100" cmpd="tri">
            <a:solidFill>
              <a:srgbClr val="19D168">
                <a:alpha val="35000"/>
              </a:srgb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Ellipsi 77">
            <a:extLst>
              <a:ext uri="{FF2B5EF4-FFF2-40B4-BE49-F238E27FC236}">
                <a16:creationId xmlns:a16="http://schemas.microsoft.com/office/drawing/2014/main" id="{9DFFE082-365D-803C-E5A1-E7F211ED9A9D}"/>
              </a:ext>
            </a:extLst>
          </p:cNvPr>
          <p:cNvSpPr/>
          <p:nvPr userDrawn="1"/>
        </p:nvSpPr>
        <p:spPr>
          <a:xfrm rot="19354873">
            <a:off x="8168761" y="6319321"/>
            <a:ext cx="789116" cy="715087"/>
          </a:xfrm>
          <a:custGeom>
            <a:avLst/>
            <a:gdLst>
              <a:gd name="connsiteX0" fmla="*/ 0 w 789116"/>
              <a:gd name="connsiteY0" fmla="*/ 357544 h 715087"/>
              <a:gd name="connsiteX1" fmla="*/ 394558 w 789116"/>
              <a:gd name="connsiteY1" fmla="*/ 0 h 715087"/>
              <a:gd name="connsiteX2" fmla="*/ 789116 w 789116"/>
              <a:gd name="connsiteY2" fmla="*/ 357544 h 715087"/>
              <a:gd name="connsiteX3" fmla="*/ 394558 w 789116"/>
              <a:gd name="connsiteY3" fmla="*/ 715088 h 715087"/>
              <a:gd name="connsiteX4" fmla="*/ 0 w 789116"/>
              <a:gd name="connsiteY4" fmla="*/ 357544 h 71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116" h="715087" extrusionOk="0">
                <a:moveTo>
                  <a:pt x="0" y="357544"/>
                </a:moveTo>
                <a:cubicBezTo>
                  <a:pt x="-7770" y="138357"/>
                  <a:pt x="175717" y="-11327"/>
                  <a:pt x="394558" y="0"/>
                </a:cubicBezTo>
                <a:cubicBezTo>
                  <a:pt x="602259" y="-2472"/>
                  <a:pt x="746141" y="168173"/>
                  <a:pt x="789116" y="357544"/>
                </a:cubicBezTo>
                <a:cubicBezTo>
                  <a:pt x="793509" y="564303"/>
                  <a:pt x="618054" y="712767"/>
                  <a:pt x="394558" y="715088"/>
                </a:cubicBezTo>
                <a:cubicBezTo>
                  <a:pt x="223902" y="717324"/>
                  <a:pt x="1368" y="570636"/>
                  <a:pt x="0" y="357544"/>
                </a:cubicBezTo>
                <a:close/>
              </a:path>
            </a:pathLst>
          </a:custGeom>
          <a:noFill/>
          <a:ln w="38100" cmpd="tri">
            <a:solidFill>
              <a:srgbClr val="19D168">
                <a:alpha val="44000"/>
              </a:srgb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Ellipsi 80">
            <a:extLst>
              <a:ext uri="{FF2B5EF4-FFF2-40B4-BE49-F238E27FC236}">
                <a16:creationId xmlns:a16="http://schemas.microsoft.com/office/drawing/2014/main" id="{12523112-2F7F-1DD0-2903-34C4E340D773}"/>
              </a:ext>
            </a:extLst>
          </p:cNvPr>
          <p:cNvSpPr/>
          <p:nvPr userDrawn="1"/>
        </p:nvSpPr>
        <p:spPr>
          <a:xfrm rot="520445">
            <a:off x="1948480" y="6313578"/>
            <a:ext cx="789116" cy="715087"/>
          </a:xfrm>
          <a:custGeom>
            <a:avLst/>
            <a:gdLst>
              <a:gd name="connsiteX0" fmla="*/ 0 w 789116"/>
              <a:gd name="connsiteY0" fmla="*/ 357544 h 715087"/>
              <a:gd name="connsiteX1" fmla="*/ 394558 w 789116"/>
              <a:gd name="connsiteY1" fmla="*/ 0 h 715087"/>
              <a:gd name="connsiteX2" fmla="*/ 789116 w 789116"/>
              <a:gd name="connsiteY2" fmla="*/ 357544 h 715087"/>
              <a:gd name="connsiteX3" fmla="*/ 394558 w 789116"/>
              <a:gd name="connsiteY3" fmla="*/ 715088 h 715087"/>
              <a:gd name="connsiteX4" fmla="*/ 0 w 789116"/>
              <a:gd name="connsiteY4" fmla="*/ 357544 h 71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116" h="715087" extrusionOk="0">
                <a:moveTo>
                  <a:pt x="0" y="357544"/>
                </a:moveTo>
                <a:cubicBezTo>
                  <a:pt x="-7770" y="138357"/>
                  <a:pt x="175717" y="-11327"/>
                  <a:pt x="394558" y="0"/>
                </a:cubicBezTo>
                <a:cubicBezTo>
                  <a:pt x="602259" y="-2472"/>
                  <a:pt x="746141" y="168173"/>
                  <a:pt x="789116" y="357544"/>
                </a:cubicBezTo>
                <a:cubicBezTo>
                  <a:pt x="793509" y="564303"/>
                  <a:pt x="618054" y="712767"/>
                  <a:pt x="394558" y="715088"/>
                </a:cubicBezTo>
                <a:cubicBezTo>
                  <a:pt x="223902" y="717324"/>
                  <a:pt x="1368" y="570636"/>
                  <a:pt x="0" y="357544"/>
                </a:cubicBezTo>
                <a:close/>
              </a:path>
            </a:pathLst>
          </a:custGeom>
          <a:noFill/>
          <a:ln w="38100" cmpd="tri">
            <a:solidFill>
              <a:srgbClr val="19D168">
                <a:alpha val="19000"/>
              </a:srgbClr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4747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404iqnotfound.netlify.app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ntavb\OneDrive\Tiedostot\Pitchtekstiesitys.doc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C84568-F233-5E24-C4F1-E9192DC62D6C}"/>
              </a:ext>
            </a:extLst>
          </p:cNvPr>
          <p:cNvSpPr/>
          <p:nvPr/>
        </p:nvSpPr>
        <p:spPr>
          <a:xfrm>
            <a:off x="1005483" y="4860503"/>
            <a:ext cx="10422193" cy="896834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18D5D19-725A-E7FC-5918-6189CD6FD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284" y="5089699"/>
            <a:ext cx="10856589" cy="488620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i-FI" sz="2600" b="1" dirty="0"/>
              <a:t>Tekijät: Minttu Räisänen, Joona Järvi, Netta Tavi ja Annika Järvinen</a:t>
            </a:r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CC792136-78FC-1106-26DB-64A6FAA60BDF}"/>
              </a:ext>
            </a:extLst>
          </p:cNvPr>
          <p:cNvSpPr txBox="1">
            <a:spLocks/>
          </p:cNvSpPr>
          <p:nvPr/>
        </p:nvSpPr>
        <p:spPr>
          <a:xfrm>
            <a:off x="1399376" y="1122677"/>
            <a:ext cx="9144000" cy="2387600"/>
          </a:xfrm>
          <a:prstGeom prst="rect">
            <a:avLst/>
          </a:prstGeom>
          <a:ln>
            <a:noFill/>
          </a:ln>
          <a:effectLst>
            <a:glow rad="139700">
              <a:srgbClr val="FF0000">
                <a:alpha val="40000"/>
              </a:srgbClr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16600" b="1" dirty="0">
                <a:ln w="50800" cmpd="thickThin">
                  <a:solidFill>
                    <a:srgbClr val="320000">
                      <a:alpha val="97000"/>
                    </a:srgbClr>
                  </a:solidFill>
                  <a:prstDash val="solid"/>
                </a:ln>
                <a:solidFill>
                  <a:srgbClr val="FF3300"/>
                </a:solidFill>
                <a:effectLst>
                  <a:glow rad="584200">
                    <a:srgbClr val="FF0000">
                      <a:alpha val="25000"/>
                    </a:srgbClr>
                  </a:glow>
                  <a:outerShdw dist="38100" dir="2700000" algn="tl" rotWithShape="0">
                    <a:schemeClr val="accent2"/>
                  </a:outerShdw>
                  <a:reflection stA="2000" endPos="26000" dist="50800" dir="5400000" sy="-100000" algn="bl" rotWithShape="0"/>
                </a:effectLst>
                <a:latin typeface="Bahnschrift SemiBold SemiConden" panose="020B0502040204020203" pitchFamily="34" charset="0"/>
              </a:rPr>
              <a:t>404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175E15-B2DB-D771-6831-EAA0BA6B4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7" y="28959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i-FI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03FFEF-E3F1-FA26-1A52-B1E09775C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324" y="3124517"/>
            <a:ext cx="7321556" cy="1446550"/>
          </a:xfrm>
          <a:prstGeom prst="rect">
            <a:avLst/>
          </a:prstGeom>
          <a:noFill/>
          <a:ln>
            <a:noFill/>
          </a:ln>
          <a:effectLst>
            <a:glow rad="1447800">
              <a:schemeClr val="tx1">
                <a:alpha val="0"/>
              </a:schemeClr>
            </a:glow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8800" b="0" i="0" u="none" strike="noStrike" cap="none" normalizeH="0" baseline="0" dirty="0">
                <a:ln w="38100">
                  <a:solidFill>
                    <a:schemeClr val="bg1"/>
                  </a:solidFill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IQ </a:t>
            </a:r>
            <a:r>
              <a:rPr kumimoji="0" lang="fi-FI" altLang="fi-FI" sz="8800" b="0" i="0" u="none" strike="noStrike" cap="none" normalizeH="0" baseline="0" dirty="0" err="1">
                <a:ln w="38100">
                  <a:solidFill>
                    <a:schemeClr val="bg1"/>
                  </a:solidFill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</a:t>
            </a:r>
            <a:r>
              <a:rPr kumimoji="0" lang="fi-FI" altLang="fi-FI" sz="8800" b="0" i="0" u="none" strike="noStrike" cap="none" normalizeH="0" baseline="0" dirty="0">
                <a:ln w="38100">
                  <a:solidFill>
                    <a:schemeClr val="bg1"/>
                  </a:solidFill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fi-FI" altLang="fi-FI" sz="8800" b="0" i="0" u="none" strike="noStrike" cap="none" normalizeH="0" baseline="0" dirty="0" err="1">
                <a:ln w="38100">
                  <a:solidFill>
                    <a:schemeClr val="bg1"/>
                  </a:solidFill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Found</a:t>
            </a:r>
            <a:endParaRPr kumimoji="0" lang="fi-FI" altLang="fi-FI" sz="2400" b="0" i="0" u="none" strike="noStrike" cap="none" normalizeH="0" baseline="0" dirty="0">
              <a:ln w="38100"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6A37422C-87A4-35CC-E7AD-3B1515C849BB}"/>
              </a:ext>
            </a:extLst>
          </p:cNvPr>
          <p:cNvSpPr/>
          <p:nvPr/>
        </p:nvSpPr>
        <p:spPr>
          <a:xfrm>
            <a:off x="2222090" y="508906"/>
            <a:ext cx="8111612" cy="926604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8CE19038-8878-029A-FD56-0AA546ADFB72}"/>
              </a:ext>
            </a:extLst>
          </p:cNvPr>
          <p:cNvSpPr txBox="1"/>
          <p:nvPr/>
        </p:nvSpPr>
        <p:spPr>
          <a:xfrm>
            <a:off x="3367547" y="418210"/>
            <a:ext cx="6061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6600" b="1" dirty="0">
                <a:solidFill>
                  <a:schemeClr val="bg1"/>
                </a:solidFill>
              </a:rPr>
              <a:t>Projektin idea</a:t>
            </a:r>
          </a:p>
        </p:txBody>
      </p:sp>
      <p:sp>
        <p:nvSpPr>
          <p:cNvPr id="6" name="Suorakulmio: Pyöristetyt kulmat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341731-5196-1C46-3678-13D340B4E07F}"/>
              </a:ext>
            </a:extLst>
          </p:cNvPr>
          <p:cNvSpPr/>
          <p:nvPr/>
        </p:nvSpPr>
        <p:spPr>
          <a:xfrm>
            <a:off x="2352367" y="1651097"/>
            <a:ext cx="8091948" cy="4351279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7" name="Suorakulmio: Pyöristetyt kulmat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04F3C5-6FFA-A7D2-6A6A-DB6A96541E5D}"/>
              </a:ext>
            </a:extLst>
          </p:cNvPr>
          <p:cNvSpPr/>
          <p:nvPr/>
        </p:nvSpPr>
        <p:spPr>
          <a:xfrm>
            <a:off x="4868331" y="4953123"/>
            <a:ext cx="3060020" cy="8023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8" name="Alaotsikko 2">
            <a:extLst>
              <a:ext uri="{FF2B5EF4-FFF2-40B4-BE49-F238E27FC236}">
                <a16:creationId xmlns:a16="http://schemas.microsoft.com/office/drawing/2014/main" id="{02B1BF2B-AB21-4716-D43E-B280605A8B7C}"/>
              </a:ext>
            </a:extLst>
          </p:cNvPr>
          <p:cNvSpPr txBox="1">
            <a:spLocks/>
          </p:cNvSpPr>
          <p:nvPr/>
        </p:nvSpPr>
        <p:spPr>
          <a:xfrm>
            <a:off x="5385187" y="5129601"/>
            <a:ext cx="2247374" cy="57027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600" b="1" dirty="0"/>
              <a:t>Seuraava</a:t>
            </a:r>
          </a:p>
        </p:txBody>
      </p:sp>
      <p:sp>
        <p:nvSpPr>
          <p:cNvPr id="11" name="Alaotsikko 2">
            <a:extLst>
              <a:ext uri="{FF2B5EF4-FFF2-40B4-BE49-F238E27FC236}">
                <a16:creationId xmlns:a16="http://schemas.microsoft.com/office/drawing/2014/main" id="{326D5E1B-7227-C609-A9FE-72DCD06626B9}"/>
              </a:ext>
            </a:extLst>
          </p:cNvPr>
          <p:cNvSpPr txBox="1">
            <a:spLocks/>
          </p:cNvSpPr>
          <p:nvPr/>
        </p:nvSpPr>
        <p:spPr>
          <a:xfrm>
            <a:off x="2728530" y="2770517"/>
            <a:ext cx="7646796" cy="1119275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fi-FI" b="1" dirty="0">
                <a:solidFill>
                  <a:srgbClr val="F0F6FC"/>
                </a:solidFill>
                <a:latin typeface="-apple-system"/>
              </a:rPr>
              <a:t>Y</a:t>
            </a:r>
            <a:r>
              <a:rPr lang="fi-FI" b="1" i="0" dirty="0">
                <a:solidFill>
                  <a:srgbClr val="F0F6FC"/>
                </a:solidFill>
                <a:effectLst/>
                <a:latin typeface="-apple-system"/>
              </a:rPr>
              <a:t>ksinkertainen tietovisa, missä luetaan koodia kuvasta, </a:t>
            </a:r>
            <a:r>
              <a:rPr lang="fi-FI" b="1" i="0" dirty="0">
                <a:solidFill>
                  <a:srgbClr val="F0F6FC"/>
                </a:solidFill>
                <a:effectLst/>
                <a:latin typeface="Aptos" panose="020B0004020202020204" pitchFamily="34" charset="0"/>
              </a:rPr>
              <a:t>jonka</a:t>
            </a:r>
            <a:r>
              <a:rPr lang="fi-FI" b="1" i="0" dirty="0">
                <a:solidFill>
                  <a:srgbClr val="F0F6FC"/>
                </a:solidFill>
                <a:effectLst/>
                <a:latin typeface="-apple-system"/>
              </a:rPr>
              <a:t> jälkeen vastataan monivalintakysymykseen.</a:t>
            </a:r>
            <a:endParaRPr lang="fi-FI" sz="2800" b="1" dirty="0"/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8233B489-EDB7-F024-0BE7-2BF83F94AB98}"/>
              </a:ext>
            </a:extLst>
          </p:cNvPr>
          <p:cNvSpPr txBox="1"/>
          <p:nvPr/>
        </p:nvSpPr>
        <p:spPr>
          <a:xfrm>
            <a:off x="3004106" y="3909562"/>
            <a:ext cx="7215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400" b="1" i="0" dirty="0">
                <a:solidFill>
                  <a:srgbClr val="F0F6FC"/>
                </a:solidFill>
                <a:effectLst/>
                <a:latin typeface="-apple-system"/>
              </a:rPr>
              <a:t>Pelin tarkoitus on opetella koodin lukemista. Tietovisa on tarkoitettu </a:t>
            </a:r>
            <a:r>
              <a:rPr lang="fi-FI" sz="2400" b="1" i="0" dirty="0">
                <a:solidFill>
                  <a:srgbClr val="F0F6FC"/>
                </a:solidFill>
                <a:effectLst/>
                <a:latin typeface="Aptos" panose="020B0004020202020204" pitchFamily="34" charset="0"/>
              </a:rPr>
              <a:t>koodaajille</a:t>
            </a:r>
            <a:r>
              <a:rPr lang="fi-FI" sz="2400" b="1" i="0" dirty="0">
                <a:solidFill>
                  <a:srgbClr val="F0F6FC"/>
                </a:solidFill>
                <a:effectLst/>
                <a:latin typeface="-apple-system"/>
              </a:rPr>
              <a:t> ja koodauksen opettelijoille.</a:t>
            </a:r>
            <a:endParaRPr lang="fi-FI" sz="2400" b="1" dirty="0"/>
          </a:p>
        </p:txBody>
      </p:sp>
      <p:sp>
        <p:nvSpPr>
          <p:cNvPr id="15" name="Otsikko 1">
            <a:extLst>
              <a:ext uri="{FF2B5EF4-FFF2-40B4-BE49-F238E27FC236}">
                <a16:creationId xmlns:a16="http://schemas.microsoft.com/office/drawing/2014/main" id="{CB7E6750-101F-DB10-C0CA-A3D9659C6805}"/>
              </a:ext>
            </a:extLst>
          </p:cNvPr>
          <p:cNvSpPr txBox="1">
            <a:spLocks/>
          </p:cNvSpPr>
          <p:nvPr/>
        </p:nvSpPr>
        <p:spPr>
          <a:xfrm>
            <a:off x="1926826" y="508884"/>
            <a:ext cx="9144000" cy="2387600"/>
          </a:xfrm>
          <a:prstGeom prst="rect">
            <a:avLst/>
          </a:prstGeom>
          <a:ln>
            <a:noFill/>
          </a:ln>
          <a:effectLst>
            <a:glow rad="139700">
              <a:srgbClr val="FF0000">
                <a:alpha val="40000"/>
              </a:srgbClr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6600" b="1" dirty="0">
                <a:ln w="12700" cmpd="thickThin">
                  <a:solidFill>
                    <a:srgbClr val="320000">
                      <a:alpha val="97000"/>
                    </a:srgbClr>
                  </a:solidFill>
                  <a:prstDash val="solid"/>
                </a:ln>
                <a:solidFill>
                  <a:srgbClr val="FF3300"/>
                </a:solidFill>
                <a:effectLst>
                  <a:glow rad="584200">
                    <a:srgbClr val="FF0000">
                      <a:alpha val="25000"/>
                    </a:srgbClr>
                  </a:glow>
                  <a:outerShdw dist="38100" dir="2700000" algn="tl" rotWithShape="0">
                    <a:schemeClr val="accent2"/>
                  </a:outerShdw>
                  <a:reflection stA="2000" endPos="26000" dist="50800" dir="5400000" sy="-100000" algn="bl" rotWithShape="0"/>
                </a:effectLst>
                <a:latin typeface="Bahnschrift SemiBold SemiConden" panose="020B0502040204020203" pitchFamily="34" charset="0"/>
              </a:rPr>
              <a:t>404</a:t>
            </a:r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0ED621D2-BA71-CFF7-6D83-2DCBD0578083}"/>
              </a:ext>
            </a:extLst>
          </p:cNvPr>
          <p:cNvCxnSpPr>
            <a:cxnSpLocks/>
          </p:cNvCxnSpPr>
          <p:nvPr/>
        </p:nvCxnSpPr>
        <p:spPr>
          <a:xfrm>
            <a:off x="3004106" y="3814981"/>
            <a:ext cx="6960968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warp dir="in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D29E09F2-B6E3-B5CC-E933-9E24F4FD3BE7}"/>
              </a:ext>
            </a:extLst>
          </p:cNvPr>
          <p:cNvSpPr/>
          <p:nvPr/>
        </p:nvSpPr>
        <p:spPr>
          <a:xfrm>
            <a:off x="919984" y="319950"/>
            <a:ext cx="10343536" cy="926604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4D235D89-6A6B-4531-7CD2-816B0F841E00}"/>
              </a:ext>
            </a:extLst>
          </p:cNvPr>
          <p:cNvSpPr txBox="1"/>
          <p:nvPr/>
        </p:nvSpPr>
        <p:spPr>
          <a:xfrm>
            <a:off x="1481923" y="206406"/>
            <a:ext cx="10230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6600" b="1" dirty="0">
                <a:solidFill>
                  <a:schemeClr val="bg1"/>
                </a:solidFill>
              </a:rPr>
              <a:t>Tavoitteet  | Työtehtävät</a:t>
            </a:r>
          </a:p>
        </p:txBody>
      </p:sp>
      <p:sp>
        <p:nvSpPr>
          <p:cNvPr id="4" name="Suorakulmio: Pyöristetyt kulmat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19CA27-97D9-FC45-64B3-2A04C2C40ECB}"/>
              </a:ext>
            </a:extLst>
          </p:cNvPr>
          <p:cNvSpPr/>
          <p:nvPr/>
        </p:nvSpPr>
        <p:spPr>
          <a:xfrm>
            <a:off x="825793" y="1376112"/>
            <a:ext cx="5265959" cy="50447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Suorakulmio: Pyöristetyt kulmat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9B4536-E61C-324D-07CF-65F416CEE46B}"/>
              </a:ext>
            </a:extLst>
          </p:cNvPr>
          <p:cNvSpPr/>
          <p:nvPr/>
        </p:nvSpPr>
        <p:spPr>
          <a:xfrm>
            <a:off x="6318305" y="1724887"/>
            <a:ext cx="4837472" cy="3761513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 dirty="0">
              <a:solidFill>
                <a:schemeClr val="tx1"/>
              </a:solidFill>
            </a:endParaRPr>
          </a:p>
        </p:txBody>
      </p:sp>
      <p:sp>
        <p:nvSpPr>
          <p:cNvPr id="7" name="Suorakulmio: Pyöristetyt kulmat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476893-74A9-E972-811A-112BBB9EFFA7}"/>
              </a:ext>
            </a:extLst>
          </p:cNvPr>
          <p:cNvSpPr/>
          <p:nvPr/>
        </p:nvSpPr>
        <p:spPr>
          <a:xfrm>
            <a:off x="7174522" y="5705343"/>
            <a:ext cx="3125037" cy="8160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8" name="Alaotsikko 2">
            <a:extLst>
              <a:ext uri="{FF2B5EF4-FFF2-40B4-BE49-F238E27FC236}">
                <a16:creationId xmlns:a16="http://schemas.microsoft.com/office/drawing/2014/main" id="{6F89C8D6-E6B0-85E2-735D-AA3F5EA5334B}"/>
              </a:ext>
            </a:extLst>
          </p:cNvPr>
          <p:cNvSpPr txBox="1">
            <a:spLocks/>
          </p:cNvSpPr>
          <p:nvPr/>
        </p:nvSpPr>
        <p:spPr>
          <a:xfrm>
            <a:off x="7655409" y="5838860"/>
            <a:ext cx="11335189" cy="165576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600" b="1" dirty="0"/>
              <a:t>Seuraava</a:t>
            </a: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7174D24C-AD6B-F81E-7340-812A58D304A4}"/>
              </a:ext>
            </a:extLst>
          </p:cNvPr>
          <p:cNvSpPr txBox="1"/>
          <p:nvPr/>
        </p:nvSpPr>
        <p:spPr>
          <a:xfrm>
            <a:off x="1397570" y="1588562"/>
            <a:ext cx="3852883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rgbClr val="F0F6FC"/>
                </a:solidFill>
                <a:effectLst/>
                <a:latin typeface="-apple-system"/>
              </a:rPr>
              <a:t> Pelissä on oltava kysymykset, vastaukset sekä kuva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rgbClr val="F0F6FC"/>
                </a:solidFill>
                <a:effectLst/>
                <a:latin typeface="-apple-system"/>
              </a:rPr>
              <a:t> Vastaus on nähtävä heti, onko se oikein vai väärin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rgbClr val="F0F6FC"/>
                </a:solidFill>
                <a:effectLst/>
                <a:latin typeface="-apple-system"/>
              </a:rPr>
              <a:t> Pienianimaatio, jolla kysymys vaihtuu seuraavaan kysymykseen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rgbClr val="F0F6FC"/>
                </a:solidFill>
                <a:effectLst/>
                <a:latin typeface="-apple-system"/>
              </a:rPr>
              <a:t> 20 kysymystä, joista 10 on randomisoitu per peli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rgbClr val="F0F6FC"/>
                </a:solidFill>
                <a:effectLst/>
                <a:latin typeface="-apple-system"/>
              </a:rPr>
              <a:t> Aloitussivu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rgbClr val="F0F6FC"/>
                </a:solidFill>
                <a:effectLst/>
                <a:latin typeface="-apple-system"/>
              </a:rPr>
              <a:t> Pelin sivut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rgbClr val="F0F6FC"/>
                </a:solidFill>
                <a:effectLst/>
                <a:latin typeface="-apple-system"/>
              </a:rPr>
              <a:t> Loppusivu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E53EBB8-FD2B-719F-35FE-E3741C833205}"/>
              </a:ext>
            </a:extLst>
          </p:cNvPr>
          <p:cNvSpPr>
            <a:spLocks noChangeArrowheads="1"/>
          </p:cNvSpPr>
          <p:nvPr/>
        </p:nvSpPr>
        <p:spPr bwMode="auto">
          <a:xfrm rot="21158871">
            <a:off x="2729937" y="5745369"/>
            <a:ext cx="366512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2800" b="0" i="0" u="none" strike="noStrike" cap="none" normalizeH="0" baseline="0" dirty="0">
                <a:ln w="12700">
                  <a:solidFill>
                    <a:schemeClr val="bg1"/>
                  </a:solidFill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+ Lisäominaisuudet!</a:t>
            </a:r>
            <a:endParaRPr kumimoji="0" lang="fi-FI" altLang="fi-FI" sz="700" b="0" i="0" u="none" strike="noStrike" cap="none" normalizeH="0" baseline="0" dirty="0">
              <a:ln w="12700">
                <a:solidFill>
                  <a:schemeClr val="bg1"/>
                </a:solidFill>
              </a:ln>
              <a:solidFill>
                <a:schemeClr val="tx1"/>
              </a:solidFill>
              <a:effectLst/>
              <a:highlight>
                <a:srgbClr val="808080"/>
              </a:highlight>
              <a:latin typeface="Arial" panose="020B0604020202020204" pitchFamily="34" charset="0"/>
            </a:endParaRP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034942BA-C882-B14D-EA2A-8F91809C800A}"/>
              </a:ext>
            </a:extLst>
          </p:cNvPr>
          <p:cNvSpPr txBox="1"/>
          <p:nvPr/>
        </p:nvSpPr>
        <p:spPr>
          <a:xfrm>
            <a:off x="6459569" y="1699897"/>
            <a:ext cx="4328391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i-FI" b="1" dirty="0">
                <a:solidFill>
                  <a:srgbClr val="F0F6FC"/>
                </a:solidFill>
                <a:latin typeface="-apple-system"/>
              </a:rPr>
              <a:t>Koodaajat</a:t>
            </a:r>
          </a:p>
          <a:p>
            <a:pPr algn="ctr">
              <a:lnSpc>
                <a:spcPct val="200000"/>
              </a:lnSpc>
            </a:pPr>
            <a:endParaRPr lang="fi-FI" b="1" i="0" dirty="0">
              <a:solidFill>
                <a:srgbClr val="F0F6FC"/>
              </a:solidFill>
              <a:effectLst/>
              <a:latin typeface="-apple-system"/>
            </a:endParaRPr>
          </a:p>
          <a:p>
            <a:pPr algn="ctr">
              <a:lnSpc>
                <a:spcPct val="200000"/>
              </a:lnSpc>
            </a:pPr>
            <a:r>
              <a:rPr lang="fi-FI" b="1" dirty="0">
                <a:solidFill>
                  <a:srgbClr val="F0F6FC"/>
                </a:solidFill>
                <a:latin typeface="-apple-system"/>
              </a:rPr>
              <a:t>Tyylittelijät</a:t>
            </a:r>
          </a:p>
          <a:p>
            <a:pPr>
              <a:lnSpc>
                <a:spcPct val="150000"/>
              </a:lnSpc>
            </a:pPr>
            <a:endParaRPr lang="fi-FI" b="1" i="0" dirty="0">
              <a:solidFill>
                <a:srgbClr val="F0F6FC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fi-FI" b="1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graphicFrame>
        <p:nvGraphicFramePr>
          <p:cNvPr id="9" name="Taulukko 8">
            <a:extLst>
              <a:ext uri="{FF2B5EF4-FFF2-40B4-BE49-F238E27FC236}">
                <a16:creationId xmlns:a16="http://schemas.microsoft.com/office/drawing/2014/main" id="{0B73B3FE-541F-D0CE-75D1-82569C520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47619"/>
              </p:ext>
            </p:extLst>
          </p:nvPr>
        </p:nvGraphicFramePr>
        <p:xfrm>
          <a:off x="6459569" y="3920489"/>
          <a:ext cx="4554942" cy="1348461"/>
        </p:xfrm>
        <a:graphic>
          <a:graphicData uri="http://schemas.openxmlformats.org/drawingml/2006/table">
            <a:tbl>
              <a:tblPr/>
              <a:tblGrid>
                <a:gridCol w="2277471">
                  <a:extLst>
                    <a:ext uri="{9D8B030D-6E8A-4147-A177-3AD203B41FA5}">
                      <a16:colId xmlns:a16="http://schemas.microsoft.com/office/drawing/2014/main" val="3405712764"/>
                    </a:ext>
                  </a:extLst>
                </a:gridCol>
                <a:gridCol w="2277471">
                  <a:extLst>
                    <a:ext uri="{9D8B030D-6E8A-4147-A177-3AD203B41FA5}">
                      <a16:colId xmlns:a16="http://schemas.microsoft.com/office/drawing/2014/main" val="2500813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1" dirty="0">
                          <a:effectLst/>
                        </a:rPr>
                        <a:t>Minttu Räisänen</a:t>
                      </a:r>
                    </a:p>
                    <a:p>
                      <a:endParaRPr lang="fi-FI" sz="1300" b="1" dirty="0">
                        <a:effectLst/>
                      </a:endParaRPr>
                    </a:p>
                  </a:txBody>
                  <a:tcPr marL="56491" marR="56491" marT="26073" marB="26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300" b="1">
                          <a:effectLst/>
                        </a:rPr>
                        <a:t>Git-päällikkö</a:t>
                      </a:r>
                    </a:p>
                  </a:txBody>
                  <a:tcPr marL="56491" marR="56491" marT="26073" marB="26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252922"/>
                  </a:ext>
                </a:extLst>
              </a:tr>
              <a:tr h="294945">
                <a:tc>
                  <a:txBody>
                    <a:bodyPr/>
                    <a:lstStyle/>
                    <a:p>
                      <a:r>
                        <a:rPr lang="fi-FI" sz="1300" b="1" dirty="0">
                          <a:effectLst/>
                        </a:rPr>
                        <a:t>Joona Järvi</a:t>
                      </a:r>
                    </a:p>
                  </a:txBody>
                  <a:tcPr marL="56491" marR="56491" marT="26073" marB="26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100" b="1" dirty="0">
                          <a:effectLst/>
                        </a:rPr>
                        <a:t>Julkaisu/laadunhallinta-päällikkö</a:t>
                      </a:r>
                    </a:p>
                  </a:txBody>
                  <a:tcPr marL="56491" marR="56491" marT="26073" marB="26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141215"/>
                  </a:ext>
                </a:extLst>
              </a:tr>
              <a:tr h="294945">
                <a:tc>
                  <a:txBody>
                    <a:bodyPr/>
                    <a:lstStyle/>
                    <a:p>
                      <a:r>
                        <a:rPr lang="fi-FI" sz="1300" b="1" dirty="0">
                          <a:effectLst/>
                        </a:rPr>
                        <a:t>Annika Järvinen</a:t>
                      </a:r>
                    </a:p>
                  </a:txBody>
                  <a:tcPr marL="56491" marR="56491" marT="26073" marB="26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300" b="1" dirty="0">
                          <a:effectLst/>
                        </a:rPr>
                        <a:t>Tehtävä-päällikkö</a:t>
                      </a:r>
                    </a:p>
                  </a:txBody>
                  <a:tcPr marL="56491" marR="56491" marT="26073" marB="26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034028"/>
                  </a:ext>
                </a:extLst>
              </a:tr>
              <a:tr h="294945">
                <a:tc>
                  <a:txBody>
                    <a:bodyPr/>
                    <a:lstStyle/>
                    <a:p>
                      <a:r>
                        <a:rPr lang="fi-FI" sz="1300" b="1">
                          <a:effectLst/>
                        </a:rPr>
                        <a:t>Netta Tavi</a:t>
                      </a:r>
                    </a:p>
                  </a:txBody>
                  <a:tcPr marL="56491" marR="56491" marT="26073" marB="26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300" b="1" dirty="0">
                          <a:effectLst/>
                        </a:rPr>
                        <a:t>Dokumentti-päällikkö</a:t>
                      </a:r>
                    </a:p>
                  </a:txBody>
                  <a:tcPr marL="56491" marR="56491" marT="26073" marB="26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78677"/>
                  </a:ext>
                </a:extLst>
              </a:tr>
            </a:tbl>
          </a:graphicData>
        </a:graphic>
      </p:graphicFrame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D3EC47C9-0F1A-0211-A206-1A5DA8AD77E3}"/>
              </a:ext>
            </a:extLst>
          </p:cNvPr>
          <p:cNvCxnSpPr>
            <a:cxnSpLocks/>
          </p:cNvCxnSpPr>
          <p:nvPr/>
        </p:nvCxnSpPr>
        <p:spPr>
          <a:xfrm>
            <a:off x="6672570" y="2888855"/>
            <a:ext cx="4128940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iruutu 20">
            <a:extLst>
              <a:ext uri="{FF2B5EF4-FFF2-40B4-BE49-F238E27FC236}">
                <a16:creationId xmlns:a16="http://schemas.microsoft.com/office/drawing/2014/main" id="{556B3894-923F-2DCF-9AE4-60B7A7729532}"/>
              </a:ext>
            </a:extLst>
          </p:cNvPr>
          <p:cNvSpPr txBox="1"/>
          <p:nvPr/>
        </p:nvSpPr>
        <p:spPr>
          <a:xfrm>
            <a:off x="6870570" y="3280781"/>
            <a:ext cx="1064286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b="1" i="0" dirty="0">
                <a:solidFill>
                  <a:srgbClr val="F0F6FC"/>
                </a:solidFill>
                <a:effectLst/>
                <a:latin typeface="-apple-system"/>
              </a:rPr>
              <a:t>Netta Tavi	    	      Annika Järvinen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C8174F25-6D16-24CD-5DDF-D92A5643150C}"/>
              </a:ext>
            </a:extLst>
          </p:cNvPr>
          <p:cNvSpPr txBox="1"/>
          <p:nvPr/>
        </p:nvSpPr>
        <p:spPr>
          <a:xfrm>
            <a:off x="6672570" y="2237993"/>
            <a:ext cx="1064286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b="1" i="0" dirty="0">
                <a:solidFill>
                  <a:srgbClr val="F0F6FC"/>
                </a:solidFill>
                <a:effectLst/>
                <a:latin typeface="-apple-system"/>
              </a:rPr>
              <a:t>Minttu Räisänen   		Joona Järvi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6A635FF-2A9F-DAA1-351E-D5D353F6A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106" y="2197039"/>
            <a:ext cx="538930" cy="584775"/>
          </a:xfrm>
          <a:prstGeom prst="rect">
            <a:avLst/>
          </a:prstGeom>
          <a:noFill/>
          <a:ln>
            <a:noFill/>
          </a:ln>
          <a:effectLst>
            <a:glow rad="1447800">
              <a:schemeClr val="tx1">
                <a:alpha val="0"/>
              </a:schemeClr>
            </a:glow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altLang="fi-FI" sz="3200" dirty="0">
                <a:ln w="1905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ja</a:t>
            </a:r>
            <a:endParaRPr kumimoji="0" lang="fi-FI" altLang="fi-FI" sz="800" b="0" i="0" u="none" strike="noStrike" cap="none" normalizeH="0" baseline="0" dirty="0">
              <a:ln w="19050"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16A0789-47F4-74F1-DC47-DFD6F024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299" y="3220828"/>
            <a:ext cx="538930" cy="584775"/>
          </a:xfrm>
          <a:prstGeom prst="rect">
            <a:avLst/>
          </a:prstGeom>
          <a:noFill/>
          <a:ln>
            <a:noFill/>
          </a:ln>
          <a:effectLst>
            <a:glow rad="1447800">
              <a:schemeClr val="tx1">
                <a:alpha val="0"/>
              </a:schemeClr>
            </a:glow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altLang="fi-FI" sz="3200" dirty="0">
                <a:ln w="1905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ja</a:t>
            </a:r>
            <a:endParaRPr kumimoji="0" lang="fi-FI" altLang="fi-FI" sz="800" b="0" i="0" u="none" strike="noStrike" cap="none" normalizeH="0" baseline="0" dirty="0">
              <a:ln w="19050"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3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83D11F5D-6195-537C-7E92-F3613406A661}"/>
              </a:ext>
            </a:extLst>
          </p:cNvPr>
          <p:cNvSpPr/>
          <p:nvPr/>
        </p:nvSpPr>
        <p:spPr>
          <a:xfrm>
            <a:off x="1517775" y="649176"/>
            <a:ext cx="9501906" cy="926604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98FF9A8F-BE4F-5AAA-14B4-BC4A56DE05C1}"/>
              </a:ext>
            </a:extLst>
          </p:cNvPr>
          <p:cNvSpPr txBox="1"/>
          <p:nvPr/>
        </p:nvSpPr>
        <p:spPr>
          <a:xfrm>
            <a:off x="4181469" y="549009"/>
            <a:ext cx="6061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6600" b="1" dirty="0">
                <a:solidFill>
                  <a:schemeClr val="bg1"/>
                </a:solidFill>
              </a:rPr>
              <a:t>Reflektio</a:t>
            </a:r>
          </a:p>
        </p:txBody>
      </p:sp>
      <p:sp>
        <p:nvSpPr>
          <p:cNvPr id="5" name="Suorakulmio: Pyöristetyt kulma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003B0D-8FD1-FA81-D47C-CBC51426453B}"/>
              </a:ext>
            </a:extLst>
          </p:cNvPr>
          <p:cNvSpPr/>
          <p:nvPr/>
        </p:nvSpPr>
        <p:spPr>
          <a:xfrm>
            <a:off x="1259399" y="1757172"/>
            <a:ext cx="9673202" cy="4729187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Suorakulmio: Pyöristetyt kulmat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B23662-5C58-95D8-0C0C-B2F559FFF277}"/>
              </a:ext>
            </a:extLst>
          </p:cNvPr>
          <p:cNvSpPr/>
          <p:nvPr/>
        </p:nvSpPr>
        <p:spPr>
          <a:xfrm>
            <a:off x="7437918" y="5426265"/>
            <a:ext cx="3125037" cy="8160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7" name="Alaotsikko 2">
            <a:extLst>
              <a:ext uri="{FF2B5EF4-FFF2-40B4-BE49-F238E27FC236}">
                <a16:creationId xmlns:a16="http://schemas.microsoft.com/office/drawing/2014/main" id="{3FB97239-17C4-8C27-48A1-7E019566F35D}"/>
              </a:ext>
            </a:extLst>
          </p:cNvPr>
          <p:cNvSpPr txBox="1">
            <a:spLocks/>
          </p:cNvSpPr>
          <p:nvPr/>
        </p:nvSpPr>
        <p:spPr>
          <a:xfrm>
            <a:off x="7995683" y="5572916"/>
            <a:ext cx="2247374" cy="57027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600" b="1" dirty="0"/>
              <a:t>Seuraava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58D31FB6-263A-B48F-5AB8-0D4E3E49D72B}"/>
              </a:ext>
            </a:extLst>
          </p:cNvPr>
          <p:cNvSpPr txBox="1"/>
          <p:nvPr/>
        </p:nvSpPr>
        <p:spPr>
          <a:xfrm>
            <a:off x="1634557" y="1433990"/>
            <a:ext cx="7365879" cy="433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fi-FI" sz="2400" b="1" dirty="0"/>
              <a:t>Päästiinkö tavoitteisiin? </a:t>
            </a:r>
          </a:p>
          <a:p>
            <a:pPr>
              <a:lnSpc>
                <a:spcPct val="300000"/>
              </a:lnSpc>
            </a:pPr>
            <a:r>
              <a:rPr lang="fi-FI" sz="2400" b="1" dirty="0"/>
              <a:t>Millaisia haasteita kehitystyön aikana esiintyi? </a:t>
            </a:r>
          </a:p>
          <a:p>
            <a:pPr>
              <a:lnSpc>
                <a:spcPct val="300000"/>
              </a:lnSpc>
            </a:pPr>
            <a:r>
              <a:rPr lang="fi-FI" sz="2400" b="1" dirty="0"/>
              <a:t>Millaisia onnistumisia koitte projektin aikana? </a:t>
            </a:r>
          </a:p>
          <a:p>
            <a:pPr>
              <a:lnSpc>
                <a:spcPct val="300000"/>
              </a:lnSpc>
            </a:pPr>
            <a:r>
              <a:rPr lang="fi-FI" sz="2400" b="1" dirty="0"/>
              <a:t>Kuinka ryhmätyöskentely sujui? </a:t>
            </a:r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D5487291-2CBF-2BDC-7701-4B3BE32B67BC}"/>
              </a:ext>
            </a:extLst>
          </p:cNvPr>
          <p:cNvSpPr txBox="1"/>
          <p:nvPr/>
        </p:nvSpPr>
        <p:spPr>
          <a:xfrm>
            <a:off x="1633022" y="2254943"/>
            <a:ext cx="543244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F0F6FC"/>
                </a:solidFill>
                <a:latin typeface="-apple-system"/>
              </a:rPr>
              <a:t>Saatiin kaikki pakolliset tavoitteet valmiiksi – Kyllä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i="0" dirty="0">
                <a:solidFill>
                  <a:srgbClr val="F0F6FC"/>
                </a:solidFill>
                <a:effectLst/>
                <a:latin typeface="-apple-system"/>
              </a:rPr>
              <a:t>Joitain lisäominaisuuksia tuli myös tehtyä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2DDC506C-4CB2-133A-6021-89BFD0BC3C95}"/>
              </a:ext>
            </a:extLst>
          </p:cNvPr>
          <p:cNvSpPr txBox="1"/>
          <p:nvPr/>
        </p:nvSpPr>
        <p:spPr>
          <a:xfrm>
            <a:off x="1779814" y="3357471"/>
            <a:ext cx="543244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i="0" dirty="0" err="1">
                <a:solidFill>
                  <a:srgbClr val="F0F6FC"/>
                </a:solidFill>
                <a:effectLst/>
                <a:latin typeface="-apple-system"/>
              </a:rPr>
              <a:t>Github</a:t>
            </a:r>
            <a:endParaRPr lang="fi-FI" b="1" dirty="0">
              <a:solidFill>
                <a:srgbClr val="F0F6FC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F0F6FC"/>
                </a:solidFill>
                <a:latin typeface="-apple-system"/>
              </a:rPr>
              <a:t>Julkaisussa oli haasteita</a:t>
            </a:r>
            <a:endParaRPr lang="fi-FI" b="1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0FD30803-BF0B-51D5-DC41-DC601751EC09}"/>
              </a:ext>
            </a:extLst>
          </p:cNvPr>
          <p:cNvSpPr txBox="1"/>
          <p:nvPr/>
        </p:nvSpPr>
        <p:spPr>
          <a:xfrm>
            <a:off x="1712855" y="4412797"/>
            <a:ext cx="94428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F0F6FC"/>
                </a:solidFill>
                <a:latin typeface="-apple-system"/>
              </a:rPr>
              <a:t>Teemanvalitsin,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F0F6FC"/>
                </a:solidFill>
                <a:latin typeface="-apple-system"/>
              </a:rPr>
              <a:t>Teema saatu animoitua</a:t>
            </a:r>
            <a:endParaRPr lang="fi-FI" b="1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279AED3D-568D-08A7-1E10-7D62ECAC1F45}"/>
              </a:ext>
            </a:extLst>
          </p:cNvPr>
          <p:cNvSpPr txBox="1"/>
          <p:nvPr/>
        </p:nvSpPr>
        <p:spPr>
          <a:xfrm>
            <a:off x="1726584" y="5677710"/>
            <a:ext cx="543244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b="1" i="0" dirty="0">
                <a:solidFill>
                  <a:srgbClr val="F0F6FC"/>
                </a:solidFill>
                <a:effectLst/>
                <a:latin typeface="-apple-system"/>
              </a:rPr>
              <a:t>I</a:t>
            </a:r>
            <a:r>
              <a:rPr lang="fi-FI" b="1" dirty="0">
                <a:solidFill>
                  <a:srgbClr val="F0F6FC"/>
                </a:solidFill>
                <a:latin typeface="-apple-system"/>
              </a:rPr>
              <a:t>han hyvin, kommunikaatio toimi, sairastumisia tuli</a:t>
            </a:r>
            <a:endParaRPr lang="fi-FI" b="1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FD2A0947-8C8A-0AFC-C66B-C57084752A04}"/>
              </a:ext>
            </a:extLst>
          </p:cNvPr>
          <p:cNvSpPr txBox="1"/>
          <p:nvPr/>
        </p:nvSpPr>
        <p:spPr>
          <a:xfrm>
            <a:off x="4833948" y="3355162"/>
            <a:ext cx="7452850" cy="88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rgbClr val="F0F6FC"/>
                </a:solidFill>
                <a:latin typeface="-apple-system"/>
              </a:rPr>
              <a:t>Svelte</a:t>
            </a:r>
            <a:r>
              <a:rPr lang="fi-FI" b="1" dirty="0">
                <a:solidFill>
                  <a:srgbClr val="F0F6FC"/>
                </a:solidFill>
                <a:latin typeface="-apple-system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F0F6FC"/>
                </a:solidFill>
                <a:latin typeface="-apple-system"/>
              </a:rPr>
              <a:t>sairastumiset</a:t>
            </a:r>
            <a:endParaRPr lang="fi-FI" dirty="0"/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923A5AD9-CF8F-3F02-7E40-F6B836BB85BE}"/>
              </a:ext>
            </a:extLst>
          </p:cNvPr>
          <p:cNvSpPr txBox="1"/>
          <p:nvPr/>
        </p:nvSpPr>
        <p:spPr>
          <a:xfrm>
            <a:off x="4833948" y="4617518"/>
            <a:ext cx="7452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F0F6FC"/>
                </a:solidFill>
                <a:highlight>
                  <a:srgbClr val="008000"/>
                </a:highlight>
                <a:latin typeface="-apple-system"/>
              </a:rPr>
              <a:t> Projekti tuli </a:t>
            </a:r>
            <a:r>
              <a:rPr lang="fi-FI" b="1" dirty="0" err="1">
                <a:solidFill>
                  <a:srgbClr val="F0F6FC"/>
                </a:solidFill>
                <a:highlight>
                  <a:srgbClr val="008000"/>
                </a:highlight>
                <a:latin typeface="-apple-system"/>
              </a:rPr>
              <a:t>valmiiiksi</a:t>
            </a:r>
            <a:endParaRPr lang="fi-FI" b="1" dirty="0">
              <a:solidFill>
                <a:srgbClr val="F0F6FC"/>
              </a:solidFill>
              <a:highlight>
                <a:srgbClr val="008000"/>
              </a:highlight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F0F6FC"/>
                </a:solidFill>
                <a:latin typeface="-apple-system"/>
              </a:rPr>
              <a:t> Ei ollut isompia ongelmia.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4327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9085C-BBF3-A781-297D-80F58C48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BEDDD733-A3E6-CBFD-B836-440888DE3B23}"/>
              </a:ext>
            </a:extLst>
          </p:cNvPr>
          <p:cNvSpPr/>
          <p:nvPr/>
        </p:nvSpPr>
        <p:spPr>
          <a:xfrm>
            <a:off x="924231" y="508906"/>
            <a:ext cx="10343536" cy="926604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F8C18370-EF03-273C-E3F5-9A84F86CE648}"/>
              </a:ext>
            </a:extLst>
          </p:cNvPr>
          <p:cNvSpPr txBox="1"/>
          <p:nvPr/>
        </p:nvSpPr>
        <p:spPr>
          <a:xfrm>
            <a:off x="3543339" y="418210"/>
            <a:ext cx="6061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6600" b="1" dirty="0">
                <a:solidFill>
                  <a:schemeClr val="bg1"/>
                </a:solidFill>
              </a:rPr>
              <a:t>Mitä opittiin?</a:t>
            </a:r>
          </a:p>
        </p:txBody>
      </p:sp>
      <p:sp>
        <p:nvSpPr>
          <p:cNvPr id="3" name="Suorakulmio: Pyöristetyt kulmat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93C0BF-081A-A40C-E7FC-66D066B31F92}"/>
              </a:ext>
            </a:extLst>
          </p:cNvPr>
          <p:cNvSpPr/>
          <p:nvPr/>
        </p:nvSpPr>
        <p:spPr>
          <a:xfrm>
            <a:off x="924230" y="1590577"/>
            <a:ext cx="10343537" cy="4653269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" name="Suorakulmio: Pyöristetyt kulmat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98C1BE-93A8-6E23-5568-FB5173B8D142}"/>
              </a:ext>
            </a:extLst>
          </p:cNvPr>
          <p:cNvSpPr/>
          <p:nvPr/>
        </p:nvSpPr>
        <p:spPr>
          <a:xfrm>
            <a:off x="4533481" y="5160712"/>
            <a:ext cx="3125037" cy="8160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BBC47F80-1E65-7A8E-11A3-F86F99D6FA31}"/>
              </a:ext>
            </a:extLst>
          </p:cNvPr>
          <p:cNvSpPr txBox="1">
            <a:spLocks/>
          </p:cNvSpPr>
          <p:nvPr/>
        </p:nvSpPr>
        <p:spPr>
          <a:xfrm>
            <a:off x="4972313" y="5342079"/>
            <a:ext cx="2247374" cy="570279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shade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3600" b="1" dirty="0"/>
              <a:t>Seuraava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2A66A073-793E-763B-1F5E-E9B1BCAA6C3A}"/>
              </a:ext>
            </a:extLst>
          </p:cNvPr>
          <p:cNvSpPr txBox="1"/>
          <p:nvPr/>
        </p:nvSpPr>
        <p:spPr>
          <a:xfrm>
            <a:off x="2069021" y="1317735"/>
            <a:ext cx="9416601" cy="279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fi-FI" sz="3200" b="1" dirty="0"/>
              <a:t>Mitä näistä opittiin? </a:t>
            </a:r>
          </a:p>
          <a:p>
            <a:pPr>
              <a:lnSpc>
                <a:spcPct val="300000"/>
              </a:lnSpc>
            </a:pPr>
            <a:r>
              <a:rPr lang="fi-FI" sz="3200" b="1" dirty="0"/>
              <a:t>Mitä voisi tulevaisuudessa tehdä paremmin?</a:t>
            </a: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C37F83A4-2427-7681-BD3F-609378BEF4B6}"/>
              </a:ext>
            </a:extLst>
          </p:cNvPr>
          <p:cNvSpPr txBox="1"/>
          <p:nvPr/>
        </p:nvSpPr>
        <p:spPr>
          <a:xfrm>
            <a:off x="2069021" y="2478249"/>
            <a:ext cx="805395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b="1" i="0" dirty="0">
                <a:solidFill>
                  <a:srgbClr val="F0F6FC"/>
                </a:solidFill>
                <a:effectLst/>
                <a:latin typeface="-apple-system"/>
              </a:rPr>
              <a:t>Suunnitelmat voivat vaihtua,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b="1" dirty="0">
                <a:solidFill>
                  <a:srgbClr val="F0F6FC"/>
                </a:solidFill>
                <a:latin typeface="-apple-system"/>
              </a:rPr>
              <a:t>A</a:t>
            </a:r>
            <a:r>
              <a:rPr lang="fi-FI" sz="2000" b="1" i="0" dirty="0">
                <a:solidFill>
                  <a:srgbClr val="F0F6FC"/>
                </a:solidFill>
                <a:effectLst/>
                <a:latin typeface="-apple-system"/>
              </a:rPr>
              <a:t>siat kuitenkin yleensä järjestyy hyvän kommunikaation avulla</a:t>
            </a:r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C00FB08D-A45F-5750-C511-CF155602F671}"/>
              </a:ext>
            </a:extLst>
          </p:cNvPr>
          <p:cNvSpPr txBox="1"/>
          <p:nvPr/>
        </p:nvSpPr>
        <p:spPr>
          <a:xfrm>
            <a:off x="2069021" y="4028792"/>
            <a:ext cx="673085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b="1" dirty="0">
                <a:solidFill>
                  <a:srgbClr val="F0F6FC"/>
                </a:solidFill>
                <a:latin typeface="-apple-system"/>
              </a:rPr>
              <a:t>Varmuuden vuoksi vielä yksi kommunikaatio alusta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2000" b="1" dirty="0" err="1">
                <a:solidFill>
                  <a:srgbClr val="F0F6FC"/>
                </a:solidFill>
                <a:latin typeface="-apple-system"/>
              </a:rPr>
              <a:t>Trelloa</a:t>
            </a:r>
            <a:r>
              <a:rPr lang="fi-FI" sz="2000" b="1" dirty="0">
                <a:solidFill>
                  <a:srgbClr val="F0F6FC"/>
                </a:solidFill>
                <a:latin typeface="-apple-system"/>
              </a:rPr>
              <a:t> voisi käyttää enemmän tehtävissä.</a:t>
            </a:r>
            <a:endParaRPr lang="fi-FI" sz="2000" b="1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782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93F44-1E78-17EC-232F-261951098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74AD0EA-503D-F5A4-3561-5735FBF3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157" y="2156411"/>
            <a:ext cx="5787290" cy="1862048"/>
          </a:xfrm>
          <a:prstGeom prst="rect">
            <a:avLst/>
          </a:prstGeom>
          <a:noFill/>
          <a:ln>
            <a:noFill/>
          </a:ln>
          <a:effectLst>
            <a:glow rad="1447800">
              <a:schemeClr val="tx1">
                <a:alpha val="0"/>
              </a:schemeClr>
            </a:glow>
            <a:outerShdw dist="35921" dir="2700000" algn="ctr" rotWithShape="0">
              <a:schemeClr val="bg2"/>
            </a:outerShd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1500" b="0" i="0" u="none" strike="noStrike" cap="none" normalizeH="0" baseline="0" dirty="0">
                <a:ln w="38100">
                  <a:solidFill>
                    <a:schemeClr val="bg1"/>
                  </a:solidFill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Lopuksi</a:t>
            </a:r>
            <a:endParaRPr kumimoji="0" lang="fi-FI" altLang="fi-FI" sz="3200" b="0" i="0" u="none" strike="noStrike" cap="none" normalizeH="0" baseline="0" dirty="0">
              <a:ln w="38100">
                <a:solidFill>
                  <a:schemeClr val="bg1"/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0F0D283F-8DEB-AAB5-6505-47386212D4F0}"/>
              </a:ext>
            </a:extLst>
          </p:cNvPr>
          <p:cNvSpPr txBox="1">
            <a:spLocks/>
          </p:cNvSpPr>
          <p:nvPr/>
        </p:nvSpPr>
        <p:spPr>
          <a:xfrm>
            <a:off x="7584974" y="3667914"/>
            <a:ext cx="2685026" cy="701090"/>
          </a:xfrm>
          <a:prstGeom prst="rect">
            <a:avLst/>
          </a:prstGeom>
          <a:ln>
            <a:noFill/>
          </a:ln>
          <a:effectLst>
            <a:glow rad="139700">
              <a:srgbClr val="FF0000">
                <a:alpha val="40000"/>
              </a:srgbClr>
            </a:glo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3900" dirty="0">
                <a:ln w="28575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4277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3000">
        <p14:warp dir="in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1F2F3-F307-89FE-91FA-1C6D6F174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81E380E4-D2E6-DA16-AEE9-675D997AC8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2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5DE1C83A-4217-ED5E-BC2A-4AB8FE8EE62C}"/>
              </a:ext>
            </a:extLst>
          </p:cNvPr>
          <p:cNvSpPr txBox="1">
            <a:spLocks/>
          </p:cNvSpPr>
          <p:nvPr/>
        </p:nvSpPr>
        <p:spPr>
          <a:xfrm>
            <a:off x="4753487" y="5116427"/>
            <a:ext cx="2685026" cy="701090"/>
          </a:xfrm>
          <a:prstGeom prst="rect">
            <a:avLst/>
          </a:prstGeom>
          <a:noFill/>
          <a:ln>
            <a:noFill/>
          </a:ln>
          <a:effectLst>
            <a:glow rad="139700">
              <a:srgbClr val="FF0000">
                <a:alpha val="40000"/>
              </a:srgbClr>
            </a:glo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71400" dirty="0">
                <a:ln w="28575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445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">
        <p:fade/>
      </p:transition>
    </mc:Choice>
    <mc:Fallback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BDE5-B5C2-48B5-685A-6F5CF19B8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 2">
            <a:extLst>
              <a:ext uri="{FF2B5EF4-FFF2-40B4-BE49-F238E27FC236}">
                <a16:creationId xmlns:a16="http://schemas.microsoft.com/office/drawing/2014/main" id="{C393FED9-F9E7-08C4-D799-C02DF4DC98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600"/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59B00F6E-E885-25B0-D5CD-D206E7E302AF}"/>
              </a:ext>
            </a:extLst>
          </p:cNvPr>
          <p:cNvSpPr txBox="1">
            <a:spLocks/>
          </p:cNvSpPr>
          <p:nvPr/>
        </p:nvSpPr>
        <p:spPr>
          <a:xfrm>
            <a:off x="4753487" y="5116427"/>
            <a:ext cx="2685026" cy="701090"/>
          </a:xfrm>
          <a:prstGeom prst="rect">
            <a:avLst/>
          </a:prstGeom>
          <a:ln>
            <a:noFill/>
          </a:ln>
          <a:effectLst>
            <a:glow rad="139700">
              <a:srgbClr val="FF0000">
                <a:alpha val="40000"/>
              </a:srgbClr>
            </a:glo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71400" dirty="0">
              <a:ln w="28575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2" name="Otsikko 1">
            <a:hlinkClick r:id="rId2"/>
            <a:extLst>
              <a:ext uri="{FF2B5EF4-FFF2-40B4-BE49-F238E27FC236}">
                <a16:creationId xmlns:a16="http://schemas.microsoft.com/office/drawing/2014/main" id="{218801EC-9494-4283-7720-9467544CDB63}"/>
              </a:ext>
            </a:extLst>
          </p:cNvPr>
          <p:cNvSpPr txBox="1">
            <a:spLocks/>
          </p:cNvSpPr>
          <p:nvPr/>
        </p:nvSpPr>
        <p:spPr>
          <a:xfrm>
            <a:off x="1653900" y="2882144"/>
            <a:ext cx="9144000" cy="2387600"/>
          </a:xfrm>
          <a:prstGeom prst="rect">
            <a:avLst/>
          </a:prstGeom>
          <a:ln>
            <a:noFill/>
          </a:ln>
          <a:effectLst>
            <a:glow rad="139700">
              <a:srgbClr val="FF0000">
                <a:alpha val="40000"/>
              </a:srgbClr>
            </a:glo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3900" b="1" dirty="0">
                <a:ln w="50800" cmpd="thickThin">
                  <a:solidFill>
                    <a:srgbClr val="320000">
                      <a:alpha val="97000"/>
                    </a:srgbClr>
                  </a:solidFill>
                  <a:prstDash val="solid"/>
                </a:ln>
                <a:solidFill>
                  <a:srgbClr val="FF3300"/>
                </a:solidFill>
                <a:effectLst>
                  <a:glow rad="584200">
                    <a:srgbClr val="FF0000">
                      <a:alpha val="25000"/>
                    </a:srgbClr>
                  </a:glow>
                  <a:outerShdw dist="38100" dir="2700000" algn="tl" rotWithShape="0">
                    <a:schemeClr val="accent2"/>
                  </a:outerShdw>
                  <a:reflection stA="2000" endPos="26000" dist="50800" dir="5400000" sy="-100000" algn="bl" rotWithShape="0"/>
                </a:effectLst>
                <a:latin typeface="Bahnschrift SemiBold SemiConden" panose="020B0502040204020203" pitchFamily="34" charset="0"/>
              </a:rPr>
              <a:t>404</a:t>
            </a:r>
          </a:p>
        </p:txBody>
      </p:sp>
    </p:spTree>
    <p:extLst>
      <p:ext uri="{BB962C8B-B14F-4D97-AF65-F5344CB8AC3E}">
        <p14:creationId xmlns:p14="http://schemas.microsoft.com/office/powerpoint/2010/main" val="109532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3E676-88B7-B6FC-D7E3-B1CD6A017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hlinkClick r:id="rId2" action="ppaction://hlinkfile"/>
            <a:extLst>
              <a:ext uri="{FF2B5EF4-FFF2-40B4-BE49-F238E27FC236}">
                <a16:creationId xmlns:a16="http://schemas.microsoft.com/office/drawing/2014/main" id="{193F6553-CBE2-6C5F-8808-A9DC969ACB1D}"/>
              </a:ext>
            </a:extLst>
          </p:cNvPr>
          <p:cNvSpPr/>
          <p:nvPr/>
        </p:nvSpPr>
        <p:spPr>
          <a:xfrm>
            <a:off x="2073419" y="3287957"/>
            <a:ext cx="7688825" cy="1107996"/>
          </a:xfrm>
          <a:prstGeom prst="roundRect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600" b="1" dirty="0">
                <a:solidFill>
                  <a:schemeClr val="tx1"/>
                </a:solidFill>
              </a:rPr>
              <a:t>Klikkaa</a:t>
            </a:r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29567B84-F3C9-AE86-FFB7-D4430177B668}"/>
              </a:ext>
            </a:extLst>
          </p:cNvPr>
          <p:cNvSpPr/>
          <p:nvPr/>
        </p:nvSpPr>
        <p:spPr>
          <a:xfrm>
            <a:off x="924232" y="1860205"/>
            <a:ext cx="10343536" cy="926604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0A54452A-E54C-A3EC-4B65-1DC45E1E5C66}"/>
              </a:ext>
            </a:extLst>
          </p:cNvPr>
          <p:cNvSpPr txBox="1"/>
          <p:nvPr/>
        </p:nvSpPr>
        <p:spPr>
          <a:xfrm>
            <a:off x="3504010" y="1769509"/>
            <a:ext cx="6061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6600" b="1" dirty="0">
                <a:solidFill>
                  <a:schemeClr val="bg1"/>
                </a:solidFill>
              </a:rPr>
              <a:t>Pitch-Teksti</a:t>
            </a:r>
          </a:p>
        </p:txBody>
      </p:sp>
    </p:spTree>
    <p:extLst>
      <p:ext uri="{BB962C8B-B14F-4D97-AF65-F5344CB8AC3E}">
        <p14:creationId xmlns:p14="http://schemas.microsoft.com/office/powerpoint/2010/main" val="3658045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ranssi-punain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-te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239</Words>
  <Application>Microsoft Office PowerPoint</Application>
  <PresentationFormat>Laajakuva</PresentationFormat>
  <Paragraphs>65</Paragraphs>
  <Slides>9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Arial Rounded MT Bold</vt:lpstr>
      <vt:lpstr>Bahnschrift SemiBold SemiConden</vt:lpstr>
      <vt:lpstr>Office Theme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Tavi Netta</dc:creator>
  <cp:lastModifiedBy>Tavi Netta</cp:lastModifiedBy>
  <cp:revision>2</cp:revision>
  <dcterms:created xsi:type="dcterms:W3CDTF">2025-05-12T11:26:57Z</dcterms:created>
  <dcterms:modified xsi:type="dcterms:W3CDTF">2025-05-14T07:04:39Z</dcterms:modified>
</cp:coreProperties>
</file>