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70" r:id="rId3"/>
    <p:sldId id="271" r:id="rId4"/>
    <p:sldId id="272" r:id="rId5"/>
    <p:sldId id="273" r:id="rId6"/>
    <p:sldId id="274" r:id="rId7"/>
    <p:sldId id="260" r:id="rId8"/>
    <p:sldId id="262" r:id="rId9"/>
    <p:sldId id="263" r:id="rId10"/>
    <p:sldId id="265" r:id="rId11"/>
    <p:sldId id="264" r:id="rId12"/>
    <p:sldId id="275" r:id="rId13"/>
    <p:sldId id="266" r:id="rId14"/>
    <p:sldId id="268" r:id="rId15"/>
    <p:sldId id="267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5" autoAdjust="0"/>
    <p:restoredTop sz="94718" autoAdjust="0"/>
  </p:normalViewPr>
  <p:slideViewPr>
    <p:cSldViewPr>
      <p:cViewPr>
        <p:scale>
          <a:sx n="80" d="100"/>
          <a:sy n="80" d="100"/>
        </p:scale>
        <p:origin x="-8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932DB-463B-4556-8F19-EE70D5A91A8D}" type="datetimeFigureOut">
              <a:rPr lang="en-US" smtClean="0"/>
              <a:pPr/>
              <a:t>1/22/2010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623F8-423B-41AD-A7F8-90B16D46031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623F8-423B-41AD-A7F8-90B16D460314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623F8-423B-41AD-A7F8-90B16D460314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623F8-423B-41AD-A7F8-90B16D460314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623F8-423B-41AD-A7F8-90B16D460314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623F8-423B-41AD-A7F8-90B16D460314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623F8-423B-41AD-A7F8-90B16D460314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623F8-423B-41AD-A7F8-90B16D460314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623F8-423B-41AD-A7F8-90B16D460314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4EC60-F73D-4265-B081-222681BA0BB8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4EC60-F73D-4265-B081-222681BA0BB8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4EC60-F73D-4265-B081-222681BA0BB8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4EC60-F73D-4265-B081-222681BA0BB8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4EC60-F73D-4265-B081-222681BA0BB8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623F8-423B-41AD-A7F8-90B16D460314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623F8-423B-41AD-A7F8-90B16D460314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623F8-423B-41AD-A7F8-90B16D460314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6F29-5AF7-4EB2-A8CC-E23B251EF076}" type="datetimeFigureOut">
              <a:rPr lang="en-US" smtClean="0"/>
              <a:pPr/>
              <a:t>1/22/2010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670A634-238D-4570-98BD-6545D53F63B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6F29-5AF7-4EB2-A8CC-E23B251EF076}" type="datetimeFigureOut">
              <a:rPr lang="en-US" smtClean="0"/>
              <a:pPr/>
              <a:t>1/22/2010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A634-238D-4570-98BD-6545D53F63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6F29-5AF7-4EB2-A8CC-E23B251EF076}" type="datetimeFigureOut">
              <a:rPr lang="en-US" smtClean="0"/>
              <a:pPr/>
              <a:t>1/22/2010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A634-238D-4570-98BD-6545D53F63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6F29-5AF7-4EB2-A8CC-E23B251EF076}" type="datetimeFigureOut">
              <a:rPr lang="en-US" smtClean="0"/>
              <a:pPr/>
              <a:t>1/22/2010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A634-238D-4570-98BD-6545D53F63B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6F29-5AF7-4EB2-A8CC-E23B251EF076}" type="datetimeFigureOut">
              <a:rPr lang="en-US" smtClean="0"/>
              <a:pPr/>
              <a:t>1/22/2010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670A634-238D-4570-98BD-6545D53F63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6F29-5AF7-4EB2-A8CC-E23B251EF076}" type="datetimeFigureOut">
              <a:rPr lang="en-US" smtClean="0"/>
              <a:pPr/>
              <a:t>1/22/2010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A634-238D-4570-98BD-6545D53F63B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6F29-5AF7-4EB2-A8CC-E23B251EF076}" type="datetimeFigureOut">
              <a:rPr lang="en-US" smtClean="0"/>
              <a:pPr/>
              <a:t>1/22/2010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A634-238D-4570-98BD-6545D53F63B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6F29-5AF7-4EB2-A8CC-E23B251EF076}" type="datetimeFigureOut">
              <a:rPr lang="en-US" smtClean="0"/>
              <a:pPr/>
              <a:t>1/22/2010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A634-238D-4570-98BD-6545D53F63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6F29-5AF7-4EB2-A8CC-E23B251EF076}" type="datetimeFigureOut">
              <a:rPr lang="en-US" smtClean="0"/>
              <a:pPr/>
              <a:t>1/22/2010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A634-238D-4570-98BD-6545D53F63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6F29-5AF7-4EB2-A8CC-E23B251EF076}" type="datetimeFigureOut">
              <a:rPr lang="en-US" smtClean="0"/>
              <a:pPr/>
              <a:t>1/22/2010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A634-238D-4570-98BD-6545D53F63B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6F29-5AF7-4EB2-A8CC-E23B251EF076}" type="datetimeFigureOut">
              <a:rPr lang="en-US" smtClean="0"/>
              <a:pPr/>
              <a:t>1/22/2010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670A634-238D-4570-98BD-6545D53F63B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7356F29-5AF7-4EB2-A8CC-E23B251EF076}" type="datetimeFigureOut">
              <a:rPr lang="en-US" smtClean="0"/>
              <a:pPr/>
              <a:t>1/22/2010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670A634-238D-4570-98BD-6545D53F63B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video" Target="file:///C:\Users\Girish\Documents\Manchester\Physics\4th%20Year\MPhys\20091210%203D\7\7.avi" TargetMode="Externa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video" Target="file:///C:\Users\Girish\Documents\Manchester\Physics\4th%20Year\MPhys\20091210%203D\8\8.avi" TargetMode="Externa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800104"/>
          </a:xfrm>
        </p:spPr>
        <p:txBody>
          <a:bodyPr/>
          <a:lstStyle/>
          <a:p>
            <a:r>
              <a:rPr lang="en-GB" dirty="0" smtClean="0"/>
              <a:t>Girish Gupta and Lucy Foster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71612"/>
            <a:ext cx="8229600" cy="1404343"/>
          </a:xfrm>
        </p:spPr>
        <p:txBody>
          <a:bodyPr>
            <a:normAutofit fontScale="90000"/>
          </a:bodyPr>
          <a:lstStyle/>
          <a:p>
            <a:r>
              <a:rPr lang="en-GB" sz="1800" dirty="0"/>
              <a:t>INTERIM REPORT</a:t>
            </a:r>
            <a:r>
              <a:rPr lang="en-GB" dirty="0"/>
              <a:t/>
            </a:r>
            <a:br>
              <a:rPr lang="en-GB" dirty="0"/>
            </a:br>
            <a:r>
              <a:rPr lang="en-GB" sz="2900" dirty="0"/>
              <a:t>Simulating action potentials in cardiac cells in order to determine the link between atrial fibrillation and ectopic foci in the pulmonary </a:t>
            </a:r>
            <a:r>
              <a:rPr lang="en-GB" sz="2900" dirty="0" smtClean="0"/>
              <a:t>vein</a:t>
            </a:r>
            <a:endParaRPr lang="en-GB" sz="2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2D Geometry with 3D Extension</a:t>
            </a:r>
            <a:endParaRPr lang="en-GB" dirty="0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pSp>
        <p:nvGrpSpPr>
          <p:cNvPr id="1027" name="Group 3"/>
          <p:cNvGrpSpPr>
            <a:grpSpLocks noChangeAspect="1"/>
          </p:cNvGrpSpPr>
          <p:nvPr/>
        </p:nvGrpSpPr>
        <p:grpSpPr bwMode="auto">
          <a:xfrm>
            <a:off x="4017723" y="2000240"/>
            <a:ext cx="5126277" cy="3714776"/>
            <a:chOff x="2362" y="8726"/>
            <a:chExt cx="7200" cy="5218"/>
          </a:xfrm>
        </p:grpSpPr>
        <p:sp>
          <p:nvSpPr>
            <p:cNvPr id="1044" name="AutoShape 20"/>
            <p:cNvSpPr>
              <a:spLocks noChangeAspect="1" noChangeArrowheads="1" noTextEdit="1"/>
            </p:cNvSpPr>
            <p:nvPr/>
          </p:nvSpPr>
          <p:spPr bwMode="auto">
            <a:xfrm>
              <a:off x="2362" y="8726"/>
              <a:ext cx="7200" cy="5218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3" name="Rectangle 19"/>
            <p:cNvSpPr>
              <a:spLocks noChangeArrowheads="1"/>
            </p:cNvSpPr>
            <p:nvPr/>
          </p:nvSpPr>
          <p:spPr bwMode="auto">
            <a:xfrm>
              <a:off x="3056" y="10055"/>
              <a:ext cx="4643" cy="23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GB"/>
            </a:p>
          </p:txBody>
        </p:sp>
        <p:sp>
          <p:nvSpPr>
            <p:cNvPr id="1042" name="AutoShape 18"/>
            <p:cNvSpPr>
              <a:spLocks noChangeShapeType="1"/>
            </p:cNvSpPr>
            <p:nvPr/>
          </p:nvSpPr>
          <p:spPr bwMode="auto">
            <a:xfrm>
              <a:off x="5378" y="10055"/>
              <a:ext cx="1" cy="2369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1" name="Text Box 17"/>
            <p:cNvSpPr txBox="1">
              <a:spLocks noChangeArrowheads="1"/>
            </p:cNvSpPr>
            <p:nvPr/>
          </p:nvSpPr>
          <p:spPr bwMode="auto">
            <a:xfrm>
              <a:off x="3176" y="10222"/>
              <a:ext cx="538" cy="40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SimSun" pitchFamily="2" charset="-122"/>
                  <a:cs typeface="Calibri" pitchFamily="34" charset="0"/>
                </a:rPr>
                <a:t>RA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0" name="Text Box 16"/>
            <p:cNvSpPr txBox="1">
              <a:spLocks noChangeArrowheads="1"/>
            </p:cNvSpPr>
            <p:nvPr/>
          </p:nvSpPr>
          <p:spPr bwMode="auto">
            <a:xfrm>
              <a:off x="5473" y="10222"/>
              <a:ext cx="658" cy="40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SimSun" pitchFamily="2" charset="-122"/>
                  <a:cs typeface="Calibri" pitchFamily="34" charset="0"/>
                </a:rPr>
                <a:t>LA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6777" y="11419"/>
              <a:ext cx="551" cy="550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GB"/>
            </a:p>
          </p:txBody>
        </p:sp>
        <p:sp>
          <p:nvSpPr>
            <p:cNvPr id="1038" name="Rectangle 14"/>
            <p:cNvSpPr>
              <a:spLocks noChangeArrowheads="1"/>
            </p:cNvSpPr>
            <p:nvPr/>
          </p:nvSpPr>
          <p:spPr bwMode="auto">
            <a:xfrm>
              <a:off x="7699" y="10055"/>
              <a:ext cx="849" cy="23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GB"/>
            </a:p>
          </p:txBody>
        </p:sp>
        <p:sp>
          <p:nvSpPr>
            <p:cNvPr id="1037" name="Text Box 13"/>
            <p:cNvSpPr txBox="1">
              <a:spLocks noChangeArrowheads="1"/>
            </p:cNvSpPr>
            <p:nvPr/>
          </p:nvSpPr>
          <p:spPr bwMode="auto">
            <a:xfrm>
              <a:off x="7806" y="10222"/>
              <a:ext cx="539" cy="40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SimSun" pitchFamily="2" charset="-122"/>
                  <a:cs typeface="Calibri" pitchFamily="34" charset="0"/>
                </a:rPr>
                <a:t>PV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6" name="AutoShape 12"/>
            <p:cNvSpPr>
              <a:spLocks noChangeShapeType="1"/>
            </p:cNvSpPr>
            <p:nvPr/>
          </p:nvSpPr>
          <p:spPr bwMode="auto">
            <a:xfrm flipH="1">
              <a:off x="7501" y="12424"/>
              <a:ext cx="623" cy="47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5" name="Text Box 11"/>
            <p:cNvSpPr txBox="1">
              <a:spLocks noChangeArrowheads="1"/>
            </p:cNvSpPr>
            <p:nvPr/>
          </p:nvSpPr>
          <p:spPr bwMode="auto">
            <a:xfrm>
              <a:off x="6131" y="12902"/>
              <a:ext cx="1675" cy="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SimSun" pitchFamily="2" charset="-122"/>
                  <a:cs typeface="Calibri" pitchFamily="34" charset="0"/>
                </a:rPr>
                <a:t>Place boundary conditions here to link to ‘flat’ pulmonary vein loaction in original 2D model.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4" name="AutoShape 10"/>
            <p:cNvSpPr>
              <a:spLocks noChangeShapeType="1"/>
            </p:cNvSpPr>
            <p:nvPr/>
          </p:nvSpPr>
          <p:spPr bwMode="auto">
            <a:xfrm flipH="1">
              <a:off x="4372" y="11694"/>
              <a:ext cx="2405" cy="120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3" name="Text Box 9"/>
            <p:cNvSpPr txBox="1">
              <a:spLocks noChangeArrowheads="1"/>
            </p:cNvSpPr>
            <p:nvPr/>
          </p:nvSpPr>
          <p:spPr bwMode="auto">
            <a:xfrm>
              <a:off x="2853" y="12902"/>
              <a:ext cx="2237" cy="9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SimSun" pitchFamily="2" charset="-122"/>
                  <a:cs typeface="Calibri" pitchFamily="34" charset="0"/>
                </a:rPr>
                <a:t>Original 2D pulmonary vein location for 3D cylinder to be linked to.</a:t>
              </a:r>
              <a:endParaRPr kumimoji="0" lang="en-US" alt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2" name="AutoShape 8"/>
            <p:cNvSpPr>
              <a:spLocks noChangeShapeType="1"/>
            </p:cNvSpPr>
            <p:nvPr/>
          </p:nvSpPr>
          <p:spPr bwMode="auto">
            <a:xfrm flipV="1">
              <a:off x="9562" y="11694"/>
              <a:ext cx="0" cy="60"/>
            </a:xfrm>
            <a:prstGeom prst="straightConnector1">
              <a:avLst/>
            </a:prstGeom>
            <a:noFill/>
            <a:ln w="9525">
              <a:noFill/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1" name="AutoShape 7"/>
            <p:cNvSpPr>
              <a:spLocks noChangeShapeType="1"/>
            </p:cNvSpPr>
            <p:nvPr/>
          </p:nvSpPr>
          <p:spPr bwMode="auto">
            <a:xfrm flipH="1">
              <a:off x="5928" y="9277"/>
              <a:ext cx="24" cy="0"/>
            </a:xfrm>
            <a:prstGeom prst="straightConnector1">
              <a:avLst/>
            </a:prstGeom>
            <a:noFill/>
            <a:ln w="9525">
              <a:noFill/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0" name="AutoShape 6"/>
            <p:cNvSpPr>
              <a:spLocks noChangeShapeType="1"/>
            </p:cNvSpPr>
            <p:nvPr/>
          </p:nvSpPr>
          <p:spPr bwMode="auto">
            <a:xfrm flipH="1" flipV="1">
              <a:off x="6885" y="9277"/>
              <a:ext cx="814" cy="19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9" name="AutoShape 5"/>
            <p:cNvSpPr>
              <a:spLocks noChangeShapeType="1"/>
            </p:cNvSpPr>
            <p:nvPr/>
          </p:nvSpPr>
          <p:spPr bwMode="auto">
            <a:xfrm>
              <a:off x="6885" y="9277"/>
              <a:ext cx="1663" cy="19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8" name="Text Box 4"/>
            <p:cNvSpPr txBox="1">
              <a:spLocks noChangeArrowheads="1"/>
            </p:cNvSpPr>
            <p:nvPr/>
          </p:nvSpPr>
          <p:spPr bwMode="auto">
            <a:xfrm>
              <a:off x="4683" y="8894"/>
              <a:ext cx="2740" cy="38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SimSun" pitchFamily="2" charset="-122"/>
                  <a:cs typeface="Calibri" pitchFamily="34" charset="0"/>
                </a:rPr>
                <a:t>Edges of rectangle to be ‘stuck’ to each other via boundary conditions to form a cylinder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4" name="Picture 23" descr="C:\Users\Girish\Documents\Manchester\Physics\4th Year\MPhys\Report\geo.png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57158" y="3000372"/>
            <a:ext cx="385765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2D</a:t>
            </a:r>
            <a:endParaRPr lang="en-GB" dirty="0"/>
          </a:p>
        </p:txBody>
      </p:sp>
      <p:pic>
        <p:nvPicPr>
          <p:cNvPr id="3" name="Picture 2" descr="2d-1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1670" y="428604"/>
            <a:ext cx="4572032" cy="61436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3D Geometry</a:t>
            </a:r>
            <a:endParaRPr lang="en-GB" dirty="0"/>
          </a:p>
        </p:txBody>
      </p:sp>
      <p:pic>
        <p:nvPicPr>
          <p:cNvPr id="3" name="Picture 2" descr="C:\Users\Girish\Documents\Manchester\Physics\4th Year\MPhys\Report\geo.png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00034" y="2285992"/>
            <a:ext cx="8358246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928662" y="214290"/>
            <a:ext cx="3000396" cy="642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8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29190" y="214290"/>
            <a:ext cx="3286148" cy="6429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One stimulus</a:t>
            </a:r>
            <a:endParaRPr lang="en-GB" dirty="0"/>
          </a:p>
        </p:txBody>
      </p:sp>
      <p:pic>
        <p:nvPicPr>
          <p:cNvPr id="6" name="7.avi">
            <a:hlinkClick r:id="" action="ppaction://media"/>
          </p:cNvPr>
          <p:cNvPicPr>
            <a:picLocks noGrp="1" noRot="1" noChangeAspect="1"/>
          </p:cNvPicPr>
          <p:nvPr>
            <p:ph sz="quarter" idx="1"/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500034" y="1500174"/>
            <a:ext cx="8184040" cy="4686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8.avi">
            <a:hlinkClick r:id="" action="ppaction://media"/>
          </p:cNvPr>
          <p:cNvPicPr>
            <a:picLocks noGrp="1" noRot="1" noChangeAspect="1"/>
          </p:cNvPicPr>
          <p:nvPr>
            <p:ph sz="quarter" idx="1"/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500034" y="1643050"/>
            <a:ext cx="8234007" cy="47149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 stimuli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000240"/>
            <a:ext cx="836612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next?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07284" y="1857364"/>
            <a:ext cx="810812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3500" dirty="0" smtClean="0"/>
              <a:t>Refine the geometry file to become more anatomically accurate.</a:t>
            </a:r>
          </a:p>
          <a:p>
            <a:pPr>
              <a:buFont typeface="Arial" pitchFamily="34" charset="0"/>
              <a:buChar char="•"/>
            </a:pPr>
            <a:r>
              <a:rPr lang="en-GB" sz="3500" dirty="0" smtClean="0"/>
              <a:t>Stimulate the anatomically correct points.</a:t>
            </a:r>
          </a:p>
          <a:p>
            <a:pPr>
              <a:buFont typeface="Arial" pitchFamily="34" charset="0"/>
              <a:buChar char="•"/>
            </a:pPr>
            <a:r>
              <a:rPr lang="en-GB" sz="3500" dirty="0" smtClean="0"/>
              <a:t>Self-excitation in the pulmonary vein itself.</a:t>
            </a:r>
          </a:p>
          <a:p>
            <a:pPr>
              <a:buFont typeface="Arial" pitchFamily="34" charset="0"/>
              <a:buChar char="•"/>
            </a:pPr>
            <a:r>
              <a:rPr lang="en-GB" sz="3500" dirty="0" smtClean="0"/>
              <a:t>This and further work will establish the link between ectopic foci in the pulmonary vein and atrial fibrillation, as per our aim.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29566" cy="4981596"/>
          </a:xfrm>
        </p:spPr>
        <p:txBody>
          <a:bodyPr>
            <a:normAutofit/>
          </a:bodyPr>
          <a:lstStyle/>
          <a:p>
            <a:r>
              <a:rPr lang="en-GB" dirty="0" smtClean="0"/>
              <a:t>Heart disease big killer in the Western world.</a:t>
            </a:r>
          </a:p>
          <a:p>
            <a:r>
              <a:rPr lang="en-GB" dirty="0" err="1" smtClean="0"/>
              <a:t>Atrial</a:t>
            </a:r>
            <a:r>
              <a:rPr lang="en-GB" dirty="0" smtClean="0"/>
              <a:t> fibrillation most common form of cardiac arrhythmia.</a:t>
            </a:r>
          </a:p>
          <a:p>
            <a:r>
              <a:rPr lang="en-GB" dirty="0" smtClean="0"/>
              <a:t>It involves the heart not beating effectively, one cause of which is believed to be an ectopic heart beat coming from the pulmonary vein.</a:t>
            </a:r>
          </a:p>
          <a:p>
            <a:r>
              <a:rPr lang="en-GB" dirty="0" smtClean="0"/>
              <a:t>Blood can pool then clot. </a:t>
            </a:r>
          </a:p>
          <a:p>
            <a:r>
              <a:rPr lang="en-GB" dirty="0" smtClean="0"/>
              <a:t>Clots getting lodged in the brain can lead to a stroke.</a:t>
            </a:r>
          </a:p>
          <a:p>
            <a:r>
              <a:rPr lang="en-GB" dirty="0" smtClean="0"/>
              <a:t>The aim of this project: to produce a computer model to simulate conditions believed to lead to this.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heart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086096" cy="4572000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Pulmonary vein carries oxygenated blood back to the heart from the lungs.</a:t>
            </a:r>
          </a:p>
          <a:p>
            <a:r>
              <a:rPr lang="en-GB" dirty="0" smtClean="0"/>
              <a:t>Heart beat: a contraction with an electro-physical basis.</a:t>
            </a:r>
          </a:p>
          <a:p>
            <a:r>
              <a:rPr lang="en-GB" dirty="0" smtClean="0"/>
              <a:t>Starts as an action potential in a pace making cell, causing a wave of contraction to pass through the heart.</a:t>
            </a:r>
          </a:p>
          <a:p>
            <a:r>
              <a:rPr lang="en-GB" dirty="0" smtClean="0"/>
              <a:t>SA node natural pace-making cell of the heart. </a:t>
            </a:r>
            <a:endParaRPr lang="en-GB" dirty="0"/>
          </a:p>
        </p:txBody>
      </p:sp>
      <p:pic>
        <p:nvPicPr>
          <p:cNvPr id="4" name="Picture 3" descr="http://www.daviddarling.info/images/sinoatrial_node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3204" y="1571612"/>
            <a:ext cx="5120796" cy="4086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143372" y="5786454"/>
            <a:ext cx="4643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Darling, D. &lt;http://www.daviddarling.info/encyclopedia/S/sinoatrial_node.html&gt;. (Image used with permission.)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Modelling cardiac cells</a:t>
            </a:r>
            <a:endParaRPr lang="en-GB" dirty="0"/>
          </a:p>
        </p:txBody>
      </p:sp>
      <p:pic>
        <p:nvPicPr>
          <p:cNvPr id="4" name="Content Placeholder 3" descr="circuit.bmp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357158" y="1500174"/>
            <a:ext cx="4429123" cy="2357454"/>
          </a:xfrm>
        </p:spPr>
      </p:pic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282" y="4286256"/>
            <a:ext cx="1200150" cy="37147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643042" y="4143380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Nernst potential of the ion. (equilibrium potential)</a:t>
            </a:r>
            <a:endParaRPr lang="en-GB" sz="1600" dirty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282" y="5000636"/>
            <a:ext cx="1209675" cy="3810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714480" y="4929198"/>
            <a:ext cx="2786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Resting potential of the membrane</a:t>
            </a:r>
            <a:endParaRPr lang="en-GB" sz="1600" dirty="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282" y="5786454"/>
            <a:ext cx="1438275" cy="19050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85918" y="5572140"/>
            <a:ext cx="2500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Current flows because of stimulus altering membrane potential.</a:t>
            </a:r>
            <a:endParaRPr lang="en-GB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929190" y="1643050"/>
            <a:ext cx="3929090" cy="4801314"/>
          </a:xfrm>
          <a:prstGeom prst="rect">
            <a:avLst/>
          </a:prstGeom>
          <a:noFill/>
          <a:ln w="15875" cap="rnd" cmpd="dbl">
            <a:solidFill>
              <a:schemeClr val="accent2">
                <a:alpha val="8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Ion channel modelling: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Ion channels are gated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Voltage stimuli open and close gates.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Mathematical model to show channel activation, based upon activation variable r,  it depends on whether the m and h gates are open or closed.</a:t>
            </a:r>
          </a:p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Hodgkin Huxley models:</a:t>
            </a:r>
          </a:p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15074" y="4500570"/>
            <a:ext cx="1123950" cy="428625"/>
          </a:xfrm>
          <a:prstGeom prst="rect">
            <a:avLst/>
          </a:prstGeom>
          <a:noFill/>
        </p:spPr>
      </p:pic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29322" y="5143512"/>
            <a:ext cx="1866900" cy="200025"/>
          </a:xfrm>
          <a:prstGeom prst="rect">
            <a:avLst/>
          </a:prstGeom>
          <a:noFill/>
        </p:spPr>
      </p:pic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15074" y="5715016"/>
            <a:ext cx="1276350" cy="38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action potential</a:t>
            </a:r>
            <a:endParaRPr lang="en-GB" dirty="0"/>
          </a:p>
        </p:txBody>
      </p:sp>
      <p:pic>
        <p:nvPicPr>
          <p:cNvPr id="5" name="Content Placeholder 4" descr="actionpot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1214414" y="1500174"/>
            <a:ext cx="6932159" cy="3357586"/>
          </a:xfrm>
        </p:spPr>
      </p:pic>
      <p:sp>
        <p:nvSpPr>
          <p:cNvPr id="6" name="TextBox 5"/>
          <p:cNvSpPr txBox="1"/>
          <p:nvPr/>
        </p:nvSpPr>
        <p:spPr>
          <a:xfrm>
            <a:off x="2143108" y="4929198"/>
            <a:ext cx="657229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000" dirty="0" smtClean="0"/>
              <a:t>Slow response are that off pace-making cells.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 smtClean="0"/>
              <a:t>Slope of depolarisation much steeper in fast response. 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 smtClean="0"/>
              <a:t>Slow response initial resting potential less negative.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 smtClean="0"/>
              <a:t>Overshoot of slow response less than that of fast response.  </a:t>
            </a:r>
          </a:p>
          <a:p>
            <a:pPr>
              <a:buFont typeface="Arial" pitchFamily="34" charset="0"/>
              <a:buChar char="•"/>
            </a:pP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428860" y="1285860"/>
            <a:ext cx="615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Berne, R.M, Levy, M.N. 2000, </a:t>
            </a:r>
            <a:r>
              <a:rPr lang="en-GB" i="1" dirty="0" smtClean="0"/>
              <a:t>Principles of Physiology,</a:t>
            </a:r>
            <a:r>
              <a:rPr lang="en-GB" dirty="0" smtClean="0"/>
              <a:t> </a:t>
            </a:r>
            <a:r>
              <a:rPr lang="en-GB" dirty="0" err="1" smtClean="0"/>
              <a:t>Modsby</a:t>
            </a:r>
            <a:r>
              <a:rPr lang="en-GB" dirty="0" smtClean="0"/>
              <a:t>, Missouri.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Evidence of pulmonary vein link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29566" cy="1981200"/>
          </a:xfrm>
        </p:spPr>
        <p:txBody>
          <a:bodyPr>
            <a:normAutofit fontScale="77500" lnSpcReduction="20000"/>
          </a:bodyPr>
          <a:lstStyle/>
          <a:p>
            <a:r>
              <a:rPr lang="en-GB" dirty="0" err="1" smtClean="0"/>
              <a:t>Atrial</a:t>
            </a:r>
            <a:r>
              <a:rPr lang="en-GB" dirty="0" smtClean="0"/>
              <a:t> fibrillation comes from natural pace-making cell being overwhelmed by disorganized electrical impulses coming from elsewhere.</a:t>
            </a:r>
          </a:p>
          <a:p>
            <a:r>
              <a:rPr lang="en-GB" dirty="0" err="1" smtClean="0"/>
              <a:t>Atrial</a:t>
            </a:r>
            <a:r>
              <a:rPr lang="en-GB" dirty="0" smtClean="0"/>
              <a:t> fibrillation: multiple activation waves within the atria.</a:t>
            </a:r>
          </a:p>
          <a:p>
            <a:r>
              <a:rPr lang="en-GB" dirty="0" smtClean="0"/>
              <a:t>A lot of evidence that shows not only the PV has </a:t>
            </a:r>
            <a:r>
              <a:rPr lang="en-GB" dirty="0" err="1" smtClean="0"/>
              <a:t>pacemaking</a:t>
            </a:r>
            <a:r>
              <a:rPr lang="en-GB" dirty="0" smtClean="0"/>
              <a:t> cells but also that this is linked to </a:t>
            </a:r>
            <a:r>
              <a:rPr lang="en-GB" dirty="0" err="1" smtClean="0"/>
              <a:t>atrial</a:t>
            </a:r>
            <a:r>
              <a:rPr lang="en-GB" dirty="0" smtClean="0"/>
              <a:t> fibrillation for example </a:t>
            </a:r>
            <a:r>
              <a:rPr lang="en-GB" dirty="0" err="1" smtClean="0"/>
              <a:t>Haissaguerre</a:t>
            </a:r>
            <a:r>
              <a:rPr lang="en-GB" dirty="0" smtClean="0"/>
              <a:t> et al and Perez </a:t>
            </a:r>
            <a:r>
              <a:rPr lang="en-GB" dirty="0" err="1" smtClean="0"/>
              <a:t>Lugones</a:t>
            </a:r>
            <a:r>
              <a:rPr lang="en-GB" dirty="0" smtClean="0"/>
              <a:t> et al.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 l="12644" t="5023" r="12323" b="16667"/>
          <a:stretch>
            <a:fillRect/>
          </a:stretch>
        </p:blipFill>
        <p:spPr bwMode="auto">
          <a:xfrm>
            <a:off x="2643174" y="3000372"/>
            <a:ext cx="4143404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00034" y="6072206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Haissaguerre</a:t>
            </a:r>
            <a:r>
              <a:rPr lang="en-GB" dirty="0" smtClean="0"/>
              <a:t>, M et. al. 1998, ‘Spontaneous initiation of atrial fibrillation by ectopic beats originating in the pulmonary veins, </a:t>
            </a:r>
            <a:r>
              <a:rPr lang="en-GB" i="1" dirty="0" smtClean="0"/>
              <a:t>New England </a:t>
            </a:r>
            <a:r>
              <a:rPr lang="en-GB" i="1" dirty="0" err="1" smtClean="0"/>
              <a:t>Journ</a:t>
            </a:r>
            <a:r>
              <a:rPr lang="en-GB" i="1" dirty="0" smtClean="0"/>
              <a:t>. of Med., </a:t>
            </a:r>
            <a:r>
              <a:rPr lang="en-GB" dirty="0" smtClean="0"/>
              <a:t>vol. 339, no. 10, pp. 659-666.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Experimental Action Potentials</a:t>
            </a:r>
            <a:endParaRPr lang="en-GB" dirty="0"/>
          </a:p>
        </p:txBody>
      </p:sp>
      <p:pic>
        <p:nvPicPr>
          <p:cNvPr id="3" name="Picture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46" y="1500174"/>
            <a:ext cx="4714908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000100" y="5715016"/>
            <a:ext cx="7715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Liu, D.W., </a:t>
            </a:r>
            <a:r>
              <a:rPr lang="en-GB" dirty="0" err="1" smtClean="0"/>
              <a:t>Gintant</a:t>
            </a:r>
            <a:r>
              <a:rPr lang="en-GB" dirty="0" smtClean="0"/>
              <a:t>, G.A., </a:t>
            </a:r>
            <a:r>
              <a:rPr lang="en-GB" dirty="0" err="1" smtClean="0"/>
              <a:t>Antzelevitch</a:t>
            </a:r>
            <a:r>
              <a:rPr lang="en-GB" dirty="0" smtClean="0"/>
              <a:t>, C. 1993, ‘Ionic bases for electrophysiological distinctions among </a:t>
            </a:r>
            <a:r>
              <a:rPr lang="en-GB" dirty="0" err="1" smtClean="0"/>
              <a:t>epicardial</a:t>
            </a:r>
            <a:r>
              <a:rPr lang="en-GB" dirty="0" smtClean="0"/>
              <a:t>, </a:t>
            </a:r>
            <a:r>
              <a:rPr lang="en-GB" dirty="0" err="1" smtClean="0"/>
              <a:t>midmyocardial</a:t>
            </a:r>
            <a:r>
              <a:rPr lang="en-GB" dirty="0" smtClean="0"/>
              <a:t>, and </a:t>
            </a:r>
            <a:r>
              <a:rPr lang="en-GB" dirty="0" err="1" smtClean="0"/>
              <a:t>myocytes</a:t>
            </a:r>
            <a:r>
              <a:rPr lang="en-GB" dirty="0" smtClean="0"/>
              <a:t> from the free wall of the canine left ventricle’, </a:t>
            </a:r>
            <a:r>
              <a:rPr lang="en-GB" i="1" dirty="0" smtClean="0"/>
              <a:t>Circ. Res</a:t>
            </a:r>
            <a:r>
              <a:rPr lang="en-GB" dirty="0" smtClean="0"/>
              <a:t>., vol. 72, pp. 671-687.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 Data</a:t>
            </a:r>
            <a:endParaRPr lang="en-GB" dirty="0"/>
          </a:p>
        </p:txBody>
      </p:sp>
      <p:pic>
        <p:nvPicPr>
          <p:cNvPr id="3" name="Picture 2"/>
          <p:cNvPicPr/>
          <p:nvPr/>
        </p:nvPicPr>
        <p:blipFill>
          <a:blip r:embed="rId3" cstate="print"/>
          <a:srcRect t="8798"/>
          <a:stretch>
            <a:fillRect/>
          </a:stretch>
        </p:blipFill>
        <p:spPr bwMode="auto">
          <a:xfrm>
            <a:off x="214282" y="2571744"/>
            <a:ext cx="3829050" cy="2962275"/>
          </a:xfrm>
          <a:prstGeom prst="rect">
            <a:avLst/>
          </a:prstGeom>
          <a:noFill/>
        </p:spPr>
      </p:pic>
      <p:pic>
        <p:nvPicPr>
          <p:cNvPr id="4" name="Picture 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9058" y="2714620"/>
            <a:ext cx="5033010" cy="2934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Action</a:t>
            </a:r>
            <a:br>
              <a:rPr lang="en-GB" dirty="0" smtClean="0"/>
            </a:br>
            <a:r>
              <a:rPr lang="en-GB" dirty="0" smtClean="0"/>
              <a:t>Potentials</a:t>
            </a:r>
            <a:endParaRPr lang="en-GB" dirty="0"/>
          </a:p>
        </p:txBody>
      </p:sp>
      <p:pic>
        <p:nvPicPr>
          <p:cNvPr id="3" name="Picture 2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500430" y="357166"/>
            <a:ext cx="4357718" cy="62150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310</TotalTime>
  <Words>584</Words>
  <Application>Microsoft Office PowerPoint</Application>
  <PresentationFormat>On-screen Show (4:3)</PresentationFormat>
  <Paragraphs>78</Paragraphs>
  <Slides>16</Slides>
  <Notes>16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Equity</vt:lpstr>
      <vt:lpstr>INTERIM REPORT Simulating action potentials in cardiac cells in order to determine the link between atrial fibrillation and ectopic foci in the pulmonary vein</vt:lpstr>
      <vt:lpstr>Introduction</vt:lpstr>
      <vt:lpstr>The heart</vt:lpstr>
      <vt:lpstr>Modelling cardiac cells</vt:lpstr>
      <vt:lpstr>An action potential</vt:lpstr>
      <vt:lpstr>Evidence of pulmonary vein link</vt:lpstr>
      <vt:lpstr>Experimental Action Potentials</vt:lpstr>
      <vt:lpstr>Initial Data</vt:lpstr>
      <vt:lpstr>Action Potentials</vt:lpstr>
      <vt:lpstr>2D Geometry with 3D Extension</vt:lpstr>
      <vt:lpstr>2D</vt:lpstr>
      <vt:lpstr>3D Geometry</vt:lpstr>
      <vt:lpstr>Slide 13</vt:lpstr>
      <vt:lpstr>One stimulus</vt:lpstr>
      <vt:lpstr>Two stimuli</vt:lpstr>
      <vt:lpstr>What next?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REPORT Simulating action potentials in cardiac cells in order to determine the link between atrial fibrillation and ectopic foci in the pulmonary vein</dc:title>
  <dc:creator>Girish Gupta</dc:creator>
  <cp:lastModifiedBy>Girish Gupta</cp:lastModifiedBy>
  <cp:revision>25</cp:revision>
  <dcterms:created xsi:type="dcterms:W3CDTF">2010-01-19T12:43:24Z</dcterms:created>
  <dcterms:modified xsi:type="dcterms:W3CDTF">2010-01-22T15:14:16Z</dcterms:modified>
</cp:coreProperties>
</file>