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8" r:id="rId13"/>
    <p:sldId id="287" r:id="rId14"/>
    <p:sldId id="303" r:id="rId15"/>
    <p:sldId id="304" r:id="rId16"/>
    <p:sldId id="308" r:id="rId17"/>
    <p:sldId id="309" r:id="rId18"/>
    <p:sldId id="310" r:id="rId19"/>
    <p:sldId id="311" r:id="rId20"/>
    <p:sldId id="305" r:id="rId21"/>
    <p:sldId id="306" r:id="rId22"/>
    <p:sldId id="307" r:id="rId23"/>
    <p:sldId id="285" r:id="rId24"/>
    <p:sldId id="290" r:id="rId25"/>
    <p:sldId id="291" r:id="rId26"/>
    <p:sldId id="292" r:id="rId27"/>
    <p:sldId id="293" r:id="rId28"/>
    <p:sldId id="295" r:id="rId29"/>
    <p:sldId id="294" r:id="rId30"/>
    <p:sldId id="271" r:id="rId31"/>
    <p:sldId id="272" r:id="rId32"/>
    <p:sldId id="259" r:id="rId33"/>
    <p:sldId id="273" r:id="rId34"/>
    <p:sldId id="275" r:id="rId35"/>
    <p:sldId id="274" r:id="rId36"/>
    <p:sldId id="276" r:id="rId37"/>
    <p:sldId id="277" r:id="rId38"/>
    <p:sldId id="289" r:id="rId39"/>
    <p:sldId id="260" r:id="rId40"/>
    <p:sldId id="278" r:id="rId41"/>
    <p:sldId id="279" r:id="rId42"/>
    <p:sldId id="280" r:id="rId43"/>
    <p:sldId id="263" r:id="rId44"/>
    <p:sldId id="261" r:id="rId45"/>
    <p:sldId id="284" r:id="rId46"/>
    <p:sldId id="281" r:id="rId47"/>
    <p:sldId id="282" r:id="rId48"/>
    <p:sldId id="283" r:id="rId49"/>
    <p:sldId id="296" r:id="rId50"/>
    <p:sldId id="297" r:id="rId51"/>
    <p:sldId id="298" r:id="rId52"/>
    <p:sldId id="299" r:id="rId53"/>
    <p:sldId id="300" r:id="rId54"/>
    <p:sldId id="301" r:id="rId55"/>
    <p:sldId id="312" r:id="rId56"/>
    <p:sldId id="314" r:id="rId57"/>
    <p:sldId id="316" r:id="rId58"/>
    <p:sldId id="313" r:id="rId59"/>
    <p:sldId id="315" r:id="rId60"/>
    <p:sldId id="31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 Amran Bin Mashure" initials="AABM" lastIdx="1" clrIdx="0">
    <p:extLst>
      <p:ext uri="{19B8F6BF-5375-455C-9EA6-DF929625EA0E}">
        <p15:presenceInfo xmlns:p15="http://schemas.microsoft.com/office/powerpoint/2012/main" userId="S-1-5-21-3403196164-3230443284-74296365-26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1911" autoAdjust="0"/>
  </p:normalViewPr>
  <p:slideViewPr>
    <p:cSldViewPr snapToGrid="0">
      <p:cViewPr varScale="1">
        <p:scale>
          <a:sx n="105" d="100"/>
          <a:sy n="105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F7FA-91F1-4611-B477-D2089B760AD1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1657-9BA2-4A14-809A-BA2663E67A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30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&lt;script&gt;alert(/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/)&lt;/script&gt;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1657-9BA2-4A14-809A-BA2663E67AA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37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https://my.forms.app/form/63984c5174e3801d7f81971c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1657-9BA2-4A14-809A-BA2663E67AA5}" type="slidenum">
              <a:rPr lang="en-SG" smtClean="0"/>
              <a:t>60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56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6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6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1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3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3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1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93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03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6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6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EFFD-0954-47D2-BE45-837A6BC568E9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244B-A726-4FD9-A1EF-D2C00C635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6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ss.challenge.training.hacq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ord/jwtdem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plaining.com/exercises/sql-inje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0.68/admin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6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y.forms.app/form/63984c5174e3801d7f81971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143A-E661-4F87-9CB2-132A16B3C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54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Web Application Security Code Pitfalls Training 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096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DOM-Based XSS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58937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/>
              <a:t>Use the right output method (sink)</a:t>
            </a:r>
          </a:p>
          <a:p>
            <a:pPr lvl="1"/>
            <a:r>
              <a:rPr lang="en-SG" sz="2000" dirty="0"/>
              <a:t>Example:</a:t>
            </a:r>
          </a:p>
          <a:p>
            <a:pPr lvl="2"/>
            <a:r>
              <a:rPr lang="en-SG" sz="1800" dirty="0"/>
              <a:t>Use </a:t>
            </a:r>
            <a:r>
              <a:rPr lang="en-SG" sz="1800" dirty="0" err="1"/>
              <a:t>innerText</a:t>
            </a:r>
            <a:r>
              <a:rPr lang="en-SG" sz="1800" dirty="0"/>
              <a:t> or </a:t>
            </a:r>
            <a:r>
              <a:rPr lang="en-SG" sz="1800" dirty="0" err="1"/>
              <a:t>textContent</a:t>
            </a:r>
            <a:r>
              <a:rPr lang="en-SG" sz="1800" dirty="0"/>
              <a:t> instead of </a:t>
            </a:r>
            <a:r>
              <a:rPr lang="en-SG" sz="1800" dirty="0" err="1"/>
              <a:t>innerHtml</a:t>
            </a:r>
            <a:r>
              <a:rPr lang="en-SG" sz="1800" dirty="0"/>
              <a:t> to use user input in a div tag</a:t>
            </a:r>
          </a:p>
          <a:p>
            <a:pPr lvl="2"/>
            <a:endParaRPr lang="en-SG" sz="1800" dirty="0"/>
          </a:p>
          <a:p>
            <a:pPr lvl="2"/>
            <a:endParaRPr lang="en-SG" sz="1800" dirty="0"/>
          </a:p>
          <a:p>
            <a:pPr lvl="2"/>
            <a:endParaRPr lang="en-SG" sz="1800" dirty="0"/>
          </a:p>
          <a:p>
            <a:r>
              <a:rPr lang="en-SG" sz="2400" dirty="0"/>
              <a:t>Untrusted data should only be treated a displayable text</a:t>
            </a:r>
          </a:p>
          <a:p>
            <a:pPr lvl="1"/>
            <a:r>
              <a:rPr lang="en-SG" sz="2000" dirty="0"/>
              <a:t>Or only on the right side of an expression</a:t>
            </a:r>
          </a:p>
          <a:p>
            <a:r>
              <a:rPr lang="en-SG" sz="2400" dirty="0"/>
              <a:t>Always JavaScript encode and delimit untrusted data as quoted strings when entering the application when building templated JavaScript</a:t>
            </a:r>
          </a:p>
          <a:p>
            <a:pPr lvl="1"/>
            <a:r>
              <a:rPr lang="en-SG" sz="2000" dirty="0"/>
              <a:t>Example: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4A899A5-686C-4A46-9586-1795DB91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143DDEC-5321-4F2D-BC69-F32ECDC73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36758"/>
              </p:ext>
            </p:extLst>
          </p:nvPr>
        </p:nvGraphicFramePr>
        <p:xfrm>
          <a:off x="1508975" y="2717690"/>
          <a:ext cx="8802387" cy="129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Document" r:id="rId3" imgW="5776404" imgH="848294" progId="Word.OpenDocumentText.12">
                  <p:embed/>
                </p:oleObj>
              </mc:Choice>
              <mc:Fallback>
                <p:oleObj name="Document" r:id="rId3" imgW="5776404" imgH="848294" progId="Word.OpenDocumentTex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975" y="2717690"/>
                        <a:ext cx="8802387" cy="12906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BAD45A09-434E-4D7F-999B-CD518111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233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E013F1C-D2D1-4997-B5ED-6854445EC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03983"/>
              </p:ext>
            </p:extLst>
          </p:nvPr>
        </p:nvGraphicFramePr>
        <p:xfrm>
          <a:off x="1476375" y="5669273"/>
          <a:ext cx="8867588" cy="48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Document" r:id="rId5" imgW="5728906" imgH="312207" progId="Word.OpenDocumentText.12">
                  <p:embed/>
                </p:oleObj>
              </mc:Choice>
              <mc:Fallback>
                <p:oleObj name="Document" r:id="rId5" imgW="5728906" imgH="312207" progId="Word.OpenDocumentTex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9273"/>
                        <a:ext cx="8867588" cy="4860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1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DOM-Based XSS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58937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Use </a:t>
            </a:r>
            <a:r>
              <a:rPr lang="en-SG" dirty="0" err="1"/>
              <a:t>document.createElement</a:t>
            </a:r>
            <a:r>
              <a:rPr lang="en-SG" dirty="0"/>
              <a:t>("..."), </a:t>
            </a:r>
            <a:r>
              <a:rPr lang="en-SG" dirty="0" err="1"/>
              <a:t>element.setAttribute</a:t>
            </a:r>
            <a:r>
              <a:rPr lang="en-SG" dirty="0"/>
              <a:t>("...","value"), </a:t>
            </a:r>
            <a:r>
              <a:rPr lang="en-SG" dirty="0" err="1"/>
              <a:t>element.appendChild</a:t>
            </a:r>
            <a:r>
              <a:rPr lang="en-SG" dirty="0"/>
              <a:t>(...) and similar to build dynamic interfaces</a:t>
            </a:r>
          </a:p>
          <a:p>
            <a:r>
              <a:rPr lang="en-SG" dirty="0"/>
              <a:t>Limit access to object properties when using object[x] accessors</a:t>
            </a:r>
          </a:p>
          <a:p>
            <a:pPr lvl="1"/>
            <a:r>
              <a:rPr lang="en-SG" dirty="0"/>
              <a:t>Example:</a:t>
            </a:r>
          </a:p>
          <a:p>
            <a:endParaRPr lang="en-SG" sz="2000" dirty="0"/>
          </a:p>
          <a:p>
            <a:endParaRPr lang="en-SG" sz="2000" dirty="0"/>
          </a:p>
          <a:p>
            <a:pPr lvl="2"/>
            <a:r>
              <a:rPr lang="en-SG" dirty="0"/>
              <a:t>The attacker could use to subvert internal and external attributes of the “</a:t>
            </a:r>
            <a:r>
              <a:rPr lang="en-SG" dirty="0" err="1"/>
              <a:t>myMapType</a:t>
            </a:r>
            <a:r>
              <a:rPr lang="en-SG" dirty="0"/>
              <a:t>” object</a:t>
            </a:r>
          </a:p>
          <a:p>
            <a:pPr lvl="2"/>
            <a:r>
              <a:rPr lang="en-SG" dirty="0"/>
              <a:t>Better approach: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82F9BC-6C86-458A-B16B-CF9BEC78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877863"/>
              </p:ext>
            </p:extLst>
          </p:nvPr>
        </p:nvGraphicFramePr>
        <p:xfrm>
          <a:off x="1664607" y="3736635"/>
          <a:ext cx="7556576" cy="5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Document" r:id="rId3" imgW="5779080" imgH="446040" progId="Word.OpenDocumentText.12">
                  <p:embed/>
                </p:oleObj>
              </mc:Choice>
              <mc:Fallback>
                <p:oleObj name="Document" r:id="rId3" imgW="5779080" imgH="44604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607" y="3736635"/>
                        <a:ext cx="7556576" cy="572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EF3394E-1116-4CED-A355-58E06E9C2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99744"/>
              </p:ext>
            </p:extLst>
          </p:nvPr>
        </p:nvGraphicFramePr>
        <p:xfrm>
          <a:off x="1901917" y="5504539"/>
          <a:ext cx="838816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Document" r:id="rId5" imgW="5779080" imgH="613080" progId="Word.OpenDocumentText.12">
                  <p:embed/>
                </p:oleObj>
              </mc:Choice>
              <mc:Fallback>
                <p:oleObj name="Document" r:id="rId5" imgW="5779080" imgH="613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917" y="5504539"/>
                        <a:ext cx="8388165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7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XSS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58937"/>
            <a:ext cx="10515600" cy="4351338"/>
          </a:xfrm>
        </p:spPr>
        <p:txBody>
          <a:bodyPr>
            <a:normAutofit/>
          </a:bodyPr>
          <a:lstStyle/>
          <a:p>
            <a:r>
              <a:rPr lang="en-SG" sz="1800" dirty="0">
                <a:hlinkClick r:id="rId3"/>
              </a:rPr>
              <a:t>https://xss.challenge.training.hacq.me/</a:t>
            </a:r>
            <a:r>
              <a:rPr lang="en-SG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59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 session is a JSON file that stores information about the user, such as unique ID, time of login and expirations</a:t>
            </a:r>
          </a:p>
          <a:p>
            <a:r>
              <a:rPr lang="en-SG" sz="2400" dirty="0"/>
              <a:t>Generated and stored on the server  to keep track of user requests</a:t>
            </a:r>
          </a:p>
          <a:p>
            <a:pPr lvl="1"/>
            <a:r>
              <a:rPr lang="en-SG" sz="2000" dirty="0"/>
              <a:t>User might be able to receive some of the details with the request</a:t>
            </a:r>
          </a:p>
        </p:txBody>
      </p:sp>
    </p:spTree>
    <p:extLst>
      <p:ext uri="{BB962C8B-B14F-4D97-AF65-F5344CB8AC3E}">
        <p14:creationId xmlns:p14="http://schemas.microsoft.com/office/powerpoint/2010/main" val="388532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Authentication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72F669-563D-4995-A6E8-B690FBC7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user sends a login request to the server.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server authenticates the login request, sends a session to the database, and returns a cookie containing the session ID to the user.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Now, the user sends new requests (with a cookie).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server checks in the database for the ID found in the cookie, if the ID is found it sends the requested pages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358309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Authentication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45763-EC54-49EF-A8CB-FE638340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1690688"/>
            <a:ext cx="7040336" cy="4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Cookies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6F5717-341D-4BC0-9A64-4693865B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Contains data that the server sends to the browser for temporary use</a:t>
            </a:r>
          </a:p>
          <a:p>
            <a:pPr fontAlgn="base"/>
            <a:r>
              <a:rPr lang="en-US" sz="2000" dirty="0"/>
              <a:t>Able to store login information, and send to all subdomains, so the user only needs to login once</a:t>
            </a:r>
          </a:p>
          <a:p>
            <a:pPr fontAlgn="base"/>
            <a:r>
              <a:rPr lang="en-US" sz="2000" dirty="0"/>
              <a:t>Example:</a:t>
            </a:r>
          </a:p>
          <a:p>
            <a:pPr lvl="1" fontAlgn="base"/>
            <a:r>
              <a:rPr lang="en-US" sz="1600" dirty="0">
                <a:hlinkClick r:id="rId2"/>
              </a:rPr>
              <a:t>www.example.com</a:t>
            </a:r>
            <a:endParaRPr lang="en-US" sz="1600" dirty="0"/>
          </a:p>
          <a:p>
            <a:pPr lvl="1" fontAlgn="base"/>
            <a:r>
              <a:rPr lang="en-US" sz="1600" dirty="0"/>
              <a:t>Set-Cookie: session=89bea4bb-85d1-4f8b-b4fa-a9b8db015e2b; Max-Age=2600000; Domain=example.com; Path=/; Secure; </a:t>
            </a:r>
            <a:r>
              <a:rPr lang="en-US" sz="1600" dirty="0" err="1"/>
              <a:t>HttpOnly</a:t>
            </a:r>
            <a:endParaRPr lang="en-US" sz="1600" dirty="0"/>
          </a:p>
          <a:p>
            <a:pPr lvl="2" fontAlgn="base"/>
            <a:r>
              <a:rPr lang="en-US" sz="1400" dirty="0"/>
              <a:t>Session – Globally Unique Identifier (GUID)</a:t>
            </a:r>
          </a:p>
          <a:p>
            <a:pPr lvl="1" fontAlgn="base"/>
            <a:r>
              <a:rPr lang="en-US" sz="1600" dirty="0"/>
              <a:t>shop.example.com will also be able to use Session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932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Hijacking Attack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DE70E-3BBD-4CB7-A305-DA3C37B8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27" y="1690688"/>
            <a:ext cx="5319346" cy="2514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4E2D7-0F89-4C82-BDCA-DF5C10D2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5287"/>
            <a:ext cx="10515600" cy="1971675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Attacker can do anything that the original user is authorized to do by getting the Session ID</a:t>
            </a:r>
          </a:p>
          <a:p>
            <a:pPr lvl="1" fontAlgn="base"/>
            <a:r>
              <a:rPr lang="en-US" sz="1600" dirty="0"/>
              <a:t>Such as purchasing items, accessing detailed personal information &amp; company data, and launch ransomware attack</a:t>
            </a:r>
          </a:p>
          <a:p>
            <a:pPr fontAlgn="base"/>
            <a:endParaRPr lang="en-US" sz="2000" dirty="0"/>
          </a:p>
          <a:p>
            <a:pPr lvl="1"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514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Hijacking Attack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4E2D7-0F89-4C82-BDCA-DF5C10D2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Session Fixation </a:t>
            </a:r>
          </a:p>
          <a:p>
            <a:pPr lvl="1" fontAlgn="base"/>
            <a:r>
              <a:rPr lang="en-US" sz="1600" dirty="0"/>
              <a:t>Relies on website accepting Session IDs from URLs, most often via phishing</a:t>
            </a:r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Session Sniffing</a:t>
            </a:r>
          </a:p>
          <a:p>
            <a:pPr lvl="1" fontAlgn="base"/>
            <a:r>
              <a:rPr lang="en-US" sz="1200" dirty="0"/>
              <a:t>Attacker uses packet sniffer, such as </a:t>
            </a:r>
            <a:r>
              <a:rPr lang="en-US" sz="1200" dirty="0" err="1"/>
              <a:t>WireShark</a:t>
            </a:r>
            <a:r>
              <a:rPr lang="en-US" sz="1200" dirty="0"/>
              <a:t>, to intercept and log packets as they flow across a network connection</a:t>
            </a:r>
          </a:p>
          <a:p>
            <a:pPr lvl="1" fontAlgn="base"/>
            <a:r>
              <a:rPr lang="en-US" sz="1200" dirty="0"/>
              <a:t>Attackers will then steal the session cookies in the log packets</a:t>
            </a:r>
          </a:p>
          <a:p>
            <a:pPr lvl="1" fontAlgn="base"/>
            <a:endParaRPr lang="en-US" sz="1200" dirty="0"/>
          </a:p>
          <a:p>
            <a:pPr fontAlgn="base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F59E3-6EB8-4557-8CA1-B04593CC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26" y="2330350"/>
            <a:ext cx="3387654" cy="17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Session Hijacking Prevention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4E2D7-0F89-4C82-BDCA-DF5C10D2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lvl="1" fontAlgn="base"/>
            <a:endParaRPr lang="en-US" sz="1200" dirty="0"/>
          </a:p>
          <a:p>
            <a:pPr fontAlgn="base"/>
            <a:r>
              <a:rPr lang="en-US" sz="2000" dirty="0"/>
              <a:t>Use HTTPS and SSL/TLS on entire site to encrypt all traffic parsed between parties</a:t>
            </a:r>
          </a:p>
          <a:p>
            <a:pPr fontAlgn="base"/>
            <a:r>
              <a:rPr lang="en-US" sz="2000" dirty="0"/>
              <a:t>Use the secure cookie flag</a:t>
            </a:r>
          </a:p>
          <a:p>
            <a:pPr fontAlgn="base"/>
            <a:r>
              <a:rPr lang="en-US" sz="2000" dirty="0"/>
              <a:t>Use long and random Session ID</a:t>
            </a:r>
          </a:p>
          <a:p>
            <a:pPr fontAlgn="base"/>
            <a:r>
              <a:rPr lang="en-US" sz="2000" dirty="0"/>
              <a:t>Regenerate Session ID after login</a:t>
            </a:r>
          </a:p>
          <a:p>
            <a:pPr fontAlgn="base"/>
            <a:r>
              <a:rPr lang="en-US" sz="2000" dirty="0"/>
              <a:t>Time-out Inactive Sessions</a:t>
            </a:r>
          </a:p>
          <a:p>
            <a:pPr fontAlgn="base"/>
            <a:r>
              <a:rPr lang="en-US" sz="2000" dirty="0"/>
              <a:t>Do not accept Session IDs from GET/POST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1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809C-3CB3-4AF4-9CC0-EF891272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885825"/>
            <a:ext cx="10715625" cy="804863"/>
          </a:xfrm>
        </p:spPr>
        <p:txBody>
          <a:bodyPr/>
          <a:lstStyle/>
          <a:p>
            <a:r>
              <a:rPr lang="en-SG" dirty="0"/>
              <a:t>OWASP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C65FF-44AC-4CE6-96F4-25DB876D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47838"/>
            <a:ext cx="9639450" cy="2700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3B57B-64D1-4DC2-A473-BC9B6455783B}"/>
              </a:ext>
            </a:extLst>
          </p:cNvPr>
          <p:cNvSpPr/>
          <p:nvPr/>
        </p:nvSpPr>
        <p:spPr>
          <a:xfrm>
            <a:off x="6753225" y="1971675"/>
            <a:ext cx="2409825" cy="25717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09824-4EE6-45C4-B5A7-1F5335F38ED3}"/>
              </a:ext>
            </a:extLst>
          </p:cNvPr>
          <p:cNvSpPr/>
          <p:nvPr/>
        </p:nvSpPr>
        <p:spPr>
          <a:xfrm>
            <a:off x="6753226" y="2452687"/>
            <a:ext cx="1409700" cy="219077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C598A-F905-4A00-B4AA-723E333557F3}"/>
              </a:ext>
            </a:extLst>
          </p:cNvPr>
          <p:cNvSpPr/>
          <p:nvPr/>
        </p:nvSpPr>
        <p:spPr>
          <a:xfrm>
            <a:off x="6753225" y="2859880"/>
            <a:ext cx="2552700" cy="25717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C7884-CA44-45C0-B23A-BD39A21A69A0}"/>
              </a:ext>
            </a:extLst>
          </p:cNvPr>
          <p:cNvSpPr/>
          <p:nvPr/>
        </p:nvSpPr>
        <p:spPr>
          <a:xfrm>
            <a:off x="6753225" y="3971922"/>
            <a:ext cx="3267075" cy="25717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A675A-7008-4498-84CF-BF9F42F6A5EE}"/>
              </a:ext>
            </a:extLst>
          </p:cNvPr>
          <p:cNvSpPr txBox="1"/>
          <p:nvPr/>
        </p:nvSpPr>
        <p:spPr>
          <a:xfrm>
            <a:off x="1323975" y="4781550"/>
            <a:ext cx="86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Focusing on OWASP 1, 3, 5, 10</a:t>
            </a:r>
          </a:p>
        </p:txBody>
      </p:sp>
    </p:spTree>
    <p:extLst>
      <p:ext uri="{BB962C8B-B14F-4D97-AF65-F5344CB8AC3E}">
        <p14:creationId xmlns:p14="http://schemas.microsoft.com/office/powerpoint/2010/main" val="36262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Token-based Authentication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9DD7E9-64CB-4E77-9DD5-8EFFCE4E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Token is an authorization file that cannot be tampered with</a:t>
            </a:r>
          </a:p>
          <a:p>
            <a:pPr fontAlgn="base"/>
            <a:r>
              <a:rPr lang="en-US" sz="2000" dirty="0"/>
              <a:t>Generated by the server using a secret key, sent to and stored by the user in the local storage</a:t>
            </a:r>
          </a:p>
          <a:p>
            <a:pPr lvl="1" fontAlgn="base"/>
            <a:r>
              <a:rPr lang="en-US" sz="1600" dirty="0"/>
              <a:t>User will send the token to the server with every new request, for the server to verify the signature and authorize requests</a:t>
            </a:r>
          </a:p>
          <a:p>
            <a:pPr lvl="1"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512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Token-based Authentication cont.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9DD7E9-64CB-4E77-9DD5-8EFFCE4E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user sends a login request to the server.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server authorizes the login and sends a token to the user.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Now, the user sends a new request(with a token).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The server checks the token is valid or not, if the token is valid it sends the requested pages to the user.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7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Token-based Authentication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F3EDF-20FE-43A6-870E-36CB796D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16" y="1754982"/>
            <a:ext cx="7025368" cy="3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Standardized format for sending cryptographically signed JSON data between systems</a:t>
            </a:r>
          </a:p>
          <a:p>
            <a:r>
              <a:rPr lang="en-US" sz="2000" dirty="0"/>
              <a:t>Used to send information about users as part of authentication, session handling and access control mechanisms</a:t>
            </a:r>
          </a:p>
          <a:p>
            <a:r>
              <a:rPr lang="en-US" sz="2000" dirty="0"/>
              <a:t>All the data a server needs is stored client-side within the JWT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5546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JSON Web Token (JWT)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Consists of </a:t>
            </a:r>
            <a:r>
              <a:rPr lang="en-US" sz="2400" dirty="0">
                <a:solidFill>
                  <a:srgbClr val="FF0000"/>
                </a:solidFill>
              </a:rPr>
              <a:t>header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payload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signature</a:t>
            </a:r>
          </a:p>
          <a:p>
            <a:pPr lvl="1"/>
            <a:r>
              <a:rPr lang="en-US" sz="2000" dirty="0"/>
              <a:t>Separated by a dot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https://jwt.io/</a:t>
            </a:r>
            <a:r>
              <a:rPr lang="en-US" sz="2400" dirty="0"/>
              <a:t> to decode</a:t>
            </a:r>
          </a:p>
          <a:p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2F0D85-2B33-4A58-82E7-FC6DC428A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72893"/>
              </p:ext>
            </p:extLst>
          </p:nvPr>
        </p:nvGraphicFramePr>
        <p:xfrm>
          <a:off x="934362" y="3238500"/>
          <a:ext cx="9990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Document" r:id="rId4" imgW="8689320" imgH="793440" progId="Word.OpenDocumentText.12">
                  <p:embed/>
                </p:oleObj>
              </mc:Choice>
              <mc:Fallback>
                <p:oleObj name="Document" r:id="rId4" imgW="8689320" imgH="793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362" y="3238500"/>
                        <a:ext cx="999013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87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JSON Web Token (JWT)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can send modified JWT to the server to achieve malicious goal</a:t>
            </a:r>
          </a:p>
          <a:p>
            <a:pPr lvl="1"/>
            <a:r>
              <a:rPr lang="en-US" sz="2000" dirty="0"/>
              <a:t>Usually to bypass authentication and access controls by impersonation</a:t>
            </a:r>
          </a:p>
          <a:p>
            <a:r>
              <a:rPr lang="en-US" sz="2400" dirty="0"/>
              <a:t>How does attacks arise?</a:t>
            </a:r>
          </a:p>
          <a:p>
            <a:pPr lvl="1"/>
            <a:r>
              <a:rPr lang="en-US" sz="2000" dirty="0"/>
              <a:t>Signature of JWT is not verified properly</a:t>
            </a:r>
          </a:p>
          <a:p>
            <a:pPr lvl="1"/>
            <a:r>
              <a:rPr lang="en-US" sz="2000" dirty="0"/>
              <a:t>Accepting tokens with no signature</a:t>
            </a:r>
          </a:p>
        </p:txBody>
      </p:sp>
    </p:spTree>
    <p:extLst>
      <p:ext uri="{BB962C8B-B14F-4D97-AF65-F5344CB8AC3E}">
        <p14:creationId xmlns:p14="http://schemas.microsoft.com/office/powerpoint/2010/main" val="211951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Exploiting JWT signature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server identifies the session based on “username”, modifying the value might enable attackers to impersonate other logged-in users</a:t>
            </a:r>
          </a:p>
          <a:p>
            <a:pPr lvl="1"/>
            <a:r>
              <a:rPr lang="en-US" sz="1600" dirty="0"/>
              <a:t>Same with “</a:t>
            </a:r>
            <a:r>
              <a:rPr lang="en-US" sz="1600" dirty="0" err="1"/>
              <a:t>isAdmin</a:t>
            </a:r>
            <a:r>
              <a:rPr lang="en-US" sz="1600" dirty="0"/>
              <a:t>”</a:t>
            </a:r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5B0F64B-1589-44AC-95B2-BEFA6B072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32447"/>
              </p:ext>
            </p:extLst>
          </p:nvPr>
        </p:nvGraphicFramePr>
        <p:xfrm>
          <a:off x="1571876" y="2222333"/>
          <a:ext cx="3597350" cy="120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Document" r:id="rId3" imgW="2773080" imgH="930240" progId="Word.OpenDocumentText.12">
                  <p:embed/>
                </p:oleObj>
              </mc:Choice>
              <mc:Fallback>
                <p:oleObj name="Document" r:id="rId3" imgW="2773080" imgH="930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876" y="2222333"/>
                        <a:ext cx="3597350" cy="1206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2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Accepting tokens with no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JWT header contains “</a:t>
            </a:r>
            <a:r>
              <a:rPr lang="en-US" sz="2000" dirty="0" err="1"/>
              <a:t>alg</a:t>
            </a:r>
            <a:r>
              <a:rPr lang="en-US" sz="2000" dirty="0"/>
              <a:t>” parameter: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Changing “</a:t>
            </a:r>
            <a:r>
              <a:rPr lang="en-US" sz="2000" dirty="0" err="1"/>
              <a:t>alg</a:t>
            </a:r>
            <a:r>
              <a:rPr lang="en-US" sz="2000" dirty="0"/>
              <a:t>” header to “none” and removing signature</a:t>
            </a:r>
          </a:p>
          <a:p>
            <a:r>
              <a:rPr lang="en-US" sz="2000" dirty="0"/>
              <a:t>Attacker can directly influence how the server checks whether the token is trustworthy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5F5F-55BB-4A6E-A0E4-91CAE090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89" y="2143287"/>
            <a:ext cx="2108568" cy="12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JWT changing header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https://github.com/Sjord/jwtdemo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HS256 page</a:t>
            </a:r>
          </a:p>
        </p:txBody>
      </p:sp>
    </p:spTree>
    <p:extLst>
      <p:ext uri="{BB962C8B-B14F-4D97-AF65-F5344CB8AC3E}">
        <p14:creationId xmlns:p14="http://schemas.microsoft.com/office/powerpoint/2010/main" val="261809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US" dirty="0"/>
              <a:t>JWT attack prevention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 up to date library for handling JWTs</a:t>
            </a:r>
          </a:p>
          <a:p>
            <a:r>
              <a:rPr lang="en-US" sz="2000" dirty="0"/>
              <a:t>Set an expiration date for any tokens issued</a:t>
            </a:r>
          </a:p>
          <a:p>
            <a:r>
              <a:rPr lang="en-US" sz="2000" dirty="0"/>
              <a:t>Avoid sending tokens in URL parameters where possible</a:t>
            </a:r>
          </a:p>
          <a:p>
            <a:r>
              <a:rPr lang="en-US" sz="2000" dirty="0"/>
              <a:t>Enable the issuing server to revoke tokens</a:t>
            </a:r>
          </a:p>
          <a:p>
            <a:pPr lvl="1"/>
            <a:r>
              <a:rPr lang="en-US" sz="1600" dirty="0"/>
              <a:t>Example “on logout”</a:t>
            </a:r>
          </a:p>
        </p:txBody>
      </p:sp>
    </p:spTree>
    <p:extLst>
      <p:ext uri="{BB962C8B-B14F-4D97-AF65-F5344CB8AC3E}">
        <p14:creationId xmlns:p14="http://schemas.microsoft.com/office/powerpoint/2010/main" val="25840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C486-2EB7-47A0-8C6F-315FC52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10515600" cy="814388"/>
          </a:xfrm>
        </p:spPr>
        <p:txBody>
          <a:bodyPr/>
          <a:lstStyle/>
          <a:p>
            <a:r>
              <a:rPr lang="en-SG" dirty="0"/>
              <a:t>Broken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AF15-C6DB-47EE-8695-A20A974B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Cross-Site Scripting (XSS)</a:t>
            </a:r>
          </a:p>
          <a:p>
            <a:pPr lvl="1"/>
            <a:r>
              <a:rPr lang="en-SG" dirty="0"/>
              <a:t>DOM-Based XSS</a:t>
            </a:r>
          </a:p>
          <a:p>
            <a:pPr lvl="1"/>
            <a:r>
              <a:rPr lang="en-SG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22443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Cross-Site Request Forgery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dirty="0"/>
              <a:t>Tricks the victim into loading a page that is not supposed to load</a:t>
            </a:r>
          </a:p>
          <a:p>
            <a:pPr lvl="1"/>
            <a:r>
              <a:rPr lang="en-SG" dirty="0"/>
              <a:t>Can make the victim perform actions that they didn’t intend to, such as logout and purchase item</a:t>
            </a:r>
          </a:p>
          <a:p>
            <a:r>
              <a:rPr lang="en-SG" dirty="0"/>
              <a:t>Example:</a:t>
            </a:r>
          </a:p>
          <a:p>
            <a:pPr lvl="1"/>
            <a:endParaRPr lang="en-SG" dirty="0"/>
          </a:p>
          <a:p>
            <a:pPr lvl="1"/>
            <a:r>
              <a:rPr lang="en-US" dirty="0"/>
              <a:t>Tricks the victim by rendering an image which issues a request to the “mybank.com” to transfer funds page with the specified parameters</a:t>
            </a:r>
            <a:endParaRPr lang="en-SG" dirty="0"/>
          </a:p>
          <a:p>
            <a:endParaRPr lang="en-SG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E29759-B473-4A53-8EC6-F78930AB9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86055"/>
              </p:ext>
            </p:extLst>
          </p:nvPr>
        </p:nvGraphicFramePr>
        <p:xfrm>
          <a:off x="1780205" y="3544094"/>
          <a:ext cx="9573595" cy="68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Document" r:id="rId3" imgW="4548600" imgH="322200" progId="Word.OpenDocumentText.12">
                  <p:embed/>
                </p:oleObj>
              </mc:Choice>
              <mc:Fallback>
                <p:oleObj name="Document" r:id="rId3" imgW="4548600" imgH="322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0205" y="3544094"/>
                        <a:ext cx="9573595" cy="68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42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CSRF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6847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SG" dirty="0"/>
              <a:t>Use </a:t>
            </a:r>
            <a:r>
              <a:rPr lang="en-SG" dirty="0" err="1"/>
              <a:t>SameSite</a:t>
            </a:r>
            <a:r>
              <a:rPr lang="en-SG" dirty="0"/>
              <a:t> cookies</a:t>
            </a:r>
          </a:p>
          <a:p>
            <a:pPr lvl="2"/>
            <a:r>
              <a:rPr lang="en-SG" dirty="0"/>
              <a:t>Used to control whether and how cookies are submitted in cross-site requests</a:t>
            </a:r>
          </a:p>
          <a:p>
            <a:pPr lvl="2"/>
            <a:r>
              <a:rPr lang="en-SG" dirty="0"/>
              <a:t>Strict behaviour:</a:t>
            </a:r>
          </a:p>
          <a:p>
            <a:pPr lvl="3"/>
            <a:r>
              <a:rPr lang="en-SG" dirty="0"/>
              <a:t>Browser will not include the cookie in any requests that originate from another site (1</a:t>
            </a:r>
            <a:r>
              <a:rPr lang="en-SG" baseline="30000" dirty="0"/>
              <a:t>st</a:t>
            </a:r>
            <a:r>
              <a:rPr lang="en-SG" dirty="0"/>
              <a:t> party)</a:t>
            </a:r>
          </a:p>
          <a:p>
            <a:pPr lvl="3"/>
            <a:r>
              <a:rPr lang="en-SG" dirty="0"/>
              <a:t>Most defensive but will impair user experience, will not remember if a user has logged in to a website and requires to log in again</a:t>
            </a:r>
          </a:p>
          <a:p>
            <a:pPr lvl="2"/>
            <a:r>
              <a:rPr lang="en-SG" dirty="0"/>
              <a:t>Lax behaviour:</a:t>
            </a:r>
          </a:p>
          <a:p>
            <a:pPr lvl="3"/>
            <a:r>
              <a:rPr lang="en-SG" dirty="0"/>
              <a:t>cookie in requests that originate from another site but only if two conditions are met:</a:t>
            </a:r>
          </a:p>
          <a:p>
            <a:pPr lvl="4"/>
            <a:r>
              <a:rPr lang="en-SG" dirty="0"/>
              <a:t>The request uses the GET method. Requests with other methods, such as POST, will not include the cookie.</a:t>
            </a:r>
          </a:p>
          <a:p>
            <a:pPr lvl="4"/>
            <a:r>
              <a:rPr lang="en-SG" dirty="0"/>
              <a:t>The request resulted from a top-level navigation by the user, such as clicking a link. Other requests, such as those initiated by scripts, will not include the cookie</a:t>
            </a:r>
          </a:p>
          <a:p>
            <a:pPr lvl="3"/>
            <a:r>
              <a:rPr lang="en-SG" dirty="0"/>
              <a:t>Provides partial defence  </a:t>
            </a:r>
          </a:p>
        </p:txBody>
      </p:sp>
    </p:spTree>
    <p:extLst>
      <p:ext uri="{BB962C8B-B14F-4D97-AF65-F5344CB8AC3E}">
        <p14:creationId xmlns:p14="http://schemas.microsoft.com/office/powerpoint/2010/main" val="301033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Blind SQL</a:t>
            </a:r>
          </a:p>
          <a:p>
            <a:r>
              <a:rPr lang="en-SG" dirty="0"/>
              <a:t>UNION attack</a:t>
            </a:r>
          </a:p>
          <a:p>
            <a:r>
              <a:rPr lang="en-SG" dirty="0"/>
              <a:t>SQL injection prevention</a:t>
            </a:r>
          </a:p>
        </p:txBody>
      </p:sp>
    </p:spTree>
    <p:extLst>
      <p:ext uri="{BB962C8B-B14F-4D97-AF65-F5344CB8AC3E}">
        <p14:creationId xmlns:p14="http://schemas.microsoft.com/office/powerpoint/2010/main" val="32057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Blind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 When an application is vulnerable to SQL injection, but its HTTP responses do not contain the results of the relevant SQL query or the details of any database errors</a:t>
            </a:r>
          </a:p>
          <a:p>
            <a:pPr lvl="1"/>
            <a:r>
              <a:rPr lang="en-US" sz="2000" dirty="0"/>
              <a:t>Do not rely on being able to see the results of the injected query within the application’s responses</a:t>
            </a:r>
            <a:endParaRPr lang="en-SG" sz="2000" dirty="0"/>
          </a:p>
          <a:p>
            <a:pPr lvl="0"/>
            <a:r>
              <a:rPr lang="en-SG" sz="2400" dirty="0"/>
              <a:t>Exploitation example:</a:t>
            </a:r>
          </a:p>
          <a:p>
            <a:pPr lvl="0"/>
            <a:endParaRPr lang="en-SG" sz="2400" dirty="0"/>
          </a:p>
          <a:p>
            <a:pPr lvl="1"/>
            <a:r>
              <a:rPr lang="en-SG" sz="2000" dirty="0"/>
              <a:t>Will return the results of </a:t>
            </a:r>
            <a:r>
              <a:rPr lang="en-SG" sz="2000" dirty="0" err="1"/>
              <a:t>xyz</a:t>
            </a:r>
            <a:r>
              <a:rPr lang="en-SG" sz="2000" dirty="0"/>
              <a:t> if the password is greater than m</a:t>
            </a:r>
          </a:p>
          <a:p>
            <a:pPr lvl="2"/>
            <a:r>
              <a:rPr lang="en-SG" sz="1800" dirty="0"/>
              <a:t>Where m is the length of the password</a:t>
            </a:r>
          </a:p>
          <a:p>
            <a:pPr lvl="1"/>
            <a:r>
              <a:rPr lang="en-SG" sz="2000" dirty="0"/>
              <a:t>Can change the value of m to find out the length of the password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D5F9B0-7A75-4764-9F28-50633B9CD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86198"/>
              </p:ext>
            </p:extLst>
          </p:nvPr>
        </p:nvGraphicFramePr>
        <p:xfrm>
          <a:off x="1652356" y="4060017"/>
          <a:ext cx="10386971" cy="52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" r:id="rId3" imgW="6265080" imgH="314280" progId="Word.OpenDocumentText.12">
                  <p:embed/>
                </p:oleObj>
              </mc:Choice>
              <mc:Fallback>
                <p:oleObj name="Document" r:id="rId3" imgW="6265080" imgH="314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356" y="4060017"/>
                        <a:ext cx="10386971" cy="52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467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UNION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UNION combines the result-set of 2 or more SELECT statements:</a:t>
            </a:r>
          </a:p>
          <a:p>
            <a:pPr lvl="1"/>
            <a:endParaRPr lang="en-SG" dirty="0"/>
          </a:p>
          <a:p>
            <a:pPr lvl="2"/>
            <a:r>
              <a:rPr lang="en-SG" sz="1800" dirty="0"/>
              <a:t>Returns a single set query with 2, containing values from columns “a” and “b” in “table1” and columns “c” and “d” in “table2”</a:t>
            </a:r>
          </a:p>
          <a:p>
            <a:pPr lvl="0"/>
            <a:r>
              <a:rPr lang="en-SG" dirty="0"/>
              <a:t>Requirement for UNION query:</a:t>
            </a:r>
          </a:p>
          <a:p>
            <a:pPr lvl="1"/>
            <a:r>
              <a:rPr lang="en-SG" dirty="0"/>
              <a:t>Individual queries must return the same number of columns</a:t>
            </a:r>
          </a:p>
          <a:p>
            <a:pPr lvl="1"/>
            <a:r>
              <a:rPr lang="en-SG" dirty="0"/>
              <a:t>the data types in each column must be compatible between the individual queries</a:t>
            </a:r>
          </a:p>
          <a:p>
            <a:pPr lvl="1"/>
            <a:endParaRPr lang="en-SG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8408BC-1F24-49A4-A2C0-635920D45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9282"/>
              </p:ext>
            </p:extLst>
          </p:nvPr>
        </p:nvGraphicFramePr>
        <p:xfrm>
          <a:off x="1354138" y="2382838"/>
          <a:ext cx="7966031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3" imgW="3994200" imgH="199440" progId="Word.OpenDocumentText.12">
                  <p:embed/>
                </p:oleObj>
              </mc:Choice>
              <mc:Fallback>
                <p:oleObj name="Document" r:id="rId3" imgW="3994200" imgH="199440" progId="Word.OpenDocumentTex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08408BC-1F24-49A4-A2C0-635920D45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382838"/>
                        <a:ext cx="7966031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619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UNION attack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SG" sz="1800" dirty="0"/>
              <a:t>Finding out how many columns are being returned:</a:t>
            </a:r>
          </a:p>
          <a:p>
            <a:pPr lvl="1"/>
            <a:r>
              <a:rPr lang="en-SG" sz="1600" dirty="0"/>
              <a:t>ORDER BY:</a:t>
            </a:r>
          </a:p>
          <a:p>
            <a:pPr lvl="1"/>
            <a:endParaRPr lang="en-SG" sz="1600" dirty="0"/>
          </a:p>
          <a:p>
            <a:pPr lvl="1"/>
            <a:endParaRPr lang="en-SG" sz="1600" dirty="0"/>
          </a:p>
          <a:p>
            <a:pPr lvl="2"/>
            <a:r>
              <a:rPr lang="en-SG" sz="1400" dirty="0"/>
              <a:t>Specified by index, if the index exceeds the actual column, it will return error:</a:t>
            </a:r>
          </a:p>
          <a:p>
            <a:pPr lvl="1"/>
            <a:endParaRPr lang="en-SG" sz="1600" dirty="0"/>
          </a:p>
          <a:p>
            <a:pPr lvl="1"/>
            <a:r>
              <a:rPr lang="en-SG" sz="1600" dirty="0"/>
              <a:t>UNION SELECT:</a:t>
            </a:r>
          </a:p>
          <a:p>
            <a:pPr lvl="1"/>
            <a:endParaRPr lang="en-SG" sz="1600" dirty="0"/>
          </a:p>
          <a:p>
            <a:pPr lvl="1"/>
            <a:endParaRPr lang="en-SG" sz="1600" dirty="0"/>
          </a:p>
          <a:p>
            <a:pPr lvl="1"/>
            <a:r>
              <a:rPr lang="en-SG" sz="1600" dirty="0"/>
              <a:t>If the number of null does not match the number of columns, it will return error:</a:t>
            </a:r>
          </a:p>
          <a:p>
            <a:pPr lvl="1"/>
            <a:endParaRPr lang="en-SG" sz="1600" dirty="0"/>
          </a:p>
          <a:p>
            <a:pPr lvl="1"/>
            <a:endParaRPr lang="en-SG" sz="1600" dirty="0"/>
          </a:p>
          <a:p>
            <a:pPr lvl="2"/>
            <a:r>
              <a:rPr lang="en-SG" sz="1800" dirty="0"/>
              <a:t>Or might return different generic error or no results</a:t>
            </a:r>
          </a:p>
          <a:p>
            <a:pPr lvl="2"/>
            <a:r>
              <a:rPr lang="en-SG" sz="1800" dirty="0"/>
              <a:t>When the number of NULLS matches the number of columns, the database returns an additional row in the result set, containing NULL values in each column</a:t>
            </a:r>
          </a:p>
          <a:p>
            <a:pPr lvl="2"/>
            <a:r>
              <a:rPr lang="en-SG" sz="1800" dirty="0"/>
              <a:t>Not really an effective method to determine the column count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1A02E9-8718-4ADA-A120-2F19BD851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19053"/>
              </p:ext>
            </p:extLst>
          </p:nvPr>
        </p:nvGraphicFramePr>
        <p:xfrm>
          <a:off x="2257429" y="2298382"/>
          <a:ext cx="1064611" cy="59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" name="Document" r:id="rId3" imgW="1424160" imgH="845280" progId="Word.OpenDocumentText.12">
                  <p:embed/>
                </p:oleObj>
              </mc:Choice>
              <mc:Fallback>
                <p:oleObj name="Document" r:id="rId3" imgW="1424160" imgH="8452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9" y="2298382"/>
                        <a:ext cx="1064611" cy="5925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9F18942-E797-4780-9A84-86AF09570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77538"/>
              </p:ext>
            </p:extLst>
          </p:nvPr>
        </p:nvGraphicFramePr>
        <p:xfrm>
          <a:off x="1981203" y="3149610"/>
          <a:ext cx="10197714" cy="769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" name="Document" r:id="rId5" imgW="5817240" imgH="438120" progId="Word.OpenDocumentText.12">
                  <p:embed/>
                </p:oleObj>
              </mc:Choice>
              <mc:Fallback>
                <p:oleObj name="Document" r:id="rId5" imgW="5817240" imgH="438120" progId="Word.OpenDocumentTex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3" y="3149610"/>
                        <a:ext cx="10197714" cy="769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E93B45B-BE29-4C8A-845F-D84371A4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92105"/>
              </p:ext>
            </p:extLst>
          </p:nvPr>
        </p:nvGraphicFramePr>
        <p:xfrm>
          <a:off x="1762125" y="3637352"/>
          <a:ext cx="5734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Document" r:id="rId7" imgW="5728906" imgH="634148" progId="Word.OpenDocumentText.12">
                  <p:embed/>
                </p:oleObj>
              </mc:Choice>
              <mc:Fallback>
                <p:oleObj name="Document" r:id="rId7" imgW="5728906" imgH="634148" progId="Word.OpenDocumentTex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637352"/>
                        <a:ext cx="57340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F5AD0ED-CF9A-4F22-ADED-E38795D2F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50224"/>
              </p:ext>
            </p:extLst>
          </p:nvPr>
        </p:nvGraphicFramePr>
        <p:xfrm>
          <a:off x="1762125" y="4473573"/>
          <a:ext cx="8213449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Document" r:id="rId9" imgW="5731560" imgH="446040" progId="Word.OpenDocumentText.12">
                  <p:embed/>
                </p:oleObj>
              </mc:Choice>
              <mc:Fallback>
                <p:oleObj name="Document" r:id="rId9" imgW="5731560" imgH="446040" progId="Word.OpenDocumentText.1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473573"/>
                        <a:ext cx="8213449" cy="62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902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UNION attack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Retrieving interesting data (exploitation) :</a:t>
            </a:r>
          </a:p>
          <a:p>
            <a:pPr lvl="1"/>
            <a:r>
              <a:rPr lang="en-SG" dirty="0"/>
              <a:t>Assuming:</a:t>
            </a:r>
          </a:p>
          <a:p>
            <a:pPr lvl="2"/>
            <a:r>
              <a:rPr lang="en-SG" dirty="0"/>
              <a:t>The original query returns 2 columns, both holding string data</a:t>
            </a:r>
          </a:p>
          <a:p>
            <a:pPr lvl="2"/>
            <a:r>
              <a:rPr lang="en-SG" dirty="0"/>
              <a:t>Injection point is a quoted string within the WHERE clause</a:t>
            </a:r>
          </a:p>
          <a:p>
            <a:pPr lvl="2"/>
            <a:r>
              <a:rPr lang="en-SG" dirty="0"/>
              <a:t>The database contains a table called “users” with the columns “username” and “password”</a:t>
            </a:r>
          </a:p>
          <a:p>
            <a:pPr lvl="1"/>
            <a:r>
              <a:rPr lang="en-SG" dirty="0"/>
              <a:t>The database retrieves the contents of “users” table:</a:t>
            </a:r>
          </a:p>
          <a:p>
            <a:pPr lvl="1"/>
            <a:endParaRPr lang="en-SG" dirty="0"/>
          </a:p>
          <a:p>
            <a:pPr lvl="2"/>
            <a:r>
              <a:rPr lang="en-US" sz="1400" dirty="0"/>
              <a:t>The database retrieves the contents of “username” and “password” of “users” table in a single column:</a:t>
            </a:r>
          </a:p>
          <a:p>
            <a:pPr lvl="2"/>
            <a:endParaRPr lang="en-US" sz="1400" dirty="0"/>
          </a:p>
          <a:p>
            <a:pPr lvl="3"/>
            <a:r>
              <a:rPr lang="en-US" sz="1050" dirty="0"/>
              <a:t>Results:</a:t>
            </a:r>
          </a:p>
          <a:p>
            <a:pPr lvl="3"/>
            <a:endParaRPr lang="en-SG" sz="105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53BE2C7-EE7C-4210-9A8D-DC8F25BA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732" y="4594989"/>
            <a:ext cx="777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200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00D865-953B-4655-A9C5-9129D4055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46317"/>
              </p:ext>
            </p:extLst>
          </p:nvPr>
        </p:nvGraphicFramePr>
        <p:xfrm>
          <a:off x="2537732" y="4394994"/>
          <a:ext cx="6849644" cy="62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Document" r:id="rId3" imgW="3328200" imgH="304560" progId="Word.OpenDocumentText.12">
                  <p:embed/>
                </p:oleObj>
              </mc:Choice>
              <mc:Fallback>
                <p:oleObj name="Document" r:id="rId3" imgW="3328200" imgH="30456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32" y="4394994"/>
                        <a:ext cx="6849644" cy="628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0EDE6-65F0-4D32-9B37-D3FA3CE88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28176"/>
              </p:ext>
            </p:extLst>
          </p:nvPr>
        </p:nvGraphicFramePr>
        <p:xfrm>
          <a:off x="2926897" y="5029196"/>
          <a:ext cx="6019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name="Document" r:id="rId5" imgW="3618720" imgH="307800" progId="Word.OpenDocumentText.12">
                  <p:embed/>
                </p:oleObj>
              </mc:Choice>
              <mc:Fallback>
                <p:oleObj name="Document" r:id="rId5" imgW="3618720" imgH="307800" progId="Word.OpenDocumentTex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897" y="5029196"/>
                        <a:ext cx="6019800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4F35DD11-0745-41CC-B833-6EDC604E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732" y="4875563"/>
            <a:ext cx="7610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200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5F956B2-8F36-4819-B8A0-B89D0A359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29296"/>
              </p:ext>
            </p:extLst>
          </p:nvPr>
        </p:nvGraphicFramePr>
        <p:xfrm>
          <a:off x="2666318" y="5415541"/>
          <a:ext cx="2400981" cy="109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Document" r:id="rId7" imgW="1873800" imgH="847440" progId="Word.OpenDocumentText.12">
                  <p:embed/>
                </p:oleObj>
              </mc:Choice>
              <mc:Fallback>
                <p:oleObj name="Document" r:id="rId7" imgW="1873800" imgH="847440" progId="Word.OpenDocumentTex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318" y="5415541"/>
                        <a:ext cx="2400981" cy="10902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107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SQL injection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Using </a:t>
            </a:r>
            <a:r>
              <a:rPr lang="en-SG" sz="2400" dirty="0" err="1"/>
              <a:t>PreparedStatement</a:t>
            </a:r>
            <a:r>
              <a:rPr lang="en-SG" sz="2400" dirty="0"/>
              <a:t> to prevent user input from interfering with the query structure:</a:t>
            </a:r>
          </a:p>
          <a:p>
            <a:endParaRPr lang="en-SG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2C52B6-B09F-4FC4-8687-D49549170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89860"/>
              </p:ext>
            </p:extLst>
          </p:nvPr>
        </p:nvGraphicFramePr>
        <p:xfrm>
          <a:off x="1162050" y="2767013"/>
          <a:ext cx="104584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Document" r:id="rId3" imgW="7230240" imgH="623880" progId="Word.OpenDocumentText.12">
                  <p:embed/>
                </p:oleObj>
              </mc:Choice>
              <mc:Fallback>
                <p:oleObj name="Document" r:id="rId3" imgW="7230240" imgH="6238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767013"/>
                        <a:ext cx="10458450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436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UNION attack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hlinkClick r:id="rId2"/>
              </a:rPr>
              <a:t>https://www.hacksplaining.com/exercises/sql-injection</a:t>
            </a:r>
            <a:r>
              <a:rPr lang="en-SG" sz="2400" dirty="0"/>
              <a:t> </a:t>
            </a:r>
          </a:p>
          <a:p>
            <a:pPr lvl="1"/>
            <a:r>
              <a:rPr lang="en-SG" sz="2000" dirty="0"/>
              <a:t>To complete, </a:t>
            </a:r>
            <a:r>
              <a:rPr lang="en-SG" sz="2000"/>
              <a:t>follow instructions</a:t>
            </a:r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7787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Security Misconfiguration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XML External Entity (XXE) injection</a:t>
            </a:r>
          </a:p>
          <a:p>
            <a:pPr lvl="1"/>
            <a:r>
              <a:rPr lang="en-SG" sz="2000" dirty="0"/>
              <a:t>Exploiting XXE to retrieve files</a:t>
            </a:r>
          </a:p>
          <a:p>
            <a:pPr lvl="1"/>
            <a:r>
              <a:rPr lang="en-SG" sz="2000" dirty="0"/>
              <a:t>Exploiting XXE to perform SSRF attacks</a:t>
            </a:r>
          </a:p>
          <a:p>
            <a:r>
              <a:rPr lang="en-SG" sz="2400" dirty="0"/>
              <a:t>XXE prevention</a:t>
            </a:r>
          </a:p>
        </p:txBody>
      </p:sp>
    </p:spTree>
    <p:extLst>
      <p:ext uri="{BB962C8B-B14F-4D97-AF65-F5344CB8AC3E}">
        <p14:creationId xmlns:p14="http://schemas.microsoft.com/office/powerpoint/2010/main" val="45325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Cross-Site Scripting (XSS)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Type of injection where executing malicious scripts to output information from the website</a:t>
            </a:r>
          </a:p>
          <a:p>
            <a:pPr lvl="1"/>
            <a:r>
              <a:rPr lang="en-SG" dirty="0"/>
              <a:t>Output information such as other user’s accounts</a:t>
            </a:r>
          </a:p>
          <a:p>
            <a:r>
              <a:rPr lang="en-SG" dirty="0"/>
              <a:t>Example:</a:t>
            </a:r>
          </a:p>
          <a:p>
            <a:endParaRPr lang="en-SG" dirty="0"/>
          </a:p>
          <a:p>
            <a:pPr lvl="1"/>
            <a:r>
              <a:rPr lang="en-SG" dirty="0"/>
              <a:t>Displays an alert with “Ha </a:t>
            </a:r>
            <a:r>
              <a:rPr lang="en-SG" dirty="0" err="1"/>
              <a:t>Ha</a:t>
            </a:r>
            <a:r>
              <a:rPr lang="en-SG" dirty="0"/>
              <a:t> </a:t>
            </a:r>
            <a:r>
              <a:rPr lang="en-SG" dirty="0" err="1"/>
              <a:t>Ha</a:t>
            </a:r>
            <a:r>
              <a:rPr lang="en-SG" dirty="0"/>
              <a:t>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29C5F7-46C4-47FA-8269-E0A9A25E5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81551"/>
              </p:ext>
            </p:extLst>
          </p:nvPr>
        </p:nvGraphicFramePr>
        <p:xfrm>
          <a:off x="1013546" y="3629819"/>
          <a:ext cx="1016490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Document" r:id="rId3" imgW="5731560" imgH="209520" progId="Word.OpenDocumentText.12">
                  <p:embed/>
                </p:oleObj>
              </mc:Choice>
              <mc:Fallback>
                <p:oleObj name="Document" r:id="rId3" imgW="5731560" imgH="209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546" y="3629819"/>
                        <a:ext cx="10164907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809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XML External Entity (XXE)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Allows an attacker to interfere with an application’s processing of XML data</a:t>
            </a:r>
          </a:p>
          <a:p>
            <a:pPr lvl="1"/>
            <a:r>
              <a:rPr lang="en-SG" sz="2000" dirty="0"/>
              <a:t>Allows the attacker to view files and interact with back-end or external systems that the application can access</a:t>
            </a:r>
          </a:p>
          <a:p>
            <a:pPr lvl="0"/>
            <a:r>
              <a:rPr lang="en-SG" sz="2400" dirty="0"/>
              <a:t>Types of XXE attacks:</a:t>
            </a:r>
          </a:p>
          <a:p>
            <a:pPr lvl="1"/>
            <a:r>
              <a:rPr lang="en-SG" sz="2000" u="sng" dirty="0"/>
              <a:t>Exploiting XXE to retrieve files</a:t>
            </a:r>
            <a:endParaRPr lang="en-SG" sz="2000" dirty="0"/>
          </a:p>
          <a:p>
            <a:pPr lvl="1"/>
            <a:r>
              <a:rPr lang="en-SG" sz="2000" u="sng" dirty="0"/>
              <a:t>Exploiting XXE to perform SSRF attacks</a:t>
            </a:r>
            <a:endParaRPr lang="en-SG" sz="2000" dirty="0"/>
          </a:p>
          <a:p>
            <a:pPr lvl="1"/>
            <a:r>
              <a:rPr lang="en-SG" sz="2000" dirty="0"/>
              <a:t>Exploiting blind XXE exfiltrate data out-of-band</a:t>
            </a:r>
          </a:p>
          <a:p>
            <a:pPr lvl="1"/>
            <a:r>
              <a:rPr lang="en-SG" sz="2000" dirty="0"/>
              <a:t>Exploiting blind XXE to retrieve data via error messages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0511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Exploiting XXE to retrieve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1800" dirty="0"/>
              <a:t>Need to modify the submitted XML in 2 ways:</a:t>
            </a:r>
          </a:p>
          <a:p>
            <a:pPr lvl="1"/>
            <a:r>
              <a:rPr lang="en-SG" sz="1800" dirty="0"/>
              <a:t>Introduce (or edit) a DOCTYPE element that defines an external entity containing the path to the file</a:t>
            </a:r>
          </a:p>
          <a:p>
            <a:pPr lvl="1"/>
            <a:r>
              <a:rPr lang="en-SG" sz="1800" dirty="0"/>
              <a:t>Edit a data value in the XML that is returned in the application’s response, to make use of the defined external entity</a:t>
            </a:r>
          </a:p>
          <a:p>
            <a:pPr lvl="0"/>
            <a:r>
              <a:rPr lang="en-SG" sz="1800" dirty="0"/>
              <a:t>Example:</a:t>
            </a:r>
          </a:p>
          <a:p>
            <a:pPr lvl="1"/>
            <a:r>
              <a:rPr lang="en-SG" sz="1800" dirty="0"/>
              <a:t>Suppose a shopping application checks for the stock level of a product by submitting the following XML to the server:</a:t>
            </a:r>
          </a:p>
          <a:p>
            <a:pPr lvl="1"/>
            <a:endParaRPr lang="en-SG" sz="1800" dirty="0"/>
          </a:p>
          <a:p>
            <a:pPr lvl="1"/>
            <a:r>
              <a:rPr lang="en-SG" sz="1800" dirty="0"/>
              <a:t>Can exploit XXE vulnerability to retrieve /etc/passwd/ file by submitting the XXE payload: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  <a:p>
            <a:pPr lvl="1"/>
            <a:r>
              <a:rPr lang="en-SG" sz="1800" dirty="0"/>
              <a:t>Which will provide the results: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  <a:p>
            <a:endParaRPr lang="en-SG" sz="1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ABA459-4717-467B-8361-A833C8C3A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71989"/>
              </p:ext>
            </p:extLst>
          </p:nvPr>
        </p:nvGraphicFramePr>
        <p:xfrm>
          <a:off x="2943225" y="3932238"/>
          <a:ext cx="660539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Document" r:id="rId3" imgW="5728906" imgH="323743" progId="Word.OpenDocumentText.12">
                  <p:embed/>
                </p:oleObj>
              </mc:Choice>
              <mc:Fallback>
                <p:oleObj name="Document" r:id="rId3" imgW="5728906" imgH="32374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932238"/>
                        <a:ext cx="6605392" cy="373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814C6D0-AFA7-4054-A6A9-16EE97E6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5524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200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DFDA09-DA89-41A6-BF94-20B805D91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02788"/>
              </p:ext>
            </p:extLst>
          </p:nvPr>
        </p:nvGraphicFramePr>
        <p:xfrm>
          <a:off x="2943225" y="4629150"/>
          <a:ext cx="4838700" cy="6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Document" r:id="rId5" imgW="4340880" imgH="580680" progId="Word.OpenDocumentText.12">
                  <p:embed/>
                </p:oleObj>
              </mc:Choice>
              <mc:Fallback>
                <p:oleObj name="Document" r:id="rId5" imgW="4340880" imgH="5806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629150"/>
                        <a:ext cx="4838700" cy="6487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837AAFBE-EC05-4717-93F1-6CA9D0C5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5524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200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68F4BA3-4E55-4D7D-86B9-0EE27EA58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99553"/>
              </p:ext>
            </p:extLst>
          </p:nvPr>
        </p:nvGraphicFramePr>
        <p:xfrm>
          <a:off x="2943225" y="5460999"/>
          <a:ext cx="633837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Document" r:id="rId7" imgW="5728906" imgH="647847" progId="Word.OpenDocumentText.12">
                  <p:embed/>
                </p:oleObj>
              </mc:Choice>
              <mc:Fallback>
                <p:oleObj name="Document" r:id="rId7" imgW="5728906" imgH="647847" progId="Word.OpenDocumentTex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460999"/>
                        <a:ext cx="6338378" cy="71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84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Exploiting XXE to perform SSRF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Need to define an external XML entity using the targeted URL and use the defined entity within a data value</a:t>
            </a:r>
          </a:p>
          <a:p>
            <a:pPr lvl="0"/>
            <a:r>
              <a:rPr lang="en-SG" sz="2400" dirty="0"/>
              <a:t>Example:</a:t>
            </a:r>
          </a:p>
          <a:p>
            <a:pPr lvl="1"/>
            <a:r>
              <a:rPr lang="en-SG" sz="2000" dirty="0"/>
              <a:t>Causing the server to make a back-end HTTP request to an internal system within the organisation’s infrastructure:</a:t>
            </a:r>
          </a:p>
          <a:p>
            <a:endParaRPr lang="en-SG" sz="1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14C6D0-AFA7-4054-A6A9-16EE97E6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37AAFBE-EC05-4717-93F1-6CA9D0C5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58EBAF-483F-4596-8A9C-72F4E106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8FDEC87-3E6B-40C8-A033-3A099EDCF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07147"/>
              </p:ext>
            </p:extLst>
          </p:nvPr>
        </p:nvGraphicFramePr>
        <p:xfrm>
          <a:off x="2124075" y="3724275"/>
          <a:ext cx="9839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Document" r:id="rId3" imgW="5343480" imgH="305280" progId="Word.OpenDocumentText.12">
                  <p:embed/>
                </p:oleObj>
              </mc:Choice>
              <mc:Fallback>
                <p:oleObj name="Document" r:id="rId3" imgW="5343480" imgH="3052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24275"/>
                        <a:ext cx="9839325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81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XXE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sz="2400" dirty="0"/>
              <a:t>Disable features that supports XML parsing library that the application does not need or intend to use</a:t>
            </a:r>
          </a:p>
          <a:p>
            <a:pPr lvl="0"/>
            <a:r>
              <a:rPr lang="en-SG" sz="2400" dirty="0"/>
              <a:t>Disable resolution of external entities and disable support for </a:t>
            </a:r>
            <a:r>
              <a:rPr lang="en-SG" sz="2400" dirty="0" err="1"/>
              <a:t>XInclude</a:t>
            </a:r>
            <a:endParaRPr lang="en-SG" sz="24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282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Server-Side Request Forgery (SSRF)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SSRF attack against the server itself</a:t>
            </a:r>
          </a:p>
          <a:p>
            <a:r>
              <a:rPr lang="en-SG" dirty="0"/>
              <a:t>SSRF against other back-end systems</a:t>
            </a:r>
          </a:p>
          <a:p>
            <a:r>
              <a:rPr lang="en-SG" dirty="0"/>
              <a:t>SSRF Prevention</a:t>
            </a:r>
          </a:p>
        </p:txBody>
      </p:sp>
    </p:spTree>
    <p:extLst>
      <p:ext uri="{BB962C8B-B14F-4D97-AF65-F5344CB8AC3E}">
        <p14:creationId xmlns:p14="http://schemas.microsoft.com/office/powerpoint/2010/main" val="349757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Server-Side Request Forgery (SSRF)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Allows the attacker to induce the server-side application to make requests to an unintended location or perform arbitrary command execution</a:t>
            </a:r>
          </a:p>
          <a:p>
            <a:pPr lvl="1"/>
            <a:r>
              <a:rPr lang="en-SG" sz="2000" dirty="0"/>
              <a:t>Might cause the server to make a connection to internal-only services within the organisation’s infrastructure</a:t>
            </a:r>
          </a:p>
          <a:p>
            <a:pPr lvl="1"/>
            <a:r>
              <a:rPr lang="en-SG" sz="2000" dirty="0"/>
              <a:t>Maybe be able to force the server to connect to arbitrary external systems, potentially leaking sensitive data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44728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SSRF attack against the server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1800" dirty="0"/>
              <a:t>Attacker induces the application to make a HTTP request back to the server who is hosting the application, via its loopback network interface</a:t>
            </a:r>
          </a:p>
          <a:p>
            <a:pPr lvl="0"/>
            <a:r>
              <a:rPr lang="en-SG" sz="1800" dirty="0"/>
              <a:t>Example:</a:t>
            </a:r>
          </a:p>
          <a:p>
            <a:pPr lvl="1"/>
            <a:r>
              <a:rPr lang="en-SG" sz="1600" dirty="0"/>
              <a:t>A shopping application lets the user view an item that is in stock, the application must query various back-end REST APIs</a:t>
            </a:r>
          </a:p>
          <a:p>
            <a:pPr lvl="1"/>
            <a:r>
              <a:rPr lang="en-SG" sz="1600" dirty="0"/>
              <a:t>The function is implemented by passing the URL to the relevant back-end API endpoint via a front-end HTTP request:</a:t>
            </a:r>
          </a:p>
          <a:p>
            <a:endParaRPr lang="en-SG" sz="1800" dirty="0"/>
          </a:p>
          <a:p>
            <a:endParaRPr lang="en-SG" sz="1800" dirty="0"/>
          </a:p>
          <a:p>
            <a:pPr lvl="1"/>
            <a:r>
              <a:rPr lang="en-US" sz="1400" dirty="0"/>
              <a:t>The attacker can modify the request to specify a URL local to the server itself: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3"/>
            <a:r>
              <a:rPr lang="en-US" sz="1050" dirty="0"/>
              <a:t>The server will fetch the contents of the /admin URL and return it to the user</a:t>
            </a:r>
          </a:p>
          <a:p>
            <a:pPr lvl="3"/>
            <a:r>
              <a:rPr lang="en-US" sz="1050" dirty="0"/>
              <a:t>The request /admin URL comes from the local machine itself and the normal access controls are bypassed, granting full admin functionality</a:t>
            </a:r>
          </a:p>
          <a:p>
            <a:pPr lvl="1"/>
            <a:endParaRPr lang="en-SG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B9402C-B3D3-4C0F-AAED-F277CE71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87884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16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7C3C11-6F84-4A26-B1F4-CDE83CA20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98773"/>
              </p:ext>
            </p:extLst>
          </p:nvPr>
        </p:nvGraphicFramePr>
        <p:xfrm>
          <a:off x="2413581" y="3554396"/>
          <a:ext cx="5267325" cy="89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Document" r:id="rId3" imgW="5776404" imgH="982046" progId="Word.OpenDocumentText.12">
                  <p:embed/>
                </p:oleObj>
              </mc:Choice>
              <mc:Fallback>
                <p:oleObj name="Document" r:id="rId3" imgW="5776404" imgH="982046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581" y="3554396"/>
                        <a:ext cx="5267325" cy="89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38B43F0-4E42-44DE-9FF9-FA6A0003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48599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sz="160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174C5A-CCA8-423B-8668-B1CA20ED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42479"/>
              </p:ext>
            </p:extLst>
          </p:nvPr>
        </p:nvGraphicFramePr>
        <p:xfrm>
          <a:off x="2413581" y="4582965"/>
          <a:ext cx="5267325" cy="89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Document" r:id="rId5" imgW="5728906" imgH="972673" progId="Word.OpenDocumentText.12">
                  <p:embed/>
                </p:oleObj>
              </mc:Choice>
              <mc:Fallback>
                <p:oleObj name="Document" r:id="rId5" imgW="5728906" imgH="972673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581" y="4582965"/>
                        <a:ext cx="5267325" cy="89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214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SSRF against other back-end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000" dirty="0"/>
              <a:t>When the application server is able to interact with other back-end systems that are not directly reachable by users</a:t>
            </a:r>
          </a:p>
          <a:p>
            <a:pPr lvl="0"/>
            <a:r>
              <a:rPr lang="en-SG" sz="2000" dirty="0"/>
              <a:t>Example:</a:t>
            </a:r>
          </a:p>
          <a:p>
            <a:pPr lvl="1"/>
            <a:r>
              <a:rPr lang="en-SG" sz="1800" dirty="0"/>
              <a:t>Suppose there is an administrative interface at the back-end URL </a:t>
            </a:r>
          </a:p>
          <a:p>
            <a:pPr lvl="2"/>
            <a:r>
              <a:rPr lang="en-SG" sz="1400" u="sng" dirty="0">
                <a:hlinkClick r:id="rId3"/>
              </a:rPr>
              <a:t>https://192.168.0.68/admin</a:t>
            </a:r>
            <a:r>
              <a:rPr lang="en-SG" sz="1400" dirty="0"/>
              <a:t> </a:t>
            </a:r>
          </a:p>
          <a:p>
            <a:pPr lvl="1"/>
            <a:r>
              <a:rPr lang="en-SG" sz="1800" dirty="0"/>
              <a:t>Can access the administrative interface by submitting this request:</a:t>
            </a:r>
          </a:p>
          <a:p>
            <a:endParaRPr lang="en-SG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735F18-5A0A-4268-B29E-A6640A79E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32382"/>
              </p:ext>
            </p:extLst>
          </p:nvPr>
        </p:nvGraphicFramePr>
        <p:xfrm>
          <a:off x="1790700" y="3733800"/>
          <a:ext cx="701596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Document" r:id="rId4" imgW="5776404" imgH="848294" progId="Word.OpenDocumentText.12">
                  <p:embed/>
                </p:oleObj>
              </mc:Choice>
              <mc:Fallback>
                <p:oleObj name="Document" r:id="rId4" imgW="5776404" imgH="84829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733800"/>
                        <a:ext cx="701596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41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SSRF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Blacklist-based input filters</a:t>
            </a:r>
          </a:p>
          <a:p>
            <a:pPr lvl="1"/>
            <a:r>
              <a:rPr lang="en-SG" sz="2000" dirty="0"/>
              <a:t>Block input containing hostnames like 127.0.0.1 and localhost</a:t>
            </a:r>
          </a:p>
          <a:p>
            <a:pPr lvl="1"/>
            <a:r>
              <a:rPr lang="en-SG" sz="2000" dirty="0"/>
              <a:t>Use alternative IP representation of 127.0.0.1 such as 2130706433, 017700000001, or 127.1</a:t>
            </a:r>
          </a:p>
          <a:p>
            <a:pPr lvl="2"/>
            <a:r>
              <a:rPr lang="en-SG" sz="1800" dirty="0"/>
              <a:t>Or use own domain names that resolves to 127.0.0.1</a:t>
            </a:r>
          </a:p>
          <a:p>
            <a:pPr lvl="0"/>
            <a:r>
              <a:rPr lang="en-SG" sz="2400" dirty="0"/>
              <a:t>Whitelist-based input filters</a:t>
            </a:r>
          </a:p>
          <a:p>
            <a:pPr lvl="1"/>
            <a:r>
              <a:rPr lang="en-SG" sz="2000" dirty="0"/>
              <a:t>Whitelist the hostname (DNS name) or IP address that the application needs to access</a:t>
            </a:r>
          </a:p>
          <a:p>
            <a:pPr lvl="0"/>
            <a:r>
              <a:rPr lang="en-SG" sz="2400" dirty="0"/>
              <a:t>Allow only specific URL schemas, http:// , https://</a:t>
            </a:r>
          </a:p>
          <a:p>
            <a:pPr lvl="1"/>
            <a:r>
              <a:rPr lang="en-SG" sz="2000" dirty="0"/>
              <a:t>Does not allow attackers to use file:// , ftp://</a:t>
            </a:r>
          </a:p>
          <a:p>
            <a:pPr lvl="0"/>
            <a:r>
              <a:rPr lang="en-SG" sz="2400" dirty="0"/>
              <a:t>Authentication on internal services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79584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Insecure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Serialization is the process of converting complex data structures that can be sent and received as a sequential stream of bytes</a:t>
            </a:r>
          </a:p>
          <a:p>
            <a:r>
              <a:rPr lang="en-SG" sz="2400" u="sng" dirty="0"/>
              <a:t>Insecure deserialization </a:t>
            </a:r>
            <a:r>
              <a:rPr lang="en-SG" sz="2400" dirty="0"/>
              <a:t>is when user-controlled data is deserialized by a website</a:t>
            </a:r>
          </a:p>
          <a:p>
            <a:pPr lvl="1"/>
            <a:r>
              <a:rPr lang="en-SG" sz="2000" dirty="0"/>
              <a:t>Allows attackers to manipulate serialized objects in order to pass harmful data into the application code</a:t>
            </a:r>
          </a:p>
          <a:p>
            <a:endParaRPr lang="en-SG" sz="2400" dirty="0"/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719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XSS Potential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/>
              <a:t>An attacker able to:</a:t>
            </a:r>
          </a:p>
          <a:p>
            <a:pPr lvl="1"/>
            <a:r>
              <a:rPr lang="en-SG" dirty="0"/>
              <a:t>Impersonate or masquerade as the victim</a:t>
            </a:r>
          </a:p>
          <a:p>
            <a:pPr lvl="1"/>
            <a:r>
              <a:rPr lang="en-SG" dirty="0"/>
              <a:t>Carry out any action that the victim is able to perform</a:t>
            </a:r>
          </a:p>
          <a:p>
            <a:pPr lvl="1"/>
            <a:r>
              <a:rPr lang="en-SG" dirty="0"/>
              <a:t>Read any data that the victim is able to access</a:t>
            </a:r>
          </a:p>
          <a:p>
            <a:pPr lvl="1"/>
            <a:r>
              <a:rPr lang="en-SG" dirty="0"/>
              <a:t>Capture the user’s login credentials</a:t>
            </a:r>
          </a:p>
          <a:p>
            <a:pPr lvl="1"/>
            <a:r>
              <a:rPr lang="en-SG" dirty="0"/>
              <a:t>Perform virtual defacement of the website</a:t>
            </a:r>
          </a:p>
          <a:p>
            <a:pPr lvl="1"/>
            <a:r>
              <a:rPr lang="en-SG" dirty="0"/>
              <a:t>Inject trojan functionality into the website</a:t>
            </a:r>
          </a:p>
        </p:txBody>
      </p:sp>
    </p:spTree>
    <p:extLst>
      <p:ext uri="{BB962C8B-B14F-4D97-AF65-F5344CB8AC3E}">
        <p14:creationId xmlns:p14="http://schemas.microsoft.com/office/powerpoint/2010/main" val="2487652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Insecure Deserialization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Manipulating serialized objects</a:t>
            </a:r>
          </a:p>
          <a:p>
            <a:pPr lvl="1"/>
            <a:r>
              <a:rPr lang="en-SG" sz="2000" dirty="0"/>
              <a:t>Modifying object attributes</a:t>
            </a:r>
          </a:p>
          <a:p>
            <a:pPr lvl="1"/>
            <a:r>
              <a:rPr lang="en-SG" sz="2000" dirty="0"/>
              <a:t>Modifying data types</a:t>
            </a:r>
          </a:p>
        </p:txBody>
      </p:sp>
    </p:spTree>
    <p:extLst>
      <p:ext uri="{BB962C8B-B14F-4D97-AF65-F5344CB8AC3E}">
        <p14:creationId xmlns:p14="http://schemas.microsoft.com/office/powerpoint/2010/main" val="244586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Modifying object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Example:</a:t>
            </a:r>
          </a:p>
          <a:p>
            <a:pPr lvl="1"/>
            <a:r>
              <a:rPr lang="en-SG" sz="1600" dirty="0"/>
              <a:t>Website uses serialized User object to store data about a user’s session in a cookie:</a:t>
            </a:r>
          </a:p>
          <a:p>
            <a:pPr lvl="1"/>
            <a:endParaRPr lang="en-SG" sz="1600" dirty="0"/>
          </a:p>
          <a:p>
            <a:pPr lvl="1"/>
            <a:endParaRPr lang="en-SG" sz="1600" dirty="0"/>
          </a:p>
          <a:p>
            <a:r>
              <a:rPr lang="en-SG" sz="2000" dirty="0"/>
              <a:t>“</a:t>
            </a:r>
            <a:r>
              <a:rPr lang="en-SG" sz="2000" dirty="0" err="1"/>
              <a:t>isAdmin</a:t>
            </a:r>
            <a:r>
              <a:rPr lang="en-SG" sz="2000" dirty="0"/>
              <a:t>” can be changed to 1 instead of 0 then re-encode the object and overwrite the current cookie</a:t>
            </a:r>
          </a:p>
          <a:p>
            <a:endParaRPr lang="en-SG" sz="2000" dirty="0"/>
          </a:p>
          <a:p>
            <a:pPr lvl="1"/>
            <a:endParaRPr lang="en-SG" sz="1600" dirty="0"/>
          </a:p>
          <a:p>
            <a:pPr marL="0" indent="0">
              <a:buNone/>
            </a:pPr>
            <a:endParaRPr lang="en-SG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85D4FA-4266-4753-988B-0988C7ADE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8149"/>
              </p:ext>
            </p:extLst>
          </p:nvPr>
        </p:nvGraphicFramePr>
        <p:xfrm>
          <a:off x="2396039" y="2616702"/>
          <a:ext cx="8089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Document" r:id="rId3" imgW="8089920" imgH="426240" progId="Word.OpenDocumentText.12">
                  <p:embed/>
                </p:oleObj>
              </mc:Choice>
              <mc:Fallback>
                <p:oleObj name="Document" r:id="rId3" imgW="8089920" imgH="426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6039" y="2616702"/>
                        <a:ext cx="808990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650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Modifying object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Due to PHP’s loose comparison operator, </a:t>
            </a:r>
          </a:p>
          <a:p>
            <a:pPr lvl="1"/>
            <a:r>
              <a:rPr lang="en-US" sz="2000" dirty="0"/>
              <a:t>5 == "5" evaluates to true</a:t>
            </a:r>
          </a:p>
          <a:p>
            <a:pPr lvl="2"/>
            <a:r>
              <a:rPr lang="en-US" sz="1600" dirty="0"/>
              <a:t>Due to PHP converting the string to and integer based on the initial number</a:t>
            </a:r>
          </a:p>
          <a:p>
            <a:pPr lvl="1"/>
            <a:r>
              <a:rPr lang="en-US" sz="2000" dirty="0"/>
              <a:t>5 == "5 of something" is treated as 5 == 5</a:t>
            </a:r>
          </a:p>
          <a:p>
            <a:pPr lvl="1"/>
            <a:r>
              <a:rPr lang="en-US" sz="2000" dirty="0"/>
              <a:t>0 == "Example string" // true</a:t>
            </a:r>
          </a:p>
          <a:p>
            <a:pPr lvl="2"/>
            <a:r>
              <a:rPr lang="en-US" sz="1600" dirty="0"/>
              <a:t>Due to PHP treating the entire string as the integer 0</a:t>
            </a:r>
          </a:p>
        </p:txBody>
      </p:sp>
    </p:spTree>
    <p:extLst>
      <p:ext uri="{BB962C8B-B14F-4D97-AF65-F5344CB8AC3E}">
        <p14:creationId xmlns:p14="http://schemas.microsoft.com/office/powerpoint/2010/main" val="970983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Modifying object attributes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Attackers can use this vulnerability in conjunction with user-controllable data from a deserialized object</a:t>
            </a:r>
          </a:p>
          <a:p>
            <a:pPr lvl="1"/>
            <a:r>
              <a:rPr lang="en-US" sz="1800" dirty="0"/>
              <a:t>Example:</a:t>
            </a:r>
            <a:endParaRPr lang="en-US" sz="1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Attacker can modify the password attribute to contain integer 0, returning “True”, bypassing authentication</a:t>
            </a:r>
          </a:p>
          <a:p>
            <a:endParaRPr lang="en-SG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496AAA3-503E-44F0-8935-BDFADD8D1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34817"/>
              </p:ext>
            </p:extLst>
          </p:nvPr>
        </p:nvGraphicFramePr>
        <p:xfrm>
          <a:off x="2292434" y="2983706"/>
          <a:ext cx="4494696" cy="16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Document" r:id="rId3" imgW="3420720" imgH="1246680" progId="Word.OpenDocumentText.12">
                  <p:embed/>
                </p:oleObj>
              </mc:Choice>
              <mc:Fallback>
                <p:oleObj name="Document" r:id="rId3" imgW="3420720" imgH="12466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496AAA3-503E-44F0-8935-BDFADD8D1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434" y="2983706"/>
                        <a:ext cx="4494696" cy="163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590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Insecure deserialization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Avoid using generic deserialization features as it contains all attributes of the original object</a:t>
            </a:r>
          </a:p>
          <a:p>
            <a:pPr lvl="1"/>
            <a:r>
              <a:rPr lang="en-SG" sz="1800" dirty="0"/>
              <a:t>Create class-specific serialization methods to control the exposed fields</a:t>
            </a:r>
          </a:p>
          <a:p>
            <a:r>
              <a:rPr lang="en-SG" sz="2400" dirty="0"/>
              <a:t>Sanitise user input</a:t>
            </a:r>
          </a:p>
          <a:p>
            <a:pPr lvl="1"/>
            <a:r>
              <a:rPr lang="en-SG" sz="1800" dirty="0"/>
              <a:t>Whitelist user input to restrict allowed content</a:t>
            </a:r>
          </a:p>
          <a:p>
            <a:pPr lvl="1"/>
            <a:r>
              <a:rPr lang="en-SG" sz="1800" dirty="0"/>
              <a:t>Escape characters using Apache Commons Lang library</a:t>
            </a:r>
          </a:p>
          <a:p>
            <a:r>
              <a:rPr lang="en-SG" sz="2400" dirty="0"/>
              <a:t>Avoid deserialization of user input if possible</a:t>
            </a:r>
          </a:p>
          <a:p>
            <a:r>
              <a:rPr lang="en-SG" sz="2400" dirty="0"/>
              <a:t>Incorporate robust measures to make sure the data is not tampered with</a:t>
            </a:r>
          </a:p>
          <a:p>
            <a:pPr lvl="1"/>
            <a:r>
              <a:rPr lang="en-SG" sz="1800" dirty="0"/>
              <a:t>Implement digital signature to check integrity of the data</a:t>
            </a:r>
          </a:p>
          <a:p>
            <a:pPr lvl="2"/>
            <a:r>
              <a:rPr lang="en-SG" sz="1400" dirty="0"/>
              <a:t>Checks needs to take place before beginning the deserialization process</a:t>
            </a:r>
          </a:p>
          <a:p>
            <a:endParaRPr lang="en-SG" sz="20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46303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Insecure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Broad category representing different weaknesses</a:t>
            </a:r>
          </a:p>
          <a:p>
            <a:r>
              <a:rPr lang="en-SG" sz="2000" dirty="0"/>
              <a:t>Focusing on Secure Design, that evaluates threats and ensures that code is designed and tested to prevent known attack methods</a:t>
            </a:r>
          </a:p>
          <a:p>
            <a:pPr lvl="1"/>
            <a:r>
              <a:rPr lang="en-SG" sz="1600" dirty="0"/>
              <a:t>External Control of File Name or Path</a:t>
            </a:r>
          </a:p>
          <a:p>
            <a:pPr lvl="1"/>
            <a:r>
              <a:rPr lang="en-US" sz="1600" dirty="0"/>
              <a:t>P</a:t>
            </a:r>
            <a:r>
              <a:rPr lang="en-SG" sz="1600" dirty="0" err="1"/>
              <a:t>laintext</a:t>
            </a:r>
            <a:r>
              <a:rPr lang="en-SG" sz="1600" dirty="0"/>
              <a:t> Storage of a password</a:t>
            </a:r>
          </a:p>
          <a:p>
            <a:pPr lvl="1"/>
            <a:r>
              <a:rPr lang="en-SG" sz="1600" dirty="0"/>
              <a:t>Improper Privilege Management</a:t>
            </a:r>
          </a:p>
          <a:p>
            <a:pPr lvl="1"/>
            <a:r>
              <a:rPr lang="en-SG" sz="1600" dirty="0"/>
              <a:t>Missing Encryption of Sensitive Data</a:t>
            </a:r>
          </a:p>
          <a:p>
            <a:pPr lvl="1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1094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US" dirty="0"/>
              <a:t>External Control of File Name or Path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D010E5-494B-40F1-B091-298D30FB56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15087"/>
              </p:ext>
            </p:extLst>
          </p:nvPr>
        </p:nvGraphicFramePr>
        <p:xfrm>
          <a:off x="1159760" y="1840346"/>
          <a:ext cx="6280150" cy="15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3" imgW="4549680" imgH="1151640" progId="Word.OpenDocumentText.12">
                  <p:embed/>
                </p:oleObj>
              </mc:Choice>
              <mc:Fallback>
                <p:oleObj name="Document" r:id="rId3" imgW="4549680" imgH="1151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9760" y="1840346"/>
                        <a:ext cx="6280150" cy="158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88655-060C-4375-B591-2FF0D7277D8C}"/>
              </a:ext>
            </a:extLst>
          </p:cNvPr>
          <p:cNvSpPr txBox="1"/>
          <p:nvPr/>
        </p:nvSpPr>
        <p:spPr>
          <a:xfrm>
            <a:off x="673100" y="2946400"/>
            <a:ext cx="109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code uses input from HTTP request to create a file name.</a:t>
            </a:r>
          </a:p>
          <a:p>
            <a:r>
              <a:rPr lang="en-SG" dirty="0"/>
              <a:t>Attacker could provide filename such as “../../tomcat/conf/server.xml”, which causes the application to delete one of its own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2446435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US" dirty="0"/>
              <a:t>Plaintext Storage of a password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D010E5-494B-40F1-B091-298D30FB56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094517"/>
              </p:ext>
            </p:extLst>
          </p:nvPr>
        </p:nvGraphicFramePr>
        <p:xfrm>
          <a:off x="1171575" y="1684337"/>
          <a:ext cx="9415840" cy="92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5086440" imgH="498960" progId="Word.OpenDocumentText.12">
                  <p:embed/>
                </p:oleObj>
              </mc:Choice>
              <mc:Fallback>
                <p:oleObj name="Document" r:id="rId3" imgW="5086440" imgH="49896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F0D010E5-494B-40F1-B091-298D30FB5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1684337"/>
                        <a:ext cx="9415840" cy="92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88655-060C-4375-B591-2FF0D7277D8C}"/>
              </a:ext>
            </a:extLst>
          </p:cNvPr>
          <p:cNvSpPr txBox="1"/>
          <p:nvPr/>
        </p:nvSpPr>
        <p:spPr>
          <a:xfrm>
            <a:off x="673100" y="2946400"/>
            <a:ext cx="1090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code reads a password from the registry and uses it to create a new network credential.</a:t>
            </a:r>
          </a:p>
          <a:p>
            <a:r>
              <a:rPr lang="en-US" dirty="0"/>
              <a:t>A</a:t>
            </a:r>
            <a:r>
              <a:rPr lang="en-SG" dirty="0" err="1"/>
              <a:t>nyone</a:t>
            </a:r>
            <a:r>
              <a:rPr lang="en-SG" dirty="0"/>
              <a:t> who has access to the registry key used to store the password can read the value of the password.</a:t>
            </a:r>
          </a:p>
        </p:txBody>
      </p:sp>
    </p:spTree>
    <p:extLst>
      <p:ext uri="{BB962C8B-B14F-4D97-AF65-F5344CB8AC3E}">
        <p14:creationId xmlns:p14="http://schemas.microsoft.com/office/powerpoint/2010/main" val="797645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87" y="847725"/>
            <a:ext cx="10515600" cy="842963"/>
          </a:xfrm>
        </p:spPr>
        <p:txBody>
          <a:bodyPr>
            <a:normAutofit/>
          </a:bodyPr>
          <a:lstStyle/>
          <a:p>
            <a:r>
              <a:rPr lang="en-SG" dirty="0"/>
              <a:t>Improper Privilege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7B24C-847C-45B4-A609-9C7881D8AD5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53151"/>
              </p:ext>
            </p:extLst>
          </p:nvPr>
        </p:nvGraphicFramePr>
        <p:xfrm>
          <a:off x="1319342" y="1575567"/>
          <a:ext cx="9118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Document" r:id="rId3" imgW="8179560" imgH="2337120" progId="Word.OpenDocumentText.12">
                  <p:embed/>
                </p:oleObj>
              </mc:Choice>
              <mc:Fallback>
                <p:oleObj name="Document" r:id="rId3" imgW="8179560" imgH="2337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342" y="1575567"/>
                        <a:ext cx="9118600" cy="260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219701-1FD0-4F6D-9484-B8F96521E6D6}"/>
              </a:ext>
            </a:extLst>
          </p:cNvPr>
          <p:cNvSpPr txBox="1"/>
          <p:nvPr/>
        </p:nvSpPr>
        <p:spPr>
          <a:xfrm>
            <a:off x="934387" y="4189777"/>
            <a:ext cx="988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code temporarily raises the program’s privileges to allow creation of a new user folder.</a:t>
            </a:r>
          </a:p>
          <a:p>
            <a:r>
              <a:rPr lang="en-SG" dirty="0"/>
              <a:t>If the </a:t>
            </a:r>
            <a:r>
              <a:rPr lang="en-SG" dirty="0" err="1"/>
              <a:t>os.mkdir</a:t>
            </a:r>
            <a:r>
              <a:rPr lang="en-SG" dirty="0"/>
              <a:t>() throws an exception, </a:t>
            </a:r>
            <a:r>
              <a:rPr lang="en-SG" dirty="0" err="1"/>
              <a:t>lowerPrivileges</a:t>
            </a:r>
            <a:r>
              <a:rPr lang="en-SG" dirty="0"/>
              <a:t>() will not occur, making the program to raise the privilege of the user.</a:t>
            </a:r>
          </a:p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7280D-C2C2-4BB7-B523-F5039523451D}"/>
              </a:ext>
            </a:extLst>
          </p:cNvPr>
          <p:cNvSpPr/>
          <p:nvPr/>
        </p:nvSpPr>
        <p:spPr>
          <a:xfrm>
            <a:off x="1714500" y="2767014"/>
            <a:ext cx="1276350" cy="161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3263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US" dirty="0"/>
              <a:t>Missing Encryption of Sensitive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5EC943-AA21-4153-8AED-BD74FD69C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59177"/>
              </p:ext>
            </p:extLst>
          </p:nvPr>
        </p:nvGraphicFramePr>
        <p:xfrm>
          <a:off x="2554288" y="1684338"/>
          <a:ext cx="801211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Document" r:id="rId3" imgW="4677480" imgH="739440" progId="Word.OpenDocumentText.12">
                  <p:embed/>
                </p:oleObj>
              </mc:Choice>
              <mc:Fallback>
                <p:oleObj name="Document" r:id="rId3" imgW="4677480" imgH="739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288" y="1684338"/>
                        <a:ext cx="8012112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C755BB-7553-4BC6-B09B-8CD49B107E92}"/>
              </a:ext>
            </a:extLst>
          </p:cNvPr>
          <p:cNvSpPr txBox="1"/>
          <p:nvPr/>
        </p:nvSpPr>
        <p:spPr>
          <a:xfrm>
            <a:off x="558800" y="2916238"/>
            <a:ext cx="946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code writes a user’s login information to a cookie so the user does not have to login again later.</a:t>
            </a:r>
          </a:p>
          <a:p>
            <a:r>
              <a:rPr lang="en-SG" dirty="0"/>
              <a:t>The code stores the information in plaintext in a cookie on the user’s machine which exposes the information if it is compromised by an attacker. </a:t>
            </a:r>
          </a:p>
          <a:p>
            <a:r>
              <a:rPr lang="en-SG" dirty="0"/>
              <a:t>Even if it is not compromised, this can be paired with ZSS and allows the attacker to remotely copy the cookie.</a:t>
            </a:r>
          </a:p>
        </p:txBody>
      </p:sp>
    </p:spTree>
    <p:extLst>
      <p:ext uri="{BB962C8B-B14F-4D97-AF65-F5344CB8AC3E}">
        <p14:creationId xmlns:p14="http://schemas.microsoft.com/office/powerpoint/2010/main" val="4047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XSS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Encode data on output, example:</a:t>
            </a:r>
          </a:p>
          <a:p>
            <a:pPr lvl="1"/>
            <a:r>
              <a:rPr lang="en-US" sz="2000" dirty="0"/>
              <a:t>HTML:</a:t>
            </a:r>
          </a:p>
          <a:p>
            <a:pPr lvl="2"/>
            <a:r>
              <a:rPr lang="en-US" sz="1800" dirty="0"/>
              <a:t>“&lt;” converts to “&amp;</a:t>
            </a:r>
            <a:r>
              <a:rPr lang="en-US" sz="1800" dirty="0" err="1"/>
              <a:t>lt</a:t>
            </a:r>
            <a:r>
              <a:rPr lang="en-US" sz="1800" dirty="0"/>
              <a:t>;”</a:t>
            </a:r>
          </a:p>
          <a:p>
            <a:pPr lvl="2"/>
            <a:r>
              <a:rPr lang="en-US" sz="1800" dirty="0"/>
              <a:t>“&gt;” converts to “&amp;</a:t>
            </a:r>
            <a:r>
              <a:rPr lang="en-US" sz="1800" dirty="0" err="1"/>
              <a:t>gt</a:t>
            </a:r>
            <a:r>
              <a:rPr lang="en-US" sz="1800" dirty="0"/>
              <a:t>;”</a:t>
            </a:r>
          </a:p>
          <a:p>
            <a:pPr lvl="1"/>
            <a:r>
              <a:rPr lang="en-US" sz="2000" dirty="0"/>
              <a:t>JavaScript:</a:t>
            </a:r>
          </a:p>
          <a:p>
            <a:pPr lvl="2"/>
            <a:r>
              <a:rPr lang="en-US" sz="1800" dirty="0"/>
              <a:t>“&lt;” converts to “\u003c”</a:t>
            </a:r>
          </a:p>
          <a:p>
            <a:pPr lvl="2"/>
            <a:r>
              <a:rPr lang="en-US" sz="1800" dirty="0"/>
              <a:t>“&gt;” converts to “\u003e”</a:t>
            </a:r>
          </a:p>
          <a:p>
            <a:r>
              <a:rPr lang="en-US" sz="2400" dirty="0"/>
              <a:t>Validate input on arrival, example:</a:t>
            </a:r>
          </a:p>
          <a:p>
            <a:pPr lvl="2"/>
            <a:r>
              <a:rPr lang="en-SG" sz="1800" dirty="0"/>
              <a:t>If a user submits a URL that will be returned in responses, validate that it starts with HTTP and HTTPS</a:t>
            </a:r>
          </a:p>
          <a:p>
            <a:pPr lvl="2"/>
            <a:r>
              <a:rPr lang="en-SG" sz="1800" dirty="0"/>
              <a:t>Validate the value is an integer, if the user supplies a value that is expected to be numeric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8214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>
            <a:normAutofit/>
          </a:bodyPr>
          <a:lstStyle/>
          <a:p>
            <a:r>
              <a:rPr lang="en-US" dirty="0"/>
              <a:t>Link to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162B9-FD0A-478E-8567-8BDF30B020A5}"/>
              </a:ext>
            </a:extLst>
          </p:cNvPr>
          <p:cNvSpPr txBox="1"/>
          <p:nvPr/>
        </p:nvSpPr>
        <p:spPr>
          <a:xfrm>
            <a:off x="2116836" y="1984248"/>
            <a:ext cx="79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hlinkClick r:id="rId3"/>
              </a:rPr>
              <a:t>https://my.forms.app/form/63984c5174e3801d7f81971c</a:t>
            </a:r>
            <a:endParaRPr lang="en-SG" dirty="0"/>
          </a:p>
          <a:p>
            <a:pPr algn="ctr"/>
            <a:r>
              <a:rPr lang="en-SG" dirty="0"/>
              <a:t> 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Good luck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56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400" dirty="0"/>
              <a:t> Where the attack payload is executed as a result of modifying the Document Object Model (DOM) environment in the victim’s browser so that the client side code runs in an unexpected manner</a:t>
            </a:r>
          </a:p>
          <a:p>
            <a:pPr lvl="0"/>
            <a:r>
              <a:rPr lang="en-SG" sz="2400" dirty="0"/>
              <a:t>To deliver, need to have source and a sink</a:t>
            </a:r>
          </a:p>
          <a:p>
            <a:pPr lvl="1"/>
            <a:r>
              <a:rPr lang="en-SG" sz="2000" dirty="0"/>
              <a:t>Source: injection point of the malicious script, exists on the client</a:t>
            </a:r>
          </a:p>
          <a:p>
            <a:pPr lvl="2"/>
            <a:r>
              <a:rPr lang="en-SG" sz="1800" dirty="0"/>
              <a:t>Example: document.URL, cookies, referrer header</a:t>
            </a:r>
          </a:p>
          <a:p>
            <a:pPr lvl="1"/>
            <a:r>
              <a:rPr lang="en-SG" sz="2000" dirty="0"/>
              <a:t>Sink: reflection point that executes (or helps with execution of) the malicious scripts injected through the source, exists on the DOM or Browser Object</a:t>
            </a:r>
          </a:p>
          <a:p>
            <a:pPr lvl="2"/>
            <a:r>
              <a:rPr lang="en-SG" sz="1800" dirty="0"/>
              <a:t>Example: eval(), </a:t>
            </a:r>
            <a:r>
              <a:rPr lang="en-SG" sz="1800" dirty="0" err="1"/>
              <a:t>document.write</a:t>
            </a:r>
            <a:r>
              <a:rPr lang="en-SG" sz="1800" dirty="0"/>
              <a:t>, </a:t>
            </a:r>
            <a:r>
              <a:rPr lang="en-SG" sz="1800" dirty="0" err="1"/>
              <a:t>setTimeout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5426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DOM-Based XSS Source and Sink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40A47-7D48-45F4-A708-3397D4C6E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426" y="1963102"/>
            <a:ext cx="7000874" cy="35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D0E-602E-4652-9D38-A0AE45C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25"/>
            <a:ext cx="10515600" cy="842963"/>
          </a:xfrm>
        </p:spPr>
        <p:txBody>
          <a:bodyPr/>
          <a:lstStyle/>
          <a:p>
            <a:r>
              <a:rPr lang="en-SG" dirty="0"/>
              <a:t>DOM-Based XSS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6FB-6011-4728-87DD-4104CABA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4650"/>
            <a:ext cx="10515600" cy="3095626"/>
          </a:xfrm>
        </p:spPr>
        <p:txBody>
          <a:bodyPr/>
          <a:lstStyle/>
          <a:p>
            <a:r>
              <a:rPr lang="en-SG" dirty="0"/>
              <a:t>Adding the XSS to the URL displayed an alert with a “1” at the store page</a:t>
            </a:r>
          </a:p>
          <a:p>
            <a:endParaRPr lang="en-SG" dirty="0"/>
          </a:p>
          <a:p>
            <a:r>
              <a:rPr lang="en-SG" dirty="0"/>
              <a:t>The attacker will be able to get the value of variable “x” and display it on the output which is opened by </a:t>
            </a:r>
            <a:r>
              <a:rPr lang="en-SG" dirty="0" err="1"/>
              <a:t>document.open</a:t>
            </a:r>
            <a:r>
              <a:rPr lang="en-SG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0DEBB-72A9-443B-84E4-8C73976F5C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91425" cy="1223962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28772C9-6338-4FD9-8E96-42B188289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87516"/>
              </p:ext>
            </p:extLst>
          </p:nvPr>
        </p:nvGraphicFramePr>
        <p:xfrm>
          <a:off x="1132113" y="3757613"/>
          <a:ext cx="91030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4" imgW="5779080" imgH="446040" progId="Word.OpenDocumentText.12">
                  <p:embed/>
                </p:oleObj>
              </mc:Choice>
              <mc:Fallback>
                <p:oleObj name="Document" r:id="rId4" imgW="5779080" imgH="44604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3" y="3757613"/>
                        <a:ext cx="9103063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73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Words>3022</Words>
  <Application>Microsoft Office PowerPoint</Application>
  <PresentationFormat>Widescreen</PresentationFormat>
  <Paragraphs>364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Office Theme</vt:lpstr>
      <vt:lpstr>Document</vt:lpstr>
      <vt:lpstr>Web Application Security Code Pitfalls Training 2022</vt:lpstr>
      <vt:lpstr>OWASP 2022</vt:lpstr>
      <vt:lpstr>Broken Access Control</vt:lpstr>
      <vt:lpstr>Cross-Site Scripting (XSS) </vt:lpstr>
      <vt:lpstr>XSS Potential Usage</vt:lpstr>
      <vt:lpstr>XSS Prevention</vt:lpstr>
      <vt:lpstr>DOM-Based XSS</vt:lpstr>
      <vt:lpstr>DOM-Based XSS Source and Sink</vt:lpstr>
      <vt:lpstr>DOM-Based XSS Examples</vt:lpstr>
      <vt:lpstr>DOM-Based XSS Prevention</vt:lpstr>
      <vt:lpstr>DOM-Based XSS Prevention</vt:lpstr>
      <vt:lpstr>XSS Practical</vt:lpstr>
      <vt:lpstr>Session Authentication</vt:lpstr>
      <vt:lpstr>Session Authentication cont.</vt:lpstr>
      <vt:lpstr>Session Authentication cont.</vt:lpstr>
      <vt:lpstr>Session Cookies</vt:lpstr>
      <vt:lpstr>Session Hijacking Attack</vt:lpstr>
      <vt:lpstr>Session Hijacking Attack Methods</vt:lpstr>
      <vt:lpstr>Session Hijacking Prevention</vt:lpstr>
      <vt:lpstr>Token-based Authentication</vt:lpstr>
      <vt:lpstr>Token-based Authentication cont.</vt:lpstr>
      <vt:lpstr>Token-based Authentication cont.</vt:lpstr>
      <vt:lpstr>JSON Web Token (JWT)</vt:lpstr>
      <vt:lpstr>JSON Web Token (JWT) cont.</vt:lpstr>
      <vt:lpstr>JSON Web Token (JWT) attack</vt:lpstr>
      <vt:lpstr>Exploiting JWT signature verification</vt:lpstr>
      <vt:lpstr>Accepting tokens with no signature</vt:lpstr>
      <vt:lpstr>JWT changing header attack</vt:lpstr>
      <vt:lpstr>JWT attack prevention</vt:lpstr>
      <vt:lpstr>Cross-Site Request Forgery (CSRF)</vt:lpstr>
      <vt:lpstr>CSRF Prevention</vt:lpstr>
      <vt:lpstr>Injection</vt:lpstr>
      <vt:lpstr>Blind SQL</vt:lpstr>
      <vt:lpstr>UNION attack</vt:lpstr>
      <vt:lpstr>UNION attack (cont.)</vt:lpstr>
      <vt:lpstr>UNION attack Example</vt:lpstr>
      <vt:lpstr>SQL injection prevention</vt:lpstr>
      <vt:lpstr>UNION attack Practical</vt:lpstr>
      <vt:lpstr>Security Misconfiguration</vt:lpstr>
      <vt:lpstr>XML External Entity (XXE) injection</vt:lpstr>
      <vt:lpstr>Exploiting XXE to retrieve files</vt:lpstr>
      <vt:lpstr>Exploiting XXE to perform SSRF attacks</vt:lpstr>
      <vt:lpstr>XXE Prevention</vt:lpstr>
      <vt:lpstr>Server-Side Request Forgery (SSRF)</vt:lpstr>
      <vt:lpstr>Server-Side Request Forgery (SSRF)</vt:lpstr>
      <vt:lpstr>SSRF attack against the server itself</vt:lpstr>
      <vt:lpstr>SSRF against other back-end systems</vt:lpstr>
      <vt:lpstr>SSRF Prevention</vt:lpstr>
      <vt:lpstr>Insecure Deserialization</vt:lpstr>
      <vt:lpstr>Insecure Deserialization Exploitation</vt:lpstr>
      <vt:lpstr>Modifying object attributes</vt:lpstr>
      <vt:lpstr>Modifying object attributes</vt:lpstr>
      <vt:lpstr>Modifying object attributes cont.</vt:lpstr>
      <vt:lpstr>Insecure deserialization prevention</vt:lpstr>
      <vt:lpstr>Insecure Design</vt:lpstr>
      <vt:lpstr>External Control of File Name or Path</vt:lpstr>
      <vt:lpstr>Plaintext Storage of a password</vt:lpstr>
      <vt:lpstr>Improper Privilege Management</vt:lpstr>
      <vt:lpstr>Missing Encryption of Sensitive Data</vt:lpstr>
      <vt:lpstr>Link to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 Code Pitfalls Training 2022</dc:title>
  <dc:creator>Ahmad Amran Bin Mashure</dc:creator>
  <cp:lastModifiedBy>Ahmad Amran Bin Mashure</cp:lastModifiedBy>
  <cp:revision>137</cp:revision>
  <dcterms:created xsi:type="dcterms:W3CDTF">2022-12-01T01:53:54Z</dcterms:created>
  <dcterms:modified xsi:type="dcterms:W3CDTF">2022-12-20T06:15:52Z</dcterms:modified>
</cp:coreProperties>
</file>