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10044000" cx="7776000"/>
  <p:notesSz cx="6858000" cy="9144000"/>
  <p:embeddedFontLst>
    <p:embeddedFont>
      <p:font typeface="Commissioner SemiBold"/>
      <p:regular r:id="rId10"/>
      <p:bold r:id="rId11"/>
    </p:embeddedFont>
    <p:embeddedFont>
      <p:font typeface="Commissioner"/>
      <p:regular r:id="rId12"/>
      <p:bold r:id="rId13"/>
    </p:embeddedFont>
    <p:embeddedFont>
      <p:font typeface="Ibarra Real Nova"/>
      <p:regular r:id="rId14"/>
      <p:bold r:id="rId15"/>
      <p:italic r:id="rId16"/>
      <p:boldItalic r:id="rId17"/>
    </p:embeddedFont>
    <p:embeddedFont>
      <p:font typeface="Commissioner ExtraLight"/>
      <p:regular r:id="rId18"/>
      <p:bold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3">
          <p15:clr>
            <a:srgbClr val="A4A3A4"/>
          </p15:clr>
        </p15:guide>
        <p15:guide id="2" pos="24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3" orient="horz"/>
        <p:guide pos="244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font" Target="fonts/CommissionerSemiBold-bold.fntdata"/><Relationship Id="rId10" Type="http://schemas.openxmlformats.org/officeDocument/2006/relationships/font" Target="fonts/CommissionerSemiBold-regular.fntdata"/><Relationship Id="rId21" Type="http://schemas.openxmlformats.org/officeDocument/2006/relationships/font" Target="fonts/Comfortaa-bold.fntdata"/><Relationship Id="rId13" Type="http://schemas.openxmlformats.org/officeDocument/2006/relationships/font" Target="fonts/Commissioner-bold.fntdata"/><Relationship Id="rId12" Type="http://schemas.openxmlformats.org/officeDocument/2006/relationships/font" Target="fonts/Commission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arraRealNova-bold.fntdata"/><Relationship Id="rId14" Type="http://schemas.openxmlformats.org/officeDocument/2006/relationships/font" Target="fonts/IbarraRealNova-regular.fntdata"/><Relationship Id="rId17" Type="http://schemas.openxmlformats.org/officeDocument/2006/relationships/font" Target="fonts/IbarraRealNova-boldItalic.fntdata"/><Relationship Id="rId16" Type="http://schemas.openxmlformats.org/officeDocument/2006/relationships/font" Target="fonts/IbarraRealNova-italic.fntdata"/><Relationship Id="rId5" Type="http://schemas.openxmlformats.org/officeDocument/2006/relationships/notesMaster" Target="notesMasters/notesMaster1.xml"/><Relationship Id="rId19" Type="http://schemas.openxmlformats.org/officeDocument/2006/relationships/font" Target="fonts/CommissionerExtraLight-bold.fntdata"/><Relationship Id="rId6" Type="http://schemas.openxmlformats.org/officeDocument/2006/relationships/slide" Target="slides/slide1.xml"/><Relationship Id="rId18" Type="http://schemas.openxmlformats.org/officeDocument/2006/relationships/font" Target="fonts/CommissionerExtra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1966" y="685800"/>
            <a:ext cx="26547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101966" y="685800"/>
            <a:ext cx="26547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3cabc99be_0_29:notes"/>
          <p:cNvSpPr/>
          <p:nvPr>
            <p:ph idx="2" type="sldImg"/>
          </p:nvPr>
        </p:nvSpPr>
        <p:spPr>
          <a:xfrm>
            <a:off x="2101966" y="685800"/>
            <a:ext cx="26547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3cabc99b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3cabc99be_0_9:notes"/>
          <p:cNvSpPr/>
          <p:nvPr>
            <p:ph idx="2" type="sldImg"/>
          </p:nvPr>
        </p:nvSpPr>
        <p:spPr>
          <a:xfrm>
            <a:off x="2101966" y="685800"/>
            <a:ext cx="26547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3cabc99b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3cabc99be_0_48:notes"/>
          <p:cNvSpPr/>
          <p:nvPr>
            <p:ph idx="2" type="sldImg"/>
          </p:nvPr>
        </p:nvSpPr>
        <p:spPr>
          <a:xfrm>
            <a:off x="2101966" y="685800"/>
            <a:ext cx="26547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3cabc99b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5075" y="1453973"/>
            <a:ext cx="7245900" cy="4008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65068" y="5534354"/>
            <a:ext cx="7245900" cy="1547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65068" y="2159992"/>
            <a:ext cx="7245900" cy="3834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65068" y="6155526"/>
            <a:ext cx="7245900" cy="25401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5068" y="4200085"/>
            <a:ext cx="7245900" cy="1643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5068" y="869025"/>
            <a:ext cx="7245900" cy="1118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65068" y="2250502"/>
            <a:ext cx="7245900" cy="6671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5068" y="869025"/>
            <a:ext cx="7245900" cy="1118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65068" y="2250502"/>
            <a:ext cx="3401400" cy="6671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109443" y="2250502"/>
            <a:ext cx="3401400" cy="6671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5068" y="869025"/>
            <a:ext cx="7245900" cy="1118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5068" y="1084951"/>
            <a:ext cx="2388000" cy="147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65068" y="2713550"/>
            <a:ext cx="2388000" cy="620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906" y="879033"/>
            <a:ext cx="5415000" cy="79884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8000" y="-244"/>
            <a:ext cx="3888000" cy="10044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25780" y="2408090"/>
            <a:ext cx="3440100" cy="2894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25780" y="5473721"/>
            <a:ext cx="3440100" cy="241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200520" y="1413942"/>
            <a:ext cx="3263100" cy="72156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65068" y="8261280"/>
            <a:ext cx="5101200" cy="1181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204925" y="9106124"/>
            <a:ext cx="466500" cy="768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5068" y="869025"/>
            <a:ext cx="7245900" cy="1118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5068" y="2250502"/>
            <a:ext cx="7245900" cy="6671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204925" y="9106124"/>
            <a:ext cx="466500" cy="768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57107" y="-25450"/>
            <a:ext cx="6718888" cy="10044001"/>
          </a:xfrm>
          <a:prstGeom prst="rect">
            <a:avLst/>
          </a:prstGeom>
          <a:noFill/>
          <a:ln>
            <a:noFill/>
          </a:ln>
        </p:spPr>
      </p:pic>
      <p:sp>
        <p:nvSpPr>
          <p:cNvPr id="55" name="Google Shape;55;p13"/>
          <p:cNvSpPr/>
          <p:nvPr/>
        </p:nvSpPr>
        <p:spPr>
          <a:xfrm>
            <a:off x="0" y="-50800"/>
            <a:ext cx="4913400" cy="10094700"/>
          </a:xfrm>
          <a:prstGeom prst="snip1Rect">
            <a:avLst>
              <a:gd fmla="val 16667" name="adj"/>
            </a:avLst>
          </a:prstGeom>
          <a:solidFill>
            <a:srgbClr val="13071D"/>
          </a:solidFill>
          <a:ln cap="flat" cmpd="sng" w="9525">
            <a:solidFill>
              <a:srgbClr val="1307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830250" y="8470725"/>
            <a:ext cx="611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latin typeface="Ibarra Real Nova"/>
                <a:ea typeface="Ibarra Real Nova"/>
                <a:cs typeface="Ibarra Real Nova"/>
                <a:sym typeface="Ibarra Real Nova"/>
              </a:rPr>
              <a:t>Positioned for Profitable Growth</a:t>
            </a:r>
            <a:endParaRPr b="1" sz="1800">
              <a:latin typeface="Ibarra Real Nova"/>
              <a:ea typeface="Ibarra Real Nova"/>
              <a:cs typeface="Ibarra Real Nova"/>
              <a:sym typeface="Ibarra Real Nova"/>
            </a:endParaRPr>
          </a:p>
        </p:txBody>
      </p:sp>
      <p:sp>
        <p:nvSpPr>
          <p:cNvPr id="57" name="Google Shape;57;p13"/>
          <p:cNvSpPr txBox="1"/>
          <p:nvPr/>
        </p:nvSpPr>
        <p:spPr>
          <a:xfrm>
            <a:off x="614150" y="1600625"/>
            <a:ext cx="4058400" cy="304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4000">
                <a:solidFill>
                  <a:srgbClr val="5FBECB"/>
                </a:solidFill>
                <a:latin typeface="Commissioner ExtraLight"/>
                <a:ea typeface="Commissioner ExtraLight"/>
                <a:cs typeface="Commissioner ExtraLight"/>
                <a:sym typeface="Commissioner ExtraLight"/>
              </a:rPr>
              <a:t>ANNUAL</a:t>
            </a:r>
            <a:br>
              <a:rPr lang="ru" sz="4500">
                <a:solidFill>
                  <a:srgbClr val="5FBECB"/>
                </a:solidFill>
                <a:latin typeface="Commissioner ExtraLight"/>
                <a:ea typeface="Commissioner ExtraLight"/>
                <a:cs typeface="Commissioner ExtraLight"/>
                <a:sym typeface="Commissioner ExtraLight"/>
              </a:rPr>
            </a:br>
            <a:r>
              <a:rPr lang="ru" sz="7400">
                <a:solidFill>
                  <a:srgbClr val="5FBECB"/>
                </a:solidFill>
                <a:latin typeface="Commissioner SemiBold"/>
                <a:ea typeface="Commissioner SemiBold"/>
                <a:cs typeface="Commissioner SemiBold"/>
                <a:sym typeface="Commissioner SemiBold"/>
              </a:rPr>
              <a:t>REPORT</a:t>
            </a:r>
            <a:br>
              <a:rPr lang="ru" sz="3000">
                <a:solidFill>
                  <a:srgbClr val="5FBECB"/>
                </a:solidFill>
                <a:latin typeface="Commissioner ExtraLight"/>
                <a:ea typeface="Commissioner ExtraLight"/>
                <a:cs typeface="Commissioner ExtraLight"/>
                <a:sym typeface="Commissioner ExtraLight"/>
              </a:rPr>
            </a:br>
            <a:r>
              <a:rPr lang="ru" sz="7200">
                <a:solidFill>
                  <a:srgbClr val="5FBECB"/>
                </a:solidFill>
                <a:latin typeface="Commissioner ExtraLight"/>
                <a:ea typeface="Commissioner ExtraLight"/>
                <a:cs typeface="Commissioner ExtraLight"/>
                <a:sym typeface="Commissioner ExtraLight"/>
              </a:rPr>
              <a:t>2022</a:t>
            </a:r>
            <a:endParaRPr sz="2600">
              <a:solidFill>
                <a:srgbClr val="5FBECB"/>
              </a:solidFill>
            </a:endParaRPr>
          </a:p>
        </p:txBody>
      </p:sp>
      <p:sp>
        <p:nvSpPr>
          <p:cNvPr id="58" name="Google Shape;58;p13"/>
          <p:cNvSpPr/>
          <p:nvPr/>
        </p:nvSpPr>
        <p:spPr>
          <a:xfrm>
            <a:off x="16675" y="-46675"/>
            <a:ext cx="280200" cy="10094700"/>
          </a:xfrm>
          <a:prstGeom prst="rect">
            <a:avLst/>
          </a:prstGeom>
          <a:solidFill>
            <a:srgbClr val="3F1D62"/>
          </a:solidFill>
          <a:ln cap="flat" cmpd="sng" w="9525">
            <a:solidFill>
              <a:srgbClr val="3F1D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txBox="1"/>
          <p:nvPr/>
        </p:nvSpPr>
        <p:spPr>
          <a:xfrm>
            <a:off x="780250" y="7865475"/>
            <a:ext cx="30000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100">
                <a:solidFill>
                  <a:srgbClr val="F3F3F3"/>
                </a:solidFill>
                <a:latin typeface="Comfortaa"/>
                <a:ea typeface="Comfortaa"/>
                <a:cs typeface="Comfortaa"/>
                <a:sym typeface="Comfortaa"/>
              </a:rPr>
              <a:t>Annual reports provide a significant amount of information for its readers who will be able to get a good overview of the company’s overall performance in the preceding year.</a:t>
            </a:r>
            <a:endParaRPr>
              <a:solidFill>
                <a:srgbClr val="F3F3F3"/>
              </a:solidFill>
              <a:latin typeface="Comfortaa"/>
              <a:ea typeface="Comfortaa"/>
              <a:cs typeface="Comfortaa"/>
              <a:sym typeface="Comfortaa"/>
            </a:endParaRPr>
          </a:p>
        </p:txBody>
      </p:sp>
      <p:sp>
        <p:nvSpPr>
          <p:cNvPr id="60" name="Google Shape;60;p13"/>
          <p:cNvSpPr txBox="1"/>
          <p:nvPr/>
        </p:nvSpPr>
        <p:spPr>
          <a:xfrm rot="-5400000">
            <a:off x="5768975" y="2074150"/>
            <a:ext cx="326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a:latin typeface="Comfortaa"/>
                <a:ea typeface="Comfortaa"/>
                <a:cs typeface="Comfortaa"/>
                <a:sym typeface="Comfortaa"/>
              </a:rPr>
              <a:t>w w w . t h e g o o d o c s . c o m</a:t>
            </a:r>
            <a:endParaRPr b="1">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057107" y="-25450"/>
            <a:ext cx="6718888" cy="10044001"/>
          </a:xfrm>
          <a:prstGeom prst="rect">
            <a:avLst/>
          </a:prstGeom>
          <a:noFill/>
          <a:ln>
            <a:noFill/>
          </a:ln>
        </p:spPr>
      </p:pic>
      <p:sp>
        <p:nvSpPr>
          <p:cNvPr id="66" name="Google Shape;66;p14"/>
          <p:cNvSpPr/>
          <p:nvPr/>
        </p:nvSpPr>
        <p:spPr>
          <a:xfrm>
            <a:off x="6675" y="-6675"/>
            <a:ext cx="6322500" cy="10044000"/>
          </a:xfrm>
          <a:prstGeom prst="rect">
            <a:avLst/>
          </a:prstGeom>
          <a:solidFill>
            <a:srgbClr val="13071D"/>
          </a:solidFill>
          <a:ln cap="flat" cmpd="sng" w="9525">
            <a:solidFill>
              <a:srgbClr val="1307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886250" y="308275"/>
            <a:ext cx="5561400" cy="121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1100"/>
              <a:buFont typeface="Arial"/>
              <a:buNone/>
            </a:pPr>
            <a:r>
              <a:rPr b="1" lang="ru" sz="6700">
                <a:solidFill>
                  <a:srgbClr val="5FBECB"/>
                </a:solidFill>
                <a:latin typeface="Commissioner"/>
                <a:ea typeface="Commissioner"/>
                <a:cs typeface="Commissioner"/>
                <a:sym typeface="Commissioner"/>
              </a:rPr>
              <a:t>GROWTH</a:t>
            </a:r>
            <a:endParaRPr b="1" sz="6700">
              <a:solidFill>
                <a:srgbClr val="5FBECB"/>
              </a:solidFill>
            </a:endParaRPr>
          </a:p>
        </p:txBody>
      </p:sp>
      <p:sp>
        <p:nvSpPr>
          <p:cNvPr id="68" name="Google Shape;68;p14"/>
          <p:cNvSpPr txBox="1"/>
          <p:nvPr/>
        </p:nvSpPr>
        <p:spPr>
          <a:xfrm>
            <a:off x="1557275" y="1662675"/>
            <a:ext cx="4114800" cy="7003500"/>
          </a:xfrm>
          <a:prstGeom prst="rect">
            <a:avLst/>
          </a:prstGeom>
          <a:noFill/>
          <a:ln>
            <a:noFill/>
          </a:ln>
        </p:spPr>
        <p:txBody>
          <a:bodyPr anchorCtr="0" anchor="t" bIns="91425" lIns="91425" spcFirstLastPara="1" rIns="91425" wrap="square" tIns="91425">
            <a:spAutoFit/>
          </a:bodyPr>
          <a:lstStyle/>
          <a:p>
            <a:pPr indent="-262549" lvl="0" marL="89999" rtl="0" algn="l">
              <a:lnSpc>
                <a:spcPct val="150000"/>
              </a:lnSpc>
              <a:spcBef>
                <a:spcPts val="0"/>
              </a:spcBef>
              <a:spcAft>
                <a:spcPts val="0"/>
              </a:spcAft>
              <a:buClr>
                <a:srgbClr val="F3F3F3"/>
              </a:buClr>
              <a:buSzPts val="1300"/>
              <a:buFont typeface="Comfortaa"/>
              <a:buChar char="●"/>
            </a:pPr>
            <a:r>
              <a:rPr lang="ru" sz="1300">
                <a:solidFill>
                  <a:srgbClr val="F3F3F3"/>
                </a:solidFill>
                <a:latin typeface="Comfortaa"/>
                <a:ea typeface="Comfortaa"/>
                <a:cs typeface="Comfortaa"/>
                <a:sym typeface="Comfortaa"/>
              </a:rPr>
              <a:t>Annual reports are comprehensive documents designed to provide readers with information about a company’s performance in the preceding year</a:t>
            </a:r>
            <a:br>
              <a:rPr lang="ru" sz="1300">
                <a:solidFill>
                  <a:srgbClr val="F3F3F3"/>
                </a:solidFill>
                <a:latin typeface="Comfortaa"/>
                <a:ea typeface="Comfortaa"/>
                <a:cs typeface="Comfortaa"/>
                <a:sym typeface="Comfortaa"/>
              </a:rPr>
            </a:br>
            <a:endParaRPr sz="1300">
              <a:solidFill>
                <a:srgbClr val="F3F3F3"/>
              </a:solidFill>
              <a:latin typeface="Comfortaa"/>
              <a:ea typeface="Comfortaa"/>
              <a:cs typeface="Comfortaa"/>
              <a:sym typeface="Comfortaa"/>
            </a:endParaRPr>
          </a:p>
          <a:p>
            <a:pPr indent="-263525" lvl="0" marL="89999" rtl="0" algn="l">
              <a:lnSpc>
                <a:spcPct val="150000"/>
              </a:lnSpc>
              <a:spcBef>
                <a:spcPts val="0"/>
              </a:spcBef>
              <a:spcAft>
                <a:spcPts val="0"/>
              </a:spcAft>
              <a:buClr>
                <a:srgbClr val="F3F3F3"/>
              </a:buClr>
              <a:buSzPts val="1300"/>
              <a:buFont typeface="Comfortaa"/>
              <a:buChar char="●"/>
            </a:pPr>
            <a:r>
              <a:rPr lang="ru" sz="1300">
                <a:solidFill>
                  <a:srgbClr val="F3F3F3"/>
                </a:solidFill>
                <a:latin typeface="Comfortaa"/>
                <a:ea typeface="Comfortaa"/>
                <a:cs typeface="Comfortaa"/>
                <a:sym typeface="Comfortaa"/>
              </a:rPr>
              <a:t>The reports contain information, such as performance highlights, a letter from the CEO, financial information, and objectives and goals for future years</a:t>
            </a:r>
            <a:br>
              <a:rPr lang="ru" sz="1300">
                <a:solidFill>
                  <a:srgbClr val="F3F3F3"/>
                </a:solidFill>
                <a:latin typeface="Comfortaa"/>
                <a:ea typeface="Comfortaa"/>
                <a:cs typeface="Comfortaa"/>
                <a:sym typeface="Comfortaa"/>
              </a:rPr>
            </a:br>
            <a:endParaRPr sz="1300">
              <a:solidFill>
                <a:srgbClr val="F3F3F3"/>
              </a:solidFill>
              <a:latin typeface="Comfortaa"/>
              <a:ea typeface="Comfortaa"/>
              <a:cs typeface="Comfortaa"/>
              <a:sym typeface="Comfortaa"/>
            </a:endParaRPr>
          </a:p>
          <a:p>
            <a:pPr indent="-263525" lvl="0" marL="89999" rtl="0" algn="l">
              <a:lnSpc>
                <a:spcPct val="150000"/>
              </a:lnSpc>
              <a:spcBef>
                <a:spcPts val="0"/>
              </a:spcBef>
              <a:spcAft>
                <a:spcPts val="0"/>
              </a:spcAft>
              <a:buClr>
                <a:srgbClr val="F3F3F3"/>
              </a:buClr>
              <a:buSzPts val="1300"/>
              <a:buFont typeface="Comfortaa"/>
              <a:buChar char="●"/>
            </a:pPr>
            <a:r>
              <a:rPr lang="ru" sz="1300">
                <a:solidFill>
                  <a:srgbClr val="F3F3F3"/>
                </a:solidFill>
                <a:latin typeface="Comfortaa"/>
                <a:ea typeface="Comfortaa"/>
                <a:cs typeface="Comfortaa"/>
                <a:sym typeface="Comfortaa"/>
              </a:rPr>
              <a:t>There are many users of annual reports, including shareholders and potential investors, employees, and customers</a:t>
            </a:r>
            <a:br>
              <a:rPr lang="ru" sz="1300">
                <a:solidFill>
                  <a:srgbClr val="F3F3F3"/>
                </a:solidFill>
                <a:latin typeface="Comfortaa"/>
                <a:ea typeface="Comfortaa"/>
                <a:cs typeface="Comfortaa"/>
                <a:sym typeface="Comfortaa"/>
              </a:rPr>
            </a:br>
            <a:endParaRPr sz="1300">
              <a:solidFill>
                <a:srgbClr val="F3F3F3"/>
              </a:solidFill>
              <a:latin typeface="Comfortaa"/>
              <a:ea typeface="Comfortaa"/>
              <a:cs typeface="Comfortaa"/>
              <a:sym typeface="Comfortaa"/>
            </a:endParaRPr>
          </a:p>
          <a:p>
            <a:pPr indent="-263525" lvl="0" marL="89999" rtl="0" algn="l">
              <a:lnSpc>
                <a:spcPct val="150000"/>
              </a:lnSpc>
              <a:spcBef>
                <a:spcPts val="0"/>
              </a:spcBef>
              <a:spcAft>
                <a:spcPts val="0"/>
              </a:spcAft>
              <a:buClr>
                <a:srgbClr val="F3F3F3"/>
              </a:buClr>
              <a:buSzPts val="1300"/>
              <a:buFont typeface="Comfortaa"/>
              <a:buChar char="●"/>
            </a:pPr>
            <a:r>
              <a:rPr lang="ru" sz="1300">
                <a:solidFill>
                  <a:srgbClr val="F3F3F3"/>
                </a:solidFill>
                <a:latin typeface="Comfortaa"/>
                <a:ea typeface="Comfortaa"/>
                <a:cs typeface="Comfortaa"/>
                <a:sym typeface="Comfortaa"/>
              </a:rPr>
              <a:t>As against the above capital expenditure during the year under review, an amount of Tk. 46.53 million was invested in the Pabna plant during the previous year. All Chose investments have helped to meet the increased demand- both qualitatively and quantitatively</a:t>
            </a:r>
            <a:br>
              <a:rPr lang="ru" sz="1300">
                <a:solidFill>
                  <a:srgbClr val="F3F3F3"/>
                </a:solidFill>
                <a:latin typeface="Comfortaa"/>
                <a:ea typeface="Comfortaa"/>
                <a:cs typeface="Comfortaa"/>
                <a:sym typeface="Comfortaa"/>
              </a:rPr>
            </a:br>
            <a:endParaRPr sz="1300">
              <a:solidFill>
                <a:srgbClr val="F3F3F3"/>
              </a:solidFill>
              <a:latin typeface="Comfortaa"/>
              <a:ea typeface="Comfortaa"/>
              <a:cs typeface="Comfortaa"/>
              <a:sym typeface="Comfortaa"/>
            </a:endParaRPr>
          </a:p>
          <a:p>
            <a:pPr indent="0" lvl="0" marL="0" rtl="0" algn="l">
              <a:spcBef>
                <a:spcPts val="0"/>
              </a:spcBef>
              <a:spcAft>
                <a:spcPts val="0"/>
              </a:spcAft>
              <a:buNone/>
            </a:pPr>
            <a:r>
              <a:t/>
            </a:r>
            <a:endParaRPr/>
          </a:p>
        </p:txBody>
      </p:sp>
      <p:sp>
        <p:nvSpPr>
          <p:cNvPr id="69" name="Google Shape;69;p14"/>
          <p:cNvSpPr/>
          <p:nvPr/>
        </p:nvSpPr>
        <p:spPr>
          <a:xfrm>
            <a:off x="1013275" y="1747225"/>
            <a:ext cx="590100" cy="210000"/>
          </a:xfrm>
          <a:prstGeom prst="rightArrow">
            <a:avLst>
              <a:gd fmla="val 50000" name="adj1"/>
              <a:gd fmla="val 50000" name="adj2"/>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013275" y="3246600"/>
            <a:ext cx="590100" cy="210000"/>
          </a:xfrm>
          <a:prstGeom prst="rightArrow">
            <a:avLst>
              <a:gd fmla="val 50000" name="adj1"/>
              <a:gd fmla="val 50000" name="adj2"/>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1013275" y="5933575"/>
            <a:ext cx="590100" cy="210000"/>
          </a:xfrm>
          <a:prstGeom prst="rightArrow">
            <a:avLst>
              <a:gd fmla="val 50000" name="adj1"/>
              <a:gd fmla="val 50000" name="adj2"/>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013275" y="4745975"/>
            <a:ext cx="590100" cy="210000"/>
          </a:xfrm>
          <a:prstGeom prst="rightArrow">
            <a:avLst>
              <a:gd fmla="val 50000" name="adj1"/>
              <a:gd fmla="val 50000" name="adj2"/>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6675" y="53350"/>
            <a:ext cx="280200" cy="9944100"/>
          </a:xfrm>
          <a:prstGeom prst="rect">
            <a:avLst/>
          </a:prstGeom>
          <a:solidFill>
            <a:srgbClr val="3F1D62"/>
          </a:solidFill>
          <a:ln cap="flat" cmpd="sng" w="9525">
            <a:solidFill>
              <a:srgbClr val="3F1D6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886250" y="8248075"/>
            <a:ext cx="47556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ru">
                <a:solidFill>
                  <a:srgbClr val="5FBECB"/>
                </a:solidFill>
                <a:latin typeface="Comfortaa"/>
                <a:ea typeface="Comfortaa"/>
                <a:cs typeface="Comfortaa"/>
                <a:sym typeface="Comfortaa"/>
              </a:rPr>
              <a:t>And the business organizations thought we were onto something in terms of a way of preparing children much better for real-life work today</a:t>
            </a:r>
            <a:endParaRPr b="1" i="1">
              <a:solidFill>
                <a:srgbClr val="5FBECB"/>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6675" y="-6675"/>
            <a:ext cx="7776000" cy="10044000"/>
          </a:xfrm>
          <a:prstGeom prst="rect">
            <a:avLst/>
          </a:prstGeom>
          <a:solidFill>
            <a:srgbClr val="13071D"/>
          </a:solidFill>
          <a:ln cap="flat" cmpd="sng" w="9525">
            <a:solidFill>
              <a:srgbClr val="1307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572825" y="2257575"/>
            <a:ext cx="3140100" cy="158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1300">
                <a:solidFill>
                  <a:srgbClr val="F3F3F3"/>
                </a:solidFill>
                <a:latin typeface="Comfortaa"/>
                <a:ea typeface="Comfortaa"/>
                <a:cs typeface="Comfortaa"/>
                <a:sym typeface="Comfortaa"/>
              </a:rPr>
              <a:t>This professional is ideal for individuals and companies looking to share information with shareholders or potential investors. </a:t>
            </a:r>
            <a:endParaRPr sz="1300">
              <a:solidFill>
                <a:srgbClr val="F3F3F3"/>
              </a:solidFill>
              <a:latin typeface="Comfortaa"/>
              <a:ea typeface="Comfortaa"/>
              <a:cs typeface="Comfortaa"/>
              <a:sym typeface="Comfortaa"/>
            </a:endParaRPr>
          </a:p>
        </p:txBody>
      </p:sp>
      <p:sp>
        <p:nvSpPr>
          <p:cNvPr id="81" name="Google Shape;81;p15"/>
          <p:cNvSpPr txBox="1"/>
          <p:nvPr/>
        </p:nvSpPr>
        <p:spPr>
          <a:xfrm>
            <a:off x="4038275" y="2207550"/>
            <a:ext cx="3140100" cy="1285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1300">
                <a:solidFill>
                  <a:srgbClr val="F3F3F3"/>
                </a:solidFill>
                <a:latin typeface="Comfortaa"/>
                <a:ea typeface="Comfortaa"/>
                <a:cs typeface="Comfortaa"/>
                <a:sym typeface="Comfortaa"/>
              </a:rPr>
              <a:t>You can personalize this business  template by adding your own brand colors, fonts and images in minutes. </a:t>
            </a:r>
            <a:endParaRPr sz="1300">
              <a:solidFill>
                <a:srgbClr val="F3F3F3"/>
              </a:solidFill>
              <a:latin typeface="Comfortaa"/>
              <a:ea typeface="Comfortaa"/>
              <a:cs typeface="Comfortaa"/>
              <a:sym typeface="Comfortaa"/>
            </a:endParaRPr>
          </a:p>
        </p:txBody>
      </p:sp>
      <p:sp>
        <p:nvSpPr>
          <p:cNvPr id="82" name="Google Shape;82;p15"/>
          <p:cNvSpPr txBox="1"/>
          <p:nvPr/>
        </p:nvSpPr>
        <p:spPr>
          <a:xfrm>
            <a:off x="712925" y="4707750"/>
            <a:ext cx="3000000" cy="1585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1300">
                <a:solidFill>
                  <a:srgbClr val="F3F3F3"/>
                </a:solidFill>
                <a:latin typeface="Comfortaa"/>
                <a:ea typeface="Comfortaa"/>
                <a:cs typeface="Comfortaa"/>
                <a:sym typeface="Comfortaa"/>
              </a:rPr>
              <a:t>Looking for a creative annual report template? Customize this unique report template today to stand out and captivate your audience</a:t>
            </a:r>
            <a:endParaRPr sz="1300">
              <a:solidFill>
                <a:srgbClr val="F3F3F3"/>
              </a:solidFill>
              <a:latin typeface="Comfortaa"/>
              <a:ea typeface="Comfortaa"/>
              <a:cs typeface="Comfortaa"/>
              <a:sym typeface="Comfortaa"/>
            </a:endParaRPr>
          </a:p>
        </p:txBody>
      </p:sp>
      <p:sp>
        <p:nvSpPr>
          <p:cNvPr id="83" name="Google Shape;83;p15"/>
          <p:cNvSpPr txBox="1"/>
          <p:nvPr/>
        </p:nvSpPr>
        <p:spPr>
          <a:xfrm>
            <a:off x="266750" y="257750"/>
            <a:ext cx="7132800" cy="939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ru" sz="4900">
                <a:solidFill>
                  <a:srgbClr val="5FBECB"/>
                </a:solidFill>
                <a:latin typeface="Commissioner"/>
                <a:ea typeface="Commissioner"/>
                <a:cs typeface="Commissioner"/>
                <a:sym typeface="Commissioner"/>
              </a:rPr>
              <a:t>SERVICE</a:t>
            </a:r>
            <a:endParaRPr b="1" sz="4900">
              <a:solidFill>
                <a:srgbClr val="5FBECB"/>
              </a:solidFill>
            </a:endParaRPr>
          </a:p>
        </p:txBody>
      </p:sp>
      <p:sp>
        <p:nvSpPr>
          <p:cNvPr id="84" name="Google Shape;84;p15"/>
          <p:cNvSpPr txBox="1"/>
          <p:nvPr/>
        </p:nvSpPr>
        <p:spPr>
          <a:xfrm>
            <a:off x="4102250" y="4707750"/>
            <a:ext cx="3000000" cy="1900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ru" sz="1300">
                <a:solidFill>
                  <a:srgbClr val="F3F3F3"/>
                </a:solidFill>
                <a:latin typeface="Comfortaa"/>
                <a:ea typeface="Comfortaa"/>
                <a:cs typeface="Comfortaa"/>
                <a:sym typeface="Comfortaa"/>
              </a:rPr>
              <a:t>The reports contain information, such as performance highlights, a letter from the CEO, financial information, and objectives and goals for future years</a:t>
            </a:r>
            <a:br>
              <a:rPr lang="ru" sz="1300">
                <a:solidFill>
                  <a:srgbClr val="F3F3F3"/>
                </a:solidFill>
                <a:latin typeface="Comfortaa"/>
                <a:ea typeface="Comfortaa"/>
                <a:cs typeface="Comfortaa"/>
                <a:sym typeface="Comfortaa"/>
              </a:rPr>
            </a:br>
            <a:endParaRPr/>
          </a:p>
        </p:txBody>
      </p:sp>
      <p:sp>
        <p:nvSpPr>
          <p:cNvPr id="85" name="Google Shape;85;p15"/>
          <p:cNvSpPr/>
          <p:nvPr/>
        </p:nvSpPr>
        <p:spPr>
          <a:xfrm>
            <a:off x="1861225" y="1717463"/>
            <a:ext cx="438300" cy="438300"/>
          </a:xfrm>
          <a:prstGeom prst="diamond">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913600" y="4106713"/>
            <a:ext cx="438300" cy="438300"/>
          </a:xfrm>
          <a:prstGeom prst="diamond">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5459300" y="1717463"/>
            <a:ext cx="438300" cy="438300"/>
          </a:xfrm>
          <a:prstGeom prst="diamond">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a:off x="5459300" y="4141138"/>
            <a:ext cx="438300" cy="438300"/>
          </a:xfrm>
          <a:prstGeom prst="diamond">
            <a:avLst/>
          </a:prstGeom>
          <a:solidFill>
            <a:srgbClr val="5FBE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5"/>
          <p:cNvPicPr preferRelativeResize="0"/>
          <p:nvPr/>
        </p:nvPicPr>
        <p:blipFill>
          <a:blip r:embed="rId3">
            <a:alphaModFix/>
          </a:blip>
          <a:stretch>
            <a:fillRect/>
          </a:stretch>
        </p:blipFill>
        <p:spPr>
          <a:xfrm>
            <a:off x="0" y="6885922"/>
            <a:ext cx="7776000" cy="31514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6675" y="-6675"/>
            <a:ext cx="7776000" cy="10044000"/>
          </a:xfrm>
          <a:prstGeom prst="rect">
            <a:avLst/>
          </a:prstGeom>
          <a:solidFill>
            <a:srgbClr val="13071D"/>
          </a:solidFill>
          <a:ln cap="flat" cmpd="sng" w="9525">
            <a:solidFill>
              <a:srgbClr val="1307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txBox="1"/>
          <p:nvPr/>
        </p:nvSpPr>
        <p:spPr>
          <a:xfrm>
            <a:off x="518625" y="592675"/>
            <a:ext cx="3000000" cy="27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300">
                <a:solidFill>
                  <a:srgbClr val="F3F3F3"/>
                </a:solidFill>
                <a:latin typeface="Comfortaa"/>
                <a:ea typeface="Comfortaa"/>
                <a:cs typeface="Comfortaa"/>
                <a:sym typeface="Comfortaa"/>
              </a:rPr>
              <a:t>Make your business information more interesting by adding data visualizations, like interactive graphs and charts. </a:t>
            </a:r>
            <a:endParaRPr sz="1300">
              <a:solidFill>
                <a:srgbClr val="F3F3F3"/>
              </a:solidFill>
              <a:latin typeface="Comfortaa"/>
              <a:ea typeface="Comfortaa"/>
              <a:cs typeface="Comfortaa"/>
              <a:sym typeface="Comfortaa"/>
            </a:endParaRPr>
          </a:p>
          <a:p>
            <a:pPr indent="0" lvl="0" marL="0" rtl="0" algn="l">
              <a:lnSpc>
                <a:spcPct val="150000"/>
              </a:lnSpc>
              <a:spcBef>
                <a:spcPts val="0"/>
              </a:spcBef>
              <a:spcAft>
                <a:spcPts val="0"/>
              </a:spcAft>
              <a:buClr>
                <a:schemeClr val="dk1"/>
              </a:buClr>
              <a:buSzPts val="1100"/>
              <a:buFont typeface="Arial"/>
              <a:buNone/>
            </a:pPr>
            <a:r>
              <a:rPr lang="ru" sz="1300">
                <a:solidFill>
                  <a:srgbClr val="F3F3F3"/>
                </a:solidFill>
                <a:latin typeface="Comfortaa"/>
                <a:ea typeface="Comfortaa"/>
                <a:cs typeface="Comfortaa"/>
                <a:sym typeface="Comfortaa"/>
              </a:rPr>
              <a:t>Looking for a creative annual report template? Customize this unique report template today to stand out and captivate your audience</a:t>
            </a:r>
            <a:endParaRPr sz="1300">
              <a:solidFill>
                <a:srgbClr val="F3F3F3"/>
              </a:solidFill>
              <a:latin typeface="Comfortaa"/>
              <a:ea typeface="Comfortaa"/>
              <a:cs typeface="Comfortaa"/>
              <a:sym typeface="Comfortaa"/>
            </a:endParaRPr>
          </a:p>
        </p:txBody>
      </p:sp>
      <p:sp>
        <p:nvSpPr>
          <p:cNvPr id="96" name="Google Shape;96;p16"/>
          <p:cNvSpPr txBox="1"/>
          <p:nvPr/>
        </p:nvSpPr>
        <p:spPr>
          <a:xfrm>
            <a:off x="518625" y="3469125"/>
            <a:ext cx="3000000" cy="33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ru" sz="1300">
                <a:solidFill>
                  <a:srgbClr val="F3F3F3"/>
                </a:solidFill>
                <a:latin typeface="Comfortaa"/>
                <a:ea typeface="Comfortaa"/>
                <a:cs typeface="Comfortaa"/>
                <a:sym typeface="Comfortaa"/>
              </a:rPr>
              <a:t>You can personalize this business  template by adding your own brand colors, fonts and images in minutes. You can also easily save your brand elements for later use. </a:t>
            </a:r>
            <a:r>
              <a:rPr lang="ru" sz="1300">
                <a:solidFill>
                  <a:srgbClr val="F3F3F3"/>
                </a:solidFill>
                <a:latin typeface="Comfortaa"/>
                <a:ea typeface="Comfortaa"/>
                <a:cs typeface="Comfortaa"/>
                <a:sym typeface="Comfortaa"/>
              </a:rPr>
              <a:t>Looking for a creative annual report template? Customize this unique report template today to stand out and captivate your audience</a:t>
            </a:r>
            <a:endParaRPr sz="1300">
              <a:solidFill>
                <a:srgbClr val="F3F3F3"/>
              </a:solidFill>
              <a:latin typeface="Comfortaa"/>
              <a:ea typeface="Comfortaa"/>
              <a:cs typeface="Comfortaa"/>
              <a:sym typeface="Comfortaa"/>
            </a:endParaRPr>
          </a:p>
        </p:txBody>
      </p:sp>
      <p:sp>
        <p:nvSpPr>
          <p:cNvPr id="97" name="Google Shape;97;p16"/>
          <p:cNvSpPr txBox="1"/>
          <p:nvPr/>
        </p:nvSpPr>
        <p:spPr>
          <a:xfrm>
            <a:off x="4211200" y="7973263"/>
            <a:ext cx="3349200" cy="1539300"/>
          </a:xfrm>
          <a:prstGeom prst="rect">
            <a:avLst/>
          </a:prstGeom>
          <a:noFill/>
          <a:ln>
            <a:noFill/>
          </a:ln>
        </p:spPr>
        <p:txBody>
          <a:bodyPr anchorCtr="0" anchor="t" bIns="91425" lIns="91425" spcFirstLastPara="1" rIns="91425" wrap="square" tIns="91425">
            <a:spAutoFit/>
          </a:bodyPr>
          <a:lstStyle/>
          <a:p>
            <a:pPr indent="0" lvl="0" marL="89999" marR="131199" rtl="0" algn="r">
              <a:lnSpc>
                <a:spcPct val="150000"/>
              </a:lnSpc>
              <a:spcBef>
                <a:spcPts val="0"/>
              </a:spcBef>
              <a:spcAft>
                <a:spcPts val="0"/>
              </a:spcAft>
              <a:buClr>
                <a:srgbClr val="000000"/>
              </a:buClr>
              <a:buSzPts val="1100"/>
              <a:buFont typeface="Arial"/>
              <a:buNone/>
            </a:pPr>
            <a:r>
              <a:rPr b="1" lang="ru" sz="2400">
                <a:solidFill>
                  <a:srgbClr val="5FBECB"/>
                </a:solidFill>
                <a:latin typeface="Commissioner"/>
                <a:ea typeface="Commissioner"/>
                <a:cs typeface="Commissioner"/>
                <a:sym typeface="Commissioner"/>
              </a:rPr>
              <a:t>CONTACTS</a:t>
            </a:r>
            <a:br>
              <a:rPr lang="ru" sz="2000">
                <a:solidFill>
                  <a:srgbClr val="63A388"/>
                </a:solidFill>
                <a:latin typeface="Commissioner ExtraLight"/>
                <a:ea typeface="Commissioner ExtraLight"/>
                <a:cs typeface="Commissioner ExtraLight"/>
                <a:sym typeface="Commissioner ExtraLight"/>
              </a:rPr>
            </a:br>
            <a:r>
              <a:rPr lang="ru" sz="1300">
                <a:solidFill>
                  <a:srgbClr val="F3F3F3"/>
                </a:solidFill>
                <a:latin typeface="Comfortaa"/>
                <a:ea typeface="Comfortaa"/>
                <a:cs typeface="Comfortaa"/>
                <a:sym typeface="Comfortaa"/>
              </a:rPr>
              <a:t>0 8 0 7 6 7 8 9 0</a:t>
            </a:r>
            <a:endParaRPr sz="1300">
              <a:solidFill>
                <a:srgbClr val="F3F3F3"/>
              </a:solidFill>
              <a:latin typeface="Comfortaa"/>
              <a:ea typeface="Comfortaa"/>
              <a:cs typeface="Comfortaa"/>
              <a:sym typeface="Comfortaa"/>
            </a:endParaRPr>
          </a:p>
          <a:p>
            <a:pPr indent="0" lvl="0" marL="89999" marR="131199" rtl="0" algn="r">
              <a:lnSpc>
                <a:spcPct val="150000"/>
              </a:lnSpc>
              <a:spcBef>
                <a:spcPts val="0"/>
              </a:spcBef>
              <a:spcAft>
                <a:spcPts val="0"/>
              </a:spcAft>
              <a:buClr>
                <a:srgbClr val="000000"/>
              </a:buClr>
              <a:buSzPts val="1100"/>
              <a:buFont typeface="Arial"/>
              <a:buNone/>
            </a:pPr>
            <a:r>
              <a:rPr lang="ru" sz="1300">
                <a:solidFill>
                  <a:srgbClr val="F3F3F3"/>
                </a:solidFill>
                <a:latin typeface="Comfortaa"/>
                <a:ea typeface="Comfortaa"/>
                <a:cs typeface="Comfortaa"/>
                <a:sym typeface="Comfortaa"/>
              </a:rPr>
              <a:t>w w w . t h e g o o d o c s . c o m</a:t>
            </a:r>
            <a:endParaRPr sz="1300">
              <a:solidFill>
                <a:srgbClr val="F3F3F3"/>
              </a:solidFill>
              <a:latin typeface="Comfortaa"/>
              <a:ea typeface="Comfortaa"/>
              <a:cs typeface="Comfortaa"/>
              <a:sym typeface="Comfortaa"/>
            </a:endParaRPr>
          </a:p>
          <a:p>
            <a:pPr indent="0" lvl="0" marL="89999" marR="131199" rtl="0" algn="r">
              <a:lnSpc>
                <a:spcPct val="150000"/>
              </a:lnSpc>
              <a:spcBef>
                <a:spcPts val="0"/>
              </a:spcBef>
              <a:spcAft>
                <a:spcPts val="0"/>
              </a:spcAft>
              <a:buClr>
                <a:srgbClr val="000000"/>
              </a:buClr>
              <a:buSzPts val="1100"/>
              <a:buFont typeface="Arial"/>
              <a:buNone/>
            </a:pPr>
            <a:r>
              <a:rPr lang="ru" sz="1300">
                <a:solidFill>
                  <a:srgbClr val="F3F3F3"/>
                </a:solidFill>
                <a:latin typeface="Comfortaa"/>
                <a:ea typeface="Comfortaa"/>
                <a:cs typeface="Comfortaa"/>
                <a:sym typeface="Comfortaa"/>
              </a:rPr>
              <a:t>44 </a:t>
            </a:r>
            <a:r>
              <a:rPr lang="ru" sz="1300">
                <a:solidFill>
                  <a:srgbClr val="F3F3F3"/>
                </a:solidFill>
                <a:latin typeface="Comfortaa"/>
                <a:ea typeface="Comfortaa"/>
                <a:cs typeface="Comfortaa"/>
                <a:sym typeface="Comfortaa"/>
              </a:rPr>
              <a:t>Hard Way</a:t>
            </a:r>
            <a:r>
              <a:rPr lang="ru" sz="1300">
                <a:solidFill>
                  <a:srgbClr val="F3F3F3"/>
                </a:solidFill>
                <a:latin typeface="Comfortaa"/>
                <a:ea typeface="Comfortaa"/>
                <a:cs typeface="Comfortaa"/>
                <a:sym typeface="Comfortaa"/>
              </a:rPr>
              <a:t> Street, NY</a:t>
            </a:r>
            <a:endParaRPr sz="1300">
              <a:solidFill>
                <a:srgbClr val="F3F3F3"/>
              </a:solidFill>
              <a:latin typeface="Comfortaa"/>
              <a:ea typeface="Comfortaa"/>
              <a:cs typeface="Comfortaa"/>
              <a:sym typeface="Comfortaa"/>
            </a:endParaRPr>
          </a:p>
        </p:txBody>
      </p:sp>
      <p:pic>
        <p:nvPicPr>
          <p:cNvPr id="98" name="Google Shape;98;p16"/>
          <p:cNvPicPr preferRelativeResize="0"/>
          <p:nvPr/>
        </p:nvPicPr>
        <p:blipFill>
          <a:blip r:embed="rId3">
            <a:alphaModFix/>
          </a:blip>
          <a:stretch>
            <a:fillRect/>
          </a:stretch>
        </p:blipFill>
        <p:spPr>
          <a:xfrm>
            <a:off x="3888001" y="2649656"/>
            <a:ext cx="3574900" cy="4036076"/>
          </a:xfrm>
          <a:prstGeom prst="rect">
            <a:avLst/>
          </a:prstGeom>
          <a:noFill/>
          <a:ln>
            <a:noFill/>
          </a:ln>
        </p:spPr>
      </p:pic>
      <p:pic>
        <p:nvPicPr>
          <p:cNvPr id="99" name="Google Shape;99;p16"/>
          <p:cNvPicPr preferRelativeResize="0"/>
          <p:nvPr/>
        </p:nvPicPr>
        <p:blipFill>
          <a:blip r:embed="rId4">
            <a:alphaModFix/>
          </a:blip>
          <a:stretch>
            <a:fillRect/>
          </a:stretch>
        </p:blipFill>
        <p:spPr>
          <a:xfrm>
            <a:off x="618675" y="7292925"/>
            <a:ext cx="3172024" cy="2114173"/>
          </a:xfrm>
          <a:prstGeom prst="rect">
            <a:avLst/>
          </a:prstGeom>
          <a:noFill/>
          <a:ln>
            <a:noFill/>
          </a:ln>
        </p:spPr>
      </p:pic>
      <p:sp>
        <p:nvSpPr>
          <p:cNvPr id="100" name="Google Shape;100;p16"/>
          <p:cNvSpPr txBox="1"/>
          <p:nvPr/>
        </p:nvSpPr>
        <p:spPr>
          <a:xfrm>
            <a:off x="3790700" y="527850"/>
            <a:ext cx="36318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ru" sz="1600">
                <a:solidFill>
                  <a:srgbClr val="5FBECB"/>
                </a:solidFill>
                <a:latin typeface="Comfortaa"/>
                <a:ea typeface="Comfortaa"/>
                <a:cs typeface="Comfortaa"/>
                <a:sym typeface="Comfortaa"/>
              </a:rPr>
              <a:t>And the business organizations thought we were onto something in terms of a way of preparing children much better for real-life work today</a:t>
            </a:r>
            <a:endParaRPr b="1" i="1" sz="1600">
              <a:solidFill>
                <a:srgbClr val="5FBECB"/>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