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70" r:id="rId12"/>
    <p:sldId id="269" r:id="rId13"/>
    <p:sldId id="272" r:id="rId14"/>
    <p:sldId id="266" r:id="rId15"/>
    <p:sldId id="265" r:id="rId16"/>
    <p:sldId id="271" r:id="rId17"/>
    <p:sldId id="27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052A-A342-4C3F-9772-626B65260072}" type="datetimeFigureOut">
              <a:rPr lang="en-GB" smtClean="0"/>
              <a:pPr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87CF-6500-47EA-A5E1-3583FBC28F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osgamers.com/dos/dos-games/command-and-conqu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ageofempires.com/games/ao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14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CMP202 – Data and Algorithms 2</a:t>
            </a:r>
            <a:br>
              <a:rPr lang="en-GB" dirty="0" smtClean="0"/>
            </a:br>
            <a:r>
              <a:rPr lang="en-GB" dirty="0" smtClean="0"/>
              <a:t>Multi-threaded Battle Simulator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James </a:t>
            </a:r>
            <a:r>
              <a:rPr lang="en-GB" dirty="0" err="1" smtClean="0"/>
              <a:t>McAdam</a:t>
            </a:r>
            <a:r>
              <a:rPr lang="en-GB" dirty="0" smtClean="0"/>
              <a:t> (0702207)</a:t>
            </a:r>
          </a:p>
          <a:p>
            <a:r>
              <a:rPr lang="en-GB" dirty="0" smtClean="0"/>
              <a:t>02/05/18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Pathing</a:t>
            </a:r>
            <a:r>
              <a:rPr lang="en-GB" dirty="0" smtClean="0"/>
              <a:t> Verses </a:t>
            </a:r>
            <a:r>
              <a:rPr lang="en-GB" dirty="0" smtClean="0"/>
              <a:t>FPS – </a:t>
            </a:r>
            <a:r>
              <a:rPr lang="en-GB" dirty="0" smtClean="0"/>
              <a:t>The performance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smtClean="0"/>
              <a:t>g</a:t>
            </a:r>
            <a:r>
              <a:rPr lang="en-GB" dirty="0" smtClean="0"/>
              <a:t>ame play </a:t>
            </a:r>
            <a:r>
              <a:rPr lang="en-GB" dirty="0" smtClean="0"/>
              <a:t>trade-off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48478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Trade off between Units time to getting paths and achieveing the max possible frame rates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Significant penatlty for relying on one thread for pathfiding but not for updating units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59632" y="2204864"/>
            <a:ext cx="6768752" cy="4196261"/>
            <a:chOff x="1259632" y="2204864"/>
            <a:chExt cx="6768752" cy="419626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2204864"/>
              <a:ext cx="6768752" cy="419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6300192" y="5229200"/>
              <a:ext cx="926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</a:rPr>
                <a:t>3190ms</a:t>
              </a:r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79712" y="4941168"/>
            <a:ext cx="3240360" cy="10081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Acceptable Performance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7944" y="2852936"/>
            <a:ext cx="1296144" cy="7200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smtClean="0">
                <a:solidFill>
                  <a:srgbClr val="92D050"/>
                </a:solidFill>
              </a:rPr>
              <a:t>Best Performance</a:t>
            </a:r>
            <a:endParaRPr lang="en-GB" sz="1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Pathing</a:t>
            </a:r>
            <a:r>
              <a:rPr lang="en-GB" dirty="0" smtClean="0"/>
              <a:t> Verses FPS – The performance </a:t>
            </a:r>
            <a:r>
              <a:rPr lang="en-GB" dirty="0" err="1" smtClean="0"/>
              <a:t>vs</a:t>
            </a:r>
            <a:r>
              <a:rPr lang="en-GB" dirty="0" smtClean="0"/>
              <a:t> game play </a:t>
            </a:r>
            <a:r>
              <a:rPr lang="en-GB" dirty="0" smtClean="0"/>
              <a:t>trade-off 2</a:t>
            </a:r>
            <a:endParaRPr lang="en-GB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649" y="1600200"/>
            <a:ext cx="7988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Pathing</a:t>
            </a:r>
            <a:r>
              <a:rPr lang="en-GB" dirty="0" smtClean="0"/>
              <a:t> Verses FPS – The performance </a:t>
            </a:r>
            <a:r>
              <a:rPr lang="en-GB" dirty="0" err="1" smtClean="0"/>
              <a:t>vs</a:t>
            </a:r>
            <a:r>
              <a:rPr lang="en-GB" dirty="0" smtClean="0"/>
              <a:t> game play </a:t>
            </a:r>
            <a:r>
              <a:rPr lang="en-GB" dirty="0" smtClean="0"/>
              <a:t>trade-off 3</a:t>
            </a:r>
            <a:endParaRPr lang="en-GB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857" y="1939727"/>
            <a:ext cx="8102286" cy="384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139952" y="2420888"/>
            <a:ext cx="1296144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Expected Performance With Changing Unit </a:t>
            </a:r>
            <a:r>
              <a:rPr lang="en-GB" dirty="0" smtClean="0"/>
              <a:t>Numbers 1</a:t>
            </a:r>
            <a:endParaRPr lang="en-GB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75" y="1600200"/>
            <a:ext cx="76770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203848" y="2204864"/>
            <a:ext cx="1296144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7809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Dominant Process per Frame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Expected </a:t>
            </a:r>
            <a:r>
              <a:rPr lang="en-GB" dirty="0" smtClean="0"/>
              <a:t>Performance With Changing Unit Numbers 2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84368" y="2996952"/>
            <a:ext cx="720080" cy="3240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O(N</a:t>
            </a:r>
            <a:r>
              <a:rPr lang="en-GB" baseline="-25000" dirty="0" smtClean="0"/>
              <a:t>R</a:t>
            </a:r>
            <a:r>
              <a:rPr lang="en-GB" dirty="0" smtClean="0"/>
              <a:t>)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499992" y="1916832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Thread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99992" y="242088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Thread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732240" y="2420888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Threads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220072" y="3573016"/>
            <a:ext cx="25202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Barrier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220072" y="4653136"/>
            <a:ext cx="25202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Barrier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220072" y="5805264"/>
            <a:ext cx="25202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Frame Barrier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732240" y="1916832"/>
            <a:ext cx="216024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 Finding Threads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220072" y="2996952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</a:t>
            </a:r>
            <a:r>
              <a:rPr lang="en-GB" dirty="0" err="1" smtClean="0"/>
              <a:t>N</a:t>
            </a:r>
            <a:r>
              <a:rPr lang="en-GB" baseline="-25000" dirty="0" err="1" smtClean="0"/>
              <a:t>u</a:t>
            </a:r>
            <a:r>
              <a:rPr lang="en-GB" dirty="0" err="1" smtClean="0"/>
              <a:t>+N</a:t>
            </a:r>
            <a:r>
              <a:rPr lang="en-GB" baseline="-25000" dirty="0" err="1" smtClean="0"/>
              <a:t>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588224" y="2996952"/>
            <a:ext cx="1152128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O(N</a:t>
            </a:r>
            <a:r>
              <a:rPr lang="en-GB" baseline="-25000" dirty="0" smtClean="0"/>
              <a:t>T</a:t>
            </a:r>
            <a:r>
              <a:rPr lang="en-GB" dirty="0" smtClean="0"/>
              <a:t>*N</a:t>
            </a:r>
            <a:r>
              <a:rPr lang="en-GB" baseline="-25000" dirty="0" smtClean="0"/>
              <a:t>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220072" y="4077072"/>
            <a:ext cx="252028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O(N</a:t>
            </a:r>
            <a:r>
              <a:rPr lang="en-GB" baseline="-25000" dirty="0" smtClean="0"/>
              <a:t>u </a:t>
            </a:r>
            <a:r>
              <a:rPr lang="en-GB" dirty="0" smtClean="0"/>
              <a:t>+</a:t>
            </a:r>
            <a:r>
              <a:rPr lang="en-GB" dirty="0" err="1" smtClean="0"/>
              <a:t>N</a:t>
            </a:r>
            <a:r>
              <a:rPr lang="en-GB" baseline="-25000" dirty="0" err="1" smtClean="0"/>
              <a:t>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220072" y="5229200"/>
            <a:ext cx="252028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O(</a:t>
            </a:r>
            <a:r>
              <a:rPr lang="en-GB" dirty="0" err="1" smtClean="0"/>
              <a:t>N</a:t>
            </a:r>
            <a:r>
              <a:rPr lang="en-GB" baseline="-25000" dirty="0" err="1" smtClean="0"/>
              <a:t>u</a:t>
            </a:r>
            <a:r>
              <a:rPr lang="en-GB" dirty="0" err="1" smtClean="0"/>
              <a:t>+N</a:t>
            </a:r>
            <a:r>
              <a:rPr lang="en-GB" baseline="-25000" dirty="0" err="1" smtClean="0"/>
              <a:t>p</a:t>
            </a:r>
            <a:r>
              <a:rPr lang="en-GB" dirty="0" err="1" smtClean="0"/>
              <a:t>+N</a:t>
            </a:r>
            <a:r>
              <a:rPr lang="en-GB" baseline="-25000" dirty="0" err="1" smtClean="0"/>
              <a:t>T</a:t>
            </a:r>
            <a:r>
              <a:rPr lang="en-GB" dirty="0" smtClean="0"/>
              <a:t>*N</a:t>
            </a:r>
            <a:r>
              <a:rPr lang="en-GB" baseline="-25000" dirty="0" smtClean="0"/>
              <a:t>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2060848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PathFind</a:t>
            </a:r>
            <a:r>
              <a:rPr lang="en-GB" dirty="0" smtClean="0"/>
              <a:t> Threads have no impact on the FPS but will make units less responsive waiting on paths.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Units required listed through 3 times in containers (such as Vector or Queue) so units will impact performance by O(N)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Increasing the map dimension to accommodate units will require O(N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Estimate the performance will decrease by </a:t>
            </a:r>
            <a:r>
              <a:rPr lang="en-GB" dirty="0" smtClean="0"/>
              <a:t>O(N</a:t>
            </a:r>
            <a:r>
              <a:rPr lang="en-GB" baseline="30000" dirty="0" smtClean="0"/>
              <a:t>2</a:t>
            </a:r>
            <a:r>
              <a:rPr lang="en-GB" dirty="0" smtClean="0"/>
              <a:t>) of the map not the units which is the dominant factor as Rendering consumes the most frame time.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1859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well does this scale 2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3789040"/>
            <a:ext cx="1224136" cy="468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8144" y="342900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FPS decreases at </a:t>
            </a:r>
            <a:r>
              <a:rPr lang="en-GB" dirty="0" smtClean="0"/>
              <a:t>≈O(N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949280"/>
            <a:ext cx="84248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well does this </a:t>
            </a:r>
            <a:r>
              <a:rPr lang="en-GB" dirty="0" smtClean="0"/>
              <a:t>scale 2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332" y="1604417"/>
            <a:ext cx="7663336" cy="451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165304"/>
            <a:ext cx="8424863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19672" y="6165304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80112" y="6165304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3728" y="3356992"/>
            <a:ext cx="1728192" cy="2808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716016" y="3501008"/>
            <a:ext cx="1080120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3928" y="2636912"/>
            <a:ext cx="17281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Double map size results in ≈4 times lower FPS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well does this scale </a:t>
            </a:r>
            <a:r>
              <a:rPr lang="en-GB" dirty="0" smtClean="0"/>
              <a:t>3</a:t>
            </a:r>
            <a:endParaRPr lang="en-GB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229600" cy="433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95536" y="1268760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No clear O(N) effect observed</a:t>
            </a:r>
          </a:p>
          <a:p>
            <a:pPr lvl="1">
              <a:buFont typeface="Arial" pitchFamily="34" charset="0"/>
              <a:buChar char="•"/>
            </a:pPr>
            <a:r>
              <a:rPr lang="pt-BR" sz="1400" dirty="0" smtClean="0"/>
              <a:t>Noise too great</a:t>
            </a:r>
          </a:p>
          <a:p>
            <a:pPr lvl="1">
              <a:buFont typeface="Arial" pitchFamily="34" charset="0"/>
              <a:buChar char="•"/>
            </a:pPr>
            <a:r>
              <a:rPr lang="pt-BR" sz="1400" dirty="0" smtClean="0"/>
              <a:t>Change is not statistically mearuables</a:t>
            </a:r>
            <a:endParaRPr lang="en-GB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73" y="1600200"/>
            <a:ext cx="65340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31640" y="1628800"/>
            <a:ext cx="648072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Purpose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Create a game style simulation of a medieval battle. </a:t>
            </a:r>
          </a:p>
          <a:p>
            <a:r>
              <a:rPr lang="en-GB" sz="2800" dirty="0" smtClean="0"/>
              <a:t>Inspired by the AI of games such as:</a:t>
            </a:r>
          </a:p>
          <a:p>
            <a:pPr lvl="1"/>
            <a:r>
              <a:rPr lang="en-GB" sz="2400" dirty="0" smtClean="0"/>
              <a:t>Command and Conquer</a:t>
            </a:r>
          </a:p>
          <a:p>
            <a:pPr lvl="1"/>
            <a:r>
              <a:rPr lang="en-GB" sz="2400" dirty="0" smtClean="0"/>
              <a:t>Age of Empires </a:t>
            </a:r>
            <a:endParaRPr lang="en-GB" sz="2400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645024"/>
            <a:ext cx="3197424" cy="2393792"/>
          </a:xfrm>
          <a:prstGeom prst="rect">
            <a:avLst/>
          </a:prstGeom>
        </p:spPr>
      </p:pic>
      <p:pic>
        <p:nvPicPr>
          <p:cNvPr id="10242" name="Picture 2" descr="Image result for age of empires origina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645024"/>
            <a:ext cx="4225988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Path finding using A* star.</a:t>
            </a:r>
          </a:p>
          <a:p>
            <a:r>
              <a:rPr lang="en-GB" dirty="0" smtClean="0"/>
              <a:t>State based AI.</a:t>
            </a:r>
          </a:p>
          <a:p>
            <a:r>
              <a:rPr lang="en-GB" dirty="0" smtClean="0"/>
              <a:t>Mass numbers of Units/Projectiles.</a:t>
            </a:r>
          </a:p>
          <a:p>
            <a:r>
              <a:rPr lang="en-GB" dirty="0" smtClean="0"/>
              <a:t>Rendering Map, Units and Projectiles.</a:t>
            </a:r>
          </a:p>
          <a:p>
            <a:r>
              <a:rPr lang="en-GB" dirty="0" smtClean="0"/>
              <a:t>Users can move the view around the map.</a:t>
            </a:r>
          </a:p>
          <a:p>
            <a:endParaRPr lang="en-GB" dirty="0"/>
          </a:p>
          <a:p>
            <a:r>
              <a:rPr lang="en-GB" dirty="0" smtClean="0"/>
              <a:t>Uses SFML for rendering and Windows context. </a:t>
            </a:r>
          </a:p>
          <a:p>
            <a:r>
              <a:rPr lang="en-GB" dirty="0" smtClean="0"/>
              <a:t>Uses </a:t>
            </a:r>
            <a:r>
              <a:rPr lang="en-GB" dirty="0" err="1" smtClean="0"/>
              <a:t>rapidXML</a:t>
            </a:r>
            <a:r>
              <a:rPr lang="en-GB" dirty="0" smtClean="0"/>
              <a:t> for sprite sheet loading.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Application Structure and Threads Interaction</a:t>
            </a:r>
            <a:endParaRPr lang="en-GB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876256" y="2780928"/>
            <a:ext cx="2160240" cy="3816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 smtClean="0"/>
              <a:t>Solving Paths - Asynchronous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512" y="2204864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Thread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11760" y="2204864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Thread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44008" y="2204864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</a:t>
            </a:r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1080120"/>
          </a:xfrm>
        </p:spPr>
        <p:txBody>
          <a:bodyPr>
            <a:normAutofit/>
          </a:bodyPr>
          <a:lstStyle/>
          <a:p>
            <a:r>
              <a:rPr lang="en-GB" sz="1900" dirty="0" smtClean="0"/>
              <a:t>Each frame is staged using barriers with a </a:t>
            </a:r>
            <a:r>
              <a:rPr lang="en-GB" sz="1900" dirty="0" smtClean="0"/>
              <a:t>minimum </a:t>
            </a:r>
            <a:r>
              <a:rPr lang="en-GB" sz="1900" dirty="0" smtClean="0"/>
              <a:t>of four threads</a:t>
            </a:r>
          </a:p>
          <a:p>
            <a:r>
              <a:rPr lang="en-GB" sz="1900" dirty="0" err="1" smtClean="0"/>
              <a:t>GameObjects</a:t>
            </a:r>
            <a:r>
              <a:rPr lang="en-GB" sz="1900" dirty="0" smtClean="0"/>
              <a:t> </a:t>
            </a:r>
            <a:r>
              <a:rPr lang="en-GB" sz="1900" dirty="0" smtClean="0"/>
              <a:t>and Path Finding threads numbers can be varied.</a:t>
            </a:r>
          </a:p>
          <a:p>
            <a:r>
              <a:rPr lang="en-GB" sz="1900" dirty="0" smtClean="0"/>
              <a:t>Rendering is tied to one thread – SFML/OpenGL Limitation</a:t>
            </a:r>
          </a:p>
          <a:p>
            <a:endParaRPr lang="en-GB" sz="19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79512" y="3356992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Barrier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79512" y="5013176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Barrier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79512" y="6165304"/>
            <a:ext cx="6624736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 Frame Barrier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876256" y="2204864"/>
            <a:ext cx="2160240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 Finding Threads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79512" y="2780928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Work List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411760" y="2780928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Queue Map Tiles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44008" y="3933056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Units States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644008" y="4437112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Projectiles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411760" y="5589240"/>
            <a:ext cx="216024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 All Sprites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11760" y="3933056"/>
            <a:ext cx="2160240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79512" y="3933056"/>
            <a:ext cx="216024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644008" y="5589240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79512" y="5589240"/>
            <a:ext cx="216024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644008" y="2780928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Path Finding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064896" cy="100811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AI states request paths with unit references, start and end locations.</a:t>
            </a:r>
          </a:p>
          <a:p>
            <a:r>
              <a:rPr lang="en-GB" sz="2000" dirty="0" smtClean="0"/>
              <a:t>The path is calculated (based on map geometry only) and returned.</a:t>
            </a:r>
          </a:p>
          <a:p>
            <a:r>
              <a:rPr lang="en-GB" sz="2000" dirty="0" smtClean="0"/>
              <a:t>AI state checks an atomic flag for when it’s path request is fulfilled.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5796136" y="2780928"/>
            <a:ext cx="2880320" cy="33843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7809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Path Finding Module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56176" y="3501008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List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236296" y="4077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6948264" y="4005064"/>
            <a:ext cx="576064" cy="187220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300192" y="50131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Worker Threads Solving A* Paths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27584" y="2852936"/>
            <a:ext cx="2880320" cy="16561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28529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AI State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115616" y="3501008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3"/>
            <a:endCxn id="6" idx="1"/>
          </p:cNvCxnSpPr>
          <p:nvPr/>
        </p:nvCxnSpPr>
        <p:spPr>
          <a:xfrm>
            <a:off x="3275856" y="378904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Path Request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11560" y="2420888"/>
            <a:ext cx="3456384" cy="4104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Unit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1115616" y="5013176"/>
            <a:ext cx="2160240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Path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75856" y="5301208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7944" y="436510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Thread safe access using </a:t>
            </a:r>
            <a:r>
              <a:rPr lang="en-GB" dirty="0" err="1" smtClean="0"/>
              <a:t>mutex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236296" y="422108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Managed by Semaphore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GameObject</a:t>
            </a:r>
            <a:r>
              <a:rPr lang="en-GB" dirty="0" smtClean="0"/>
              <a:t>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Object </a:t>
            </a:r>
            <a:r>
              <a:rPr lang="en-GB" dirty="0" smtClean="0"/>
              <a:t>manages </a:t>
            </a:r>
            <a:r>
              <a:rPr lang="en-GB" dirty="0" smtClean="0"/>
              <a:t>list of ‘live’ objects – Managed through creating task list.</a:t>
            </a:r>
          </a:p>
          <a:p>
            <a:r>
              <a:rPr lang="en-GB" dirty="0" smtClean="0"/>
              <a:t>Object Updates conducted via task based pattern using multiple threads.</a:t>
            </a:r>
          </a:p>
          <a:p>
            <a:r>
              <a:rPr lang="en-GB" dirty="0" smtClean="0"/>
              <a:t>AI Units have four state – Search and Destroy, Charge, Fight and Death.</a:t>
            </a:r>
          </a:p>
          <a:p>
            <a:r>
              <a:rPr lang="en-GB" dirty="0" smtClean="0"/>
              <a:t>States have thread safe access to a map to enquire about other units.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060848"/>
            <a:ext cx="2304256" cy="230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437112"/>
            <a:ext cx="2325789" cy="13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– One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Only data required by the renderer is floats for </a:t>
            </a:r>
            <a:r>
              <a:rPr lang="en-GB" dirty="0" err="1" smtClean="0"/>
              <a:t>x,y</a:t>
            </a:r>
            <a:r>
              <a:rPr lang="en-GB" dirty="0" smtClean="0"/>
              <a:t> and an </a:t>
            </a:r>
            <a:r>
              <a:rPr lang="en-GB" dirty="0" err="1" smtClean="0"/>
              <a:t>int</a:t>
            </a:r>
            <a:r>
              <a:rPr lang="en-GB" dirty="0" smtClean="0"/>
              <a:t> for the id.</a:t>
            </a:r>
          </a:p>
          <a:p>
            <a:r>
              <a:rPr lang="en-GB" dirty="0" smtClean="0"/>
              <a:t>Renderer handles loading the texture atlas and manages the textures and sprites.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2852936"/>
            <a:ext cx="3888432" cy="2232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51512" y="2852936"/>
            <a:ext cx="385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Sprite Renderer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76256" y="3356992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Queue (id, x, y) 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7668344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60032" y="3356992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Tile Atlas Texture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860032" y="429309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Sprite Vector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5652120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76256" y="429309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</a:t>
            </a:r>
            <a:r>
              <a:rPr lang="en-GB" dirty="0" err="1" smtClean="0"/>
              <a:t>x,y</a:t>
            </a:r>
            <a:r>
              <a:rPr lang="en-GB" dirty="0" smtClean="0"/>
              <a:t> to Sprite with id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2" idx="1"/>
            <a:endCxn id="13" idx="3"/>
          </p:cNvCxnSpPr>
          <p:nvPr/>
        </p:nvCxnSpPr>
        <p:spPr>
          <a:xfrm flipH="1">
            <a:off x="6444208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33" idx="0"/>
          </p:cNvCxnSpPr>
          <p:nvPr/>
        </p:nvCxnSpPr>
        <p:spPr>
          <a:xfrm>
            <a:off x="7668344" y="486916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04248" y="5877272"/>
            <a:ext cx="1728192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SFML </a:t>
            </a:r>
            <a:r>
              <a:rPr lang="en-GB" dirty="0" err="1" smtClean="0"/>
              <a:t>RenderWindow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7668344" y="515719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 SFML Render</a:t>
            </a:r>
            <a:endParaRPr lang="en-GB" dirty="0"/>
          </a:p>
        </p:txBody>
      </p:sp>
      <p:cxnSp>
        <p:nvCxnSpPr>
          <p:cNvPr id="45" name="Straight Arrow Connector 44"/>
          <p:cNvCxnSpPr>
            <a:stCxn id="48" idx="2"/>
            <a:endCxn id="6" idx="0"/>
          </p:cNvCxnSpPr>
          <p:nvPr/>
        </p:nvCxnSpPr>
        <p:spPr>
          <a:xfrm>
            <a:off x="7668344" y="198884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76256" y="141277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GameObject</a:t>
            </a:r>
            <a:r>
              <a:rPr lang="en-GB" dirty="0" smtClean="0"/>
              <a:t> Update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7668344" y="213285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Render Requests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5076056" y="1412776"/>
            <a:ext cx="158417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Tile Map</a:t>
            </a:r>
            <a:endParaRPr lang="en-GB" dirty="0"/>
          </a:p>
        </p:txBody>
      </p:sp>
      <p:cxnSp>
        <p:nvCxnSpPr>
          <p:cNvPr id="53" name="Shape 52"/>
          <p:cNvCxnSpPr>
            <a:stCxn id="50" idx="2"/>
            <a:endCxn id="6" idx="0"/>
          </p:cNvCxnSpPr>
          <p:nvPr/>
        </p:nvCxnSpPr>
        <p:spPr>
          <a:xfrm rot="16200000" flipH="1">
            <a:off x="6084168" y="1772816"/>
            <a:ext cx="1368152" cy="1800200"/>
          </a:xfrm>
          <a:prstGeom prst="bentConnector3">
            <a:avLst>
              <a:gd name="adj1" fmla="val 310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Performance Assessment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Test CPU - Intel Core i7-3820 @ 3.60GHz, 4 Core(s), 8 Logical Processor(s)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6/8 threads produces optimum </a:t>
            </a:r>
            <a:r>
              <a:rPr lang="pt-BR" sz="1600" dirty="0" smtClean="0"/>
              <a:t>performance</a:t>
            </a:r>
            <a:endParaRPr lang="pt-BR" sz="16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403648" y="2420888"/>
            <a:ext cx="6142072" cy="3778776"/>
            <a:chOff x="1428956" y="2530544"/>
            <a:chExt cx="6142072" cy="377877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956" y="2530544"/>
              <a:ext cx="6142072" cy="3778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l 5"/>
            <p:cNvSpPr/>
            <p:nvPr/>
          </p:nvSpPr>
          <p:spPr>
            <a:xfrm>
              <a:off x="2915816" y="3645024"/>
              <a:ext cx="864096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Performance Assessment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574540" cy="413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915816" y="5445224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55576" y="1340768"/>
            <a:ext cx="77768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This conclusion is comfimed looking at the box plot data. 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Hence </a:t>
            </a:r>
            <a:r>
              <a:rPr lang="pt-BR" sz="1600" dirty="0" smtClean="0"/>
              <a:t>1 main thread, 1 renedr thread and a combination of 6 pathing and update threads</a:t>
            </a:r>
            <a:r>
              <a:rPr lang="pt-BR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668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CMP202 – Data and Algorithms 2 Multi-threaded Battle Simulator</vt:lpstr>
      <vt:lpstr>Application Purpose</vt:lpstr>
      <vt:lpstr>Problem</vt:lpstr>
      <vt:lpstr>Application Structure and Threads Interaction</vt:lpstr>
      <vt:lpstr>Asynchronous Path Finding</vt:lpstr>
      <vt:lpstr>GameObject Updates</vt:lpstr>
      <vt:lpstr>Rendering – One Thread</vt:lpstr>
      <vt:lpstr>Initial Performance Assessment </vt:lpstr>
      <vt:lpstr>Initial Performance Assessment 2</vt:lpstr>
      <vt:lpstr>Pathing Verses FPS – The performance vs game play trade-off</vt:lpstr>
      <vt:lpstr>Pathing Verses FPS – The performance vs game play trade-off 2</vt:lpstr>
      <vt:lpstr>Pathing Verses FPS – The performance vs game play trade-off 3</vt:lpstr>
      <vt:lpstr>Expected Performance With Changing Unit Numbers 1</vt:lpstr>
      <vt:lpstr>Expected Performance With Changing Unit Numbers 2</vt:lpstr>
      <vt:lpstr>How well does this scale 2</vt:lpstr>
      <vt:lpstr>How well does this scale 2</vt:lpstr>
      <vt:lpstr>How well does this scale 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– Data and Algorithms 2</dc:title>
  <dc:creator>James</dc:creator>
  <cp:lastModifiedBy>James</cp:lastModifiedBy>
  <cp:revision>107</cp:revision>
  <dcterms:created xsi:type="dcterms:W3CDTF">2018-04-26T08:37:19Z</dcterms:created>
  <dcterms:modified xsi:type="dcterms:W3CDTF">2018-04-30T13:43:06Z</dcterms:modified>
</cp:coreProperties>
</file>