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052A-A342-4C3F-9772-626B65260072}" type="datetimeFigureOut">
              <a:rPr lang="en-GB" smtClean="0"/>
              <a:pPr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osgamers.com/dos/dos-games/command-and-conqu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ageofempires.com/games/ao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14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CMP202 – Data and Algorithms 2</a:t>
            </a:r>
            <a:br>
              <a:rPr lang="en-GB" dirty="0" smtClean="0"/>
            </a:br>
            <a:r>
              <a:rPr lang="en-GB" dirty="0" smtClean="0"/>
              <a:t>Multi-threaded Battle Simulator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James </a:t>
            </a:r>
            <a:r>
              <a:rPr lang="en-GB" dirty="0" err="1" smtClean="0"/>
              <a:t>McAdam</a:t>
            </a:r>
            <a:r>
              <a:rPr lang="en-GB" dirty="0" smtClean="0"/>
              <a:t> (0702207)</a:t>
            </a:r>
          </a:p>
          <a:p>
            <a:r>
              <a:rPr lang="en-GB" dirty="0" smtClean="0"/>
              <a:t>02/05/18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Expected </a:t>
            </a:r>
            <a:r>
              <a:rPr lang="en-GB" dirty="0" err="1" smtClean="0"/>
              <a:t>Perforamce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84368" y="3284984"/>
            <a:ext cx="720080" cy="3240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O(N</a:t>
            </a:r>
            <a:r>
              <a:rPr lang="en-GB" baseline="-25000" dirty="0" smtClean="0"/>
              <a:t>R</a:t>
            </a:r>
            <a:r>
              <a:rPr lang="en-GB" dirty="0" smtClean="0"/>
              <a:t>)</a:t>
            </a:r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499992" y="1916832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Thread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99992" y="242088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Thread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732240" y="2420888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GameObject</a:t>
            </a:r>
            <a:r>
              <a:rPr lang="en-GB" dirty="0" smtClean="0"/>
              <a:t> Threads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220072" y="3861048"/>
            <a:ext cx="252028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 Barrier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220072" y="4941168"/>
            <a:ext cx="252028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Barrier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220072" y="6093296"/>
            <a:ext cx="252028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 Frame Barrier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732240" y="1916832"/>
            <a:ext cx="216024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Path Finding Threads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220072" y="3284984"/>
            <a:ext cx="122413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O(</a:t>
            </a:r>
            <a:r>
              <a:rPr lang="en-GB" dirty="0" err="1" smtClean="0"/>
              <a:t>N</a:t>
            </a:r>
            <a:r>
              <a:rPr lang="en-GB" baseline="-25000" dirty="0" err="1" smtClean="0"/>
              <a:t>u</a:t>
            </a:r>
            <a:r>
              <a:rPr lang="en-GB" dirty="0" err="1" smtClean="0"/>
              <a:t>+N</a:t>
            </a:r>
            <a:r>
              <a:rPr lang="en-GB" baseline="-25000" dirty="0" err="1" smtClean="0"/>
              <a:t>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588224" y="3284984"/>
            <a:ext cx="11521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O(N</a:t>
            </a:r>
            <a:r>
              <a:rPr lang="en-GB" baseline="-25000" dirty="0" smtClean="0"/>
              <a:t>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220072" y="4365104"/>
            <a:ext cx="252028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O(N</a:t>
            </a:r>
            <a:r>
              <a:rPr lang="en-GB" baseline="-25000" dirty="0" smtClean="0"/>
              <a:t>u </a:t>
            </a:r>
            <a:r>
              <a:rPr lang="en-GB" dirty="0" smtClean="0"/>
              <a:t>+</a:t>
            </a:r>
            <a:r>
              <a:rPr lang="en-GB" dirty="0" err="1" smtClean="0"/>
              <a:t>N</a:t>
            </a:r>
            <a:r>
              <a:rPr lang="en-GB" baseline="-25000" dirty="0" err="1" smtClean="0"/>
              <a:t>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220072" y="5517232"/>
            <a:ext cx="252028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O(</a:t>
            </a:r>
            <a:r>
              <a:rPr lang="en-GB" dirty="0" err="1" smtClean="0"/>
              <a:t>N</a:t>
            </a:r>
            <a:r>
              <a:rPr lang="en-GB" baseline="-25000" dirty="0" err="1" smtClean="0"/>
              <a:t>u</a:t>
            </a:r>
            <a:r>
              <a:rPr lang="en-GB" dirty="0" err="1" smtClean="0"/>
              <a:t>+N</a:t>
            </a:r>
            <a:r>
              <a:rPr lang="en-GB" baseline="-25000" dirty="0" err="1" smtClean="0"/>
              <a:t>p</a:t>
            </a:r>
            <a:r>
              <a:rPr lang="en-GB" dirty="0" err="1" smtClean="0"/>
              <a:t>+N</a:t>
            </a:r>
            <a:r>
              <a:rPr lang="en-GB" baseline="-25000" dirty="0" err="1" smtClean="0"/>
              <a:t>T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well does this perform?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6303958" cy="357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4211960" y="2708920"/>
            <a:ext cx="24482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084168" y="1844824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6256" y="134076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Exceeded 60s test time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7864" y="4221088"/>
            <a:ext cx="1008112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3688" y="580526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FPS decreases at O(N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71600" y="2420888"/>
            <a:ext cx="2520280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484784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Pathing</a:t>
            </a:r>
            <a:r>
              <a:rPr lang="en-GB" dirty="0" smtClean="0"/>
              <a:t> increases at O(N)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Create a game style simulation of a medieval battle. </a:t>
            </a:r>
          </a:p>
          <a:p>
            <a:r>
              <a:rPr lang="en-GB" sz="2800" dirty="0" smtClean="0"/>
              <a:t>Inspired by the AI of games such as:</a:t>
            </a:r>
          </a:p>
          <a:p>
            <a:pPr lvl="1"/>
            <a:r>
              <a:rPr lang="en-GB" sz="2400" dirty="0" smtClean="0"/>
              <a:t>Command and Conquer</a:t>
            </a:r>
          </a:p>
          <a:p>
            <a:pPr lvl="1"/>
            <a:r>
              <a:rPr lang="en-GB" sz="2400" dirty="0" smtClean="0"/>
              <a:t>Age of Empires </a:t>
            </a:r>
            <a:endParaRPr lang="en-GB" sz="2400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645024"/>
            <a:ext cx="3197424" cy="2393792"/>
          </a:xfrm>
          <a:prstGeom prst="rect">
            <a:avLst/>
          </a:prstGeom>
        </p:spPr>
      </p:pic>
      <p:pic>
        <p:nvPicPr>
          <p:cNvPr id="10242" name="Picture 2" descr="Image result for age of empires origina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645024"/>
            <a:ext cx="4225988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Path finding using A* star.</a:t>
            </a:r>
          </a:p>
          <a:p>
            <a:r>
              <a:rPr lang="en-GB" dirty="0" smtClean="0"/>
              <a:t>State based AI.</a:t>
            </a:r>
          </a:p>
          <a:p>
            <a:r>
              <a:rPr lang="en-GB" dirty="0" smtClean="0"/>
              <a:t>Mass numbers of Units/Projectiles.</a:t>
            </a:r>
          </a:p>
          <a:p>
            <a:r>
              <a:rPr lang="en-GB" dirty="0" smtClean="0"/>
              <a:t>Rendering Map, Units and Projectiles.</a:t>
            </a:r>
          </a:p>
          <a:p>
            <a:r>
              <a:rPr lang="en-GB" dirty="0" smtClean="0"/>
              <a:t>Users can move the view around the map.</a:t>
            </a:r>
          </a:p>
          <a:p>
            <a:endParaRPr lang="en-GB" dirty="0"/>
          </a:p>
          <a:p>
            <a:r>
              <a:rPr lang="en-GB" dirty="0" smtClean="0"/>
              <a:t>Uses SFML for rendering and Windows context. </a:t>
            </a:r>
          </a:p>
          <a:p>
            <a:r>
              <a:rPr lang="en-GB" dirty="0" smtClean="0"/>
              <a:t>Uses </a:t>
            </a:r>
            <a:r>
              <a:rPr lang="en-GB" dirty="0" err="1" smtClean="0"/>
              <a:t>rapidXML</a:t>
            </a:r>
            <a:r>
              <a:rPr lang="en-GB" dirty="0" smtClean="0"/>
              <a:t> for sprite sheet loading.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Application Structure and Threads Interaction</a:t>
            </a:r>
            <a:endParaRPr lang="en-GB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6876256" y="2780928"/>
            <a:ext cx="2160240" cy="38164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Solving Paths - Asynchronous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9512" y="2204864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Thread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411760" y="2204864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Thread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44008" y="2204864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GameObject</a:t>
            </a:r>
            <a:r>
              <a:rPr lang="en-GB" dirty="0" smtClean="0"/>
              <a:t> Threads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1080120"/>
          </a:xfrm>
        </p:spPr>
        <p:txBody>
          <a:bodyPr>
            <a:normAutofit/>
          </a:bodyPr>
          <a:lstStyle/>
          <a:p>
            <a:r>
              <a:rPr lang="en-GB" sz="1900" dirty="0" smtClean="0"/>
              <a:t>Each frame is staged using barriers with a min of four threads</a:t>
            </a:r>
          </a:p>
          <a:p>
            <a:r>
              <a:rPr lang="en-GB" sz="1900" dirty="0" smtClean="0"/>
              <a:t>Game Objects and Path Finding threads numbers can be varied.</a:t>
            </a:r>
          </a:p>
          <a:p>
            <a:r>
              <a:rPr lang="en-GB" sz="1900" dirty="0" smtClean="0"/>
              <a:t>Rendering is tied to one thread – SFML/OpenGL Limitation</a:t>
            </a:r>
          </a:p>
          <a:p>
            <a:endParaRPr lang="en-GB" sz="19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79512" y="3356992"/>
            <a:ext cx="6624736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 Barrier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79512" y="5013176"/>
            <a:ext cx="6624736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Barrier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79512" y="6165304"/>
            <a:ext cx="6624736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 Frame Barrier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876256" y="2204864"/>
            <a:ext cx="216024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Path Finding Threads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79512" y="2780928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Work List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411760" y="278092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Queue Map Tiles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644008" y="3933056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Units States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44008" y="4437112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Projectiles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411760" y="5589240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All Sprites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411760" y="3933056"/>
            <a:ext cx="2160240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79512" y="3933056"/>
            <a:ext cx="216024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644008" y="5589240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79512" y="5589240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644008" y="2780928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Asynchronous Path Finding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064896" cy="100811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AI states request paths with unit references, start and end locations.</a:t>
            </a:r>
          </a:p>
          <a:p>
            <a:r>
              <a:rPr lang="en-GB" sz="2000" dirty="0" smtClean="0"/>
              <a:t>The path is calculated (based on map geometry only) and returned.</a:t>
            </a:r>
          </a:p>
          <a:p>
            <a:r>
              <a:rPr lang="en-GB" sz="2000" dirty="0" smtClean="0"/>
              <a:t>AI state checks an atomic flag for when it’s path request is fulfilled.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5796136" y="2780928"/>
            <a:ext cx="2880320" cy="33843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27809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Path Finding Module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56176" y="3501008"/>
            <a:ext cx="2160240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List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7236296" y="40770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6948264" y="4005064"/>
            <a:ext cx="576064" cy="187220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300192" y="501317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Worker Threads Solving A* Paths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27584" y="2852936"/>
            <a:ext cx="2880320" cy="16561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28529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AI State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115616" y="3501008"/>
            <a:ext cx="2160240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3"/>
            <a:endCxn id="6" idx="1"/>
          </p:cNvCxnSpPr>
          <p:nvPr/>
        </p:nvCxnSpPr>
        <p:spPr>
          <a:xfrm>
            <a:off x="3275856" y="3789040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7944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Path Request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11560" y="2420888"/>
            <a:ext cx="3456384" cy="4104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24208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Unit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1115616" y="5013176"/>
            <a:ext cx="2160240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Path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275856" y="5301208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7944" y="436510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Thread safe access using </a:t>
            </a:r>
            <a:r>
              <a:rPr lang="en-GB" dirty="0" err="1" smtClean="0"/>
              <a:t>mutex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236296" y="422108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Managed by Semaphore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GameObject</a:t>
            </a:r>
            <a:r>
              <a:rPr lang="en-GB" dirty="0" smtClean="0"/>
              <a:t>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Object manages list of ‘live’ objects – Managed through creating task list.</a:t>
            </a:r>
          </a:p>
          <a:p>
            <a:r>
              <a:rPr lang="en-GB" dirty="0" smtClean="0"/>
              <a:t>Object Updates conducted via task based pattern using multiple threads.</a:t>
            </a:r>
          </a:p>
          <a:p>
            <a:r>
              <a:rPr lang="en-GB" dirty="0" smtClean="0"/>
              <a:t>AI Units have four state – Search and Destroy, Charge, Fight and Death.</a:t>
            </a:r>
          </a:p>
          <a:p>
            <a:r>
              <a:rPr lang="en-GB" dirty="0" smtClean="0"/>
              <a:t>States have thread safe access to a map to enquire about other units.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060848"/>
            <a:ext cx="2304256" cy="230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437112"/>
            <a:ext cx="2325789" cy="13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Rendering – One Thread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Only data required by the renderer is floats for </a:t>
            </a:r>
            <a:r>
              <a:rPr lang="en-GB" dirty="0" err="1" smtClean="0"/>
              <a:t>x,y</a:t>
            </a:r>
            <a:r>
              <a:rPr lang="en-GB" dirty="0" smtClean="0"/>
              <a:t> and an </a:t>
            </a:r>
            <a:r>
              <a:rPr lang="en-GB" dirty="0" err="1" smtClean="0"/>
              <a:t>int</a:t>
            </a:r>
            <a:r>
              <a:rPr lang="en-GB" dirty="0" smtClean="0"/>
              <a:t> for the id.</a:t>
            </a:r>
          </a:p>
          <a:p>
            <a:r>
              <a:rPr lang="en-GB" dirty="0" smtClean="0"/>
              <a:t>Renderer handles loading the texture atlas and manages the textures and sprites.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016" y="2852936"/>
            <a:ext cx="3888432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51512" y="2852936"/>
            <a:ext cx="385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Sprite Renderer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76256" y="3356992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Queue (id, x, y) 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7668344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60032" y="3356992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Tile Atlas Texture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860032" y="429309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Sprite Vector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3" idx="0"/>
            <a:endCxn id="12" idx="2"/>
          </p:cNvCxnSpPr>
          <p:nvPr/>
        </p:nvCxnSpPr>
        <p:spPr>
          <a:xfrm flipV="1">
            <a:off x="5652120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76256" y="429309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</a:t>
            </a:r>
            <a:r>
              <a:rPr lang="en-GB" dirty="0" err="1" smtClean="0"/>
              <a:t>x,y</a:t>
            </a:r>
            <a:r>
              <a:rPr lang="en-GB" dirty="0" smtClean="0"/>
              <a:t> to Sprite with id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22" idx="1"/>
            <a:endCxn id="13" idx="3"/>
          </p:cNvCxnSpPr>
          <p:nvPr/>
        </p:nvCxnSpPr>
        <p:spPr>
          <a:xfrm flipH="1">
            <a:off x="6444208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33" idx="0"/>
          </p:cNvCxnSpPr>
          <p:nvPr/>
        </p:nvCxnSpPr>
        <p:spPr>
          <a:xfrm>
            <a:off x="7668344" y="4869160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04248" y="5877272"/>
            <a:ext cx="1728192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SFML </a:t>
            </a:r>
            <a:r>
              <a:rPr lang="en-GB" dirty="0" err="1" smtClean="0"/>
              <a:t>RenderWindow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7668344" y="515719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 SFML Render</a:t>
            </a:r>
            <a:endParaRPr lang="en-GB" dirty="0"/>
          </a:p>
        </p:txBody>
      </p:sp>
      <p:cxnSp>
        <p:nvCxnSpPr>
          <p:cNvPr id="45" name="Straight Arrow Connector 44"/>
          <p:cNvCxnSpPr>
            <a:stCxn id="48" idx="2"/>
            <a:endCxn id="6" idx="0"/>
          </p:cNvCxnSpPr>
          <p:nvPr/>
        </p:nvCxnSpPr>
        <p:spPr>
          <a:xfrm>
            <a:off x="7668344" y="198884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876256" y="141277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GameObject</a:t>
            </a:r>
            <a:r>
              <a:rPr lang="en-GB" dirty="0" smtClean="0"/>
              <a:t> Update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7668344" y="213285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Render Requests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5076056" y="141277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Tile Map</a:t>
            </a:r>
            <a:endParaRPr lang="en-GB" dirty="0"/>
          </a:p>
        </p:txBody>
      </p:sp>
      <p:cxnSp>
        <p:nvCxnSpPr>
          <p:cNvPr id="53" name="Shape 52"/>
          <p:cNvCxnSpPr>
            <a:stCxn id="50" idx="2"/>
            <a:endCxn id="6" idx="0"/>
          </p:cNvCxnSpPr>
          <p:nvPr/>
        </p:nvCxnSpPr>
        <p:spPr>
          <a:xfrm rot="16200000" flipH="1">
            <a:off x="6084168" y="1772816"/>
            <a:ext cx="1368152" cy="1800200"/>
          </a:xfrm>
          <a:prstGeom prst="bentConnector3">
            <a:avLst>
              <a:gd name="adj1" fmla="val 310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Performance Assessment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7797460" cy="398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Test CPU - Intel Core i7-3820 @ 3.60GHz, 4 Core(s), 8 Logical Processor(s)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6/8 threads produces optimum performance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Hence 1 main thread, 1 renedr thread and a combination of 6 pathing and update threads.</a:t>
            </a:r>
          </a:p>
        </p:txBody>
      </p:sp>
      <p:sp>
        <p:nvSpPr>
          <p:cNvPr id="6" name="Oval 5"/>
          <p:cNvSpPr/>
          <p:nvPr/>
        </p:nvSpPr>
        <p:spPr>
          <a:xfrm>
            <a:off x="2699792" y="2780928"/>
            <a:ext cx="86409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Pathing</a:t>
            </a:r>
            <a:r>
              <a:rPr lang="en-GB" dirty="0" smtClean="0"/>
              <a:t> Verses FPS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41277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Trade off between Units time to getting paths and achieveing the max possible frame rates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Significant penatlty for relying on one thread for pathfiding but not for updating units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59632" y="2132856"/>
            <a:ext cx="6768752" cy="4196261"/>
            <a:chOff x="1259632" y="2204864"/>
            <a:chExt cx="6768752" cy="4196261"/>
          </a:xfrm>
        </p:grpSpPr>
        <p:grpSp>
          <p:nvGrpSpPr>
            <p:cNvPr id="10" name="Group 9"/>
            <p:cNvGrpSpPr/>
            <p:nvPr/>
          </p:nvGrpSpPr>
          <p:grpSpPr>
            <a:xfrm>
              <a:off x="1259632" y="2204864"/>
              <a:ext cx="6768752" cy="4196261"/>
              <a:chOff x="971600" y="2132856"/>
              <a:chExt cx="6768752" cy="4196261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71600" y="2132856"/>
                <a:ext cx="6768752" cy="4196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Oval 5"/>
              <p:cNvSpPr/>
              <p:nvPr/>
            </p:nvSpPr>
            <p:spPr>
              <a:xfrm flipH="1">
                <a:off x="3995936" y="2996952"/>
                <a:ext cx="720080" cy="21602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 flipH="1">
                <a:off x="1907704" y="5445224"/>
                <a:ext cx="720080" cy="21602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300192" y="5229200"/>
              <a:ext cx="9268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</a:rPr>
                <a:t>3190ms</a:t>
              </a:r>
              <a:endParaRPr lang="en-GB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488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CMP202 – Data and Algorithms 2 Multi-threaded Battle Simulator</vt:lpstr>
      <vt:lpstr>Application Purpose</vt:lpstr>
      <vt:lpstr>Problem</vt:lpstr>
      <vt:lpstr>Application Structure and Threads Interaction</vt:lpstr>
      <vt:lpstr>Asynchronous Path Finding</vt:lpstr>
      <vt:lpstr>GameObject Updates</vt:lpstr>
      <vt:lpstr>Rendering – One Thread</vt:lpstr>
      <vt:lpstr>Initial Performance Assessment </vt:lpstr>
      <vt:lpstr>Pathing Verses FPS</vt:lpstr>
      <vt:lpstr>Expected Perforamce</vt:lpstr>
      <vt:lpstr>How well does this perform?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– Data and Algorithms 2</dc:title>
  <dc:creator>James</dc:creator>
  <cp:lastModifiedBy>James</cp:lastModifiedBy>
  <cp:revision>89</cp:revision>
  <dcterms:created xsi:type="dcterms:W3CDTF">2018-04-26T08:37:19Z</dcterms:created>
  <dcterms:modified xsi:type="dcterms:W3CDTF">2018-04-28T15:21:13Z</dcterms:modified>
</cp:coreProperties>
</file>