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052A-A342-4C3F-9772-626B65260072}" type="datetimeFigureOut">
              <a:rPr lang="en-GB" smtClean="0"/>
              <a:pPr/>
              <a:t>26/04/2018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87CF-6500-47EA-A5E1-3583FBC28F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052A-A342-4C3F-9772-626B65260072}" type="datetimeFigureOut">
              <a:rPr lang="en-GB" smtClean="0"/>
              <a:pPr/>
              <a:t>26/04/2018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87CF-6500-47EA-A5E1-3583FBC28F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052A-A342-4C3F-9772-626B65260072}" type="datetimeFigureOut">
              <a:rPr lang="en-GB" smtClean="0"/>
              <a:pPr/>
              <a:t>26/04/2018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87CF-6500-47EA-A5E1-3583FBC28F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052A-A342-4C3F-9772-626B65260072}" type="datetimeFigureOut">
              <a:rPr lang="en-GB" smtClean="0"/>
              <a:pPr/>
              <a:t>26/04/2018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87CF-6500-47EA-A5E1-3583FBC28F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052A-A342-4C3F-9772-626B65260072}" type="datetimeFigureOut">
              <a:rPr lang="en-GB" smtClean="0"/>
              <a:pPr/>
              <a:t>26/04/2018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87CF-6500-47EA-A5E1-3583FBC28F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052A-A342-4C3F-9772-626B65260072}" type="datetimeFigureOut">
              <a:rPr lang="en-GB" smtClean="0"/>
              <a:pPr/>
              <a:t>26/04/2018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87CF-6500-47EA-A5E1-3583FBC28F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052A-A342-4C3F-9772-626B65260072}" type="datetimeFigureOut">
              <a:rPr lang="en-GB" smtClean="0"/>
              <a:pPr/>
              <a:t>26/04/2018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87CF-6500-47EA-A5E1-3583FBC28F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052A-A342-4C3F-9772-626B65260072}" type="datetimeFigureOut">
              <a:rPr lang="en-GB" smtClean="0"/>
              <a:pPr/>
              <a:t>26/04/2018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87CF-6500-47EA-A5E1-3583FBC28F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052A-A342-4C3F-9772-626B65260072}" type="datetimeFigureOut">
              <a:rPr lang="en-GB" smtClean="0"/>
              <a:pPr/>
              <a:t>26/04/2018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87CF-6500-47EA-A5E1-3583FBC28F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052A-A342-4C3F-9772-626B65260072}" type="datetimeFigureOut">
              <a:rPr lang="en-GB" smtClean="0"/>
              <a:pPr/>
              <a:t>26/04/2018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87CF-6500-47EA-A5E1-3583FBC28F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052A-A342-4C3F-9772-626B65260072}" type="datetimeFigureOut">
              <a:rPr lang="en-GB" smtClean="0"/>
              <a:pPr/>
              <a:t>26/04/2018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87CF-6500-47EA-A5E1-3583FBC28F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9052A-A342-4C3F-9772-626B65260072}" type="datetimeFigureOut">
              <a:rPr lang="en-GB" smtClean="0"/>
              <a:pPr/>
              <a:t>26/04/2018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F87CF-6500-47EA-A5E1-3583FBC28FB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dosgamers.com/dos/dos-games/command-and-conqu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s://www.ageofempires.com/games/ao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712"/>
            <a:ext cx="9144000" cy="514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CMP202 – Data and Algorithms </a:t>
            </a:r>
            <a:r>
              <a:rPr lang="en-GB" dirty="0" smtClean="0"/>
              <a:t>2</a:t>
            </a:r>
            <a:br>
              <a:rPr lang="en-GB" dirty="0" smtClean="0"/>
            </a:br>
            <a:r>
              <a:rPr lang="en-GB" dirty="0" smtClean="0"/>
              <a:t>Multi-threaded Battle Simulator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989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James </a:t>
            </a:r>
            <a:r>
              <a:rPr lang="en-GB" dirty="0" err="1" smtClean="0"/>
              <a:t>McAdam</a:t>
            </a:r>
            <a:r>
              <a:rPr lang="en-GB" dirty="0" smtClean="0"/>
              <a:t> (0702207)</a:t>
            </a:r>
          </a:p>
          <a:p>
            <a:r>
              <a:rPr lang="en-GB" dirty="0" smtClean="0"/>
              <a:t>02/05/18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 Purpose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Create a game style simulation of a medieval battle. </a:t>
            </a:r>
          </a:p>
          <a:p>
            <a:r>
              <a:rPr lang="en-GB" sz="2800" dirty="0" smtClean="0"/>
              <a:t>Inspired by the AI of games such as:</a:t>
            </a:r>
          </a:p>
          <a:p>
            <a:pPr lvl="1"/>
            <a:r>
              <a:rPr lang="en-GB" sz="2400" dirty="0" smtClean="0"/>
              <a:t>Command and Conquer</a:t>
            </a:r>
          </a:p>
          <a:p>
            <a:pPr lvl="1"/>
            <a:r>
              <a:rPr lang="en-GB" sz="2400" dirty="0" smtClean="0"/>
              <a:t>Age of Empires </a:t>
            </a:r>
            <a:endParaRPr lang="en-GB" sz="2400" dirty="0"/>
          </a:p>
        </p:txBody>
      </p:sp>
      <p:pic>
        <p:nvPicPr>
          <p:cNvPr id="4" name="Content Placeholder 3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3645024"/>
            <a:ext cx="3197424" cy="2393792"/>
          </a:xfrm>
          <a:prstGeom prst="rect">
            <a:avLst/>
          </a:prstGeom>
        </p:spPr>
      </p:pic>
      <p:pic>
        <p:nvPicPr>
          <p:cNvPr id="10242" name="Picture 2" descr="Image result for age of empires original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7984" y="3645024"/>
            <a:ext cx="4225988" cy="2376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Path finding using A* star.</a:t>
            </a:r>
          </a:p>
          <a:p>
            <a:r>
              <a:rPr lang="en-GB" dirty="0" smtClean="0"/>
              <a:t>State based AI.</a:t>
            </a:r>
          </a:p>
          <a:p>
            <a:r>
              <a:rPr lang="en-GB" dirty="0" smtClean="0"/>
              <a:t>Mass numbers of Units/Projectiles.</a:t>
            </a:r>
          </a:p>
          <a:p>
            <a:r>
              <a:rPr lang="en-GB" dirty="0" smtClean="0"/>
              <a:t>Rendering Map, Units and Projectiles.</a:t>
            </a:r>
          </a:p>
          <a:p>
            <a:r>
              <a:rPr lang="en-GB" dirty="0" smtClean="0"/>
              <a:t>Users can move the view around the map.</a:t>
            </a:r>
          </a:p>
          <a:p>
            <a:endParaRPr lang="en-GB" dirty="0"/>
          </a:p>
          <a:p>
            <a:r>
              <a:rPr lang="en-GB" dirty="0" smtClean="0"/>
              <a:t>Uses SFML for rendering and Windows context. </a:t>
            </a:r>
          </a:p>
          <a:p>
            <a:r>
              <a:rPr lang="en-GB" dirty="0" smtClean="0"/>
              <a:t>Uses </a:t>
            </a:r>
            <a:r>
              <a:rPr lang="en-GB" dirty="0" err="1" smtClean="0"/>
              <a:t>rapidXML</a:t>
            </a:r>
            <a:r>
              <a:rPr lang="en-GB" dirty="0" smtClean="0"/>
              <a:t> for sprite sheet loading.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GB" sz="3200" b="1" dirty="0" smtClean="0"/>
              <a:t>Application Structure and Threads Interaction</a:t>
            </a:r>
            <a:endParaRPr lang="en-GB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6876256" y="2780928"/>
            <a:ext cx="2160240" cy="38164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GB" dirty="0" smtClean="0"/>
              <a:t>Solving Paths - Asynchronous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79512" y="2204864"/>
            <a:ext cx="2160240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Main Thread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411760" y="2204864"/>
            <a:ext cx="2160240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Render Thread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644008" y="2204864"/>
            <a:ext cx="2160240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GameObject</a:t>
            </a:r>
            <a:r>
              <a:rPr lang="en-GB" dirty="0" smtClean="0"/>
              <a:t> Threads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1080120"/>
          </a:xfrm>
        </p:spPr>
        <p:txBody>
          <a:bodyPr>
            <a:normAutofit/>
          </a:bodyPr>
          <a:lstStyle/>
          <a:p>
            <a:r>
              <a:rPr lang="en-GB" sz="1900" dirty="0" smtClean="0"/>
              <a:t>Each frame is staged using barriers with a min of four threads</a:t>
            </a:r>
          </a:p>
          <a:p>
            <a:r>
              <a:rPr lang="en-GB" sz="1900" dirty="0" smtClean="0"/>
              <a:t>Game Objects and Path Finding threads numbers can be varied.</a:t>
            </a:r>
          </a:p>
          <a:p>
            <a:r>
              <a:rPr lang="en-GB" sz="1900" dirty="0" smtClean="0"/>
              <a:t>Rendering is tied to one thread – SFML/OpenGL Limitation</a:t>
            </a:r>
          </a:p>
          <a:p>
            <a:endParaRPr lang="en-GB" sz="19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79512" y="3356992"/>
            <a:ext cx="6624736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Process Barrier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79512" y="5013176"/>
            <a:ext cx="6624736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Render Barrier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179512" y="6165304"/>
            <a:ext cx="6624736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End Frame Barrier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876256" y="2204864"/>
            <a:ext cx="2160240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Path Finding Threads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79512" y="2780928"/>
            <a:ext cx="2160240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Create Work List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2411760" y="2780928"/>
            <a:ext cx="2160240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Queue Map Tiles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4644008" y="3933056"/>
            <a:ext cx="2160240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Update Units States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4644008" y="4437112"/>
            <a:ext cx="2160240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Update Projectiles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2411760" y="5589240"/>
            <a:ext cx="2160240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Render All Sprites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2411760" y="3933056"/>
            <a:ext cx="2160240" cy="936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Sleep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179512" y="3933056"/>
            <a:ext cx="216024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Sleep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4644008" y="5589240"/>
            <a:ext cx="2160240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Sleep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179512" y="5589240"/>
            <a:ext cx="2160240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Sleep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4644008" y="2780928"/>
            <a:ext cx="2160240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Sleep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Asynchronous Path Finding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760"/>
            <a:ext cx="8064896" cy="1008112"/>
          </a:xfrm>
        </p:spPr>
        <p:txBody>
          <a:bodyPr>
            <a:normAutofit fontScale="92500" lnSpcReduction="10000"/>
          </a:bodyPr>
          <a:lstStyle/>
          <a:p>
            <a:r>
              <a:rPr lang="en-GB" sz="2000" dirty="0" smtClean="0"/>
              <a:t>AI states request paths with unit references, start and end locations.</a:t>
            </a:r>
          </a:p>
          <a:p>
            <a:r>
              <a:rPr lang="en-GB" sz="2000" dirty="0" smtClean="0"/>
              <a:t>The path is calculated (based on map geometry only) and returned.</a:t>
            </a:r>
          </a:p>
          <a:p>
            <a:r>
              <a:rPr lang="en-GB" sz="2000" dirty="0" smtClean="0"/>
              <a:t>AI state checks an atomic flag for when it’s path request is fulfilled.</a:t>
            </a:r>
            <a:endParaRPr lang="en-GB" sz="2000" dirty="0"/>
          </a:p>
        </p:txBody>
      </p:sp>
      <p:sp>
        <p:nvSpPr>
          <p:cNvPr id="4" name="Rectangle 3"/>
          <p:cNvSpPr/>
          <p:nvPr/>
        </p:nvSpPr>
        <p:spPr>
          <a:xfrm>
            <a:off x="5796136" y="2780928"/>
            <a:ext cx="2880320" cy="33843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796136" y="278092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Path Finding Module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156176" y="3501008"/>
            <a:ext cx="2160240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Task List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7236296" y="407707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Left Brace 13"/>
          <p:cNvSpPr/>
          <p:nvPr/>
        </p:nvSpPr>
        <p:spPr>
          <a:xfrm rot="5400000">
            <a:off x="6948264" y="4005064"/>
            <a:ext cx="576064" cy="187220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6300192" y="501317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Worker Threads Solving A* Paths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827584" y="2852936"/>
            <a:ext cx="2880320" cy="16561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827584" y="285293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AI State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115616" y="3501008"/>
            <a:ext cx="2160240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Update</a:t>
            </a:r>
            <a:endParaRPr lang="en-GB" dirty="0"/>
          </a:p>
        </p:txBody>
      </p:sp>
      <p:cxnSp>
        <p:nvCxnSpPr>
          <p:cNvPr id="20" name="Straight Arrow Connector 19"/>
          <p:cNvCxnSpPr>
            <a:stCxn id="19" idx="3"/>
            <a:endCxn id="6" idx="1"/>
          </p:cNvCxnSpPr>
          <p:nvPr/>
        </p:nvCxnSpPr>
        <p:spPr>
          <a:xfrm>
            <a:off x="3275856" y="3789040"/>
            <a:ext cx="28803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67944" y="342900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Path Request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611560" y="2420888"/>
            <a:ext cx="3456384" cy="41044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611560" y="242088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Unit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1115616" y="5013176"/>
            <a:ext cx="2160240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Path</a:t>
            </a:r>
            <a:endParaRPr lang="en-GB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275856" y="5301208"/>
            <a:ext cx="31683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67944" y="4365104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Thread safe access using </a:t>
            </a:r>
            <a:r>
              <a:rPr lang="en-GB" dirty="0" err="1" smtClean="0"/>
              <a:t>mutex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7236296" y="422108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Managed by Semaphore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GameObject</a:t>
            </a:r>
            <a:r>
              <a:rPr lang="en-GB" dirty="0" smtClean="0"/>
              <a:t> </a:t>
            </a:r>
            <a:r>
              <a:rPr lang="en-GB" dirty="0" smtClean="0"/>
              <a:t>Updates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4525963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Object manages list of ‘live’ </a:t>
            </a:r>
            <a:r>
              <a:rPr lang="en-GB" dirty="0" smtClean="0"/>
              <a:t>objects – Managed through creating task list.</a:t>
            </a:r>
          </a:p>
          <a:p>
            <a:r>
              <a:rPr lang="en-GB" dirty="0" smtClean="0"/>
              <a:t>Object Updates </a:t>
            </a:r>
            <a:r>
              <a:rPr lang="en-GB" dirty="0" smtClean="0"/>
              <a:t>c</a:t>
            </a:r>
            <a:r>
              <a:rPr lang="en-GB" dirty="0" smtClean="0"/>
              <a:t>onducted via task based pattern using multiple threads.</a:t>
            </a:r>
          </a:p>
          <a:p>
            <a:r>
              <a:rPr lang="en-GB" dirty="0" smtClean="0"/>
              <a:t>AI Units have four state – Search and Destroy, Charge, Fight and Death.</a:t>
            </a:r>
          </a:p>
          <a:p>
            <a:r>
              <a:rPr lang="en-GB" dirty="0" smtClean="0"/>
              <a:t>States have thread safe access to a map to enquire about other units.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2060848"/>
            <a:ext cx="2304256" cy="2300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4437112"/>
            <a:ext cx="2325789" cy="1367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Rendering – One Thread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Only data required by the renderer is </a:t>
            </a:r>
            <a:r>
              <a:rPr lang="en-GB" dirty="0" smtClean="0"/>
              <a:t>floats for </a:t>
            </a:r>
            <a:r>
              <a:rPr lang="en-GB" dirty="0" err="1" smtClean="0"/>
              <a:t>x,y</a:t>
            </a:r>
            <a:r>
              <a:rPr lang="en-GB" dirty="0" smtClean="0"/>
              <a:t> and an </a:t>
            </a:r>
            <a:r>
              <a:rPr lang="en-GB" dirty="0" err="1" smtClean="0"/>
              <a:t>int</a:t>
            </a:r>
            <a:r>
              <a:rPr lang="en-GB" dirty="0" smtClean="0"/>
              <a:t> for the id.</a:t>
            </a:r>
          </a:p>
          <a:p>
            <a:r>
              <a:rPr lang="en-GB" dirty="0" smtClean="0"/>
              <a:t>Renderer handles loading the texture atlas and manages the textures and sprites</a:t>
            </a:r>
            <a:r>
              <a:rPr lang="en-GB" dirty="0" smtClean="0"/>
              <a:t>.</a:t>
            </a:r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4716016" y="2852936"/>
            <a:ext cx="3888432" cy="22322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751512" y="2852936"/>
            <a:ext cx="385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Sprite Renderer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876256" y="3356992"/>
            <a:ext cx="1584176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Queue (id, x, y) </a:t>
            </a:r>
            <a:endParaRPr lang="en-GB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>
            <a:off x="7668344" y="393305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860032" y="3356992"/>
            <a:ext cx="1584176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Tile Atlas Texture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4860032" y="4293096"/>
            <a:ext cx="1584176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Sprite Vector</a:t>
            </a:r>
            <a:endParaRPr lang="en-GB" dirty="0"/>
          </a:p>
        </p:txBody>
      </p:sp>
      <p:cxnSp>
        <p:nvCxnSpPr>
          <p:cNvPr id="14" name="Straight Arrow Connector 13"/>
          <p:cNvCxnSpPr>
            <a:stCxn id="13" idx="0"/>
            <a:endCxn id="12" idx="2"/>
          </p:cNvCxnSpPr>
          <p:nvPr/>
        </p:nvCxnSpPr>
        <p:spPr>
          <a:xfrm flipV="1">
            <a:off x="5652120" y="393305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876256" y="4293096"/>
            <a:ext cx="1584176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Apply </a:t>
            </a:r>
            <a:r>
              <a:rPr lang="en-GB" dirty="0" err="1" smtClean="0"/>
              <a:t>x,y</a:t>
            </a:r>
            <a:r>
              <a:rPr lang="en-GB" dirty="0" smtClean="0"/>
              <a:t> to Sprite with id</a:t>
            </a:r>
            <a:endParaRPr lang="en-GB" dirty="0"/>
          </a:p>
        </p:txBody>
      </p:sp>
      <p:cxnSp>
        <p:nvCxnSpPr>
          <p:cNvPr id="23" name="Straight Arrow Connector 22"/>
          <p:cNvCxnSpPr>
            <a:stCxn id="22" idx="1"/>
            <a:endCxn id="13" idx="3"/>
          </p:cNvCxnSpPr>
          <p:nvPr/>
        </p:nvCxnSpPr>
        <p:spPr>
          <a:xfrm flipH="1">
            <a:off x="6444208" y="458112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2"/>
            <a:endCxn id="33" idx="0"/>
          </p:cNvCxnSpPr>
          <p:nvPr/>
        </p:nvCxnSpPr>
        <p:spPr>
          <a:xfrm>
            <a:off x="7668344" y="4869160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04248" y="5877272"/>
            <a:ext cx="1728192" cy="720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SFML </a:t>
            </a:r>
            <a:r>
              <a:rPr lang="en-GB" dirty="0" err="1" smtClean="0"/>
              <a:t>RenderWindow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7668344" y="5157192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Call SFML Render</a:t>
            </a:r>
            <a:endParaRPr lang="en-GB" dirty="0"/>
          </a:p>
        </p:txBody>
      </p:sp>
      <p:cxnSp>
        <p:nvCxnSpPr>
          <p:cNvPr id="45" name="Straight Arrow Connector 44"/>
          <p:cNvCxnSpPr>
            <a:stCxn id="48" idx="2"/>
            <a:endCxn id="6" idx="0"/>
          </p:cNvCxnSpPr>
          <p:nvPr/>
        </p:nvCxnSpPr>
        <p:spPr>
          <a:xfrm>
            <a:off x="7668344" y="1988840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876256" y="1412776"/>
            <a:ext cx="1584176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GameObject</a:t>
            </a:r>
            <a:r>
              <a:rPr lang="en-GB" dirty="0" smtClean="0"/>
              <a:t> Update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7668344" y="2132856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Render </a:t>
            </a:r>
            <a:r>
              <a:rPr lang="en-GB" dirty="0" smtClean="0"/>
              <a:t>Requests</a:t>
            </a:r>
            <a:endParaRPr lang="en-GB" dirty="0"/>
          </a:p>
        </p:txBody>
      </p:sp>
      <p:sp>
        <p:nvSpPr>
          <p:cNvPr id="50" name="Rectangle 49"/>
          <p:cNvSpPr/>
          <p:nvPr/>
        </p:nvSpPr>
        <p:spPr>
          <a:xfrm>
            <a:off x="5076056" y="1412776"/>
            <a:ext cx="1584176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Tile Map</a:t>
            </a:r>
            <a:endParaRPr lang="en-GB" dirty="0"/>
          </a:p>
        </p:txBody>
      </p:sp>
      <p:cxnSp>
        <p:nvCxnSpPr>
          <p:cNvPr id="53" name="Shape 52"/>
          <p:cNvCxnSpPr>
            <a:stCxn id="50" idx="2"/>
            <a:endCxn id="6" idx="0"/>
          </p:cNvCxnSpPr>
          <p:nvPr/>
        </p:nvCxnSpPr>
        <p:spPr>
          <a:xfrm rot="16200000" flipH="1">
            <a:off x="6084168" y="1772816"/>
            <a:ext cx="1368152" cy="1800200"/>
          </a:xfrm>
          <a:prstGeom prst="bentConnector3">
            <a:avLst>
              <a:gd name="adj1" fmla="val 3108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358</Words>
  <Application>Microsoft Office PowerPoint</Application>
  <PresentationFormat>On-screen Show (4:3)</PresentationFormat>
  <Paragraphs>71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CMP202 – Data and Algorithms 2 Multi-threaded Battle Simulator</vt:lpstr>
      <vt:lpstr>Application Purpose</vt:lpstr>
      <vt:lpstr>Problem</vt:lpstr>
      <vt:lpstr>Application Structure and Threads Interaction</vt:lpstr>
      <vt:lpstr>Asynchronous Path Finding</vt:lpstr>
      <vt:lpstr>GameObject Updates</vt:lpstr>
      <vt:lpstr>Rendering – One Thread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CMP202 – Data and Algorithms 2</dc:title>
  <dc:creator>James</dc:creator>
  <cp:lastModifiedBy>James</cp:lastModifiedBy>
  <cp:revision>31</cp:revision>
  <dcterms:created xsi:type="dcterms:W3CDTF">2018-04-26T08:37:19Z</dcterms:created>
  <dcterms:modified xsi:type="dcterms:W3CDTF">2018-04-26T13:16:09Z</dcterms:modified>
</cp:coreProperties>
</file>