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3" r:id="rId3"/>
    <p:sldId id="261" r:id="rId4"/>
    <p:sldId id="290" r:id="rId5"/>
    <p:sldId id="284" r:id="rId6"/>
    <p:sldId id="312" r:id="rId7"/>
    <p:sldId id="313" r:id="rId8"/>
    <p:sldId id="310" r:id="rId9"/>
    <p:sldId id="311" r:id="rId10"/>
    <p:sldId id="292" r:id="rId11"/>
    <p:sldId id="317" r:id="rId12"/>
    <p:sldId id="321" r:id="rId13"/>
    <p:sldId id="314" r:id="rId14"/>
    <p:sldId id="318" r:id="rId15"/>
    <p:sldId id="319" r:id="rId16"/>
    <p:sldId id="320" r:id="rId17"/>
    <p:sldId id="288" r:id="rId18"/>
    <p:sldId id="324" r:id="rId19"/>
    <p:sldId id="298" r:id="rId20"/>
    <p:sldId id="325" r:id="rId21"/>
    <p:sldId id="326" r:id="rId22"/>
    <p:sldId id="327" r:id="rId23"/>
    <p:sldId id="328" r:id="rId24"/>
    <p:sldId id="301" r:id="rId25"/>
    <p:sldId id="323" r:id="rId26"/>
    <p:sldId id="322" r:id="rId27"/>
  </p:sldIdLst>
  <p:sldSz cx="9144000" cy="6858000" type="screen4x3"/>
  <p:notesSz cx="9869488" cy="6735763"/>
  <p:embeddedFontLst>
    <p:embeddedFont>
      <p:font typeface="Raleway" panose="02020500000000000000" charset="0"/>
      <p:regular r:id="rId30"/>
      <p:bold r:id="rId31"/>
      <p:italic r:id="rId32"/>
      <p:boldItalic r:id="rId33"/>
    </p:embeddedFont>
    <p:embeddedFont>
      <p:font typeface="微軟正黑體" panose="020B0604030504040204" pitchFamily="34" charset="-120"/>
      <p:regular r:id="rId34"/>
      <p:bold r:id="rId35"/>
    </p:embeddedFont>
    <p:embeddedFont>
      <p:font typeface="Lato" panose="02020500000000000000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5C5"/>
    <a:srgbClr val="73B2DA"/>
    <a:srgbClr val="97A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1DADAF-C452-4BED-A372-887F624FDFEF}">
  <a:tblStyle styleId="{421DADAF-C452-4BED-A372-887F624F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5947" autoAdjust="0"/>
  </p:normalViewPr>
  <p:slideViewPr>
    <p:cSldViewPr snapToGrid="0">
      <p:cViewPr varScale="1">
        <p:scale>
          <a:sx n="99" d="100"/>
          <a:sy n="99" d="100"/>
        </p:scale>
        <p:origin x="14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5FEA-F43E-45BA-8ACE-D34F8F9E64B0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F511-0244-47B8-A804-49FCE592A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92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這頁順序往後 內容改在 </a:t>
            </a:r>
            <a:r>
              <a:rPr lang="en-US" altLang="zh-TW" dirty="0" smtClean="0"/>
              <a:t>test case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設計</a:t>
            </a:r>
            <a:r>
              <a:rPr lang="en-US" altLang="zh-TW" baseline="0" dirty="0" smtClean="0"/>
              <a:t>+</a:t>
            </a:r>
            <a:r>
              <a:rPr lang="zh-TW" altLang="en-US" baseline="0" dirty="0" smtClean="0"/>
              <a:t>方法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953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這頁順序往後 內容改在 </a:t>
            </a:r>
            <a:r>
              <a:rPr lang="en-US" altLang="zh-TW" dirty="0" smtClean="0"/>
              <a:t>test case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設計</a:t>
            </a:r>
            <a:r>
              <a:rPr lang="en-US" altLang="zh-TW" baseline="0" dirty="0" smtClean="0"/>
              <a:t>+</a:t>
            </a:r>
            <a:r>
              <a:rPr lang="zh-TW" altLang="en-US" baseline="0" dirty="0" smtClean="0"/>
              <a:t>方法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829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168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046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837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163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462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470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110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0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1.</a:t>
            </a:r>
            <a:r>
              <a:rPr lang="zh-TW" altLang="en-US" dirty="0" smtClean="0"/>
              <a:t>滑動問題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系統通知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等待問題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權限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5.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6.</a:t>
            </a:r>
            <a:r>
              <a:rPr lang="zh-TW" altLang="en-US" dirty="0" smtClean="0"/>
              <a:t>時間問題 </a:t>
            </a:r>
            <a:r>
              <a:rPr lang="en-US" altLang="zh-TW" dirty="0" smtClean="0"/>
              <a:t>(</a:t>
            </a:r>
            <a:r>
              <a:rPr lang="zh-TW" altLang="en-US" dirty="0" smtClean="0"/>
              <a:t>跨日 </a:t>
            </a:r>
            <a:r>
              <a:rPr lang="en-US" altLang="zh-TW" dirty="0" smtClean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7.</a:t>
            </a:r>
            <a:r>
              <a:rPr lang="zh-TW" altLang="en-US" dirty="0" smtClean="0"/>
              <a:t>螢幕比例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1.Test</a:t>
            </a:r>
            <a:r>
              <a:rPr lang="en-US" altLang="zh-TW" baseline="0" dirty="0" smtClean="0"/>
              <a:t>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2</a:t>
            </a:r>
            <a:r>
              <a:rPr lang="zh-TW" altLang="en-US" baseline="0" dirty="0" smtClean="0"/>
              <a:t>框架</a:t>
            </a:r>
            <a:r>
              <a:rPr lang="en-US" altLang="zh-TW" baseline="0" dirty="0" smtClean="0"/>
              <a:t> &amp; </a:t>
            </a:r>
            <a:r>
              <a:rPr lang="zh-TW" altLang="en-US" baseline="0" dirty="0" smtClean="0"/>
              <a:t>框架說明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/>
              <a:t>3.</a:t>
            </a:r>
            <a:r>
              <a:rPr lang="zh-TW" altLang="en-US" baseline="0" dirty="0" smtClean="0"/>
              <a:t>腳本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/>
              <a:t>4.StateGraph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5.</a:t>
            </a:r>
            <a:r>
              <a:rPr lang="zh-TW" altLang="en-US" baseline="0" dirty="0" smtClean="0"/>
              <a:t>文件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/>
              <a:t>6.</a:t>
            </a:r>
            <a:r>
              <a:rPr lang="zh-TW" altLang="en-US" baseline="0" dirty="0" smtClean="0"/>
              <a:t>影片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7.UseCase</a:t>
            </a:r>
            <a:r>
              <a:rPr lang="en-US" altLang="zh-TW" baseline="0" dirty="0" smtClean="0"/>
              <a:t>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8.CI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79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改名為 </a:t>
            </a:r>
            <a:r>
              <a:rPr lang="en-US" dirty="0" smtClean="0"/>
              <a:t>Test case design</a:t>
            </a:r>
            <a:r>
              <a:rPr lang="en-US" baseline="0" dirty="0" smtClean="0"/>
              <a:t> artifacts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8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這邊用手機</a:t>
            </a:r>
            <a:r>
              <a:rPr lang="en-US" altLang="zh-TW" dirty="0" smtClean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06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68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46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278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C1: have null string</a:t>
            </a:r>
          </a:p>
          <a:p>
            <a:r>
              <a:rPr lang="en-US" altLang="zh-TW" dirty="0" smtClean="0"/>
              <a:t>C2: special character(</a:t>
            </a:r>
            <a:r>
              <a:rPr lang="zh-TW" altLang="en-US" dirty="0" smtClean="0"/>
              <a:t>空白</a:t>
            </a:r>
            <a:r>
              <a:rPr lang="en-US" altLang="zh-TW" dirty="0" smtClean="0"/>
              <a:t>)</a:t>
            </a:r>
            <a:r>
              <a:rPr lang="zh-TW" altLang="en-US" dirty="0" smtClean="0"/>
              <a:t> 說明 那些字元 為什麼是這些字元</a:t>
            </a:r>
            <a:endParaRPr lang="en-US" altLang="zh-TW" dirty="0" smtClean="0"/>
          </a:p>
          <a:p>
            <a:r>
              <a:rPr lang="en-US" altLang="zh-TW" dirty="0" smtClean="0"/>
              <a:t>C3: valid string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要分詳細一點</a:t>
            </a:r>
            <a:r>
              <a:rPr lang="en-US" altLang="zh-TW" dirty="0" smtClean="0"/>
              <a:t>) 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STRING  </a:t>
            </a:r>
            <a:r>
              <a:rPr lang="zh-TW" altLang="en-US" dirty="0" smtClean="0"/>
              <a:t>上限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349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git.csie.ntut.edu.tw/jenkins3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documents/edit/374673c4-d53d-4d0c-ad7a-de5cd8ff10b0/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ntutsesdt/AC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545577" y="3820415"/>
            <a:ext cx="7859867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STV-</a:t>
            </a:r>
            <a:r>
              <a:rPr lang="en-US" altLang="zh-TW" dirty="0"/>
              <a:t>Project Presentation</a:t>
            </a:r>
            <a:endParaRPr dirty="0"/>
          </a:p>
        </p:txBody>
      </p:sp>
      <p:sp>
        <p:nvSpPr>
          <p:cNvPr id="5" name="Google Shape;88;p12"/>
          <p:cNvSpPr txBox="1">
            <a:spLocks/>
          </p:cNvSpPr>
          <p:nvPr/>
        </p:nvSpPr>
        <p:spPr>
          <a:xfrm>
            <a:off x="545577" y="4878423"/>
            <a:ext cx="7859867" cy="61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t"/>
            <a:r>
              <a:rPr lang="en-US" sz="3200" dirty="0" smtClean="0"/>
              <a:t>Team Member :</a:t>
            </a:r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24878" y="5102240"/>
            <a:ext cx="258471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t"/>
            <a:r>
              <a:rPr lang="en-US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107598010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陳郁欣</a:t>
            </a:r>
            <a:endParaRPr lang="en-US" altLang="zh-TW" sz="1600" dirty="0" smtClean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107598013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鄭鴻仁</a:t>
            </a:r>
            <a:endParaRPr lang="en-US" altLang="zh-TW" sz="1600" dirty="0" smtClean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107598020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林冠璋</a:t>
            </a:r>
            <a:endParaRPr lang="zh-TW" altLang="zh-TW" sz="1600" dirty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107598025</a:t>
            </a:r>
            <a:r>
              <a:rPr lang="zh-TW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陳巧宜</a:t>
            </a:r>
          </a:p>
          <a:p>
            <a:pPr lvl="2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107598042</a:t>
            </a:r>
            <a:r>
              <a:rPr lang="zh-TW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洪子軒</a:t>
            </a:r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3" y="797536"/>
            <a:ext cx="1552575" cy="155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2153" y="140630"/>
            <a:ext cx="7494162" cy="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 smtClean="0"/>
              <a:t>Approach</a:t>
            </a:r>
            <a:r>
              <a:rPr lang="en-US" altLang="zh-TW" dirty="0" smtClean="0"/>
              <a:t>-</a:t>
            </a:r>
            <a:endParaRPr sz="32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0" y="1245098"/>
            <a:ext cx="2357442" cy="26440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305" y="1245098"/>
            <a:ext cx="2396912" cy="26440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583" y="1245098"/>
            <a:ext cx="2546301" cy="26440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50" y="4031665"/>
            <a:ext cx="2357442" cy="262732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79683"/>
              </p:ext>
            </p:extLst>
          </p:nvPr>
        </p:nvGraphicFramePr>
        <p:xfrm>
          <a:off x="2799344" y="4200097"/>
          <a:ext cx="6229932" cy="237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7434">
                  <a:extLst>
                    <a:ext uri="{9D8B030D-6E8A-4147-A177-3AD203B41FA5}">
                      <a16:colId xmlns:a16="http://schemas.microsoft.com/office/drawing/2014/main" val="1611709251"/>
                    </a:ext>
                  </a:extLst>
                </a:gridCol>
                <a:gridCol w="893851">
                  <a:extLst>
                    <a:ext uri="{9D8B030D-6E8A-4147-A177-3AD203B41FA5}">
                      <a16:colId xmlns:a16="http://schemas.microsoft.com/office/drawing/2014/main" val="3682861925"/>
                    </a:ext>
                  </a:extLst>
                </a:gridCol>
                <a:gridCol w="1055304">
                  <a:extLst>
                    <a:ext uri="{9D8B030D-6E8A-4147-A177-3AD203B41FA5}">
                      <a16:colId xmlns:a16="http://schemas.microsoft.com/office/drawing/2014/main" val="4121262660"/>
                    </a:ext>
                  </a:extLst>
                </a:gridCol>
                <a:gridCol w="1030350">
                  <a:extLst>
                    <a:ext uri="{9D8B030D-6E8A-4147-A177-3AD203B41FA5}">
                      <a16:colId xmlns:a16="http://schemas.microsoft.com/office/drawing/2014/main" val="3203516444"/>
                    </a:ext>
                  </a:extLst>
                </a:gridCol>
                <a:gridCol w="955497">
                  <a:extLst>
                    <a:ext uri="{9D8B030D-6E8A-4147-A177-3AD203B41FA5}">
                      <a16:colId xmlns:a16="http://schemas.microsoft.com/office/drawing/2014/main" val="4288029603"/>
                    </a:ext>
                  </a:extLst>
                </a:gridCol>
                <a:gridCol w="801384">
                  <a:extLst>
                    <a:ext uri="{9D8B030D-6E8A-4147-A177-3AD203B41FA5}">
                      <a16:colId xmlns:a16="http://schemas.microsoft.com/office/drawing/2014/main" val="2268273975"/>
                    </a:ext>
                  </a:extLst>
                </a:gridCol>
                <a:gridCol w="666112">
                  <a:extLst>
                    <a:ext uri="{9D8B030D-6E8A-4147-A177-3AD203B41FA5}">
                      <a16:colId xmlns:a16="http://schemas.microsoft.com/office/drawing/2014/main" val="2157781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37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Task due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r>
                        <a:rPr lang="en-US" altLang="zh-TW" baseline="0" dirty="0" smtClean="0"/>
                        <a:t>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r>
                        <a:rPr lang="en-US" altLang="zh-TW" baseline="0" dirty="0" smtClean="0"/>
                        <a:t>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891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Already Start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Later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591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73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Progress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Almost 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Halfway</a:t>
                      </a:r>
                      <a:r>
                        <a:rPr lang="en-US" altLang="zh-TW" baseline="0" dirty="0" smtClean="0"/>
                        <a:t> there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Way</a:t>
                      </a:r>
                      <a:r>
                        <a:rPr lang="en-US" altLang="zh-TW" baseline="0" dirty="0" smtClean="0"/>
                        <a:t> to go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Nothing accomplished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788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65950" y="866075"/>
            <a:ext cx="2494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zh-TW" alt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378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2" name="矩形 1"/>
          <p:cNvSpPr/>
          <p:nvPr/>
        </p:nvSpPr>
        <p:spPr>
          <a:xfrm>
            <a:off x="352572" y="706573"/>
            <a:ext cx="1846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Input Space Partition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44" y="2068476"/>
            <a:ext cx="3895725" cy="5429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2572" y="3797983"/>
            <a:ext cx="85859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EditText</a:t>
            </a:r>
            <a:endParaRPr lang="en-US" altLang="zh-TW" dirty="0" smtClean="0"/>
          </a:p>
          <a:p>
            <a:pPr lvl="4"/>
            <a:r>
              <a:rPr lang="en-US" altLang="zh-TW" dirty="0" smtClean="0"/>
              <a:t>    C1</a:t>
            </a:r>
            <a:r>
              <a:rPr lang="en-US" altLang="zh-TW" dirty="0"/>
              <a:t>: </a:t>
            </a:r>
            <a:r>
              <a:rPr lang="en-US" altLang="zh-TW" dirty="0" smtClean="0"/>
              <a:t>Null </a:t>
            </a:r>
            <a:r>
              <a:rPr lang="en-US" altLang="zh-TW" dirty="0"/>
              <a:t>string</a:t>
            </a:r>
          </a:p>
          <a:p>
            <a:pPr lvl="2"/>
            <a:r>
              <a:rPr lang="en-US" altLang="zh-TW" dirty="0" smtClean="0"/>
              <a:t>    C2</a:t>
            </a:r>
            <a:r>
              <a:rPr lang="en-US" altLang="zh-TW" dirty="0"/>
              <a:t>: </a:t>
            </a:r>
            <a:r>
              <a:rPr lang="en-US" altLang="zh-TW" dirty="0" smtClean="0"/>
              <a:t>Special character: @#$%^&amp; by Random </a:t>
            </a:r>
            <a:r>
              <a:rPr lang="en-US" altLang="zh-TW" dirty="0" smtClean="0"/>
              <a:t>Pick </a:t>
            </a:r>
            <a:r>
              <a:rPr lang="en-US" altLang="zh-TW" dirty="0" err="1" smtClean="0"/>
              <a:t>unicode</a:t>
            </a:r>
            <a:r>
              <a:rPr lang="en-US" altLang="zh-TW" dirty="0" smtClean="0"/>
              <a:t> 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C3</a:t>
            </a:r>
            <a:r>
              <a:rPr lang="en-US" altLang="zh-TW" dirty="0"/>
              <a:t>: </a:t>
            </a:r>
            <a:r>
              <a:rPr lang="en-US" altLang="zh-TW" dirty="0" smtClean="0"/>
              <a:t>Valid string</a:t>
            </a:r>
          </a:p>
          <a:p>
            <a:pPr lvl="2"/>
            <a:endParaRPr lang="en-US" altLang="zh-TW" dirty="0" smtClean="0"/>
          </a:p>
          <a:p>
            <a:r>
              <a:rPr lang="en-US" altLang="zh-TW" dirty="0"/>
              <a:t>For Numerical </a:t>
            </a:r>
            <a:r>
              <a:rPr lang="en-US" altLang="zh-TW" dirty="0" smtClean="0"/>
              <a:t>Partition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C1: Select 1900 year</a:t>
            </a:r>
          </a:p>
          <a:p>
            <a:r>
              <a:rPr lang="en-US" altLang="zh-TW" dirty="0" smtClean="0"/>
              <a:t>    C2: </a:t>
            </a:r>
            <a:r>
              <a:rPr lang="en-US" altLang="zh-TW" dirty="0"/>
              <a:t>Select </a:t>
            </a:r>
            <a:r>
              <a:rPr lang="en-US" altLang="zh-TW" dirty="0" smtClean="0"/>
              <a:t>2019 year</a:t>
            </a:r>
          </a:p>
          <a:p>
            <a:r>
              <a:rPr lang="en-US" altLang="zh-TW" dirty="0" smtClean="0"/>
              <a:t>    C3: </a:t>
            </a:r>
            <a:r>
              <a:rPr lang="en-US" altLang="zh-TW" dirty="0"/>
              <a:t>Select </a:t>
            </a:r>
            <a:r>
              <a:rPr lang="en-US" altLang="zh-TW" dirty="0" smtClean="0"/>
              <a:t>2100 </a:t>
            </a:r>
            <a:r>
              <a:rPr lang="en-US" altLang="zh-TW" dirty="0"/>
              <a:t>year</a:t>
            </a:r>
          </a:p>
          <a:p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68" y="1339959"/>
            <a:ext cx="3800475" cy="5810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761" y="1037938"/>
            <a:ext cx="1447908" cy="243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 Test Cases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89644"/>
              </p:ext>
            </p:extLst>
          </p:nvPr>
        </p:nvGraphicFramePr>
        <p:xfrm>
          <a:off x="893700" y="1715499"/>
          <a:ext cx="6096000" cy="4424680"/>
        </p:xfrm>
        <a:graphic>
          <a:graphicData uri="http://schemas.openxmlformats.org/drawingml/2006/table">
            <a:tbl>
              <a:tblPr firstRow="1" bandRow="1">
                <a:tableStyleId>{421DADAF-C452-4BED-A372-887F624FDFEF}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802316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22535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2185C5"/>
                          </a:solidFill>
                        </a:rPr>
                        <a:t>Criteria</a:t>
                      </a:r>
                      <a:endParaRPr lang="en-US" altLang="zh-TW" sz="1400" dirty="0" smtClean="0">
                        <a:solidFill>
                          <a:srgbClr val="2185C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ScriptName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08218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addTask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addList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894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addTask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2513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deleteList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8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deleteTask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1686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editList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013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editTask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699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editTask_checkList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82029"/>
                  </a:ext>
                </a:extLst>
              </a:tr>
              <a:tr h="2429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quickAddTask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17524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search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20397"/>
                  </a:ext>
                </a:extLst>
              </a:tr>
              <a:tr h="1193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viewTask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7044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viewTask1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24046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1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7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 Test Cases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03761"/>
              </p:ext>
            </p:extLst>
          </p:nvPr>
        </p:nvGraphicFramePr>
        <p:xfrm>
          <a:off x="893700" y="1715499"/>
          <a:ext cx="6096000" cy="3205480"/>
        </p:xfrm>
        <a:graphic>
          <a:graphicData uri="http://schemas.openxmlformats.org/drawingml/2006/table">
            <a:tbl>
              <a:tblPr firstRow="1" bandRow="1">
                <a:tableStyleId>{421DADAF-C452-4BED-A372-887F624FDFEF}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802316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22535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2185C5"/>
                          </a:solidFill>
                        </a:rPr>
                        <a:t>Criteria</a:t>
                      </a:r>
                      <a:endParaRPr lang="en-US" altLang="zh-TW" sz="1400" dirty="0" smtClean="0">
                        <a:solidFill>
                          <a:srgbClr val="2185C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ScriptName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0821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CategoryEachChoiceCoverage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block1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894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block2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2513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block3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8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block4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1686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block6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013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somedayStartCategory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6994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tomorrowStartCategory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8202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6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91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91" y="-149723"/>
            <a:ext cx="6462600" cy="1143000"/>
          </a:xfrm>
        </p:spPr>
        <p:txBody>
          <a:bodyPr/>
          <a:lstStyle/>
          <a:p>
            <a:r>
              <a:rPr lang="en-US" altLang="zh-TW" dirty="0" smtClean="0"/>
              <a:t>All Test Cases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15226"/>
              </p:ext>
            </p:extLst>
          </p:nvPr>
        </p:nvGraphicFramePr>
        <p:xfrm>
          <a:off x="3316691" y="268177"/>
          <a:ext cx="5712584" cy="6400800"/>
        </p:xfrm>
        <a:graphic>
          <a:graphicData uri="http://schemas.openxmlformats.org/drawingml/2006/table">
            <a:tbl>
              <a:tblPr firstRow="1" bandRow="1">
                <a:tableStyleId>{421DADAF-C452-4BED-A372-887F624FDFEF}</a:tableStyleId>
              </a:tblPr>
              <a:tblGrid>
                <a:gridCol w="2856292">
                  <a:extLst>
                    <a:ext uri="{9D8B030D-6E8A-4147-A177-3AD203B41FA5}">
                      <a16:colId xmlns:a16="http://schemas.microsoft.com/office/drawing/2014/main" val="2880231605"/>
                    </a:ext>
                  </a:extLst>
                </a:gridCol>
                <a:gridCol w="2856292">
                  <a:extLst>
                    <a:ext uri="{9D8B030D-6E8A-4147-A177-3AD203B41FA5}">
                      <a16:colId xmlns:a16="http://schemas.microsoft.com/office/drawing/2014/main" val="1722535411"/>
                    </a:ext>
                  </a:extLst>
                </a:gridCol>
              </a:tblGrid>
              <a:tr h="209778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2185C5"/>
                          </a:solidFill>
                        </a:rPr>
                        <a:t>Criteria</a:t>
                      </a:r>
                      <a:endParaRPr lang="en-US" altLang="zh-TW" sz="1400" dirty="0" smtClean="0">
                        <a:solidFill>
                          <a:srgbClr val="2185C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ScriptName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08218"/>
                  </a:ext>
                </a:extLst>
              </a:tr>
              <a:tr h="209778">
                <a:tc rowSpan="19"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EdgeCoverage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endWithNode10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489449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endWithNode12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251316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endWithNode14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208863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endWithNode15_1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68655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endWithNode15_2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701371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endWithNode15_3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869940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endWithNode2-1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982029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endWithNode2-2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91494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endWithNode20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794106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endWithNode21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078462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endWithNode24_1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449253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endWithNode24_2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90829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endWithNode24_3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726918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endWithNode24_5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226357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endWithNode30_1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564046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endWithNode30_2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640730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endWithNode34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943818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endWithNode35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9945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goThroughNode3to7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4733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2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5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91" y="-149723"/>
            <a:ext cx="6462600" cy="1143000"/>
          </a:xfrm>
        </p:spPr>
        <p:txBody>
          <a:bodyPr/>
          <a:lstStyle/>
          <a:p>
            <a:r>
              <a:rPr lang="en-US" altLang="zh-TW" dirty="0" smtClean="0"/>
              <a:t>All Test Cases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44190"/>
              </p:ext>
            </p:extLst>
          </p:nvPr>
        </p:nvGraphicFramePr>
        <p:xfrm>
          <a:off x="145097" y="1222409"/>
          <a:ext cx="8884178" cy="4405162"/>
        </p:xfrm>
        <a:graphic>
          <a:graphicData uri="http://schemas.openxmlformats.org/drawingml/2006/table">
            <a:tbl>
              <a:tblPr firstRow="1" bandRow="1">
                <a:tableStyleId>{421DADAF-C452-4BED-A372-887F624FDFEF}</a:tableStyleId>
              </a:tblPr>
              <a:tblGrid>
                <a:gridCol w="1084295">
                  <a:extLst>
                    <a:ext uri="{9D8B030D-6E8A-4147-A177-3AD203B41FA5}">
                      <a16:colId xmlns:a16="http://schemas.microsoft.com/office/drawing/2014/main" val="2880231605"/>
                    </a:ext>
                  </a:extLst>
                </a:gridCol>
                <a:gridCol w="3073101">
                  <a:extLst>
                    <a:ext uri="{9D8B030D-6E8A-4147-A177-3AD203B41FA5}">
                      <a16:colId xmlns:a16="http://schemas.microsoft.com/office/drawing/2014/main" val="3125486126"/>
                    </a:ext>
                  </a:extLst>
                </a:gridCol>
                <a:gridCol w="4726782">
                  <a:extLst>
                    <a:ext uri="{9D8B030D-6E8A-4147-A177-3AD203B41FA5}">
                      <a16:colId xmlns:a16="http://schemas.microsoft.com/office/drawing/2014/main" val="1722535411"/>
                    </a:ext>
                  </a:extLst>
                </a:gridCol>
              </a:tblGrid>
              <a:tr h="29085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2185C5"/>
                          </a:solidFill>
                        </a:rPr>
                        <a:t>Criteria</a:t>
                      </a:r>
                      <a:endParaRPr lang="en-US" altLang="zh-TW" sz="1400" dirty="0" smtClean="0">
                        <a:solidFill>
                          <a:srgbClr val="2185C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ScriptName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ScriptName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08218"/>
                  </a:ext>
                </a:extLst>
              </a:tr>
              <a:tr h="290850">
                <a:tc rowSpan="11"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InputSpacePartition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saveWithEarlyCompleteDate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saveWithNumbericLocation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489449"/>
                  </a:ext>
                </a:extLst>
              </a:tr>
              <a:tr h="2692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saveWithFutureCompleteDate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saveWithEarlyStartDate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251316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saveWithSettingCompleteTime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saveWithFutureStartDate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208863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saveWithRandomTextDescription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saveWithThisYearStartDate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68655"/>
                  </a:ext>
                </a:extLst>
              </a:tr>
              <a:tr h="47752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saveWithEarlyDueDateAndCheckTaskListView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saveWithSettingStartTime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70137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saveWithFutureDueDate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saveWithNoTaskName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869940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saveWithSettingDueTime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saveWithNoTaskNameAfterSaveTask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98202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editList_forNullName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saveWithTaskName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91494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editList_forRandomly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saveWithBottomCountryInTimeZone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794106"/>
                  </a:ext>
                </a:extLst>
              </a:tr>
              <a:tr h="1930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editList_forSpace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saveWithTopCountryInTimeZone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078462"/>
                  </a:ext>
                </a:extLst>
              </a:tr>
              <a:tr h="320842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saveWithRandomTextURL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449253"/>
                  </a:ext>
                </a:extLst>
              </a:tr>
              <a:tr h="2908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 </a:t>
                      </a:r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0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91" y="-149723"/>
            <a:ext cx="6462600" cy="1143000"/>
          </a:xfrm>
        </p:spPr>
        <p:txBody>
          <a:bodyPr/>
          <a:lstStyle/>
          <a:p>
            <a:r>
              <a:rPr lang="en-US" altLang="zh-TW" dirty="0" smtClean="0"/>
              <a:t>All Test Cases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68193"/>
              </p:ext>
            </p:extLst>
          </p:nvPr>
        </p:nvGraphicFramePr>
        <p:xfrm>
          <a:off x="1078028" y="1921271"/>
          <a:ext cx="5592279" cy="2047975"/>
        </p:xfrm>
        <a:graphic>
          <a:graphicData uri="http://schemas.openxmlformats.org/drawingml/2006/table">
            <a:tbl>
              <a:tblPr firstRow="1" bandRow="1">
                <a:tableStyleId>{421DADAF-C452-4BED-A372-887F624FDFEF}</a:tableStyleId>
              </a:tblPr>
              <a:tblGrid>
                <a:gridCol w="2734460">
                  <a:extLst>
                    <a:ext uri="{9D8B030D-6E8A-4147-A177-3AD203B41FA5}">
                      <a16:colId xmlns:a16="http://schemas.microsoft.com/office/drawing/2014/main" val="2880231605"/>
                    </a:ext>
                  </a:extLst>
                </a:gridCol>
                <a:gridCol w="2857819">
                  <a:extLst>
                    <a:ext uri="{9D8B030D-6E8A-4147-A177-3AD203B41FA5}">
                      <a16:colId xmlns:a16="http://schemas.microsoft.com/office/drawing/2014/main" val="1722535411"/>
                    </a:ext>
                  </a:extLst>
                </a:gridCol>
              </a:tblGrid>
              <a:tr h="254021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2185C5"/>
                          </a:solidFill>
                        </a:rPr>
                        <a:t>Criteria</a:t>
                      </a:r>
                      <a:endParaRPr lang="en-US" altLang="zh-TW" sz="1400" dirty="0" smtClean="0">
                        <a:solidFill>
                          <a:srgbClr val="2185C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ScriptName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08218"/>
                  </a:ext>
                </a:extLst>
              </a:tr>
              <a:tr h="254021"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EditTaskEachChoiceCoverage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editTaskEachChoiceSelection1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489449"/>
                  </a:ext>
                </a:extLst>
              </a:tr>
              <a:tr h="25402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editTaskEachChoiceSelection2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251316"/>
                  </a:ext>
                </a:extLst>
              </a:tr>
              <a:tr h="25402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editTaskEachChoiceSelection3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208863"/>
                  </a:ext>
                </a:extLst>
              </a:tr>
              <a:tr h="25402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editTaskEachChoiceSelection4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746096"/>
                  </a:ext>
                </a:extLst>
              </a:tr>
              <a:tr h="52397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68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0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10122" y="177934"/>
            <a:ext cx="8514069" cy="1143000"/>
          </a:xfrm>
        </p:spPr>
        <p:txBody>
          <a:bodyPr/>
          <a:lstStyle/>
          <a:p>
            <a:r>
              <a:rPr lang="en-US" altLang="zh-TW" dirty="0" smtClean="0"/>
              <a:t>Anomaly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10122" y="1406581"/>
            <a:ext cx="75210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螢幕翻轉  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.On Pause  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3.Context:Wifi Bluetooth </a:t>
            </a:r>
            <a:r>
              <a:rPr lang="en-US" altLang="zh-TW" sz="2800" dirty="0" err="1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PhoneCall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…(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不測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時間不</a:t>
            </a:r>
            <a:r>
              <a:rPr lang="zh-TW" altLang="en-US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夠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再加上此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沒有用到太多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4.Random Input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2" y="3859981"/>
            <a:ext cx="72009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10122" y="177934"/>
            <a:ext cx="8514069" cy="1143000"/>
          </a:xfrm>
        </p:spPr>
        <p:txBody>
          <a:bodyPr/>
          <a:lstStyle/>
          <a:p>
            <a:r>
              <a:rPr lang="en-US" altLang="zh-TW" dirty="0" smtClean="0"/>
              <a:t>Anomaly</a:t>
            </a:r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45" y="594556"/>
            <a:ext cx="2827580" cy="56348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4754" y="2456965"/>
            <a:ext cx="53901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4.Random </a:t>
            </a:r>
            <a:r>
              <a:rPr lang="en-US" altLang="zh-TW" sz="20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Input(by Unicode)</a:t>
            </a:r>
          </a:p>
          <a:p>
            <a:endParaRPr lang="en-US" altLang="zh-TW" sz="2000" dirty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Midterm: </a:t>
            </a:r>
            <a:r>
              <a:rPr lang="zh-TW" altLang="en-US" sz="20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符號</a:t>
            </a:r>
            <a:r>
              <a:rPr lang="zh-TW" altLang="en-US" sz="20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 Final: Random Unicode</a:t>
            </a:r>
            <a:endParaRPr lang="en-US" altLang="zh-TW" sz="2000" dirty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17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496486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Testing Tools : </a:t>
            </a:r>
            <a:r>
              <a:rPr lang="en-US" altLang="zh-TW" sz="3200" dirty="0" smtClean="0">
                <a:solidFill>
                  <a:srgbClr val="2185C5"/>
                </a:solidFill>
              </a:rPr>
              <a:t>AKB-</a:t>
            </a:r>
            <a:r>
              <a:rPr lang="en-US" altLang="zh-TW" sz="3200" dirty="0"/>
              <a:t>Conceptual Diagram</a:t>
            </a:r>
            <a:endParaRPr lang="en-US" altLang="zh-TW" sz="3200" dirty="0">
              <a:solidFill>
                <a:srgbClr val="2185C5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161" r="232" b="6062"/>
          <a:stretch/>
        </p:blipFill>
        <p:spPr>
          <a:xfrm>
            <a:off x="1097281" y="1981825"/>
            <a:ext cx="7295948" cy="426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Outline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文字方塊 6"/>
          <p:cNvSpPr txBox="1"/>
          <p:nvPr/>
        </p:nvSpPr>
        <p:spPr>
          <a:xfrm>
            <a:off x="1411016" y="1786024"/>
            <a:ext cx="68699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2185C5"/>
                </a:solidFill>
              </a:rPr>
              <a:t>1. Test Criteria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2. Approach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3.</a:t>
            </a:r>
            <a:r>
              <a:rPr lang="en-US" altLang="zh-TW" sz="2400" dirty="0">
                <a:solidFill>
                  <a:srgbClr val="2185C5"/>
                </a:solidFill>
              </a:rPr>
              <a:t> </a:t>
            </a:r>
            <a:r>
              <a:rPr lang="en-US" altLang="zh-TW" sz="2400" dirty="0" smtClean="0">
                <a:solidFill>
                  <a:srgbClr val="2185C5"/>
                </a:solidFill>
              </a:rPr>
              <a:t>All Test </a:t>
            </a:r>
            <a:r>
              <a:rPr lang="en-US" altLang="zh-TW" sz="2400" dirty="0">
                <a:solidFill>
                  <a:srgbClr val="2185C5"/>
                </a:solidFill>
              </a:rPr>
              <a:t>C</a:t>
            </a:r>
            <a:r>
              <a:rPr lang="en-US" altLang="zh-TW" sz="2400" dirty="0" smtClean="0">
                <a:solidFill>
                  <a:srgbClr val="2185C5"/>
                </a:solidFill>
              </a:rPr>
              <a:t>ases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4.</a:t>
            </a:r>
            <a:r>
              <a:rPr lang="en-US" altLang="zh-TW" sz="2400" dirty="0">
                <a:solidFill>
                  <a:srgbClr val="2185C5"/>
                </a:solidFill>
              </a:rPr>
              <a:t> </a:t>
            </a:r>
            <a:r>
              <a:rPr lang="en-US" altLang="zh-TW" sz="2400" dirty="0" smtClean="0">
                <a:solidFill>
                  <a:srgbClr val="2185C5"/>
                </a:solidFill>
              </a:rPr>
              <a:t>Testing Tools : AKB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5. Demo Sample Test Case and AKB </a:t>
            </a:r>
          </a:p>
          <a:p>
            <a:r>
              <a:rPr lang="en-US" altLang="zh-TW" sz="2400" dirty="0">
                <a:solidFill>
                  <a:srgbClr val="2185C5"/>
                </a:solidFill>
              </a:rPr>
              <a:t>6. Live </a:t>
            </a:r>
            <a:r>
              <a:rPr lang="en-US" altLang="zh-TW" sz="2400" dirty="0" smtClean="0">
                <a:solidFill>
                  <a:srgbClr val="2185C5"/>
                </a:solidFill>
              </a:rPr>
              <a:t>demo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7. Test Results Analyze</a:t>
            </a:r>
            <a:endParaRPr lang="zh-TW" altLang="en-US" sz="2400" dirty="0">
              <a:solidFill>
                <a:srgbClr val="2185C5"/>
              </a:solidFill>
            </a:endParaRP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8</a:t>
            </a:r>
            <a:r>
              <a:rPr lang="en-US" altLang="zh-TW" sz="2400" dirty="0">
                <a:solidFill>
                  <a:srgbClr val="2185C5"/>
                </a:solidFill>
              </a:rPr>
              <a:t>. </a:t>
            </a:r>
            <a:r>
              <a:rPr lang="en-US" altLang="zh-TW" sz="2400" dirty="0" smtClean="0">
                <a:solidFill>
                  <a:srgbClr val="2185C5"/>
                </a:solidFill>
              </a:rPr>
              <a:t>Pass/Fail</a:t>
            </a:r>
          </a:p>
          <a:p>
            <a:r>
              <a:rPr lang="en-US" altLang="zh-TW" sz="2400" dirty="0">
                <a:solidFill>
                  <a:srgbClr val="2185C5"/>
                </a:solidFill>
              </a:rPr>
              <a:t>9. Team member contributions </a:t>
            </a:r>
            <a:r>
              <a:rPr lang="en-US" altLang="zh-TW" sz="2400" dirty="0" smtClean="0">
                <a:solidFill>
                  <a:srgbClr val="2185C5"/>
                </a:solidFill>
              </a:rPr>
              <a:t>and </a:t>
            </a:r>
            <a:r>
              <a:rPr lang="en-US" altLang="zh-TW" sz="2400" dirty="0">
                <a:solidFill>
                  <a:srgbClr val="2185C5"/>
                </a:solidFill>
              </a:rPr>
              <a:t>feedbacks</a:t>
            </a:r>
          </a:p>
          <a:p>
            <a:endParaRPr lang="en-US" altLang="zh-TW" sz="2400" dirty="0">
              <a:solidFill>
                <a:srgbClr val="218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232850" y="346510"/>
            <a:ext cx="8911150" cy="67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Testing Tools : </a:t>
            </a:r>
            <a:r>
              <a:rPr lang="en-US" altLang="zh-TW" sz="2400" dirty="0" smtClean="0">
                <a:solidFill>
                  <a:srgbClr val="2185C5"/>
                </a:solidFill>
              </a:rPr>
              <a:t>AKB-</a:t>
            </a:r>
            <a:r>
              <a:rPr lang="en-US" altLang="zh-TW" sz="2400" dirty="0" smtClean="0"/>
              <a:t>How to write and run a script</a:t>
            </a:r>
            <a:endParaRPr lang="en-US" altLang="zh-TW" sz="2400" dirty="0">
              <a:solidFill>
                <a:srgbClr val="2185C5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8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232850" y="346510"/>
            <a:ext cx="8911150" cy="67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Test Results Analyze</a:t>
            </a:r>
            <a:endParaRPr lang="zh-TW" altLang="en-US" dirty="0">
              <a:solidFill>
                <a:srgbClr val="2185C5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6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232850" y="346510"/>
            <a:ext cx="8911150" cy="67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Pass/Fail</a:t>
            </a: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89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232850" y="346510"/>
            <a:ext cx="8911150" cy="67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 smtClean="0">
                <a:solidFill>
                  <a:srgbClr val="2185C5"/>
                </a:solidFill>
              </a:rPr>
              <a:t>Pass/Fail – Crash and Anomaly</a:t>
            </a:r>
            <a:endParaRPr lang="zh-TW" altLang="en-US" dirty="0">
              <a:solidFill>
                <a:srgbClr val="2185C5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47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4" name="矩形 23"/>
          <p:cNvSpPr/>
          <p:nvPr/>
        </p:nvSpPr>
        <p:spPr>
          <a:xfrm>
            <a:off x="1888787" y="314531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https://sgit.csie.ntut.edu.tw/jenkins3/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7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Difficulties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文字方塊 4"/>
          <p:cNvSpPr txBox="1"/>
          <p:nvPr/>
        </p:nvSpPr>
        <p:spPr>
          <a:xfrm>
            <a:off x="647514" y="1860813"/>
            <a:ext cx="8381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dirty="0"/>
              <a:t>1.</a:t>
            </a:r>
            <a:r>
              <a:rPr lang="zh-TW" altLang="en-US" dirty="0"/>
              <a:t>滑動</a:t>
            </a:r>
            <a:r>
              <a:rPr lang="zh-TW" altLang="en-US" dirty="0" smtClean="0"/>
              <a:t>問題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某些元件滑動需要速度感才能觸發，但是在</a:t>
            </a:r>
            <a:r>
              <a:rPr lang="en-US" altLang="zh-TW" dirty="0" err="1" smtClean="0"/>
              <a:t>appium</a:t>
            </a:r>
            <a:r>
              <a:rPr lang="zh-TW" altLang="en-US" dirty="0" smtClean="0"/>
              <a:t>很難達成</a:t>
            </a:r>
            <a:endParaRPr lang="zh-TW" altLang="en-US" dirty="0"/>
          </a:p>
          <a:p>
            <a:pPr lvl="0"/>
            <a:r>
              <a:rPr lang="en-US" altLang="zh-TW" dirty="0"/>
              <a:t>2.</a:t>
            </a:r>
            <a:r>
              <a:rPr lang="zh-TW" altLang="en-US" dirty="0"/>
              <a:t>系統</a:t>
            </a:r>
            <a:r>
              <a:rPr lang="zh-TW" altLang="en-US" dirty="0" smtClean="0"/>
              <a:t>通知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在</a:t>
            </a:r>
            <a:r>
              <a:rPr lang="en-US" altLang="zh-TW" dirty="0" err="1"/>
              <a:t>A</a:t>
            </a:r>
            <a:r>
              <a:rPr lang="en-US" altLang="zh-TW" dirty="0" err="1" smtClean="0"/>
              <a:t>ppium</a:t>
            </a:r>
            <a:r>
              <a:rPr lang="zh-TW" altLang="en-US" dirty="0" smtClean="0"/>
              <a:t>無法製造觸發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的</a:t>
            </a:r>
            <a:endParaRPr lang="zh-TW" altLang="en-US" dirty="0"/>
          </a:p>
          <a:p>
            <a:pPr lvl="0"/>
            <a:r>
              <a:rPr lang="en-US" altLang="zh-TW" dirty="0"/>
              <a:t>3.</a:t>
            </a:r>
            <a:r>
              <a:rPr lang="zh-TW" altLang="en-US" dirty="0"/>
              <a:t>等待</a:t>
            </a:r>
            <a:r>
              <a:rPr lang="zh-TW" altLang="en-US" dirty="0" smtClean="0"/>
              <a:t>問題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在切換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畫面時，</a:t>
            </a:r>
            <a:r>
              <a:rPr lang="en-US" altLang="zh-TW" dirty="0" smtClean="0"/>
              <a:t>Xml</a:t>
            </a:r>
            <a:r>
              <a:rPr lang="zh-TW" altLang="en-US" dirty="0" smtClean="0"/>
              <a:t> 已改變，但是畫面卻還在正在動畫中，導致元件無法觸發。</a:t>
            </a:r>
            <a:endParaRPr lang="zh-TW" altLang="en-US" dirty="0"/>
          </a:p>
          <a:p>
            <a:pPr lvl="0"/>
            <a:r>
              <a:rPr lang="en-US" altLang="zh-TW" dirty="0"/>
              <a:t>4.</a:t>
            </a:r>
            <a:r>
              <a:rPr lang="zh-TW" altLang="en-US" dirty="0" smtClean="0"/>
              <a:t>權限 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</a:t>
            </a:r>
            <a:r>
              <a:rPr lang="en-US" altLang="zh-TW" dirty="0" smtClean="0"/>
              <a:t>android 6 </a:t>
            </a:r>
            <a:r>
              <a:rPr lang="zh-TW" altLang="en-US" dirty="0" smtClean="0"/>
              <a:t>版本中有看到要求</a:t>
            </a:r>
            <a:r>
              <a:rPr lang="en-US" altLang="zh-TW" dirty="0" smtClean="0"/>
              <a:t>permission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dialog</a:t>
            </a:r>
            <a:r>
              <a:rPr lang="zh-TW" altLang="en-US" dirty="0" smtClean="0"/>
              <a:t>，但是在</a:t>
            </a:r>
            <a:r>
              <a:rPr lang="en-US" altLang="zh-TW" dirty="0" smtClean="0"/>
              <a:t>android 8 </a:t>
            </a:r>
            <a:r>
              <a:rPr lang="zh-TW" altLang="en-US" dirty="0" smtClean="0"/>
              <a:t>之後就沒有看見。</a:t>
            </a:r>
            <a:endParaRPr lang="zh-TW" altLang="en-US" dirty="0"/>
          </a:p>
          <a:p>
            <a:pPr lvl="0"/>
            <a:r>
              <a:rPr lang="en-US" altLang="zh-TW" dirty="0"/>
              <a:t>5.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:</a:t>
            </a:r>
            <a:r>
              <a:rPr lang="zh-TW" altLang="en-US" dirty="0" smtClean="0"/>
              <a:t>同上</a:t>
            </a:r>
            <a:endParaRPr lang="zh-TW" altLang="en-US" dirty="0"/>
          </a:p>
          <a:p>
            <a:pPr lvl="0"/>
            <a:r>
              <a:rPr lang="en-US" altLang="zh-TW" dirty="0"/>
              <a:t>6.</a:t>
            </a:r>
            <a:r>
              <a:rPr lang="zh-TW" altLang="en-US" dirty="0"/>
              <a:t>時間問題 </a:t>
            </a:r>
            <a:r>
              <a:rPr lang="en-US" altLang="zh-TW" dirty="0"/>
              <a:t>(</a:t>
            </a:r>
            <a:r>
              <a:rPr lang="zh-TW" altLang="en-US" dirty="0"/>
              <a:t>跨日 </a:t>
            </a:r>
            <a:r>
              <a:rPr lang="en-US" altLang="zh-TW" dirty="0" smtClean="0"/>
              <a:t>):</a:t>
            </a:r>
            <a:r>
              <a:rPr lang="zh-TW" altLang="en-US" dirty="0" smtClean="0"/>
              <a:t>在</a:t>
            </a:r>
            <a:r>
              <a:rPr lang="en-US" altLang="zh-TW" dirty="0" smtClean="0"/>
              <a:t>app</a:t>
            </a:r>
            <a:r>
              <a:rPr lang="zh-TW" altLang="en-US" dirty="0" smtClean="0"/>
              <a:t>中 某些時段</a:t>
            </a:r>
            <a:r>
              <a:rPr lang="en-US" altLang="zh-TW" dirty="0" smtClean="0"/>
              <a:t>(</a:t>
            </a:r>
            <a:r>
              <a:rPr lang="zh-TW" altLang="en-US" dirty="0" smtClean="0"/>
              <a:t>快要跨日</a:t>
            </a:r>
            <a:r>
              <a:rPr lang="en-US" altLang="zh-TW" dirty="0" smtClean="0"/>
              <a:t>)</a:t>
            </a:r>
            <a:r>
              <a:rPr lang="zh-TW" altLang="en-US" dirty="0" smtClean="0"/>
              <a:t>設定完， 就會容易出現腳本跑不過，或是在</a:t>
            </a:r>
            <a:r>
              <a:rPr lang="en-US" altLang="zh-TW" dirty="0" smtClean="0"/>
              <a:t>assert </a:t>
            </a:r>
            <a:r>
              <a:rPr lang="zh-TW" altLang="en-US" dirty="0" smtClean="0"/>
              <a:t>時難以確認當下時間。</a:t>
            </a:r>
            <a:endParaRPr lang="en-US" altLang="zh-TW" dirty="0"/>
          </a:p>
          <a:p>
            <a:pPr lvl="0"/>
            <a:r>
              <a:rPr lang="en-US" altLang="zh-TW" dirty="0"/>
              <a:t>7.</a:t>
            </a:r>
            <a:r>
              <a:rPr lang="zh-TW" altLang="en-US" dirty="0"/>
              <a:t>螢幕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每個螢幕手機大小不同，導致畫面上出現的東西不一樣，有些需要滑動之後才看的到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ex:EditTasksActivity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3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115504" y="547211"/>
            <a:ext cx="9134374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Team member contributions and </a:t>
            </a:r>
            <a:r>
              <a:rPr lang="en-US" altLang="zh-TW" dirty="0" smtClean="0">
                <a:solidFill>
                  <a:srgbClr val="2185C5"/>
                </a:solidFill>
              </a:rPr>
              <a:t>feedbacks - </a:t>
            </a:r>
            <a:r>
              <a:rPr lang="en-US" altLang="zh-TW" dirty="0" smtClean="0"/>
              <a:t>Artifacts</a:t>
            </a:r>
            <a:r>
              <a:rPr lang="en-US" altLang="zh-TW" dirty="0"/>
              <a:t> 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" name="文字方塊 4"/>
          <p:cNvSpPr txBox="1"/>
          <p:nvPr/>
        </p:nvSpPr>
        <p:spPr>
          <a:xfrm>
            <a:off x="914401" y="1889689"/>
            <a:ext cx="693018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1.TestData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Code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框架使用說明 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腳本 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TCS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STP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 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wirte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Run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 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RunTotalScript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,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RunTotalScriptWhitAnomalyOperation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Diagram: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UseCase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StateGraph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ClassDiagram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CI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Test Criteria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矩形 7"/>
          <p:cNvSpPr/>
          <p:nvPr/>
        </p:nvSpPr>
        <p:spPr>
          <a:xfrm>
            <a:off x="1134208" y="1690347"/>
            <a:ext cx="727123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en-US" altLang="zh-TW" sz="28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ode </a:t>
            </a:r>
            <a:r>
              <a:rPr lang="en-US" altLang="zh-TW" sz="24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Statement Coverage:</a:t>
            </a:r>
            <a:endParaRPr lang="zh-TW" altLang="zh-TW" sz="2000" dirty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Suspension criteria: </a:t>
            </a:r>
            <a:endParaRPr lang="zh-TW" altLang="zh-TW" sz="1800" kern="100" dirty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當達到</a:t>
            </a:r>
            <a:r>
              <a:rPr lang="en-US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40% </a:t>
            </a:r>
            <a:r>
              <a:rPr lang="zh-TW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</a:t>
            </a:r>
            <a:r>
              <a:rPr lang="zh-TW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不通過時，所有測試人員暫停測試，並且集中處理所有沒通過的</a:t>
            </a:r>
            <a:r>
              <a:rPr lang="en-US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</a:t>
            </a:r>
            <a:r>
              <a:rPr lang="en-US" altLang="zh-TW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cases</a:t>
            </a:r>
            <a:r>
              <a:rPr lang="zh-TW" altLang="en-US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，確認是</a:t>
            </a:r>
            <a:r>
              <a:rPr lang="en-US" altLang="zh-TW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的問題</a:t>
            </a:r>
            <a:r>
              <a:rPr lang="en-US" altLang="zh-TW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確認是</a:t>
            </a:r>
            <a:r>
              <a:rPr lang="en-US" altLang="zh-TW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錯誤的話就回報 </a:t>
            </a:r>
            <a:r>
              <a:rPr lang="en-US" altLang="zh-TW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Bug)</a:t>
            </a:r>
            <a:r>
              <a:rPr lang="zh-TW" altLang="en-US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還是</a:t>
            </a:r>
            <a:r>
              <a:rPr lang="en-US" altLang="zh-TW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 </a:t>
            </a:r>
            <a:r>
              <a:rPr lang="zh-TW" altLang="en-US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撰寫問題</a:t>
            </a:r>
            <a:r>
              <a:rPr lang="zh-TW" altLang="zh-TW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kern="100" dirty="0" smtClean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endParaRPr lang="zh-TW" altLang="zh-TW" sz="1800" kern="100" dirty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Resumption criteria: </a:t>
            </a:r>
            <a:endParaRPr lang="zh-TW" altLang="zh-TW" sz="1800" kern="100" dirty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zh-TW" altLang="zh-TW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解決不</a:t>
            </a:r>
            <a:r>
              <a:rPr lang="zh-TW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通過的</a:t>
            </a:r>
            <a:r>
              <a:rPr lang="en-US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</a:t>
            </a:r>
            <a:r>
              <a:rPr lang="zh-TW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後，所有測試人員繼續進行接下來的測試</a:t>
            </a:r>
            <a:r>
              <a:rPr lang="zh-TW" altLang="zh-TW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kern="100" dirty="0" smtClean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endParaRPr lang="zh-TW" altLang="zh-TW" sz="1800" kern="100" dirty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Approval criteria: </a:t>
            </a:r>
            <a:endParaRPr lang="zh-TW" altLang="zh-TW" sz="1800" kern="100" dirty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所有</a:t>
            </a:r>
            <a:r>
              <a:rPr lang="en-US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 </a:t>
            </a:r>
            <a:r>
              <a:rPr lang="zh-TW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必須</a:t>
            </a:r>
            <a:r>
              <a:rPr lang="zh-TW" altLang="zh-TW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</a:t>
            </a:r>
            <a:r>
              <a:rPr lang="en-US" altLang="zh-TW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確認行為無誤</a:t>
            </a:r>
            <a:r>
              <a:rPr lang="en-US" altLang="zh-TW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並且達到程式覆蓋率</a:t>
            </a:r>
            <a:r>
              <a:rPr lang="en-US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(Code coverage) </a:t>
            </a:r>
            <a:r>
              <a:rPr lang="en-US" altLang="zh-TW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70</a:t>
            </a:r>
            <a:r>
              <a:rPr lang="en-US" altLang="zh-TW" sz="1800" kern="1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</a:t>
            </a:r>
            <a:r>
              <a:rPr lang="zh-TW" altLang="zh-TW" sz="1800" kern="1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1800" kern="100" dirty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941975" y="2848707"/>
            <a:ext cx="7612940" cy="22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hlinkClick r:id="rId3"/>
              </a:rPr>
              <a:t>1.State Graph</a:t>
            </a:r>
            <a:r>
              <a:rPr lang="en-US" altLang="zh-TW" dirty="0" smtClean="0"/>
              <a:t>(Reference by GitHub Open Source : </a:t>
            </a:r>
            <a:r>
              <a:rPr lang="en-US" altLang="zh-TW" dirty="0" smtClean="0">
                <a:hlinkClick r:id="rId4"/>
              </a:rPr>
              <a:t>ACE</a:t>
            </a:r>
            <a:r>
              <a:rPr lang="en-US" altLang="zh-TW" dirty="0" smtClean="0"/>
              <a:t>(Android </a:t>
            </a:r>
            <a:r>
              <a:rPr lang="en-US" altLang="zh-TW" dirty="0" err="1" smtClean="0"/>
              <a:t>CrawlEr</a:t>
            </a:r>
            <a:r>
              <a:rPr lang="en-US" altLang="zh-TW" dirty="0"/>
              <a:t> </a:t>
            </a:r>
            <a:r>
              <a:rPr lang="en-US" altLang="zh-TW" dirty="0" smtClean="0"/>
              <a:t>) </a:t>
            </a:r>
          </a:p>
          <a:p>
            <a:pPr marL="0" lvl="0" indent="0">
              <a:buNone/>
            </a:pPr>
            <a:r>
              <a:rPr lang="en-US" dirty="0" smtClean="0"/>
              <a:t>2.Test Data</a:t>
            </a:r>
          </a:p>
          <a:p>
            <a:pPr marL="0" lvl="0" indent="0">
              <a:buNone/>
            </a:pPr>
            <a:r>
              <a:rPr lang="en-US" dirty="0"/>
              <a:t>3</a:t>
            </a:r>
            <a:r>
              <a:rPr lang="en-US" dirty="0" smtClean="0"/>
              <a:t>.UseCase Diagram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941975" y="1265479"/>
            <a:ext cx="7354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2185C5"/>
                </a:solidFill>
              </a:rPr>
              <a:t>In order to design a test case, we used the </a:t>
            </a:r>
            <a:r>
              <a:rPr lang="en-US" altLang="zh-TW" sz="2400" dirty="0" smtClean="0">
                <a:solidFill>
                  <a:srgbClr val="2185C5"/>
                </a:solidFill>
              </a:rPr>
              <a:t>following:</a:t>
            </a:r>
            <a:endParaRPr lang="zh-TW" altLang="en-US" sz="2400" dirty="0">
              <a:solidFill>
                <a:srgbClr val="218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Approach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文字方塊 2"/>
          <p:cNvSpPr txBox="1"/>
          <p:nvPr/>
        </p:nvSpPr>
        <p:spPr>
          <a:xfrm>
            <a:off x="893700" y="1921267"/>
            <a:ext cx="6657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2185C5"/>
                </a:solidFill>
              </a:rPr>
              <a:t>1.UseCase Diagram</a:t>
            </a:r>
          </a:p>
          <a:p>
            <a:pPr lvl="2"/>
            <a:r>
              <a:rPr lang="en-US" altLang="zh-TW" sz="2000" dirty="0" smtClean="0">
                <a:solidFill>
                  <a:srgbClr val="2185C5"/>
                </a:solidFill>
              </a:rPr>
              <a:t>     1.1.EditTask</a:t>
            </a:r>
            <a:r>
              <a:rPr lang="zh-TW" altLang="en-US" sz="2000" dirty="0" smtClean="0">
                <a:solidFill>
                  <a:srgbClr val="2185C5"/>
                </a:solidFill>
              </a:rPr>
              <a:t>  </a:t>
            </a:r>
            <a:r>
              <a:rPr lang="en-US" altLang="zh-TW" sz="2000" dirty="0" smtClean="0">
                <a:solidFill>
                  <a:srgbClr val="2185C5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85C5"/>
                </a:solidFill>
              </a:rPr>
              <a:t>EachChoice</a:t>
            </a:r>
            <a:r>
              <a:rPr lang="zh-TW" altLang="en-US" sz="2000" dirty="0" smtClean="0">
                <a:solidFill>
                  <a:srgbClr val="2185C5"/>
                </a:solidFill>
              </a:rPr>
              <a:t> </a:t>
            </a:r>
            <a:r>
              <a:rPr lang="en-US" altLang="zh-TW" sz="2000" dirty="0" smtClean="0">
                <a:solidFill>
                  <a:srgbClr val="2185C5"/>
                </a:solidFill>
              </a:rPr>
              <a:t>Coverage </a:t>
            </a:r>
          </a:p>
          <a:p>
            <a:pPr lvl="2"/>
            <a:r>
              <a:rPr lang="en-US" altLang="zh-TW" sz="2000" dirty="0">
                <a:solidFill>
                  <a:srgbClr val="2185C5"/>
                </a:solidFill>
              </a:rPr>
              <a:t> </a:t>
            </a:r>
            <a:r>
              <a:rPr lang="en-US" altLang="zh-TW" sz="2000" dirty="0" smtClean="0">
                <a:solidFill>
                  <a:srgbClr val="2185C5"/>
                </a:solidFill>
              </a:rPr>
              <a:t>    1.2.Category</a:t>
            </a:r>
            <a:r>
              <a:rPr lang="zh-TW" altLang="en-US" sz="2000" dirty="0" smtClean="0">
                <a:solidFill>
                  <a:srgbClr val="2185C5"/>
                </a:solidFill>
              </a:rPr>
              <a:t> </a:t>
            </a:r>
            <a:r>
              <a:rPr lang="en-US" altLang="zh-TW" sz="2000" dirty="0" smtClean="0">
                <a:solidFill>
                  <a:srgbClr val="2185C5"/>
                </a:solidFill>
              </a:rPr>
              <a:t>– </a:t>
            </a:r>
            <a:r>
              <a:rPr lang="en-US" altLang="zh-TW" sz="2000" dirty="0" err="1" smtClean="0">
                <a:solidFill>
                  <a:srgbClr val="2185C5"/>
                </a:solidFill>
              </a:rPr>
              <a:t>EachChoice</a:t>
            </a:r>
            <a:r>
              <a:rPr lang="zh-TW" altLang="en-US" sz="2000" dirty="0" smtClean="0">
                <a:solidFill>
                  <a:srgbClr val="2185C5"/>
                </a:solidFill>
              </a:rPr>
              <a:t> </a:t>
            </a:r>
            <a:r>
              <a:rPr lang="en-US" altLang="zh-TW" sz="2000" dirty="0" smtClean="0">
                <a:solidFill>
                  <a:srgbClr val="2185C5"/>
                </a:solidFill>
              </a:rPr>
              <a:t>Coverage</a:t>
            </a:r>
          </a:p>
          <a:p>
            <a:pPr lvl="2"/>
            <a:r>
              <a:rPr lang="en-US" altLang="zh-TW" sz="2000" dirty="0" smtClean="0">
                <a:solidFill>
                  <a:srgbClr val="2185C5"/>
                </a:solidFill>
              </a:rPr>
              <a:t>2.EdgeCoverage</a:t>
            </a:r>
          </a:p>
          <a:p>
            <a:r>
              <a:rPr lang="en-US" altLang="zh-TW" sz="2000" dirty="0" smtClean="0">
                <a:solidFill>
                  <a:srgbClr val="2185C5"/>
                </a:solidFill>
              </a:rPr>
              <a:t>3</a:t>
            </a:r>
            <a:r>
              <a:rPr lang="en-US" altLang="zh-TW" sz="2000" dirty="0">
                <a:solidFill>
                  <a:srgbClr val="2185C5"/>
                </a:solidFill>
              </a:rPr>
              <a:t>.</a:t>
            </a:r>
            <a:r>
              <a:rPr lang="en-US" altLang="zh-TW" sz="2000" dirty="0" smtClean="0">
                <a:solidFill>
                  <a:srgbClr val="2185C5"/>
                </a:solidFill>
              </a:rPr>
              <a:t>ISP</a:t>
            </a:r>
            <a:endParaRPr lang="zh-TW" altLang="en-US" sz="2000" dirty="0">
              <a:solidFill>
                <a:srgbClr val="218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60" y="3217611"/>
            <a:ext cx="1708943" cy="335551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89" y="266940"/>
            <a:ext cx="5027389" cy="590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1233" y="284925"/>
            <a:ext cx="6462600" cy="1143000"/>
          </a:xfrm>
        </p:spPr>
        <p:txBody>
          <a:bodyPr/>
          <a:lstStyle/>
          <a:p>
            <a:r>
              <a:rPr lang="en-US" altLang="zh-TW" dirty="0"/>
              <a:t>2.EdgeCoverage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文字方塊 7"/>
          <p:cNvSpPr txBox="1"/>
          <p:nvPr/>
        </p:nvSpPr>
        <p:spPr>
          <a:xfrm>
            <a:off x="958921" y="1725876"/>
            <a:ext cx="388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EdgeCoverage</a:t>
            </a:r>
            <a:r>
              <a:rPr lang="en-US" altLang="zh-TW" dirty="0"/>
              <a:t> </a:t>
            </a:r>
            <a:r>
              <a:rPr lang="en-US" altLang="zh-TW" dirty="0" smtClean="0"/>
              <a:t>–Use </a:t>
            </a:r>
            <a:r>
              <a:rPr lang="en-US" altLang="zh-TW" dirty="0" err="1" smtClean="0"/>
              <a:t>StateTransitionGraph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65828"/>
              </p:ext>
            </p:extLst>
          </p:nvPr>
        </p:nvGraphicFramePr>
        <p:xfrm>
          <a:off x="958921" y="2239136"/>
          <a:ext cx="4064000" cy="3571585"/>
        </p:xfrm>
        <a:graphic>
          <a:graphicData uri="http://schemas.openxmlformats.org/drawingml/2006/table">
            <a:tbl>
              <a:tblPr firstRow="1" bandRow="1">
                <a:tableStyleId>{421DADAF-C452-4BED-A372-887F624FDFEF}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0173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3384882"/>
                    </a:ext>
                  </a:extLst>
                </a:gridCol>
              </a:tblGrid>
              <a:tr h="43214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TestCaseName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TestPath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endWithNode</a:t>
                      </a:r>
                      <a:r>
                        <a:rPr lang="en-US" altLang="zh-TW" dirty="0" smtClean="0"/>
                        <a:t> 2-1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{1,2,24,2}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endWithNode</a:t>
                      </a:r>
                      <a:r>
                        <a:rPr lang="en-US" altLang="zh-TW" dirty="0" smtClean="0"/>
                        <a:t> 2-2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{1,2,20,21,22,20,30,2}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7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{1,2,8,2,8,9,10}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{1,2,8,9,11,9,11,12}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1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{1,2,8,9,11,13,14}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2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endWithNode15_1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{1,2,8,9,15,16,15}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783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endWithNode15_2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{1,2,8,9,15,17,17,15}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506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‧‧‧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‧‧‧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4767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Total: 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6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2153" y="140630"/>
            <a:ext cx="7494162" cy="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 smtClean="0"/>
              <a:t>Approach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sz="3200" dirty="0"/>
              <a:t>Each </a:t>
            </a:r>
            <a:r>
              <a:rPr lang="en-US" altLang="zh-TW" sz="3200" dirty="0" smtClean="0"/>
              <a:t>Choice for Tasks</a:t>
            </a:r>
            <a:endParaRPr sz="32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矩形 12"/>
          <p:cNvSpPr/>
          <p:nvPr/>
        </p:nvSpPr>
        <p:spPr>
          <a:xfrm>
            <a:off x="165950" y="866075"/>
            <a:ext cx="2225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en-US" altLang="zh-TW" dirty="0" err="1" smtClean="0"/>
              <a:t>EditTasks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0" y="1173852"/>
            <a:ext cx="2032862" cy="256594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831" y="1245098"/>
            <a:ext cx="1776034" cy="26440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429" y="1245098"/>
            <a:ext cx="2738886" cy="19844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61" y="4263145"/>
            <a:ext cx="2586283" cy="21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8B675DAD-3953-D24C-9FF6-707B93D2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52480"/>
              </p:ext>
            </p:extLst>
          </p:nvPr>
        </p:nvGraphicFramePr>
        <p:xfrm>
          <a:off x="352572" y="1668786"/>
          <a:ext cx="8128003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7318">
                  <a:extLst>
                    <a:ext uri="{9D8B030D-6E8A-4147-A177-3AD203B41FA5}">
                      <a16:colId xmlns:a16="http://schemas.microsoft.com/office/drawing/2014/main" val="1611709251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3682861925"/>
                    </a:ext>
                  </a:extLst>
                </a:gridCol>
                <a:gridCol w="1643250">
                  <a:extLst>
                    <a:ext uri="{9D8B030D-6E8A-4147-A177-3AD203B41FA5}">
                      <a16:colId xmlns:a16="http://schemas.microsoft.com/office/drawing/2014/main" val="4121262660"/>
                    </a:ext>
                  </a:extLst>
                </a:gridCol>
                <a:gridCol w="1411386">
                  <a:extLst>
                    <a:ext uri="{9D8B030D-6E8A-4147-A177-3AD203B41FA5}">
                      <a16:colId xmlns:a16="http://schemas.microsoft.com/office/drawing/2014/main" val="3203516444"/>
                    </a:ext>
                  </a:extLst>
                </a:gridCol>
                <a:gridCol w="2018731">
                  <a:extLst>
                    <a:ext uri="{9D8B030D-6E8A-4147-A177-3AD203B41FA5}">
                      <a16:colId xmlns:a16="http://schemas.microsoft.com/office/drawing/2014/main" val="42880296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37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My 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891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needs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cancelled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591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GMT-11:00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GMT+00:00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GMT+14:00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73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78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specified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confidential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134059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52572" y="706573"/>
            <a:ext cx="2624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EditTaskEachChoiceCoverage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2" y="4364322"/>
            <a:ext cx="7601460" cy="12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7857</TotalTime>
  <Words>910</Words>
  <Application>Microsoft Office PowerPoint</Application>
  <PresentationFormat>如螢幕大小 (4:3)</PresentationFormat>
  <Paragraphs>305</Paragraphs>
  <Slides>26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Arial</vt:lpstr>
      <vt:lpstr>Times New Roman</vt:lpstr>
      <vt:lpstr>Raleway</vt:lpstr>
      <vt:lpstr>Wingdings</vt:lpstr>
      <vt:lpstr>微軟正黑體</vt:lpstr>
      <vt:lpstr>新細明體</vt:lpstr>
      <vt:lpstr>Lato</vt:lpstr>
      <vt:lpstr>Antonio template</vt:lpstr>
      <vt:lpstr>STV-Project Presentation</vt:lpstr>
      <vt:lpstr>Outline</vt:lpstr>
      <vt:lpstr>Test Criteria</vt:lpstr>
      <vt:lpstr>PowerPoint 簡報</vt:lpstr>
      <vt:lpstr>Approach</vt:lpstr>
      <vt:lpstr>PowerPoint 簡報</vt:lpstr>
      <vt:lpstr>2.EdgeCoverage </vt:lpstr>
      <vt:lpstr>Approach- Each Choice for Tasks</vt:lpstr>
      <vt:lpstr>PowerPoint 簡報</vt:lpstr>
      <vt:lpstr>Approach-</vt:lpstr>
      <vt:lpstr>PowerPoint 簡報</vt:lpstr>
      <vt:lpstr>All Test Cases</vt:lpstr>
      <vt:lpstr>All Test Cases</vt:lpstr>
      <vt:lpstr>All Test Cases</vt:lpstr>
      <vt:lpstr>All Test Cases</vt:lpstr>
      <vt:lpstr>All Test Cases</vt:lpstr>
      <vt:lpstr>Anomaly</vt:lpstr>
      <vt:lpstr>Anomaly</vt:lpstr>
      <vt:lpstr>Testing Tools : AKB-Conceptual Diagram</vt:lpstr>
      <vt:lpstr>Testing Tools : AKB-How to write and run a script</vt:lpstr>
      <vt:lpstr>Test Results Analyze</vt:lpstr>
      <vt:lpstr>Pass/Fail</vt:lpstr>
      <vt:lpstr>Pass/Fail – Crash and Anomaly</vt:lpstr>
      <vt:lpstr>PowerPoint 簡報</vt:lpstr>
      <vt:lpstr>Difficulties</vt:lpstr>
      <vt:lpstr>Team member contributions and feedbacks - Artifacts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DADA DADA</cp:lastModifiedBy>
  <cp:revision>89</cp:revision>
  <cp:lastPrinted>2019-04-23T04:45:41Z</cp:lastPrinted>
  <dcterms:modified xsi:type="dcterms:W3CDTF">2019-06-17T09:28:19Z</dcterms:modified>
</cp:coreProperties>
</file>