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03" r:id="rId3"/>
    <p:sldId id="261" r:id="rId4"/>
    <p:sldId id="290" r:id="rId5"/>
    <p:sldId id="284" r:id="rId6"/>
    <p:sldId id="312" r:id="rId7"/>
    <p:sldId id="313" r:id="rId8"/>
    <p:sldId id="310" r:id="rId9"/>
    <p:sldId id="311" r:id="rId10"/>
    <p:sldId id="292" r:id="rId11"/>
    <p:sldId id="314" r:id="rId12"/>
    <p:sldId id="288" r:id="rId13"/>
    <p:sldId id="291" r:id="rId14"/>
    <p:sldId id="294" r:id="rId15"/>
    <p:sldId id="315" r:id="rId16"/>
    <p:sldId id="298" r:id="rId17"/>
    <p:sldId id="301" r:id="rId18"/>
    <p:sldId id="302" r:id="rId19"/>
  </p:sldIdLst>
  <p:sldSz cx="9144000" cy="6858000" type="screen4x3"/>
  <p:notesSz cx="9869488" cy="6735763"/>
  <p:embeddedFontLst>
    <p:embeddedFont>
      <p:font typeface="Lato" panose="02020500000000000000" charset="0"/>
      <p:regular r:id="rId22"/>
      <p:bold r:id="rId23"/>
      <p:italic r:id="rId24"/>
      <p:boldItalic r:id="rId25"/>
    </p:embeddedFont>
    <p:embeddedFont>
      <p:font typeface="Raleway" panose="02020500000000000000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微軟正黑體" panose="020B0604030504040204" pitchFamily="34" charset="-12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5C5"/>
    <a:srgbClr val="97A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1DADAF-C452-4BED-A372-887F624FDFEF}">
  <a:tblStyle styleId="{421DADAF-C452-4BED-A372-887F624FD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80488" autoAdjust="0"/>
  </p:normalViewPr>
  <p:slideViewPr>
    <p:cSldViewPr snapToGrid="0">
      <p:cViewPr varScale="1">
        <p:scale>
          <a:sx n="93" d="100"/>
          <a:sy n="93" d="100"/>
        </p:scale>
        <p:origin x="22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15FEA-F43E-45BA-8ACE-D34F8F9E64B0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5F511-0244-47B8-A804-49FCE592A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192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independent path</a:t>
            </a:r>
            <a:r>
              <a:rPr lang="zh-TW" altLang="en-US" dirty="0" smtClean="0"/>
              <a:t> 要用在白箱測試 改 </a:t>
            </a:r>
            <a:r>
              <a:rPr lang="en-US" altLang="zh-TW" dirty="0" smtClean="0"/>
              <a:t>edges coverage criteria </a:t>
            </a:r>
            <a:r>
              <a:rPr lang="zh-TW" altLang="en-US" dirty="0" smtClean="0"/>
              <a:t> 並且說明 那些</a:t>
            </a:r>
            <a:r>
              <a:rPr lang="en-US" altLang="zh-TW" dirty="0" smtClean="0"/>
              <a:t>TR </a:t>
            </a:r>
            <a:r>
              <a:rPr lang="zh-TW" altLang="en-US" dirty="0" smtClean="0"/>
              <a:t>用到哪種</a:t>
            </a:r>
            <a:r>
              <a:rPr lang="en-US" altLang="zh-TW" dirty="0" smtClean="0"/>
              <a:t>Criteria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要分清楚 哪些是壓力測試 哪些是系統測試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728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287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independent path</a:t>
            </a:r>
            <a:r>
              <a:rPr lang="zh-TW" altLang="en-US" dirty="0" smtClean="0"/>
              <a:t> 要用在白箱測試 改 </a:t>
            </a:r>
            <a:r>
              <a:rPr lang="en-US" altLang="zh-TW" dirty="0" smtClean="0"/>
              <a:t>edges coverage criteria </a:t>
            </a:r>
            <a:r>
              <a:rPr lang="zh-TW" altLang="en-US" dirty="0" smtClean="0"/>
              <a:t> 並且說明 那些</a:t>
            </a:r>
            <a:r>
              <a:rPr lang="en-US" altLang="zh-TW" dirty="0" smtClean="0"/>
              <a:t>TR </a:t>
            </a:r>
            <a:r>
              <a:rPr lang="zh-TW" altLang="en-US" dirty="0" smtClean="0"/>
              <a:t>用到哪種</a:t>
            </a:r>
            <a:r>
              <a:rPr lang="en-US" altLang="zh-TW" dirty="0" smtClean="0"/>
              <a:t>Criteria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要分清楚 哪些是壓力測試 哪些是系統測試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7684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168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470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384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798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改名為 </a:t>
            </a:r>
            <a:r>
              <a:rPr lang="en-US" dirty="0" smtClean="0"/>
              <a:t>Test case design</a:t>
            </a:r>
            <a:r>
              <a:rPr lang="en-US" baseline="0" dirty="0" smtClean="0"/>
              <a:t> artifacts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888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這邊用手機</a:t>
            </a:r>
            <a:r>
              <a:rPr lang="en-US" altLang="zh-TW" dirty="0" smtClean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5066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686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846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278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這頁順序往後 內容改在 </a:t>
            </a:r>
            <a:r>
              <a:rPr lang="en-US" altLang="zh-TW" dirty="0" smtClean="0"/>
              <a:t>test case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設計</a:t>
            </a:r>
            <a:r>
              <a:rPr lang="en-US" altLang="zh-TW" baseline="0" dirty="0" smtClean="0"/>
              <a:t>+</a:t>
            </a:r>
            <a:r>
              <a:rPr lang="zh-TW" altLang="en-US" baseline="0" dirty="0" smtClean="0"/>
              <a:t>方法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295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git.csie.ntut.edu.tw/jenkins3/job/QuickAddTask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documents/edit/374673c4-d53d-4d0c-ad7a-de5cd8ff10b0/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dmfs/opentasks/issues" TargetMode="External"/><Relationship Id="rId4" Type="http://schemas.openxmlformats.org/officeDocument/2006/relationships/hyperlink" Target="https://github.com/ntutsesdt/AC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545577" y="3820415"/>
            <a:ext cx="7859867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STV-</a:t>
            </a:r>
            <a:r>
              <a:rPr lang="en-US" altLang="zh-TW" dirty="0"/>
              <a:t>Project Presentation</a:t>
            </a:r>
            <a:endParaRPr dirty="0"/>
          </a:p>
        </p:txBody>
      </p:sp>
      <p:sp>
        <p:nvSpPr>
          <p:cNvPr id="5" name="Google Shape;88;p12"/>
          <p:cNvSpPr txBox="1">
            <a:spLocks/>
          </p:cNvSpPr>
          <p:nvPr/>
        </p:nvSpPr>
        <p:spPr>
          <a:xfrm>
            <a:off x="545577" y="4878423"/>
            <a:ext cx="7859867" cy="61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fontAlgn="t"/>
            <a:r>
              <a:rPr lang="en-US" sz="3200" dirty="0" smtClean="0"/>
              <a:t>Team Member :</a:t>
            </a:r>
          </a:p>
          <a:p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824878" y="5102240"/>
            <a:ext cx="258471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fontAlgn="t"/>
            <a:r>
              <a:rPr lang="en-US" altLang="zh-TW" sz="16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107598010</a:t>
            </a:r>
            <a:r>
              <a:rPr lang="zh-TW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陳郁欣</a:t>
            </a:r>
            <a:endParaRPr lang="en-US" altLang="zh-TW" sz="1600" dirty="0" smtClean="0">
              <a:solidFill>
                <a:srgbClr val="21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fontAlgn="t"/>
            <a:r>
              <a:rPr lang="en-US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107598013</a:t>
            </a:r>
            <a:r>
              <a:rPr lang="zh-TW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鄭鴻仁</a:t>
            </a:r>
            <a:endParaRPr lang="en-US" altLang="zh-TW" sz="1600" dirty="0" smtClean="0">
              <a:solidFill>
                <a:srgbClr val="21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fontAlgn="t"/>
            <a:r>
              <a:rPr lang="en-US" altLang="zh-TW" sz="16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107598020</a:t>
            </a:r>
            <a:r>
              <a:rPr lang="zh-TW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林冠璋</a:t>
            </a:r>
            <a:endParaRPr lang="zh-TW" altLang="zh-TW" sz="1600" dirty="0">
              <a:solidFill>
                <a:srgbClr val="21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fontAlgn="t"/>
            <a:r>
              <a:rPr lang="en-US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107598025</a:t>
            </a:r>
            <a:r>
              <a:rPr lang="zh-TW" altLang="zh-TW" sz="16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陳巧宜</a:t>
            </a:r>
          </a:p>
          <a:p>
            <a:pPr lvl="2"/>
            <a:r>
              <a:rPr lang="en-US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107598042</a:t>
            </a:r>
            <a:r>
              <a:rPr lang="zh-TW" altLang="zh-TW" sz="16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洪子軒</a:t>
            </a:r>
          </a:p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3" y="797536"/>
            <a:ext cx="1552575" cy="1552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32153" y="140630"/>
            <a:ext cx="7494162" cy="6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4000" dirty="0" smtClean="0"/>
              <a:t>Approach</a:t>
            </a:r>
            <a:r>
              <a:rPr lang="en-US" altLang="zh-TW" dirty="0" smtClean="0"/>
              <a:t>-</a:t>
            </a:r>
            <a:r>
              <a:rPr lang="en-US" altLang="zh-TW" dirty="0"/>
              <a:t> </a:t>
            </a:r>
            <a:r>
              <a:rPr lang="en-US" altLang="zh-TW" sz="3200" dirty="0"/>
              <a:t>Each </a:t>
            </a:r>
            <a:r>
              <a:rPr lang="en-US" altLang="zh-TW" sz="3200" dirty="0" smtClean="0"/>
              <a:t>Choice for Tasks</a:t>
            </a:r>
            <a:endParaRPr sz="3200"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0" y="1245098"/>
            <a:ext cx="2357442" cy="26440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305" y="1245098"/>
            <a:ext cx="2396912" cy="26440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583" y="1245098"/>
            <a:ext cx="2546301" cy="264407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950" y="4031665"/>
            <a:ext cx="2357442" cy="2627320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579683"/>
              </p:ext>
            </p:extLst>
          </p:nvPr>
        </p:nvGraphicFramePr>
        <p:xfrm>
          <a:off x="2799344" y="4200097"/>
          <a:ext cx="6229932" cy="2377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27434">
                  <a:extLst>
                    <a:ext uri="{9D8B030D-6E8A-4147-A177-3AD203B41FA5}">
                      <a16:colId xmlns:a16="http://schemas.microsoft.com/office/drawing/2014/main" val="1611709251"/>
                    </a:ext>
                  </a:extLst>
                </a:gridCol>
                <a:gridCol w="893851">
                  <a:extLst>
                    <a:ext uri="{9D8B030D-6E8A-4147-A177-3AD203B41FA5}">
                      <a16:colId xmlns:a16="http://schemas.microsoft.com/office/drawing/2014/main" val="3682861925"/>
                    </a:ext>
                  </a:extLst>
                </a:gridCol>
                <a:gridCol w="1055304">
                  <a:extLst>
                    <a:ext uri="{9D8B030D-6E8A-4147-A177-3AD203B41FA5}">
                      <a16:colId xmlns:a16="http://schemas.microsoft.com/office/drawing/2014/main" val="4121262660"/>
                    </a:ext>
                  </a:extLst>
                </a:gridCol>
                <a:gridCol w="1030350">
                  <a:extLst>
                    <a:ext uri="{9D8B030D-6E8A-4147-A177-3AD203B41FA5}">
                      <a16:colId xmlns:a16="http://schemas.microsoft.com/office/drawing/2014/main" val="3203516444"/>
                    </a:ext>
                  </a:extLst>
                </a:gridCol>
                <a:gridCol w="955497">
                  <a:extLst>
                    <a:ext uri="{9D8B030D-6E8A-4147-A177-3AD203B41FA5}">
                      <a16:colId xmlns:a16="http://schemas.microsoft.com/office/drawing/2014/main" val="4288029603"/>
                    </a:ext>
                  </a:extLst>
                </a:gridCol>
                <a:gridCol w="801384">
                  <a:extLst>
                    <a:ext uri="{9D8B030D-6E8A-4147-A177-3AD203B41FA5}">
                      <a16:colId xmlns:a16="http://schemas.microsoft.com/office/drawing/2014/main" val="2268273975"/>
                    </a:ext>
                  </a:extLst>
                </a:gridCol>
                <a:gridCol w="666112">
                  <a:extLst>
                    <a:ext uri="{9D8B030D-6E8A-4147-A177-3AD203B41FA5}">
                      <a16:colId xmlns:a16="http://schemas.microsoft.com/office/drawing/2014/main" val="21577817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24372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Task due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r>
                        <a:rPr lang="en-US" altLang="zh-TW" baseline="0" dirty="0" smtClean="0"/>
                        <a:t>oday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Tomorrow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Next</a:t>
                      </a:r>
                      <a:r>
                        <a:rPr lang="en-US" altLang="zh-TW" baseline="0" dirty="0" smtClean="0"/>
                        <a:t> 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Some 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5891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Starting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Already Start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Tomorrow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Someday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Later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3591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Priority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High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Medium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4733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Progress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Almost done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Halfway</a:t>
                      </a:r>
                      <a:r>
                        <a:rPr lang="en-US" altLang="zh-TW" baseline="0" dirty="0" smtClean="0"/>
                        <a:t> there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Way</a:t>
                      </a:r>
                      <a:r>
                        <a:rPr lang="en-US" altLang="zh-TW" baseline="0" dirty="0" smtClean="0"/>
                        <a:t> to go 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Nothing accomplished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58788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65950" y="866075"/>
            <a:ext cx="2494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Test Scenario : </a:t>
            </a:r>
            <a:r>
              <a:rPr lang="zh-TW" alt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3786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All Test Cases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191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10122" y="177934"/>
            <a:ext cx="8514069" cy="1143000"/>
          </a:xfrm>
        </p:spPr>
        <p:txBody>
          <a:bodyPr/>
          <a:lstStyle/>
          <a:p>
            <a:r>
              <a:rPr lang="en-US" altLang="zh-TW" dirty="0"/>
              <a:t>Abnormal </a:t>
            </a:r>
            <a:r>
              <a:rPr lang="en-US" altLang="zh-TW" sz="2000" dirty="0" smtClean="0"/>
              <a:t>detection(precondition: Code Coverage </a:t>
            </a:r>
            <a:r>
              <a:rPr lang="zh-TW" altLang="en-US" sz="2000" dirty="0" smtClean="0"/>
              <a:t>達到</a:t>
            </a:r>
            <a:r>
              <a:rPr lang="en-US" altLang="zh-TW" sz="2000" dirty="0"/>
              <a:t>7</a:t>
            </a:r>
            <a:r>
              <a:rPr lang="en-US" altLang="zh-TW" sz="2000" dirty="0" smtClean="0"/>
              <a:t>0%)</a:t>
            </a:r>
            <a:endParaRPr lang="zh-TW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410122" y="193751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螢幕翻轉  </a:t>
            </a:r>
            <a:endParaRPr lang="en-US" altLang="zh-TW" sz="2800" dirty="0" smtClean="0">
              <a:solidFill>
                <a:srgbClr val="97ABB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.On </a:t>
            </a:r>
            <a:r>
              <a:rPr lang="en-US" altLang="zh-TW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Pause   </a:t>
            </a:r>
          </a:p>
        </p:txBody>
      </p:sp>
    </p:spTree>
    <p:extLst>
      <p:ext uri="{BB962C8B-B14F-4D97-AF65-F5344CB8AC3E}">
        <p14:creationId xmlns:p14="http://schemas.microsoft.com/office/powerpoint/2010/main" val="30917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5" y="547211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Approach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文字方塊 3"/>
          <p:cNvSpPr txBox="1"/>
          <p:nvPr/>
        </p:nvSpPr>
        <p:spPr>
          <a:xfrm>
            <a:off x="716090" y="2255306"/>
            <a:ext cx="4530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We use independent path  </a:t>
            </a:r>
            <a:r>
              <a:rPr lang="en-US" altLang="zh-TW" dirty="0" smtClean="0"/>
              <a:t>for </a:t>
            </a:r>
            <a:r>
              <a:rPr lang="en-US" altLang="zh-TW" dirty="0"/>
              <a:t>code coverage Criteria  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16090" y="3435956"/>
            <a:ext cx="31627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 detect </a:t>
            </a:r>
            <a:r>
              <a:rPr lang="en-US" altLang="zh-TW" dirty="0"/>
              <a:t>App’s </a:t>
            </a:r>
            <a:r>
              <a:rPr lang="en-US" altLang="zh-TW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abnormal behavior </a:t>
            </a:r>
            <a:r>
              <a:rPr lang="en-US" altLang="zh-TW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5"/>
            <a:r>
              <a:rPr lang="en-US" altLang="zh-TW" dirty="0" smtClean="0"/>
              <a:t>1.Each </a:t>
            </a:r>
            <a:r>
              <a:rPr lang="en-US" altLang="zh-TW" dirty="0"/>
              <a:t>Choice </a:t>
            </a:r>
            <a:endParaRPr lang="en-US" altLang="zh-TW" dirty="0" smtClean="0"/>
          </a:p>
          <a:p>
            <a:pPr lvl="5"/>
            <a:endParaRPr lang="en-US" altLang="zh-TW" dirty="0"/>
          </a:p>
          <a:p>
            <a:pPr lvl="5"/>
            <a:r>
              <a:rPr lang="en-US" altLang="zh-TW" dirty="0" smtClean="0"/>
              <a:t>2.Equivalence </a:t>
            </a:r>
            <a:r>
              <a:rPr lang="en-US" altLang="zh-TW" dirty="0"/>
              <a:t>partition </a:t>
            </a:r>
            <a:endParaRPr lang="en-US" altLang="zh-TW" dirty="0" smtClean="0"/>
          </a:p>
          <a:p>
            <a:pPr lvl="5"/>
            <a:endParaRPr lang="en-US" altLang="zh-TW" dirty="0" smtClean="0"/>
          </a:p>
          <a:p>
            <a:pPr lvl="5"/>
            <a:r>
              <a:rPr lang="en-US" altLang="zh-TW" dirty="0" smtClean="0"/>
              <a:t>3.Sequencing Constraints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25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29931" y="597877"/>
            <a:ext cx="7977738" cy="5120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4400" dirty="0"/>
              <a:t>Approach</a:t>
            </a:r>
            <a:r>
              <a:rPr lang="en-US" altLang="zh-TW" dirty="0"/>
              <a:t>- Each Choice for Tasks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文字方塊 1"/>
          <p:cNvSpPr txBox="1"/>
          <p:nvPr/>
        </p:nvSpPr>
        <p:spPr>
          <a:xfrm>
            <a:off x="1366049" y="4627531"/>
            <a:ext cx="59403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TR1: { Today ,Already Start,</a:t>
            </a:r>
            <a:r>
              <a:rPr lang="en-US" altLang="zh-TW" dirty="0"/>
              <a:t> </a:t>
            </a:r>
            <a:r>
              <a:rPr lang="en-US" altLang="zh-TW" dirty="0" smtClean="0"/>
              <a:t>High, </a:t>
            </a:r>
            <a:r>
              <a:rPr lang="en-US" altLang="zh-TW" dirty="0"/>
              <a:t>Already </a:t>
            </a:r>
            <a:r>
              <a:rPr lang="en-US" altLang="zh-TW" dirty="0" smtClean="0"/>
              <a:t>Start,</a:t>
            </a:r>
            <a:r>
              <a:rPr lang="en-US" altLang="zh-TW" dirty="0"/>
              <a:t> Almost </a:t>
            </a:r>
            <a:r>
              <a:rPr lang="en-US" altLang="zh-TW" dirty="0" smtClean="0"/>
              <a:t>done}</a:t>
            </a:r>
            <a:endParaRPr lang="zh-TW" altLang="en-US" dirty="0"/>
          </a:p>
          <a:p>
            <a:pPr fontAlgn="ctr"/>
            <a:r>
              <a:rPr lang="en-US" altLang="zh-TW" dirty="0" smtClean="0"/>
              <a:t>TR2: { Tomorrow ,Today ,Medium ,Halfway there}</a:t>
            </a:r>
          </a:p>
          <a:p>
            <a:pPr fontAlgn="ctr"/>
            <a:r>
              <a:rPr lang="en-US" altLang="zh-TW" dirty="0" smtClean="0"/>
              <a:t>TR3: { Next day ,Tomorrow ,Low ,Way </a:t>
            </a:r>
            <a:r>
              <a:rPr lang="en-US" altLang="zh-TW" dirty="0"/>
              <a:t>to go </a:t>
            </a:r>
            <a:r>
              <a:rPr lang="en-US" altLang="zh-TW" dirty="0" smtClean="0"/>
              <a:t>}</a:t>
            </a:r>
          </a:p>
          <a:p>
            <a:pPr fontAlgn="ctr"/>
            <a:r>
              <a:rPr lang="en-US" altLang="zh-TW" dirty="0" smtClean="0"/>
              <a:t>TR4: { Some day ,Someday ,No ,Nothing accomplished}</a:t>
            </a:r>
          </a:p>
          <a:p>
            <a:pPr fontAlgn="ctr"/>
            <a:r>
              <a:rPr lang="en-US" altLang="zh-TW" dirty="0" smtClean="0"/>
              <a:t>TR5: { None, Later,</a:t>
            </a:r>
            <a:r>
              <a:rPr lang="en-US" altLang="zh-TW" dirty="0"/>
              <a:t> </a:t>
            </a:r>
            <a:r>
              <a:rPr lang="en-US" altLang="zh-TW" dirty="0" smtClean="0"/>
              <a:t>None, Done}</a:t>
            </a:r>
          </a:p>
          <a:p>
            <a:pPr fontAlgn="ctr"/>
            <a:r>
              <a:rPr lang="en-US" altLang="zh-TW" dirty="0" smtClean="0"/>
              <a:t>TR6: </a:t>
            </a:r>
            <a:r>
              <a:rPr lang="en-US" altLang="zh-TW" dirty="0"/>
              <a:t>{ </a:t>
            </a:r>
            <a:r>
              <a:rPr lang="en-US" altLang="zh-TW" dirty="0" smtClean="0"/>
              <a:t>Today, None, High, None}</a:t>
            </a:r>
            <a:endParaRPr lang="en-US" altLang="zh-TW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21923"/>
              </p:ext>
            </p:extLst>
          </p:nvPr>
        </p:nvGraphicFramePr>
        <p:xfrm>
          <a:off x="759379" y="1989149"/>
          <a:ext cx="7566937" cy="1950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96416">
                  <a:extLst>
                    <a:ext uri="{9D8B030D-6E8A-4147-A177-3AD203B41FA5}">
                      <a16:colId xmlns:a16="http://schemas.microsoft.com/office/drawing/2014/main" val="1611709251"/>
                    </a:ext>
                  </a:extLst>
                </a:gridCol>
                <a:gridCol w="1096416">
                  <a:extLst>
                    <a:ext uri="{9D8B030D-6E8A-4147-A177-3AD203B41FA5}">
                      <a16:colId xmlns:a16="http://schemas.microsoft.com/office/drawing/2014/main" val="3682861925"/>
                    </a:ext>
                  </a:extLst>
                </a:gridCol>
                <a:gridCol w="1179640">
                  <a:extLst>
                    <a:ext uri="{9D8B030D-6E8A-4147-A177-3AD203B41FA5}">
                      <a16:colId xmlns:a16="http://schemas.microsoft.com/office/drawing/2014/main" val="4121262660"/>
                    </a:ext>
                  </a:extLst>
                </a:gridCol>
                <a:gridCol w="1013192">
                  <a:extLst>
                    <a:ext uri="{9D8B030D-6E8A-4147-A177-3AD203B41FA5}">
                      <a16:colId xmlns:a16="http://schemas.microsoft.com/office/drawing/2014/main" val="3203516444"/>
                    </a:ext>
                  </a:extLst>
                </a:gridCol>
                <a:gridCol w="1449187">
                  <a:extLst>
                    <a:ext uri="{9D8B030D-6E8A-4147-A177-3AD203B41FA5}">
                      <a16:colId xmlns:a16="http://schemas.microsoft.com/office/drawing/2014/main" val="4288029603"/>
                    </a:ext>
                  </a:extLst>
                </a:gridCol>
                <a:gridCol w="743646">
                  <a:extLst>
                    <a:ext uri="{9D8B030D-6E8A-4147-A177-3AD203B41FA5}">
                      <a16:colId xmlns:a16="http://schemas.microsoft.com/office/drawing/2014/main" val="2268273975"/>
                    </a:ext>
                  </a:extLst>
                </a:gridCol>
                <a:gridCol w="988440">
                  <a:extLst>
                    <a:ext uri="{9D8B030D-6E8A-4147-A177-3AD203B41FA5}">
                      <a16:colId xmlns:a16="http://schemas.microsoft.com/office/drawing/2014/main" val="21577817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24372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Task due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r>
                        <a:rPr lang="en-US" altLang="zh-TW" baseline="0" dirty="0" smtClean="0"/>
                        <a:t>oday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Tomorrow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Next</a:t>
                      </a:r>
                      <a:r>
                        <a:rPr lang="en-US" altLang="zh-TW" baseline="0" dirty="0" smtClean="0"/>
                        <a:t> 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Some 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5891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Starting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Already Start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Tomorrow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Someday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Later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3591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Priority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High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Medium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4733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Progress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Almost done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Halfway</a:t>
                      </a:r>
                      <a:r>
                        <a:rPr lang="en-US" altLang="zh-TW" baseline="0" dirty="0" smtClean="0"/>
                        <a:t> there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Way</a:t>
                      </a:r>
                      <a:r>
                        <a:rPr lang="en-US" altLang="zh-TW" baseline="0" dirty="0" smtClean="0"/>
                        <a:t> to go 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Nothing accomplished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587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7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5" y="547211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Approach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文字方塊 3"/>
          <p:cNvSpPr txBox="1"/>
          <p:nvPr/>
        </p:nvSpPr>
        <p:spPr>
          <a:xfrm>
            <a:off x="716090" y="2255306"/>
            <a:ext cx="4530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We use independent path  </a:t>
            </a:r>
            <a:r>
              <a:rPr lang="en-US" altLang="zh-TW" dirty="0" smtClean="0"/>
              <a:t>for </a:t>
            </a:r>
            <a:r>
              <a:rPr lang="en-US" altLang="zh-TW" dirty="0"/>
              <a:t>code coverage Criteria  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16090" y="3435956"/>
            <a:ext cx="31627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 detect </a:t>
            </a:r>
            <a:r>
              <a:rPr lang="en-US" altLang="zh-TW" dirty="0"/>
              <a:t>App’s </a:t>
            </a:r>
            <a:r>
              <a:rPr lang="en-US" altLang="zh-TW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abnormal behavior </a:t>
            </a:r>
            <a:r>
              <a:rPr lang="en-US" altLang="zh-TW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5"/>
            <a:r>
              <a:rPr lang="en-US" altLang="zh-TW" dirty="0" smtClean="0"/>
              <a:t>1.Each </a:t>
            </a:r>
            <a:r>
              <a:rPr lang="en-US" altLang="zh-TW" dirty="0"/>
              <a:t>Choice </a:t>
            </a:r>
            <a:endParaRPr lang="en-US" altLang="zh-TW" dirty="0" smtClean="0"/>
          </a:p>
          <a:p>
            <a:pPr lvl="5"/>
            <a:endParaRPr lang="en-US" altLang="zh-TW" dirty="0"/>
          </a:p>
          <a:p>
            <a:pPr lvl="5"/>
            <a:r>
              <a:rPr lang="en-US" altLang="zh-TW" dirty="0" smtClean="0"/>
              <a:t>2.Equivalence </a:t>
            </a:r>
            <a:r>
              <a:rPr lang="en-US" altLang="zh-TW" dirty="0"/>
              <a:t>partition </a:t>
            </a:r>
            <a:endParaRPr lang="en-US" altLang="zh-TW" dirty="0" smtClean="0"/>
          </a:p>
          <a:p>
            <a:pPr lvl="5"/>
            <a:endParaRPr lang="en-US" altLang="zh-TW" dirty="0" smtClean="0"/>
          </a:p>
          <a:p>
            <a:pPr lvl="5"/>
            <a:r>
              <a:rPr lang="en-US" altLang="zh-TW" dirty="0" smtClean="0"/>
              <a:t>3.Sequencing Constraints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091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4" y="547211"/>
            <a:ext cx="8496486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dirty="0">
                <a:solidFill>
                  <a:srgbClr val="2185C5"/>
                </a:solidFill>
              </a:rPr>
              <a:t>Testing Tools : </a:t>
            </a:r>
            <a:r>
              <a:rPr lang="en-US" altLang="zh-TW" sz="3200" dirty="0" smtClean="0">
                <a:solidFill>
                  <a:srgbClr val="2185C5"/>
                </a:solidFill>
              </a:rPr>
              <a:t>AKB-</a:t>
            </a:r>
            <a:r>
              <a:rPr lang="en-US" altLang="zh-TW" sz="3200" dirty="0"/>
              <a:t>Conceptual Diagram</a:t>
            </a:r>
            <a:endParaRPr lang="en-US" altLang="zh-TW" sz="3200" dirty="0">
              <a:solidFill>
                <a:srgbClr val="2185C5"/>
              </a:solidFill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238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4" y="547211"/>
            <a:ext cx="8267885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Test </a:t>
            </a:r>
            <a:r>
              <a:rPr lang="en-US" altLang="zh-TW" u="sng" dirty="0"/>
              <a:t>tools</a:t>
            </a:r>
            <a:r>
              <a:rPr lang="en-US" altLang="zh-TW" dirty="0"/>
              <a:t> to be </a:t>
            </a:r>
            <a:r>
              <a:rPr lang="en-US" altLang="zh-TW" dirty="0" smtClean="0"/>
              <a:t>used-CI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4" name="矩形 23"/>
          <p:cNvSpPr/>
          <p:nvPr/>
        </p:nvSpPr>
        <p:spPr>
          <a:xfrm>
            <a:off x="1888787" y="314531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3"/>
              </a:rPr>
              <a:t>https://sgit.csie.ntut.edu.tw/jenkins3/job/QuickAddTask/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771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4" y="547211"/>
            <a:ext cx="8267885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Responsibility of team members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490642"/>
              </p:ext>
            </p:extLst>
          </p:nvPr>
        </p:nvGraphicFramePr>
        <p:xfrm>
          <a:off x="2110601" y="2808580"/>
          <a:ext cx="5036185" cy="731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96060">
                  <a:extLst>
                    <a:ext uri="{9D8B030D-6E8A-4147-A177-3AD203B41FA5}">
                      <a16:colId xmlns:a16="http://schemas.microsoft.com/office/drawing/2014/main" val="2517269209"/>
                    </a:ext>
                  </a:extLst>
                </a:gridCol>
                <a:gridCol w="1905635">
                  <a:extLst>
                    <a:ext uri="{9D8B030D-6E8A-4147-A177-3AD203B41FA5}">
                      <a16:colId xmlns:a16="http://schemas.microsoft.com/office/drawing/2014/main" val="3998041426"/>
                    </a:ext>
                  </a:extLst>
                </a:gridCol>
                <a:gridCol w="1634490">
                  <a:extLst>
                    <a:ext uri="{9D8B030D-6E8A-4147-A177-3AD203B41FA5}">
                      <a16:colId xmlns:a16="http://schemas.microsoft.com/office/drawing/2014/main" val="27086985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Role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Candidate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Description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713576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Test Engineers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陳郁欣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zh-TW" sz="1200" kern="100" dirty="0">
                          <a:effectLst/>
                        </a:rPr>
                        <a:t>鄭鴻仁</a:t>
                      </a:r>
                      <a:r>
                        <a:rPr lang="en-US" sz="1200" kern="100" dirty="0">
                          <a:effectLst/>
                        </a:rPr>
                        <a:t>,</a:t>
                      </a:r>
                      <a:r>
                        <a:rPr lang="zh-TW" sz="1200" kern="100" dirty="0">
                          <a:effectLst/>
                        </a:rPr>
                        <a:t>林冠璋</a:t>
                      </a:r>
                      <a:r>
                        <a:rPr lang="en-US" sz="1200" kern="100" dirty="0">
                          <a:effectLst/>
                        </a:rPr>
                        <a:t>,</a:t>
                      </a:r>
                      <a:r>
                        <a:rPr lang="zh-TW" sz="1200" kern="100" dirty="0">
                          <a:effectLst/>
                        </a:rPr>
                        <a:t>陳巧宜</a:t>
                      </a:r>
                      <a:r>
                        <a:rPr lang="en-US" sz="1200" kern="100" dirty="0">
                          <a:effectLst/>
                        </a:rPr>
                        <a:t>,</a:t>
                      </a:r>
                      <a:r>
                        <a:rPr lang="zh-TW" sz="1200" kern="100" dirty="0">
                          <a:effectLst/>
                        </a:rPr>
                        <a:t>洪子軒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將測試案例撰寫成腳本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4108607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Tool Specialist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陳郁欣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架設</a:t>
                      </a:r>
                      <a:r>
                        <a:rPr lang="en-US" sz="1200" kern="100" dirty="0" err="1">
                          <a:effectLst/>
                        </a:rPr>
                        <a:t>appium</a:t>
                      </a:r>
                      <a:r>
                        <a:rPr lang="zh-TW" sz="1200" kern="100" dirty="0">
                          <a:effectLst/>
                        </a:rPr>
                        <a:t>環境 與</a:t>
                      </a:r>
                      <a:r>
                        <a:rPr lang="en-US" sz="1200" kern="100" dirty="0">
                          <a:effectLst/>
                        </a:rPr>
                        <a:t>CI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2417799240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996301" y="1880063"/>
            <a:ext cx="58464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Developer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陳郁欣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鄭鴻仁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林冠璋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陳巧宜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洪子軒</a:t>
            </a:r>
            <a:endParaRPr lang="zh-TW" altLang="en-US" sz="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責任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設計測試案例，完成測試需求。</a:t>
            </a:r>
            <a:endParaRPr lang="zh-TW" altLang="en-US" sz="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79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Outline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文字方塊 6"/>
          <p:cNvSpPr txBox="1"/>
          <p:nvPr/>
        </p:nvSpPr>
        <p:spPr>
          <a:xfrm>
            <a:off x="1411016" y="1786024"/>
            <a:ext cx="68699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2185C5"/>
                </a:solidFill>
              </a:rPr>
              <a:t>1. Test Criteria</a:t>
            </a: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2. Approach</a:t>
            </a: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3.</a:t>
            </a:r>
            <a:r>
              <a:rPr lang="en-US" altLang="zh-TW" sz="2400" dirty="0">
                <a:solidFill>
                  <a:srgbClr val="2185C5"/>
                </a:solidFill>
              </a:rPr>
              <a:t> </a:t>
            </a:r>
            <a:r>
              <a:rPr lang="en-US" altLang="zh-TW" sz="2400" dirty="0" smtClean="0">
                <a:solidFill>
                  <a:srgbClr val="2185C5"/>
                </a:solidFill>
              </a:rPr>
              <a:t>All Test </a:t>
            </a:r>
            <a:r>
              <a:rPr lang="en-US" altLang="zh-TW" sz="2400" dirty="0">
                <a:solidFill>
                  <a:srgbClr val="2185C5"/>
                </a:solidFill>
              </a:rPr>
              <a:t>C</a:t>
            </a:r>
            <a:r>
              <a:rPr lang="en-US" altLang="zh-TW" sz="2400" dirty="0" smtClean="0">
                <a:solidFill>
                  <a:srgbClr val="2185C5"/>
                </a:solidFill>
              </a:rPr>
              <a:t>ases</a:t>
            </a:r>
            <a:endParaRPr lang="en-US" altLang="zh-TW" sz="2400" dirty="0" smtClean="0">
              <a:solidFill>
                <a:srgbClr val="2185C5"/>
              </a:solidFill>
            </a:endParaRP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4.</a:t>
            </a:r>
            <a:r>
              <a:rPr lang="en-US" altLang="zh-TW" sz="2400" dirty="0">
                <a:solidFill>
                  <a:srgbClr val="2185C5"/>
                </a:solidFill>
              </a:rPr>
              <a:t> </a:t>
            </a:r>
            <a:r>
              <a:rPr lang="en-US" altLang="zh-TW" sz="2400" dirty="0" smtClean="0">
                <a:solidFill>
                  <a:srgbClr val="2185C5"/>
                </a:solidFill>
              </a:rPr>
              <a:t>Testing Tools : AKB</a:t>
            </a: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5. Demo Sample Test Case and AKB </a:t>
            </a:r>
          </a:p>
          <a:p>
            <a:r>
              <a:rPr lang="en-US" altLang="zh-TW" sz="2400" dirty="0">
                <a:solidFill>
                  <a:srgbClr val="2185C5"/>
                </a:solidFill>
              </a:rPr>
              <a:t>6. Live </a:t>
            </a:r>
            <a:r>
              <a:rPr lang="en-US" altLang="zh-TW" sz="2400" dirty="0" smtClean="0">
                <a:solidFill>
                  <a:srgbClr val="2185C5"/>
                </a:solidFill>
              </a:rPr>
              <a:t>demo</a:t>
            </a: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7. Test Results Analyze</a:t>
            </a:r>
            <a:endParaRPr lang="zh-TW" altLang="en-US" sz="2400" dirty="0">
              <a:solidFill>
                <a:srgbClr val="2185C5"/>
              </a:solidFill>
            </a:endParaRP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8</a:t>
            </a:r>
            <a:r>
              <a:rPr lang="en-US" altLang="zh-TW" sz="2400" dirty="0">
                <a:solidFill>
                  <a:srgbClr val="2185C5"/>
                </a:solidFill>
              </a:rPr>
              <a:t>. </a:t>
            </a:r>
            <a:r>
              <a:rPr lang="en-US" altLang="zh-TW" sz="2400" dirty="0" smtClean="0">
                <a:solidFill>
                  <a:srgbClr val="2185C5"/>
                </a:solidFill>
              </a:rPr>
              <a:t>Pass/Fail</a:t>
            </a:r>
          </a:p>
          <a:p>
            <a:r>
              <a:rPr lang="en-US" altLang="zh-TW" sz="2400" dirty="0">
                <a:solidFill>
                  <a:srgbClr val="2185C5"/>
                </a:solidFill>
              </a:rPr>
              <a:t>9. Team member contributions </a:t>
            </a:r>
            <a:r>
              <a:rPr lang="en-US" altLang="zh-TW" sz="2400" dirty="0" smtClean="0">
                <a:solidFill>
                  <a:srgbClr val="2185C5"/>
                </a:solidFill>
              </a:rPr>
              <a:t>and </a:t>
            </a:r>
            <a:r>
              <a:rPr lang="en-US" altLang="zh-TW" sz="2400" dirty="0">
                <a:solidFill>
                  <a:srgbClr val="2185C5"/>
                </a:solidFill>
              </a:rPr>
              <a:t>feedbacks</a:t>
            </a:r>
          </a:p>
          <a:p>
            <a:endParaRPr lang="en-US" altLang="zh-TW" sz="2400" dirty="0">
              <a:solidFill>
                <a:srgbClr val="218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0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dirty="0">
                <a:solidFill>
                  <a:srgbClr val="2185C5"/>
                </a:solidFill>
              </a:rPr>
              <a:t>Test Criteria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矩形 7"/>
          <p:cNvSpPr/>
          <p:nvPr/>
        </p:nvSpPr>
        <p:spPr>
          <a:xfrm>
            <a:off x="1134208" y="1690347"/>
            <a:ext cx="727123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ode </a:t>
            </a:r>
            <a:r>
              <a:rPr lang="en-US" altLang="zh-TW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Statement Coverage:</a:t>
            </a:r>
            <a:endParaRPr lang="zh-TW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"/>
            </a:pP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Suspension criteria: </a:t>
            </a:r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當達到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40% 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cases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不通過時，所有測試人員暫停測試，並且集中處理所有沒通過的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cases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，確認是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的問題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確認是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錯誤的話就回報 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Bug)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還是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case 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撰寫問題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1800" kern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"/>
            </a:pP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Resumption criteria: </a:t>
            </a:r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解決不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通過的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cases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後，所有測試人員繼續進行接下來的測試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1800" kern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"/>
            </a:pP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Approval criteria: </a:t>
            </a:r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所有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cases 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必須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通過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確認行為無誤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並且達到程式覆蓋率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(Code coverage) 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70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941975" y="2848707"/>
            <a:ext cx="7612940" cy="22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>
                <a:hlinkClick r:id="rId3"/>
              </a:rPr>
              <a:t>1.State Graph</a:t>
            </a:r>
            <a:r>
              <a:rPr lang="en-US" altLang="zh-TW" dirty="0" smtClean="0"/>
              <a:t>(Reference by GitHub Open Source : </a:t>
            </a:r>
            <a:r>
              <a:rPr lang="en-US" altLang="zh-TW" dirty="0" smtClean="0">
                <a:hlinkClick r:id="rId4"/>
              </a:rPr>
              <a:t>ACE</a:t>
            </a:r>
            <a:r>
              <a:rPr lang="en-US" altLang="zh-TW" dirty="0" smtClean="0"/>
              <a:t>(Android </a:t>
            </a:r>
            <a:r>
              <a:rPr lang="en-US" altLang="zh-TW" dirty="0" err="1" smtClean="0"/>
              <a:t>CrawlEr</a:t>
            </a:r>
            <a:r>
              <a:rPr lang="en-US" altLang="zh-TW" dirty="0"/>
              <a:t> </a:t>
            </a:r>
            <a:r>
              <a:rPr lang="en-US" altLang="zh-TW" dirty="0" smtClean="0"/>
              <a:t>) </a:t>
            </a:r>
          </a:p>
          <a:p>
            <a:pPr marL="0" lvl="0" indent="0">
              <a:buNone/>
            </a:pPr>
            <a:r>
              <a:rPr lang="en-US" dirty="0" smtClean="0"/>
              <a:t>2.Test Data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3.Source Code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hlinkClick r:id="rId5"/>
              </a:rPr>
              <a:t>4.Developer Issues List</a:t>
            </a:r>
            <a:endParaRPr lang="en-US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5.UseCase Diagram</a:t>
            </a:r>
            <a:endParaRPr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5" y="547211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Approach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文字方塊 1"/>
          <p:cNvSpPr txBox="1"/>
          <p:nvPr/>
        </p:nvSpPr>
        <p:spPr>
          <a:xfrm>
            <a:off x="1283677" y="1815551"/>
            <a:ext cx="6149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In order to design a test case, we used the </a:t>
            </a:r>
            <a:r>
              <a:rPr lang="en-US" altLang="zh-TW" sz="2000" dirty="0" smtClean="0"/>
              <a:t>following: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834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dirty="0">
                <a:solidFill>
                  <a:srgbClr val="2185C5"/>
                </a:solidFill>
              </a:rPr>
              <a:t>Approach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文字方塊 2"/>
          <p:cNvSpPr txBox="1"/>
          <p:nvPr/>
        </p:nvSpPr>
        <p:spPr>
          <a:xfrm>
            <a:off x="893700" y="1921267"/>
            <a:ext cx="66576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1.UseCase </a:t>
            </a:r>
            <a:r>
              <a:rPr lang="en-US" altLang="zh-TW" dirty="0" smtClean="0"/>
              <a:t>Diagram</a:t>
            </a:r>
          </a:p>
          <a:p>
            <a:pPr lvl="2"/>
            <a:r>
              <a:rPr lang="en-US" altLang="zh-TW" dirty="0" smtClean="0"/>
              <a:t>     1.1.EditTask</a:t>
            </a:r>
            <a:r>
              <a:rPr lang="zh-TW" altLang="en-US" dirty="0" smtClean="0"/>
              <a:t> 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EachChoice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Coverage </a:t>
            </a:r>
          </a:p>
          <a:p>
            <a:pPr lvl="2"/>
            <a:r>
              <a:rPr lang="en-US" altLang="zh-TW" dirty="0"/>
              <a:t> </a:t>
            </a:r>
            <a:r>
              <a:rPr lang="en-US" altLang="zh-TW" dirty="0" smtClean="0"/>
              <a:t>    1.2</a:t>
            </a:r>
            <a:r>
              <a:rPr lang="en-US" altLang="zh-TW" dirty="0" smtClean="0"/>
              <a:t>.Category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EachChoice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Coverage</a:t>
            </a:r>
          </a:p>
          <a:p>
            <a:pPr lvl="2"/>
            <a:r>
              <a:rPr lang="en-US" altLang="zh-TW" dirty="0" smtClean="0"/>
              <a:t>2.EdgeCoverage</a:t>
            </a:r>
            <a:endParaRPr lang="en-US" altLang="zh-TW" dirty="0" smtClean="0"/>
          </a:p>
          <a:p>
            <a:r>
              <a:rPr lang="en-US" altLang="zh-TW" dirty="0"/>
              <a:t>3</a:t>
            </a:r>
            <a:r>
              <a:rPr lang="en-US" altLang="zh-TW" dirty="0" smtClean="0"/>
              <a:t>.EditTask </a:t>
            </a:r>
            <a:r>
              <a:rPr lang="en-US" altLang="zh-TW" dirty="0" smtClean="0"/>
              <a:t>– ISP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9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33" y="81530"/>
            <a:ext cx="5352225" cy="628264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60" y="3217611"/>
            <a:ext cx="1708943" cy="335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9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1233" y="284925"/>
            <a:ext cx="6462600" cy="1143000"/>
          </a:xfrm>
        </p:spPr>
        <p:txBody>
          <a:bodyPr/>
          <a:lstStyle/>
          <a:p>
            <a:r>
              <a:rPr lang="en-US" altLang="zh-TW" dirty="0"/>
              <a:t>2.EdgeCoverage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8" name="文字方塊 7"/>
          <p:cNvSpPr txBox="1"/>
          <p:nvPr/>
        </p:nvSpPr>
        <p:spPr>
          <a:xfrm>
            <a:off x="873152" y="1931541"/>
            <a:ext cx="3883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EdgeCoverage</a:t>
            </a:r>
            <a:r>
              <a:rPr lang="en-US" altLang="zh-TW" dirty="0"/>
              <a:t> </a:t>
            </a:r>
            <a:r>
              <a:rPr lang="en-US" altLang="zh-TW" dirty="0" smtClean="0"/>
              <a:t>–Use </a:t>
            </a:r>
            <a:r>
              <a:rPr lang="en-US" altLang="zh-TW" dirty="0" err="1" smtClean="0"/>
              <a:t>StateTransitionGraph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690137"/>
              </p:ext>
            </p:extLst>
          </p:nvPr>
        </p:nvGraphicFramePr>
        <p:xfrm>
          <a:off x="969195" y="2444620"/>
          <a:ext cx="4064000" cy="3571585"/>
        </p:xfrm>
        <a:graphic>
          <a:graphicData uri="http://schemas.openxmlformats.org/drawingml/2006/table">
            <a:tbl>
              <a:tblPr firstRow="1" bandRow="1">
                <a:tableStyleId>{421DADAF-C452-4BED-A372-887F624FDFEF}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80173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73384882"/>
                    </a:ext>
                  </a:extLst>
                </a:gridCol>
              </a:tblGrid>
              <a:tr h="43214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TestCaseName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TestPath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85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endWithNode</a:t>
                      </a:r>
                      <a:r>
                        <a:rPr lang="en-US" altLang="zh-TW" dirty="0" smtClean="0"/>
                        <a:t> 2-1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{1,2,24,2}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9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endWithNode</a:t>
                      </a:r>
                      <a:r>
                        <a:rPr lang="en-US" altLang="zh-TW" dirty="0" smtClean="0"/>
                        <a:t> 2-2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{1,2,20,21,22,20,30,2}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78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endWithNode10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{1,2,8,2,8,9,10}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67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endWithNode12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{1,2,8,9,11,9,11,12}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31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endWithNode14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{1,2,8,9,11,13,14}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62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endWithNode15_1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{1,2,8,9,15,16,15}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97838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endWithNode15_2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{1,2,8,9,15,17,17,15}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15069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‧‧‧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‧‧‧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4767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Total: 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63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79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32153" y="140630"/>
            <a:ext cx="7494162" cy="6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4000" dirty="0" smtClean="0"/>
              <a:t>Approach</a:t>
            </a:r>
            <a:r>
              <a:rPr lang="en-US" altLang="zh-TW" dirty="0" smtClean="0"/>
              <a:t>-</a:t>
            </a:r>
            <a:r>
              <a:rPr lang="en-US" altLang="zh-TW" dirty="0"/>
              <a:t> </a:t>
            </a:r>
            <a:r>
              <a:rPr lang="en-US" altLang="zh-TW" sz="3200" dirty="0"/>
              <a:t>Each </a:t>
            </a:r>
            <a:r>
              <a:rPr lang="en-US" altLang="zh-TW" sz="3200" dirty="0" smtClean="0"/>
              <a:t>Choice for Tasks</a:t>
            </a:r>
            <a:endParaRPr sz="3200"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" name="矩形 12"/>
          <p:cNvSpPr/>
          <p:nvPr/>
        </p:nvSpPr>
        <p:spPr>
          <a:xfrm>
            <a:off x="165950" y="866075"/>
            <a:ext cx="22252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Test Scenario : </a:t>
            </a:r>
            <a:r>
              <a:rPr lang="en-US" altLang="zh-TW" dirty="0" err="1" smtClean="0"/>
              <a:t>EditTasks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0" y="1173852"/>
            <a:ext cx="2032862" cy="256594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831" y="1245098"/>
            <a:ext cx="1776034" cy="264407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7429" y="1245098"/>
            <a:ext cx="2738886" cy="198446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061" y="4263145"/>
            <a:ext cx="2586283" cy="210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8B675DAD-3953-D24C-9FF6-707B93D23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252480"/>
              </p:ext>
            </p:extLst>
          </p:nvPr>
        </p:nvGraphicFramePr>
        <p:xfrm>
          <a:off x="352572" y="1668786"/>
          <a:ext cx="8128003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7318">
                  <a:extLst>
                    <a:ext uri="{9D8B030D-6E8A-4147-A177-3AD203B41FA5}">
                      <a16:colId xmlns:a16="http://schemas.microsoft.com/office/drawing/2014/main" val="1611709251"/>
                    </a:ext>
                  </a:extLst>
                </a:gridCol>
                <a:gridCol w="1527318">
                  <a:extLst>
                    <a:ext uri="{9D8B030D-6E8A-4147-A177-3AD203B41FA5}">
                      <a16:colId xmlns:a16="http://schemas.microsoft.com/office/drawing/2014/main" val="3682861925"/>
                    </a:ext>
                  </a:extLst>
                </a:gridCol>
                <a:gridCol w="1643250">
                  <a:extLst>
                    <a:ext uri="{9D8B030D-6E8A-4147-A177-3AD203B41FA5}">
                      <a16:colId xmlns:a16="http://schemas.microsoft.com/office/drawing/2014/main" val="4121262660"/>
                    </a:ext>
                  </a:extLst>
                </a:gridCol>
                <a:gridCol w="1411386">
                  <a:extLst>
                    <a:ext uri="{9D8B030D-6E8A-4147-A177-3AD203B41FA5}">
                      <a16:colId xmlns:a16="http://schemas.microsoft.com/office/drawing/2014/main" val="3203516444"/>
                    </a:ext>
                  </a:extLst>
                </a:gridCol>
                <a:gridCol w="2018731">
                  <a:extLst>
                    <a:ext uri="{9D8B030D-6E8A-4147-A177-3AD203B41FA5}">
                      <a16:colId xmlns:a16="http://schemas.microsoft.com/office/drawing/2014/main" val="42880296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24372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My tasks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New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5891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needs 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cancelled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3591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 Zone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GMT-11:00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GMT+00:00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GMT+14:00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4733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58788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Privacy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specified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confidential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134059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52572" y="706573"/>
            <a:ext cx="2624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EditTaskEachChoiceCoverage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72" y="4364322"/>
            <a:ext cx="7601460" cy="122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95729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6305</TotalTime>
  <Words>695</Words>
  <Application>Microsoft Office PowerPoint</Application>
  <PresentationFormat>如螢幕大小 (4:3)</PresentationFormat>
  <Paragraphs>227</Paragraphs>
  <Slides>18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Arial</vt:lpstr>
      <vt:lpstr>Times New Roman</vt:lpstr>
      <vt:lpstr>Lato</vt:lpstr>
      <vt:lpstr>Raleway</vt:lpstr>
      <vt:lpstr>Wingdings</vt:lpstr>
      <vt:lpstr>Calibri</vt:lpstr>
      <vt:lpstr>微軟正黑體</vt:lpstr>
      <vt:lpstr>新細明體</vt:lpstr>
      <vt:lpstr>Antonio template</vt:lpstr>
      <vt:lpstr>STV-Project Presentation</vt:lpstr>
      <vt:lpstr>Outline</vt:lpstr>
      <vt:lpstr>Test Criteria</vt:lpstr>
      <vt:lpstr>Approach</vt:lpstr>
      <vt:lpstr>Approach</vt:lpstr>
      <vt:lpstr>PowerPoint 簡報</vt:lpstr>
      <vt:lpstr>2.EdgeCoverage </vt:lpstr>
      <vt:lpstr>Approach- Each Choice for Tasks</vt:lpstr>
      <vt:lpstr>PowerPoint 簡報</vt:lpstr>
      <vt:lpstr>Approach- Each Choice for Tasks</vt:lpstr>
      <vt:lpstr>All Test Cases</vt:lpstr>
      <vt:lpstr>Abnormal detection(precondition: Code Coverage 達到70%)</vt:lpstr>
      <vt:lpstr>Approach</vt:lpstr>
      <vt:lpstr>Approach- Each Choice for Tasks</vt:lpstr>
      <vt:lpstr>Approach</vt:lpstr>
      <vt:lpstr>Testing Tools : AKB-Conceptual Diagram</vt:lpstr>
      <vt:lpstr>Test tools to be used-CI</vt:lpstr>
      <vt:lpstr>Responsibility of 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user</dc:creator>
  <cp:lastModifiedBy>DADA DADA</cp:lastModifiedBy>
  <cp:revision>61</cp:revision>
  <cp:lastPrinted>2019-04-23T04:45:41Z</cp:lastPrinted>
  <dcterms:modified xsi:type="dcterms:W3CDTF">2019-06-15T08:35:19Z</dcterms:modified>
</cp:coreProperties>
</file>