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261" r:id="rId4"/>
    <p:sldId id="284" r:id="rId5"/>
    <p:sldId id="310" r:id="rId6"/>
    <p:sldId id="311" r:id="rId7"/>
    <p:sldId id="292" r:id="rId8"/>
    <p:sldId id="285" r:id="rId9"/>
    <p:sldId id="304" r:id="rId10"/>
    <p:sldId id="306" r:id="rId11"/>
    <p:sldId id="305" r:id="rId12"/>
    <p:sldId id="286" r:id="rId13"/>
    <p:sldId id="288" r:id="rId14"/>
    <p:sldId id="290" r:id="rId15"/>
    <p:sldId id="291" r:id="rId16"/>
    <p:sldId id="294" r:id="rId17"/>
    <p:sldId id="308" r:id="rId18"/>
    <p:sldId id="307" r:id="rId19"/>
    <p:sldId id="297" r:id="rId20"/>
    <p:sldId id="309" r:id="rId21"/>
    <p:sldId id="293" r:id="rId22"/>
    <p:sldId id="298" r:id="rId23"/>
    <p:sldId id="300" r:id="rId24"/>
    <p:sldId id="299" r:id="rId25"/>
    <p:sldId id="301" r:id="rId26"/>
    <p:sldId id="302" r:id="rId27"/>
  </p:sldIdLst>
  <p:sldSz cx="9144000" cy="6858000" type="screen4x3"/>
  <p:notesSz cx="9869488" cy="6735763"/>
  <p:embeddedFontLst>
    <p:embeddedFont>
      <p:font typeface="Lato" panose="02020500000000000000" charset="0"/>
      <p:regular r:id="rId30"/>
      <p:bold r:id="rId31"/>
      <p:italic r:id="rId32"/>
      <p:boldItalic r:id="rId33"/>
    </p:embeddedFont>
    <p:embeddedFont>
      <p:font typeface="Raleway" panose="02020500000000000000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22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通知功能 要不要測  不測的話要想好理由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26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順序往後  要說明甚麼 </a:t>
            </a:r>
            <a:r>
              <a:rPr lang="en-US" altLang="zh-TW" dirty="0" smtClean="0"/>
              <a:t>code coverage </a:t>
            </a:r>
            <a:r>
              <a:rPr lang="zh-TW" altLang="en-US" dirty="0" smtClean="0"/>
              <a:t>例如 </a:t>
            </a:r>
            <a:r>
              <a:rPr lang="en-US" altLang="zh-TW" dirty="0" smtClean="0"/>
              <a:t>statement code</a:t>
            </a:r>
            <a:r>
              <a:rPr lang="en-US" altLang="zh-TW" baseline="0" dirty="0" smtClean="0"/>
              <a:t> coverage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11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72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2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8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C1: have null string</a:t>
            </a:r>
          </a:p>
          <a:p>
            <a:r>
              <a:rPr lang="en-US" altLang="zh-TW" dirty="0" smtClean="0"/>
              <a:t>C2: special character(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 說明 那些字元 為什麼是這些字元</a:t>
            </a:r>
            <a:endParaRPr lang="en-US" altLang="zh-TW" dirty="0" smtClean="0"/>
          </a:p>
          <a:p>
            <a:r>
              <a:rPr lang="en-US" altLang="zh-TW" dirty="0" smtClean="0"/>
              <a:t>C3: valid 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要分詳細一點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STRING  </a:t>
            </a:r>
            <a:r>
              <a:rPr lang="zh-TW" altLang="en-US" dirty="0" smtClean="0"/>
              <a:t>上限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04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55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1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測試案例分析 實作 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 要詳細說明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98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70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69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06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8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8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mfs/opentasks/issues" TargetMode="External"/><Relationship Id="rId4" Type="http://schemas.openxmlformats.org/officeDocument/2006/relationships/hyperlink" Target="https://github.com/ntutsesdt/A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job/QuickAddTas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96" y="1054315"/>
            <a:ext cx="3148220" cy="56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7707" y="230689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/>
              <a:t> </a:t>
            </a:r>
            <a:r>
              <a:rPr lang="en-US" altLang="zh-TW" sz="4000" dirty="0" smtClean="0"/>
              <a:t>Test </a:t>
            </a:r>
            <a:r>
              <a:rPr lang="en-US" altLang="zh-TW" sz="4000" dirty="0"/>
              <a:t>C</a:t>
            </a:r>
            <a:r>
              <a:rPr lang="en-US" altLang="zh-TW" sz="4000" dirty="0" smtClean="0"/>
              <a:t>riteria</a:t>
            </a:r>
            <a:r>
              <a:rPr lang="en-US" altLang="zh-TW" dirty="0"/>
              <a:t> 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34208" y="1690347"/>
            <a:ext cx="7271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Coverage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0"/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7707" y="230689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/>
              <a:t> </a:t>
            </a:r>
            <a:r>
              <a:rPr lang="en-US" altLang="zh-TW" sz="4000" dirty="0" smtClean="0"/>
              <a:t>Test </a:t>
            </a:r>
            <a:r>
              <a:rPr lang="en-US" altLang="zh-TW" sz="4000" dirty="0"/>
              <a:t>C</a:t>
            </a:r>
            <a:r>
              <a:rPr lang="en-US" altLang="zh-TW" sz="4000" dirty="0" smtClean="0"/>
              <a:t>riteria</a:t>
            </a:r>
            <a:r>
              <a:rPr lang="en-US" altLang="zh-TW" dirty="0"/>
              <a:t> 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34208" y="1804646"/>
            <a:ext cx="727123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</a:t>
            </a:r>
            <a:r>
              <a:rPr lang="en-US" altLang="zh-TW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Criteria</a:t>
            </a:r>
            <a:r>
              <a:rPr lang="en-US" altLang="zh-TW" sz="24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0"/>
            <a:endParaRPr lang="zh-TW" altLang="zh-TW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當偵測到異常狀態，將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送進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 tracking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系統，並且定期回報給開發團隊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cases </a:t>
            </a:r>
            <a:r>
              <a:rPr lang="zh-TW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行為</a:t>
            </a:r>
            <a:r>
              <a:rPr lang="zh-TW" altLang="en-US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無誤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zh-TW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，並且</a:t>
            </a:r>
            <a:r>
              <a:rPr lang="zh-TW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錯誤數量</a:t>
            </a:r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低於</a:t>
            </a:r>
            <a:r>
              <a:rPr lang="en-US" altLang="zh-TW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/>
              <a:t>Abnormal </a:t>
            </a:r>
            <a:r>
              <a:rPr lang="en-US" altLang="zh-TW" sz="2000" dirty="0" smtClean="0"/>
              <a:t>detection(precondition: Code Coverage </a:t>
            </a:r>
            <a:r>
              <a:rPr lang="zh-TW" altLang="en-US" sz="2000" dirty="0" smtClean="0"/>
              <a:t>達到</a:t>
            </a:r>
            <a:r>
              <a:rPr lang="en-US" altLang="zh-TW" sz="2000" dirty="0"/>
              <a:t>7</a:t>
            </a:r>
            <a:r>
              <a:rPr lang="en-US" altLang="zh-TW" sz="2000" dirty="0" smtClean="0"/>
              <a:t>0%)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591407" y="173203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 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3.On Pause   </a:t>
            </a: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輸入特殊字元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上下限值 </a:t>
            </a:r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輸入空值 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r>
              <a:rPr lang="zh-TW" altLang="en-US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 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3.Source Code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5"/>
              </a:rPr>
              <a:t>4.Developer Issues List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5.UseCase Diagram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283677" y="1815551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 order to design a test case, we used the </a:t>
            </a:r>
            <a:r>
              <a:rPr lang="en-US" altLang="zh-TW" sz="2000" dirty="0" smtClean="0"/>
              <a:t>following: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29931" y="597877"/>
            <a:ext cx="7977738" cy="51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400" dirty="0"/>
              <a:t>Approach</a:t>
            </a:r>
            <a:r>
              <a:rPr lang="en-US" altLang="zh-TW" dirty="0"/>
              <a:t>- Each Choice for Tasks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366049" y="4627531"/>
            <a:ext cx="594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TR1: { Today ,Already Start,</a:t>
            </a:r>
            <a:r>
              <a:rPr lang="en-US" altLang="zh-TW" dirty="0"/>
              <a:t> </a:t>
            </a:r>
            <a:r>
              <a:rPr lang="en-US" altLang="zh-TW" dirty="0" smtClean="0"/>
              <a:t>High, </a:t>
            </a:r>
            <a:r>
              <a:rPr lang="en-US" altLang="zh-TW" dirty="0"/>
              <a:t>Already </a:t>
            </a:r>
            <a:r>
              <a:rPr lang="en-US" altLang="zh-TW" dirty="0" smtClean="0"/>
              <a:t>Start,</a:t>
            </a:r>
            <a:r>
              <a:rPr lang="en-US" altLang="zh-TW" dirty="0"/>
              <a:t> Almost </a:t>
            </a:r>
            <a:r>
              <a:rPr lang="en-US" altLang="zh-TW" dirty="0" smtClean="0"/>
              <a:t>done}</a:t>
            </a:r>
            <a:endParaRPr lang="zh-TW" altLang="en-US" dirty="0"/>
          </a:p>
          <a:p>
            <a:pPr fontAlgn="ctr"/>
            <a:r>
              <a:rPr lang="en-US" altLang="zh-TW" dirty="0" smtClean="0"/>
              <a:t>TR2: { Tomorrow ,Today ,Medium ,Halfway there}</a:t>
            </a:r>
          </a:p>
          <a:p>
            <a:pPr fontAlgn="ctr"/>
            <a:r>
              <a:rPr lang="en-US" altLang="zh-TW" dirty="0" smtClean="0"/>
              <a:t>TR3: { Next day ,Tomorrow ,Low ,Way </a:t>
            </a:r>
            <a:r>
              <a:rPr lang="en-US" altLang="zh-TW" dirty="0"/>
              <a:t>to go </a:t>
            </a:r>
            <a:r>
              <a:rPr lang="en-US" altLang="zh-TW" dirty="0" smtClean="0"/>
              <a:t>}</a:t>
            </a:r>
          </a:p>
          <a:p>
            <a:pPr fontAlgn="ctr"/>
            <a:r>
              <a:rPr lang="en-US" altLang="zh-TW" dirty="0" smtClean="0"/>
              <a:t>TR4: { Some day ,Someday ,No ,Nothing accomplished}</a:t>
            </a:r>
          </a:p>
          <a:p>
            <a:pPr fontAlgn="ctr"/>
            <a:r>
              <a:rPr lang="en-US" altLang="zh-TW" dirty="0" smtClean="0"/>
              <a:t>TR5: { None, Later,</a:t>
            </a:r>
            <a:r>
              <a:rPr lang="en-US" altLang="zh-TW" dirty="0"/>
              <a:t> </a:t>
            </a:r>
            <a:r>
              <a:rPr lang="en-US" altLang="zh-TW" dirty="0" smtClean="0"/>
              <a:t>None, Done}</a:t>
            </a:r>
          </a:p>
          <a:p>
            <a:pPr fontAlgn="ctr"/>
            <a:r>
              <a:rPr lang="en-US" altLang="zh-TW" dirty="0" smtClean="0"/>
              <a:t>TR6: </a:t>
            </a:r>
            <a:r>
              <a:rPr lang="en-US" altLang="zh-TW" dirty="0"/>
              <a:t>{ </a:t>
            </a:r>
            <a:r>
              <a:rPr lang="en-US" altLang="zh-TW" dirty="0" smtClean="0"/>
              <a:t>Today, None, High, None}</a:t>
            </a:r>
            <a:endParaRPr lang="en-US" altLang="zh-TW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21923"/>
              </p:ext>
            </p:extLst>
          </p:nvPr>
        </p:nvGraphicFramePr>
        <p:xfrm>
          <a:off x="759379" y="1989149"/>
          <a:ext cx="7566937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6416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096416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17964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13192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144918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743646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988440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22209" y="914399"/>
            <a:ext cx="8232716" cy="585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sz="2400" dirty="0" smtClean="0"/>
              <a:t>Choosing Partitioning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+Each Choice</a:t>
            </a:r>
            <a:endParaRPr sz="28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9" y="1688123"/>
            <a:ext cx="3729394" cy="41965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94031" y="2409092"/>
            <a:ext cx="33618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Title: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C1: have null string</a:t>
            </a:r>
          </a:p>
          <a:p>
            <a:r>
              <a:rPr lang="en-US" altLang="zh-TW" dirty="0"/>
              <a:t>	C2</a:t>
            </a:r>
            <a:r>
              <a:rPr lang="en-US" altLang="zh-TW" dirty="0" smtClean="0"/>
              <a:t>: special character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C3: valid string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Check List  C1: The </a:t>
            </a:r>
            <a:r>
              <a:rPr lang="en-US" altLang="zh-TW" dirty="0" err="1" smtClean="0"/>
              <a:t>CheckBox</a:t>
            </a:r>
            <a:r>
              <a:rPr lang="en-US" altLang="zh-TW" dirty="0" smtClean="0"/>
              <a:t> is Check</a:t>
            </a:r>
          </a:p>
          <a:p>
            <a:endParaRPr lang="en-US" altLang="zh-TW" dirty="0"/>
          </a:p>
          <a:p>
            <a:r>
              <a:rPr lang="en-US" altLang="zh-TW" dirty="0" smtClean="0"/>
              <a:t>Time Zone 	C1: &gt; GMT+00:00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C2: = GMT+00:00</a:t>
            </a:r>
          </a:p>
          <a:p>
            <a:endParaRPr lang="en-US" altLang="zh-TW" dirty="0"/>
          </a:p>
          <a:p>
            <a:r>
              <a:rPr lang="en-US" altLang="zh-TW" dirty="0" smtClean="0"/>
              <a:t>	 ……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" y="5677777"/>
            <a:ext cx="3856160" cy="8953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2209" y="1440282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smtClean="0"/>
              <a:t>Edit Task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8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22209" y="550650"/>
            <a:ext cx="823271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sz="3200" dirty="0"/>
              <a:t>Equivalence </a:t>
            </a:r>
            <a:r>
              <a:rPr lang="en-US" altLang="zh-TW" sz="3200" dirty="0" smtClean="0"/>
              <a:t>Partitioning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3" y="2695482"/>
            <a:ext cx="1966180" cy="33391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36" y="2694627"/>
            <a:ext cx="2864689" cy="26685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00" y="5834570"/>
            <a:ext cx="4695825" cy="876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89479" y="2214986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</a:t>
            </a:r>
            <a:r>
              <a:rPr lang="en-US" altLang="zh-TW" dirty="0"/>
              <a:t>: the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calendar_year_picker</a:t>
            </a:r>
            <a:r>
              <a:rPr lang="en-US" altLang="zh-TW" dirty="0" smtClean="0"/>
              <a:t>” : 1900~2100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276" y="2695482"/>
          <a:ext cx="2869648" cy="296672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485833">
                  <a:extLst>
                    <a:ext uri="{9D8B030D-6E8A-4147-A177-3AD203B41FA5}">
                      <a16:colId xmlns:a16="http://schemas.microsoft.com/office/drawing/2014/main" val="3465680248"/>
                    </a:ext>
                  </a:extLst>
                </a:gridCol>
                <a:gridCol w="792406">
                  <a:extLst>
                    <a:ext uri="{9D8B030D-6E8A-4147-A177-3AD203B41FA5}">
                      <a16:colId xmlns:a16="http://schemas.microsoft.com/office/drawing/2014/main" val="3059909824"/>
                    </a:ext>
                  </a:extLst>
                </a:gridCol>
                <a:gridCol w="1591409">
                  <a:extLst>
                    <a:ext uri="{9D8B030D-6E8A-4147-A177-3AD203B41FA5}">
                      <a16:colId xmlns:a16="http://schemas.microsoft.com/office/drawing/2014/main" val="5504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Expected 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4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3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5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6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3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957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2209" y="1743617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smtClean="0"/>
              <a:t>Edit Task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9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 - </a:t>
            </a:r>
            <a:r>
              <a:rPr lang="en-US" altLang="zh-TW" dirty="0"/>
              <a:t>Sequencing Constraints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993531" y="2813538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97ABBC"/>
                </a:solidFill>
              </a:rPr>
              <a:t>Common S</a:t>
            </a:r>
            <a:r>
              <a:rPr lang="en-US" altLang="zh-TW" sz="2000" dirty="0" smtClean="0">
                <a:solidFill>
                  <a:srgbClr val="97ABBC"/>
                </a:solidFill>
              </a:rPr>
              <a:t>teps :Add</a:t>
            </a:r>
            <a:r>
              <a:rPr lang="en-US" altLang="zh-TW" sz="2000" dirty="0">
                <a:solidFill>
                  <a:srgbClr val="97ABBC"/>
                </a:solidFill>
              </a:rPr>
              <a:t> </a:t>
            </a:r>
            <a:r>
              <a:rPr lang="en-US" altLang="zh-TW" sz="2000" dirty="0" smtClean="0">
                <a:solidFill>
                  <a:srgbClr val="97ABBC"/>
                </a:solidFill>
              </a:rPr>
              <a:t>List</a:t>
            </a:r>
            <a:endParaRPr lang="zh-TW" altLang="en-US" sz="2000" dirty="0">
              <a:solidFill>
                <a:srgbClr val="97ABB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6723" y="3851031"/>
            <a:ext cx="958362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Add List1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59156" y="3851030"/>
            <a:ext cx="1842478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Add Task1 in List1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8" idx="3"/>
            <a:endCxn id="11" idx="1"/>
          </p:cNvCxnSpPr>
          <p:nvPr/>
        </p:nvCxnSpPr>
        <p:spPr>
          <a:xfrm flipV="1">
            <a:off x="2875085" y="4127988"/>
            <a:ext cx="128407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80072" y="5134661"/>
            <a:ext cx="1279084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Delete List1</a:t>
            </a:r>
            <a:endParaRPr lang="zh-TW" altLang="en-US" dirty="0"/>
          </a:p>
        </p:txBody>
      </p:sp>
      <p:cxnSp>
        <p:nvCxnSpPr>
          <p:cNvPr id="21" name="肘形接點 20"/>
          <p:cNvCxnSpPr>
            <a:stCxn id="22" idx="0"/>
          </p:cNvCxnSpPr>
          <p:nvPr/>
        </p:nvCxnSpPr>
        <p:spPr>
          <a:xfrm rot="16200000" flipV="1">
            <a:off x="3015030" y="4630077"/>
            <a:ext cx="1006674" cy="24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爆炸 1 22"/>
          <p:cNvSpPr/>
          <p:nvPr/>
        </p:nvSpPr>
        <p:spPr>
          <a:xfrm>
            <a:off x="4695438" y="4606532"/>
            <a:ext cx="2984366" cy="195923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 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faults???</a:t>
            </a:r>
            <a:endParaRPr lang="zh-TW" altLang="en-US" sz="2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2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411016" y="1786024"/>
            <a:ext cx="686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T</a:t>
            </a:r>
            <a:r>
              <a:rPr lang="en-US" altLang="zh-TW" sz="2400" dirty="0" smtClean="0">
                <a:solidFill>
                  <a:srgbClr val="2185C5"/>
                </a:solidFill>
              </a:rPr>
              <a:t>est Criteria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</a:t>
            </a:r>
            <a:r>
              <a:rPr lang="en-US" altLang="zh-TW" sz="2400" dirty="0" smtClean="0">
                <a:solidFill>
                  <a:srgbClr val="2185C5"/>
                </a:solidFill>
              </a:rPr>
              <a:t>. 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</a:t>
            </a:r>
            <a:r>
              <a:rPr lang="en-US" altLang="zh-TW" sz="2400" dirty="0" smtClean="0">
                <a:solidFill>
                  <a:srgbClr val="2185C5"/>
                </a:solidFill>
              </a:rPr>
              <a:t>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</a:t>
            </a:r>
            <a:r>
              <a:rPr lang="en-US" altLang="zh-TW" sz="2400" dirty="0" smtClean="0">
                <a:solidFill>
                  <a:srgbClr val="2185C5"/>
                </a:solidFill>
              </a:rPr>
              <a:t>est </a:t>
            </a:r>
            <a:r>
              <a:rPr lang="en-US" altLang="zh-TW" sz="2400" dirty="0">
                <a:solidFill>
                  <a:srgbClr val="2185C5"/>
                </a:solidFill>
              </a:rPr>
              <a:t>cases</a:t>
            </a:r>
            <a:endParaRPr lang="en-US" altLang="zh-TW" sz="2400" dirty="0" smtClean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Testing Tools : AKB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</a:t>
            </a:r>
            <a:r>
              <a:rPr lang="en-US" altLang="zh-TW" sz="2400" dirty="0" smtClean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 Sample Test Case and AKB 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6. Live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7</a:t>
            </a:r>
            <a:r>
              <a:rPr lang="en-US" altLang="zh-TW" sz="2400" dirty="0" smtClean="0">
                <a:solidFill>
                  <a:srgbClr val="2185C5"/>
                </a:solidFill>
              </a:rPr>
              <a:t>. Test Results Analyze</a:t>
            </a:r>
            <a:endParaRPr lang="zh-TW" altLang="en-US" sz="2400" dirty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8</a:t>
            </a:r>
            <a:r>
              <a:rPr lang="en-US" altLang="zh-TW" sz="2400" dirty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Pass/Fail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9. Team member contributions </a:t>
            </a:r>
            <a:r>
              <a:rPr lang="en-US" altLang="zh-TW" sz="2400" dirty="0" smtClean="0">
                <a:solidFill>
                  <a:srgbClr val="2185C5"/>
                </a:solidFill>
              </a:rPr>
              <a:t>and </a:t>
            </a:r>
            <a:r>
              <a:rPr lang="en-US" altLang="zh-TW" sz="2400" dirty="0">
                <a:solidFill>
                  <a:srgbClr val="2185C5"/>
                </a:solidFill>
              </a:rPr>
              <a:t>feedbacks</a:t>
            </a:r>
          </a:p>
          <a:p>
            <a:endParaRPr lang="en-US" altLang="zh-TW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6645" y="281354"/>
            <a:ext cx="8171170" cy="520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P</a:t>
            </a:r>
            <a:r>
              <a:rPr lang="en-US" altLang="zh-TW" dirty="0" smtClean="0"/>
              <a:t>roject</a:t>
            </a:r>
            <a:r>
              <a:rPr lang="en-US" altLang="zh-TW" dirty="0"/>
              <a:t> activities 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68752"/>
              </p:ext>
            </p:extLst>
          </p:nvPr>
        </p:nvGraphicFramePr>
        <p:xfrm>
          <a:off x="1037791" y="802188"/>
          <a:ext cx="7442783" cy="5743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2938">
                  <a:extLst>
                    <a:ext uri="{9D8B030D-6E8A-4147-A177-3AD203B41FA5}">
                      <a16:colId xmlns:a16="http://schemas.microsoft.com/office/drawing/2014/main" val="1365047249"/>
                    </a:ext>
                  </a:extLst>
                </a:gridCol>
                <a:gridCol w="2915810">
                  <a:extLst>
                    <a:ext uri="{9D8B030D-6E8A-4147-A177-3AD203B41FA5}">
                      <a16:colId xmlns:a16="http://schemas.microsoft.com/office/drawing/2014/main" val="2340336907"/>
                    </a:ext>
                  </a:extLst>
                </a:gridCol>
                <a:gridCol w="971504">
                  <a:extLst>
                    <a:ext uri="{9D8B030D-6E8A-4147-A177-3AD203B41FA5}">
                      <a16:colId xmlns:a16="http://schemas.microsoft.com/office/drawing/2014/main" val="2172438893"/>
                    </a:ext>
                  </a:extLst>
                </a:gridCol>
                <a:gridCol w="1596010">
                  <a:extLst>
                    <a:ext uri="{9D8B030D-6E8A-4147-A177-3AD203B41FA5}">
                      <a16:colId xmlns:a16="http://schemas.microsoft.com/office/drawing/2014/main" val="63961029"/>
                    </a:ext>
                  </a:extLst>
                </a:gridCol>
                <a:gridCol w="916521">
                  <a:extLst>
                    <a:ext uri="{9D8B030D-6E8A-4147-A177-3AD203B41FA5}">
                      <a16:colId xmlns:a16="http://schemas.microsoft.com/office/drawing/2014/main" val="2763038033"/>
                    </a:ext>
                  </a:extLst>
                </a:gridCol>
              </a:tblGrid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Predecessor</a:t>
                      </a:r>
                      <a:endParaRPr lang="zh-TW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Special Skill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Responsibility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305920158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討論</a:t>
                      </a:r>
                      <a:r>
                        <a:rPr lang="en-US" sz="1100" kern="100" dirty="0">
                          <a:effectLst/>
                        </a:rPr>
                        <a:t>Testing Tools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Apps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None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100" dirty="0" smtClean="0">
                          <a:effectLst/>
                        </a:rPr>
                        <a:t>了解各個</a:t>
                      </a:r>
                      <a:r>
                        <a:rPr lang="en-US" altLang="zh-TW" sz="1100" kern="100" dirty="0" smtClean="0">
                          <a:effectLst/>
                        </a:rPr>
                        <a:t>App</a:t>
                      </a:r>
                      <a:r>
                        <a:rPr lang="zh-TW" altLang="en-US" sz="1100" kern="100" dirty="0" smtClean="0">
                          <a:effectLst/>
                        </a:rPr>
                        <a:t>測試工具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All Teams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93372211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>
                          <a:effectLst/>
                        </a:rPr>
                        <a:t>開發</a:t>
                      </a:r>
                      <a:r>
                        <a:rPr lang="en-US" sz="1100" kern="100">
                          <a:effectLst/>
                        </a:rPr>
                        <a:t>Testing Tools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None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100" dirty="0" smtClean="0">
                          <a:effectLst/>
                        </a:rPr>
                        <a:t>會撰寫 </a:t>
                      </a:r>
                      <a:r>
                        <a:rPr lang="en-US" altLang="zh-TW" sz="1100" kern="100" dirty="0" smtClean="0">
                          <a:effectLst/>
                        </a:rPr>
                        <a:t>java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kern="100" dirty="0" smtClean="0">
                          <a:effectLst/>
                        </a:rPr>
                        <a:t>All Teams</a:t>
                      </a:r>
                      <a:endParaRPr lang="zh-TW" altLang="zh-TW" sz="1100" kern="100" dirty="0" smtClean="0">
                        <a:effectLst/>
                      </a:endParaRPr>
                    </a:p>
                    <a:p>
                      <a:pPr algn="ctr"/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38074376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</a:rPr>
                        <a:t>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準備測試計畫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416969369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4.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準備測試設計規格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347388411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5.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準備</a:t>
                      </a:r>
                      <a:r>
                        <a:rPr lang="zh-TW" sz="1100" kern="100" dirty="0">
                          <a:effectLst/>
                        </a:rPr>
                        <a:t>測試案例規格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169663877"/>
                  </a:ext>
                </a:extLst>
              </a:tr>
              <a:tr h="338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6</a:t>
                      </a:r>
                      <a:endParaRPr lang="en-US" altLang="zh-TW" sz="1100" kern="100" dirty="0" smtClean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準備</a:t>
                      </a:r>
                      <a:r>
                        <a:rPr lang="zh-TW" sz="1100" kern="100" dirty="0">
                          <a:effectLst/>
                        </a:rPr>
                        <a:t>測試流程規格 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Maven Dependency Rule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582895715"/>
                  </a:ext>
                </a:extLst>
              </a:tr>
              <a:tr h="462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7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建立</a:t>
                      </a:r>
                      <a:r>
                        <a:rPr lang="zh-TW" sz="1100" kern="100" dirty="0">
                          <a:effectLst/>
                        </a:rPr>
                        <a:t>測試環境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Task4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</a:t>
                      </a:r>
                      <a:r>
                        <a:rPr lang="en-US" sz="1100" kern="100" dirty="0">
                          <a:effectLst/>
                        </a:rPr>
                        <a:t>Junit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Maven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IntellJ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Android Simulator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Appium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053476100"/>
                  </a:ext>
                </a:extLst>
              </a:tr>
              <a:tr h="462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驗證</a:t>
                      </a:r>
                      <a:r>
                        <a:rPr lang="zh-TW" sz="1100" kern="100" dirty="0">
                          <a:effectLst/>
                        </a:rPr>
                        <a:t>測試環境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</a:t>
                      </a:r>
                      <a:r>
                        <a:rPr lang="en-US" sz="1100" kern="100" dirty="0">
                          <a:effectLst/>
                        </a:rPr>
                        <a:t>Junit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Maven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IntellJ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>
                          <a:effectLst/>
                        </a:rPr>
                        <a:t>Android Simulator</a:t>
                      </a:r>
                      <a:r>
                        <a:rPr lang="zh-TW" sz="1100" kern="100" dirty="0">
                          <a:effectLst/>
                        </a:rPr>
                        <a:t>、</a:t>
                      </a:r>
                      <a:r>
                        <a:rPr lang="en-US" sz="1100" kern="100" dirty="0" err="1">
                          <a:effectLst/>
                        </a:rPr>
                        <a:t>Appium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3587207705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撰寫</a:t>
                      </a:r>
                      <a:r>
                        <a:rPr lang="zh-TW" sz="1100" kern="100" dirty="0">
                          <a:effectLst/>
                        </a:rPr>
                        <a:t>測試項目並且上傳版本</a:t>
                      </a:r>
                      <a:r>
                        <a:rPr lang="zh-TW" sz="1100" kern="100" dirty="0" smtClean="0">
                          <a:effectLst/>
                        </a:rPr>
                        <a:t>控制</a:t>
                      </a:r>
                      <a:r>
                        <a:rPr lang="zh-TW" altLang="en-US" sz="1100" kern="100" dirty="0" smtClean="0">
                          <a:effectLst/>
                        </a:rPr>
                        <a:t>且在</a:t>
                      </a:r>
                      <a:r>
                        <a:rPr lang="en-US" altLang="zh-TW" sz="1100" kern="100" dirty="0" smtClean="0">
                          <a:effectLst/>
                        </a:rPr>
                        <a:t>Ci</a:t>
                      </a:r>
                      <a:r>
                        <a:rPr lang="zh-TW" altLang="en-US" sz="1100" kern="100" baseline="0" dirty="0" smtClean="0">
                          <a:effectLst/>
                        </a:rPr>
                        <a:t>執行測試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>
                          <a:effectLst/>
                        </a:rPr>
                        <a:t>了解測試案例需求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All Teams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92448666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檢查</a:t>
                      </a:r>
                      <a:r>
                        <a:rPr lang="zh-TW" sz="1100" kern="100" dirty="0">
                          <a:effectLst/>
                        </a:rPr>
                        <a:t>測試流程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Task7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All Teams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835924427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執行</a:t>
                      </a:r>
                      <a:r>
                        <a:rPr lang="zh-TW" sz="1100" kern="100" dirty="0">
                          <a:effectLst/>
                        </a:rPr>
                        <a:t>批次測試流程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66101064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檢查</a:t>
                      </a:r>
                      <a:r>
                        <a:rPr lang="zh-TW" sz="1100" kern="100" dirty="0">
                          <a:effectLst/>
                        </a:rPr>
                        <a:t>批次測試流程結果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95411997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產生</a:t>
                      </a:r>
                      <a:r>
                        <a:rPr lang="zh-TW" sz="1100" kern="100" dirty="0">
                          <a:effectLst/>
                        </a:rPr>
                        <a:t>測試報表 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Task10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60283326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14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分析</a:t>
                      </a:r>
                      <a:r>
                        <a:rPr lang="zh-TW" sz="1100" kern="100" dirty="0">
                          <a:effectLst/>
                        </a:rPr>
                        <a:t>測試報表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1892437300"/>
                  </a:ext>
                </a:extLst>
              </a:tr>
              <a:tr h="346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100" dirty="0" smtClean="0">
                          <a:effectLst/>
                        </a:rPr>
                        <a:t>重複步驟</a:t>
                      </a:r>
                      <a:r>
                        <a:rPr lang="en-US" altLang="zh-TW" sz="1100" kern="100" dirty="0" smtClean="0">
                          <a:effectLst/>
                        </a:rPr>
                        <a:t>9</a:t>
                      </a:r>
                      <a:r>
                        <a:rPr lang="en-US" sz="1100" kern="100" dirty="0" smtClean="0">
                          <a:effectLst/>
                        </a:rPr>
                        <a:t>~</a:t>
                      </a:r>
                      <a:r>
                        <a:rPr lang="en-US" altLang="zh-TW" sz="1100" kern="100" dirty="0" smtClean="0">
                          <a:effectLst/>
                        </a:rPr>
                        <a:t>14</a:t>
                      </a:r>
                      <a:r>
                        <a:rPr lang="zh-TW" sz="1100" kern="100" dirty="0" smtClean="0">
                          <a:effectLst/>
                        </a:rPr>
                        <a:t>直到</a:t>
                      </a:r>
                      <a:r>
                        <a:rPr lang="zh-TW" sz="1100" kern="100" dirty="0">
                          <a:effectLst/>
                        </a:rPr>
                        <a:t>所有測試案例通過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2435186848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100" dirty="0" smtClean="0">
                          <a:effectLst/>
                        </a:rPr>
                        <a:t>16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.</a:t>
                      </a:r>
                      <a:r>
                        <a:rPr lang="zh-TW" sz="1100" kern="100" dirty="0">
                          <a:effectLst/>
                        </a:rPr>
                        <a:t>封裝測試文件及資料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Task15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 Teams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416" marR="10416" marT="6009" marB="0" anchor="ctr"/>
                </a:tc>
                <a:extLst>
                  <a:ext uri="{0D108BD9-81ED-4DB2-BD59-A6C34878D82A}">
                    <a16:rowId xmlns:a16="http://schemas.microsoft.com/office/drawing/2014/main" val="69992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7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6645" y="281354"/>
            <a:ext cx="8171170" cy="520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Plan</a:t>
            </a:r>
            <a:r>
              <a:rPr lang="en-US" altLang="zh-TW" dirty="0"/>
              <a:t> schedule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38754" y="24200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https://www.lucidchart.com/documents/edit/374673c4-d53d-4d0c-ad7a-de5cd8ff10b0/4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046284" y="2145323"/>
            <a:ext cx="321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AKB(</a:t>
            </a:r>
            <a:r>
              <a:rPr lang="en-US" altLang="zh-TW" dirty="0" err="1" smtClean="0"/>
              <a:t>Appium</a:t>
            </a:r>
            <a:r>
              <a:rPr lang="en-US" altLang="zh-TW" dirty="0" smtClean="0"/>
              <a:t>  Keyword driven Based):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44162" y="2760784"/>
            <a:ext cx="6559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1.Easy to write test script</a:t>
            </a:r>
          </a:p>
          <a:p>
            <a:r>
              <a:rPr lang="en-US" altLang="zh-TW" dirty="0" smtClean="0"/>
              <a:t>2.Can use for any </a:t>
            </a:r>
            <a:r>
              <a:rPr lang="en-US" altLang="zh-TW" dirty="0"/>
              <a:t>Apps (But need to be </a:t>
            </a:r>
            <a:r>
              <a:rPr lang="en-US" altLang="zh-TW" dirty="0" smtClean="0"/>
              <a:t>defined </a:t>
            </a:r>
            <a:r>
              <a:rPr lang="en-US" altLang="zh-TW" dirty="0" err="1" smtClean="0"/>
              <a:t>TestData</a:t>
            </a:r>
            <a:r>
              <a:rPr lang="en-US" altLang="zh-TW" dirty="0"/>
              <a:t> </a:t>
            </a:r>
            <a:r>
              <a:rPr lang="en-US" altLang="zh-TW" dirty="0" smtClean="0"/>
              <a:t>for App)</a:t>
            </a:r>
          </a:p>
          <a:p>
            <a:r>
              <a:rPr lang="en-US" altLang="zh-TW" dirty="0" smtClean="0"/>
              <a:t>3.Easy to execute Script</a:t>
            </a:r>
          </a:p>
          <a:p>
            <a:r>
              <a:rPr lang="en-US" altLang="zh-TW" dirty="0" smtClean="0"/>
              <a:t>4.Easy to manage Test Case </a:t>
            </a:r>
          </a:p>
          <a:p>
            <a:r>
              <a:rPr lang="en-US" altLang="zh-TW" dirty="0" smtClean="0"/>
              <a:t>5.Provide Log for </a:t>
            </a:r>
            <a:r>
              <a:rPr lang="en-US" altLang="zh-TW" dirty="0"/>
              <a:t>Test Case </a:t>
            </a:r>
            <a:r>
              <a:rPr lang="en-US" altLang="zh-TW" dirty="0" smtClean="0"/>
              <a:t> (ex: execute time, pass/fail , execute event or path)</a:t>
            </a:r>
          </a:p>
          <a:p>
            <a:r>
              <a:rPr lang="en-US" altLang="zh-TW" dirty="0" smtClean="0"/>
              <a:t>6.Easy to pull coverage file from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4245519" y="4286770"/>
            <a:ext cx="1714500" cy="72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AKB</a:t>
            </a:r>
            <a:endParaRPr lang="zh-TW" altLang="en-US" dirty="0"/>
          </a:p>
        </p:txBody>
      </p:sp>
      <p:pic>
        <p:nvPicPr>
          <p:cNvPr id="10242" name="Picture 2" descr="ãuser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7" y="3041723"/>
            <a:ext cx="1110517" cy="11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10242" idx="3"/>
            <a:endCxn id="21" idx="1"/>
          </p:cNvCxnSpPr>
          <p:nvPr/>
        </p:nvCxnSpPr>
        <p:spPr>
          <a:xfrm>
            <a:off x="2079344" y="3635777"/>
            <a:ext cx="2166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756782" y="3041723"/>
            <a:ext cx="130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Script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242" idx="3"/>
            <a:endCxn id="2" idx="1"/>
          </p:cNvCxnSpPr>
          <p:nvPr/>
        </p:nvCxnSpPr>
        <p:spPr>
          <a:xfrm>
            <a:off x="2079344" y="3635777"/>
            <a:ext cx="2166175" cy="101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45518" y="3272830"/>
            <a:ext cx="1714500" cy="72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AKB 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56781" y="4550055"/>
            <a:ext cx="14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71050" y="3944435"/>
            <a:ext cx="111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ester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21" idx="3"/>
          </p:cNvCxnSpPr>
          <p:nvPr/>
        </p:nvCxnSpPr>
        <p:spPr>
          <a:xfrm>
            <a:off x="5960018" y="3635777"/>
            <a:ext cx="718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678152" y="3481888"/>
            <a:ext cx="144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TastCase1.txt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" idx="3"/>
          </p:cNvCxnSpPr>
          <p:nvPr/>
        </p:nvCxnSpPr>
        <p:spPr>
          <a:xfrm flipV="1">
            <a:off x="5960019" y="4649716"/>
            <a:ext cx="7181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710631" y="4495827"/>
            <a:ext cx="17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TaseCaseLog.txt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5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used-AKB Script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088688" y="285516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TaskList    Click   menu_btn</a:t>
            </a:r>
          </a:p>
          <a:p>
            <a:r>
              <a:rPr lang="zh-TW" altLang="en-US" dirty="0"/>
              <a:t>TaskList    Click   displayed_lists</a:t>
            </a:r>
          </a:p>
          <a:p>
            <a:r>
              <a:rPr lang="zh-TW" altLang="en-US" dirty="0"/>
              <a:t>DisplayedLists  Click   add_list_btn</a:t>
            </a:r>
          </a:p>
          <a:p>
            <a:r>
              <a:rPr lang="zh-TW" altLang="en-US" dirty="0"/>
              <a:t>DisplayedLists  TypeText{test list} list_editText</a:t>
            </a:r>
          </a:p>
          <a:p>
            <a:r>
              <a:rPr lang="zh-TW" altLang="en-US" dirty="0"/>
              <a:t>DisplayedLists  Click   color_set_1</a:t>
            </a:r>
          </a:p>
          <a:p>
            <a:r>
              <a:rPr lang="zh-TW" altLang="en-US" dirty="0"/>
              <a:t>DisplayedLists  Click   pick_color{15}</a:t>
            </a:r>
          </a:p>
          <a:p>
            <a:r>
              <a:rPr lang="zh-TW" altLang="en-US" dirty="0"/>
              <a:t>DisplayedLists  Click   save_btn</a:t>
            </a:r>
          </a:p>
          <a:p>
            <a:r>
              <a:rPr lang="zh-TW" altLang="en-US" dirty="0"/>
              <a:t>DisplayedLists  Click   return_btn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47514" y="2294646"/>
            <a:ext cx="303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AKB-Script Add Tasks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529863" y="4671050"/>
            <a:ext cx="26375" cy="630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45223" y="5565531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 Name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508738" y="521282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Event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2601357" y="4659055"/>
            <a:ext cx="80297" cy="5421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3543300" y="4671050"/>
            <a:ext cx="290146" cy="6307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43300" y="5301761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695092" y="4411332"/>
            <a:ext cx="169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Element Index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 flipV="1">
            <a:off x="4011444" y="4193932"/>
            <a:ext cx="683648" cy="2942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3833446" y="3121269"/>
            <a:ext cx="646142" cy="4364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401922" y="2801022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Event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used-CI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https://sgit.csie.ntut.edu.tw/jenkins3/job/QuickAddTask/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Responsibility of team members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0642"/>
              </p:ext>
            </p:extLst>
          </p:nvPr>
        </p:nvGraphicFramePr>
        <p:xfrm>
          <a:off x="2110601" y="2808580"/>
          <a:ext cx="503618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6060">
                  <a:extLst>
                    <a:ext uri="{9D8B030D-6E8A-4147-A177-3AD203B41FA5}">
                      <a16:colId xmlns:a16="http://schemas.microsoft.com/office/drawing/2014/main" val="2517269209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3998041426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70869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Candidate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135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Engineers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陳郁欣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zh-TW" sz="1200" kern="100" dirty="0">
                          <a:effectLst/>
                        </a:rPr>
                        <a:t>鄭鴻仁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林冠璋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陳巧宜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洪子軒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將測試案例撰寫成腳本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60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Tool Specialist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陳郁欣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架設</a:t>
                      </a:r>
                      <a:r>
                        <a:rPr lang="en-US" sz="1200" kern="100" dirty="0" err="1">
                          <a:effectLst/>
                        </a:rPr>
                        <a:t>appium</a:t>
                      </a:r>
                      <a:r>
                        <a:rPr lang="zh-TW" sz="1200" kern="100" dirty="0">
                          <a:effectLst/>
                        </a:rPr>
                        <a:t>環境 與</a:t>
                      </a:r>
                      <a:r>
                        <a:rPr lang="en-US" sz="1200" kern="100" dirty="0">
                          <a:effectLst/>
                        </a:rPr>
                        <a:t>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41779924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96301" y="1880063"/>
            <a:ext cx="584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Developer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陳郁欣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鄭鴻仁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林冠璋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陳巧宜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洪子軒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設計測試案例，完成測試需求。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Criteria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34208" y="1690347"/>
            <a:ext cx="72712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Statement Coverage:</a:t>
            </a:r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Approach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243173" y="1756881"/>
            <a:ext cx="6657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1.UseCase Diagram</a:t>
            </a:r>
          </a:p>
          <a:p>
            <a:r>
              <a:rPr lang="en-US" altLang="zh-TW" dirty="0" smtClean="0"/>
              <a:t>2.EdgeCoverage 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.EditTask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 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.Category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</a:t>
            </a:r>
          </a:p>
          <a:p>
            <a:r>
              <a:rPr lang="en-US" altLang="zh-TW" dirty="0"/>
              <a:t>5</a:t>
            </a:r>
            <a:r>
              <a:rPr lang="en-US" altLang="zh-TW" dirty="0" smtClean="0"/>
              <a:t>.EditTask – ISP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165950" y="8660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err="1" smtClean="0"/>
              <a:t>EditTasks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173852"/>
            <a:ext cx="2032862" cy="2565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31" y="1245098"/>
            <a:ext cx="1776034" cy="264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29" y="1245098"/>
            <a:ext cx="2738886" cy="19844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1" y="4263145"/>
            <a:ext cx="2586283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6355"/>
              </p:ext>
            </p:extLst>
          </p:nvPr>
        </p:nvGraphicFramePr>
        <p:xfrm>
          <a:off x="1058238" y="2224222"/>
          <a:ext cx="7078896" cy="3596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325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84672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44489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878409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1044174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56949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856949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StartDay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StartTime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0036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DueDay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DueTime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98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zone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3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7756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76045" y="829863"/>
            <a:ext cx="425308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Status: {need action, in process , done , cancelled }</a:t>
            </a:r>
          </a:p>
          <a:p>
            <a:endParaRPr lang="en-US" altLang="zh-TW" dirty="0"/>
          </a:p>
          <a:p>
            <a:r>
              <a:rPr lang="en-US" altLang="zh-TW" dirty="0" err="1" smtClean="0"/>
              <a:t>StartDay</a:t>
            </a:r>
            <a:r>
              <a:rPr lang="en-US" altLang="zh-TW" dirty="0" smtClean="0"/>
              <a:t>:{1900,This.Year,2040,2100}</a:t>
            </a:r>
          </a:p>
          <a:p>
            <a:endParaRPr lang="en-US" altLang="zh-TW" dirty="0"/>
          </a:p>
          <a:p>
            <a:r>
              <a:rPr lang="en-US" altLang="zh-TW" dirty="0" err="1" smtClean="0"/>
              <a:t>StartTime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6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98514"/>
              </p:ext>
            </p:extLst>
          </p:nvPr>
        </p:nvGraphicFramePr>
        <p:xfrm>
          <a:off x="2799344" y="4200097"/>
          <a:ext cx="5790319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8992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38992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902676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775308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2161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756367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756367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08" y="934327"/>
            <a:ext cx="32575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39785" y="362827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Tasks</a:t>
            </a:r>
            <a:r>
              <a:rPr lang="en-US" altLang="zh-TW" dirty="0" smtClean="0"/>
              <a:t>-</a:t>
            </a:r>
            <a:r>
              <a:rPr lang="en-US" sz="2400" dirty="0" smtClean="0"/>
              <a:t>Features </a:t>
            </a:r>
            <a:r>
              <a:rPr lang="en-US" sz="2400" dirty="0"/>
              <a:t>Not To Be Tested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94" y="934327"/>
            <a:ext cx="3074097" cy="54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1260</Words>
  <Application>Microsoft Office PowerPoint</Application>
  <PresentationFormat>如螢幕大小 (4:3)</PresentationFormat>
  <Paragraphs>411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Arial</vt:lpstr>
      <vt:lpstr>Times New Roman</vt:lpstr>
      <vt:lpstr>Lato</vt:lpstr>
      <vt:lpstr>Raleway</vt:lpstr>
      <vt:lpstr>Wingdings</vt:lpstr>
      <vt:lpstr>Calibri</vt:lpstr>
      <vt:lpstr>微軟正黑體</vt:lpstr>
      <vt:lpstr>新細明體</vt:lpstr>
      <vt:lpstr>Antonio template</vt:lpstr>
      <vt:lpstr>STV-Project Presentation</vt:lpstr>
      <vt:lpstr>Outline</vt:lpstr>
      <vt:lpstr>Test Criteria</vt:lpstr>
      <vt:lpstr>Approach</vt:lpstr>
      <vt:lpstr>Approach- Each Choice for Tasks</vt:lpstr>
      <vt:lpstr>PowerPoint 簡報</vt:lpstr>
      <vt:lpstr>Approach- Each Choice for Tasks</vt:lpstr>
      <vt:lpstr>Tasks-Features Not To Be Tested  </vt:lpstr>
      <vt:lpstr>Tasks-Features Not To Be Tested  </vt:lpstr>
      <vt:lpstr>Tasks-Features Not To Be Tested  </vt:lpstr>
      <vt:lpstr> Test Criteria </vt:lpstr>
      <vt:lpstr> Test Criteria </vt:lpstr>
      <vt:lpstr>Abnormal detection(precondition: Code Coverage 達到70%)</vt:lpstr>
      <vt:lpstr>Approach</vt:lpstr>
      <vt:lpstr>Approach</vt:lpstr>
      <vt:lpstr>Approach- Each Choice for Tasks</vt:lpstr>
      <vt:lpstr>Approach - Choosing Partitioning +Each Choice</vt:lpstr>
      <vt:lpstr>Approach - Equivalence Partitioning</vt:lpstr>
      <vt:lpstr>Approach - Sequencing Constraints</vt:lpstr>
      <vt:lpstr>Project activities </vt:lpstr>
      <vt:lpstr>Plan schedule</vt:lpstr>
      <vt:lpstr>Test tools to be used-AKB</vt:lpstr>
      <vt:lpstr>Test tools to be used-AKB </vt:lpstr>
      <vt:lpstr>Test tools to be used-AKB Script </vt:lpstr>
      <vt:lpstr>Test tools to be used-CI</vt:lpstr>
      <vt:lpstr>Responsibility 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56</cp:revision>
  <cp:lastPrinted>2019-04-23T04:45:41Z</cp:lastPrinted>
  <dcterms:modified xsi:type="dcterms:W3CDTF">2019-06-12T04:44:06Z</dcterms:modified>
</cp:coreProperties>
</file>