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63" r:id="rId5"/>
    <p:sldId id="258" r:id="rId6"/>
    <p:sldId id="262" r:id="rId7"/>
    <p:sldId id="260" r:id="rId8"/>
    <p:sldId id="261" r:id="rId9"/>
    <p:sldId id="259" r:id="rId10"/>
    <p:sldId id="264" r:id="rId11"/>
    <p:sldId id="266"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smtClean="0"/>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smtClean="0"/>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smtClean="0"/>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smtClean="0"/>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smtClean="0"/>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5/18/2025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smtClean="0"/>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smtClean="0"/>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dirty="0"/>
              <a:t>5/18/2025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smtClean="0"/>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dirty="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smtClean="0"/>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smtClean="0"/>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dirty="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2594882" y="101191"/>
            <a:ext cx="7594146" cy="2354626"/>
          </a:xfrm>
        </p:spPr>
        <p:txBody>
          <a:bodyPr>
            <a:noAutofit/>
          </a:bodyPr>
          <a:lstStyle/>
          <a:p>
            <a:pPr algn="ctr"/>
            <a:r>
              <a:rPr lang="en-US" sz="1800" dirty="0">
                <a:solidFill>
                  <a:schemeClr val="bg1">
                    <a:lumMod val="95000"/>
                    <a:lumOff val="5000"/>
                  </a:schemeClr>
                </a:solidFill>
              </a:rPr>
              <a:t>UNIVERSITE ASSANE SECK DE ZIGUINCHOR</a:t>
            </a:r>
            <a:endParaRPr lang="fr-FR" sz="1800" dirty="0">
              <a:solidFill>
                <a:schemeClr val="bg1">
                  <a:lumMod val="95000"/>
                  <a:lumOff val="5000"/>
                </a:schemeClr>
              </a:solidFill>
            </a:endParaRPr>
          </a:p>
          <a:p>
            <a:pPr algn="ctr"/>
            <a:r>
              <a:rPr lang="en-US" sz="1800" dirty="0">
                <a:solidFill>
                  <a:schemeClr val="bg1">
                    <a:lumMod val="95000"/>
                    <a:lumOff val="5000"/>
                  </a:schemeClr>
                </a:solidFill>
              </a:rPr>
              <a:t>UFR: SCIENCES ET TECHNOLOGIES</a:t>
            </a:r>
            <a:endParaRPr lang="fr-FR" sz="1800" dirty="0">
              <a:solidFill>
                <a:schemeClr val="bg1">
                  <a:lumMod val="95000"/>
                  <a:lumOff val="5000"/>
                </a:schemeClr>
              </a:solidFill>
            </a:endParaRPr>
          </a:p>
          <a:p>
            <a:pPr algn="ctr"/>
            <a:r>
              <a:rPr lang="en-US" sz="1800" dirty="0">
                <a:solidFill>
                  <a:schemeClr val="bg1">
                    <a:lumMod val="95000"/>
                    <a:lumOff val="5000"/>
                  </a:schemeClr>
                </a:solidFill>
              </a:rPr>
              <a:t>DEPARTEMENT:  INFORMATIQUE</a:t>
            </a:r>
            <a:endParaRPr lang="fr-FR" sz="1800" dirty="0">
              <a:solidFill>
                <a:schemeClr val="bg1">
                  <a:lumMod val="95000"/>
                  <a:lumOff val="5000"/>
                </a:schemeClr>
              </a:solidFill>
            </a:endParaRPr>
          </a:p>
          <a:p>
            <a:pPr algn="ctr"/>
            <a:r>
              <a:rPr lang="en-US" sz="1800" dirty="0">
                <a:solidFill>
                  <a:schemeClr val="bg1">
                    <a:lumMod val="95000"/>
                    <a:lumOff val="5000"/>
                  </a:schemeClr>
                </a:solidFill>
              </a:rPr>
              <a:t>MASTER 1</a:t>
            </a:r>
            <a:endParaRPr lang="fr-FR" sz="1800" dirty="0">
              <a:solidFill>
                <a:schemeClr val="bg1">
                  <a:lumMod val="95000"/>
                  <a:lumOff val="5000"/>
                </a:schemeClr>
              </a:solidFill>
            </a:endParaRPr>
          </a:p>
          <a:p>
            <a:pPr algn="ctr"/>
            <a:r>
              <a:rPr lang="en-US" sz="1800" u="sng" dirty="0">
                <a:solidFill>
                  <a:schemeClr val="bg1">
                    <a:lumMod val="95000"/>
                    <a:lumOff val="5000"/>
                  </a:schemeClr>
                </a:solidFill>
              </a:rPr>
              <a:t>MATIERE:</a:t>
            </a:r>
            <a:r>
              <a:rPr lang="en-US" sz="1800" dirty="0">
                <a:solidFill>
                  <a:schemeClr val="bg1">
                    <a:lumMod val="95000"/>
                    <a:lumOff val="5000"/>
                  </a:schemeClr>
                </a:solidFill>
              </a:rPr>
              <a:t> Web </a:t>
            </a:r>
            <a:r>
              <a:rPr lang="en-US" sz="1800" dirty="0" smtClean="0">
                <a:solidFill>
                  <a:schemeClr val="bg1">
                    <a:lumMod val="95000"/>
                    <a:lumOff val="5000"/>
                  </a:schemeClr>
                </a:solidFill>
              </a:rPr>
              <a:t>Service</a:t>
            </a:r>
            <a:endParaRPr lang="fr-FR" sz="1800" dirty="0">
              <a:solidFill>
                <a:schemeClr val="bg1">
                  <a:lumMod val="95000"/>
                  <a:lumOff val="5000"/>
                </a:schemeClr>
              </a:solidFill>
            </a:endParaRPr>
          </a:p>
        </p:txBody>
      </p:sp>
      <p:sp>
        <p:nvSpPr>
          <p:cNvPr id="4" name="Rectangle 3"/>
          <p:cNvSpPr/>
          <p:nvPr/>
        </p:nvSpPr>
        <p:spPr>
          <a:xfrm>
            <a:off x="940771" y="2731059"/>
            <a:ext cx="1405916" cy="661207"/>
          </a:xfrm>
          <a:prstGeom prst="rect">
            <a:avLst/>
          </a:prstGeom>
        </p:spPr>
        <p:txBody>
          <a:bodyPr wrap="square">
            <a:spAutoFit/>
          </a:bodyPr>
          <a:lstStyle/>
          <a:p>
            <a:pPr algn="just">
              <a:lnSpc>
                <a:spcPct val="150000"/>
              </a:lnSpc>
              <a:spcAft>
                <a:spcPts val="800"/>
              </a:spcAft>
            </a:pPr>
            <a:r>
              <a:rPr lang="fr-FR" sz="2800" dirty="0" smtClean="0">
                <a:solidFill>
                  <a:schemeClr val="bg1">
                    <a:lumMod val="95000"/>
                    <a:lumOff val="5000"/>
                  </a:schemeClr>
                </a:solidFill>
                <a:effectLst/>
                <a:latin typeface="Times New Roman" panose="02020603050405020304" pitchFamily="18" charset="0"/>
                <a:ea typeface="Calibri" panose="020F0502020204030204" pitchFamily="34" charset="0"/>
              </a:rPr>
              <a:t>Sujet:</a:t>
            </a:r>
            <a:endParaRPr lang="fr-FR" sz="2800" dirty="0">
              <a:solidFill>
                <a:schemeClr val="bg1">
                  <a:lumMod val="95000"/>
                  <a:lumOff val="5000"/>
                </a:schemeClr>
              </a:solidFill>
              <a:effectLst/>
              <a:latin typeface="Times New Roman" panose="02020603050405020304" pitchFamily="18" charset="0"/>
              <a:ea typeface="Calibri" panose="020F0502020204030204" pitchFamily="34" charset="0"/>
            </a:endParaRPr>
          </a:p>
        </p:txBody>
      </p:sp>
      <p:sp>
        <p:nvSpPr>
          <p:cNvPr id="5" name="Rectangle 4"/>
          <p:cNvSpPr/>
          <p:nvPr/>
        </p:nvSpPr>
        <p:spPr>
          <a:xfrm>
            <a:off x="1937657" y="4097844"/>
            <a:ext cx="3862252" cy="1405513"/>
          </a:xfrm>
          <a:prstGeom prst="rect">
            <a:avLst/>
          </a:prstGeom>
        </p:spPr>
        <p:txBody>
          <a:bodyPr wrap="square">
            <a:spAutoFit/>
          </a:bodyPr>
          <a:lstStyle/>
          <a:p>
            <a:pPr algn="just">
              <a:lnSpc>
                <a:spcPct val="150000"/>
              </a:lnSpc>
              <a:spcAft>
                <a:spcPts val="800"/>
              </a:spcAft>
            </a:pPr>
            <a:r>
              <a:rPr lang="en-US" b="1" u="sng" dirty="0">
                <a:latin typeface="Times New Roman" panose="02020603050405020304" pitchFamily="18" charset="0"/>
                <a:ea typeface="Calibri" panose="020F0502020204030204" pitchFamily="34" charset="0"/>
              </a:rPr>
              <a:t>EXPOSANTS: </a:t>
            </a:r>
            <a:endParaRPr lang="fr-FR" sz="1400" dirty="0">
              <a:latin typeface="Times New Roman" panose="02020603050405020304" pitchFamily="18" charset="0"/>
              <a:ea typeface="Calibri" panose="020F0502020204030204" pitchFamily="34" charset="0"/>
            </a:endParaRPr>
          </a:p>
          <a:p>
            <a:pPr algn="just">
              <a:lnSpc>
                <a:spcPct val="150000"/>
              </a:lnSpc>
              <a:spcAft>
                <a:spcPts val="800"/>
              </a:spcAft>
            </a:pPr>
            <a:r>
              <a:rPr lang="fr-FR" dirty="0">
                <a:latin typeface="Times New Roman" panose="02020603050405020304" pitchFamily="18" charset="0"/>
                <a:ea typeface="Calibri" panose="020F0502020204030204" pitchFamily="34" charset="0"/>
              </a:rPr>
              <a:t>Mouhamed Nasssour Cherif KANE</a:t>
            </a:r>
            <a:endParaRPr lang="fr-FR" sz="1400" dirty="0">
              <a:latin typeface="Times New Roman" panose="02020603050405020304" pitchFamily="18" charset="0"/>
              <a:ea typeface="Calibri" panose="020F0502020204030204" pitchFamily="34" charset="0"/>
            </a:endParaRPr>
          </a:p>
          <a:p>
            <a:r>
              <a:rPr lang="fr-FR" dirty="0">
                <a:latin typeface="Times New Roman" panose="02020603050405020304" pitchFamily="18" charset="0"/>
                <a:ea typeface="Calibri" panose="020F0502020204030204" pitchFamily="34" charset="0"/>
              </a:rPr>
              <a:t>Dieydy DEMBELE</a:t>
            </a:r>
            <a:endParaRPr lang="fr-FR" dirty="0"/>
          </a:p>
        </p:txBody>
      </p:sp>
      <p:sp>
        <p:nvSpPr>
          <p:cNvPr id="6" name="Text 1"/>
          <p:cNvSpPr/>
          <p:nvPr/>
        </p:nvSpPr>
        <p:spPr>
          <a:xfrm>
            <a:off x="9657806" y="4097844"/>
            <a:ext cx="2534194" cy="1000942"/>
          </a:xfrm>
          <a:prstGeom prst="rect">
            <a:avLst/>
          </a:prstGeom>
          <a:noFill/>
          <a:ln/>
        </p:spPr>
        <p:txBody>
          <a:bodyPr wrap="square" lIns="0" tIns="0" rIns="0" bIns="0" rtlCol="0" anchor="t">
            <a:noAutofit/>
          </a:bodyPr>
          <a:lstStyle/>
          <a:p>
            <a:pPr algn="just">
              <a:spcAft>
                <a:spcPts val="0"/>
              </a:spcAft>
            </a:pPr>
            <a:r>
              <a:rPr lang="en-US" sz="2000" b="1" u="sng" dirty="0">
                <a:effectLst/>
                <a:latin typeface="Times New Roman" panose="02020603050405020304" pitchFamily="18" charset="0"/>
                <a:ea typeface="Calibri" panose="020F0502020204030204" pitchFamily="34" charset="0"/>
              </a:rPr>
              <a:t>Sous la direction: </a:t>
            </a:r>
            <a:endParaRPr lang="fr-FR" sz="1600" dirty="0">
              <a:effectLst/>
              <a:latin typeface="Times New Roman" panose="02020603050405020304" pitchFamily="18" charset="0"/>
              <a:ea typeface="Calibri" panose="020F0502020204030204" pitchFamily="34" charset="0"/>
            </a:endParaRPr>
          </a:p>
          <a:p>
            <a:pPr algn="just">
              <a:spcAft>
                <a:spcPts val="0"/>
              </a:spcAft>
            </a:pPr>
            <a:r>
              <a:rPr lang="fr-FR" sz="1600" dirty="0">
                <a:effectLst/>
                <a:latin typeface="Times New Roman" panose="02020603050405020304" pitchFamily="18" charset="0"/>
                <a:ea typeface="Calibri" panose="020F0502020204030204" pitchFamily="34" charset="0"/>
              </a:rPr>
              <a:t> </a:t>
            </a:r>
            <a:endParaRPr lang="fr-FR" sz="1600" dirty="0" smtClean="0">
              <a:effectLst/>
              <a:latin typeface="Times New Roman" panose="02020603050405020304" pitchFamily="18" charset="0"/>
              <a:ea typeface="Calibri" panose="020F0502020204030204" pitchFamily="34" charset="0"/>
            </a:endParaRPr>
          </a:p>
          <a:p>
            <a:pPr algn="just">
              <a:spcAft>
                <a:spcPts val="0"/>
              </a:spcAft>
            </a:pPr>
            <a:r>
              <a:rPr lang="en-US" sz="1600" dirty="0" err="1" smtClean="0">
                <a:effectLst/>
                <a:latin typeface="Times New Roman" panose="02020603050405020304" pitchFamily="18" charset="0"/>
                <a:ea typeface="Calibri" panose="020F0502020204030204" pitchFamily="34" charset="0"/>
              </a:rPr>
              <a:t>Dr</a:t>
            </a:r>
            <a:r>
              <a:rPr lang="en-US" sz="1600" dirty="0" smtClean="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Mor</a:t>
            </a:r>
            <a:r>
              <a:rPr lang="en-US" sz="1600" dirty="0">
                <a:effectLst/>
                <a:latin typeface="Times New Roman" panose="02020603050405020304" pitchFamily="18" charset="0"/>
                <a:ea typeface="Calibri" panose="020F0502020204030204" pitchFamily="34" charset="0"/>
              </a:rPr>
              <a:t> MBOUP </a:t>
            </a:r>
            <a:endParaRPr lang="fr-FR" sz="1600" dirty="0">
              <a:effectLst/>
              <a:latin typeface="Times New Roman" panose="02020603050405020304" pitchFamily="18" charset="0"/>
              <a:ea typeface="Calibri" panose="020F0502020204030204" pitchFamily="34" charset="0"/>
            </a:endParaRPr>
          </a:p>
        </p:txBody>
      </p:sp>
      <p:sp>
        <p:nvSpPr>
          <p:cNvPr id="7" name="Rectangle 6"/>
          <p:cNvSpPr/>
          <p:nvPr/>
        </p:nvSpPr>
        <p:spPr>
          <a:xfrm>
            <a:off x="2081347" y="2899785"/>
            <a:ext cx="6958150" cy="523220"/>
          </a:xfrm>
          <a:prstGeom prst="rect">
            <a:avLst/>
          </a:prstGeom>
        </p:spPr>
        <p:txBody>
          <a:bodyPr wrap="square">
            <a:spAutoFit/>
          </a:bodyPr>
          <a:lstStyle/>
          <a:p>
            <a:r>
              <a:rPr lang="fr-FR" sz="2800" dirty="0" smtClean="0"/>
              <a:t>Web services: JSON-RPC</a:t>
            </a:r>
            <a:endParaRPr lang="fr-FR" sz="2800" dirty="0"/>
          </a:p>
        </p:txBody>
      </p:sp>
      <p:sp>
        <p:nvSpPr>
          <p:cNvPr id="8" name="Zone de texte 32"/>
          <p:cNvSpPr txBox="1"/>
          <p:nvPr/>
        </p:nvSpPr>
        <p:spPr>
          <a:xfrm>
            <a:off x="5499463" y="6208935"/>
            <a:ext cx="2965268" cy="318001"/>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noAutofit/>
          </a:bodyPr>
          <a:lstStyle/>
          <a:p>
            <a:pPr algn="just">
              <a:spcAft>
                <a:spcPts val="0"/>
              </a:spcAft>
            </a:pPr>
            <a:r>
              <a:rPr lang="fr-FR" sz="2000" dirty="0">
                <a:solidFill>
                  <a:schemeClr val="bg1">
                    <a:lumMod val="95000"/>
                    <a:lumOff val="5000"/>
                  </a:schemeClr>
                </a:solidFill>
                <a:effectLst/>
                <a:latin typeface="Times New Roman" panose="02020603050405020304" pitchFamily="18" charset="0"/>
                <a:ea typeface="Calibri" panose="020F0502020204030204" pitchFamily="34" charset="0"/>
              </a:rPr>
              <a:t>Année académie 2023-2024</a:t>
            </a:r>
          </a:p>
        </p:txBody>
      </p:sp>
      <p:pic>
        <p:nvPicPr>
          <p:cNvPr id="10" name="Imag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9646" y="241618"/>
            <a:ext cx="1789611" cy="17896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1275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571104" y="135192"/>
            <a:ext cx="5559833" cy="779208"/>
          </a:xfrm>
        </p:spPr>
        <p:txBody>
          <a:bodyPr>
            <a:normAutofit fontScale="90000"/>
          </a:bodyPr>
          <a:lstStyle/>
          <a:p>
            <a:r>
              <a:rPr lang="fr-FR" b="1" u="sng" dirty="0" smtClean="0"/>
              <a:t>V. Sécurité </a:t>
            </a:r>
            <a:r>
              <a:rPr lang="fr-FR" b="1" u="sng" dirty="0"/>
              <a:t>du Web Service</a:t>
            </a:r>
            <a:endParaRPr lang="fr-FR" dirty="0"/>
          </a:p>
        </p:txBody>
      </p:sp>
      <p:sp>
        <p:nvSpPr>
          <p:cNvPr id="3" name="Espace réservé du contenu 2"/>
          <p:cNvSpPr>
            <a:spLocks noGrp="1"/>
          </p:cNvSpPr>
          <p:nvPr>
            <p:ph idx="1"/>
          </p:nvPr>
        </p:nvSpPr>
        <p:spPr>
          <a:xfrm>
            <a:off x="1045029" y="1073829"/>
            <a:ext cx="9858691" cy="4125187"/>
          </a:xfrm>
        </p:spPr>
        <p:txBody>
          <a:bodyPr/>
          <a:lstStyle/>
          <a:p>
            <a:pPr lvl="0">
              <a:buFont typeface="Wingdings" panose="05000000000000000000" pitchFamily="2" charset="2"/>
              <a:buChar char="§"/>
            </a:pPr>
            <a:r>
              <a:rPr lang="fr-FR" dirty="0"/>
              <a:t>JSON-RPC </a:t>
            </a:r>
            <a:r>
              <a:rPr lang="fr-FR" b="1" dirty="0"/>
              <a:t>ne définit pas lui-même la sécurité</a:t>
            </a:r>
            <a:r>
              <a:rPr lang="fr-FR" dirty="0"/>
              <a:t>.</a:t>
            </a:r>
          </a:p>
          <a:p>
            <a:pPr lvl="0">
              <a:buFont typeface="Wingdings" panose="05000000000000000000" pitchFamily="2" charset="2"/>
              <a:buChar char="§"/>
            </a:pPr>
            <a:r>
              <a:rPr lang="fr-FR" dirty="0"/>
              <a:t>La sécurité dépend du </a:t>
            </a:r>
            <a:r>
              <a:rPr lang="fr-FR" b="1" dirty="0"/>
              <a:t>transport utilisé</a:t>
            </a:r>
            <a:r>
              <a:rPr lang="fr-FR" dirty="0"/>
              <a:t> (souvent HTTP ou </a:t>
            </a:r>
            <a:r>
              <a:rPr lang="fr-FR" dirty="0" err="1"/>
              <a:t>WebSocket</a:t>
            </a:r>
            <a:r>
              <a:rPr lang="fr-FR" dirty="0"/>
              <a:t>).</a:t>
            </a:r>
          </a:p>
          <a:p>
            <a:pPr lvl="0">
              <a:buFont typeface="Wingdings" panose="05000000000000000000" pitchFamily="2" charset="2"/>
              <a:buChar char="§"/>
            </a:pPr>
            <a:r>
              <a:rPr lang="fr-FR" dirty="0"/>
              <a:t>Mécanismes de sécurité à implémenter :</a:t>
            </a:r>
          </a:p>
          <a:p>
            <a:pPr lvl="1">
              <a:buFont typeface="Wingdings" panose="05000000000000000000" pitchFamily="2" charset="2"/>
              <a:buChar char="ü"/>
            </a:pPr>
            <a:r>
              <a:rPr lang="fr-FR" b="1" dirty="0"/>
              <a:t>HTTPS (TLS)</a:t>
            </a:r>
            <a:r>
              <a:rPr lang="fr-FR" dirty="0"/>
              <a:t> : chiffrement des échanges</a:t>
            </a:r>
          </a:p>
          <a:p>
            <a:pPr lvl="1">
              <a:buFont typeface="Wingdings" panose="05000000000000000000" pitchFamily="2" charset="2"/>
              <a:buChar char="ü"/>
            </a:pPr>
            <a:r>
              <a:rPr lang="fr-FR" b="1" dirty="0"/>
              <a:t>Authentification</a:t>
            </a:r>
            <a:r>
              <a:rPr lang="fr-FR" dirty="0"/>
              <a:t> : JWT, </a:t>
            </a:r>
            <a:r>
              <a:rPr lang="fr-FR" dirty="0" err="1"/>
              <a:t>OAuth</a:t>
            </a:r>
            <a:r>
              <a:rPr lang="fr-FR" dirty="0"/>
              <a:t>, API Key</a:t>
            </a:r>
          </a:p>
          <a:p>
            <a:pPr lvl="1">
              <a:buFont typeface="Wingdings" panose="05000000000000000000" pitchFamily="2" charset="2"/>
              <a:buChar char="ü"/>
            </a:pPr>
            <a:r>
              <a:rPr lang="fr-FR" b="1" dirty="0"/>
              <a:t>Contrôle d’accès</a:t>
            </a:r>
            <a:r>
              <a:rPr lang="fr-FR" dirty="0"/>
              <a:t> (ACL, RBAC)</a:t>
            </a:r>
          </a:p>
          <a:p>
            <a:pPr lvl="1">
              <a:buFont typeface="Wingdings" panose="05000000000000000000" pitchFamily="2" charset="2"/>
              <a:buChar char="ü"/>
            </a:pPr>
            <a:r>
              <a:rPr lang="fr-FR" b="1" dirty="0"/>
              <a:t>Validation des entrées</a:t>
            </a:r>
            <a:r>
              <a:rPr lang="fr-FR" dirty="0"/>
              <a:t> (contre injection, attaques XSS, etc.)</a:t>
            </a:r>
          </a:p>
          <a:p>
            <a:pPr marL="0" indent="0">
              <a:buNone/>
            </a:pPr>
            <a:endParaRPr lang="fr-FR" dirty="0"/>
          </a:p>
        </p:txBody>
      </p:sp>
    </p:spTree>
    <p:extLst>
      <p:ext uri="{BB962C8B-B14F-4D97-AF65-F5344CB8AC3E}">
        <p14:creationId xmlns:p14="http://schemas.microsoft.com/office/powerpoint/2010/main" val="33627272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08510" y="278884"/>
            <a:ext cx="8276907" cy="230568"/>
          </a:xfrm>
        </p:spPr>
        <p:txBody>
          <a:bodyPr>
            <a:normAutofit fontScale="90000"/>
          </a:bodyPr>
          <a:lstStyle/>
          <a:p>
            <a:r>
              <a:rPr lang="fr-FR" u="sng" dirty="0" smtClean="0"/>
              <a:t>VI. Tableau </a:t>
            </a:r>
            <a:r>
              <a:rPr lang="fr-FR" u="sng" dirty="0"/>
              <a:t>comparatif des Web </a:t>
            </a:r>
            <a:r>
              <a:rPr lang="fr-FR" u="sng" dirty="0" smtClean="0"/>
              <a:t>Services</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6023" y="741335"/>
            <a:ext cx="10763793" cy="5950393"/>
          </a:xfrm>
          <a:prstGeom prst="round2DiagRect">
            <a:avLst>
              <a:gd name="adj1" fmla="val 8544"/>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507308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11630" y="213568"/>
            <a:ext cx="3966163" cy="700831"/>
          </a:xfrm>
        </p:spPr>
        <p:txBody>
          <a:bodyPr>
            <a:normAutofit/>
          </a:bodyPr>
          <a:lstStyle/>
          <a:p>
            <a:r>
              <a:rPr lang="fr-FR" b="1" u="sng" dirty="0" smtClean="0"/>
              <a:t>VII. Conclusion</a:t>
            </a:r>
            <a:r>
              <a:rPr lang="fr-FR" b="1" u="sng" dirty="0"/>
              <a:t> </a:t>
            </a:r>
            <a:r>
              <a:rPr lang="fr-FR" b="1" u="sng" dirty="0" smtClean="0"/>
              <a:t>:</a:t>
            </a:r>
            <a:endParaRPr lang="fr-FR" dirty="0"/>
          </a:p>
        </p:txBody>
      </p:sp>
      <p:sp>
        <p:nvSpPr>
          <p:cNvPr id="3" name="Espace réservé du contenu 2"/>
          <p:cNvSpPr>
            <a:spLocks noGrp="1"/>
          </p:cNvSpPr>
          <p:nvPr>
            <p:ph idx="1"/>
          </p:nvPr>
        </p:nvSpPr>
        <p:spPr>
          <a:xfrm>
            <a:off x="875211" y="1018903"/>
            <a:ext cx="10280469" cy="5538651"/>
          </a:xfrm>
        </p:spPr>
        <p:txBody>
          <a:bodyPr>
            <a:normAutofit fontScale="92500" lnSpcReduction="20000"/>
          </a:bodyPr>
          <a:lstStyle/>
          <a:p>
            <a:pPr marL="0" indent="0">
              <a:buNone/>
            </a:pPr>
            <a:r>
              <a:rPr lang="fr-FR" dirty="0"/>
              <a:t>Les Web Services jouent un rôle fondamental dans le développement des systèmes distribués et des architectures orientées services. Dans ce contexte, </a:t>
            </a:r>
            <a:r>
              <a:rPr lang="fr-FR" b="1" dirty="0"/>
              <a:t>JSON-RPC</a:t>
            </a:r>
            <a:r>
              <a:rPr lang="fr-FR" dirty="0"/>
              <a:t> se distingue comme un protocole léger, simple et efficace pour effectuer des appels de procédures distants en utilisant le format JSON.</a:t>
            </a:r>
          </a:p>
          <a:p>
            <a:pPr marL="0" indent="0">
              <a:buNone/>
            </a:pPr>
            <a:r>
              <a:rPr lang="fr-FR" dirty="0"/>
              <a:t>Grâce à sa </a:t>
            </a:r>
            <a:r>
              <a:rPr lang="fr-FR" b="1" dirty="0"/>
              <a:t>simplicité</a:t>
            </a:r>
            <a:r>
              <a:rPr lang="fr-FR" dirty="0"/>
              <a:t>, JSON-RPC est adapté aux cas où la performance, la rapidité d’implémentation et l'interopérabilité sont prioritaires. Toutefois, en l’absence de normes strictes pour la documentation et la sécurité, il nécessite une vigilance particulière de la part </a:t>
            </a:r>
            <a:r>
              <a:rPr lang="fr-FR" dirty="0" smtClean="0"/>
              <a:t>des développeurs</a:t>
            </a:r>
            <a:r>
              <a:rPr lang="fr-FR" dirty="0"/>
              <a:t>.</a:t>
            </a:r>
          </a:p>
          <a:p>
            <a:pPr marL="0" indent="0">
              <a:buNone/>
            </a:pPr>
            <a:r>
              <a:rPr lang="fr-FR" dirty="0"/>
              <a:t>Comparé à d'autres solutions comme </a:t>
            </a:r>
            <a:r>
              <a:rPr lang="fr-FR" b="1" dirty="0"/>
              <a:t>SOAP</a:t>
            </a:r>
            <a:r>
              <a:rPr lang="fr-FR" dirty="0"/>
              <a:t>, </a:t>
            </a:r>
            <a:r>
              <a:rPr lang="fr-FR" b="1" dirty="0"/>
              <a:t>REST</a:t>
            </a:r>
            <a:r>
              <a:rPr lang="fr-FR" dirty="0"/>
              <a:t>, </a:t>
            </a:r>
            <a:r>
              <a:rPr lang="fr-FR" b="1" dirty="0" err="1"/>
              <a:t>gRPC</a:t>
            </a:r>
            <a:r>
              <a:rPr lang="fr-FR" dirty="0"/>
              <a:t> ou </a:t>
            </a:r>
            <a:r>
              <a:rPr lang="fr-FR" b="1" dirty="0" err="1"/>
              <a:t>GraphQL</a:t>
            </a:r>
            <a:r>
              <a:rPr lang="fr-FR" dirty="0"/>
              <a:t>, JSON-RPC trouve sa place dans des scénarios où la surcharge des standards n’est pas justifiée, notamment dans les </a:t>
            </a:r>
            <a:r>
              <a:rPr lang="fr-FR" dirty="0" err="1"/>
              <a:t>microservices</a:t>
            </a:r>
            <a:r>
              <a:rPr lang="fr-FR" dirty="0"/>
              <a:t>, les applications embarquées ou les communications temps réel via </a:t>
            </a:r>
            <a:r>
              <a:rPr lang="fr-FR" dirty="0" err="1"/>
              <a:t>WebSocket</a:t>
            </a:r>
            <a:r>
              <a:rPr lang="fr-FR" dirty="0"/>
              <a:t>.</a:t>
            </a:r>
          </a:p>
          <a:p>
            <a:pPr marL="0" indent="0">
              <a:buNone/>
            </a:pPr>
            <a:r>
              <a:rPr lang="fr-FR" dirty="0"/>
              <a:t>En somme, </a:t>
            </a:r>
            <a:r>
              <a:rPr lang="fr-FR" b="1" dirty="0"/>
              <a:t>le choix d’un Web Service</a:t>
            </a:r>
            <a:r>
              <a:rPr lang="fr-FR" dirty="0"/>
              <a:t> dépend fortement des </a:t>
            </a:r>
            <a:r>
              <a:rPr lang="fr-FR" b="1" dirty="0"/>
              <a:t>besoins du projet</a:t>
            </a:r>
            <a:r>
              <a:rPr lang="fr-FR" dirty="0"/>
              <a:t> : complexité, performance, sécurité, et niveau d’interopérabilité. JSON-RPC est une option intéressante à considérer lorsqu’on recherche un compromis entre efficacité et simplicité.</a:t>
            </a:r>
          </a:p>
          <a:p>
            <a:pPr marL="0" indent="0">
              <a:buNone/>
            </a:pPr>
            <a:endParaRPr lang="fr-FR" dirty="0"/>
          </a:p>
        </p:txBody>
      </p:sp>
    </p:spTree>
    <p:extLst>
      <p:ext uri="{BB962C8B-B14F-4D97-AF65-F5344CB8AC3E}">
        <p14:creationId xmlns:p14="http://schemas.microsoft.com/office/powerpoint/2010/main" val="38421606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20240" y="2564884"/>
            <a:ext cx="9274629" cy="1478570"/>
          </a:xfrm>
        </p:spPr>
        <p:txBody>
          <a:bodyPr/>
          <a:lstStyle/>
          <a:p>
            <a:r>
              <a:rPr lang="fr-FR" dirty="0" smtClean="0"/>
              <a:t>Merci pour votre aimable attention</a:t>
            </a:r>
            <a:endParaRPr lang="fr-FR" dirty="0"/>
          </a:p>
        </p:txBody>
      </p:sp>
    </p:spTree>
    <p:extLst>
      <p:ext uri="{BB962C8B-B14F-4D97-AF65-F5344CB8AC3E}">
        <p14:creationId xmlns:p14="http://schemas.microsoft.com/office/powerpoint/2010/main" val="22733609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439094" y="161319"/>
            <a:ext cx="1418906" cy="779208"/>
          </a:xfrm>
        </p:spPr>
        <p:txBody>
          <a:bodyPr/>
          <a:lstStyle/>
          <a:p>
            <a:r>
              <a:rPr lang="fr-FR" smtClean="0"/>
              <a:t>Plan</a:t>
            </a:r>
            <a:endParaRPr lang="fr-FR"/>
          </a:p>
        </p:txBody>
      </p:sp>
      <p:sp>
        <p:nvSpPr>
          <p:cNvPr id="3" name="Espace réservé du contenu 2"/>
          <p:cNvSpPr>
            <a:spLocks noGrp="1"/>
          </p:cNvSpPr>
          <p:nvPr>
            <p:ph idx="1"/>
          </p:nvPr>
        </p:nvSpPr>
        <p:spPr>
          <a:xfrm>
            <a:off x="997721" y="1570218"/>
            <a:ext cx="9905999" cy="3541714"/>
          </a:xfrm>
        </p:spPr>
        <p:txBody>
          <a:bodyPr>
            <a:normAutofit fontScale="92500" lnSpcReduction="10000"/>
          </a:bodyPr>
          <a:lstStyle/>
          <a:p>
            <a:pPr marL="514350" indent="-514350">
              <a:buFont typeface="+mj-lt"/>
              <a:buAutoNum type="romanUcPeriod"/>
            </a:pPr>
            <a:r>
              <a:rPr lang="fr-FR" dirty="0"/>
              <a:t>Introduction du Web </a:t>
            </a:r>
            <a:r>
              <a:rPr lang="fr-FR" dirty="0" smtClean="0"/>
              <a:t>Service</a:t>
            </a:r>
          </a:p>
          <a:p>
            <a:pPr marL="514350" indent="-514350">
              <a:buFont typeface="+mj-lt"/>
              <a:buAutoNum type="romanUcPeriod"/>
            </a:pPr>
            <a:r>
              <a:rPr lang="fr-FR" dirty="0"/>
              <a:t>Fonctionnement du Web Service </a:t>
            </a:r>
            <a:r>
              <a:rPr lang="fr-FR" dirty="0" smtClean="0"/>
              <a:t>JSON-RPC</a:t>
            </a:r>
          </a:p>
          <a:p>
            <a:pPr marL="514350" indent="-514350">
              <a:buFont typeface="+mj-lt"/>
              <a:buAutoNum type="romanUcPeriod"/>
            </a:pPr>
            <a:r>
              <a:rPr lang="fr-FR" dirty="0"/>
              <a:t>Spécification ou Langage de Définition de Données (IDL) </a:t>
            </a:r>
            <a:r>
              <a:rPr lang="fr-FR" dirty="0" smtClean="0"/>
              <a:t>:</a:t>
            </a:r>
          </a:p>
          <a:p>
            <a:pPr marL="514350" indent="-514350">
              <a:buFont typeface="+mj-lt"/>
              <a:buAutoNum type="romanUcPeriod"/>
            </a:pPr>
            <a:r>
              <a:rPr lang="fr-FR" dirty="0"/>
              <a:t>Avantages et Inconvénients du Web Service </a:t>
            </a:r>
            <a:r>
              <a:rPr lang="fr-FR" dirty="0" smtClean="0"/>
              <a:t>JSON-RPC</a:t>
            </a:r>
          </a:p>
          <a:p>
            <a:pPr marL="514350" indent="-514350">
              <a:buFont typeface="+mj-lt"/>
              <a:buAutoNum type="romanUcPeriod"/>
            </a:pPr>
            <a:r>
              <a:rPr lang="fr-FR" dirty="0"/>
              <a:t>Sécurité du Web </a:t>
            </a:r>
            <a:r>
              <a:rPr lang="fr-FR" dirty="0" smtClean="0"/>
              <a:t>Service</a:t>
            </a:r>
          </a:p>
          <a:p>
            <a:pPr marL="514350" indent="-514350">
              <a:buFont typeface="+mj-lt"/>
              <a:buAutoNum type="romanUcPeriod"/>
            </a:pPr>
            <a:r>
              <a:rPr lang="fr-FR" dirty="0"/>
              <a:t>Tableau comparatif des Web </a:t>
            </a:r>
            <a:r>
              <a:rPr lang="fr-FR" dirty="0" smtClean="0"/>
              <a:t>Services</a:t>
            </a:r>
          </a:p>
          <a:p>
            <a:pPr marL="514350" indent="-514350">
              <a:buFont typeface="+mj-lt"/>
              <a:buAutoNum type="romanUcPeriod"/>
            </a:pPr>
            <a:r>
              <a:rPr lang="fr-FR" dirty="0"/>
              <a:t>Conclusion </a:t>
            </a:r>
          </a:p>
        </p:txBody>
      </p:sp>
    </p:spTree>
    <p:extLst>
      <p:ext uri="{BB962C8B-B14F-4D97-AF65-F5344CB8AC3E}">
        <p14:creationId xmlns:p14="http://schemas.microsoft.com/office/powerpoint/2010/main" val="16114986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232367" y="169817"/>
            <a:ext cx="3879667" cy="796834"/>
          </a:xfrm>
        </p:spPr>
        <p:txBody>
          <a:bodyPr>
            <a:normAutofit/>
          </a:bodyPr>
          <a:lstStyle/>
          <a:p>
            <a:pPr marL="857250" indent="-857250">
              <a:buFont typeface="+mj-lt"/>
              <a:buAutoNum type="romanUcPeriod"/>
            </a:pPr>
            <a:r>
              <a:rPr lang="fr-FR" sz="3200" b="1" u="sng" dirty="0" smtClean="0"/>
              <a:t>Introduction</a:t>
            </a:r>
            <a:endParaRPr lang="fr-FR" sz="3200" dirty="0"/>
          </a:p>
        </p:txBody>
      </p:sp>
      <p:sp>
        <p:nvSpPr>
          <p:cNvPr id="3" name="Espace réservé du contenu 2"/>
          <p:cNvSpPr>
            <a:spLocks noGrp="1"/>
          </p:cNvSpPr>
          <p:nvPr>
            <p:ph idx="1"/>
          </p:nvPr>
        </p:nvSpPr>
        <p:spPr>
          <a:xfrm>
            <a:off x="1018901" y="1227908"/>
            <a:ext cx="10646229" cy="4611189"/>
          </a:xfrm>
        </p:spPr>
        <p:txBody>
          <a:bodyPr>
            <a:normAutofit/>
          </a:bodyPr>
          <a:lstStyle/>
          <a:p>
            <a:pPr>
              <a:buFont typeface="Wingdings" panose="05000000000000000000" pitchFamily="2" charset="2"/>
              <a:buChar char="§"/>
            </a:pPr>
            <a:r>
              <a:rPr lang="fr-FR" dirty="0" smtClean="0"/>
              <a:t>Un </a:t>
            </a:r>
            <a:r>
              <a:rPr lang="fr-FR" b="1" dirty="0"/>
              <a:t>Web Service</a:t>
            </a:r>
            <a:r>
              <a:rPr lang="fr-FR" dirty="0"/>
              <a:t> est une application accessible via le réseau (comme Internet) qui permet l’échange de données entre systèmes, souvent de manière interopérable et indépendante du langage de </a:t>
            </a:r>
            <a:r>
              <a:rPr lang="fr-FR" dirty="0" smtClean="0"/>
              <a:t>programmation. Nous avons des t</a:t>
            </a:r>
            <a:r>
              <a:rPr lang="fr-FR" b="1" dirty="0" smtClean="0"/>
              <a:t>ypes </a:t>
            </a:r>
            <a:r>
              <a:rPr lang="fr-FR" b="1" dirty="0"/>
              <a:t>de Web Services</a:t>
            </a:r>
            <a:r>
              <a:rPr lang="fr-FR" dirty="0"/>
              <a:t> </a:t>
            </a:r>
            <a:r>
              <a:rPr lang="fr-FR" dirty="0" smtClean="0"/>
              <a:t>:</a:t>
            </a:r>
            <a:r>
              <a:rPr lang="fr-FR" b="1" dirty="0" smtClean="0"/>
              <a:t>SOAP</a:t>
            </a:r>
            <a:r>
              <a:rPr lang="fr-FR" dirty="0" smtClean="0"/>
              <a:t> </a:t>
            </a:r>
            <a:r>
              <a:rPr lang="fr-FR" dirty="0"/>
              <a:t>(Simple Object Access </a:t>
            </a:r>
            <a:r>
              <a:rPr lang="fr-FR" dirty="0" smtClean="0"/>
              <a:t>Protocol), </a:t>
            </a:r>
            <a:r>
              <a:rPr lang="fr-FR" b="1" dirty="0" smtClean="0"/>
              <a:t>REST</a:t>
            </a:r>
            <a:r>
              <a:rPr lang="fr-FR" dirty="0" smtClean="0"/>
              <a:t> </a:t>
            </a:r>
            <a:r>
              <a:rPr lang="fr-FR" dirty="0"/>
              <a:t>(</a:t>
            </a:r>
            <a:r>
              <a:rPr lang="fr-FR" dirty="0" err="1"/>
              <a:t>Representational</a:t>
            </a:r>
            <a:r>
              <a:rPr lang="fr-FR" dirty="0"/>
              <a:t> State </a:t>
            </a:r>
            <a:r>
              <a:rPr lang="fr-FR" dirty="0" smtClean="0"/>
              <a:t>Transfer), </a:t>
            </a:r>
            <a:r>
              <a:rPr lang="fr-FR" b="1" dirty="0" smtClean="0"/>
              <a:t>XML-RPC</a:t>
            </a:r>
            <a:r>
              <a:rPr lang="fr-FR" dirty="0" smtClean="0"/>
              <a:t> </a:t>
            </a:r>
            <a:r>
              <a:rPr lang="fr-FR" dirty="0"/>
              <a:t>(Remote Procedure Call via </a:t>
            </a:r>
            <a:r>
              <a:rPr lang="fr-FR" dirty="0" smtClean="0"/>
              <a:t>XML), </a:t>
            </a:r>
            <a:r>
              <a:rPr lang="fr-FR" b="1" dirty="0" smtClean="0"/>
              <a:t>JSON-RPC</a:t>
            </a:r>
            <a:r>
              <a:rPr lang="fr-FR" dirty="0" smtClean="0"/>
              <a:t> Protocole </a:t>
            </a:r>
            <a:r>
              <a:rPr lang="fr-FR" dirty="0"/>
              <a:t>léger basé sur </a:t>
            </a:r>
            <a:r>
              <a:rPr lang="fr-FR" b="1" dirty="0" smtClean="0"/>
              <a:t>JSON </a:t>
            </a:r>
            <a:r>
              <a:rPr lang="fr-FR" b="1" dirty="0"/>
              <a:t>(JavaScript Object </a:t>
            </a:r>
            <a:r>
              <a:rPr lang="fr-FR" b="1" dirty="0" smtClean="0"/>
              <a:t>Notation)</a:t>
            </a:r>
            <a:r>
              <a:rPr lang="fr-FR" dirty="0" smtClean="0"/>
              <a:t>. Ce dernier permet </a:t>
            </a:r>
            <a:r>
              <a:rPr lang="fr-FR" dirty="0"/>
              <a:t>à un client d'appeler des méthodes sur un serveur distant comme si elles étaient locales</a:t>
            </a:r>
            <a:r>
              <a:rPr lang="fr-FR" dirty="0" smtClean="0"/>
              <a:t>.</a:t>
            </a:r>
          </a:p>
        </p:txBody>
      </p:sp>
    </p:spTree>
    <p:extLst>
      <p:ext uri="{BB962C8B-B14F-4D97-AF65-F5344CB8AC3E}">
        <p14:creationId xmlns:p14="http://schemas.microsoft.com/office/powerpoint/2010/main" val="257509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33745" y="213569"/>
            <a:ext cx="9766073" cy="726956"/>
          </a:xfrm>
        </p:spPr>
        <p:txBody>
          <a:bodyPr>
            <a:normAutofit fontScale="90000"/>
          </a:bodyPr>
          <a:lstStyle/>
          <a:p>
            <a:r>
              <a:rPr lang="fr-FR" b="1" u="sng" dirty="0" err="1" smtClean="0"/>
              <a:t>II.Fonctionnement</a:t>
            </a:r>
            <a:r>
              <a:rPr lang="fr-FR" b="1" u="sng" dirty="0" smtClean="0"/>
              <a:t> </a:t>
            </a:r>
            <a:r>
              <a:rPr lang="fr-FR" b="1" u="sng" dirty="0"/>
              <a:t>du Web Service JSON-RPC</a:t>
            </a:r>
            <a:br>
              <a:rPr lang="fr-FR" b="1" u="sng" dirty="0"/>
            </a:br>
            <a:endParaRPr lang="fr-FR" dirty="0"/>
          </a:p>
        </p:txBody>
      </p:sp>
      <p:sp>
        <p:nvSpPr>
          <p:cNvPr id="4" name="Rectangle 1"/>
          <p:cNvSpPr>
            <a:spLocks noGrp="1" noChangeArrowheads="1"/>
          </p:cNvSpPr>
          <p:nvPr>
            <p:ph idx="1"/>
          </p:nvPr>
        </p:nvSpPr>
        <p:spPr bwMode="auto">
          <a:xfrm>
            <a:off x="1009522" y="1280229"/>
            <a:ext cx="894187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Format d’échange de données</a:t>
            </a: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JSON (JavaScript Object Notation)</a:t>
            </a:r>
            <a:endParaRPr kumimoji="0" lang="fr-FR" altLang="fr-FR" sz="2000" b="0" i="0" u="none" strike="noStrike" cap="none" normalizeH="0" baseline="0" dirty="0" smtClean="0">
              <a:ln>
                <a:noFill/>
              </a:ln>
              <a:solidFill>
                <a:schemeClr val="tx1"/>
              </a:solidFill>
              <a:effectLst/>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fr-FR" altLang="fr-FR" b="1"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Principe</a:t>
            </a: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fr-FR" altLang="fr-FR" sz="2000" b="0" i="0" u="none" strike="noStrike" cap="none" normalizeH="0" baseline="0" dirty="0" smtClean="0">
              <a:ln>
                <a:noFill/>
              </a:ln>
              <a:solidFill>
                <a:schemeClr val="tx1"/>
              </a:solidFill>
              <a:effectLst/>
            </a:endParaRPr>
          </a:p>
          <a:p>
            <a:pPr algn="just">
              <a:lnSpc>
                <a:spcPct val="100000"/>
              </a:lnSpc>
              <a:buSzTx/>
            </a:pP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 client envoie une requête JSON au serveur spécifiant :</a:t>
            </a:r>
            <a:endParaRPr kumimoji="0" lang="fr-FR" altLang="fr-FR" sz="2000" b="0" i="0" u="none" strike="noStrike" cap="none" normalizeH="0" baseline="0" dirty="0" smtClean="0">
              <a:ln>
                <a:noFill/>
              </a:ln>
              <a:solidFill>
                <a:schemeClr val="tx1"/>
              </a:solidFill>
              <a:effectLst/>
            </a:endParaRPr>
          </a:p>
          <a:p>
            <a:pPr lvl="1" algn="just">
              <a:lnSpc>
                <a:spcPct val="100000"/>
              </a:lnSpc>
              <a:buSzTx/>
              <a:buFont typeface="Wingdings" panose="05000000000000000000" pitchFamily="2" charset="2"/>
              <a:buChar char="ü"/>
            </a:pP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 nom de la méthode à invoquer (</a:t>
            </a:r>
            <a:r>
              <a:rPr kumimoji="0" lang="fr-FR" altLang="fr-FR" sz="1200" b="0" i="0" u="none" strike="noStrike" cap="none" normalizeH="0" baseline="0" dirty="0" err="1" smtClean="0">
                <a:ln>
                  <a:noFill/>
                </a:ln>
                <a:solidFill>
                  <a:schemeClr val="tx1"/>
                </a:solidFill>
                <a:effectLst/>
                <a:latin typeface="Arial Unicode MS"/>
                <a:ea typeface="Calibri" panose="020F0502020204030204" pitchFamily="34" charset="0"/>
                <a:cs typeface="Courier New" panose="02070309020205020404" pitchFamily="49" charset="0"/>
              </a:rPr>
              <a:t>method</a:t>
            </a: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fr-FR" altLang="fr-FR" sz="1600" b="0" i="0" u="none" strike="noStrike" cap="none" normalizeH="0" baseline="0" dirty="0" smtClean="0">
              <a:ln>
                <a:noFill/>
              </a:ln>
              <a:solidFill>
                <a:schemeClr val="tx1"/>
              </a:solidFill>
              <a:effectLst/>
            </a:endParaRPr>
          </a:p>
          <a:p>
            <a:pPr lvl="1" algn="just">
              <a:lnSpc>
                <a:spcPct val="100000"/>
              </a:lnSpc>
              <a:buSzTx/>
              <a:buFont typeface="Wingdings" panose="05000000000000000000" pitchFamily="2" charset="2"/>
              <a:buChar char="ü"/>
            </a:pP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Les paramètres (</a:t>
            </a:r>
            <a:r>
              <a:rPr kumimoji="0" lang="fr-FR" altLang="fr-FR" sz="1200" b="0" i="0" u="none" strike="noStrike" cap="none" normalizeH="0" baseline="0" dirty="0" err="1" smtClean="0">
                <a:ln>
                  <a:noFill/>
                </a:ln>
                <a:solidFill>
                  <a:schemeClr val="tx1"/>
                </a:solidFill>
                <a:effectLst/>
                <a:latin typeface="Arial Unicode MS"/>
                <a:ea typeface="Calibri" panose="020F0502020204030204" pitchFamily="34" charset="0"/>
                <a:cs typeface="Courier New" panose="02070309020205020404" pitchFamily="49" charset="0"/>
              </a:rPr>
              <a:t>params</a:t>
            </a: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fr-FR" altLang="fr-FR" sz="1600" b="0" i="0" u="none" strike="noStrike" cap="none" normalizeH="0" baseline="0" dirty="0" smtClean="0">
              <a:ln>
                <a:noFill/>
              </a:ln>
              <a:solidFill>
                <a:schemeClr val="tx1"/>
              </a:solidFill>
              <a:effectLst/>
            </a:endParaRPr>
          </a:p>
          <a:p>
            <a:pPr lvl="1" algn="just">
              <a:lnSpc>
                <a:spcPct val="100000"/>
              </a:lnSpc>
              <a:buSzTx/>
              <a:buFont typeface="Wingdings" panose="05000000000000000000" pitchFamily="2" charset="2"/>
              <a:buChar char="ü"/>
            </a:pP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Un identifiant (</a:t>
            </a:r>
            <a:r>
              <a:rPr kumimoji="0" lang="fr-FR" altLang="fr-FR" sz="1200" b="0" i="0" u="none" strike="noStrike" cap="none" normalizeH="0" baseline="0" dirty="0" smtClean="0">
                <a:ln>
                  <a:noFill/>
                </a:ln>
                <a:solidFill>
                  <a:schemeClr val="tx1"/>
                </a:solidFill>
                <a:effectLst/>
                <a:latin typeface="Arial Unicode MS"/>
                <a:ea typeface="Calibri" panose="020F0502020204030204" pitchFamily="34" charset="0"/>
                <a:cs typeface="Courier New" panose="02070309020205020404" pitchFamily="49" charset="0"/>
              </a:rPr>
              <a:t>id</a:t>
            </a: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unique pour la requête. </a:t>
            </a:r>
            <a:endParaRPr kumimoji="0" lang="fr-FR" altLang="fr-FR" sz="16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 serveur traite l’appel et renvoie une réponse JSON avec :</a:t>
            </a:r>
            <a:endParaRPr kumimoji="0" lang="fr-FR" altLang="fr-FR" sz="2000" b="0" i="0" u="none" strike="noStrike" cap="none" normalizeH="0" baseline="0" dirty="0" smtClean="0">
              <a:ln>
                <a:noFill/>
              </a:ln>
              <a:solidFill>
                <a:schemeClr val="tx1"/>
              </a:solidFill>
              <a:effectLst/>
            </a:endParaRPr>
          </a:p>
          <a:p>
            <a:pPr lvl="1" algn="just">
              <a:lnSpc>
                <a:spcPct val="100000"/>
              </a:lnSpc>
              <a:buSzTx/>
              <a:buFont typeface="Wingdings" panose="05000000000000000000" pitchFamily="2" charset="2"/>
              <a:buChar char="ü"/>
            </a:pP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 résultat (</a:t>
            </a:r>
            <a:r>
              <a:rPr kumimoji="0" lang="fr-FR" altLang="fr-FR" sz="1200" b="0" i="0" u="none" strike="noStrike" cap="none" normalizeH="0" baseline="0" dirty="0" err="1" smtClean="0">
                <a:ln>
                  <a:noFill/>
                </a:ln>
                <a:solidFill>
                  <a:schemeClr val="tx1"/>
                </a:solidFill>
                <a:effectLst/>
                <a:latin typeface="Arial Unicode MS"/>
                <a:ea typeface="Calibri" panose="020F0502020204030204" pitchFamily="34" charset="0"/>
                <a:cs typeface="Courier New" panose="02070309020205020404" pitchFamily="49" charset="0"/>
              </a:rPr>
              <a:t>result</a:t>
            </a: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fr-FR" altLang="fr-FR" sz="1600" b="0" i="0" u="none" strike="noStrike" cap="none" normalizeH="0" baseline="0" dirty="0" smtClean="0">
              <a:ln>
                <a:noFill/>
              </a:ln>
              <a:solidFill>
                <a:schemeClr val="tx1"/>
              </a:solidFill>
              <a:effectLst/>
            </a:endParaRPr>
          </a:p>
          <a:p>
            <a:pPr lvl="1" algn="just">
              <a:lnSpc>
                <a:spcPct val="100000"/>
              </a:lnSpc>
              <a:buSzTx/>
              <a:buFont typeface="Wingdings" panose="05000000000000000000" pitchFamily="2" charset="2"/>
              <a:buChar char="ü"/>
            </a:pP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Le même identifiant (</a:t>
            </a:r>
            <a:r>
              <a:rPr kumimoji="0" lang="fr-FR" altLang="fr-FR" sz="1200" b="0" i="0" u="none" strike="noStrike" cap="none" normalizeH="0" baseline="0" dirty="0" smtClean="0">
                <a:ln>
                  <a:noFill/>
                </a:ln>
                <a:solidFill>
                  <a:schemeClr val="tx1"/>
                </a:solidFill>
                <a:effectLst/>
                <a:latin typeface="Arial Unicode MS"/>
                <a:ea typeface="Calibri" panose="020F0502020204030204" pitchFamily="34" charset="0"/>
                <a:cs typeface="Courier New" panose="02070309020205020404" pitchFamily="49" charset="0"/>
              </a:rPr>
              <a:t>id</a:t>
            </a: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fr-FR" altLang="fr-FR" sz="1600" b="0" i="0" u="none" strike="noStrike" cap="none" normalizeH="0" baseline="0" dirty="0" smtClean="0">
              <a:ln>
                <a:noFill/>
              </a:ln>
              <a:solidFill>
                <a:schemeClr val="tx1"/>
              </a:solidFill>
              <a:effectLst/>
            </a:endParaRPr>
          </a:p>
          <a:p>
            <a:pPr lvl="1" algn="just">
              <a:lnSpc>
                <a:spcPct val="100000"/>
              </a:lnSpc>
              <a:buSzTx/>
              <a:buFont typeface="Wingdings" panose="05000000000000000000" pitchFamily="2" charset="2"/>
              <a:buChar char="ü"/>
            </a:pP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Ou une erreur (</a:t>
            </a:r>
            <a:r>
              <a:rPr kumimoji="0" lang="fr-FR" altLang="fr-FR" sz="1200" b="0" i="0" u="none" strike="noStrike" cap="none" normalizeH="0" baseline="0" dirty="0" err="1" smtClean="0">
                <a:ln>
                  <a:noFill/>
                </a:ln>
                <a:solidFill>
                  <a:schemeClr val="tx1"/>
                </a:solidFill>
                <a:effectLst/>
                <a:latin typeface="Arial Unicode MS"/>
                <a:ea typeface="Calibri" panose="020F0502020204030204" pitchFamily="34" charset="0"/>
                <a:cs typeface="Courier New" panose="02070309020205020404" pitchFamily="49" charset="0"/>
              </a:rPr>
              <a:t>error</a:t>
            </a:r>
            <a:r>
              <a:rPr kumimoji="0" lang="fr-FR" altLang="fr-FR"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fr-FR" altLang="fr-FR"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3500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85555" y="1280160"/>
            <a:ext cx="7667897" cy="5159828"/>
          </a:xfrm>
        </p:spPr>
        <p:txBody>
          <a:bodyPr>
            <a:normAutofit/>
          </a:bodyPr>
          <a:lstStyle/>
          <a:p>
            <a:pPr marL="0" indent="0">
              <a:buNone/>
            </a:pPr>
            <a:r>
              <a:rPr lang="fr-FR" dirty="0" smtClean="0"/>
              <a:t>{</a:t>
            </a:r>
            <a:endParaRPr lang="fr-FR" dirty="0"/>
          </a:p>
          <a:p>
            <a:pPr marL="0" indent="0">
              <a:buNone/>
            </a:pPr>
            <a:r>
              <a:rPr lang="fr-FR" dirty="0"/>
              <a:t>  "</a:t>
            </a:r>
            <a:r>
              <a:rPr lang="fr-FR" dirty="0" err="1"/>
              <a:t>jsonrpc</a:t>
            </a:r>
            <a:r>
              <a:rPr lang="fr-FR" dirty="0"/>
              <a:t>": "2.0",</a:t>
            </a:r>
          </a:p>
          <a:p>
            <a:pPr marL="0" indent="0">
              <a:buNone/>
            </a:pPr>
            <a:r>
              <a:rPr lang="fr-FR" dirty="0"/>
              <a:t>  "</a:t>
            </a:r>
            <a:r>
              <a:rPr lang="fr-FR" dirty="0" err="1"/>
              <a:t>method</a:t>
            </a:r>
            <a:r>
              <a:rPr lang="fr-FR" dirty="0"/>
              <a:t>": "</a:t>
            </a:r>
            <a:r>
              <a:rPr lang="fr-FR" dirty="0" err="1"/>
              <a:t>addPerson</a:t>
            </a:r>
            <a:r>
              <a:rPr lang="fr-FR" dirty="0"/>
              <a:t>",</a:t>
            </a:r>
          </a:p>
          <a:p>
            <a:pPr marL="0" indent="0">
              <a:buNone/>
            </a:pPr>
            <a:r>
              <a:rPr lang="fr-FR" dirty="0"/>
              <a:t>  "</a:t>
            </a:r>
            <a:r>
              <a:rPr lang="fr-FR" dirty="0" err="1"/>
              <a:t>params</a:t>
            </a:r>
            <a:r>
              <a:rPr lang="fr-FR" dirty="0"/>
              <a:t>": {</a:t>
            </a:r>
          </a:p>
          <a:p>
            <a:pPr marL="0" indent="0">
              <a:buNone/>
            </a:pPr>
            <a:r>
              <a:rPr lang="fr-FR" dirty="0"/>
              <a:t>    "</a:t>
            </a:r>
            <a:r>
              <a:rPr lang="fr-FR" dirty="0" err="1"/>
              <a:t>name</a:t>
            </a:r>
            <a:r>
              <a:rPr lang="fr-FR" dirty="0"/>
              <a:t>": "Alice",</a:t>
            </a:r>
          </a:p>
          <a:p>
            <a:pPr marL="0" indent="0">
              <a:buNone/>
            </a:pPr>
            <a:r>
              <a:rPr lang="fr-FR" dirty="0"/>
              <a:t>    "</a:t>
            </a:r>
            <a:r>
              <a:rPr lang="fr-FR" dirty="0" err="1"/>
              <a:t>age</a:t>
            </a:r>
            <a:r>
              <a:rPr lang="fr-FR" dirty="0"/>
              <a:t>": 25</a:t>
            </a:r>
          </a:p>
          <a:p>
            <a:pPr marL="0" indent="0">
              <a:buNone/>
            </a:pPr>
            <a:r>
              <a:rPr lang="fr-FR" dirty="0"/>
              <a:t>  },</a:t>
            </a:r>
          </a:p>
          <a:p>
            <a:pPr marL="0" indent="0">
              <a:buNone/>
            </a:pPr>
            <a:r>
              <a:rPr lang="fr-FR" dirty="0"/>
              <a:t>  "id": 1</a:t>
            </a:r>
          </a:p>
          <a:p>
            <a:pPr marL="0" indent="0">
              <a:buNone/>
            </a:pPr>
            <a:r>
              <a:rPr lang="fr-FR" dirty="0"/>
              <a:t>}</a:t>
            </a:r>
          </a:p>
          <a:p>
            <a:pPr marL="0" indent="0">
              <a:buNone/>
            </a:pPr>
            <a:endParaRPr lang="fr-FR" dirty="0"/>
          </a:p>
        </p:txBody>
      </p:sp>
      <p:sp>
        <p:nvSpPr>
          <p:cNvPr id="4" name="Titre 1"/>
          <p:cNvSpPr>
            <a:spLocks noGrp="1"/>
          </p:cNvSpPr>
          <p:nvPr>
            <p:ph type="title"/>
          </p:nvPr>
        </p:nvSpPr>
        <p:spPr>
          <a:xfrm>
            <a:off x="3949929" y="409513"/>
            <a:ext cx="5089570" cy="687767"/>
          </a:xfrm>
        </p:spPr>
        <p:txBody>
          <a:bodyPr>
            <a:normAutofit fontScale="90000"/>
          </a:bodyPr>
          <a:lstStyle/>
          <a:p>
            <a:r>
              <a:rPr lang="fr-FR" b="1" u="sng" dirty="0"/>
              <a:t>Exemple de requête :</a:t>
            </a:r>
            <a:r>
              <a:rPr lang="fr-FR" dirty="0"/>
              <a:t/>
            </a:r>
            <a:br>
              <a:rPr lang="fr-FR" dirty="0"/>
            </a:br>
            <a:endParaRPr lang="fr-FR" dirty="0"/>
          </a:p>
        </p:txBody>
      </p:sp>
    </p:spTree>
    <p:extLst>
      <p:ext uri="{BB962C8B-B14F-4D97-AF65-F5344CB8AC3E}">
        <p14:creationId xmlns:p14="http://schemas.microsoft.com/office/powerpoint/2010/main" val="552496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675606" y="553204"/>
            <a:ext cx="5390016" cy="792271"/>
          </a:xfrm>
        </p:spPr>
        <p:txBody>
          <a:bodyPr>
            <a:normAutofit fontScale="90000"/>
          </a:bodyPr>
          <a:lstStyle/>
          <a:p>
            <a:r>
              <a:rPr lang="fr-FR" b="1" u="sng" dirty="0"/>
              <a:t>Exemple de réponse :</a:t>
            </a:r>
            <a:r>
              <a:rPr lang="fr-FR" dirty="0"/>
              <a:t/>
            </a:r>
            <a:br>
              <a:rPr lang="fr-FR" dirty="0"/>
            </a:br>
            <a:endParaRPr lang="fr-FR" dirty="0"/>
          </a:p>
        </p:txBody>
      </p:sp>
      <p:sp>
        <p:nvSpPr>
          <p:cNvPr id="3" name="Espace réservé du contenu 2"/>
          <p:cNvSpPr>
            <a:spLocks noGrp="1"/>
          </p:cNvSpPr>
          <p:nvPr>
            <p:ph idx="1"/>
          </p:nvPr>
        </p:nvSpPr>
        <p:spPr>
          <a:xfrm>
            <a:off x="2499950" y="1648595"/>
            <a:ext cx="6670176" cy="3541714"/>
          </a:xfrm>
        </p:spPr>
        <p:txBody>
          <a:bodyPr/>
          <a:lstStyle/>
          <a:p>
            <a:pPr marL="0" indent="0">
              <a:buNone/>
            </a:pPr>
            <a:r>
              <a:rPr lang="fr-FR" dirty="0"/>
              <a:t>{</a:t>
            </a:r>
          </a:p>
          <a:p>
            <a:pPr marL="0" indent="0">
              <a:buNone/>
            </a:pPr>
            <a:r>
              <a:rPr lang="fr-FR" dirty="0"/>
              <a:t>  "</a:t>
            </a:r>
            <a:r>
              <a:rPr lang="fr-FR" dirty="0" err="1"/>
              <a:t>jsonrpc</a:t>
            </a:r>
            <a:r>
              <a:rPr lang="fr-FR" dirty="0"/>
              <a:t>": "2.0",</a:t>
            </a:r>
          </a:p>
          <a:p>
            <a:pPr marL="0" indent="0">
              <a:buNone/>
            </a:pPr>
            <a:r>
              <a:rPr lang="fr-FR" dirty="0"/>
              <a:t>  "</a:t>
            </a:r>
            <a:r>
              <a:rPr lang="fr-FR" dirty="0" err="1"/>
              <a:t>result</a:t>
            </a:r>
            <a:r>
              <a:rPr lang="fr-FR" dirty="0"/>
              <a:t>": "Person </a:t>
            </a:r>
            <a:r>
              <a:rPr lang="fr-FR" dirty="0" err="1"/>
              <a:t>added</a:t>
            </a:r>
            <a:r>
              <a:rPr lang="fr-FR" dirty="0"/>
              <a:t> </a:t>
            </a:r>
            <a:r>
              <a:rPr lang="fr-FR" dirty="0" err="1"/>
              <a:t>successfully</a:t>
            </a:r>
            <a:r>
              <a:rPr lang="fr-FR" dirty="0"/>
              <a:t>",</a:t>
            </a:r>
          </a:p>
          <a:p>
            <a:pPr marL="0" indent="0">
              <a:buNone/>
            </a:pPr>
            <a:r>
              <a:rPr lang="fr-FR" dirty="0"/>
              <a:t>  "id": 1</a:t>
            </a:r>
          </a:p>
          <a:p>
            <a:pPr marL="0" indent="0">
              <a:buNone/>
            </a:pPr>
            <a:r>
              <a:rPr lang="fr-FR" dirty="0"/>
              <a:t>}</a:t>
            </a:r>
          </a:p>
          <a:p>
            <a:pPr marL="0" indent="0">
              <a:buNone/>
            </a:pPr>
            <a:endParaRPr lang="fr-FR" dirty="0"/>
          </a:p>
        </p:txBody>
      </p:sp>
    </p:spTree>
    <p:extLst>
      <p:ext uri="{BB962C8B-B14F-4D97-AF65-F5344CB8AC3E}">
        <p14:creationId xmlns:p14="http://schemas.microsoft.com/office/powerpoint/2010/main" val="12356674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37355" y="313509"/>
            <a:ext cx="10157959" cy="653143"/>
          </a:xfrm>
        </p:spPr>
        <p:txBody>
          <a:bodyPr>
            <a:noAutofit/>
          </a:bodyPr>
          <a:lstStyle/>
          <a:p>
            <a:r>
              <a:rPr lang="fr-FR" sz="2800" u="sng" dirty="0" err="1" smtClean="0"/>
              <a:t>III.Spécification</a:t>
            </a:r>
            <a:r>
              <a:rPr lang="fr-FR" sz="2800" u="sng" dirty="0" smtClean="0"/>
              <a:t> </a:t>
            </a:r>
            <a:r>
              <a:rPr lang="fr-FR" sz="2800" u="sng" dirty="0"/>
              <a:t>ou Langage de Définition de Données (IDL) :</a:t>
            </a:r>
            <a:r>
              <a:rPr lang="fr-FR" sz="2800" b="1" u="sng" dirty="0"/>
              <a:t/>
            </a:r>
            <a:br>
              <a:rPr lang="fr-FR" sz="2800" b="1" u="sng" dirty="0"/>
            </a:br>
            <a:endParaRPr lang="fr-FR" sz="2800" dirty="0"/>
          </a:p>
        </p:txBody>
      </p:sp>
      <p:sp>
        <p:nvSpPr>
          <p:cNvPr id="3" name="Espace réservé du contenu 2"/>
          <p:cNvSpPr>
            <a:spLocks noGrp="1"/>
          </p:cNvSpPr>
          <p:nvPr>
            <p:ph idx="1"/>
          </p:nvPr>
        </p:nvSpPr>
        <p:spPr>
          <a:xfrm>
            <a:off x="1463334" y="1335087"/>
            <a:ext cx="9905999" cy="3541714"/>
          </a:xfrm>
        </p:spPr>
        <p:txBody>
          <a:bodyPr>
            <a:normAutofit fontScale="92500" lnSpcReduction="10000"/>
          </a:bodyPr>
          <a:lstStyle/>
          <a:p>
            <a:pPr lvl="0"/>
            <a:r>
              <a:rPr lang="fr-FR" dirty="0"/>
              <a:t>JSON-RPC </a:t>
            </a:r>
            <a:r>
              <a:rPr lang="fr-FR" b="1" dirty="0"/>
              <a:t>n’impose pas un IDL formel</a:t>
            </a:r>
            <a:r>
              <a:rPr lang="fr-FR" dirty="0"/>
              <a:t> comme WSDL (SOAP) ou </a:t>
            </a:r>
            <a:r>
              <a:rPr lang="fr-FR" dirty="0" err="1"/>
              <a:t>OpenAPI</a:t>
            </a:r>
            <a:r>
              <a:rPr lang="fr-FR" dirty="0"/>
              <a:t> (REST).</a:t>
            </a:r>
          </a:p>
          <a:p>
            <a:pPr lvl="0"/>
            <a:r>
              <a:rPr lang="fr-FR" dirty="0"/>
              <a:t>Cependant, pour documenter et décrire les services, on peut utiliser :</a:t>
            </a:r>
          </a:p>
          <a:p>
            <a:pPr lvl="1">
              <a:buFont typeface="Wingdings" panose="05000000000000000000" pitchFamily="2" charset="2"/>
              <a:buChar char="ü"/>
            </a:pPr>
            <a:r>
              <a:rPr lang="fr-FR" b="1" dirty="0"/>
              <a:t>JSON </a:t>
            </a:r>
            <a:r>
              <a:rPr lang="fr-FR" b="1" dirty="0" err="1"/>
              <a:t>Schema</a:t>
            </a:r>
            <a:r>
              <a:rPr lang="fr-FR" dirty="0"/>
              <a:t> pour décrire les structures de données JSON.</a:t>
            </a:r>
          </a:p>
          <a:p>
            <a:pPr lvl="1">
              <a:buFont typeface="Wingdings" panose="05000000000000000000" pitchFamily="2" charset="2"/>
              <a:buChar char="ü"/>
            </a:pPr>
            <a:r>
              <a:rPr lang="fr-FR" dirty="0"/>
              <a:t>Des outils comme </a:t>
            </a:r>
            <a:r>
              <a:rPr lang="fr-FR" b="1" dirty="0" err="1"/>
              <a:t>OpenRPC</a:t>
            </a:r>
            <a:r>
              <a:rPr lang="fr-FR" dirty="0"/>
              <a:t> (similaire à </a:t>
            </a:r>
            <a:r>
              <a:rPr lang="fr-FR" dirty="0" err="1"/>
              <a:t>OpenAPI</a:t>
            </a:r>
            <a:r>
              <a:rPr lang="fr-FR" dirty="0"/>
              <a:t> mais pour JSON-RPC</a:t>
            </a:r>
            <a:r>
              <a:rPr lang="fr-FR" dirty="0" smtClean="0"/>
              <a:t>).</a:t>
            </a:r>
            <a:endParaRPr lang="fr-FR" dirty="0"/>
          </a:p>
          <a:p>
            <a:pPr lvl="0">
              <a:buFont typeface="Wingdings" panose="05000000000000000000" pitchFamily="2" charset="2"/>
              <a:buChar char="q"/>
            </a:pPr>
            <a:r>
              <a:rPr lang="fr-FR" dirty="0"/>
              <a:t>Autres IDL (en comparaison) :</a:t>
            </a:r>
          </a:p>
          <a:p>
            <a:pPr lvl="1">
              <a:buFont typeface="Courier New" panose="02070309020205020404" pitchFamily="49" charset="0"/>
              <a:buChar char="o"/>
            </a:pPr>
            <a:r>
              <a:rPr lang="fr-FR" b="1" dirty="0"/>
              <a:t>WSDL</a:t>
            </a:r>
            <a:r>
              <a:rPr lang="fr-FR" dirty="0"/>
              <a:t> : SOAP</a:t>
            </a:r>
          </a:p>
          <a:p>
            <a:pPr lvl="1">
              <a:buFont typeface="Courier New" panose="02070309020205020404" pitchFamily="49" charset="0"/>
              <a:buChar char="o"/>
            </a:pPr>
            <a:r>
              <a:rPr lang="fr-FR" b="1" dirty="0" err="1"/>
              <a:t>OpenAPI</a:t>
            </a:r>
            <a:r>
              <a:rPr lang="fr-FR" dirty="0"/>
              <a:t> (anciennement </a:t>
            </a:r>
            <a:r>
              <a:rPr lang="fr-FR" dirty="0" err="1"/>
              <a:t>Swagger</a:t>
            </a:r>
            <a:r>
              <a:rPr lang="fr-FR" dirty="0"/>
              <a:t>) : REST</a:t>
            </a:r>
          </a:p>
          <a:p>
            <a:pPr lvl="1">
              <a:buFont typeface="Courier New" panose="02070309020205020404" pitchFamily="49" charset="0"/>
              <a:buChar char="o"/>
            </a:pPr>
            <a:r>
              <a:rPr lang="fr-FR" b="1" dirty="0"/>
              <a:t>Protocol Buffers (</a:t>
            </a:r>
            <a:r>
              <a:rPr lang="fr-FR" b="1" dirty="0" err="1"/>
              <a:t>Protobuf</a:t>
            </a:r>
            <a:r>
              <a:rPr lang="fr-FR" b="1" dirty="0"/>
              <a:t>)</a:t>
            </a:r>
            <a:r>
              <a:rPr lang="fr-FR" dirty="0"/>
              <a:t> : </a:t>
            </a:r>
            <a:r>
              <a:rPr lang="fr-FR" dirty="0" err="1"/>
              <a:t>gRPC</a:t>
            </a:r>
            <a:endParaRPr lang="fr-FR" dirty="0"/>
          </a:p>
          <a:p>
            <a:pPr marL="0" indent="0">
              <a:buNone/>
            </a:pPr>
            <a:endParaRPr lang="fr-FR" dirty="0"/>
          </a:p>
        </p:txBody>
      </p:sp>
    </p:spTree>
    <p:extLst>
      <p:ext uri="{BB962C8B-B14F-4D97-AF65-F5344CB8AC3E}">
        <p14:creationId xmlns:p14="http://schemas.microsoft.com/office/powerpoint/2010/main" val="3129290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54030" y="1031966"/>
            <a:ext cx="3208517" cy="830829"/>
          </a:xfrm>
        </p:spPr>
        <p:txBody>
          <a:bodyPr>
            <a:noAutofit/>
          </a:bodyPr>
          <a:lstStyle/>
          <a:p>
            <a:pPr lvl="0"/>
            <a:r>
              <a:rPr lang="fr-FR" sz="2800" b="1" u="sng" dirty="0"/>
              <a:t>Avantages :</a:t>
            </a:r>
          </a:p>
        </p:txBody>
      </p:sp>
      <p:sp>
        <p:nvSpPr>
          <p:cNvPr id="3" name="Espace réservé du contenu 2"/>
          <p:cNvSpPr>
            <a:spLocks noGrp="1"/>
          </p:cNvSpPr>
          <p:nvPr>
            <p:ph idx="1"/>
          </p:nvPr>
        </p:nvSpPr>
        <p:spPr/>
        <p:txBody>
          <a:bodyPr/>
          <a:lstStyle/>
          <a:p>
            <a:pPr lvl="0">
              <a:buFont typeface="Wingdings" panose="05000000000000000000" pitchFamily="2" charset="2"/>
              <a:buChar char="ü"/>
            </a:pPr>
            <a:r>
              <a:rPr lang="fr-FR" dirty="0"/>
              <a:t>Simple, léger (grâce au format JSON)</a:t>
            </a:r>
          </a:p>
          <a:p>
            <a:pPr lvl="0">
              <a:buFont typeface="Wingdings" panose="05000000000000000000" pitchFamily="2" charset="2"/>
              <a:buChar char="ü"/>
            </a:pPr>
            <a:r>
              <a:rPr lang="fr-FR" dirty="0"/>
              <a:t>Lisible et facile à déboguer</a:t>
            </a:r>
          </a:p>
          <a:p>
            <a:pPr lvl="0">
              <a:buFont typeface="Wingdings" panose="05000000000000000000" pitchFamily="2" charset="2"/>
              <a:buChar char="ü"/>
            </a:pPr>
            <a:r>
              <a:rPr lang="fr-FR" dirty="0"/>
              <a:t>Fonctionne sur HTTP, </a:t>
            </a:r>
            <a:r>
              <a:rPr lang="fr-FR" dirty="0" err="1"/>
              <a:t>WebSocket</a:t>
            </a:r>
            <a:r>
              <a:rPr lang="fr-FR" dirty="0"/>
              <a:t>, etc.</a:t>
            </a:r>
          </a:p>
          <a:p>
            <a:pPr lvl="0">
              <a:buFont typeface="Wingdings" panose="05000000000000000000" pitchFamily="2" charset="2"/>
              <a:buChar char="ü"/>
            </a:pPr>
            <a:r>
              <a:rPr lang="fr-FR" dirty="0"/>
              <a:t>Adapté aux systèmes distribués légers ou </a:t>
            </a:r>
            <a:r>
              <a:rPr lang="fr-FR" dirty="0" err="1"/>
              <a:t>microservices</a:t>
            </a:r>
            <a:endParaRPr lang="fr-FR" dirty="0"/>
          </a:p>
          <a:p>
            <a:pPr marL="0" indent="0">
              <a:buNone/>
            </a:pPr>
            <a:endParaRPr lang="fr-FR" dirty="0"/>
          </a:p>
        </p:txBody>
      </p:sp>
      <p:sp>
        <p:nvSpPr>
          <p:cNvPr id="4" name="Titre 1"/>
          <p:cNvSpPr txBox="1">
            <a:spLocks/>
          </p:cNvSpPr>
          <p:nvPr/>
        </p:nvSpPr>
        <p:spPr>
          <a:xfrm>
            <a:off x="1611675" y="0"/>
            <a:ext cx="9905998" cy="7576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fr-FR" sz="2800" b="1" u="sng" dirty="0" err="1" smtClean="0"/>
              <a:t>IV.Avantages</a:t>
            </a:r>
            <a:r>
              <a:rPr lang="fr-FR" sz="2800" b="1" u="sng" dirty="0" smtClean="0"/>
              <a:t> et Inconvénients du Web Service JSON-RPC</a:t>
            </a:r>
            <a:endParaRPr lang="fr-FR" sz="2800" dirty="0"/>
          </a:p>
        </p:txBody>
      </p:sp>
    </p:spTree>
    <p:extLst>
      <p:ext uri="{BB962C8B-B14F-4D97-AF65-F5344CB8AC3E}">
        <p14:creationId xmlns:p14="http://schemas.microsoft.com/office/powerpoint/2010/main" val="30245590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50819" y="96005"/>
            <a:ext cx="3796347" cy="661642"/>
          </a:xfrm>
        </p:spPr>
        <p:txBody>
          <a:bodyPr/>
          <a:lstStyle/>
          <a:p>
            <a:r>
              <a:rPr lang="fr-FR" b="1" u="sng" dirty="0"/>
              <a:t>Inconvénients </a:t>
            </a:r>
            <a:r>
              <a:rPr lang="fr-FR" dirty="0" smtClean="0"/>
              <a:t>:</a:t>
            </a:r>
            <a:endParaRPr lang="fr-FR" dirty="0"/>
          </a:p>
        </p:txBody>
      </p:sp>
      <p:sp>
        <p:nvSpPr>
          <p:cNvPr id="3" name="Espace réservé du contenu 2"/>
          <p:cNvSpPr>
            <a:spLocks noGrp="1"/>
          </p:cNvSpPr>
          <p:nvPr>
            <p:ph idx="1"/>
          </p:nvPr>
        </p:nvSpPr>
        <p:spPr>
          <a:xfrm>
            <a:off x="1180601" y="1700848"/>
            <a:ext cx="9905999" cy="2740524"/>
          </a:xfrm>
        </p:spPr>
        <p:txBody>
          <a:bodyPr/>
          <a:lstStyle/>
          <a:p>
            <a:pPr lvl="0"/>
            <a:r>
              <a:rPr lang="fr-FR" dirty="0"/>
              <a:t>Moins standardisé que SOAP ou REST</a:t>
            </a:r>
          </a:p>
          <a:p>
            <a:pPr lvl="0"/>
            <a:r>
              <a:rPr lang="fr-FR" dirty="0"/>
              <a:t>Pas d’</a:t>
            </a:r>
            <a:r>
              <a:rPr lang="fr-FR" dirty="0" err="1"/>
              <a:t>IDl</a:t>
            </a:r>
            <a:r>
              <a:rPr lang="fr-FR" dirty="0"/>
              <a:t> obligatoire → Documentation manuelle</a:t>
            </a:r>
          </a:p>
          <a:p>
            <a:pPr lvl="0"/>
            <a:r>
              <a:rPr lang="fr-FR" dirty="0"/>
              <a:t>Peu de support natif dans certains langages/</a:t>
            </a:r>
            <a:r>
              <a:rPr lang="fr-FR" dirty="0" err="1"/>
              <a:t>frameworks</a:t>
            </a:r>
            <a:endParaRPr lang="fr-FR" dirty="0"/>
          </a:p>
          <a:p>
            <a:pPr lvl="0"/>
            <a:r>
              <a:rPr lang="fr-FR" dirty="0"/>
              <a:t>Moins d’outils que REST/</a:t>
            </a:r>
            <a:r>
              <a:rPr lang="fr-FR" dirty="0" err="1"/>
              <a:t>OpenAPI</a:t>
            </a:r>
            <a:r>
              <a:rPr lang="fr-FR" dirty="0"/>
              <a:t> pour la génération automatique de code</a:t>
            </a:r>
          </a:p>
          <a:p>
            <a:endParaRPr lang="fr-FR" dirty="0"/>
          </a:p>
        </p:txBody>
      </p:sp>
    </p:spTree>
    <p:extLst>
      <p:ext uri="{BB962C8B-B14F-4D97-AF65-F5344CB8AC3E}">
        <p14:creationId xmlns:p14="http://schemas.microsoft.com/office/powerpoint/2010/main" val="3512994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212</TotalTime>
  <Words>753</Words>
  <Application>Microsoft Office PowerPoint</Application>
  <PresentationFormat>Grand écran</PresentationFormat>
  <Paragraphs>86</Paragraphs>
  <Slides>13</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13</vt:i4>
      </vt:variant>
    </vt:vector>
  </HeadingPairs>
  <TitlesOfParts>
    <vt:vector size="22" baseType="lpstr">
      <vt:lpstr>Arial</vt:lpstr>
      <vt:lpstr>Arial Unicode MS</vt:lpstr>
      <vt:lpstr>Calibri</vt:lpstr>
      <vt:lpstr>Courier New</vt:lpstr>
      <vt:lpstr>Times New Roman</vt:lpstr>
      <vt:lpstr>Trebuchet MS</vt:lpstr>
      <vt:lpstr>Tw Cen MT</vt:lpstr>
      <vt:lpstr>Wingdings</vt:lpstr>
      <vt:lpstr>Circuit</vt:lpstr>
      <vt:lpstr>Présentation PowerPoint</vt:lpstr>
      <vt:lpstr>Plan</vt:lpstr>
      <vt:lpstr>Introduction</vt:lpstr>
      <vt:lpstr>II.Fonctionnement du Web Service JSON-RPC </vt:lpstr>
      <vt:lpstr>Exemple de requête : </vt:lpstr>
      <vt:lpstr>Exemple de réponse : </vt:lpstr>
      <vt:lpstr>III.Spécification ou Langage de Définition de Données (IDL) : </vt:lpstr>
      <vt:lpstr>Avantages :</vt:lpstr>
      <vt:lpstr>Inconvénients :</vt:lpstr>
      <vt:lpstr>V. Sécurité du Web Service</vt:lpstr>
      <vt:lpstr>VI. Tableau comparatif des Web Services</vt:lpstr>
      <vt:lpstr>VII. Conclusion :</vt:lpstr>
      <vt:lpstr>Merci pour votre aimable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Kaba</dc:creator>
  <cp:lastModifiedBy>Kaba</cp:lastModifiedBy>
  <cp:revision>37</cp:revision>
  <dcterms:created xsi:type="dcterms:W3CDTF">2025-05-18T12:33:22Z</dcterms:created>
  <dcterms:modified xsi:type="dcterms:W3CDTF">2025-05-18T17:44:58Z</dcterms:modified>
</cp:coreProperties>
</file>