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9" r:id="rId2"/>
    <p:sldId id="258" r:id="rId3"/>
    <p:sldId id="260" r:id="rId4"/>
    <p:sldId id="263" r:id="rId5"/>
    <p:sldId id="265" r:id="rId6"/>
    <p:sldId id="264" r:id="rId7"/>
    <p:sldId id="266" r:id="rId8"/>
    <p:sldId id="268" r:id="rId9"/>
    <p:sldId id="267" r:id="rId10"/>
    <p:sldId id="270" r:id="rId11"/>
    <p:sldId id="271"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2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Y"/>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DC6D0-FB77-4D60-9A25-5D1C210E9AB4}" type="datetimeFigureOut">
              <a:rPr lang="es-UY" smtClean="0"/>
              <a:t>3/12/2024</a:t>
            </a:fld>
            <a:endParaRPr lang="es-UY"/>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Y"/>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Y"/>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89329-6144-4011-A6E3-CFC29A7A8BA6}" type="slidenum">
              <a:rPr lang="es-UY" smtClean="0"/>
              <a:t>‹Nº›</a:t>
            </a:fld>
            <a:endParaRPr lang="es-UY"/>
          </a:p>
        </p:txBody>
      </p:sp>
    </p:spTree>
    <p:extLst>
      <p:ext uri="{BB962C8B-B14F-4D97-AF65-F5344CB8AC3E}">
        <p14:creationId xmlns:p14="http://schemas.microsoft.com/office/powerpoint/2010/main" val="359608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6097966-BA1D-4028-AD54-DCA2E1133A77}" type="datetimeFigureOut">
              <a:rPr lang="es-UY" smtClean="0"/>
              <a:t>3/12/2024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638B8365-999F-4E0C-A5AE-2FB49440AA99}" type="slidenum">
              <a:rPr lang="es-UY" smtClean="0"/>
              <a:t>‹Nº›</a:t>
            </a:fld>
            <a:endParaRPr lang="es-UY"/>
          </a:p>
        </p:txBody>
      </p:sp>
    </p:spTree>
    <p:extLst>
      <p:ext uri="{BB962C8B-B14F-4D97-AF65-F5344CB8AC3E}">
        <p14:creationId xmlns:p14="http://schemas.microsoft.com/office/powerpoint/2010/main" val="412486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097966-BA1D-4028-AD54-DCA2E1133A77}" type="datetimeFigureOut">
              <a:rPr lang="es-UY" smtClean="0"/>
              <a:t>3/12/2024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638B8365-999F-4E0C-A5AE-2FB49440AA99}" type="slidenum">
              <a:rPr lang="es-UY" smtClean="0"/>
              <a:t>‹Nº›</a:t>
            </a:fld>
            <a:endParaRPr lang="es-UY"/>
          </a:p>
        </p:txBody>
      </p:sp>
    </p:spTree>
    <p:extLst>
      <p:ext uri="{BB962C8B-B14F-4D97-AF65-F5344CB8AC3E}">
        <p14:creationId xmlns:p14="http://schemas.microsoft.com/office/powerpoint/2010/main" val="4230620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097966-BA1D-4028-AD54-DCA2E1133A77}" type="datetimeFigureOut">
              <a:rPr lang="es-UY" smtClean="0"/>
              <a:t>3/12/2024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638B8365-999F-4E0C-A5AE-2FB49440AA99}" type="slidenum">
              <a:rPr lang="es-UY" smtClean="0"/>
              <a:t>‹Nº›</a:t>
            </a:fld>
            <a:endParaRPr lang="es-UY"/>
          </a:p>
        </p:txBody>
      </p:sp>
    </p:spTree>
    <p:extLst>
      <p:ext uri="{BB962C8B-B14F-4D97-AF65-F5344CB8AC3E}">
        <p14:creationId xmlns:p14="http://schemas.microsoft.com/office/powerpoint/2010/main" val="307998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097966-BA1D-4028-AD54-DCA2E1133A77}" type="datetimeFigureOut">
              <a:rPr lang="es-UY" smtClean="0"/>
              <a:t>3/12/2024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638B8365-999F-4E0C-A5AE-2FB49440AA99}" type="slidenum">
              <a:rPr lang="es-UY" smtClean="0"/>
              <a:t>‹Nº›</a:t>
            </a:fld>
            <a:endParaRPr lang="es-UY"/>
          </a:p>
        </p:txBody>
      </p:sp>
    </p:spTree>
    <p:extLst>
      <p:ext uri="{BB962C8B-B14F-4D97-AF65-F5344CB8AC3E}">
        <p14:creationId xmlns:p14="http://schemas.microsoft.com/office/powerpoint/2010/main" val="366256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6097966-BA1D-4028-AD54-DCA2E1133A77}" type="datetimeFigureOut">
              <a:rPr lang="es-UY" smtClean="0"/>
              <a:t>3/12/2024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638B8365-999F-4E0C-A5AE-2FB49440AA99}" type="slidenum">
              <a:rPr lang="es-UY" smtClean="0"/>
              <a:t>‹Nº›</a:t>
            </a:fld>
            <a:endParaRPr lang="es-UY"/>
          </a:p>
        </p:txBody>
      </p:sp>
    </p:spTree>
    <p:extLst>
      <p:ext uri="{BB962C8B-B14F-4D97-AF65-F5344CB8AC3E}">
        <p14:creationId xmlns:p14="http://schemas.microsoft.com/office/powerpoint/2010/main" val="352597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6097966-BA1D-4028-AD54-DCA2E1133A77}" type="datetimeFigureOut">
              <a:rPr lang="es-UY" smtClean="0"/>
              <a:t>3/12/2024</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638B8365-999F-4E0C-A5AE-2FB49440AA99}" type="slidenum">
              <a:rPr lang="es-UY" smtClean="0"/>
              <a:t>‹Nº›</a:t>
            </a:fld>
            <a:endParaRPr lang="es-UY"/>
          </a:p>
        </p:txBody>
      </p:sp>
    </p:spTree>
    <p:extLst>
      <p:ext uri="{BB962C8B-B14F-4D97-AF65-F5344CB8AC3E}">
        <p14:creationId xmlns:p14="http://schemas.microsoft.com/office/powerpoint/2010/main" val="206697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6097966-BA1D-4028-AD54-DCA2E1133A77}" type="datetimeFigureOut">
              <a:rPr lang="es-UY" smtClean="0"/>
              <a:t>3/12/2024</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638B8365-999F-4E0C-A5AE-2FB49440AA99}" type="slidenum">
              <a:rPr lang="es-UY" smtClean="0"/>
              <a:t>‹Nº›</a:t>
            </a:fld>
            <a:endParaRPr lang="es-UY"/>
          </a:p>
        </p:txBody>
      </p:sp>
    </p:spTree>
    <p:extLst>
      <p:ext uri="{BB962C8B-B14F-4D97-AF65-F5344CB8AC3E}">
        <p14:creationId xmlns:p14="http://schemas.microsoft.com/office/powerpoint/2010/main" val="158824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6097966-BA1D-4028-AD54-DCA2E1133A77}" type="datetimeFigureOut">
              <a:rPr lang="es-UY" smtClean="0"/>
              <a:t>3/12/2024</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638B8365-999F-4E0C-A5AE-2FB49440AA99}" type="slidenum">
              <a:rPr lang="es-UY" smtClean="0"/>
              <a:t>‹Nº›</a:t>
            </a:fld>
            <a:endParaRPr lang="es-UY"/>
          </a:p>
        </p:txBody>
      </p:sp>
    </p:spTree>
    <p:extLst>
      <p:ext uri="{BB962C8B-B14F-4D97-AF65-F5344CB8AC3E}">
        <p14:creationId xmlns:p14="http://schemas.microsoft.com/office/powerpoint/2010/main" val="61465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97966-BA1D-4028-AD54-DCA2E1133A77}" type="datetimeFigureOut">
              <a:rPr lang="es-UY" smtClean="0"/>
              <a:t>3/12/2024</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638B8365-999F-4E0C-A5AE-2FB49440AA99}" type="slidenum">
              <a:rPr lang="es-UY" smtClean="0"/>
              <a:t>‹Nº›</a:t>
            </a:fld>
            <a:endParaRPr lang="es-UY"/>
          </a:p>
        </p:txBody>
      </p:sp>
    </p:spTree>
    <p:extLst>
      <p:ext uri="{BB962C8B-B14F-4D97-AF65-F5344CB8AC3E}">
        <p14:creationId xmlns:p14="http://schemas.microsoft.com/office/powerpoint/2010/main" val="330617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6097966-BA1D-4028-AD54-DCA2E1133A77}" type="datetimeFigureOut">
              <a:rPr lang="es-UY" smtClean="0"/>
              <a:t>3/12/2024</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638B8365-999F-4E0C-A5AE-2FB49440AA99}" type="slidenum">
              <a:rPr lang="es-UY" smtClean="0"/>
              <a:t>‹Nº›</a:t>
            </a:fld>
            <a:endParaRPr lang="es-UY"/>
          </a:p>
        </p:txBody>
      </p:sp>
    </p:spTree>
    <p:extLst>
      <p:ext uri="{BB962C8B-B14F-4D97-AF65-F5344CB8AC3E}">
        <p14:creationId xmlns:p14="http://schemas.microsoft.com/office/powerpoint/2010/main" val="380075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6097966-BA1D-4028-AD54-DCA2E1133A77}" type="datetimeFigureOut">
              <a:rPr lang="es-UY" smtClean="0"/>
              <a:t>3/12/2024</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638B8365-999F-4E0C-A5AE-2FB49440AA99}" type="slidenum">
              <a:rPr lang="es-UY" smtClean="0"/>
              <a:t>‹Nº›</a:t>
            </a:fld>
            <a:endParaRPr lang="es-UY"/>
          </a:p>
        </p:txBody>
      </p:sp>
    </p:spTree>
    <p:extLst>
      <p:ext uri="{BB962C8B-B14F-4D97-AF65-F5344CB8AC3E}">
        <p14:creationId xmlns:p14="http://schemas.microsoft.com/office/powerpoint/2010/main" val="140089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097966-BA1D-4028-AD54-DCA2E1133A77}" type="datetimeFigureOut">
              <a:rPr lang="es-UY" smtClean="0"/>
              <a:t>3/12/2024</a:t>
            </a:fld>
            <a:endParaRPr lang="es-U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U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8B8365-999F-4E0C-A5AE-2FB49440AA99}" type="slidenum">
              <a:rPr lang="es-UY" smtClean="0"/>
              <a:t>‹Nº›</a:t>
            </a:fld>
            <a:endParaRPr lang="es-UY"/>
          </a:p>
        </p:txBody>
      </p:sp>
    </p:spTree>
    <p:extLst>
      <p:ext uri="{BB962C8B-B14F-4D97-AF65-F5344CB8AC3E}">
        <p14:creationId xmlns:p14="http://schemas.microsoft.com/office/powerpoint/2010/main" val="3213679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b="-39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049549E-495D-C589-8BF6-C8BAE3B0BC60}"/>
              </a:ext>
            </a:extLst>
          </p:cNvPr>
          <p:cNvSpPr>
            <a:spLocks noGrp="1"/>
          </p:cNvSpPr>
          <p:nvPr>
            <p:ph type="ctrTitle"/>
          </p:nvPr>
        </p:nvSpPr>
        <p:spPr>
          <a:xfrm>
            <a:off x="1" y="1122363"/>
            <a:ext cx="12192000" cy="2387600"/>
          </a:xfrm>
        </p:spPr>
        <p:txBody>
          <a:bodyPr>
            <a:normAutofit/>
          </a:bodyPr>
          <a:lstStyle/>
          <a:p>
            <a:r>
              <a:rPr lang="es-UY" sz="4400" b="1" dirty="0"/>
              <a:t>Juegos olímpicos: 120 años de historia</a:t>
            </a:r>
          </a:p>
        </p:txBody>
      </p:sp>
      <p:sp>
        <p:nvSpPr>
          <p:cNvPr id="5" name="Subtítulo 4">
            <a:extLst>
              <a:ext uri="{FF2B5EF4-FFF2-40B4-BE49-F238E27FC236}">
                <a16:creationId xmlns:a16="http://schemas.microsoft.com/office/drawing/2014/main" id="{CF8C172E-FE3A-89F1-253C-07DF881774DC}"/>
              </a:ext>
            </a:extLst>
          </p:cNvPr>
          <p:cNvSpPr>
            <a:spLocks noGrp="1"/>
          </p:cNvSpPr>
          <p:nvPr>
            <p:ph type="subTitle" idx="1"/>
          </p:nvPr>
        </p:nvSpPr>
        <p:spPr/>
        <p:txBody>
          <a:bodyPr/>
          <a:lstStyle/>
          <a:p>
            <a:r>
              <a:rPr lang="es-ES" dirty="0"/>
              <a:t>"La proporción de medallistas femeninas ha cambiado significativamente a lo largo del tiempo"</a:t>
            </a:r>
            <a:endParaRPr lang="es-UY" dirty="0"/>
          </a:p>
          <a:p>
            <a:endParaRPr lang="es-UY" dirty="0"/>
          </a:p>
        </p:txBody>
      </p:sp>
      <p:sp>
        <p:nvSpPr>
          <p:cNvPr id="6" name="Subtítulo 2">
            <a:extLst>
              <a:ext uri="{FF2B5EF4-FFF2-40B4-BE49-F238E27FC236}">
                <a16:creationId xmlns:a16="http://schemas.microsoft.com/office/drawing/2014/main" id="{4765C330-F7A6-BE3F-5595-5C23A0509908}"/>
              </a:ext>
            </a:extLst>
          </p:cNvPr>
          <p:cNvSpPr txBox="1">
            <a:spLocks/>
          </p:cNvSpPr>
          <p:nvPr/>
        </p:nvSpPr>
        <p:spPr>
          <a:xfrm>
            <a:off x="5457825" y="5962649"/>
            <a:ext cx="6734175" cy="895349"/>
          </a:xfrm>
          <a:prstGeom prst="rect">
            <a:avLst/>
          </a:prstGeom>
        </p:spPr>
        <p:txBody>
          <a:bodyPr vert="horz" wrap="square"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500"/>
              </a:spcBef>
            </a:pPr>
            <a:r>
              <a:rPr lang="es-ES" sz="1600" dirty="0" err="1"/>
              <a:t>Coderhouse</a:t>
            </a:r>
            <a:r>
              <a:rPr lang="es-ES" sz="1600" dirty="0"/>
              <a:t> – Data </a:t>
            </a:r>
            <a:r>
              <a:rPr lang="es-ES" sz="1600" dirty="0" err="1"/>
              <a:t>Science</a:t>
            </a:r>
            <a:r>
              <a:rPr lang="es-ES" sz="1600" dirty="0"/>
              <a:t> 2: Machine </a:t>
            </a:r>
            <a:r>
              <a:rPr lang="es-ES" sz="1600" dirty="0" err="1"/>
              <a:t>Learning</a:t>
            </a:r>
            <a:r>
              <a:rPr lang="es-ES" sz="1600" dirty="0"/>
              <a:t> para la Ciencia de Datos</a:t>
            </a:r>
          </a:p>
          <a:p>
            <a:pPr algn="r">
              <a:lnSpc>
                <a:spcPct val="100000"/>
              </a:lnSpc>
              <a:spcBef>
                <a:spcPts val="500"/>
              </a:spcBef>
            </a:pPr>
            <a:r>
              <a:rPr lang="es-ES" sz="1600" dirty="0"/>
              <a:t>Comisión #61175</a:t>
            </a:r>
          </a:p>
          <a:p>
            <a:pPr algn="r">
              <a:lnSpc>
                <a:spcPct val="100000"/>
              </a:lnSpc>
              <a:spcBef>
                <a:spcPts val="500"/>
              </a:spcBef>
            </a:pPr>
            <a:r>
              <a:rPr lang="es-ES" sz="1600" b="1" dirty="0"/>
              <a:t>Juan Moreno </a:t>
            </a:r>
            <a:endParaRPr lang="es-UY" sz="1600" b="1" dirty="0"/>
          </a:p>
        </p:txBody>
      </p:sp>
    </p:spTree>
    <p:extLst>
      <p:ext uri="{BB962C8B-B14F-4D97-AF65-F5344CB8AC3E}">
        <p14:creationId xmlns:p14="http://schemas.microsoft.com/office/powerpoint/2010/main" val="4292934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a:extLst>
            <a:ext uri="{FF2B5EF4-FFF2-40B4-BE49-F238E27FC236}">
              <a16:creationId xmlns:a16="http://schemas.microsoft.com/office/drawing/2014/main" id="{399971BC-3430-0C3D-5F06-0273B52B562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121E0FD-2301-AF0E-6892-28D4228AD55C}"/>
              </a:ext>
            </a:extLst>
          </p:cNvPr>
          <p:cNvSpPr>
            <a:spLocks noGrp="1"/>
          </p:cNvSpPr>
          <p:nvPr>
            <p:ph type="title"/>
          </p:nvPr>
        </p:nvSpPr>
        <p:spPr/>
        <p:txBody>
          <a:bodyPr/>
          <a:lstStyle/>
          <a:p>
            <a:r>
              <a:rPr lang="es-UY" dirty="0"/>
              <a:t>Modelado 2: </a:t>
            </a:r>
            <a:r>
              <a:rPr lang="es-UY" dirty="0" err="1"/>
              <a:t>XGBoost</a:t>
            </a:r>
            <a:endParaRPr lang="es-UY" dirty="0"/>
          </a:p>
        </p:txBody>
      </p:sp>
      <p:sp>
        <p:nvSpPr>
          <p:cNvPr id="3" name="Marcador de contenido 2">
            <a:extLst>
              <a:ext uri="{FF2B5EF4-FFF2-40B4-BE49-F238E27FC236}">
                <a16:creationId xmlns:a16="http://schemas.microsoft.com/office/drawing/2014/main" id="{1C21DDF5-6F4E-23E1-3FFB-C64DB1000D89}"/>
              </a:ext>
            </a:extLst>
          </p:cNvPr>
          <p:cNvSpPr>
            <a:spLocks noGrp="1"/>
          </p:cNvSpPr>
          <p:nvPr>
            <p:ph idx="1"/>
          </p:nvPr>
        </p:nvSpPr>
        <p:spPr>
          <a:xfrm>
            <a:off x="3495675" y="1517650"/>
            <a:ext cx="5600700" cy="4298950"/>
          </a:xfrm>
          <a:ln>
            <a:noFill/>
          </a:ln>
        </p:spPr>
        <p:txBody>
          <a:bodyPr>
            <a:normAutofit fontScale="25000" lnSpcReduction="20000"/>
          </a:bodyPr>
          <a:lstStyle/>
          <a:p>
            <a:pPr marL="0" indent="0">
              <a:buNone/>
            </a:pPr>
            <a:r>
              <a:rPr lang="es-UY" sz="5600" dirty="0"/>
              <a:t>Matriz de confusión:</a:t>
            </a:r>
          </a:p>
          <a:p>
            <a:pPr marL="0" indent="0">
              <a:buNone/>
            </a:pPr>
            <a:r>
              <a:rPr lang="es-UY" sz="5600" dirty="0"/>
              <a:t> [[38203   868]</a:t>
            </a:r>
          </a:p>
          <a:p>
            <a:pPr marL="0" indent="0">
              <a:buNone/>
            </a:pPr>
            <a:r>
              <a:rPr lang="es-UY" sz="5600" dirty="0"/>
              <a:t> [13758  1118]]</a:t>
            </a:r>
          </a:p>
          <a:p>
            <a:pPr marL="0" indent="0">
              <a:buNone/>
            </a:pPr>
            <a:endParaRPr lang="es-UY" sz="5600" dirty="0"/>
          </a:p>
          <a:p>
            <a:pPr marL="0" indent="0">
              <a:buNone/>
            </a:pPr>
            <a:r>
              <a:rPr lang="es-UY" sz="5600" dirty="0"/>
              <a:t>Informe de clasificación:</a:t>
            </a:r>
          </a:p>
          <a:p>
            <a:pPr marL="0" indent="0">
              <a:buNone/>
            </a:pPr>
            <a:r>
              <a:rPr lang="es-UY" sz="5600" dirty="0"/>
              <a:t>               		precisión	</a:t>
            </a:r>
            <a:r>
              <a:rPr lang="es-UY" sz="5600" dirty="0" err="1"/>
              <a:t>recall</a:t>
            </a:r>
            <a:r>
              <a:rPr lang="es-UY" sz="5600" dirty="0"/>
              <a:t>	f1-score	</a:t>
            </a:r>
            <a:r>
              <a:rPr lang="es-UY" sz="5600" dirty="0" err="1"/>
              <a:t>support</a:t>
            </a:r>
            <a:endParaRPr lang="es-UY" sz="5600" dirty="0"/>
          </a:p>
          <a:p>
            <a:pPr marL="0" indent="0">
              <a:buNone/>
            </a:pPr>
            <a:endParaRPr lang="es-UY" sz="5600" dirty="0"/>
          </a:p>
          <a:p>
            <a:pPr marL="0" indent="0">
              <a:buNone/>
            </a:pPr>
            <a:r>
              <a:rPr lang="es-UY" sz="5600" dirty="0"/>
              <a:t>           0       		0.74      	0.98      	0.84     	39071</a:t>
            </a:r>
          </a:p>
          <a:p>
            <a:pPr marL="0" indent="0">
              <a:buNone/>
            </a:pPr>
            <a:r>
              <a:rPr lang="es-UY" sz="5600" dirty="0"/>
              <a:t>           1       		0.56      	0.08      	0.13     	14876</a:t>
            </a:r>
          </a:p>
          <a:p>
            <a:pPr marL="0" indent="0">
              <a:buNone/>
            </a:pPr>
            <a:endParaRPr lang="es-UY" sz="5600" dirty="0"/>
          </a:p>
          <a:p>
            <a:pPr marL="0" indent="0">
              <a:buNone/>
            </a:pPr>
            <a:r>
              <a:rPr lang="es-UY" sz="5600" dirty="0"/>
              <a:t>    </a:t>
            </a:r>
            <a:r>
              <a:rPr lang="es-UY" sz="5600" dirty="0" err="1"/>
              <a:t>accuracy</a:t>
            </a:r>
            <a:r>
              <a:rPr lang="es-UY" sz="5600" dirty="0"/>
              <a:t>                           		0.73     	53947</a:t>
            </a:r>
          </a:p>
          <a:p>
            <a:pPr marL="0" indent="0">
              <a:buNone/>
            </a:pPr>
            <a:r>
              <a:rPr lang="es-UY" sz="5600" dirty="0"/>
              <a:t>   macro </a:t>
            </a:r>
            <a:r>
              <a:rPr lang="es-UY" sz="5600" dirty="0" err="1"/>
              <a:t>avg</a:t>
            </a:r>
            <a:r>
              <a:rPr lang="es-UY" sz="5600" dirty="0"/>
              <a:t>       	0.65      	0.53      	0.49     	53947</a:t>
            </a:r>
          </a:p>
          <a:p>
            <a:pPr marL="0" indent="0">
              <a:buNone/>
            </a:pPr>
            <a:r>
              <a:rPr lang="es-UY" sz="5600" dirty="0" err="1"/>
              <a:t>weighted</a:t>
            </a:r>
            <a:r>
              <a:rPr lang="es-UY" sz="5600" dirty="0"/>
              <a:t> </a:t>
            </a:r>
            <a:r>
              <a:rPr lang="es-UY" sz="5600" dirty="0" err="1"/>
              <a:t>avg</a:t>
            </a:r>
            <a:r>
              <a:rPr lang="es-UY" sz="5600" dirty="0"/>
              <a:t>       	0.69      	0.73      	0.64     	53947</a:t>
            </a:r>
          </a:p>
          <a:p>
            <a:pPr marL="0" indent="0">
              <a:buNone/>
            </a:pPr>
            <a:endParaRPr lang="es-UY" sz="5600" dirty="0"/>
          </a:p>
          <a:p>
            <a:pPr marL="0" indent="0">
              <a:buNone/>
            </a:pPr>
            <a:r>
              <a:rPr lang="es-ES" sz="5600" dirty="0" err="1"/>
              <a:t>acc</a:t>
            </a:r>
            <a:r>
              <a:rPr lang="es-ES" sz="5600" dirty="0"/>
              <a:t>(</a:t>
            </a:r>
            <a:r>
              <a:rPr lang="es-ES" sz="5600" dirty="0" err="1"/>
              <a:t>y_pred,y_test</a:t>
            </a:r>
            <a:r>
              <a:rPr lang="es-ES" sz="5600" dirty="0"/>
              <a:t>) = 0.7290533860603065</a:t>
            </a:r>
          </a:p>
          <a:p>
            <a:pPr marL="0" indent="0">
              <a:buNone/>
            </a:pPr>
            <a:endParaRPr lang="es-UY" sz="5600" dirty="0"/>
          </a:p>
          <a:p>
            <a:pPr marL="0" indent="0">
              <a:buNone/>
            </a:pPr>
            <a:endParaRPr lang="es-UY" sz="1400" dirty="0"/>
          </a:p>
        </p:txBody>
      </p:sp>
      <p:sp>
        <p:nvSpPr>
          <p:cNvPr id="6" name="Marcador de contenido 2">
            <a:extLst>
              <a:ext uri="{FF2B5EF4-FFF2-40B4-BE49-F238E27FC236}">
                <a16:creationId xmlns:a16="http://schemas.microsoft.com/office/drawing/2014/main" id="{EA740EDB-A7BD-1D40-2FEC-9FF8DF7134DD}"/>
              </a:ext>
            </a:extLst>
          </p:cNvPr>
          <p:cNvSpPr txBox="1">
            <a:spLocks/>
          </p:cNvSpPr>
          <p:nvPr/>
        </p:nvSpPr>
        <p:spPr>
          <a:xfrm>
            <a:off x="6438900" y="1825625"/>
            <a:ext cx="5600700" cy="4298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UY" sz="600" dirty="0"/>
          </a:p>
        </p:txBody>
      </p:sp>
    </p:spTree>
    <p:extLst>
      <p:ext uri="{BB962C8B-B14F-4D97-AF65-F5344CB8AC3E}">
        <p14:creationId xmlns:p14="http://schemas.microsoft.com/office/powerpoint/2010/main" val="195954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a:extLst>
            <a:ext uri="{FF2B5EF4-FFF2-40B4-BE49-F238E27FC236}">
              <a16:creationId xmlns:a16="http://schemas.microsoft.com/office/drawing/2014/main" id="{836F55C9-DA4A-A510-08CE-FCBA27D8F4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549EF8-F383-EA32-8666-4DD855751C0F}"/>
              </a:ext>
            </a:extLst>
          </p:cNvPr>
          <p:cNvSpPr>
            <a:spLocks noGrp="1"/>
          </p:cNvSpPr>
          <p:nvPr>
            <p:ph type="title"/>
          </p:nvPr>
        </p:nvSpPr>
        <p:spPr/>
        <p:txBody>
          <a:bodyPr/>
          <a:lstStyle/>
          <a:p>
            <a:r>
              <a:rPr lang="es-UY" dirty="0"/>
              <a:t>Modelado 3: </a:t>
            </a:r>
            <a:r>
              <a:rPr lang="es-UY" dirty="0" err="1"/>
              <a:t>Random</a:t>
            </a:r>
            <a:r>
              <a:rPr lang="es-UY" dirty="0"/>
              <a:t> Forest</a:t>
            </a:r>
          </a:p>
        </p:txBody>
      </p:sp>
      <p:sp>
        <p:nvSpPr>
          <p:cNvPr id="3" name="Marcador de contenido 2">
            <a:extLst>
              <a:ext uri="{FF2B5EF4-FFF2-40B4-BE49-F238E27FC236}">
                <a16:creationId xmlns:a16="http://schemas.microsoft.com/office/drawing/2014/main" id="{F436F425-88C8-9785-5347-07CD14525C76}"/>
              </a:ext>
            </a:extLst>
          </p:cNvPr>
          <p:cNvSpPr>
            <a:spLocks noGrp="1"/>
          </p:cNvSpPr>
          <p:nvPr>
            <p:ph idx="1"/>
          </p:nvPr>
        </p:nvSpPr>
        <p:spPr>
          <a:xfrm>
            <a:off x="3495675" y="1517650"/>
            <a:ext cx="5600700" cy="4298950"/>
          </a:xfrm>
          <a:ln>
            <a:noFill/>
          </a:ln>
        </p:spPr>
        <p:txBody>
          <a:bodyPr>
            <a:normAutofit fontScale="25000" lnSpcReduction="20000"/>
          </a:bodyPr>
          <a:lstStyle/>
          <a:p>
            <a:pPr marL="0" indent="0">
              <a:buNone/>
            </a:pPr>
            <a:r>
              <a:rPr lang="es-UY" sz="5600" dirty="0"/>
              <a:t>Matriz de confusión:</a:t>
            </a:r>
          </a:p>
          <a:p>
            <a:pPr marL="0" indent="0">
              <a:buNone/>
            </a:pPr>
            <a:r>
              <a:rPr lang="es-UY" sz="5600" dirty="0"/>
              <a:t> [[56650  1956]</a:t>
            </a:r>
          </a:p>
          <a:p>
            <a:pPr marL="0" indent="0">
              <a:buNone/>
            </a:pPr>
            <a:r>
              <a:rPr lang="es-UY" sz="5600" dirty="0"/>
              <a:t> [19990  2324]]</a:t>
            </a:r>
          </a:p>
          <a:p>
            <a:pPr marL="0" indent="0">
              <a:buNone/>
            </a:pPr>
            <a:endParaRPr lang="es-UY" sz="5600" dirty="0"/>
          </a:p>
          <a:p>
            <a:pPr marL="0" indent="0">
              <a:buNone/>
            </a:pPr>
            <a:r>
              <a:rPr lang="es-UY" sz="5600" dirty="0"/>
              <a:t>Informe de clasificación:</a:t>
            </a:r>
          </a:p>
          <a:p>
            <a:pPr marL="0" indent="0">
              <a:buNone/>
            </a:pPr>
            <a:r>
              <a:rPr lang="es-UY" sz="5600" dirty="0"/>
              <a:t>               		</a:t>
            </a:r>
            <a:r>
              <a:rPr lang="es-UY" sz="5600" dirty="0" err="1"/>
              <a:t>precision</a:t>
            </a:r>
            <a:r>
              <a:rPr lang="es-UY" sz="5600" dirty="0"/>
              <a:t>    	</a:t>
            </a:r>
            <a:r>
              <a:rPr lang="es-UY" sz="5600" dirty="0" err="1"/>
              <a:t>recall</a:t>
            </a:r>
            <a:r>
              <a:rPr lang="es-UY" sz="5600" dirty="0"/>
              <a:t>  	f1-score   	</a:t>
            </a:r>
            <a:r>
              <a:rPr lang="es-UY" sz="5600" dirty="0" err="1"/>
              <a:t>support</a:t>
            </a:r>
            <a:endParaRPr lang="es-UY" sz="5600" dirty="0"/>
          </a:p>
          <a:p>
            <a:pPr marL="0" indent="0">
              <a:buNone/>
            </a:pPr>
            <a:endParaRPr lang="es-UY" sz="5600" dirty="0"/>
          </a:p>
          <a:p>
            <a:pPr marL="0" indent="0">
              <a:buNone/>
            </a:pPr>
            <a:r>
              <a:rPr lang="es-UY" sz="5600" dirty="0"/>
              <a:t>           0       		0.74      	0.97      	0.84     	58606</a:t>
            </a:r>
          </a:p>
          <a:p>
            <a:pPr marL="0" indent="0">
              <a:buNone/>
            </a:pPr>
            <a:r>
              <a:rPr lang="es-UY" sz="5600" dirty="0"/>
              <a:t>           1       		0.54      	0.10      	0.17     	22314</a:t>
            </a:r>
          </a:p>
          <a:p>
            <a:pPr marL="0" indent="0">
              <a:buNone/>
            </a:pPr>
            <a:endParaRPr lang="es-UY" sz="5600" dirty="0"/>
          </a:p>
          <a:p>
            <a:pPr marL="0" indent="0">
              <a:buNone/>
            </a:pPr>
            <a:r>
              <a:rPr lang="es-UY" sz="5600" dirty="0"/>
              <a:t>    </a:t>
            </a:r>
            <a:r>
              <a:rPr lang="es-UY" sz="5600" dirty="0" err="1"/>
              <a:t>accuracy</a:t>
            </a:r>
            <a:r>
              <a:rPr lang="es-UY" sz="5600" dirty="0"/>
              <a:t>                           		0.73     	80920</a:t>
            </a:r>
          </a:p>
          <a:p>
            <a:pPr marL="0" indent="0">
              <a:buNone/>
            </a:pPr>
            <a:r>
              <a:rPr lang="es-UY" sz="5600" dirty="0"/>
              <a:t>   macro </a:t>
            </a:r>
            <a:r>
              <a:rPr lang="es-UY" sz="5600" dirty="0" err="1"/>
              <a:t>avg</a:t>
            </a:r>
            <a:r>
              <a:rPr lang="es-UY" sz="5600" dirty="0"/>
              <a:t>       	0.64      	0.54      	0.51     	80920</a:t>
            </a:r>
          </a:p>
          <a:p>
            <a:pPr marL="0" indent="0">
              <a:buNone/>
            </a:pPr>
            <a:r>
              <a:rPr lang="es-UY" sz="5600" dirty="0" err="1"/>
              <a:t>weighted</a:t>
            </a:r>
            <a:r>
              <a:rPr lang="es-UY" sz="5600" dirty="0"/>
              <a:t> </a:t>
            </a:r>
            <a:r>
              <a:rPr lang="es-UY" sz="5600" dirty="0" err="1"/>
              <a:t>avg</a:t>
            </a:r>
            <a:r>
              <a:rPr lang="es-UY" sz="5600" dirty="0"/>
              <a:t>       	0.69      	0.73      	0.65     	80920</a:t>
            </a:r>
          </a:p>
          <a:p>
            <a:pPr marL="0" indent="0">
              <a:buNone/>
            </a:pPr>
            <a:endParaRPr lang="es-UY" sz="5600" dirty="0"/>
          </a:p>
          <a:p>
            <a:pPr marL="0" indent="0">
              <a:buNone/>
            </a:pPr>
            <a:r>
              <a:rPr lang="es-ES" sz="5600" dirty="0" err="1"/>
              <a:t>acc</a:t>
            </a:r>
            <a:r>
              <a:rPr lang="es-ES" sz="5600" dirty="0"/>
              <a:t>(</a:t>
            </a:r>
            <a:r>
              <a:rPr lang="es-ES" sz="5600" dirty="0" err="1"/>
              <a:t>y_pred,y_test</a:t>
            </a:r>
            <a:r>
              <a:rPr lang="es-ES" sz="5600" dirty="0"/>
              <a:t>) = 0.7287938704893722</a:t>
            </a:r>
            <a:endParaRPr lang="es-UY" sz="1400" dirty="0"/>
          </a:p>
        </p:txBody>
      </p:sp>
      <p:sp>
        <p:nvSpPr>
          <p:cNvPr id="6" name="Marcador de contenido 2">
            <a:extLst>
              <a:ext uri="{FF2B5EF4-FFF2-40B4-BE49-F238E27FC236}">
                <a16:creationId xmlns:a16="http://schemas.microsoft.com/office/drawing/2014/main" id="{7213F767-779A-3213-28D7-682EBE3B4880}"/>
              </a:ext>
            </a:extLst>
          </p:cNvPr>
          <p:cNvSpPr txBox="1">
            <a:spLocks/>
          </p:cNvSpPr>
          <p:nvPr/>
        </p:nvSpPr>
        <p:spPr>
          <a:xfrm>
            <a:off x="6438900" y="1825625"/>
            <a:ext cx="5600700" cy="4298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UY" sz="600" dirty="0"/>
          </a:p>
        </p:txBody>
      </p:sp>
    </p:spTree>
    <p:extLst>
      <p:ext uri="{BB962C8B-B14F-4D97-AF65-F5344CB8AC3E}">
        <p14:creationId xmlns:p14="http://schemas.microsoft.com/office/powerpoint/2010/main" val="57413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a:extLst>
            <a:ext uri="{FF2B5EF4-FFF2-40B4-BE49-F238E27FC236}">
              <a16:creationId xmlns:a16="http://schemas.microsoft.com/office/drawing/2014/main" id="{C196EF56-A6F6-26DB-D5F7-0A84AC0BCF2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FB9EC96-5564-CAD7-B575-C4F18E14CB19}"/>
              </a:ext>
            </a:extLst>
          </p:cNvPr>
          <p:cNvSpPr>
            <a:spLocks noGrp="1"/>
          </p:cNvSpPr>
          <p:nvPr>
            <p:ph type="title"/>
          </p:nvPr>
        </p:nvSpPr>
        <p:spPr/>
        <p:txBody>
          <a:bodyPr/>
          <a:lstStyle/>
          <a:p>
            <a:r>
              <a:rPr lang="es-UY" dirty="0"/>
              <a:t>Conclusión final</a:t>
            </a:r>
          </a:p>
        </p:txBody>
      </p:sp>
      <p:sp>
        <p:nvSpPr>
          <p:cNvPr id="3" name="Marcador de contenido 2">
            <a:extLst>
              <a:ext uri="{FF2B5EF4-FFF2-40B4-BE49-F238E27FC236}">
                <a16:creationId xmlns:a16="http://schemas.microsoft.com/office/drawing/2014/main" id="{DC55BB4B-A27A-5D47-160C-8E2FF967AE04}"/>
              </a:ext>
            </a:extLst>
          </p:cNvPr>
          <p:cNvSpPr>
            <a:spLocks noGrp="1"/>
          </p:cNvSpPr>
          <p:nvPr>
            <p:ph idx="1"/>
          </p:nvPr>
        </p:nvSpPr>
        <p:spPr/>
        <p:txBody>
          <a:bodyPr>
            <a:normAutofit/>
          </a:bodyPr>
          <a:lstStyle/>
          <a:p>
            <a:pPr marL="0" indent="0">
              <a:buNone/>
            </a:pPr>
            <a:r>
              <a:rPr lang="es-ES" dirty="0"/>
              <a:t>Este análisis nos muestra lo complicado que es predecir en contextos donde las clases están desequilibradas, especialmente cuando hablamos de cambios históricos como la evolución de la participación femenina en los Juegos Olímpicos. Usar técnicas avanzadas y probar diferentes modelos puede ser clave para obtener una visión más clara y precisa de cómo estos cambios se han desarrollado a lo largo del tiempo.</a:t>
            </a:r>
            <a:endParaRPr lang="es-UY" dirty="0"/>
          </a:p>
        </p:txBody>
      </p:sp>
    </p:spTree>
    <p:extLst>
      <p:ext uri="{BB962C8B-B14F-4D97-AF65-F5344CB8AC3E}">
        <p14:creationId xmlns:p14="http://schemas.microsoft.com/office/powerpoint/2010/main" val="356426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a:extLst>
            <a:ext uri="{FF2B5EF4-FFF2-40B4-BE49-F238E27FC236}">
              <a16:creationId xmlns:a16="http://schemas.microsoft.com/office/drawing/2014/main" id="{CA063808-0A4A-C892-97F9-F26FD5731015}"/>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0116809B-0754-0431-826D-7530F35D21F4}"/>
              </a:ext>
            </a:extLst>
          </p:cNvPr>
          <p:cNvSpPr>
            <a:spLocks noGrp="1"/>
          </p:cNvSpPr>
          <p:nvPr>
            <p:ph idx="1"/>
          </p:nvPr>
        </p:nvSpPr>
        <p:spPr>
          <a:xfrm>
            <a:off x="838200" y="1685926"/>
            <a:ext cx="5047950" cy="5057774"/>
          </a:xfrm>
        </p:spPr>
        <p:txBody>
          <a:bodyPr numCol="1">
            <a:noAutofit/>
          </a:bodyPr>
          <a:lstStyle/>
          <a:p>
            <a:pPr marL="0" indent="0">
              <a:buNone/>
            </a:pPr>
            <a:r>
              <a:rPr lang="es-ES" sz="1100" dirty="0"/>
              <a:t>El </a:t>
            </a:r>
            <a:r>
              <a:rPr lang="es-ES" sz="1100" dirty="0" err="1"/>
              <a:t>dataset</a:t>
            </a:r>
            <a:r>
              <a:rPr lang="es-ES" sz="1100" dirty="0"/>
              <a:t> elegido desglosa la participación de atletas en disciplinas a lo largo de 120 años de historia olímpica. Se listan las columnas de cada atleta:</a:t>
            </a:r>
          </a:p>
          <a:p>
            <a:pPr marL="0" indent="0">
              <a:buNone/>
            </a:pPr>
            <a:endParaRPr lang="es-ES" sz="1100" dirty="0"/>
          </a:p>
          <a:p>
            <a:r>
              <a:rPr lang="es-ES" sz="1100" dirty="0"/>
              <a:t>ID – Identificador único de cada atleta</a:t>
            </a:r>
          </a:p>
          <a:p>
            <a:r>
              <a:rPr lang="es-ES" sz="1100" dirty="0" err="1"/>
              <a:t>Name</a:t>
            </a:r>
            <a:r>
              <a:rPr lang="es-ES" sz="1100" dirty="0"/>
              <a:t> – Nombre del atleta</a:t>
            </a:r>
          </a:p>
          <a:p>
            <a:r>
              <a:rPr lang="es-ES" sz="1100" dirty="0"/>
              <a:t>Sex - M </a:t>
            </a:r>
            <a:r>
              <a:rPr lang="es-ES" sz="1100" dirty="0" err="1"/>
              <a:t>or</a:t>
            </a:r>
            <a:r>
              <a:rPr lang="es-ES" sz="1100" dirty="0"/>
              <a:t> F</a:t>
            </a:r>
          </a:p>
          <a:p>
            <a:r>
              <a:rPr lang="es-ES" sz="1100" dirty="0"/>
              <a:t>Age - Edad</a:t>
            </a:r>
          </a:p>
          <a:p>
            <a:r>
              <a:rPr lang="es-ES" sz="1100" dirty="0" err="1"/>
              <a:t>Height</a:t>
            </a:r>
            <a:r>
              <a:rPr lang="es-ES" sz="1100" dirty="0"/>
              <a:t> – Altura en centímetros</a:t>
            </a:r>
          </a:p>
          <a:p>
            <a:r>
              <a:rPr lang="es-ES" sz="1100" dirty="0" err="1"/>
              <a:t>Weight</a:t>
            </a:r>
            <a:r>
              <a:rPr lang="es-ES" sz="1100" dirty="0"/>
              <a:t> – Peso en kilogramos</a:t>
            </a:r>
          </a:p>
          <a:p>
            <a:r>
              <a:rPr lang="es-ES" sz="1100" dirty="0" err="1"/>
              <a:t>Team</a:t>
            </a:r>
            <a:r>
              <a:rPr lang="es-ES" sz="1100" dirty="0"/>
              <a:t> – Equipo que representa</a:t>
            </a:r>
          </a:p>
          <a:p>
            <a:r>
              <a:rPr lang="es-ES" sz="1100" dirty="0"/>
              <a:t>NOC - </a:t>
            </a:r>
            <a:r>
              <a:rPr lang="es-ES" sz="1100" dirty="0" err="1"/>
              <a:t>National</a:t>
            </a:r>
            <a:r>
              <a:rPr lang="es-ES" sz="1100" dirty="0"/>
              <a:t> </a:t>
            </a:r>
            <a:r>
              <a:rPr lang="es-ES" sz="1100" dirty="0" err="1"/>
              <a:t>Olympic</a:t>
            </a:r>
            <a:r>
              <a:rPr lang="es-ES" sz="1100" dirty="0"/>
              <a:t> </a:t>
            </a:r>
            <a:r>
              <a:rPr lang="es-ES" sz="1100" dirty="0" err="1"/>
              <a:t>Committee</a:t>
            </a:r>
            <a:r>
              <a:rPr lang="es-ES" sz="1100" dirty="0"/>
              <a:t> código de 3 letras</a:t>
            </a:r>
          </a:p>
          <a:p>
            <a:r>
              <a:rPr lang="es-ES" sz="1100" dirty="0" err="1"/>
              <a:t>Games</a:t>
            </a:r>
            <a:r>
              <a:rPr lang="es-ES" sz="1100" dirty="0"/>
              <a:t> – año-temporada</a:t>
            </a:r>
          </a:p>
          <a:p>
            <a:r>
              <a:rPr lang="es-ES" sz="1100" dirty="0" err="1"/>
              <a:t>Year</a:t>
            </a:r>
            <a:r>
              <a:rPr lang="es-ES" sz="1100" dirty="0"/>
              <a:t> – Año registro</a:t>
            </a:r>
          </a:p>
          <a:p>
            <a:r>
              <a:rPr lang="es-ES" sz="1100" dirty="0" err="1"/>
              <a:t>Season</a:t>
            </a:r>
            <a:r>
              <a:rPr lang="es-ES" sz="1100" dirty="0"/>
              <a:t> – Temporada verano o invierno</a:t>
            </a:r>
          </a:p>
          <a:p>
            <a:r>
              <a:rPr lang="es-ES" sz="1100" dirty="0"/>
              <a:t>City – Ciudad anfitriona</a:t>
            </a:r>
          </a:p>
          <a:p>
            <a:r>
              <a:rPr lang="es-ES" sz="1100" dirty="0"/>
              <a:t>Sport – Deporte</a:t>
            </a:r>
          </a:p>
          <a:p>
            <a:r>
              <a:rPr lang="es-ES" sz="1100" dirty="0" err="1"/>
              <a:t>Event</a:t>
            </a:r>
            <a:r>
              <a:rPr lang="es-ES" sz="1100" dirty="0"/>
              <a:t> – Categoría deporte</a:t>
            </a:r>
          </a:p>
          <a:p>
            <a:r>
              <a:rPr lang="es-ES" sz="1100" dirty="0" err="1"/>
              <a:t>Medal</a:t>
            </a:r>
            <a:r>
              <a:rPr lang="es-ES" sz="1100" dirty="0"/>
              <a:t> – Oro, Plata, Bronce o NA</a:t>
            </a:r>
            <a:endParaRPr lang="es-UY" sz="1100" dirty="0"/>
          </a:p>
        </p:txBody>
      </p:sp>
      <p:sp>
        <p:nvSpPr>
          <p:cNvPr id="7" name="Subtítulo 2">
            <a:extLst>
              <a:ext uri="{FF2B5EF4-FFF2-40B4-BE49-F238E27FC236}">
                <a16:creationId xmlns:a16="http://schemas.microsoft.com/office/drawing/2014/main" id="{82FDB5F2-4EEE-FDBB-0AEC-3779FB3125BE}"/>
              </a:ext>
            </a:extLst>
          </p:cNvPr>
          <p:cNvSpPr txBox="1">
            <a:spLocks/>
          </p:cNvSpPr>
          <p:nvPr/>
        </p:nvSpPr>
        <p:spPr>
          <a:xfrm>
            <a:off x="6096000" y="1685926"/>
            <a:ext cx="2857500" cy="3386138"/>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100" dirty="0" err="1"/>
              <a:t>Dataset</a:t>
            </a:r>
            <a:r>
              <a:rPr lang="es-ES" sz="1100" dirty="0"/>
              <a:t> de 271116 filas y 15 columnas con los siguientes datos:</a:t>
            </a:r>
          </a:p>
          <a:p>
            <a:pPr marL="0" indent="0">
              <a:spcBef>
                <a:spcPts val="0"/>
              </a:spcBef>
              <a:buFont typeface="Arial" panose="020B0604020202020204" pitchFamily="34" charset="0"/>
              <a:buNone/>
            </a:pPr>
            <a:r>
              <a:rPr lang="es-ES" sz="1100" dirty="0"/>
              <a:t>---  ------  --------------   -----  </a:t>
            </a:r>
          </a:p>
          <a:p>
            <a:pPr marL="0" indent="0">
              <a:spcBef>
                <a:spcPts val="0"/>
              </a:spcBef>
              <a:buFont typeface="Arial" panose="020B0604020202020204" pitchFamily="34" charset="0"/>
              <a:buNone/>
            </a:pPr>
            <a:r>
              <a:rPr lang="es-ES" sz="1100" dirty="0"/>
              <a:t> 0   ID      271116 non-</a:t>
            </a:r>
            <a:r>
              <a:rPr lang="es-ES" sz="1100" dirty="0" err="1"/>
              <a:t>null</a:t>
            </a:r>
            <a:r>
              <a:rPr lang="es-ES" sz="1100" dirty="0"/>
              <a:t>  int64  </a:t>
            </a:r>
          </a:p>
          <a:p>
            <a:pPr marL="0" indent="0">
              <a:spcBef>
                <a:spcPts val="0"/>
              </a:spcBef>
              <a:buFont typeface="Arial" panose="020B0604020202020204" pitchFamily="34" charset="0"/>
              <a:buNone/>
            </a:pPr>
            <a:r>
              <a:rPr lang="es-ES" sz="1100" dirty="0"/>
              <a:t> 1   </a:t>
            </a:r>
            <a:r>
              <a:rPr lang="es-ES" sz="1100" dirty="0" err="1"/>
              <a:t>Name</a:t>
            </a:r>
            <a:r>
              <a:rPr lang="es-ES" sz="1100" dirty="0"/>
              <a:t>    271116 non-</a:t>
            </a:r>
            <a:r>
              <a:rPr lang="es-ES" sz="1100" dirty="0" err="1"/>
              <a:t>null</a:t>
            </a:r>
            <a:r>
              <a:rPr lang="es-ES" sz="1100" dirty="0"/>
              <a:t>  </a:t>
            </a:r>
            <a:r>
              <a:rPr lang="es-ES" sz="1100" dirty="0" err="1"/>
              <a:t>object</a:t>
            </a:r>
            <a:r>
              <a:rPr lang="es-ES" sz="1100" dirty="0"/>
              <a:t> </a:t>
            </a:r>
          </a:p>
          <a:p>
            <a:pPr marL="0" indent="0">
              <a:spcBef>
                <a:spcPts val="0"/>
              </a:spcBef>
              <a:buFont typeface="Arial" panose="020B0604020202020204" pitchFamily="34" charset="0"/>
              <a:buNone/>
            </a:pPr>
            <a:r>
              <a:rPr lang="es-ES" sz="1100" dirty="0"/>
              <a:t> 2   Sex     271116 non-</a:t>
            </a:r>
            <a:r>
              <a:rPr lang="es-ES" sz="1100" dirty="0" err="1"/>
              <a:t>null</a:t>
            </a:r>
            <a:r>
              <a:rPr lang="es-ES" sz="1100" dirty="0"/>
              <a:t>  </a:t>
            </a:r>
            <a:r>
              <a:rPr lang="es-ES" sz="1100" dirty="0" err="1"/>
              <a:t>object</a:t>
            </a:r>
            <a:r>
              <a:rPr lang="es-ES" sz="1100" dirty="0"/>
              <a:t> </a:t>
            </a:r>
          </a:p>
          <a:p>
            <a:pPr marL="0" indent="0">
              <a:spcBef>
                <a:spcPts val="0"/>
              </a:spcBef>
              <a:buFont typeface="Arial" panose="020B0604020202020204" pitchFamily="34" charset="0"/>
              <a:buNone/>
            </a:pPr>
            <a:r>
              <a:rPr lang="es-ES" sz="1100" dirty="0"/>
              <a:t> 3   Age     261642 non-</a:t>
            </a:r>
            <a:r>
              <a:rPr lang="es-ES" sz="1100" dirty="0" err="1"/>
              <a:t>null</a:t>
            </a:r>
            <a:r>
              <a:rPr lang="es-ES" sz="1100" dirty="0"/>
              <a:t>  float64</a:t>
            </a:r>
          </a:p>
          <a:p>
            <a:pPr marL="0" indent="0">
              <a:spcBef>
                <a:spcPts val="0"/>
              </a:spcBef>
              <a:buFont typeface="Arial" panose="020B0604020202020204" pitchFamily="34" charset="0"/>
              <a:buNone/>
            </a:pPr>
            <a:r>
              <a:rPr lang="es-ES" sz="1100" dirty="0"/>
              <a:t> 4   </a:t>
            </a:r>
            <a:r>
              <a:rPr lang="es-ES" sz="1100" dirty="0" err="1"/>
              <a:t>Height</a:t>
            </a:r>
            <a:r>
              <a:rPr lang="es-ES" sz="1100" dirty="0"/>
              <a:t>  210945 non-</a:t>
            </a:r>
            <a:r>
              <a:rPr lang="es-ES" sz="1100" dirty="0" err="1"/>
              <a:t>null</a:t>
            </a:r>
            <a:r>
              <a:rPr lang="es-ES" sz="1100" dirty="0"/>
              <a:t>  float64</a:t>
            </a:r>
          </a:p>
          <a:p>
            <a:pPr marL="0" indent="0">
              <a:spcBef>
                <a:spcPts val="0"/>
              </a:spcBef>
              <a:buFont typeface="Arial" panose="020B0604020202020204" pitchFamily="34" charset="0"/>
              <a:buNone/>
            </a:pPr>
            <a:r>
              <a:rPr lang="es-ES" sz="1100" dirty="0"/>
              <a:t> 5   </a:t>
            </a:r>
            <a:r>
              <a:rPr lang="es-ES" sz="1100" dirty="0" err="1"/>
              <a:t>Weight</a:t>
            </a:r>
            <a:r>
              <a:rPr lang="es-ES" sz="1100" dirty="0"/>
              <a:t>  208241 non-</a:t>
            </a:r>
            <a:r>
              <a:rPr lang="es-ES" sz="1100" dirty="0" err="1"/>
              <a:t>null</a:t>
            </a:r>
            <a:r>
              <a:rPr lang="es-ES" sz="1100" dirty="0"/>
              <a:t>  float64</a:t>
            </a:r>
          </a:p>
          <a:p>
            <a:pPr marL="0" indent="0">
              <a:spcBef>
                <a:spcPts val="0"/>
              </a:spcBef>
              <a:buFont typeface="Arial" panose="020B0604020202020204" pitchFamily="34" charset="0"/>
              <a:buNone/>
            </a:pPr>
            <a:r>
              <a:rPr lang="es-ES" sz="1100" dirty="0"/>
              <a:t> 6   </a:t>
            </a:r>
            <a:r>
              <a:rPr lang="es-ES" sz="1100" dirty="0" err="1"/>
              <a:t>Team</a:t>
            </a:r>
            <a:r>
              <a:rPr lang="es-ES" sz="1100" dirty="0"/>
              <a:t>    271116 non-</a:t>
            </a:r>
            <a:r>
              <a:rPr lang="es-ES" sz="1100" dirty="0" err="1"/>
              <a:t>null</a:t>
            </a:r>
            <a:r>
              <a:rPr lang="es-ES" sz="1100" dirty="0"/>
              <a:t>  </a:t>
            </a:r>
            <a:r>
              <a:rPr lang="es-ES" sz="1100" dirty="0" err="1"/>
              <a:t>object</a:t>
            </a:r>
            <a:r>
              <a:rPr lang="es-ES" sz="1100" dirty="0"/>
              <a:t> </a:t>
            </a:r>
          </a:p>
          <a:p>
            <a:pPr marL="0" indent="0">
              <a:spcBef>
                <a:spcPts val="0"/>
              </a:spcBef>
              <a:buFont typeface="Arial" panose="020B0604020202020204" pitchFamily="34" charset="0"/>
              <a:buNone/>
            </a:pPr>
            <a:r>
              <a:rPr lang="es-ES" sz="1100" dirty="0"/>
              <a:t> 7   NOC     271116 non-</a:t>
            </a:r>
            <a:r>
              <a:rPr lang="es-ES" sz="1100" dirty="0" err="1"/>
              <a:t>null</a:t>
            </a:r>
            <a:r>
              <a:rPr lang="es-ES" sz="1100" dirty="0"/>
              <a:t>  </a:t>
            </a:r>
            <a:r>
              <a:rPr lang="es-ES" sz="1100" dirty="0" err="1"/>
              <a:t>object</a:t>
            </a:r>
            <a:r>
              <a:rPr lang="es-ES" sz="1100" dirty="0"/>
              <a:t> </a:t>
            </a:r>
          </a:p>
          <a:p>
            <a:pPr marL="0" indent="0">
              <a:spcBef>
                <a:spcPts val="0"/>
              </a:spcBef>
              <a:buFont typeface="Arial" panose="020B0604020202020204" pitchFamily="34" charset="0"/>
              <a:buNone/>
            </a:pPr>
            <a:r>
              <a:rPr lang="es-ES" sz="1100" dirty="0"/>
              <a:t> 8   </a:t>
            </a:r>
            <a:r>
              <a:rPr lang="es-ES" sz="1100" dirty="0" err="1"/>
              <a:t>Games</a:t>
            </a:r>
            <a:r>
              <a:rPr lang="es-ES" sz="1100" dirty="0"/>
              <a:t>   271116 non-</a:t>
            </a:r>
            <a:r>
              <a:rPr lang="es-ES" sz="1100" dirty="0" err="1"/>
              <a:t>null</a:t>
            </a:r>
            <a:r>
              <a:rPr lang="es-ES" sz="1100" dirty="0"/>
              <a:t>  </a:t>
            </a:r>
            <a:r>
              <a:rPr lang="es-ES" sz="1100" dirty="0" err="1"/>
              <a:t>object</a:t>
            </a:r>
            <a:r>
              <a:rPr lang="es-ES" sz="1100" dirty="0"/>
              <a:t> </a:t>
            </a:r>
          </a:p>
          <a:p>
            <a:pPr marL="0" indent="0">
              <a:spcBef>
                <a:spcPts val="0"/>
              </a:spcBef>
              <a:buFont typeface="Arial" panose="020B0604020202020204" pitchFamily="34" charset="0"/>
              <a:buNone/>
            </a:pPr>
            <a:r>
              <a:rPr lang="es-ES" sz="1100" dirty="0"/>
              <a:t> 9   </a:t>
            </a:r>
            <a:r>
              <a:rPr lang="es-ES" sz="1100" dirty="0" err="1"/>
              <a:t>Year</a:t>
            </a:r>
            <a:r>
              <a:rPr lang="es-ES" sz="1100" dirty="0"/>
              <a:t>    271116 non-</a:t>
            </a:r>
            <a:r>
              <a:rPr lang="es-ES" sz="1100" dirty="0" err="1"/>
              <a:t>null</a:t>
            </a:r>
            <a:r>
              <a:rPr lang="es-ES" sz="1100" dirty="0"/>
              <a:t>  int64  </a:t>
            </a:r>
          </a:p>
          <a:p>
            <a:pPr marL="0" indent="0">
              <a:spcBef>
                <a:spcPts val="0"/>
              </a:spcBef>
              <a:buFont typeface="Arial" panose="020B0604020202020204" pitchFamily="34" charset="0"/>
              <a:buNone/>
            </a:pPr>
            <a:r>
              <a:rPr lang="es-ES" sz="1100" dirty="0"/>
              <a:t> 10  </a:t>
            </a:r>
            <a:r>
              <a:rPr lang="es-ES" sz="1100" dirty="0" err="1"/>
              <a:t>Season</a:t>
            </a:r>
            <a:r>
              <a:rPr lang="es-ES" sz="1100" dirty="0"/>
              <a:t>  271116 non-</a:t>
            </a:r>
            <a:r>
              <a:rPr lang="es-ES" sz="1100" dirty="0" err="1"/>
              <a:t>null</a:t>
            </a:r>
            <a:r>
              <a:rPr lang="es-ES" sz="1100" dirty="0"/>
              <a:t>  </a:t>
            </a:r>
            <a:r>
              <a:rPr lang="es-ES" sz="1100" dirty="0" err="1"/>
              <a:t>object</a:t>
            </a:r>
            <a:r>
              <a:rPr lang="es-ES" sz="1100" dirty="0"/>
              <a:t> </a:t>
            </a:r>
          </a:p>
          <a:p>
            <a:pPr marL="0" indent="0">
              <a:spcBef>
                <a:spcPts val="0"/>
              </a:spcBef>
              <a:buFont typeface="Arial" panose="020B0604020202020204" pitchFamily="34" charset="0"/>
              <a:buNone/>
            </a:pPr>
            <a:r>
              <a:rPr lang="es-ES" sz="1100" dirty="0"/>
              <a:t> 11  City    271116 non-</a:t>
            </a:r>
            <a:r>
              <a:rPr lang="es-ES" sz="1100" dirty="0" err="1"/>
              <a:t>null</a:t>
            </a:r>
            <a:r>
              <a:rPr lang="es-ES" sz="1100" dirty="0"/>
              <a:t>  </a:t>
            </a:r>
            <a:r>
              <a:rPr lang="es-ES" sz="1100" dirty="0" err="1"/>
              <a:t>object</a:t>
            </a:r>
            <a:r>
              <a:rPr lang="es-ES" sz="1100" dirty="0"/>
              <a:t> </a:t>
            </a:r>
          </a:p>
          <a:p>
            <a:pPr marL="0" indent="0">
              <a:spcBef>
                <a:spcPts val="0"/>
              </a:spcBef>
              <a:buFont typeface="Arial" panose="020B0604020202020204" pitchFamily="34" charset="0"/>
              <a:buNone/>
            </a:pPr>
            <a:r>
              <a:rPr lang="es-ES" sz="1100" dirty="0"/>
              <a:t> 12  Sport   271116 non-</a:t>
            </a:r>
            <a:r>
              <a:rPr lang="es-ES" sz="1100" dirty="0" err="1"/>
              <a:t>null</a:t>
            </a:r>
            <a:r>
              <a:rPr lang="es-ES" sz="1100" dirty="0"/>
              <a:t>  </a:t>
            </a:r>
            <a:r>
              <a:rPr lang="es-ES" sz="1100" dirty="0" err="1"/>
              <a:t>object</a:t>
            </a:r>
            <a:r>
              <a:rPr lang="es-ES" sz="1100" dirty="0"/>
              <a:t> </a:t>
            </a:r>
          </a:p>
          <a:p>
            <a:pPr marL="0" indent="0">
              <a:spcBef>
                <a:spcPts val="0"/>
              </a:spcBef>
              <a:buFont typeface="Arial" panose="020B0604020202020204" pitchFamily="34" charset="0"/>
              <a:buNone/>
            </a:pPr>
            <a:r>
              <a:rPr lang="es-ES" sz="1100" dirty="0"/>
              <a:t> 13  </a:t>
            </a:r>
            <a:r>
              <a:rPr lang="es-ES" sz="1100" dirty="0" err="1"/>
              <a:t>Event</a:t>
            </a:r>
            <a:r>
              <a:rPr lang="es-ES" sz="1100" dirty="0"/>
              <a:t>   271116 non-</a:t>
            </a:r>
            <a:r>
              <a:rPr lang="es-ES" sz="1100" dirty="0" err="1"/>
              <a:t>null</a:t>
            </a:r>
            <a:r>
              <a:rPr lang="es-ES" sz="1100" dirty="0"/>
              <a:t>  </a:t>
            </a:r>
            <a:r>
              <a:rPr lang="es-ES" sz="1100" dirty="0" err="1"/>
              <a:t>object</a:t>
            </a:r>
            <a:r>
              <a:rPr lang="es-ES" sz="1100" dirty="0"/>
              <a:t> </a:t>
            </a:r>
          </a:p>
          <a:p>
            <a:pPr marL="0" indent="0">
              <a:spcBef>
                <a:spcPts val="0"/>
              </a:spcBef>
              <a:buFont typeface="Arial" panose="020B0604020202020204" pitchFamily="34" charset="0"/>
              <a:buNone/>
            </a:pPr>
            <a:r>
              <a:rPr lang="es-ES" sz="1100" dirty="0"/>
              <a:t> 14  </a:t>
            </a:r>
            <a:r>
              <a:rPr lang="es-ES" sz="1100" dirty="0" err="1"/>
              <a:t>Medal</a:t>
            </a:r>
            <a:r>
              <a:rPr lang="es-ES" sz="1100" dirty="0"/>
              <a:t>   39783 non-</a:t>
            </a:r>
            <a:r>
              <a:rPr lang="es-ES" sz="1100" dirty="0" err="1"/>
              <a:t>null</a:t>
            </a:r>
            <a:r>
              <a:rPr lang="es-ES" sz="1100" dirty="0"/>
              <a:t>   </a:t>
            </a:r>
            <a:r>
              <a:rPr lang="es-ES" sz="1100" dirty="0" err="1"/>
              <a:t>object</a:t>
            </a:r>
            <a:r>
              <a:rPr lang="es-ES" sz="1100" dirty="0"/>
              <a:t> </a:t>
            </a:r>
          </a:p>
          <a:p>
            <a:pPr marL="0" indent="0">
              <a:spcBef>
                <a:spcPts val="0"/>
              </a:spcBef>
              <a:buFont typeface="Arial" panose="020B0604020202020204" pitchFamily="34" charset="0"/>
              <a:buNone/>
            </a:pPr>
            <a:r>
              <a:rPr lang="es-ES" sz="1100" dirty="0" err="1"/>
              <a:t>dtypes</a:t>
            </a:r>
            <a:r>
              <a:rPr lang="es-ES" sz="1100" dirty="0"/>
              <a:t>: float64(3), int64(2), </a:t>
            </a:r>
            <a:r>
              <a:rPr lang="es-ES" sz="1100" dirty="0" err="1"/>
              <a:t>object</a:t>
            </a:r>
            <a:r>
              <a:rPr lang="es-ES" sz="1100" dirty="0"/>
              <a:t>(10)</a:t>
            </a:r>
          </a:p>
          <a:p>
            <a:pPr marL="0" indent="0">
              <a:spcBef>
                <a:spcPts val="0"/>
              </a:spcBef>
              <a:buFont typeface="Arial" panose="020B0604020202020204" pitchFamily="34" charset="0"/>
              <a:buNone/>
            </a:pPr>
            <a:r>
              <a:rPr lang="es-ES" sz="1100" dirty="0" err="1"/>
              <a:t>memory</a:t>
            </a:r>
            <a:r>
              <a:rPr lang="es-ES" sz="1100" dirty="0"/>
              <a:t> </a:t>
            </a:r>
            <a:r>
              <a:rPr lang="es-ES" sz="1100" dirty="0" err="1"/>
              <a:t>usage</a:t>
            </a:r>
            <a:r>
              <a:rPr lang="es-ES" sz="1100" dirty="0"/>
              <a:t>: 31.0+ MB</a:t>
            </a:r>
            <a:endParaRPr lang="es-UY" sz="1100" dirty="0"/>
          </a:p>
        </p:txBody>
      </p:sp>
      <p:sp>
        <p:nvSpPr>
          <p:cNvPr id="9" name="Subtítulo 2">
            <a:extLst>
              <a:ext uri="{FF2B5EF4-FFF2-40B4-BE49-F238E27FC236}">
                <a16:creationId xmlns:a16="http://schemas.microsoft.com/office/drawing/2014/main" id="{9F60CB0E-4E9B-A229-08AD-BEBC01E4BC78}"/>
              </a:ext>
            </a:extLst>
          </p:cNvPr>
          <p:cNvSpPr txBox="1">
            <a:spLocks/>
          </p:cNvSpPr>
          <p:nvPr/>
        </p:nvSpPr>
        <p:spPr>
          <a:xfrm>
            <a:off x="6096000" y="5695951"/>
            <a:ext cx="2276777" cy="400049"/>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100" dirty="0"/>
              <a:t>Se borran 612 filas duplicadas</a:t>
            </a:r>
            <a:endParaRPr lang="es-UY" sz="1100" dirty="0"/>
          </a:p>
        </p:txBody>
      </p:sp>
      <p:sp>
        <p:nvSpPr>
          <p:cNvPr id="11" name="Título 1">
            <a:extLst>
              <a:ext uri="{FF2B5EF4-FFF2-40B4-BE49-F238E27FC236}">
                <a16:creationId xmlns:a16="http://schemas.microsoft.com/office/drawing/2014/main" id="{42A9139D-041B-27B3-3B6E-80C6C9B81F7E}"/>
              </a:ext>
            </a:extLst>
          </p:cNvPr>
          <p:cNvSpPr>
            <a:spLocks noGrp="1"/>
          </p:cNvSpPr>
          <p:nvPr>
            <p:ph type="title"/>
          </p:nvPr>
        </p:nvSpPr>
        <p:spPr>
          <a:xfrm>
            <a:off x="838200" y="365125"/>
            <a:ext cx="10515600" cy="1325563"/>
          </a:xfrm>
        </p:spPr>
        <p:txBody>
          <a:bodyPr/>
          <a:lstStyle/>
          <a:p>
            <a:r>
              <a:rPr lang="es-UY" dirty="0"/>
              <a:t>La base de datos</a:t>
            </a:r>
          </a:p>
        </p:txBody>
      </p:sp>
    </p:spTree>
    <p:extLst>
      <p:ext uri="{BB962C8B-B14F-4D97-AF65-F5344CB8AC3E}">
        <p14:creationId xmlns:p14="http://schemas.microsoft.com/office/powerpoint/2010/main" val="118842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a:extLst>
            <a:ext uri="{FF2B5EF4-FFF2-40B4-BE49-F238E27FC236}">
              <a16:creationId xmlns:a16="http://schemas.microsoft.com/office/drawing/2014/main" id="{194A2F77-2997-A427-96BB-01071B72D964}"/>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22EC22C7-2A8F-C940-70E6-0336BC605D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07751"/>
            <a:ext cx="6096000" cy="4050249"/>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3">
            <a:extLst>
              <a:ext uri="{FF2B5EF4-FFF2-40B4-BE49-F238E27FC236}">
                <a16:creationId xmlns:a16="http://schemas.microsoft.com/office/drawing/2014/main" id="{99F40A1F-579D-9010-8E83-423E07DB2EF6}"/>
              </a:ext>
            </a:extLst>
          </p:cNvPr>
          <p:cNvSpPr>
            <a:spLocks noGrp="1"/>
          </p:cNvSpPr>
          <p:nvPr>
            <p:ph idx="1"/>
          </p:nvPr>
        </p:nvSpPr>
        <p:spPr>
          <a:xfrm>
            <a:off x="6095999" y="206961"/>
            <a:ext cx="6095999" cy="2288590"/>
          </a:xfrm>
        </p:spPr>
        <p:txBody>
          <a:bodyPr>
            <a:normAutofit fontScale="55000" lnSpcReduction="20000"/>
          </a:bodyPr>
          <a:lstStyle/>
          <a:p>
            <a:pPr marL="0" indent="0">
              <a:spcBef>
                <a:spcPts val="0"/>
              </a:spcBef>
              <a:buFont typeface="Arial" panose="020B0604020202020204" pitchFamily="34" charset="0"/>
              <a:buNone/>
            </a:pPr>
            <a:r>
              <a:rPr lang="en-US" sz="2800" dirty="0" err="1"/>
              <a:t>Porcentaje</a:t>
            </a:r>
            <a:r>
              <a:rPr lang="en-US" sz="2800" dirty="0"/>
              <a:t> de </a:t>
            </a:r>
            <a:r>
              <a:rPr lang="en-US" sz="2800" dirty="0" err="1"/>
              <a:t>valores</a:t>
            </a:r>
            <a:r>
              <a:rPr lang="en-US" sz="2800" dirty="0"/>
              <a:t> </a:t>
            </a:r>
            <a:r>
              <a:rPr lang="en-US" sz="2800" dirty="0" err="1"/>
              <a:t>nulos</a:t>
            </a:r>
            <a:r>
              <a:rPr lang="en-US" sz="2800" dirty="0"/>
              <a:t> </a:t>
            </a:r>
            <a:r>
              <a:rPr lang="en-US" sz="2800" dirty="0" err="1"/>
              <a:t>en</a:t>
            </a:r>
            <a:r>
              <a:rPr lang="en-US" sz="2800" dirty="0"/>
              <a:t> las </a:t>
            </a:r>
            <a:r>
              <a:rPr lang="en-US" sz="2800" dirty="0" err="1"/>
              <a:t>siguientes</a:t>
            </a:r>
            <a:r>
              <a:rPr lang="en-US" sz="2800" dirty="0"/>
              <a:t> </a:t>
            </a:r>
            <a:r>
              <a:rPr lang="en-US" sz="2800" dirty="0" err="1"/>
              <a:t>columnas</a:t>
            </a:r>
            <a:r>
              <a:rPr lang="en-US" sz="2800" dirty="0"/>
              <a:t>:</a:t>
            </a:r>
          </a:p>
          <a:p>
            <a:pPr marL="0" indent="0">
              <a:spcBef>
                <a:spcPts val="0"/>
              </a:spcBef>
              <a:buFont typeface="Arial" panose="020B0604020202020204" pitchFamily="34" charset="0"/>
              <a:buNone/>
            </a:pPr>
            <a:endParaRPr lang="en-US" sz="2800" dirty="0"/>
          </a:p>
          <a:p>
            <a:pPr marL="0" indent="0">
              <a:spcBef>
                <a:spcPts val="0"/>
              </a:spcBef>
              <a:buFont typeface="Arial" panose="020B0604020202020204" pitchFamily="34" charset="0"/>
              <a:buNone/>
            </a:pPr>
            <a:r>
              <a:rPr lang="en-US" sz="2800" dirty="0"/>
              <a:t>Age 3 %</a:t>
            </a:r>
          </a:p>
          <a:p>
            <a:pPr marL="0" indent="0">
              <a:spcBef>
                <a:spcPts val="0"/>
              </a:spcBef>
              <a:buFont typeface="Arial" panose="020B0604020202020204" pitchFamily="34" charset="0"/>
              <a:buNone/>
            </a:pPr>
            <a:r>
              <a:rPr lang="en-US" sz="2800" dirty="0"/>
              <a:t>Height 22 %</a:t>
            </a:r>
          </a:p>
          <a:p>
            <a:pPr marL="0" indent="0">
              <a:spcBef>
                <a:spcPts val="0"/>
              </a:spcBef>
              <a:buFont typeface="Arial" panose="020B0604020202020204" pitchFamily="34" charset="0"/>
              <a:buNone/>
            </a:pPr>
            <a:r>
              <a:rPr lang="en-US" sz="2800" dirty="0"/>
              <a:t>Weight 23 %</a:t>
            </a:r>
          </a:p>
          <a:p>
            <a:pPr marL="0" indent="0">
              <a:spcBef>
                <a:spcPts val="0"/>
              </a:spcBef>
              <a:buFont typeface="Arial" panose="020B0604020202020204" pitchFamily="34" charset="0"/>
              <a:buNone/>
            </a:pPr>
            <a:r>
              <a:rPr lang="en-US" sz="2800" dirty="0"/>
              <a:t>Medal 85 %</a:t>
            </a:r>
          </a:p>
          <a:p>
            <a:pPr marL="0" indent="0">
              <a:spcBef>
                <a:spcPts val="0"/>
              </a:spcBef>
              <a:buFont typeface="Arial" panose="020B0604020202020204" pitchFamily="34" charset="0"/>
              <a:buNone/>
            </a:pPr>
            <a:endParaRPr lang="en-US" sz="2800" dirty="0"/>
          </a:p>
          <a:p>
            <a:pPr marL="0" indent="0">
              <a:spcBef>
                <a:spcPts val="0"/>
              </a:spcBef>
              <a:buFont typeface="Arial" panose="020B0604020202020204" pitchFamily="34" charset="0"/>
              <a:buNone/>
            </a:pPr>
            <a:r>
              <a:rPr lang="es-ES" sz="2800" dirty="0"/>
              <a:t>Los datos nulos de Edad</a:t>
            </a:r>
            <a:r>
              <a:rPr lang="es-ES" dirty="0"/>
              <a:t> - </a:t>
            </a:r>
            <a:r>
              <a:rPr lang="es-ES" sz="2800" dirty="0"/>
              <a:t>insignificante (&lt;10%). Se sustituye por promedio por deporte.</a:t>
            </a:r>
          </a:p>
          <a:p>
            <a:pPr marL="0" indent="0">
              <a:spcBef>
                <a:spcPts val="0"/>
              </a:spcBef>
              <a:buFont typeface="Arial" panose="020B0604020202020204" pitchFamily="34" charset="0"/>
              <a:buNone/>
            </a:pPr>
            <a:endParaRPr lang="es-ES" sz="2800" dirty="0"/>
          </a:p>
          <a:p>
            <a:pPr marL="0" indent="0">
              <a:spcBef>
                <a:spcPts val="0"/>
              </a:spcBef>
              <a:buFont typeface="Arial" panose="020B0604020202020204" pitchFamily="34" charset="0"/>
              <a:buNone/>
            </a:pPr>
            <a:r>
              <a:rPr lang="es-ES" sz="2800" dirty="0"/>
              <a:t>Los datos nulos de medallas, OK </a:t>
            </a:r>
            <a:r>
              <a:rPr lang="es-ES" dirty="0"/>
              <a:t>la minoría gana medallas. Se sustituye por “No”</a:t>
            </a:r>
            <a:endParaRPr lang="es-ES" sz="2800" dirty="0"/>
          </a:p>
          <a:p>
            <a:endParaRPr lang="es-UY" dirty="0"/>
          </a:p>
        </p:txBody>
      </p:sp>
      <p:pic>
        <p:nvPicPr>
          <p:cNvPr id="1028" name="Picture 4">
            <a:extLst>
              <a:ext uri="{FF2B5EF4-FFF2-40B4-BE49-F238E27FC236}">
                <a16:creationId xmlns:a16="http://schemas.microsoft.com/office/drawing/2014/main" id="{7FC0568C-5162-0065-9995-07F743887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95999" cy="5183999"/>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3">
            <a:extLst>
              <a:ext uri="{FF2B5EF4-FFF2-40B4-BE49-F238E27FC236}">
                <a16:creationId xmlns:a16="http://schemas.microsoft.com/office/drawing/2014/main" id="{105CA8CC-B3BF-5CD6-A440-FC23A9AF4FF7}"/>
              </a:ext>
            </a:extLst>
          </p:cNvPr>
          <p:cNvSpPr txBox="1">
            <a:spLocks/>
          </p:cNvSpPr>
          <p:nvPr/>
        </p:nvSpPr>
        <p:spPr>
          <a:xfrm>
            <a:off x="219075" y="4933950"/>
            <a:ext cx="5876924" cy="15837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s-ES" dirty="0"/>
          </a:p>
          <a:p>
            <a:pPr marL="0" indent="0">
              <a:spcBef>
                <a:spcPts val="0"/>
              </a:spcBef>
              <a:buFont typeface="Arial" panose="020B0604020202020204" pitchFamily="34" charset="0"/>
              <a:buNone/>
            </a:pPr>
            <a:r>
              <a:rPr lang="es-ES" dirty="0"/>
              <a:t>Para el caso de altura y peso se desglosan por disciplina para visualizar</a:t>
            </a:r>
            <a:endParaRPr lang="es-UY" dirty="0"/>
          </a:p>
          <a:p>
            <a:endParaRPr lang="es-UY" dirty="0"/>
          </a:p>
        </p:txBody>
      </p:sp>
    </p:spTree>
    <p:extLst>
      <p:ext uri="{BB962C8B-B14F-4D97-AF65-F5344CB8AC3E}">
        <p14:creationId xmlns:p14="http://schemas.microsoft.com/office/powerpoint/2010/main" val="43750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a:extLst>
            <a:ext uri="{FF2B5EF4-FFF2-40B4-BE49-F238E27FC236}">
              <a16:creationId xmlns:a16="http://schemas.microsoft.com/office/drawing/2014/main" id="{365FB9FB-BF9C-F297-2D2A-5BB3A983DD57}"/>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B90A7F12-5AAA-3CC3-98B2-F05C1F26B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26" y="1784252"/>
            <a:ext cx="6248400" cy="43202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922E921-D86A-A56C-13C9-EFE7E00F82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6591300" y="1784251"/>
            <a:ext cx="5393224" cy="432027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1">
            <a:extLst>
              <a:ext uri="{FF2B5EF4-FFF2-40B4-BE49-F238E27FC236}">
                <a16:creationId xmlns:a16="http://schemas.microsoft.com/office/drawing/2014/main" id="{13051669-D5FA-D65B-0F2D-139B95F38A20}"/>
              </a:ext>
            </a:extLst>
          </p:cNvPr>
          <p:cNvSpPr>
            <a:spLocks noGrp="1"/>
          </p:cNvSpPr>
          <p:nvPr>
            <p:ph type="title"/>
          </p:nvPr>
        </p:nvSpPr>
        <p:spPr>
          <a:xfrm>
            <a:off x="838200" y="397871"/>
            <a:ext cx="10515600" cy="711200"/>
          </a:xfrm>
        </p:spPr>
        <p:txBody>
          <a:bodyPr/>
          <a:lstStyle/>
          <a:p>
            <a:pPr algn="ctr"/>
            <a:r>
              <a:rPr lang="es-UY" dirty="0"/>
              <a:t>Hombres y mujeres</a:t>
            </a:r>
          </a:p>
        </p:txBody>
      </p:sp>
    </p:spTree>
    <p:extLst>
      <p:ext uri="{BB962C8B-B14F-4D97-AF65-F5344CB8AC3E}">
        <p14:creationId xmlns:p14="http://schemas.microsoft.com/office/powerpoint/2010/main" val="127598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a:extLst>
            <a:ext uri="{FF2B5EF4-FFF2-40B4-BE49-F238E27FC236}">
              <a16:creationId xmlns:a16="http://schemas.microsoft.com/office/drawing/2014/main" id="{7D428009-6ED8-5F27-DB81-135089C3964C}"/>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1DC843ED-3683-8801-044B-DC401B8D8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018" y="1109071"/>
            <a:ext cx="6207964" cy="522257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511E2C9-1FCE-EC80-3C43-7BB35146EF5B}"/>
              </a:ext>
            </a:extLst>
          </p:cNvPr>
          <p:cNvSpPr>
            <a:spLocks noGrp="1"/>
          </p:cNvSpPr>
          <p:nvPr>
            <p:ph type="title"/>
          </p:nvPr>
        </p:nvSpPr>
        <p:spPr>
          <a:xfrm>
            <a:off x="838200" y="397871"/>
            <a:ext cx="10515600" cy="711200"/>
          </a:xfrm>
        </p:spPr>
        <p:txBody>
          <a:bodyPr/>
          <a:lstStyle/>
          <a:p>
            <a:pPr algn="ctr"/>
            <a:r>
              <a:rPr lang="es-UY" dirty="0"/>
              <a:t>Evolución proporción medallas femeninas</a:t>
            </a:r>
          </a:p>
        </p:txBody>
      </p:sp>
    </p:spTree>
    <p:extLst>
      <p:ext uri="{BB962C8B-B14F-4D97-AF65-F5344CB8AC3E}">
        <p14:creationId xmlns:p14="http://schemas.microsoft.com/office/powerpoint/2010/main" val="196564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a:extLst>
            <a:ext uri="{FF2B5EF4-FFF2-40B4-BE49-F238E27FC236}">
              <a16:creationId xmlns:a16="http://schemas.microsoft.com/office/drawing/2014/main" id="{2A616163-EF36-4746-C738-1A94F495F049}"/>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7DF4AD72-460F-0BD4-AFE4-C5C50A623859}"/>
              </a:ext>
            </a:extLst>
          </p:cNvPr>
          <p:cNvSpPr>
            <a:spLocks noGrp="1"/>
          </p:cNvSpPr>
          <p:nvPr>
            <p:ph type="title"/>
          </p:nvPr>
        </p:nvSpPr>
        <p:spPr/>
        <p:txBody>
          <a:bodyPr/>
          <a:lstStyle/>
          <a:p>
            <a:r>
              <a:rPr lang="es-ES" b="0" i="0" dirty="0">
                <a:solidFill>
                  <a:srgbClr val="1F1F1F"/>
                </a:solidFill>
                <a:effectLst/>
                <a:latin typeface="Roboto" panose="02000000000000000000" pitchFamily="2" charset="0"/>
              </a:rPr>
              <a:t>Conclusión primera parte</a:t>
            </a:r>
            <a:endParaRPr lang="es-UY" dirty="0"/>
          </a:p>
        </p:txBody>
      </p:sp>
      <p:sp>
        <p:nvSpPr>
          <p:cNvPr id="5" name="Marcador de contenido 4">
            <a:extLst>
              <a:ext uri="{FF2B5EF4-FFF2-40B4-BE49-F238E27FC236}">
                <a16:creationId xmlns:a16="http://schemas.microsoft.com/office/drawing/2014/main" id="{3508CFD4-7BEF-F9C3-858F-0CEC10C8A638}"/>
              </a:ext>
            </a:extLst>
          </p:cNvPr>
          <p:cNvSpPr>
            <a:spLocks noGrp="1"/>
          </p:cNvSpPr>
          <p:nvPr>
            <p:ph idx="1"/>
          </p:nvPr>
        </p:nvSpPr>
        <p:spPr/>
        <p:txBody>
          <a:bodyPr/>
          <a:lstStyle/>
          <a:p>
            <a:pPr marL="0" indent="0" algn="l">
              <a:spcAft>
                <a:spcPts val="450"/>
              </a:spcAft>
              <a:buNone/>
            </a:pPr>
            <a:r>
              <a:rPr lang="es-ES" b="0" i="0" dirty="0">
                <a:solidFill>
                  <a:srgbClr val="1F1F1F"/>
                </a:solidFill>
                <a:effectLst/>
                <a:latin typeface="Roboto" panose="02000000000000000000" pitchFamily="2" charset="0"/>
              </a:rPr>
              <a:t>El análisis de las visualizaciones nos permite concluir que la proporción de medallistas femeninas ha cambiado significativamente a lo largo del tiempo. Esto refleja los cambios en las políticas de igualdad de género, la evolución de las normas sociales y el mayor apoyo institucional para las atletas femeninas. Las visualizaciones proporcionan una comprensión clara de cómo y dónde se han producido estos cambios, destacando el progreso realizado y las áreas que aún necesitan atención.</a:t>
            </a:r>
          </a:p>
          <a:p>
            <a:endParaRPr lang="es-UY" dirty="0"/>
          </a:p>
        </p:txBody>
      </p:sp>
    </p:spTree>
    <p:extLst>
      <p:ext uri="{BB962C8B-B14F-4D97-AF65-F5344CB8AC3E}">
        <p14:creationId xmlns:p14="http://schemas.microsoft.com/office/powerpoint/2010/main" val="379795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a:extLst>
            <a:ext uri="{FF2B5EF4-FFF2-40B4-BE49-F238E27FC236}">
              <a16:creationId xmlns:a16="http://schemas.microsoft.com/office/drawing/2014/main" id="{C2256FCA-65C2-7AF0-8C3F-FE361290AF1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6CC44F8-0D20-584C-F8EA-09F2830E534B}"/>
              </a:ext>
            </a:extLst>
          </p:cNvPr>
          <p:cNvSpPr>
            <a:spLocks noGrp="1"/>
          </p:cNvSpPr>
          <p:nvPr>
            <p:ph type="title"/>
          </p:nvPr>
        </p:nvSpPr>
        <p:spPr/>
        <p:txBody>
          <a:bodyPr/>
          <a:lstStyle/>
          <a:p>
            <a:r>
              <a:rPr lang="es-UY" dirty="0"/>
              <a:t>Machine </a:t>
            </a:r>
            <a:r>
              <a:rPr lang="es-UY" dirty="0" err="1"/>
              <a:t>Learning</a:t>
            </a:r>
            <a:endParaRPr lang="es-UY" dirty="0"/>
          </a:p>
        </p:txBody>
      </p:sp>
      <p:sp>
        <p:nvSpPr>
          <p:cNvPr id="3" name="Marcador de contenido 2">
            <a:extLst>
              <a:ext uri="{FF2B5EF4-FFF2-40B4-BE49-F238E27FC236}">
                <a16:creationId xmlns:a16="http://schemas.microsoft.com/office/drawing/2014/main" id="{6B8D1DBA-787B-4068-D94E-BEBF521131C0}"/>
              </a:ext>
            </a:extLst>
          </p:cNvPr>
          <p:cNvSpPr>
            <a:spLocks noGrp="1"/>
          </p:cNvSpPr>
          <p:nvPr>
            <p:ph idx="1"/>
          </p:nvPr>
        </p:nvSpPr>
        <p:spPr>
          <a:xfrm>
            <a:off x="838200" y="1825625"/>
            <a:ext cx="10515600" cy="1603375"/>
          </a:xfrm>
        </p:spPr>
        <p:txBody>
          <a:bodyPr>
            <a:normAutofit/>
          </a:bodyPr>
          <a:lstStyle/>
          <a:p>
            <a:pPr marL="0" indent="0">
              <a:buNone/>
            </a:pPr>
            <a:r>
              <a:rPr lang="en-US" sz="1400" b="1" dirty="0" err="1">
                <a:solidFill>
                  <a:srgbClr val="000000"/>
                </a:solidFill>
                <a:effectLst/>
                <a:latin typeface="Courier New" panose="02070309020205020404" pitchFamily="49" charset="0"/>
              </a:rPr>
              <a:t>X_train</a:t>
            </a:r>
            <a:r>
              <a:rPr lang="en-US" sz="1400" b="1" dirty="0">
                <a:solidFill>
                  <a:srgbClr val="000000"/>
                </a:solidFill>
                <a:effectLst/>
                <a:latin typeface="Courier New" panose="02070309020205020404" pitchFamily="49" charset="0"/>
              </a:rPr>
              <a:t>, </a:t>
            </a:r>
            <a:r>
              <a:rPr lang="en-US" sz="1400" b="1" dirty="0" err="1">
                <a:solidFill>
                  <a:srgbClr val="000000"/>
                </a:solidFill>
                <a:effectLst/>
                <a:latin typeface="Courier New" panose="02070309020205020404" pitchFamily="49" charset="0"/>
              </a:rPr>
              <a:t>X_test</a:t>
            </a:r>
            <a:r>
              <a:rPr lang="en-US" sz="1400" b="1" dirty="0">
                <a:solidFill>
                  <a:srgbClr val="000000"/>
                </a:solidFill>
                <a:effectLst/>
                <a:latin typeface="Courier New" panose="02070309020205020404" pitchFamily="49" charset="0"/>
              </a:rPr>
              <a:t>, </a:t>
            </a:r>
            <a:r>
              <a:rPr lang="en-US" sz="1400" b="1" dirty="0" err="1">
                <a:solidFill>
                  <a:srgbClr val="000000"/>
                </a:solidFill>
                <a:effectLst/>
                <a:latin typeface="Courier New" panose="02070309020205020404" pitchFamily="49" charset="0"/>
              </a:rPr>
              <a:t>y_train</a:t>
            </a:r>
            <a:r>
              <a:rPr lang="en-US" sz="1400" b="1" dirty="0">
                <a:solidFill>
                  <a:srgbClr val="000000"/>
                </a:solidFill>
                <a:effectLst/>
                <a:latin typeface="Courier New" panose="02070309020205020404" pitchFamily="49" charset="0"/>
              </a:rPr>
              <a:t>, </a:t>
            </a:r>
            <a:r>
              <a:rPr lang="en-US" sz="1400" b="1" dirty="0" err="1">
                <a:solidFill>
                  <a:srgbClr val="000000"/>
                </a:solidFill>
                <a:effectLst/>
                <a:latin typeface="Courier New" panose="02070309020205020404" pitchFamily="49" charset="0"/>
              </a:rPr>
              <a:t>y_test</a:t>
            </a:r>
            <a:r>
              <a:rPr lang="en-US" sz="1400" b="1" dirty="0">
                <a:solidFill>
                  <a:srgbClr val="000000"/>
                </a:solidFill>
                <a:effectLst/>
                <a:latin typeface="Courier New" panose="02070309020205020404" pitchFamily="49" charset="0"/>
              </a:rPr>
              <a:t> = </a:t>
            </a:r>
            <a:r>
              <a:rPr lang="en-US" sz="1400" b="1" dirty="0" err="1">
                <a:solidFill>
                  <a:srgbClr val="000000"/>
                </a:solidFill>
                <a:effectLst/>
                <a:latin typeface="Courier New" panose="02070309020205020404" pitchFamily="49" charset="0"/>
              </a:rPr>
              <a:t>train_test_split</a:t>
            </a:r>
            <a:r>
              <a:rPr lang="en-US" sz="1400" b="1" dirty="0">
                <a:solidFill>
                  <a:srgbClr val="000000"/>
                </a:solidFill>
                <a:effectLst/>
                <a:latin typeface="Courier New" panose="02070309020205020404" pitchFamily="49" charset="0"/>
              </a:rPr>
              <a:t>(X, y, </a:t>
            </a:r>
            <a:r>
              <a:rPr lang="en-US" sz="1400" b="1" dirty="0" err="1">
                <a:solidFill>
                  <a:srgbClr val="000000"/>
                </a:solidFill>
                <a:effectLst/>
                <a:latin typeface="Courier New" panose="02070309020205020404" pitchFamily="49" charset="0"/>
              </a:rPr>
              <a:t>test_size</a:t>
            </a:r>
            <a:r>
              <a:rPr lang="en-US" sz="1400" b="1" dirty="0">
                <a:solidFill>
                  <a:srgbClr val="000000"/>
                </a:solidFill>
                <a:effectLst/>
                <a:latin typeface="Courier New" panose="02070309020205020404" pitchFamily="49" charset="0"/>
              </a:rPr>
              <a:t>=</a:t>
            </a:r>
            <a:r>
              <a:rPr lang="en-US" sz="1400" b="1" dirty="0">
                <a:solidFill>
                  <a:srgbClr val="116644"/>
                </a:solidFill>
                <a:effectLst/>
                <a:latin typeface="Courier New" panose="02070309020205020404" pitchFamily="49" charset="0"/>
              </a:rPr>
              <a:t>0.3</a:t>
            </a:r>
            <a:r>
              <a:rPr lang="en-US" sz="1400" b="1" dirty="0">
                <a:solidFill>
                  <a:srgbClr val="000000"/>
                </a:solidFill>
                <a:effectLst/>
                <a:latin typeface="Courier New" panose="02070309020205020404" pitchFamily="49" charset="0"/>
              </a:rPr>
              <a:t>, </a:t>
            </a:r>
            <a:r>
              <a:rPr lang="en-US" sz="1400" b="1" dirty="0" err="1">
                <a:solidFill>
                  <a:srgbClr val="000000"/>
                </a:solidFill>
                <a:effectLst/>
                <a:latin typeface="Courier New" panose="02070309020205020404" pitchFamily="49" charset="0"/>
              </a:rPr>
              <a:t>random_state</a:t>
            </a:r>
            <a:r>
              <a:rPr lang="en-US" sz="1400" b="1" dirty="0">
                <a:solidFill>
                  <a:srgbClr val="000000"/>
                </a:solidFill>
                <a:effectLst/>
                <a:latin typeface="Courier New" panose="02070309020205020404" pitchFamily="49" charset="0"/>
              </a:rPr>
              <a:t>=</a:t>
            </a:r>
            <a:r>
              <a:rPr lang="en-US" sz="1400" b="1" dirty="0">
                <a:solidFill>
                  <a:srgbClr val="116644"/>
                </a:solidFill>
                <a:effectLst/>
                <a:latin typeface="Courier New" panose="02070309020205020404" pitchFamily="49" charset="0"/>
              </a:rPr>
              <a:t>42</a:t>
            </a:r>
            <a:r>
              <a:rPr lang="en-US" sz="1400" b="1" dirty="0">
                <a:solidFill>
                  <a:srgbClr val="000000"/>
                </a:solidFill>
                <a:effectLst/>
                <a:latin typeface="Courier New" panose="02070309020205020404" pitchFamily="49" charset="0"/>
              </a:rPr>
              <a:t>)</a:t>
            </a:r>
          </a:p>
          <a:p>
            <a:endParaRPr lang="es-UY" sz="1400" b="0" i="0" dirty="0">
              <a:solidFill>
                <a:srgbClr val="1F1F1F"/>
              </a:solidFill>
              <a:effectLst/>
              <a:latin typeface="Courier New" panose="02070309020205020404" pitchFamily="49" charset="0"/>
            </a:endParaRPr>
          </a:p>
          <a:p>
            <a:pPr marL="514350" indent="-514350">
              <a:buFont typeface="+mj-lt"/>
              <a:buAutoNum type="arabicPeriod"/>
            </a:pPr>
            <a:r>
              <a:rPr lang="es-UY" sz="1400" b="0" i="0" dirty="0" err="1">
                <a:solidFill>
                  <a:srgbClr val="1F1F1F"/>
                </a:solidFill>
                <a:effectLst/>
                <a:latin typeface="Courier New" panose="02070309020205020404" pitchFamily="49" charset="0"/>
              </a:rPr>
              <a:t>LinearRegression</a:t>
            </a:r>
            <a:r>
              <a:rPr lang="es-UY" sz="1400" b="0" i="0" dirty="0">
                <a:solidFill>
                  <a:srgbClr val="1F1F1F"/>
                </a:solidFill>
                <a:effectLst/>
                <a:latin typeface="Courier New" panose="02070309020205020404" pitchFamily="49" charset="0"/>
              </a:rPr>
              <a:t>: </a:t>
            </a:r>
            <a:r>
              <a:rPr lang="es-UY" sz="1400" b="0" i="0" dirty="0" err="1">
                <a:solidFill>
                  <a:srgbClr val="1F1F1F"/>
                </a:solidFill>
                <a:effectLst/>
                <a:latin typeface="Courier New" panose="02070309020205020404" pitchFamily="49" charset="0"/>
              </a:rPr>
              <a:t>Best</a:t>
            </a:r>
            <a:r>
              <a:rPr lang="es-UY" sz="1400" b="0" i="0" dirty="0">
                <a:solidFill>
                  <a:srgbClr val="1F1F1F"/>
                </a:solidFill>
                <a:effectLst/>
                <a:latin typeface="Courier New" panose="02070309020205020404" pitchFamily="49" charset="0"/>
              </a:rPr>
              <a:t> </a:t>
            </a:r>
            <a:r>
              <a:rPr lang="es-UY" sz="1400" b="0" i="0" dirty="0" err="1">
                <a:solidFill>
                  <a:srgbClr val="1F1F1F"/>
                </a:solidFill>
                <a:effectLst/>
                <a:latin typeface="Courier New" panose="02070309020205020404" pitchFamily="49" charset="0"/>
              </a:rPr>
              <a:t>Params</a:t>
            </a:r>
            <a:r>
              <a:rPr lang="es-UY" sz="1400" b="0" i="0" dirty="0">
                <a:solidFill>
                  <a:srgbClr val="1F1F1F"/>
                </a:solidFill>
                <a:effectLst/>
                <a:latin typeface="Courier New" panose="02070309020205020404" pitchFamily="49" charset="0"/>
              </a:rPr>
              <a:t>: {}, </a:t>
            </a:r>
            <a:r>
              <a:rPr lang="es-UY" sz="1400" b="0" i="0" dirty="0" err="1">
                <a:solidFill>
                  <a:srgbClr val="1F1F1F"/>
                </a:solidFill>
                <a:effectLst/>
                <a:latin typeface="Courier New" panose="02070309020205020404" pitchFamily="49" charset="0"/>
              </a:rPr>
              <a:t>Best</a:t>
            </a:r>
            <a:r>
              <a:rPr lang="es-UY" sz="1400" b="0" i="0" dirty="0">
                <a:solidFill>
                  <a:srgbClr val="1F1F1F"/>
                </a:solidFill>
                <a:effectLst/>
                <a:latin typeface="Courier New" panose="02070309020205020404" pitchFamily="49" charset="0"/>
              </a:rPr>
              <a:t> MSE: 0.1670395897969632 </a:t>
            </a:r>
          </a:p>
          <a:p>
            <a:pPr marL="514350" indent="-514350">
              <a:buFont typeface="+mj-lt"/>
              <a:buAutoNum type="arabicPeriod"/>
            </a:pPr>
            <a:r>
              <a:rPr lang="es-UY" sz="1400" b="0" i="0" dirty="0" err="1">
                <a:solidFill>
                  <a:srgbClr val="1F1F1F"/>
                </a:solidFill>
                <a:effectLst/>
                <a:latin typeface="Courier New" panose="02070309020205020404" pitchFamily="49" charset="0"/>
              </a:rPr>
              <a:t>RandomForest</a:t>
            </a:r>
            <a:r>
              <a:rPr lang="es-UY" sz="1400" b="0" i="0" dirty="0">
                <a:solidFill>
                  <a:srgbClr val="1F1F1F"/>
                </a:solidFill>
                <a:effectLst/>
                <a:latin typeface="Courier New" panose="02070309020205020404" pitchFamily="49" charset="0"/>
              </a:rPr>
              <a:t>: </a:t>
            </a:r>
            <a:r>
              <a:rPr lang="es-UY" sz="1400" b="0" i="0" dirty="0" err="1">
                <a:solidFill>
                  <a:srgbClr val="1F1F1F"/>
                </a:solidFill>
                <a:effectLst/>
                <a:latin typeface="Courier New" panose="02070309020205020404" pitchFamily="49" charset="0"/>
              </a:rPr>
              <a:t>Best</a:t>
            </a:r>
            <a:r>
              <a:rPr lang="es-UY" sz="1400" b="0" i="0" dirty="0">
                <a:solidFill>
                  <a:srgbClr val="1F1F1F"/>
                </a:solidFill>
                <a:effectLst/>
                <a:latin typeface="Courier New" panose="02070309020205020404" pitchFamily="49" charset="0"/>
              </a:rPr>
              <a:t> </a:t>
            </a:r>
            <a:r>
              <a:rPr lang="es-UY" sz="1400" b="0" i="0" dirty="0" err="1">
                <a:solidFill>
                  <a:srgbClr val="1F1F1F"/>
                </a:solidFill>
                <a:effectLst/>
                <a:latin typeface="Courier New" panose="02070309020205020404" pitchFamily="49" charset="0"/>
              </a:rPr>
              <a:t>Params</a:t>
            </a:r>
            <a:r>
              <a:rPr lang="es-UY" sz="1400" b="0" i="0" dirty="0">
                <a:solidFill>
                  <a:srgbClr val="1F1F1F"/>
                </a:solidFill>
                <a:effectLst/>
                <a:latin typeface="Courier New" panose="02070309020205020404" pitchFamily="49" charset="0"/>
              </a:rPr>
              <a:t>: {'</a:t>
            </a:r>
            <a:r>
              <a:rPr lang="es-UY" sz="1400" b="0" i="0" dirty="0" err="1">
                <a:solidFill>
                  <a:srgbClr val="1F1F1F"/>
                </a:solidFill>
                <a:effectLst/>
                <a:latin typeface="Courier New" panose="02070309020205020404" pitchFamily="49" charset="0"/>
              </a:rPr>
              <a:t>n_estimators</a:t>
            </a:r>
            <a:r>
              <a:rPr lang="es-UY" sz="1400" b="0" i="0" dirty="0">
                <a:solidFill>
                  <a:srgbClr val="1F1F1F"/>
                </a:solidFill>
                <a:effectLst/>
                <a:latin typeface="Courier New" panose="02070309020205020404" pitchFamily="49" charset="0"/>
              </a:rPr>
              <a:t>': 100}, </a:t>
            </a:r>
            <a:r>
              <a:rPr lang="es-UY" sz="1400" b="0" i="0" dirty="0" err="1">
                <a:solidFill>
                  <a:srgbClr val="1F1F1F"/>
                </a:solidFill>
                <a:effectLst/>
                <a:latin typeface="Courier New" panose="02070309020205020404" pitchFamily="49" charset="0"/>
              </a:rPr>
              <a:t>Best</a:t>
            </a:r>
            <a:r>
              <a:rPr lang="es-UY" sz="1400" b="0" i="0" dirty="0">
                <a:solidFill>
                  <a:srgbClr val="1F1F1F"/>
                </a:solidFill>
                <a:effectLst/>
                <a:latin typeface="Courier New" panose="02070309020205020404" pitchFamily="49" charset="0"/>
              </a:rPr>
              <a:t> MSE: 0.16120436909577407 </a:t>
            </a:r>
          </a:p>
          <a:p>
            <a:pPr marL="514350" indent="-514350">
              <a:buFont typeface="+mj-lt"/>
              <a:buAutoNum type="arabicPeriod"/>
            </a:pPr>
            <a:r>
              <a:rPr lang="es-UY" sz="1400" b="0" i="0" dirty="0" err="1">
                <a:solidFill>
                  <a:srgbClr val="1F1F1F"/>
                </a:solidFill>
                <a:effectLst/>
                <a:latin typeface="Courier New" panose="02070309020205020404" pitchFamily="49" charset="0"/>
              </a:rPr>
              <a:t>XGBoost</a:t>
            </a:r>
            <a:r>
              <a:rPr lang="es-UY" sz="1400" b="0" i="0" dirty="0">
                <a:solidFill>
                  <a:srgbClr val="1F1F1F"/>
                </a:solidFill>
                <a:effectLst/>
                <a:latin typeface="Courier New" panose="02070309020205020404" pitchFamily="49" charset="0"/>
              </a:rPr>
              <a:t>: </a:t>
            </a:r>
            <a:r>
              <a:rPr lang="es-UY" sz="1400" b="0" i="0" dirty="0" err="1">
                <a:solidFill>
                  <a:srgbClr val="1F1F1F"/>
                </a:solidFill>
                <a:effectLst/>
                <a:latin typeface="Courier New" panose="02070309020205020404" pitchFamily="49" charset="0"/>
              </a:rPr>
              <a:t>Best</a:t>
            </a:r>
            <a:r>
              <a:rPr lang="es-UY" sz="1400" b="0" i="0" dirty="0">
                <a:solidFill>
                  <a:srgbClr val="1F1F1F"/>
                </a:solidFill>
                <a:effectLst/>
                <a:latin typeface="Courier New" panose="02070309020205020404" pitchFamily="49" charset="0"/>
              </a:rPr>
              <a:t> </a:t>
            </a:r>
            <a:r>
              <a:rPr lang="es-UY" sz="1400" b="0" i="0" dirty="0" err="1">
                <a:solidFill>
                  <a:srgbClr val="1F1F1F"/>
                </a:solidFill>
                <a:effectLst/>
                <a:latin typeface="Courier New" panose="02070309020205020404" pitchFamily="49" charset="0"/>
              </a:rPr>
              <a:t>Params</a:t>
            </a:r>
            <a:r>
              <a:rPr lang="es-UY" sz="1400" b="0" i="0" dirty="0">
                <a:solidFill>
                  <a:srgbClr val="1F1F1F"/>
                </a:solidFill>
                <a:effectLst/>
                <a:latin typeface="Courier New" panose="02070309020205020404" pitchFamily="49" charset="0"/>
              </a:rPr>
              <a:t>: {'</a:t>
            </a:r>
            <a:r>
              <a:rPr lang="es-UY" sz="1400" b="0" i="0" dirty="0" err="1">
                <a:solidFill>
                  <a:srgbClr val="1F1F1F"/>
                </a:solidFill>
                <a:effectLst/>
                <a:latin typeface="Courier New" panose="02070309020205020404" pitchFamily="49" charset="0"/>
              </a:rPr>
              <a:t>max_depth</a:t>
            </a:r>
            <a:r>
              <a:rPr lang="es-UY" sz="1400" b="0" i="0" dirty="0">
                <a:solidFill>
                  <a:srgbClr val="1F1F1F"/>
                </a:solidFill>
                <a:effectLst/>
                <a:latin typeface="Courier New" panose="02070309020205020404" pitchFamily="49" charset="0"/>
              </a:rPr>
              <a:t>': 5, '</a:t>
            </a:r>
            <a:r>
              <a:rPr lang="es-UY" sz="1400" b="0" i="0" dirty="0" err="1">
                <a:solidFill>
                  <a:srgbClr val="1F1F1F"/>
                </a:solidFill>
                <a:effectLst/>
                <a:latin typeface="Courier New" panose="02070309020205020404" pitchFamily="49" charset="0"/>
              </a:rPr>
              <a:t>n_estimators</a:t>
            </a:r>
            <a:r>
              <a:rPr lang="es-UY" sz="1400" b="0" i="0" dirty="0">
                <a:solidFill>
                  <a:srgbClr val="1F1F1F"/>
                </a:solidFill>
                <a:effectLst/>
                <a:latin typeface="Courier New" panose="02070309020205020404" pitchFamily="49" charset="0"/>
              </a:rPr>
              <a:t>': 200}, </a:t>
            </a:r>
            <a:r>
              <a:rPr lang="es-UY" sz="1400" b="0" i="0" dirty="0" err="1">
                <a:solidFill>
                  <a:srgbClr val="1F1F1F"/>
                </a:solidFill>
                <a:effectLst/>
                <a:latin typeface="Courier New" panose="02070309020205020404" pitchFamily="49" charset="0"/>
              </a:rPr>
              <a:t>Best</a:t>
            </a:r>
            <a:r>
              <a:rPr lang="es-UY" sz="1400" b="0" i="0" dirty="0">
                <a:solidFill>
                  <a:srgbClr val="1F1F1F"/>
                </a:solidFill>
                <a:effectLst/>
                <a:latin typeface="Courier New" panose="02070309020205020404" pitchFamily="49" charset="0"/>
              </a:rPr>
              <a:t> MSE: 0.16105424139758706</a:t>
            </a:r>
            <a:endParaRPr lang="es-UY" sz="1400" dirty="0"/>
          </a:p>
        </p:txBody>
      </p:sp>
      <p:sp>
        <p:nvSpPr>
          <p:cNvPr id="4" name="Título 1">
            <a:extLst>
              <a:ext uri="{FF2B5EF4-FFF2-40B4-BE49-F238E27FC236}">
                <a16:creationId xmlns:a16="http://schemas.microsoft.com/office/drawing/2014/main" id="{2EE9555B-A000-4FE9-70EB-A7B823B54EA6}"/>
              </a:ext>
            </a:extLst>
          </p:cNvPr>
          <p:cNvSpPr txBox="1">
            <a:spLocks/>
          </p:cNvSpPr>
          <p:nvPr/>
        </p:nvSpPr>
        <p:spPr>
          <a:xfrm>
            <a:off x="838200" y="35464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UY" dirty="0"/>
              <a:t>Utilizando </a:t>
            </a:r>
            <a:r>
              <a:rPr lang="es-UY" dirty="0" err="1"/>
              <a:t>XGBoost</a:t>
            </a:r>
            <a:r>
              <a:rPr lang="es-UY" dirty="0"/>
              <a:t> con sus mejores parámetros:</a:t>
            </a:r>
          </a:p>
        </p:txBody>
      </p:sp>
      <p:sp>
        <p:nvSpPr>
          <p:cNvPr id="5" name="Marcador de contenido 2">
            <a:extLst>
              <a:ext uri="{FF2B5EF4-FFF2-40B4-BE49-F238E27FC236}">
                <a16:creationId xmlns:a16="http://schemas.microsoft.com/office/drawing/2014/main" id="{DE3708DA-2B3D-189E-E6D7-06C5675E1862}"/>
              </a:ext>
            </a:extLst>
          </p:cNvPr>
          <p:cNvSpPr txBox="1">
            <a:spLocks/>
          </p:cNvSpPr>
          <p:nvPr/>
        </p:nvSpPr>
        <p:spPr>
          <a:xfrm>
            <a:off x="838200" y="4981575"/>
            <a:ext cx="10515600" cy="638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UY" sz="1400" dirty="0">
                <a:solidFill>
                  <a:srgbClr val="1F1F1F"/>
                </a:solidFill>
                <a:latin typeface="Courier New" panose="02070309020205020404" pitchFamily="49" charset="0"/>
              </a:rPr>
              <a:t>Final Test MSE: 0.16063392682536404</a:t>
            </a:r>
            <a:endParaRPr lang="es-UY" sz="1400" dirty="0"/>
          </a:p>
        </p:txBody>
      </p:sp>
    </p:spTree>
    <p:extLst>
      <p:ext uri="{BB962C8B-B14F-4D97-AF65-F5344CB8AC3E}">
        <p14:creationId xmlns:p14="http://schemas.microsoft.com/office/powerpoint/2010/main" val="16033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a:extLst>
            <a:ext uri="{FF2B5EF4-FFF2-40B4-BE49-F238E27FC236}">
              <a16:creationId xmlns:a16="http://schemas.microsoft.com/office/drawing/2014/main" id="{63CFE53F-95AE-90E8-A871-9CC59EE5A25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94D64BD-276D-B79E-7C27-A0D488E1345B}"/>
              </a:ext>
            </a:extLst>
          </p:cNvPr>
          <p:cNvSpPr>
            <a:spLocks noGrp="1"/>
          </p:cNvSpPr>
          <p:nvPr>
            <p:ph type="title"/>
          </p:nvPr>
        </p:nvSpPr>
        <p:spPr/>
        <p:txBody>
          <a:bodyPr/>
          <a:lstStyle/>
          <a:p>
            <a:r>
              <a:rPr lang="es-UY" dirty="0"/>
              <a:t>Modelado 1: Regresión logística</a:t>
            </a:r>
          </a:p>
        </p:txBody>
      </p:sp>
      <p:sp>
        <p:nvSpPr>
          <p:cNvPr id="3" name="Marcador de contenido 2">
            <a:extLst>
              <a:ext uri="{FF2B5EF4-FFF2-40B4-BE49-F238E27FC236}">
                <a16:creationId xmlns:a16="http://schemas.microsoft.com/office/drawing/2014/main" id="{CE6C861D-9E0D-757B-0B1F-14F29CF1812C}"/>
              </a:ext>
            </a:extLst>
          </p:cNvPr>
          <p:cNvSpPr>
            <a:spLocks noGrp="1"/>
          </p:cNvSpPr>
          <p:nvPr>
            <p:ph idx="1"/>
          </p:nvPr>
        </p:nvSpPr>
        <p:spPr>
          <a:xfrm>
            <a:off x="495300" y="2670175"/>
            <a:ext cx="5600700" cy="4298950"/>
          </a:xfrm>
          <a:ln>
            <a:noFill/>
          </a:ln>
        </p:spPr>
        <p:txBody>
          <a:bodyPr>
            <a:normAutofit fontScale="25000" lnSpcReduction="20000"/>
          </a:bodyPr>
          <a:lstStyle/>
          <a:p>
            <a:pPr marL="0" indent="0">
              <a:buNone/>
            </a:pPr>
            <a:r>
              <a:rPr lang="es-UY" sz="5600" dirty="0"/>
              <a:t>Matriz de confusión:</a:t>
            </a:r>
          </a:p>
          <a:p>
            <a:pPr marL="0" indent="0">
              <a:buNone/>
            </a:pPr>
            <a:r>
              <a:rPr lang="es-UY" sz="5600" dirty="0"/>
              <a:t> [[35310  3761]</a:t>
            </a:r>
          </a:p>
          <a:p>
            <a:pPr marL="0" indent="0">
              <a:buNone/>
            </a:pPr>
            <a:r>
              <a:rPr lang="es-UY" sz="5600" dirty="0"/>
              <a:t> [11110  3766]]</a:t>
            </a:r>
          </a:p>
          <a:p>
            <a:pPr marL="0" indent="0">
              <a:buNone/>
            </a:pPr>
            <a:endParaRPr lang="es-UY" sz="5600" dirty="0"/>
          </a:p>
          <a:p>
            <a:pPr marL="0" indent="0">
              <a:buNone/>
            </a:pPr>
            <a:r>
              <a:rPr lang="es-UY" sz="5600" dirty="0"/>
              <a:t>Informe de clasificación:</a:t>
            </a:r>
          </a:p>
          <a:p>
            <a:pPr marL="0" indent="0">
              <a:buNone/>
            </a:pPr>
            <a:r>
              <a:rPr lang="es-UY" sz="5600" dirty="0"/>
              <a:t>               		</a:t>
            </a:r>
            <a:r>
              <a:rPr lang="es-UY" sz="5600" dirty="0" err="1"/>
              <a:t>precision</a:t>
            </a:r>
            <a:r>
              <a:rPr lang="es-UY" sz="5600" dirty="0"/>
              <a:t>    </a:t>
            </a:r>
            <a:r>
              <a:rPr lang="es-UY" sz="5600" dirty="0" err="1"/>
              <a:t>recall</a:t>
            </a:r>
            <a:r>
              <a:rPr lang="es-UY" sz="5600" dirty="0"/>
              <a:t>  	f1-score   	</a:t>
            </a:r>
            <a:r>
              <a:rPr lang="es-UY" sz="5600" dirty="0" err="1"/>
              <a:t>support</a:t>
            </a:r>
            <a:endParaRPr lang="es-UY" sz="5600" dirty="0"/>
          </a:p>
          <a:p>
            <a:pPr marL="0" indent="0">
              <a:buNone/>
            </a:pPr>
            <a:endParaRPr lang="es-UY" sz="5600" dirty="0"/>
          </a:p>
          <a:p>
            <a:pPr marL="0" indent="0">
              <a:buNone/>
            </a:pPr>
            <a:r>
              <a:rPr lang="es-UY" sz="5600" dirty="0"/>
              <a:t>           0       		0.76      	0.90      	0.83     	39071</a:t>
            </a:r>
          </a:p>
          <a:p>
            <a:pPr marL="0" indent="0">
              <a:buNone/>
            </a:pPr>
            <a:r>
              <a:rPr lang="es-UY" sz="5600" dirty="0"/>
              <a:t>           1       		0.50      	0.25      	0.34     	14876</a:t>
            </a:r>
          </a:p>
          <a:p>
            <a:pPr marL="0" indent="0">
              <a:buNone/>
            </a:pPr>
            <a:r>
              <a:rPr lang="es-UY" sz="5600" dirty="0" err="1"/>
              <a:t>accuracy</a:t>
            </a:r>
            <a:r>
              <a:rPr lang="es-UY" sz="5600" dirty="0"/>
              <a:t>                     			0.72     	53947</a:t>
            </a:r>
          </a:p>
          <a:p>
            <a:pPr marL="0" indent="0">
              <a:buNone/>
            </a:pPr>
            <a:r>
              <a:rPr lang="es-UY" sz="5600" dirty="0"/>
              <a:t>macro </a:t>
            </a:r>
            <a:r>
              <a:rPr lang="es-UY" sz="5600" dirty="0" err="1"/>
              <a:t>avg</a:t>
            </a:r>
            <a:r>
              <a:rPr lang="es-UY" sz="5600" dirty="0"/>
              <a:t>       	0.63      	0.58      	0.58     	53947</a:t>
            </a:r>
          </a:p>
          <a:p>
            <a:pPr marL="0" indent="0">
              <a:buNone/>
            </a:pPr>
            <a:r>
              <a:rPr lang="es-UY" sz="5600" dirty="0" err="1"/>
              <a:t>weighted</a:t>
            </a:r>
            <a:r>
              <a:rPr lang="es-UY" sz="5600" dirty="0"/>
              <a:t> </a:t>
            </a:r>
            <a:r>
              <a:rPr lang="es-UY" sz="5600" dirty="0" err="1"/>
              <a:t>avg</a:t>
            </a:r>
            <a:r>
              <a:rPr lang="es-UY" sz="5600" dirty="0"/>
              <a:t>       	0.69      	0.72      	0.69     	53947</a:t>
            </a:r>
          </a:p>
          <a:p>
            <a:pPr marL="0" indent="0">
              <a:buNone/>
            </a:pPr>
            <a:endParaRPr lang="es-UY" sz="5600" dirty="0"/>
          </a:p>
          <a:p>
            <a:pPr marL="0" indent="0">
              <a:buNone/>
            </a:pPr>
            <a:r>
              <a:rPr lang="es-UY" sz="5600" dirty="0"/>
              <a:t>• Mean </a:t>
            </a:r>
            <a:r>
              <a:rPr lang="es-UY" sz="5600" dirty="0" err="1"/>
              <a:t>Squared</a:t>
            </a:r>
            <a:r>
              <a:rPr lang="es-UY" sz="5600" dirty="0"/>
              <a:t> Error: 0.275659443527907</a:t>
            </a:r>
          </a:p>
          <a:p>
            <a:pPr marL="0" indent="0">
              <a:buNone/>
            </a:pPr>
            <a:endParaRPr lang="es-UY" sz="5600" dirty="0"/>
          </a:p>
          <a:p>
            <a:pPr marL="0" indent="0">
              <a:buNone/>
            </a:pPr>
            <a:endParaRPr lang="es-UY" sz="5600" dirty="0"/>
          </a:p>
          <a:p>
            <a:pPr marL="0" indent="0">
              <a:buNone/>
            </a:pPr>
            <a:endParaRPr lang="es-UY" sz="1400" dirty="0"/>
          </a:p>
        </p:txBody>
      </p:sp>
      <p:sp>
        <p:nvSpPr>
          <p:cNvPr id="6" name="Marcador de contenido 2">
            <a:extLst>
              <a:ext uri="{FF2B5EF4-FFF2-40B4-BE49-F238E27FC236}">
                <a16:creationId xmlns:a16="http://schemas.microsoft.com/office/drawing/2014/main" id="{F772EFDA-7D44-8B3B-DEA8-243672B7C365}"/>
              </a:ext>
            </a:extLst>
          </p:cNvPr>
          <p:cNvSpPr txBox="1">
            <a:spLocks/>
          </p:cNvSpPr>
          <p:nvPr/>
        </p:nvSpPr>
        <p:spPr>
          <a:xfrm>
            <a:off x="6438900" y="1825625"/>
            <a:ext cx="5600700" cy="4298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UY" sz="600" dirty="0"/>
          </a:p>
        </p:txBody>
      </p:sp>
      <p:sp>
        <p:nvSpPr>
          <p:cNvPr id="10" name="CuadroTexto 9">
            <a:extLst>
              <a:ext uri="{FF2B5EF4-FFF2-40B4-BE49-F238E27FC236}">
                <a16:creationId xmlns:a16="http://schemas.microsoft.com/office/drawing/2014/main" id="{B58BE810-14BA-89CC-741D-FEB0F78FD19B}"/>
              </a:ext>
            </a:extLst>
          </p:cNvPr>
          <p:cNvSpPr txBox="1"/>
          <p:nvPr/>
        </p:nvSpPr>
        <p:spPr>
          <a:xfrm>
            <a:off x="6191250" y="2670175"/>
            <a:ext cx="6096000" cy="4517134"/>
          </a:xfrm>
          <a:prstGeom prst="rect">
            <a:avLst/>
          </a:prstGeom>
          <a:noFill/>
          <a:ln>
            <a:noFill/>
          </a:ln>
        </p:spPr>
        <p:txBody>
          <a:bodyPr wrap="square">
            <a:spAutoFit/>
          </a:bodyPr>
          <a:lstStyle/>
          <a:p>
            <a:pPr defTabSz="914400">
              <a:lnSpc>
                <a:spcPct val="70000"/>
              </a:lnSpc>
              <a:spcBef>
                <a:spcPts val="1000"/>
              </a:spcBef>
            </a:pPr>
            <a:r>
              <a:rPr lang="es-UY" sz="1400" dirty="0"/>
              <a:t>Matriz de confusión:</a:t>
            </a:r>
          </a:p>
          <a:p>
            <a:pPr defTabSz="914400">
              <a:lnSpc>
                <a:spcPct val="70000"/>
              </a:lnSpc>
              <a:spcBef>
                <a:spcPts val="1000"/>
              </a:spcBef>
            </a:pPr>
            <a:r>
              <a:rPr lang="es-UY" sz="1400" dirty="0"/>
              <a:t> [[53166  	5643]</a:t>
            </a:r>
          </a:p>
          <a:p>
            <a:pPr defTabSz="914400">
              <a:lnSpc>
                <a:spcPct val="70000"/>
              </a:lnSpc>
              <a:spcBef>
                <a:spcPts val="1000"/>
              </a:spcBef>
            </a:pPr>
            <a:r>
              <a:rPr lang="es-UY" sz="1400" dirty="0"/>
              <a:t> [43575 	14828]]</a:t>
            </a:r>
          </a:p>
          <a:p>
            <a:pPr defTabSz="914400">
              <a:lnSpc>
                <a:spcPct val="70000"/>
              </a:lnSpc>
              <a:spcBef>
                <a:spcPts val="1000"/>
              </a:spcBef>
            </a:pPr>
            <a:endParaRPr lang="es-UY" sz="1400" dirty="0"/>
          </a:p>
          <a:p>
            <a:pPr defTabSz="914400">
              <a:lnSpc>
                <a:spcPct val="70000"/>
              </a:lnSpc>
              <a:spcBef>
                <a:spcPts val="1000"/>
              </a:spcBef>
            </a:pPr>
            <a:r>
              <a:rPr lang="es-UY" sz="1400" dirty="0"/>
              <a:t>Informe de clasificación:</a:t>
            </a:r>
          </a:p>
          <a:p>
            <a:pPr defTabSz="914400">
              <a:lnSpc>
                <a:spcPct val="70000"/>
              </a:lnSpc>
              <a:spcBef>
                <a:spcPts val="1000"/>
              </a:spcBef>
            </a:pPr>
            <a:r>
              <a:rPr lang="es-UY" sz="1400" dirty="0"/>
              <a:t>               		precisión	</a:t>
            </a:r>
            <a:r>
              <a:rPr lang="es-UY" sz="1400" dirty="0" err="1"/>
              <a:t>recall</a:t>
            </a:r>
            <a:r>
              <a:rPr lang="es-UY" sz="1400" dirty="0"/>
              <a:t>	f1-score	</a:t>
            </a:r>
            <a:r>
              <a:rPr lang="es-UY" sz="1400" dirty="0" err="1"/>
              <a:t>support</a:t>
            </a:r>
            <a:endParaRPr lang="es-UY" sz="1400" dirty="0"/>
          </a:p>
          <a:p>
            <a:pPr defTabSz="914400">
              <a:lnSpc>
                <a:spcPct val="70000"/>
              </a:lnSpc>
              <a:spcBef>
                <a:spcPts val="1000"/>
              </a:spcBef>
            </a:pPr>
            <a:endParaRPr lang="es-UY" sz="1400" dirty="0"/>
          </a:p>
          <a:p>
            <a:pPr defTabSz="914400">
              <a:lnSpc>
                <a:spcPct val="70000"/>
              </a:lnSpc>
              <a:spcBef>
                <a:spcPts val="1000"/>
              </a:spcBef>
            </a:pPr>
            <a:r>
              <a:rPr lang="es-UY" sz="1400" dirty="0"/>
              <a:t>           0       		0.55	0.90      	0.68     	58809</a:t>
            </a:r>
          </a:p>
          <a:p>
            <a:pPr defTabSz="914400">
              <a:lnSpc>
                <a:spcPct val="70000"/>
              </a:lnSpc>
              <a:spcBef>
                <a:spcPts val="1000"/>
              </a:spcBef>
            </a:pPr>
            <a:r>
              <a:rPr lang="es-UY" sz="1400" dirty="0"/>
              <a:t>           1       		0.72      	0.25      	0.38     	58403</a:t>
            </a:r>
          </a:p>
          <a:p>
            <a:pPr defTabSz="914400">
              <a:lnSpc>
                <a:spcPct val="70000"/>
              </a:lnSpc>
              <a:spcBef>
                <a:spcPts val="1000"/>
              </a:spcBef>
            </a:pPr>
            <a:r>
              <a:rPr lang="es-UY" sz="1400" dirty="0" err="1"/>
              <a:t>accuracy</a:t>
            </a:r>
            <a:r>
              <a:rPr lang="es-UY" sz="1400" dirty="0"/>
              <a:t>                           			0.58	117212</a:t>
            </a:r>
          </a:p>
          <a:p>
            <a:pPr defTabSz="914400">
              <a:lnSpc>
                <a:spcPct val="70000"/>
              </a:lnSpc>
              <a:spcBef>
                <a:spcPts val="1000"/>
              </a:spcBef>
            </a:pPr>
            <a:r>
              <a:rPr lang="es-UY" sz="1400" dirty="0"/>
              <a:t>macro </a:t>
            </a:r>
            <a:r>
              <a:rPr lang="es-UY" sz="1400" dirty="0" err="1"/>
              <a:t>avg</a:t>
            </a:r>
            <a:r>
              <a:rPr lang="es-UY" sz="1400" dirty="0"/>
              <a:t>       	0.64      	0.58      	0.53    	117212</a:t>
            </a:r>
          </a:p>
          <a:p>
            <a:pPr defTabSz="914400">
              <a:lnSpc>
                <a:spcPct val="70000"/>
              </a:lnSpc>
              <a:spcBef>
                <a:spcPts val="1000"/>
              </a:spcBef>
            </a:pPr>
            <a:r>
              <a:rPr lang="es-UY" sz="1400" dirty="0" err="1"/>
              <a:t>weighted</a:t>
            </a:r>
            <a:r>
              <a:rPr lang="es-UY" sz="1400" dirty="0"/>
              <a:t> </a:t>
            </a:r>
            <a:r>
              <a:rPr lang="es-UY" sz="1400" dirty="0" err="1"/>
              <a:t>avg</a:t>
            </a:r>
            <a:r>
              <a:rPr lang="es-UY" sz="1400" dirty="0"/>
              <a:t>       	0.64      	0.58      	0.53    	117212</a:t>
            </a:r>
          </a:p>
          <a:p>
            <a:pPr defTabSz="914400">
              <a:lnSpc>
                <a:spcPct val="70000"/>
              </a:lnSpc>
              <a:spcBef>
                <a:spcPts val="1000"/>
              </a:spcBef>
            </a:pPr>
            <a:endParaRPr lang="es-UY" sz="1400" dirty="0"/>
          </a:p>
          <a:p>
            <a:pPr defTabSz="914400">
              <a:lnSpc>
                <a:spcPct val="70000"/>
              </a:lnSpc>
              <a:spcBef>
                <a:spcPts val="1000"/>
              </a:spcBef>
            </a:pPr>
            <a:r>
              <a:rPr lang="es-UY" sz="1400" dirty="0"/>
              <a:t>Mean </a:t>
            </a:r>
            <a:r>
              <a:rPr lang="es-UY" sz="1400" dirty="0" err="1"/>
              <a:t>Squared</a:t>
            </a:r>
            <a:r>
              <a:rPr lang="es-UY" sz="1400" dirty="0"/>
              <a:t> Error: 0.41990581169163566</a:t>
            </a:r>
          </a:p>
          <a:p>
            <a:endParaRPr lang="es-UY" sz="1400" dirty="0"/>
          </a:p>
          <a:p>
            <a:endParaRPr lang="es-UY" sz="1400" dirty="0"/>
          </a:p>
          <a:p>
            <a:endParaRPr lang="es-UY" sz="1400" dirty="0"/>
          </a:p>
        </p:txBody>
      </p:sp>
      <p:cxnSp>
        <p:nvCxnSpPr>
          <p:cNvPr id="12" name="Conector recto 11">
            <a:extLst>
              <a:ext uri="{FF2B5EF4-FFF2-40B4-BE49-F238E27FC236}">
                <a16:creationId xmlns:a16="http://schemas.microsoft.com/office/drawing/2014/main" id="{C5C42C11-4D0D-DF1D-345D-D18F4B9B1FB9}"/>
              </a:ext>
            </a:extLst>
          </p:cNvPr>
          <p:cNvCxnSpPr>
            <a:cxnSpLocks/>
          </p:cNvCxnSpPr>
          <p:nvPr/>
        </p:nvCxnSpPr>
        <p:spPr>
          <a:xfrm>
            <a:off x="6096000" y="2670175"/>
            <a:ext cx="0" cy="3921125"/>
          </a:xfrm>
          <a:prstGeom prst="line">
            <a:avLst/>
          </a:prstGeom>
        </p:spPr>
        <p:style>
          <a:lnRef idx="2">
            <a:schemeClr val="accent1"/>
          </a:lnRef>
          <a:fillRef idx="0">
            <a:schemeClr val="accent1"/>
          </a:fillRef>
          <a:effectRef idx="1">
            <a:schemeClr val="accent1"/>
          </a:effectRef>
          <a:fontRef idx="minor">
            <a:schemeClr val="tx1"/>
          </a:fontRef>
        </p:style>
      </p:cxnSp>
      <p:sp>
        <p:nvSpPr>
          <p:cNvPr id="16" name="Marcador de contenido 2">
            <a:extLst>
              <a:ext uri="{FF2B5EF4-FFF2-40B4-BE49-F238E27FC236}">
                <a16:creationId xmlns:a16="http://schemas.microsoft.com/office/drawing/2014/main" id="{73DF3120-E5C5-8553-F57D-47B6242F268B}"/>
              </a:ext>
            </a:extLst>
          </p:cNvPr>
          <p:cNvSpPr txBox="1">
            <a:spLocks/>
          </p:cNvSpPr>
          <p:nvPr/>
        </p:nvSpPr>
        <p:spPr>
          <a:xfrm>
            <a:off x="3724275" y="1609725"/>
            <a:ext cx="4743450" cy="638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UY" sz="1600" b="1" dirty="0">
                <a:solidFill>
                  <a:srgbClr val="1F1F1F"/>
                </a:solidFill>
                <a:latin typeface="Courier New" panose="02070309020205020404" pitchFamily="49" charset="0"/>
              </a:rPr>
              <a:t>Matriz de confusión y MSE antes y después de SMOTE</a:t>
            </a:r>
            <a:endParaRPr lang="es-UY" sz="1600" b="1" dirty="0"/>
          </a:p>
        </p:txBody>
      </p:sp>
    </p:spTree>
    <p:extLst>
      <p:ext uri="{BB962C8B-B14F-4D97-AF65-F5344CB8AC3E}">
        <p14:creationId xmlns:p14="http://schemas.microsoft.com/office/powerpoint/2010/main" val="335550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a:extLst>
            <a:ext uri="{FF2B5EF4-FFF2-40B4-BE49-F238E27FC236}">
              <a16:creationId xmlns:a16="http://schemas.microsoft.com/office/drawing/2014/main" id="{FABB3086-22C4-B68E-7E54-86FB2E8FD68E}"/>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72976B8A-13AC-D278-686F-000AC3ABD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50" y="2005013"/>
            <a:ext cx="5295900" cy="433387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15727DC-F778-6C7A-E688-AAFD388DC2FA}"/>
              </a:ext>
            </a:extLst>
          </p:cNvPr>
          <p:cNvSpPr>
            <a:spLocks noGrp="1"/>
          </p:cNvSpPr>
          <p:nvPr>
            <p:ph type="title"/>
          </p:nvPr>
        </p:nvSpPr>
        <p:spPr>
          <a:xfrm>
            <a:off x="838200" y="365125"/>
            <a:ext cx="10515600" cy="1325563"/>
          </a:xfrm>
        </p:spPr>
        <p:txBody>
          <a:bodyPr/>
          <a:lstStyle/>
          <a:p>
            <a:r>
              <a:rPr lang="es-UY" dirty="0"/>
              <a:t>Modelado 1: modelo mejorado con SMOTE</a:t>
            </a:r>
          </a:p>
        </p:txBody>
      </p:sp>
    </p:spTree>
    <p:extLst>
      <p:ext uri="{BB962C8B-B14F-4D97-AF65-F5344CB8AC3E}">
        <p14:creationId xmlns:p14="http://schemas.microsoft.com/office/powerpoint/2010/main" val="142594554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295</TotalTime>
  <Words>979</Words>
  <Application>Microsoft Office PowerPoint</Application>
  <PresentationFormat>Panorámica</PresentationFormat>
  <Paragraphs>134</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Aptos</vt:lpstr>
      <vt:lpstr>Aptos Display</vt:lpstr>
      <vt:lpstr>Arial</vt:lpstr>
      <vt:lpstr>Courier New</vt:lpstr>
      <vt:lpstr>Roboto</vt:lpstr>
      <vt:lpstr>Tema de Office</vt:lpstr>
      <vt:lpstr>Juegos olímpicos: 120 años de historia</vt:lpstr>
      <vt:lpstr>La base de datos</vt:lpstr>
      <vt:lpstr>Presentación de PowerPoint</vt:lpstr>
      <vt:lpstr>Hombres y mujeres</vt:lpstr>
      <vt:lpstr>Evolución proporción medallas femeninas</vt:lpstr>
      <vt:lpstr>Conclusión primera parte</vt:lpstr>
      <vt:lpstr>Machine Learning</vt:lpstr>
      <vt:lpstr>Modelado 1: Regresión logística</vt:lpstr>
      <vt:lpstr>Modelado 1: modelo mejorado con SMOTE</vt:lpstr>
      <vt:lpstr>Modelado 2: XGBoost</vt:lpstr>
      <vt:lpstr>Modelado 3: Random Forest</vt:lpstr>
      <vt:lpstr>Conclusión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Moreno</dc:creator>
  <cp:lastModifiedBy>Juan Moreno</cp:lastModifiedBy>
  <cp:revision>3</cp:revision>
  <dcterms:created xsi:type="dcterms:W3CDTF">2024-12-01T21:18:20Z</dcterms:created>
  <dcterms:modified xsi:type="dcterms:W3CDTF">2024-12-04T01:34:01Z</dcterms:modified>
</cp:coreProperties>
</file>