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9143365" cy="6857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91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56" d="100"/>
          <a:sy n="56" d="100"/>
        </p:scale>
        <p:origin x="0" y="0"/>
      </p:cViewPr>
      <p:guideLst>
        <p:guide orient="horz" pos="2911"/>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7"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18"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9"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0"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1"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3"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24"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25"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9"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0"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1"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4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4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45"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4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4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49"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3"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4"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5"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a:off x="1991995" y="1772920"/>
            <a:ext cx="7391400" cy="2346325"/>
          </a:xfrm>
          <a:prstGeom prst="rect">
            <a:avLst/>
          </a:prstGeom>
          <a:noFill/>
          <a:ln w="12700" cap="flat" cmpd="sng">
            <a:noFill/>
            <a:prstDash val="solid"/>
            <a:miter/>
          </a:ln>
        </p:spPr>
        <p:txBody>
          <a:bodyPr vert="horz" wrap="square" lIns="0" tIns="16510" rIns="0" bIns="0" anchor="t" anchorCtr="0">
            <a:noAutofit/>
          </a:bodyPr>
          <a:lstStyle/>
          <a:p>
            <a:pPr marL="0" indent="0" algn="l">
              <a:lnSpc>
                <a:spcPct val="100000"/>
              </a:lnSpc>
              <a:spcBef>
                <a:spcPts val="130"/>
              </a:spcBef>
              <a:spcAft>
                <a:spcPts val="0"/>
              </a:spcAft>
              <a:buNone/>
            </a:pPr>
            <a:r>
              <a:rPr lang="en-US" altLang="zh-CN" sz="54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JAMPANA MURALI</a:t>
            </a:r>
            <a:br>
              <a:rPr lang="en-US" altLang="zh-CN" sz="54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54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PRIYA</a:t>
            </a:r>
            <a:endParaRPr lang="en-US" altLang="zh-CN" sz="54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39"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40"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4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1" name="文本框"/>
          <p:cNvSpPr>
            <a:spLocks noGrp="1"/>
          </p:cNvSpPr>
          <p:nvPr>
            <p:ph type="title"/>
          </p:nvPr>
        </p:nvSpPr>
        <p:spPr>
          <a:xfrm>
            <a:off x="755332" y="385444"/>
            <a:ext cx="4908675" cy="737233"/>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3" name="矩形"/>
          <p:cNvSpPr/>
          <p:nvPr/>
        </p:nvSpPr>
        <p:spPr>
          <a:xfrm>
            <a:off x="-2257390" y="981059"/>
            <a:ext cx="10657357" cy="6597000"/>
          </a:xfrm>
          <a:prstGeom prst="rect">
            <a:avLst/>
          </a:prstGeom>
          <a:noFill/>
          <a:ln w="12700" cap="flat" cmpd="sng">
            <a:noFill/>
            <a:prstDash val="solid"/>
            <a:miter/>
          </a:ln>
        </p:spPr>
        <p:txBody>
          <a:bodyPr vert="horz" wrap="square" lIns="0" tIns="13320" rIns="0" bIns="0" anchor="t" anchorCtr="0">
            <a:spAutoFit/>
          </a:bodyPr>
          <a:lstStyle/>
          <a:p>
            <a:pPr marL="12700" lvl="2" indent="0" algn="ctr" eaLnBrk="1" latinLnBrk="0" hangingPunct="1">
              <a:lnSpc>
                <a:spcPct val="100000"/>
              </a:lnSpc>
              <a:spcBef>
                <a:spcPts val="105"/>
              </a:spcBef>
              <a:spcAft>
                <a:spcPts val="300"/>
              </a:spcAft>
              <a:buNone/>
            </a:pPr>
            <a:br>
              <a:rPr lang="zh-CN" altLang="en-US" sz="4000" b="1" i="0" u="none" strike="noStrike" kern="1200" cap="none" spc="0" baseline="0">
                <a:solidFill>
                  <a:schemeClr val="tx1"/>
                </a:solidFill>
                <a:latin typeface="Trebuchet MS" panose="020B0603020202020204" charset="0"/>
                <a:ea typeface="Droid Sans" charset="0"/>
                <a:cs typeface="Trebuchet MS" panose="020B0603020202020204" charset="0"/>
              </a:rPr>
            </a:br>
            <a:r>
              <a:rPr lang="en-US" altLang="zh-CN" sz="3200" b="1" i="0" u="none" strike="noStrike" kern="1200" cap="none" spc="0" baseline="0">
                <a:solidFill>
                  <a:schemeClr val="tx1"/>
                </a:solidFill>
                <a:latin typeface="Arial" panose="020B0604020202020204" pitchFamily="34" charset="0"/>
                <a:ea typeface="Droid Sans" charset="0"/>
                <a:cs typeface="Arial" panose="020B0604020202020204" pitchFamily="34" charset="0"/>
              </a:rPr>
              <a:t>Detection and Prevention:-</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1</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Antivirus and Anti-malware Software:
 2. Behavioral Analysis Tools:
3. Anti-Keylogging Software</a:t>
            </a:r>
            <a:endPar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endParaRPr>
          </a:p>
          <a:p>
            <a:pPr marL="12700" lvl="2" indent="0" algn="ctr" eaLnBrk="1" latinLnBrk="0" hangingPunct="1">
              <a:lnSpc>
                <a:spcPct val="100000"/>
              </a:lnSpc>
              <a:spcBef>
                <a:spcPts val="105"/>
              </a:spcBef>
              <a:spcAft>
                <a:spcPts val="300"/>
              </a:spcAft>
              <a:buNone/>
            </a:pPr>
            <a:endPar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endParaRPr>
          </a:p>
          <a:p>
            <a:pPr marL="12700" lvl="2" indent="0" algn="just" eaLnBrk="1" latinLnBrk="0" hangingPunct="1">
              <a:lnSpc>
                <a:spcPct val="100000"/>
              </a:lnSpc>
              <a:spcBef>
                <a:spcPts val="105"/>
              </a:spcBef>
              <a:spcAft>
                <a:spcPts val="300"/>
              </a:spcAft>
              <a:buNone/>
            </a:pP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a:t>
            </a:r>
            <a:r>
              <a:rPr lang="en-US" altLang="zh-CN" sz="3200" b="1" i="0" u="none" strike="noStrike" kern="1200" cap="none" spc="0" baseline="0">
                <a:solidFill>
                  <a:schemeClr val="tx1"/>
                </a:solidFill>
                <a:latin typeface="Arial" panose="020B0604020202020204" pitchFamily="34" charset="0"/>
                <a:ea typeface="Droid Sans" charset="0"/>
                <a:cs typeface="Arial" panose="020B0604020202020204" pitchFamily="34" charset="0"/>
              </a:rPr>
              <a:t>Security Measures</a:t>
            </a:r>
            <a:r>
              <a:rPr lang="en-US" altLang="zh-CN" sz="3200" b="1" i="0" u="none" strike="noStrike" kern="1200" cap="none" spc="0" baseline="0">
                <a:solidFill>
                  <a:schemeClr val="tx1"/>
                </a:solidFill>
                <a:latin typeface="Arial" panose="020B0604020202020204" pitchFamily="34" charset="0"/>
                <a:ea typeface="Droid Sans" charset="0"/>
                <a:cs typeface="Arial" panose="020B0604020202020204" pitchFamily="34" charset="0"/>
              </a:rPr>
              <a:t>:-</a:t>
            </a:r>
            <a:endParaRPr lang="en-US" altLang="zh-CN" sz="3200" b="1" i="0" u="none" strike="noStrike" kern="1200" cap="none" spc="0" baseline="0">
              <a:solidFill>
                <a:schemeClr val="tx1"/>
              </a:solidFill>
              <a:latin typeface="Arial" panose="020B0604020202020204" pitchFamily="34" charset="0"/>
              <a:ea typeface="Droid Sans" charset="0"/>
              <a:cs typeface="Arial" panose="020B0604020202020204" pitchFamily="34" charset="0"/>
            </a:endParaRPr>
          </a:p>
          <a:p>
            <a:pPr marL="12700" lvl="2" indent="0" algn="just" eaLnBrk="1" latinLnBrk="0" hangingPunct="1">
              <a:lnSpc>
                <a:spcPct val="100000"/>
              </a:lnSpc>
              <a:spcBef>
                <a:spcPts val="105"/>
              </a:spcBef>
              <a:spcAft>
                <a:spcPts val="300"/>
              </a:spcAft>
              <a:buNone/>
            </a:pPr>
            <a:r>
              <a:rPr lang="en-US" altLang="zh-CN" sz="3200" b="1" i="0" u="none" strike="noStrike" kern="1200" cap="none" spc="0" baseline="0">
                <a:solidFill>
                  <a:schemeClr val="tx1"/>
                </a:solidFill>
                <a:latin typeface="Arial" panose="020B0604020202020204" pitchFamily="34" charset="0"/>
                <a:ea typeface="Droid Sans" charset="0"/>
                <a:cs typeface="Arial" panose="020B0604020202020204" pitchFamily="34" charset="0"/>
              </a:rPr>
              <a:t>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1. Software Updates: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2. Strong Password Policies: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                        </a:t>
            </a:r>
            <a:r>
              <a:rPr lang="en-US" altLang="zh-CN" sz="3200" b="0" i="0" u="none" strike="noStrike" kern="1200" cap="none" spc="0" baseline="0">
                <a:solidFill>
                  <a:schemeClr val="tx1"/>
                </a:solidFill>
                <a:latin typeface="Arial" panose="020B0604020202020204" pitchFamily="34" charset="0"/>
                <a:ea typeface="Droid Sans" charset="0"/>
                <a:cs typeface="Arial" panose="020B0604020202020204" pitchFamily="34" charset="0"/>
              </a:rPr>
              <a:t>3. User Education:
</a:t>
            </a:r>
            <a:br>
              <a:rPr lang="zh-CN" altLang="en-US" sz="3200" b="1" i="0" u="none" strike="noStrike" kern="1200" cap="none" spc="0" baseline="0">
                <a:solidFill>
                  <a:schemeClr val="tx1"/>
                </a:solidFill>
                <a:latin typeface="Trebuchet MS" panose="020B0603020202020204" charset="0"/>
                <a:ea typeface="Droid Sans" charset="0"/>
                <a:cs typeface="Trebuchet MS" panose="020B0603020202020204" charset="0"/>
              </a:rPr>
            </a:br>
            <a:br>
              <a:rPr lang="zh-CN" altLang="en-US" sz="3200" b="1" i="0" u="none" strike="noStrike" kern="1200" cap="none" spc="0" baseline="0">
                <a:solidFill>
                  <a:schemeClr val="tx1"/>
                </a:solidFill>
                <a:latin typeface="Trebuchet MS" panose="020B0603020202020204" charset="0"/>
                <a:ea typeface="Droid Sans" charset="0"/>
                <a:cs typeface="Trebuchet MS" panose="020B0603020202020204" charset="0"/>
              </a:rPr>
            </a:br>
            <a:r>
              <a:rPr lang="en-US" altLang="zh-CN" sz="3200" b="1" i="0" u="none" strike="noStrike" kern="1200" cap="none" spc="0" baseline="0">
                <a:solidFill>
                  <a:schemeClr val="tx1"/>
                </a:solidFill>
                <a:latin typeface="Trebuchet MS" panose="020B0603020202020204" charset="0"/>
                <a:ea typeface="Droid Sans" charset="0"/>
                <a:cs typeface="Trebuchet MS" panose="020B0603020202020204" charset="0"/>
              </a:rPr>
              <a:t> </a:t>
            </a:r>
            <a:endParaRPr lang="zh-CN" altLang="en-US" sz="3200" b="1" i="0" u="none" strike="noStrike" kern="1200" cap="none" spc="0" baseline="0">
              <a:solidFill>
                <a:schemeClr val="tx1"/>
              </a:solidFill>
              <a:latin typeface="Arial" panose="020B0604020202020204" pitchFamily="34" charset="0"/>
              <a:ea typeface="Droid Sans"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5" name="组合"/>
          <p:cNvGrpSpPr/>
          <p:nvPr/>
        </p:nvGrpSpPr>
        <p:grpSpPr>
          <a:xfrm>
            <a:off x="7448612" y="0"/>
            <a:ext cx="4743793" cy="6858466"/>
            <a:chOff x="7448612" y="0"/>
            <a:chExt cx="4743793" cy="6858466"/>
          </a:xfrm>
        </p:grpSpPr>
        <p:sp>
          <p:nvSpPr>
            <p:cNvPr id="56"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7"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8"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0"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1"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62"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3"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6"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8" name="曲线"/>
          <p:cNvSpPr/>
          <p:nvPr/>
        </p:nvSpPr>
        <p:spPr>
          <a:xfrm>
            <a:off x="1200074" y="1695450"/>
            <a:ext cx="8639867" cy="288553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noFill/>
          <a:ln cap="flat" cmpd="sng">
            <a:noFill/>
            <a:prstDash val="solid"/>
            <a:miter/>
          </a:ln>
        </p:spPr>
      </p:sp>
      <p:sp>
        <p:nvSpPr>
          <p:cNvPr id="6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0" name="文本框"/>
          <p:cNvSpPr>
            <a:spLocks noGrp="1"/>
          </p:cNvSpPr>
          <p:nvPr>
            <p:ph type="title"/>
          </p:nvPr>
        </p:nvSpPr>
        <p:spPr>
          <a:xfrm>
            <a:off x="1055370" y="1772920"/>
            <a:ext cx="7411085" cy="2621915"/>
          </a:xfrm>
          <a:prstGeom prst="rect">
            <a:avLst/>
          </a:prstGeom>
          <a:noFill/>
          <a:ln w="12700" cap="flat" cmpd="sng">
            <a:noFill/>
            <a:prstDash val="solid"/>
            <a:miter/>
          </a:ln>
        </p:spPr>
        <p:txBody>
          <a:bodyPr vert="horz" wrap="square" lIns="0" tIns="16510" rIns="0" bIns="0" anchor="t" anchorCtr="0">
            <a:noAutofit/>
          </a:bodyPr>
          <a:lstStyle/>
          <a:p>
            <a:pPr marL="12700" indent="0" algn="l">
              <a:lnSpc>
                <a:spcPct val="100000"/>
              </a:lnSpc>
              <a:spcBef>
                <a:spcPts val="130"/>
              </a:spcBef>
              <a:spcAft>
                <a:spcPts val="0"/>
              </a:spcAft>
              <a:buNone/>
            </a:pPr>
            <a:r>
              <a:rPr lang="en-US" altLang="zh-CN" sz="5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KEY LOGGER AND SECURITY</a:t>
            </a:r>
            <a:endParaRPr lang="en-US" altLang="zh-CN" sz="5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73" name="组合"/>
          <p:cNvGrpSpPr/>
          <p:nvPr/>
        </p:nvGrpSpPr>
        <p:grpSpPr>
          <a:xfrm>
            <a:off x="466725" y="6410325"/>
            <a:ext cx="3705224" cy="295275"/>
            <a:chOff x="466725" y="6410325"/>
            <a:chExt cx="3705224" cy="295275"/>
          </a:xfrm>
        </p:grpSpPr>
        <p:pic>
          <p:nvPicPr>
            <p:cNvPr id="71"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pic>
          <p:nvPicPr>
            <p:cNvPr id="72" name="图片"/>
            <p:cNvPicPr/>
            <p:nvPr/>
          </p:nvPicPr>
          <p:blipFill>
            <a:blip r:embed="rId1" cstate="print"/>
            <a:stretch>
              <a:fillRect/>
            </a:stretch>
          </p:blipFill>
          <p:spPr>
            <a:xfrm>
              <a:off x="466725" y="6410325"/>
              <a:ext cx="3705224" cy="295275"/>
            </a:xfrm>
            <a:prstGeom prst="rect">
              <a:avLst/>
            </a:prstGeom>
            <a:noFill/>
            <a:ln w="12700" cap="flat" cmpd="sng">
              <a:noFill/>
              <a:prstDash val="solid"/>
              <a:miter/>
            </a:ln>
          </p:spPr>
        </p:pic>
      </p:grpSp>
      <p:sp>
        <p:nvSpPr>
          <p:cNvPr id="74"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7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6" name="组合"/>
          <p:cNvGrpSpPr/>
          <p:nvPr/>
        </p:nvGrpSpPr>
        <p:grpSpPr>
          <a:xfrm>
            <a:off x="7448612" y="0"/>
            <a:ext cx="4743793" cy="6858466"/>
            <a:chOff x="7448612" y="0"/>
            <a:chExt cx="4743793" cy="6858466"/>
          </a:xfrm>
        </p:grpSpPr>
        <p:sp>
          <p:nvSpPr>
            <p:cNvPr id="77"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78"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9"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0"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81"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2"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3"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84"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85"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7"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8"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89"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90"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91" name="图片"/>
          <p:cNvPicPr/>
          <p:nvPr/>
        </p:nvPicPr>
        <p:blipFill>
          <a:blip r:embed="rId1" cstate="print"/>
          <a:stretch>
            <a:fillRect/>
          </a:stretch>
        </p:blipFill>
        <p:spPr>
          <a:xfrm>
            <a:off x="10687050" y="6134100"/>
            <a:ext cx="247648" cy="247650"/>
          </a:xfrm>
          <a:prstGeom prst="rect">
            <a:avLst/>
          </a:prstGeom>
          <a:noFill/>
          <a:ln w="12700" cap="flat" cmpd="sng">
            <a:noFill/>
            <a:prstDash val="solid"/>
            <a:miter/>
          </a:ln>
        </p:spPr>
      </p:pic>
      <p:grpSp>
        <p:nvGrpSpPr>
          <p:cNvPr id="94" name="组合"/>
          <p:cNvGrpSpPr/>
          <p:nvPr/>
        </p:nvGrpSpPr>
        <p:grpSpPr>
          <a:xfrm>
            <a:off x="47625" y="3716995"/>
            <a:ext cx="3672410" cy="3112423"/>
            <a:chOff x="47625" y="3716995"/>
            <a:chExt cx="3672410" cy="3112423"/>
          </a:xfrm>
        </p:grpSpPr>
        <p:pic>
          <p:nvPicPr>
            <p:cNvPr id="92" name="图片"/>
            <p:cNvPicPr/>
            <p:nvPr/>
          </p:nvPicPr>
          <p:blipFill>
            <a:blip r:embed="rId1" cstate="print"/>
            <a:stretch>
              <a:fillRect/>
            </a:stretch>
          </p:blipFill>
          <p:spPr>
            <a:xfrm>
              <a:off x="420802" y="6396049"/>
              <a:ext cx="3299233" cy="305336"/>
            </a:xfrm>
            <a:prstGeom prst="rect">
              <a:avLst/>
            </a:prstGeom>
            <a:noFill/>
            <a:ln w="12700" cap="flat" cmpd="sng">
              <a:noFill/>
              <a:prstDash val="solid"/>
              <a:miter/>
            </a:ln>
          </p:spPr>
        </p:pic>
        <p:pic>
          <p:nvPicPr>
            <p:cNvPr id="93" name="图片"/>
            <p:cNvPicPr/>
            <p:nvPr/>
          </p:nvPicPr>
          <p:blipFill>
            <a:blip r:embed="rId1" cstate="print"/>
            <a:stretch>
              <a:fillRect/>
            </a:stretch>
          </p:blipFill>
          <p:spPr>
            <a:xfrm>
              <a:off x="47625" y="3716995"/>
              <a:ext cx="1543600" cy="3112423"/>
            </a:xfrm>
            <a:prstGeom prst="rect">
              <a:avLst/>
            </a:prstGeom>
            <a:noFill/>
            <a:ln w="12700" cap="flat" cmpd="sng">
              <a:noFill/>
              <a:prstDash val="solid"/>
              <a:miter/>
            </a:ln>
          </p:spPr>
        </p:pic>
      </p:grpSp>
      <p:sp>
        <p:nvSpPr>
          <p:cNvPr id="95" name="文本框"/>
          <p:cNvSpPr>
            <a:spLocks noGrp="1"/>
          </p:cNvSpPr>
          <p:nvPr>
            <p:ph type="title"/>
          </p:nvPr>
        </p:nvSpPr>
        <p:spPr>
          <a:xfrm>
            <a:off x="695323" y="910846"/>
            <a:ext cx="3556252"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97" name="矩形"/>
          <p:cNvSpPr/>
          <p:nvPr/>
        </p:nvSpPr>
        <p:spPr>
          <a:xfrm>
            <a:off x="1774908" y="1699593"/>
            <a:ext cx="3556250" cy="556259"/>
          </a:xfrm>
          <a:prstGeom prst="rect">
            <a:avLst/>
          </a:prstGeom>
          <a:noFill/>
          <a:ln w="12700" cap="flat" cmpd="sng">
            <a:noFill/>
            <a:prstDash val="solid"/>
            <a:miter/>
          </a:ln>
        </p:spPr>
      </p:sp>
      <p:sp>
        <p:nvSpPr>
          <p:cNvPr id="98" name="矩形"/>
          <p:cNvSpPr/>
          <p:nvPr/>
        </p:nvSpPr>
        <p:spPr>
          <a:xfrm>
            <a:off x="628640" y="2492992"/>
            <a:ext cx="6983536" cy="2651110"/>
          </a:xfrm>
          <a:prstGeom prst="rect">
            <a:avLst/>
          </a:prstGeom>
          <a:noFill/>
          <a:ln w="12700" cap="flat" cmpd="sng">
            <a:noFill/>
            <a:prstDash val="solid"/>
            <a:miter/>
          </a:ln>
        </p:spPr>
        <p:txBody>
          <a:bodyPr vert="horz" wrap="square" lIns="0" tIns="13320" rIns="0" bIns="0" anchor="t" anchorCtr="0">
            <a:spAutoFit/>
          </a:bodyPr>
          <a:lstStyle/>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•Introduction  to  keylogger</a:t>
            </a:r>
            <a:endPar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•Problem  statement</a:t>
            </a:r>
            <a:endPar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•Project  overview </a:t>
            </a:r>
            <a:endPar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•End users </a:t>
            </a:r>
            <a:endPar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•Modelling</a:t>
            </a:r>
            <a:endPar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05"/>
              </a:spcBef>
              <a:spcAft>
                <a:spcPts val="0"/>
              </a:spcAft>
              <a:buNone/>
            </a:pPr>
            <a:r>
              <a:rPr lang="en-US" altLang="zh-CN"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•Result</a:t>
            </a:r>
            <a:endParaRPr lang="zh-CN" altLang="en-US" sz="28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0" name="文本框"/>
          <p:cNvSpPr>
            <a:spLocks noGrp="1"/>
          </p:cNvSpPr>
          <p:nvPr>
            <p:ph type="title"/>
          </p:nvPr>
        </p:nvSpPr>
        <p:spPr>
          <a:xfrm>
            <a:off x="548325" y="184536"/>
            <a:ext cx="5254354" cy="664210"/>
          </a:xfrm>
          <a:prstGeom prst="rect">
            <a:avLst/>
          </a:prstGeom>
          <a:noFill/>
          <a:ln w="12700" cap="flat" cmpd="sng">
            <a:noFill/>
            <a:prstDash val="solid"/>
            <a:miter/>
          </a:ln>
        </p:spPr>
        <p:txBody>
          <a:bodyPr vert="horz" wrap="square" lIns="0" tIns="16510" rIns="0" bIns="0" anchor="t" anchorCtr="0">
            <a:spAutoFit/>
          </a:bodyPr>
          <a:lstStyle/>
          <a:p>
            <a:pPr marL="0" indent="0" algn="l">
              <a:lnSpc>
                <a:spcPct val="100000"/>
              </a:lnSpc>
              <a:spcBef>
                <a:spcPts val="130"/>
              </a:spcBef>
              <a:spcAft>
                <a:spcPts val="0"/>
              </a:spcAft>
              <a:buNone/>
              <a:tabLst>
                <a:tab pos="2727960" algn="l"/>
              </a:tabLst>
            </a:pP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Introduction :</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01"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102"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 name="矩形"/>
          <p:cNvSpPr/>
          <p:nvPr/>
        </p:nvSpPr>
        <p:spPr>
          <a:xfrm>
            <a:off x="409575" y="1057275"/>
            <a:ext cx="10534015" cy="5185410"/>
          </a:xfrm>
          <a:prstGeom prst="rect">
            <a:avLst/>
          </a:prstGeom>
          <a:noFill/>
          <a:ln w="12700" cap="flat" cmpd="sng">
            <a:noFill/>
            <a:prstDash val="solid"/>
            <a:miter/>
          </a:ln>
        </p:spPr>
        <p:txBody>
          <a:bodyPr vert="horz" wrap="square" lIns="91440" tIns="45720" rIns="91440" bIns="45720" anchor="t" anchorCtr="0">
            <a:no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Understanding Keyloggers:</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Types of Keyloggers:</a:t>
            </a:r>
            <a:endParaRPr lang="zh-CN" altLang="en-US" sz="20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Software Keyloggers:</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Installed as a program on a computer, these can operate stealthily to record all keystrokes made by a user.</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Hardware Keyloggers:</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Physical devices inserted between the keyboard cable and the computer, capturing </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keystrokes directly.</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Purpose:</a:t>
            </a:r>
            <a:endParaRPr lang="zh-CN" altLang="en-US" sz="20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Legitimate Use: </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Employers may use keyloggers to monitor employee activities, or parents might use them to</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supervise their childr</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en</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 online behavior.</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Malicious Use: </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Cybercriminals can use keyloggers to steal sensitive information like passwords, credit card numbers, or personal messages.</a:t>
            </a: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336237" y="116842"/>
            <a:ext cx="10681334" cy="723899"/>
          </a:xfrm>
          <a:prstGeom prst="rect">
            <a:avLst/>
          </a:prstGeom>
          <a:noFill/>
          <a:ln w="12700" cap="flat" cmpd="sng">
            <a:noFill/>
            <a:prstDash val="solid"/>
            <a:miter/>
          </a:ln>
        </p:spPr>
        <p:txBody>
          <a:bodyPr vert="horz" wrap="square" lIns="0" tIns="0" rIns="0" bIns="0" anchor="t" anchorCtr="0">
            <a:spAutoFit/>
          </a:bodyPr>
          <a:lstStyle/>
          <a:p>
            <a:pPr marL="0" indent="0" algn="l">
              <a:lnSpc>
                <a:spcPct val="100000"/>
              </a:lnSpc>
              <a:spcBef>
                <a:spcPts val="0"/>
              </a:spcBef>
              <a:spcAft>
                <a:spcPts val="0"/>
              </a:spcAft>
              <a:buNone/>
            </a:pPr>
            <a:r>
              <a:rPr lang="en-US" altLang="zh-CN" sz="4800" b="1" i="0" u="none" strike="noStrike" kern="0" cap="none" spc="0" baseline="0">
                <a:latin typeface="Calibri" panose="020F0502020204030204" charset="0"/>
                <a:ea typeface="SimSun" panose="02010600030101010101" pitchFamily="2" charset="-122"/>
                <a:cs typeface="Lucida Sans" panose="020B0602030504020204" charset="0"/>
              </a:rPr>
              <a:t>PROBLEM STATEMENT </a:t>
            </a:r>
            <a:endParaRPr lang="zh-CN" altLang="en-US" sz="4800" b="1" i="0" u="none" strike="noStrike" kern="0" cap="none" spc="0" baseline="0">
              <a:latin typeface="Calibri" panose="020F0502020204030204" charset="0"/>
              <a:ea typeface="SimSun" panose="02010600030101010101" pitchFamily="2" charset="-122"/>
              <a:cs typeface="Lucida Sans" panose="020B0602030504020204" charset="0"/>
            </a:endParaRPr>
          </a:p>
        </p:txBody>
      </p:sp>
      <p:grpSp>
        <p:nvGrpSpPr>
          <p:cNvPr id="109" name="组合"/>
          <p:cNvGrpSpPr/>
          <p:nvPr/>
        </p:nvGrpSpPr>
        <p:grpSpPr>
          <a:xfrm rot="20799334">
            <a:off x="9628590" y="4581954"/>
            <a:ext cx="2663109" cy="2236849"/>
            <a:chOff x="9628590" y="4581954"/>
            <a:chExt cx="2663109" cy="2236849"/>
          </a:xfrm>
        </p:grpSpPr>
        <p:sp>
          <p:nvSpPr>
            <p:cNvPr id="106" name="曲线"/>
            <p:cNvSpPr/>
            <p:nvPr/>
          </p:nvSpPr>
          <p:spPr>
            <a:xfrm>
              <a:off x="10941863" y="4836163"/>
              <a:ext cx="440466" cy="313696"/>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lnTo>
                    <a:pt x="21600" y="0"/>
                  </a:lnTo>
                  <a:close/>
                </a:path>
              </a:pathLst>
            </a:custGeom>
            <a:solidFill>
              <a:srgbClr val="42AF51"/>
            </a:solidFill>
            <a:ln w="12700" cap="flat" cmpd="sng">
              <a:noFill/>
              <a:prstDash val="solid"/>
              <a:miter/>
            </a:ln>
          </p:spPr>
        </p:sp>
        <p:sp>
          <p:nvSpPr>
            <p:cNvPr id="107" name="曲线"/>
            <p:cNvSpPr/>
            <p:nvPr/>
          </p:nvSpPr>
          <p:spPr>
            <a:xfrm>
              <a:off x="10941863" y="4660000"/>
              <a:ext cx="173906" cy="123628"/>
            </a:xfrm>
            <a:custGeom>
              <a:avLst/>
              <a:gdLst>
                <a:gd name="T1" fmla="*/ 0 w 21600"/>
                <a:gd name="T2" fmla="*/ 0 h 21600"/>
                <a:gd name="T3" fmla="*/ 21600 w 21600"/>
                <a:gd name="T4" fmla="*/ 21600 h 21600"/>
              </a:gdLst>
              <a:ahLst/>
              <a:cxnLst/>
              <a:rect l="T1" t="T2" r="T3" b="T4"/>
              <a:pathLst>
                <a:path w="21600" h="21600">
                  <a:moveTo>
                    <a:pt x="21595" y="0"/>
                  </a:moveTo>
                  <a:lnTo>
                    <a:pt x="0" y="0"/>
                  </a:lnTo>
                  <a:lnTo>
                    <a:pt x="0" y="21600"/>
                  </a:lnTo>
                  <a:lnTo>
                    <a:pt x="21595" y="21600"/>
                  </a:lnTo>
                  <a:lnTo>
                    <a:pt x="21595" y="0"/>
                  </a:lnTo>
                  <a:lnTo>
                    <a:pt x="21595" y="0"/>
                  </a:lnTo>
                  <a:close/>
                </a:path>
              </a:pathLst>
            </a:custGeom>
            <a:solidFill>
              <a:srgbClr val="2D936B"/>
            </a:solidFill>
            <a:ln w="12700" cap="flat" cmpd="sng">
              <a:noFill/>
              <a:prstDash val="solid"/>
              <a:miter/>
            </a:ln>
          </p:spPr>
        </p:sp>
        <p:pic>
          <p:nvPicPr>
            <p:cNvPr id="108" name="图片"/>
            <p:cNvPicPr>
              <a:picLocks noChangeAspect="1"/>
            </p:cNvPicPr>
            <p:nvPr/>
          </p:nvPicPr>
          <p:blipFill>
            <a:blip r:embed="rId1" cstate="print"/>
            <a:stretch>
              <a:fillRect/>
            </a:stretch>
          </p:blipFill>
          <p:spPr>
            <a:xfrm>
              <a:off x="9628590" y="4581954"/>
              <a:ext cx="2663109" cy="2236849"/>
            </a:xfrm>
            <a:prstGeom prst="rect">
              <a:avLst/>
            </a:prstGeom>
            <a:noFill/>
            <a:ln w="12700" cap="flat" cmpd="sng">
              <a:noFill/>
              <a:prstDash val="solid"/>
              <a:miter/>
            </a:ln>
          </p:spPr>
        </p:pic>
      </p:grpSp>
      <p:sp>
        <p:nvSpPr>
          <p:cNvPr id="110" name="矩形"/>
          <p:cNvSpPr/>
          <p:nvPr/>
        </p:nvSpPr>
        <p:spPr>
          <a:xfrm>
            <a:off x="117015" y="1057258"/>
            <a:ext cx="10435116" cy="272414"/>
          </a:xfrm>
          <a:prstGeom prst="rect">
            <a:avLst/>
          </a:prstGeom>
          <a:noFill/>
          <a:ln w="12700" cap="flat" cmpd="sng">
            <a:noFill/>
            <a:prstDash val="solid"/>
            <a:miter/>
          </a:ln>
        </p:spPr>
      </p:sp>
      <p:sp>
        <p:nvSpPr>
          <p:cNvPr id="111" name="矩形"/>
          <p:cNvSpPr/>
          <p:nvPr/>
        </p:nvSpPr>
        <p:spPr>
          <a:xfrm>
            <a:off x="628640" y="-6362603"/>
            <a:ext cx="9865217" cy="272415"/>
          </a:xfrm>
          <a:prstGeom prst="rect">
            <a:avLst/>
          </a:prstGeom>
          <a:noFill/>
          <a:ln w="12700" cap="flat" cmpd="sng">
            <a:noFill/>
            <a:prstDash val="solid"/>
            <a:miter/>
          </a:ln>
        </p:spPr>
      </p:sp>
      <p:sp>
        <p:nvSpPr>
          <p:cNvPr id="112" name="矩形"/>
          <p:cNvSpPr/>
          <p:nvPr/>
        </p:nvSpPr>
        <p:spPr>
          <a:xfrm>
            <a:off x="259887" y="695313"/>
            <a:ext cx="9071863" cy="678561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1.Privacy concerns:</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Keyloggers raise significant privacy issues as they can capture sensitive information like passwords, personal messages, and financial details without the user's consent, leading to potential breaches of privacy and confidentiality .</a:t>
            </a: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2.Security risks:</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Keyloggers pose security risks by potentially exposing confidential data to unauthorized individuals. If the captured keystrokes include login credentials or other sensitive information, it can result in identity theft, financial loss, or unauthorized access to accounts.</a:t>
            </a: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3.Detection challengers:</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Keyloggers can be challenging to detect as they often operate stealthily in the background without the user's knowledge. Advanced keyloggers may evade traditional antivirus software, making it difficult for users to identify and remove them from their systems.</a:t>
            </a:r>
            <a:endParaRPr lang="en-US" altLang="zh-CN" sz="20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p:nvPr/>
        </p:nvGrpSpPr>
        <p:grpSpPr>
          <a:xfrm>
            <a:off x="8829673" y="3209915"/>
            <a:ext cx="3533774" cy="3809999"/>
            <a:chOff x="8829673" y="3209915"/>
            <a:chExt cx="3533774" cy="3809999"/>
          </a:xfrm>
        </p:grpSpPr>
        <p:sp>
          <p:nvSpPr>
            <p:cNvPr id="113" name="曲线"/>
            <p:cNvSpPr/>
            <p:nvPr/>
          </p:nvSpPr>
          <p:spPr>
            <a:xfrm>
              <a:off x="9524997" y="5924542"/>
              <a:ext cx="457196"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p:nvPr/>
          </p:nvSpPr>
          <p:spPr>
            <a:xfrm>
              <a:off x="9524997" y="6457941"/>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p:nvPr/>
          </p:nvPicPr>
          <p:blipFill>
            <a:blip r:embed="rId1" cstate="print"/>
            <a:stretch>
              <a:fillRect/>
            </a:stretch>
          </p:blipFill>
          <p:spPr>
            <a:xfrm>
              <a:off x="8829673" y="3209915"/>
              <a:ext cx="3533774" cy="3809999"/>
            </a:xfrm>
            <a:prstGeom prst="rect">
              <a:avLst/>
            </a:prstGeom>
            <a:noFill/>
            <a:ln w="12700" cap="flat" cmpd="sng">
              <a:noFill/>
              <a:prstDash val="solid"/>
              <a:miter/>
            </a:ln>
          </p:spPr>
        </p:pic>
      </p:grpSp>
      <p:sp>
        <p:nvSpPr>
          <p:cNvPr id="117"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549276" y="334333"/>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9"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120"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2" name="矩形"/>
          <p:cNvSpPr/>
          <p:nvPr/>
        </p:nvSpPr>
        <p:spPr>
          <a:xfrm>
            <a:off x="622400" y="1912384"/>
            <a:ext cx="7849562" cy="2508885"/>
          </a:xfrm>
          <a:prstGeom prst="rect">
            <a:avLst/>
          </a:prstGeom>
          <a:noFill/>
          <a:ln w="12700" cap="flat" cmpd="sng">
            <a:noFill/>
            <a:prstDash val="solid"/>
            <a:miter/>
          </a:ln>
        </p:spPr>
        <p:txBody>
          <a:bodyPr vert="horz" wrap="square" lIns="0" tIns="16510" rIns="0" bIns="0" anchor="t" anchorCtr="0">
            <a:spAutoFit/>
          </a:bodyPr>
          <a:lstStyle/>
          <a:p>
            <a:pPr marL="0" indent="0" algn="l" eaLnBrk="1" fontAlgn="auto" latinLnBrk="0" hangingPunct="1">
              <a:lnSpc>
                <a:spcPct val="100000"/>
              </a:lnSpc>
              <a:spcBef>
                <a:spcPts val="130"/>
              </a:spcBef>
              <a:spcAft>
                <a:spcPts val="0"/>
              </a:spcAft>
              <a:buNone/>
              <a:tabLst>
                <a:tab pos="2642870" algn="l"/>
              </a:tabLst>
            </a:pPr>
            <a:r>
              <a:rPr lang="en-US" altLang="zh-CN" sz="25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1.Project Title:</a:t>
            </a:r>
            <a:endParaRPr lang="en-US" altLang="zh-CN" sz="25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30"/>
              </a:spcBef>
              <a:spcAft>
                <a:spcPts val="0"/>
              </a:spcAft>
              <a:buNone/>
              <a:tabLst>
                <a:tab pos="2642870" algn="l"/>
              </a:tabLst>
            </a:pPr>
            <a:r>
              <a:rPr lang="en-US" altLang="zh-CN" sz="22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•keylogger and security system  </a:t>
            </a:r>
            <a:endParaRPr lang="en-US" altLang="zh-CN" sz="22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30"/>
              </a:spcBef>
              <a:spcAft>
                <a:spcPts val="0"/>
              </a:spcAft>
              <a:buNone/>
              <a:tabLst>
                <a:tab pos="2642870" algn="l"/>
              </a:tabLst>
            </a:pPr>
            <a:endParaRPr lang="en-US" altLang="zh-CN" sz="2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30"/>
              </a:spcBef>
              <a:spcAft>
                <a:spcPts val="0"/>
              </a:spcAft>
              <a:buNone/>
              <a:tabLst>
                <a:tab pos="2642870" algn="l"/>
              </a:tabLst>
            </a:pPr>
            <a:r>
              <a:rPr lang="en-US" altLang="zh-CN" sz="25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2.Project objective:</a:t>
            </a:r>
            <a:endParaRPr lang="en-US" altLang="zh-CN" sz="25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30"/>
              </a:spcBef>
              <a:spcAft>
                <a:spcPts val="0"/>
              </a:spcAft>
              <a:buNone/>
              <a:tabLst>
                <a:tab pos="2642870" algn="l"/>
              </a:tabLst>
            </a:pPr>
            <a:r>
              <a:rPr lang="en-US" altLang="zh-CN" sz="22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•To develop a comprehensive key logging system with robust security </a:t>
            </a:r>
            <a:endParaRPr lang="en-US" altLang="zh-CN" sz="22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0" indent="0" algn="l" eaLnBrk="1" fontAlgn="auto" latinLnBrk="0" hangingPunct="1">
              <a:lnSpc>
                <a:spcPct val="100000"/>
              </a:lnSpc>
              <a:spcBef>
                <a:spcPts val="130"/>
              </a:spcBef>
              <a:spcAft>
                <a:spcPts val="0"/>
              </a:spcAft>
              <a:buNone/>
              <a:tabLst>
                <a:tab pos="2642870" algn="l"/>
              </a:tabLst>
            </a:pPr>
            <a:endParaRPr lang="zh-CN" altLang="en-US" sz="2200" b="0"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766126" y="548898"/>
            <a:ext cx="7340517" cy="711835"/>
          </a:xfrm>
          <a:prstGeom prst="rect">
            <a:avLst/>
          </a:prstGeom>
          <a:noFill/>
          <a:ln w="12700" cap="flat" cmpd="sng">
            <a:noFill/>
            <a:prstDash val="solid"/>
            <a:miter/>
          </a:ln>
        </p:spPr>
        <p:txBody>
          <a:bodyPr vert="horz" wrap="square" lIns="0" tIns="16510" rIns="0" bIns="0" anchor="t" anchorCtr="0">
            <a:spAutoFit/>
          </a:bodyPr>
          <a:lstStyle/>
          <a:p>
            <a:pPr marL="0" indent="0" algn="l">
              <a:lnSpc>
                <a:spcPct val="100000"/>
              </a:lnSpc>
              <a:spcBef>
                <a:spcPts val="130"/>
              </a:spcBef>
              <a:spcAft>
                <a:spcPts val="0"/>
              </a:spcAft>
              <a:buNone/>
            </a:pPr>
            <a:r>
              <a:rPr lang="en-US" altLang="zh-CN" sz="4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End users of this system :</a:t>
            </a:r>
            <a:endParaRPr lang="zh-CN" altLang="en-US" sz="4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7"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28"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0" name="矩形"/>
          <p:cNvSpPr/>
          <p:nvPr/>
        </p:nvSpPr>
        <p:spPr>
          <a:xfrm>
            <a:off x="695314" y="1990693"/>
            <a:ext cx="5252486" cy="386715"/>
          </a:xfrm>
          <a:prstGeom prst="rect">
            <a:avLst/>
          </a:prstGeom>
          <a:noFill/>
          <a:ln w="12700" cap="flat" cmpd="sng">
            <a:noFill/>
            <a:prstDash val="solid"/>
            <a:miter/>
          </a:ln>
        </p:spPr>
      </p:sp>
      <p:sp>
        <p:nvSpPr>
          <p:cNvPr id="131" name="矩形"/>
          <p:cNvSpPr/>
          <p:nvPr/>
        </p:nvSpPr>
        <p:spPr>
          <a:xfrm>
            <a:off x="695314" y="2057367"/>
            <a:ext cx="9072630" cy="2799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1. Individuals monitoring own computer use.</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2. Parents tracking kids' online behavior.</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3. Employers watching over employees.</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4. Organizations boosting cybersecurity.</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5. Law enforcement for investigations.</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6. Schools monitoring student activities.</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7. Individuals for productivity.</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zh-CN" altLang="en-US"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3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262894" y="400692"/>
            <a:ext cx="9763125" cy="556260"/>
          </a:xfrm>
          <a:prstGeom prst="rect">
            <a:avLst/>
          </a:prstGeom>
          <a:noFill/>
          <a:ln w="12700" cap="flat" cmpd="sng">
            <a:noFill/>
            <a:prstDash val="solid"/>
            <a:miter/>
          </a:ln>
        </p:spPr>
        <p:txBody>
          <a:bodyPr vert="horz" wrap="square" lIns="0" tIns="13334" rIns="0" bIns="0" anchor="t" anchorCtr="0">
            <a:spAutoFit/>
          </a:bodyPr>
          <a:lstStyle/>
          <a:p>
            <a:pPr marL="0" indent="0" algn="l">
              <a:lnSpc>
                <a:spcPct val="100000"/>
              </a:lnSpc>
              <a:spcBef>
                <a:spcPts val="105"/>
              </a:spcBef>
              <a:spcAft>
                <a:spcPts val="0"/>
              </a:spcAft>
              <a:buNone/>
            </a:pP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7"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138" name="矩形"/>
          <p:cNvSpPr/>
          <p:nvPr/>
        </p:nvSpPr>
        <p:spPr>
          <a:xfrm>
            <a:off x="739774" y="6473336"/>
            <a:ext cx="1798953"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40" name="矩形"/>
          <p:cNvSpPr/>
          <p:nvPr/>
        </p:nvSpPr>
        <p:spPr>
          <a:xfrm>
            <a:off x="190497" y="257170"/>
            <a:ext cx="10153438" cy="689292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endParaRPr lang="en-US" altLang="zh-CN" sz="2500" b="1"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1.Antivirus software:</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Using reputable antivirus software helps detect and remove keyloggers, ensuring the security and privacy of personal information.</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2.Education:</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Educating individuals on safe online practices helps prevent keylogger installation, reducing the risk of unauthorized monitoring.</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3.Multi factor authentication:</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Implementing multi-factor authentication for accounts adds an extra layer of security, making it harder for keyloggers to compromise sensitive information.</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4.Legal guidance:</a:t>
            </a:r>
            <a:endPar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Seeking legal advice ensures the permissible use of keyloggers, helping individuals and organizations comply with relevant laws and regulations.</a:t>
            </a:r>
            <a:endParaRPr lang="en-US" altLang="zh-CN" sz="22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charset="0"/>
                <a:ea typeface="SimSun" panose="02010600030101010101" pitchFamily="2" charset="-122"/>
                <a:cs typeface="Lucida Sans" panose="020B0602030504020204" charset="0"/>
              </a:rPr>
              <a:t>   </a:t>
            </a:r>
            <a:endParaRPr lang="en-US" altLang="zh-CN" sz="22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a:p>
            <a:pPr marL="0" indent="0" algn="l">
              <a:lnSpc>
                <a:spcPct val="100000"/>
              </a:lnSpc>
              <a:spcBef>
                <a:spcPts val="0"/>
              </a:spcBef>
              <a:spcAft>
                <a:spcPts val="0"/>
              </a:spcAft>
              <a:buNone/>
            </a:pPr>
            <a:endParaRPr lang="zh-CN" altLang="en-US" sz="2200" b="0" i="0" u="none" strike="noStrike" kern="1200" cap="none" spc="0" baseline="0">
              <a:solidFill>
                <a:schemeClr val="tx1"/>
              </a:solidFill>
              <a:latin typeface="Droid Sans" charset="0"/>
              <a:ea typeface="SimSun" panose="02010600030101010101" pitchFamily="2" charset="-122"/>
              <a:cs typeface="Lucida Sans" panose="020B0602030504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5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4" name="矩形"/>
          <p:cNvSpPr/>
          <p:nvPr/>
        </p:nvSpPr>
        <p:spPr>
          <a:xfrm>
            <a:off x="739774" y="291147"/>
            <a:ext cx="4420240" cy="737233"/>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55" name="图片"/>
          <p:cNvPicPr>
            <a:picLocks noChangeAspect="1"/>
          </p:cNvPicPr>
          <p:nvPr/>
        </p:nvPicPr>
        <p:blipFill>
          <a:blip r:embed="rId2" cstate="print"/>
          <a:stretch>
            <a:fillRect/>
          </a:stretch>
        </p:blipFill>
        <p:spPr>
          <a:xfrm>
            <a:off x="404806" y="981037"/>
            <a:ext cx="8716273" cy="5831911"/>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3475</Words>
  <Application>WPS Presentation</Application>
  <PresentationFormat/>
  <Paragraphs>128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Droid Sans</vt:lpstr>
      <vt:lpstr>Segoe Print</vt:lpstr>
      <vt:lpstr>Trebuchet MS</vt:lpstr>
      <vt:lpstr>Calibri</vt:lpstr>
      <vt:lpstr>Lucida Sans</vt:lpstr>
      <vt:lpstr>Microsoft YaHei</vt:lpstr>
      <vt:lpstr>Arial Unicode MS</vt:lpstr>
      <vt:lpstr>Office Theme</vt:lpstr>
      <vt:lpstr>JAMPANA MURALI PRIYA</vt:lpstr>
      <vt:lpstr>KEY LOGGER AND SECURITY</vt:lpstr>
      <vt:lpstr>AGENDA:</vt:lpstr>
      <vt:lpstr>Introduction :</vt:lpstr>
      <vt:lpstr>PROBLEM STATEMENT </vt:lpstr>
      <vt:lpstr>PROJECT	OVERVIEW</vt:lpstr>
      <vt:lpstr>End users of this system :</vt:lpstr>
      <vt:lpstr>SOLUTION AND ITS VALUE PROPOSITION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cp:revision>
  <dcterms:created xsi:type="dcterms:W3CDTF">2024-06-03T05:48:00Z</dcterms:created>
  <dcterms:modified xsi:type="dcterms:W3CDTF">2024-06-23T11:05:32Z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2024-03-21T03:00:00Z</vt:filetime>
  </property>
  <property fmtid="{D5CDD505-2E9C-101B-9397-08002B2CF9AE}" pid="3" name="LastSaved">
    <vt:filetime>2024-06-03T03:00:00Z</vt:filetime>
  </property>
  <property fmtid="{D5CDD505-2E9C-101B-9397-08002B2CF9AE}" pid="4" name="ICV">
    <vt:lpwstr>27370DC7F8BB4D67AA987556184778F4_12</vt:lpwstr>
  </property>
  <property fmtid="{D5CDD505-2E9C-101B-9397-08002B2CF9AE}" pid="5" name="KSOProductBuildVer">
    <vt:lpwstr>1033-12.2.0.17119</vt:lpwstr>
  </property>
</Properties>
</file>