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7" r:id="rId2"/>
    <p:sldId id="260" r:id="rId3"/>
    <p:sldId id="266" r:id="rId4"/>
    <p:sldId id="264" r:id="rId5"/>
    <p:sldId id="257" r:id="rId6"/>
    <p:sldId id="258" r:id="rId7"/>
    <p:sldId id="259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618" autoAdjust="0"/>
  </p:normalViewPr>
  <p:slideViewPr>
    <p:cSldViewPr snapToGrid="0">
      <p:cViewPr>
        <p:scale>
          <a:sx n="63" d="100"/>
          <a:sy n="63" d="100"/>
        </p:scale>
        <p:origin x="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50CEA-06AC-401B-AFDE-9EFB50C16B1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5E1BB-087D-45D7-BEB2-05BFCFB2B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32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07B24-DA18-224E-9C7A-8BAB0C1552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18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</a:rPr>
              <a:t>BMW luxury car has most deprecation in dollars. Largest distance between MSRP and asking price</a:t>
            </a:r>
          </a:p>
          <a:p>
            <a:r>
              <a:rPr lang="en-US" sz="1200" dirty="0">
                <a:solidFill>
                  <a:srgbClr val="000000"/>
                </a:solidFill>
              </a:rPr>
              <a:t>Toyota has the least depreciation.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This is the perception of what brand is able to sustain the highest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E1BB-087D-45D7-BEB2-05BFCFB2BD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8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Highest value cars, show largest </a:t>
            </a:r>
            <a:r>
              <a:rPr lang="en-US" sz="2400" dirty="0" err="1">
                <a:solidFill>
                  <a:srgbClr val="000000"/>
                </a:solidFill>
              </a:rPr>
              <a:t>deprication</a:t>
            </a:r>
            <a:r>
              <a:rPr lang="en-US" sz="2400" dirty="0">
                <a:solidFill>
                  <a:srgbClr val="000000"/>
                </a:solidFill>
              </a:rPr>
              <a:t>. Buy used cars for higher value cars because the prices goes down </a:t>
            </a:r>
            <a:r>
              <a:rPr lang="en-US" sz="2400" dirty="0" err="1">
                <a:solidFill>
                  <a:srgbClr val="000000"/>
                </a:solidFill>
              </a:rPr>
              <a:t>durastically</a:t>
            </a:r>
            <a:r>
              <a:rPr lang="en-US" sz="2400" dirty="0">
                <a:solidFill>
                  <a:srgbClr val="000000"/>
                </a:solidFill>
              </a:rPr>
              <a:t> compared to the 30k and less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Higher priced </a:t>
            </a:r>
            <a:r>
              <a:rPr lang="en-US" sz="2400" dirty="0" err="1">
                <a:solidFill>
                  <a:srgbClr val="000000"/>
                </a:solidFill>
              </a:rPr>
              <a:t>chevy</a:t>
            </a:r>
            <a:r>
              <a:rPr lang="en-US" sz="2400" dirty="0">
                <a:solidFill>
                  <a:srgbClr val="000000"/>
                </a:solidFill>
              </a:rPr>
              <a:t> have less depreciation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Toyota buyers upgrade a lot – add </a:t>
            </a:r>
            <a:r>
              <a:rPr lang="en-US" sz="2400" dirty="0" err="1">
                <a:solidFill>
                  <a:srgbClr val="000000"/>
                </a:solidFill>
              </a:rPr>
              <a:t>ons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Maps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Where all the cars are being sold. It shows the different prices throughout the country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E1BB-087D-45D7-BEB2-05BFCFB2BD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52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</a:rPr>
              <a:t>Scatter plot shows that there is no depreciation with the miles, generally across all brands</a:t>
            </a:r>
          </a:p>
          <a:p>
            <a:r>
              <a:rPr lang="en-US" sz="1200" dirty="0">
                <a:solidFill>
                  <a:srgbClr val="000000"/>
                </a:solidFill>
              </a:rPr>
              <a:t>For ford it does (filtered)</a:t>
            </a:r>
          </a:p>
          <a:p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Database is SQL</a:t>
            </a:r>
          </a:p>
          <a:p>
            <a:r>
              <a:rPr lang="en-US" sz="1200" dirty="0">
                <a:solidFill>
                  <a:srgbClr val="000000"/>
                </a:solidFill>
              </a:rPr>
              <a:t>ETL – had to expand due to new project requirements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E1BB-087D-45D7-BEB2-05BFCFB2BD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7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E1BB-087D-45D7-BEB2-05BFCFB2BD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2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966D-8659-4455-B2E3-04BF45001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93D70-3508-424B-B958-13DCAF8DB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52E51-7F5A-4516-8360-625610D4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5720-7276-423D-B278-84029BC0C55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6464A-8444-4E73-9001-25619C34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F82B3-1842-424F-8D19-BA65AC42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4647-2C8C-4154-BDAB-A0561094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2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DDAF-FF40-40CE-A364-F02D9BBD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12308-2080-4632-95C3-4787B8EE2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DCFA8-344C-42F0-AD9B-746F195D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5720-7276-423D-B278-84029BC0C55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4E95E-647C-4E95-AA71-D3B31C4E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A3F09-45A8-469A-8478-D653AFB1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4647-2C8C-4154-BDAB-A0561094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5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0A6CAE-DFE9-485E-840E-AED8195B8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05CC8-D706-4689-84DC-48DF57CA8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A336F-9121-4511-9BCE-AB035B91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5720-7276-423D-B278-84029BC0C55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5A0FC-8CC8-4554-BAA0-99718883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CE4C2-C07C-497C-AAA2-187F0355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4647-2C8C-4154-BDAB-A0561094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6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B27C-0F5A-452D-BBEB-1B87B15C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4B0DD-46FC-4EC1-86C7-64DA457BE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863CC-B38A-477E-AD37-687A2243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5720-7276-423D-B278-84029BC0C55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1C6AA-2FD5-4CF0-94ED-690F8FE7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8964-88FF-4A52-ABB1-7A0954B2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4647-2C8C-4154-BDAB-A0561094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1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8F49-3E95-4813-8A2A-3AE5B1CDB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D1455-23BA-457C-97B0-1C4F5EF21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14B98-CC33-4C7F-BB06-A0DCA41A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5720-7276-423D-B278-84029BC0C55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2A53F-5F44-4A40-ACBB-C837E607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B6F24-C768-4C9B-A6AB-7209EE48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4647-2C8C-4154-BDAB-A0561094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9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F072-5480-47F1-8ABB-8325C958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7C6F0-130A-478D-88AA-46FCFEEAC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FF713-36AD-403A-A658-2FE9320F7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C49E9-2DED-43B6-B89E-5B6DC7F7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5720-7276-423D-B278-84029BC0C55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359C3-0442-426E-BE33-69C41D4F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42FA0-C4E1-490E-830E-1B0A04BB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4647-2C8C-4154-BDAB-A0561094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4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C761-40E7-48D8-92FD-52A84FA0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575C3-E3B4-4797-AADB-0978CFF04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1C9F9-EAE9-4B24-9C2F-52EDD0EC1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B0F8C-A448-4C27-8F74-58067A954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B29D0D-1794-4005-885F-7D525F3E9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A4E4E-CB8B-46F8-85DD-119B44F2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5720-7276-423D-B278-84029BC0C55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35BFB-43CB-4854-99EE-2F9D155A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7901C-C0AA-49A8-82E0-D13F3117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4647-2C8C-4154-BDAB-A0561094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4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8069-90CA-4337-93A4-1FF0ED55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DADFF-579D-427F-ADDE-BCBC3950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5720-7276-423D-B278-84029BC0C55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528B0-E253-42E7-8918-F674F1D2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68FBD-0713-45BE-9A58-318ED10F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4647-2C8C-4154-BDAB-A0561094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3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6670E-4767-4181-837C-77990047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5720-7276-423D-B278-84029BC0C55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584E1-68A7-406C-9708-6F189161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4272C-C444-41EF-8DBE-5148F8E0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4647-2C8C-4154-BDAB-A0561094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5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C634-FAA5-410F-9CC4-35CF36FB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96EDC-77FF-4BD7-81AC-F3CE312D4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3BAF1-A0FA-477B-9A01-A17ADC95B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BE411-CAA0-4373-AF5C-B25A2B82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5720-7276-423D-B278-84029BC0C55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0DF08-D415-4F2E-AE03-ED4272B0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B4BDB-E02B-4DCD-B8EA-18144E0D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4647-2C8C-4154-BDAB-A0561094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3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2D75-E504-416C-834D-4891CA7D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034978-57DF-4827-89BF-98BED34FB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DE211-4BB6-42DA-9ACE-545EBA2B1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BA24F-F861-4445-BA46-8E398D37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5720-7276-423D-B278-84029BC0C55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740DA-2088-4A32-AAB7-B538F531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23AED-C05B-4744-992A-63185F9D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4647-2C8C-4154-BDAB-A0561094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5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28C60-D96F-4187-8CA4-CBC2FA62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04316-9E4A-4089-83AB-F381D6AD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01AB1-16E0-4531-8BF6-56C96D554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05720-7276-423D-B278-84029BC0C55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B1794-061C-490F-AA71-D1D8973D3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DDB52-8F53-4001-92CA-C8AA502D3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14647-2C8C-4154-BDAB-A0561094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4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sed-car500.herokuapp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4971D5E-60C7-5846-893E-8B12F06AB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198" y="-53032"/>
            <a:ext cx="7931659" cy="696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1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C07EC-D58D-4A30-88CD-D6842CBCC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4526280"/>
            <a:ext cx="741068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b="1" u="sng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2014 Used Cars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3A4DA-4F0F-44F6-8F21-B60D4C1A4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95293"/>
            <a:ext cx="5676637" cy="3463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800" b="1" i="1" dirty="0"/>
              <a:t>USED CARS SALESPEOPLE</a:t>
            </a:r>
          </a:p>
          <a:p>
            <a:pPr algn="l"/>
            <a:r>
              <a:rPr lang="en-US" sz="1800" b="1" i="1" dirty="0"/>
              <a:t>Reena A.</a:t>
            </a:r>
          </a:p>
          <a:p>
            <a:pPr algn="l"/>
            <a:r>
              <a:rPr lang="en-US" sz="1800" b="1" i="1" dirty="0"/>
              <a:t>Jam P.</a:t>
            </a:r>
          </a:p>
          <a:p>
            <a:pPr algn="l"/>
            <a:r>
              <a:rPr lang="en-US" sz="1800" b="1" i="1" dirty="0" err="1"/>
              <a:t>Beichen</a:t>
            </a:r>
            <a:r>
              <a:rPr lang="en-US" sz="1800" b="1" i="1" dirty="0"/>
              <a:t> W.</a:t>
            </a:r>
          </a:p>
          <a:p>
            <a:pPr algn="l"/>
            <a:r>
              <a:rPr lang="en-US" sz="1800" b="1" i="1" dirty="0"/>
              <a:t>Alejandra S.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540C54-87BE-4282-ACB8-E990D02777D1}"/>
              </a:ext>
            </a:extLst>
          </p:cNvPr>
          <p:cNvSpPr/>
          <p:nvPr/>
        </p:nvSpPr>
        <p:spPr>
          <a:xfrm>
            <a:off x="8252814" y="4678046"/>
            <a:ext cx="3019991" cy="1288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0861F-E6EC-4E19-A146-462A36AB1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621" y="4068661"/>
            <a:ext cx="1371719" cy="1371719"/>
          </a:xfrm>
          <a:prstGeom prst="rect">
            <a:avLst/>
          </a:prstGeom>
        </p:spPr>
      </p:pic>
      <p:pic>
        <p:nvPicPr>
          <p:cNvPr id="22" name="Graphic 13" descr="Car">
            <a:extLst>
              <a:ext uri="{FF2B5EF4-FFF2-40B4-BE49-F238E27FC236}">
                <a16:creationId xmlns:a16="http://schemas.microsoft.com/office/drawing/2014/main" id="{D8B52FC8-6A52-4A81-9EA6-42575E400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30365" y="4878415"/>
            <a:ext cx="1160414" cy="116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9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n 22">
            <a:extLst>
              <a:ext uri="{FF2B5EF4-FFF2-40B4-BE49-F238E27FC236}">
                <a16:creationId xmlns:a16="http://schemas.microsoft.com/office/drawing/2014/main" id="{A1013324-1775-654A-A8C3-4365320DBF7E}"/>
              </a:ext>
            </a:extLst>
          </p:cNvPr>
          <p:cNvSpPr/>
          <p:nvPr/>
        </p:nvSpPr>
        <p:spPr>
          <a:xfrm>
            <a:off x="4248150" y="970543"/>
            <a:ext cx="333375" cy="126683"/>
          </a:xfrm>
          <a:prstGeom prst="can">
            <a:avLst>
              <a:gd name="adj" fmla="val 43519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224DE100-F4DB-0D4D-BCD5-9DC42E221AD2}"/>
              </a:ext>
            </a:extLst>
          </p:cNvPr>
          <p:cNvSpPr/>
          <p:nvPr/>
        </p:nvSpPr>
        <p:spPr>
          <a:xfrm>
            <a:off x="4248150" y="903868"/>
            <a:ext cx="333375" cy="126683"/>
          </a:xfrm>
          <a:prstGeom prst="can">
            <a:avLst>
              <a:gd name="adj" fmla="val 43519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42899-0B0B-0E4E-970F-EC6C86B43E4D}"/>
              </a:ext>
            </a:extLst>
          </p:cNvPr>
          <p:cNvSpPr/>
          <p:nvPr/>
        </p:nvSpPr>
        <p:spPr>
          <a:xfrm>
            <a:off x="4945380" y="695271"/>
            <a:ext cx="115062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used car data from 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CA5D29-CDBD-814A-A992-BDF1C37E8E4D}"/>
              </a:ext>
            </a:extLst>
          </p:cNvPr>
          <p:cNvSpPr/>
          <p:nvPr/>
        </p:nvSpPr>
        <p:spPr>
          <a:xfrm>
            <a:off x="4438650" y="1515850"/>
            <a:ext cx="1657350" cy="900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/>
              <a:t>Clean up 1: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Use VIN to get consistent make, model, year for each vehicle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D0BCB87-1DDF-8841-9BB8-F5893C9AD91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5258039" y="1253198"/>
            <a:ext cx="271939" cy="2533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n 20">
            <a:extLst>
              <a:ext uri="{FF2B5EF4-FFF2-40B4-BE49-F238E27FC236}">
                <a16:creationId xmlns:a16="http://schemas.microsoft.com/office/drawing/2014/main" id="{582A62C0-8733-7349-8AA0-D4929FE917F2}"/>
              </a:ext>
            </a:extLst>
          </p:cNvPr>
          <p:cNvSpPr/>
          <p:nvPr/>
        </p:nvSpPr>
        <p:spPr>
          <a:xfrm>
            <a:off x="4248150" y="837193"/>
            <a:ext cx="333375" cy="126683"/>
          </a:xfrm>
          <a:prstGeom prst="can">
            <a:avLst>
              <a:gd name="adj" fmla="val 43519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D138BA-EF36-CD4D-9AA7-74F5020BAD64}"/>
              </a:ext>
            </a:extLst>
          </p:cNvPr>
          <p:cNvCxnSpPr>
            <a:stCxn id="22" idx="4"/>
            <a:endCxn id="4" idx="1"/>
          </p:cNvCxnSpPr>
          <p:nvPr/>
        </p:nvCxnSpPr>
        <p:spPr>
          <a:xfrm>
            <a:off x="4581525" y="967210"/>
            <a:ext cx="363855" cy="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7C4755A-6A97-7448-8C7E-D504496E06AC}"/>
              </a:ext>
            </a:extLst>
          </p:cNvPr>
          <p:cNvSpPr txBox="1"/>
          <p:nvPr/>
        </p:nvSpPr>
        <p:spPr>
          <a:xfrm>
            <a:off x="4059555" y="1103894"/>
            <a:ext cx="83067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 err="1"/>
              <a:t>automobile.sql</a:t>
            </a:r>
            <a:endParaRPr lang="en-US" sz="825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36855BA-1679-7948-B19A-4F79CF994C32}"/>
              </a:ext>
            </a:extLst>
          </p:cNvPr>
          <p:cNvSpPr/>
          <p:nvPr/>
        </p:nvSpPr>
        <p:spPr>
          <a:xfrm>
            <a:off x="6619875" y="1621101"/>
            <a:ext cx="1504950" cy="48577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vpic.nhtsa.dot.gov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6C68896-B302-9148-A6DB-A82C02454588}"/>
              </a:ext>
            </a:extLst>
          </p:cNvPr>
          <p:cNvCxnSpPr>
            <a:cxnSpLocks/>
          </p:cNvCxnSpPr>
          <p:nvPr/>
        </p:nvCxnSpPr>
        <p:spPr>
          <a:xfrm>
            <a:off x="6096000" y="1706826"/>
            <a:ext cx="523875" cy="9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49C18B-FC60-D046-8482-D489FEAF14C5}"/>
              </a:ext>
            </a:extLst>
          </p:cNvPr>
          <p:cNvCxnSpPr/>
          <p:nvPr/>
        </p:nvCxnSpPr>
        <p:spPr>
          <a:xfrm flipH="1">
            <a:off x="6096000" y="2011626"/>
            <a:ext cx="523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D218E94-D355-CC48-B25C-8C2A56620788}"/>
              </a:ext>
            </a:extLst>
          </p:cNvPr>
          <p:cNvSpPr txBox="1"/>
          <p:nvPr/>
        </p:nvSpPr>
        <p:spPr>
          <a:xfrm>
            <a:off x="6200775" y="1539187"/>
            <a:ext cx="322524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/>
              <a:t>get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428A0E-4148-4840-8582-EE845580425C}"/>
              </a:ext>
            </a:extLst>
          </p:cNvPr>
          <p:cNvSpPr txBox="1"/>
          <p:nvPr/>
        </p:nvSpPr>
        <p:spPr>
          <a:xfrm>
            <a:off x="6096000" y="1792831"/>
            <a:ext cx="60893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/>
              <a:t>response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66DD8A7-91AF-C24D-A047-E8EF50B0BEC8}"/>
              </a:ext>
            </a:extLst>
          </p:cNvPr>
          <p:cNvSpPr/>
          <p:nvPr/>
        </p:nvSpPr>
        <p:spPr>
          <a:xfrm>
            <a:off x="4443413" y="3002310"/>
            <a:ext cx="1657350" cy="682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/>
              <a:t>Append MSRP:</a:t>
            </a:r>
          </a:p>
          <a:p>
            <a:pPr algn="ctr"/>
            <a:r>
              <a:rPr lang="en-US" sz="1200" dirty="0"/>
              <a:t> Use VIN to get MSRP and append to analysis data frame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0E77A4DF-DCF3-0F4D-BC47-82BC460E016B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 rot="16200000" flipH="1">
            <a:off x="4976771" y="2706993"/>
            <a:ext cx="585870" cy="4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75BE3439-D266-9C43-84FB-13D9BE82A0F3}"/>
              </a:ext>
            </a:extLst>
          </p:cNvPr>
          <p:cNvSpPr/>
          <p:nvPr/>
        </p:nvSpPr>
        <p:spPr>
          <a:xfrm>
            <a:off x="6619875" y="3211975"/>
            <a:ext cx="1504950" cy="48577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searchquarry.com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48DA7F30-50C5-764B-92F1-114BBD2BF794}"/>
              </a:ext>
            </a:extLst>
          </p:cNvPr>
          <p:cNvCxnSpPr>
            <a:cxnSpLocks/>
          </p:cNvCxnSpPr>
          <p:nvPr/>
        </p:nvCxnSpPr>
        <p:spPr>
          <a:xfrm>
            <a:off x="6096000" y="3297700"/>
            <a:ext cx="523875" cy="9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C8A66DD-2862-EC49-AECE-A396B204F3C1}"/>
              </a:ext>
            </a:extLst>
          </p:cNvPr>
          <p:cNvCxnSpPr/>
          <p:nvPr/>
        </p:nvCxnSpPr>
        <p:spPr>
          <a:xfrm flipH="1">
            <a:off x="6096000" y="3602500"/>
            <a:ext cx="523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7F157E8-0A91-E54F-860D-EBA8BE1F3CE9}"/>
              </a:ext>
            </a:extLst>
          </p:cNvPr>
          <p:cNvSpPr txBox="1"/>
          <p:nvPr/>
        </p:nvSpPr>
        <p:spPr>
          <a:xfrm>
            <a:off x="6200775" y="3130060"/>
            <a:ext cx="460382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/>
              <a:t>parser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8B94B3-791A-A542-82A8-D20B361C65EA}"/>
              </a:ext>
            </a:extLst>
          </p:cNvPr>
          <p:cNvSpPr txBox="1"/>
          <p:nvPr/>
        </p:nvSpPr>
        <p:spPr>
          <a:xfrm>
            <a:off x="6239544" y="3417247"/>
            <a:ext cx="60893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/>
              <a:t>soup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2DEBB1-BAAB-F34C-9D20-BAB05AF7BFCC}"/>
              </a:ext>
            </a:extLst>
          </p:cNvPr>
          <p:cNvSpPr txBox="1"/>
          <p:nvPr/>
        </p:nvSpPr>
        <p:spPr>
          <a:xfrm>
            <a:off x="4836451" y="303517"/>
            <a:ext cx="24182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u="sng" dirty="0"/>
              <a:t>Back End Process of the Project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4FC2452-1D9D-9443-B468-694A78990CFB}"/>
              </a:ext>
            </a:extLst>
          </p:cNvPr>
          <p:cNvSpPr/>
          <p:nvPr/>
        </p:nvSpPr>
        <p:spPr>
          <a:xfrm>
            <a:off x="4443413" y="5335230"/>
            <a:ext cx="1657350" cy="1086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Flask Application (</a:t>
            </a:r>
            <a:r>
              <a:rPr lang="en-US" sz="1200" dirty="0" err="1"/>
              <a:t>app.py</a:t>
            </a:r>
            <a:r>
              <a:rPr lang="en-US" sz="1200" dirty="0"/>
              <a:t>) to server information on website</a:t>
            </a:r>
          </a:p>
        </p:txBody>
      </p:sp>
      <p:sp>
        <p:nvSpPr>
          <p:cNvPr id="66" name="Can 65">
            <a:extLst>
              <a:ext uri="{FF2B5EF4-FFF2-40B4-BE49-F238E27FC236}">
                <a16:creationId xmlns:a16="http://schemas.microsoft.com/office/drawing/2014/main" id="{7235E854-23B0-AE47-B08C-B00463D7C7FB}"/>
              </a:ext>
            </a:extLst>
          </p:cNvPr>
          <p:cNvSpPr/>
          <p:nvPr/>
        </p:nvSpPr>
        <p:spPr>
          <a:xfrm>
            <a:off x="6881948" y="5878913"/>
            <a:ext cx="333375" cy="126683"/>
          </a:xfrm>
          <a:prstGeom prst="can">
            <a:avLst>
              <a:gd name="adj" fmla="val 4351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7" name="Can 66">
            <a:extLst>
              <a:ext uri="{FF2B5EF4-FFF2-40B4-BE49-F238E27FC236}">
                <a16:creationId xmlns:a16="http://schemas.microsoft.com/office/drawing/2014/main" id="{D7B6FF2A-FDBD-5C4F-B340-F5D8B9DA3551}"/>
              </a:ext>
            </a:extLst>
          </p:cNvPr>
          <p:cNvSpPr/>
          <p:nvPr/>
        </p:nvSpPr>
        <p:spPr>
          <a:xfrm>
            <a:off x="6881948" y="5812238"/>
            <a:ext cx="333375" cy="126683"/>
          </a:xfrm>
          <a:prstGeom prst="can">
            <a:avLst>
              <a:gd name="adj" fmla="val 4351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Can 67">
            <a:extLst>
              <a:ext uri="{FF2B5EF4-FFF2-40B4-BE49-F238E27FC236}">
                <a16:creationId xmlns:a16="http://schemas.microsoft.com/office/drawing/2014/main" id="{D39D4B3E-67B3-6341-A723-081C72CFDD93}"/>
              </a:ext>
            </a:extLst>
          </p:cNvPr>
          <p:cNvSpPr/>
          <p:nvPr/>
        </p:nvSpPr>
        <p:spPr>
          <a:xfrm>
            <a:off x="6881948" y="5745563"/>
            <a:ext cx="333375" cy="126683"/>
          </a:xfrm>
          <a:prstGeom prst="can">
            <a:avLst>
              <a:gd name="adj" fmla="val 4351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03ABAD10-3CBD-BB43-BFB9-0F9D85D1FAEF}"/>
              </a:ext>
            </a:extLst>
          </p:cNvPr>
          <p:cNvCxnSpPr>
            <a:cxnSpLocks/>
            <a:endCxn id="68" idx="1"/>
          </p:cNvCxnSpPr>
          <p:nvPr/>
        </p:nvCxnSpPr>
        <p:spPr>
          <a:xfrm rot="16200000" flipH="1">
            <a:off x="5589886" y="4286813"/>
            <a:ext cx="1690000" cy="12275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7BE8FFC-1D4E-E247-A078-83123A92C533}"/>
              </a:ext>
            </a:extLst>
          </p:cNvPr>
          <p:cNvCxnSpPr>
            <a:cxnSpLocks/>
            <a:stCxn id="67" idx="2"/>
            <a:endCxn id="62" idx="3"/>
          </p:cNvCxnSpPr>
          <p:nvPr/>
        </p:nvCxnSpPr>
        <p:spPr>
          <a:xfrm flipH="1">
            <a:off x="6100763" y="5875580"/>
            <a:ext cx="781185" cy="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4B18F75-DC6E-FC47-930F-D4CBBCB920A5}"/>
              </a:ext>
            </a:extLst>
          </p:cNvPr>
          <p:cNvSpPr txBox="1"/>
          <p:nvPr/>
        </p:nvSpPr>
        <p:spPr>
          <a:xfrm>
            <a:off x="6476332" y="5745563"/>
            <a:ext cx="17660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PostgreSQL and SQLite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1FEE3F1-82D3-AE4C-BB79-F92535427B37}"/>
              </a:ext>
            </a:extLst>
          </p:cNvPr>
          <p:cNvSpPr/>
          <p:nvPr/>
        </p:nvSpPr>
        <p:spPr>
          <a:xfrm>
            <a:off x="4425317" y="4076570"/>
            <a:ext cx="1657350" cy="643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/>
              <a:t>Append Lat/Lon:</a:t>
            </a:r>
          </a:p>
          <a:p>
            <a:pPr algn="ctr"/>
            <a:r>
              <a:rPr lang="en-US" sz="1200" dirty="0"/>
              <a:t> Use city &amp; State  to obtain geo-code info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DCB0F32-6134-A14D-808E-E8CAD717EC52}"/>
              </a:ext>
            </a:extLst>
          </p:cNvPr>
          <p:cNvSpPr/>
          <p:nvPr/>
        </p:nvSpPr>
        <p:spPr>
          <a:xfrm>
            <a:off x="6619874" y="4016198"/>
            <a:ext cx="1824581" cy="48577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Openweathermap.com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B60BD3-2DC4-314E-ABE1-9A628C256078}"/>
              </a:ext>
            </a:extLst>
          </p:cNvPr>
          <p:cNvSpPr txBox="1"/>
          <p:nvPr/>
        </p:nvSpPr>
        <p:spPr>
          <a:xfrm>
            <a:off x="6182678" y="3774868"/>
            <a:ext cx="460382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/>
              <a:t>parser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B7FF1343-40E4-414A-ACA1-05B00BAF1F3D}"/>
              </a:ext>
            </a:extLst>
          </p:cNvPr>
          <p:cNvCxnSpPr>
            <a:cxnSpLocks/>
          </p:cNvCxnSpPr>
          <p:nvPr/>
        </p:nvCxnSpPr>
        <p:spPr>
          <a:xfrm>
            <a:off x="6109335" y="4142297"/>
            <a:ext cx="523875" cy="9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7A753EE-B8A8-FC42-B6CB-224DD88A2B85}"/>
              </a:ext>
            </a:extLst>
          </p:cNvPr>
          <p:cNvSpPr txBox="1"/>
          <p:nvPr/>
        </p:nvSpPr>
        <p:spPr>
          <a:xfrm>
            <a:off x="6195807" y="4122884"/>
            <a:ext cx="322524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/>
              <a:t>get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03146BB-856B-1F44-BFE3-F5EB326749EA}"/>
              </a:ext>
            </a:extLst>
          </p:cNvPr>
          <p:cNvSpPr txBox="1"/>
          <p:nvPr/>
        </p:nvSpPr>
        <p:spPr>
          <a:xfrm>
            <a:off x="6084288" y="4384528"/>
            <a:ext cx="60893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/>
              <a:t>response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8C1432-414A-2247-8FB7-FDEE443BA5B1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6082667" y="4398081"/>
            <a:ext cx="512625" cy="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8F516E7-3253-6749-98B4-4A890A1310B3}"/>
              </a:ext>
            </a:extLst>
          </p:cNvPr>
          <p:cNvCxnSpPr>
            <a:cxnSpLocks/>
            <a:stCxn id="47" idx="2"/>
            <a:endCxn id="62" idx="0"/>
          </p:cNvCxnSpPr>
          <p:nvPr/>
        </p:nvCxnSpPr>
        <p:spPr>
          <a:xfrm rot="16200000" flipH="1">
            <a:off x="4955221" y="5018362"/>
            <a:ext cx="615638" cy="180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78F15FC7-F18B-9F4F-88F0-F9713BC462B2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rot="5400000">
            <a:off x="5066976" y="3871457"/>
            <a:ext cx="392131" cy="180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86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CA5D29-CDBD-814A-A992-BDF1C37E8E4D}"/>
              </a:ext>
            </a:extLst>
          </p:cNvPr>
          <p:cNvSpPr/>
          <p:nvPr/>
        </p:nvSpPr>
        <p:spPr>
          <a:xfrm>
            <a:off x="4424362" y="708711"/>
            <a:ext cx="1928813" cy="1597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/>
              <a:t>Home Page: </a:t>
            </a:r>
            <a:r>
              <a:rPr lang="en-US" sz="1200" b="1" dirty="0" err="1">
                <a:solidFill>
                  <a:srgbClr val="FFC000"/>
                </a:solidFill>
              </a:rPr>
              <a:t>index.html</a:t>
            </a:r>
            <a:endParaRPr lang="en-US" sz="1200" b="1" dirty="0">
              <a:solidFill>
                <a:srgbClr val="FFC000"/>
              </a:solidFill>
            </a:endParaRPr>
          </a:p>
          <a:p>
            <a:pPr algn="ctr"/>
            <a:r>
              <a:rPr lang="en-US" sz="1200" b="1" dirty="0" err="1">
                <a:solidFill>
                  <a:srgbClr val="FFC000"/>
                </a:solidFill>
              </a:rPr>
              <a:t>Makes.html</a:t>
            </a:r>
            <a:endParaRPr lang="en-US" sz="1200" b="1" dirty="0">
              <a:solidFill>
                <a:srgbClr val="FFC000"/>
              </a:solidFill>
            </a:endParaRPr>
          </a:p>
          <a:p>
            <a:pPr algn="ctr"/>
            <a:r>
              <a:rPr lang="en-US" sz="1200" b="1" dirty="0" err="1">
                <a:solidFill>
                  <a:srgbClr val="FFC000"/>
                </a:solidFill>
              </a:rPr>
              <a:t>Plot.html</a:t>
            </a:r>
            <a:endParaRPr lang="en-US" sz="1200" b="1" dirty="0">
              <a:solidFill>
                <a:srgbClr val="FFC000"/>
              </a:solidFill>
            </a:endParaRPr>
          </a:p>
          <a:p>
            <a:pPr algn="ctr"/>
            <a:r>
              <a:rPr lang="en-US" sz="1200" dirty="0"/>
              <a:t>Plot samples of vehicle’s depreciation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66DD8A7-91AF-C24D-A047-E8EF50B0BEC8}"/>
              </a:ext>
            </a:extLst>
          </p:cNvPr>
          <p:cNvSpPr/>
          <p:nvPr/>
        </p:nvSpPr>
        <p:spPr>
          <a:xfrm>
            <a:off x="4424363" y="5213683"/>
            <a:ext cx="1676401" cy="1251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Display Updated Results and plots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0E77A4DF-DCF3-0F4D-BC47-82BC460E016B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 rot="16200000" flipH="1">
            <a:off x="5688076" y="2006773"/>
            <a:ext cx="596774" cy="11953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02DEBB1-BAAB-F34C-9D20-BAB05AF7BFCC}"/>
              </a:ext>
            </a:extLst>
          </p:cNvPr>
          <p:cNvSpPr txBox="1"/>
          <p:nvPr/>
        </p:nvSpPr>
        <p:spPr>
          <a:xfrm>
            <a:off x="4836451" y="303517"/>
            <a:ext cx="24625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u="sng" dirty="0"/>
              <a:t>Front End Process of the Project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AB8FAF-397D-9E4A-A304-6119BA6206BD}"/>
              </a:ext>
            </a:extLst>
          </p:cNvPr>
          <p:cNvSpPr/>
          <p:nvPr/>
        </p:nvSpPr>
        <p:spPr>
          <a:xfrm>
            <a:off x="5567362" y="2902854"/>
            <a:ext cx="2033588" cy="1649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Filter and Display information based on user selection</a:t>
            </a:r>
          </a:p>
          <a:p>
            <a:pPr algn="ctr"/>
            <a:endParaRPr lang="en-US" sz="1350" dirty="0"/>
          </a:p>
          <a:p>
            <a:pPr algn="ctr"/>
            <a:r>
              <a:rPr lang="en-US" sz="1350" b="1" dirty="0" err="1">
                <a:solidFill>
                  <a:srgbClr val="43FFFF"/>
                </a:solidFill>
              </a:rPr>
              <a:t>app.js</a:t>
            </a:r>
            <a:endParaRPr lang="en-US" sz="1350" b="1" dirty="0">
              <a:solidFill>
                <a:srgbClr val="43FFFF"/>
              </a:solidFill>
            </a:endParaRPr>
          </a:p>
          <a:p>
            <a:pPr algn="ctr"/>
            <a:r>
              <a:rPr lang="en-US" sz="1350" b="1" dirty="0" err="1">
                <a:solidFill>
                  <a:srgbClr val="43FFFF"/>
                </a:solidFill>
              </a:rPr>
              <a:t>bonus.js</a:t>
            </a:r>
            <a:endParaRPr lang="en-US" sz="1350" b="1" dirty="0">
              <a:solidFill>
                <a:srgbClr val="43FFFF"/>
              </a:solidFill>
            </a:endParaRPr>
          </a:p>
          <a:p>
            <a:pPr algn="ctr"/>
            <a:r>
              <a:rPr lang="en-US" sz="1350" b="1" dirty="0">
                <a:solidFill>
                  <a:srgbClr val="43FFFF"/>
                </a:solidFill>
              </a:rPr>
              <a:t>bonus1.js</a:t>
            </a:r>
          </a:p>
          <a:p>
            <a:pPr algn="ctr"/>
            <a:r>
              <a:rPr lang="en-US" sz="1350" b="1" dirty="0">
                <a:solidFill>
                  <a:srgbClr val="43FFFF"/>
                </a:solidFill>
              </a:rPr>
              <a:t>bonus2.js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57ED1CFD-4183-A548-9B80-351CEA05DAA2}"/>
              </a:ext>
            </a:extLst>
          </p:cNvPr>
          <p:cNvCxnSpPr>
            <a:cxnSpLocks/>
            <a:stCxn id="29" idx="2"/>
            <a:endCxn id="45" idx="3"/>
          </p:cNvCxnSpPr>
          <p:nvPr/>
        </p:nvCxnSpPr>
        <p:spPr>
          <a:xfrm rot="5400000">
            <a:off x="5698683" y="4954001"/>
            <a:ext cx="1287556" cy="4833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07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8218-3915-4220-A58A-2AF8A609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MSRP V Asking Price</a:t>
            </a:r>
            <a:r>
              <a:rPr lang="en-US" b="1" dirty="0">
                <a:solidFill>
                  <a:srgbClr val="FFFFFF"/>
                </a:solidFill>
              </a:rPr>
              <a:t>   </a:t>
            </a:r>
            <a:r>
              <a:rPr lang="en-US" sz="1600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600" b="1" dirty="0" err="1">
                <a:solidFill>
                  <a:srgbClr val="FFFFFF"/>
                </a:solidFill>
              </a:rPr>
              <a:t>E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C3BB55-3C84-4203-9CED-85BDCF032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768" y="1300480"/>
            <a:ext cx="12092463" cy="425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6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728C-B0D8-44F8-9829-DC22B0CA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128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Pricing for Specific Makes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6D514-06D4-424C-947C-F8693DCFD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387" y="4770120"/>
            <a:ext cx="2060893" cy="147727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25A74E-059C-4A37-93CA-4583AA103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981" t="20563" r="4426" b="25968"/>
          <a:stretch/>
        </p:blipFill>
        <p:spPr>
          <a:xfrm>
            <a:off x="536227" y="1271746"/>
            <a:ext cx="11119543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7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957C1F-CC90-4E3F-A3F1-4974FA45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Depreciation Scatter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9C272C-79D1-4133-9461-AB0C31155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193" t="15483" r="1405" b="19606"/>
          <a:stretch/>
        </p:blipFill>
        <p:spPr>
          <a:xfrm>
            <a:off x="367587" y="1808480"/>
            <a:ext cx="11722667" cy="44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5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07EC-D58D-4A30-88CD-D6842CBCC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pic>
        <p:nvPicPr>
          <p:cNvPr id="14" name="Graphic 13" descr="Lightbulb">
            <a:extLst>
              <a:ext uri="{FF2B5EF4-FFF2-40B4-BE49-F238E27FC236}">
                <a16:creationId xmlns:a16="http://schemas.microsoft.com/office/drawing/2014/main" id="{D8E3B588-7C0B-4BD3-9585-E4382191C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ECBB7A6-C9ED-41B1-9A73-28B35849E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7462A5D-E876-4FB5-BE10-E952739F0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54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313</Words>
  <Application>Microsoft Office PowerPoint</Application>
  <PresentationFormat>Widescreen</PresentationFormat>
  <Paragraphs>62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2014 Used Cars</vt:lpstr>
      <vt:lpstr>PowerPoint Presentation</vt:lpstr>
      <vt:lpstr>PowerPoint Presentation</vt:lpstr>
      <vt:lpstr>MSRP V Asking Price   linkE)</vt:lpstr>
      <vt:lpstr>Pricing for Specific Makes</vt:lpstr>
      <vt:lpstr>Depreciation Scatter Plot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MSRP v Asking Price</dc:title>
  <dc:creator>Alejandra Soriano</dc:creator>
  <cp:lastModifiedBy>Alejandra Soriano</cp:lastModifiedBy>
  <cp:revision>7</cp:revision>
  <dcterms:created xsi:type="dcterms:W3CDTF">2019-10-03T00:27:33Z</dcterms:created>
  <dcterms:modified xsi:type="dcterms:W3CDTF">2019-10-03T01:26:35Z</dcterms:modified>
</cp:coreProperties>
</file>