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78" r:id="rId2"/>
    <p:sldId id="257" r:id="rId3"/>
    <p:sldId id="258" r:id="rId4"/>
    <p:sldId id="263" r:id="rId5"/>
    <p:sldId id="260" r:id="rId6"/>
    <p:sldId id="262" r:id="rId7"/>
    <p:sldId id="265" r:id="rId8"/>
    <p:sldId id="267" r:id="rId9"/>
    <p:sldId id="266" r:id="rId10"/>
    <p:sldId id="268" r:id="rId11"/>
    <p:sldId id="264" r:id="rId12"/>
    <p:sldId id="281" r:id="rId13"/>
    <p:sldId id="273" r:id="rId14"/>
    <p:sldId id="282" r:id="rId15"/>
    <p:sldId id="274" r:id="rId16"/>
    <p:sldId id="283" r:id="rId17"/>
    <p:sldId id="275" r:id="rId18"/>
    <p:sldId id="284" r:id="rId19"/>
    <p:sldId id="270" r:id="rId20"/>
    <p:sldId id="271" r:id="rId21"/>
    <p:sldId id="276" r:id="rId22"/>
    <p:sldId id="277" r:id="rId23"/>
    <p:sldId id="261" r:id="rId24"/>
    <p:sldId id="285" r:id="rId25"/>
    <p:sldId id="286" r:id="rId26"/>
    <p:sldId id="287"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a:srgbClr val="28323D"/>
    <a:srgbClr val="D883FF"/>
    <a:srgbClr val="00FF01"/>
    <a:srgbClr val="FF9300"/>
    <a:srgbClr val="00883D"/>
    <a:srgbClr val="3A2B68"/>
    <a:srgbClr val="361856"/>
    <a:srgbClr val="2D1855"/>
    <a:srgbClr val="102B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3"/>
    <p:restoredTop sz="94664"/>
  </p:normalViewPr>
  <p:slideViewPr>
    <p:cSldViewPr snapToGrid="0" snapToObjects="1">
      <p:cViewPr varScale="1">
        <p:scale>
          <a:sx n="88" d="100"/>
          <a:sy n="88" d="100"/>
        </p:scale>
        <p:origin x="11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C659E-6CCC-8F43-A10C-3DC4D8965EEF}" type="doc">
      <dgm:prSet loTypeId="urn:microsoft.com/office/officeart/2005/8/layout/process1" loCatId="process" qsTypeId="urn:microsoft.com/office/officeart/2005/8/quickstyle/simple1" qsCatId="simple" csTypeId="urn:microsoft.com/office/officeart/2005/8/colors/accent1_2" csCatId="accent1" phldr="1"/>
      <dgm:spPr/>
    </dgm:pt>
    <dgm:pt modelId="{19CA27EB-CAA8-7647-9CDC-0CB9F638ED26}">
      <dgm:prSet phldrT="[Text]"/>
      <dgm:spPr/>
      <dgm:t>
        <a:bodyPr/>
        <a:lstStyle/>
        <a:p>
          <a:r>
            <a:rPr lang="en-US" dirty="0"/>
            <a:t>Tokenizing</a:t>
          </a:r>
        </a:p>
      </dgm:t>
    </dgm:pt>
    <dgm:pt modelId="{BADCDF7B-39A8-924B-948F-FF8DAFE95166}" type="parTrans" cxnId="{37B0C045-8295-CF4B-ADC8-E53465D4EEE8}">
      <dgm:prSet/>
      <dgm:spPr/>
      <dgm:t>
        <a:bodyPr/>
        <a:lstStyle/>
        <a:p>
          <a:endParaRPr lang="en-US"/>
        </a:p>
      </dgm:t>
    </dgm:pt>
    <dgm:pt modelId="{1CD63AF2-932B-F642-A9D6-5E3059822E9A}" type="sibTrans" cxnId="{37B0C045-8295-CF4B-ADC8-E53465D4EEE8}">
      <dgm:prSet/>
      <dgm:spPr/>
      <dgm:t>
        <a:bodyPr/>
        <a:lstStyle/>
        <a:p>
          <a:endParaRPr lang="en-US"/>
        </a:p>
      </dgm:t>
    </dgm:pt>
    <dgm:pt modelId="{38A9642D-F5C5-5843-A432-4CEE7BCB757E}">
      <dgm:prSet phldrT="[Text]"/>
      <dgm:spPr/>
      <dgm:t>
        <a:bodyPr/>
        <a:lstStyle/>
        <a:p>
          <a:r>
            <a:rPr lang="en-US" dirty="0"/>
            <a:t>Stop Words Filters</a:t>
          </a:r>
        </a:p>
      </dgm:t>
    </dgm:pt>
    <dgm:pt modelId="{E846D6E2-14C8-FE4B-ADE1-EFD76FACBD87}" type="parTrans" cxnId="{765E31A1-97CD-8142-8F33-B5EF32B6ECDE}">
      <dgm:prSet/>
      <dgm:spPr/>
      <dgm:t>
        <a:bodyPr/>
        <a:lstStyle/>
        <a:p>
          <a:endParaRPr lang="en-US"/>
        </a:p>
      </dgm:t>
    </dgm:pt>
    <dgm:pt modelId="{B3E7EC31-A371-1C49-831C-AA7E4C948615}" type="sibTrans" cxnId="{765E31A1-97CD-8142-8F33-B5EF32B6ECDE}">
      <dgm:prSet/>
      <dgm:spPr/>
      <dgm:t>
        <a:bodyPr/>
        <a:lstStyle/>
        <a:p>
          <a:endParaRPr lang="en-US"/>
        </a:p>
      </dgm:t>
    </dgm:pt>
    <dgm:pt modelId="{C1D08AE1-6239-6649-9A23-71BFB9E4C389}">
      <dgm:prSet phldrT="[Text]"/>
      <dgm:spPr/>
      <dgm:t>
        <a:bodyPr/>
        <a:lstStyle/>
        <a:p>
          <a:r>
            <a:rPr lang="en-US" dirty="0"/>
            <a:t>TF-IDF</a:t>
          </a:r>
        </a:p>
      </dgm:t>
    </dgm:pt>
    <dgm:pt modelId="{B81C15BF-0059-C541-ACB5-97FA2608F92C}" type="parTrans" cxnId="{027A2057-665C-024A-876A-3577D309543F}">
      <dgm:prSet/>
      <dgm:spPr/>
      <dgm:t>
        <a:bodyPr/>
        <a:lstStyle/>
        <a:p>
          <a:endParaRPr lang="en-US"/>
        </a:p>
      </dgm:t>
    </dgm:pt>
    <dgm:pt modelId="{E409B930-2983-2C4A-9DB2-D2686A1BAB1C}" type="sibTrans" cxnId="{027A2057-665C-024A-876A-3577D309543F}">
      <dgm:prSet/>
      <dgm:spPr/>
      <dgm:t>
        <a:bodyPr/>
        <a:lstStyle/>
        <a:p>
          <a:endParaRPr lang="en-US"/>
        </a:p>
      </dgm:t>
    </dgm:pt>
    <dgm:pt modelId="{01A2F4EC-659A-C544-A825-ED0E35540F9A}" type="pres">
      <dgm:prSet presAssocID="{B0BC659E-6CCC-8F43-A10C-3DC4D8965EEF}" presName="Name0" presStyleCnt="0">
        <dgm:presLayoutVars>
          <dgm:dir/>
          <dgm:resizeHandles val="exact"/>
        </dgm:presLayoutVars>
      </dgm:prSet>
      <dgm:spPr/>
    </dgm:pt>
    <dgm:pt modelId="{F211B4BC-7940-F14E-99E7-F1B709FE7363}" type="pres">
      <dgm:prSet presAssocID="{19CA27EB-CAA8-7647-9CDC-0CB9F638ED26}" presName="node" presStyleLbl="node1" presStyleIdx="0" presStyleCnt="3">
        <dgm:presLayoutVars>
          <dgm:bulletEnabled val="1"/>
        </dgm:presLayoutVars>
      </dgm:prSet>
      <dgm:spPr/>
    </dgm:pt>
    <dgm:pt modelId="{B836B2FA-5B66-F64F-A489-0311FE03BB41}" type="pres">
      <dgm:prSet presAssocID="{1CD63AF2-932B-F642-A9D6-5E3059822E9A}" presName="sibTrans" presStyleLbl="sibTrans2D1" presStyleIdx="0" presStyleCnt="2"/>
      <dgm:spPr/>
    </dgm:pt>
    <dgm:pt modelId="{A1DE7D5B-D460-DC41-93DB-A4C8D59F3572}" type="pres">
      <dgm:prSet presAssocID="{1CD63AF2-932B-F642-A9D6-5E3059822E9A}" presName="connectorText" presStyleLbl="sibTrans2D1" presStyleIdx="0" presStyleCnt="2"/>
      <dgm:spPr/>
    </dgm:pt>
    <dgm:pt modelId="{1ED08773-AB77-9D45-A119-92975B2BE496}" type="pres">
      <dgm:prSet presAssocID="{38A9642D-F5C5-5843-A432-4CEE7BCB757E}" presName="node" presStyleLbl="node1" presStyleIdx="1" presStyleCnt="3">
        <dgm:presLayoutVars>
          <dgm:bulletEnabled val="1"/>
        </dgm:presLayoutVars>
      </dgm:prSet>
      <dgm:spPr/>
    </dgm:pt>
    <dgm:pt modelId="{A2F02BDD-AA69-5C49-A68E-D2D5AFC6A410}" type="pres">
      <dgm:prSet presAssocID="{B3E7EC31-A371-1C49-831C-AA7E4C948615}" presName="sibTrans" presStyleLbl="sibTrans2D1" presStyleIdx="1" presStyleCnt="2"/>
      <dgm:spPr/>
    </dgm:pt>
    <dgm:pt modelId="{7AEE6F3B-4DA0-E641-826D-82E150208680}" type="pres">
      <dgm:prSet presAssocID="{B3E7EC31-A371-1C49-831C-AA7E4C948615}" presName="connectorText" presStyleLbl="sibTrans2D1" presStyleIdx="1" presStyleCnt="2"/>
      <dgm:spPr/>
    </dgm:pt>
    <dgm:pt modelId="{ABB63F17-EA59-E448-9C5D-8E18F8DA9875}" type="pres">
      <dgm:prSet presAssocID="{C1D08AE1-6239-6649-9A23-71BFB9E4C389}" presName="node" presStyleLbl="node1" presStyleIdx="2" presStyleCnt="3">
        <dgm:presLayoutVars>
          <dgm:bulletEnabled val="1"/>
        </dgm:presLayoutVars>
      </dgm:prSet>
      <dgm:spPr/>
    </dgm:pt>
  </dgm:ptLst>
  <dgm:cxnLst>
    <dgm:cxn modelId="{931A6E27-D957-F745-B9BD-D52977040704}" type="presOf" srcId="{C1D08AE1-6239-6649-9A23-71BFB9E4C389}" destId="{ABB63F17-EA59-E448-9C5D-8E18F8DA9875}" srcOrd="0" destOrd="0" presId="urn:microsoft.com/office/officeart/2005/8/layout/process1"/>
    <dgm:cxn modelId="{69C8A93D-5E12-074C-BB7A-52BCE63C1C7F}" type="presOf" srcId="{1CD63AF2-932B-F642-A9D6-5E3059822E9A}" destId="{B836B2FA-5B66-F64F-A489-0311FE03BB41}" srcOrd="0" destOrd="0" presId="urn:microsoft.com/office/officeart/2005/8/layout/process1"/>
    <dgm:cxn modelId="{37B0C045-8295-CF4B-ADC8-E53465D4EEE8}" srcId="{B0BC659E-6CCC-8F43-A10C-3DC4D8965EEF}" destId="{19CA27EB-CAA8-7647-9CDC-0CB9F638ED26}" srcOrd="0" destOrd="0" parTransId="{BADCDF7B-39A8-924B-948F-FF8DAFE95166}" sibTransId="{1CD63AF2-932B-F642-A9D6-5E3059822E9A}"/>
    <dgm:cxn modelId="{027A2057-665C-024A-876A-3577D309543F}" srcId="{B0BC659E-6CCC-8F43-A10C-3DC4D8965EEF}" destId="{C1D08AE1-6239-6649-9A23-71BFB9E4C389}" srcOrd="2" destOrd="0" parTransId="{B81C15BF-0059-C541-ACB5-97FA2608F92C}" sibTransId="{E409B930-2983-2C4A-9DB2-D2686A1BAB1C}"/>
    <dgm:cxn modelId="{C3CB9B69-0F92-1043-BCAC-03B63F0E8997}" type="presOf" srcId="{1CD63AF2-932B-F642-A9D6-5E3059822E9A}" destId="{A1DE7D5B-D460-DC41-93DB-A4C8D59F3572}" srcOrd="1" destOrd="0" presId="urn:microsoft.com/office/officeart/2005/8/layout/process1"/>
    <dgm:cxn modelId="{D4ABFA72-A597-1D4F-9D2F-C08956B436D5}" type="presOf" srcId="{19CA27EB-CAA8-7647-9CDC-0CB9F638ED26}" destId="{F211B4BC-7940-F14E-99E7-F1B709FE7363}" srcOrd="0" destOrd="0" presId="urn:microsoft.com/office/officeart/2005/8/layout/process1"/>
    <dgm:cxn modelId="{97B0A983-E5FB-A24B-B5E0-377245DFA04D}" type="presOf" srcId="{38A9642D-F5C5-5843-A432-4CEE7BCB757E}" destId="{1ED08773-AB77-9D45-A119-92975B2BE496}" srcOrd="0" destOrd="0" presId="urn:microsoft.com/office/officeart/2005/8/layout/process1"/>
    <dgm:cxn modelId="{2C244684-BBE2-EB45-9928-EF83F602CA1E}" type="presOf" srcId="{B0BC659E-6CCC-8F43-A10C-3DC4D8965EEF}" destId="{01A2F4EC-659A-C544-A825-ED0E35540F9A}" srcOrd="0" destOrd="0" presId="urn:microsoft.com/office/officeart/2005/8/layout/process1"/>
    <dgm:cxn modelId="{765E31A1-97CD-8142-8F33-B5EF32B6ECDE}" srcId="{B0BC659E-6CCC-8F43-A10C-3DC4D8965EEF}" destId="{38A9642D-F5C5-5843-A432-4CEE7BCB757E}" srcOrd="1" destOrd="0" parTransId="{E846D6E2-14C8-FE4B-ADE1-EFD76FACBD87}" sibTransId="{B3E7EC31-A371-1C49-831C-AA7E4C948615}"/>
    <dgm:cxn modelId="{D5E642B7-5B9C-824C-B7C0-E1EC86DC4ED2}" type="presOf" srcId="{B3E7EC31-A371-1C49-831C-AA7E4C948615}" destId="{A2F02BDD-AA69-5C49-A68E-D2D5AFC6A410}" srcOrd="0" destOrd="0" presId="urn:microsoft.com/office/officeart/2005/8/layout/process1"/>
    <dgm:cxn modelId="{F37FEDC5-C440-7D42-9464-704E7A15AA93}" type="presOf" srcId="{B3E7EC31-A371-1C49-831C-AA7E4C948615}" destId="{7AEE6F3B-4DA0-E641-826D-82E150208680}" srcOrd="1" destOrd="0" presId="urn:microsoft.com/office/officeart/2005/8/layout/process1"/>
    <dgm:cxn modelId="{E51E4DA8-DEC8-B14A-A741-70F452B39D2D}" type="presParOf" srcId="{01A2F4EC-659A-C544-A825-ED0E35540F9A}" destId="{F211B4BC-7940-F14E-99E7-F1B709FE7363}" srcOrd="0" destOrd="0" presId="urn:microsoft.com/office/officeart/2005/8/layout/process1"/>
    <dgm:cxn modelId="{C1DA1492-39D0-9D4E-809D-75569E3F792B}" type="presParOf" srcId="{01A2F4EC-659A-C544-A825-ED0E35540F9A}" destId="{B836B2FA-5B66-F64F-A489-0311FE03BB41}" srcOrd="1" destOrd="0" presId="urn:microsoft.com/office/officeart/2005/8/layout/process1"/>
    <dgm:cxn modelId="{0CCDB8CF-8E5B-7947-895F-DEEDEF0F5B4F}" type="presParOf" srcId="{B836B2FA-5B66-F64F-A489-0311FE03BB41}" destId="{A1DE7D5B-D460-DC41-93DB-A4C8D59F3572}" srcOrd="0" destOrd="0" presId="urn:microsoft.com/office/officeart/2005/8/layout/process1"/>
    <dgm:cxn modelId="{8CF43EBD-8893-2344-A35A-2A735062334A}" type="presParOf" srcId="{01A2F4EC-659A-C544-A825-ED0E35540F9A}" destId="{1ED08773-AB77-9D45-A119-92975B2BE496}" srcOrd="2" destOrd="0" presId="urn:microsoft.com/office/officeart/2005/8/layout/process1"/>
    <dgm:cxn modelId="{8BCE0D6F-99A6-0943-A0EE-42299C070DEA}" type="presParOf" srcId="{01A2F4EC-659A-C544-A825-ED0E35540F9A}" destId="{A2F02BDD-AA69-5C49-A68E-D2D5AFC6A410}" srcOrd="3" destOrd="0" presId="urn:microsoft.com/office/officeart/2005/8/layout/process1"/>
    <dgm:cxn modelId="{499BC390-8F09-5146-A3C0-F94235E85679}" type="presParOf" srcId="{A2F02BDD-AA69-5C49-A68E-D2D5AFC6A410}" destId="{7AEE6F3B-4DA0-E641-826D-82E150208680}" srcOrd="0" destOrd="0" presId="urn:microsoft.com/office/officeart/2005/8/layout/process1"/>
    <dgm:cxn modelId="{B8C2B68C-9B7E-B94B-A34F-8D7B66CA4B8A}" type="presParOf" srcId="{01A2F4EC-659A-C544-A825-ED0E35540F9A}" destId="{ABB63F17-EA59-E448-9C5D-8E18F8DA98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C659E-6CCC-8F43-A10C-3DC4D8965EEF}" type="doc">
      <dgm:prSet loTypeId="urn:microsoft.com/office/officeart/2005/8/layout/process1" loCatId="process" qsTypeId="urn:microsoft.com/office/officeart/2005/8/quickstyle/simple1" qsCatId="simple" csTypeId="urn:microsoft.com/office/officeart/2005/8/colors/accent1_2" csCatId="accent1" phldr="1"/>
      <dgm:spPr/>
    </dgm:pt>
    <dgm:pt modelId="{19CA27EB-CAA8-7647-9CDC-0CB9F638ED26}">
      <dgm:prSet phldrT="[Text]"/>
      <dgm:spPr/>
      <dgm:t>
        <a:bodyPr/>
        <a:lstStyle/>
        <a:p>
          <a:r>
            <a:rPr lang="en-US" dirty="0"/>
            <a:t>Tokenizing</a:t>
          </a:r>
        </a:p>
      </dgm:t>
    </dgm:pt>
    <dgm:pt modelId="{BADCDF7B-39A8-924B-948F-FF8DAFE95166}" type="parTrans" cxnId="{37B0C045-8295-CF4B-ADC8-E53465D4EEE8}">
      <dgm:prSet/>
      <dgm:spPr/>
      <dgm:t>
        <a:bodyPr/>
        <a:lstStyle/>
        <a:p>
          <a:endParaRPr lang="en-US"/>
        </a:p>
      </dgm:t>
    </dgm:pt>
    <dgm:pt modelId="{1CD63AF2-932B-F642-A9D6-5E3059822E9A}" type="sibTrans" cxnId="{37B0C045-8295-CF4B-ADC8-E53465D4EEE8}">
      <dgm:prSet/>
      <dgm:spPr/>
      <dgm:t>
        <a:bodyPr/>
        <a:lstStyle/>
        <a:p>
          <a:endParaRPr lang="en-US"/>
        </a:p>
      </dgm:t>
    </dgm:pt>
    <dgm:pt modelId="{38A9642D-F5C5-5843-A432-4CEE7BCB757E}">
      <dgm:prSet phldrT="[Text]"/>
      <dgm:spPr/>
      <dgm:t>
        <a:bodyPr/>
        <a:lstStyle/>
        <a:p>
          <a:r>
            <a:rPr lang="en-US" dirty="0"/>
            <a:t>Stop Words Filters</a:t>
          </a:r>
        </a:p>
      </dgm:t>
    </dgm:pt>
    <dgm:pt modelId="{E846D6E2-14C8-FE4B-ADE1-EFD76FACBD87}" type="parTrans" cxnId="{765E31A1-97CD-8142-8F33-B5EF32B6ECDE}">
      <dgm:prSet/>
      <dgm:spPr/>
      <dgm:t>
        <a:bodyPr/>
        <a:lstStyle/>
        <a:p>
          <a:endParaRPr lang="en-US"/>
        </a:p>
      </dgm:t>
    </dgm:pt>
    <dgm:pt modelId="{B3E7EC31-A371-1C49-831C-AA7E4C948615}" type="sibTrans" cxnId="{765E31A1-97CD-8142-8F33-B5EF32B6ECDE}">
      <dgm:prSet/>
      <dgm:spPr/>
      <dgm:t>
        <a:bodyPr/>
        <a:lstStyle/>
        <a:p>
          <a:endParaRPr lang="en-US"/>
        </a:p>
      </dgm:t>
    </dgm:pt>
    <dgm:pt modelId="{C1D08AE1-6239-6649-9A23-71BFB9E4C389}">
      <dgm:prSet phldrT="[Text]"/>
      <dgm:spPr/>
      <dgm:t>
        <a:bodyPr/>
        <a:lstStyle/>
        <a:p>
          <a:r>
            <a:rPr lang="en-US" dirty="0"/>
            <a:t>TF-IDF</a:t>
          </a:r>
        </a:p>
      </dgm:t>
    </dgm:pt>
    <dgm:pt modelId="{B81C15BF-0059-C541-ACB5-97FA2608F92C}" type="parTrans" cxnId="{027A2057-665C-024A-876A-3577D309543F}">
      <dgm:prSet/>
      <dgm:spPr/>
      <dgm:t>
        <a:bodyPr/>
        <a:lstStyle/>
        <a:p>
          <a:endParaRPr lang="en-US"/>
        </a:p>
      </dgm:t>
    </dgm:pt>
    <dgm:pt modelId="{E409B930-2983-2C4A-9DB2-D2686A1BAB1C}" type="sibTrans" cxnId="{027A2057-665C-024A-876A-3577D309543F}">
      <dgm:prSet/>
      <dgm:spPr/>
      <dgm:t>
        <a:bodyPr/>
        <a:lstStyle/>
        <a:p>
          <a:endParaRPr lang="en-US"/>
        </a:p>
      </dgm:t>
    </dgm:pt>
    <dgm:pt modelId="{F76C4BEC-0D67-CD41-9EB6-B96D2EFA8F63}">
      <dgm:prSet/>
      <dgm:spPr>
        <a:solidFill>
          <a:srgbClr val="00B050"/>
        </a:solidFill>
      </dgm:spPr>
      <dgm:t>
        <a:bodyPr/>
        <a:lstStyle/>
        <a:p>
          <a:r>
            <a:rPr lang="en-US" dirty="0"/>
            <a:t>Custom Stop Words</a:t>
          </a:r>
        </a:p>
      </dgm:t>
    </dgm:pt>
    <dgm:pt modelId="{4946B623-937E-1848-83D9-FB6EEAC17C49}" type="parTrans" cxnId="{095FDF51-CBB8-6B44-98A3-9700D9749D32}">
      <dgm:prSet/>
      <dgm:spPr/>
      <dgm:t>
        <a:bodyPr/>
        <a:lstStyle/>
        <a:p>
          <a:endParaRPr lang="en-US"/>
        </a:p>
      </dgm:t>
    </dgm:pt>
    <dgm:pt modelId="{2FB4D3D7-91CB-B645-99DE-F218F3A0907D}" type="sibTrans" cxnId="{095FDF51-CBB8-6B44-98A3-9700D9749D32}">
      <dgm:prSet/>
      <dgm:spPr/>
      <dgm:t>
        <a:bodyPr/>
        <a:lstStyle/>
        <a:p>
          <a:endParaRPr lang="en-US"/>
        </a:p>
      </dgm:t>
    </dgm:pt>
    <dgm:pt modelId="{01A2F4EC-659A-C544-A825-ED0E35540F9A}" type="pres">
      <dgm:prSet presAssocID="{B0BC659E-6CCC-8F43-A10C-3DC4D8965EEF}" presName="Name0" presStyleCnt="0">
        <dgm:presLayoutVars>
          <dgm:dir/>
          <dgm:resizeHandles val="exact"/>
        </dgm:presLayoutVars>
      </dgm:prSet>
      <dgm:spPr/>
    </dgm:pt>
    <dgm:pt modelId="{F211B4BC-7940-F14E-99E7-F1B709FE7363}" type="pres">
      <dgm:prSet presAssocID="{19CA27EB-CAA8-7647-9CDC-0CB9F638ED26}" presName="node" presStyleLbl="node1" presStyleIdx="0" presStyleCnt="4">
        <dgm:presLayoutVars>
          <dgm:bulletEnabled val="1"/>
        </dgm:presLayoutVars>
      </dgm:prSet>
      <dgm:spPr/>
    </dgm:pt>
    <dgm:pt modelId="{B836B2FA-5B66-F64F-A489-0311FE03BB41}" type="pres">
      <dgm:prSet presAssocID="{1CD63AF2-932B-F642-A9D6-5E3059822E9A}" presName="sibTrans" presStyleLbl="sibTrans2D1" presStyleIdx="0" presStyleCnt="3"/>
      <dgm:spPr/>
    </dgm:pt>
    <dgm:pt modelId="{A1DE7D5B-D460-DC41-93DB-A4C8D59F3572}" type="pres">
      <dgm:prSet presAssocID="{1CD63AF2-932B-F642-A9D6-5E3059822E9A}" presName="connectorText" presStyleLbl="sibTrans2D1" presStyleIdx="0" presStyleCnt="3"/>
      <dgm:spPr/>
    </dgm:pt>
    <dgm:pt modelId="{1ED08773-AB77-9D45-A119-92975B2BE496}" type="pres">
      <dgm:prSet presAssocID="{38A9642D-F5C5-5843-A432-4CEE7BCB757E}" presName="node" presStyleLbl="node1" presStyleIdx="1" presStyleCnt="4">
        <dgm:presLayoutVars>
          <dgm:bulletEnabled val="1"/>
        </dgm:presLayoutVars>
      </dgm:prSet>
      <dgm:spPr/>
    </dgm:pt>
    <dgm:pt modelId="{A2F02BDD-AA69-5C49-A68E-D2D5AFC6A410}" type="pres">
      <dgm:prSet presAssocID="{B3E7EC31-A371-1C49-831C-AA7E4C948615}" presName="sibTrans" presStyleLbl="sibTrans2D1" presStyleIdx="1" presStyleCnt="3"/>
      <dgm:spPr/>
    </dgm:pt>
    <dgm:pt modelId="{7AEE6F3B-4DA0-E641-826D-82E150208680}" type="pres">
      <dgm:prSet presAssocID="{B3E7EC31-A371-1C49-831C-AA7E4C948615}" presName="connectorText" presStyleLbl="sibTrans2D1" presStyleIdx="1" presStyleCnt="3"/>
      <dgm:spPr/>
    </dgm:pt>
    <dgm:pt modelId="{1E5260F1-37E4-AA4B-B001-67D994A8F9F4}" type="pres">
      <dgm:prSet presAssocID="{F76C4BEC-0D67-CD41-9EB6-B96D2EFA8F63}" presName="node" presStyleLbl="node1" presStyleIdx="2" presStyleCnt="4">
        <dgm:presLayoutVars>
          <dgm:bulletEnabled val="1"/>
        </dgm:presLayoutVars>
      </dgm:prSet>
      <dgm:spPr/>
    </dgm:pt>
    <dgm:pt modelId="{46D71FB4-CCA5-EB4D-9821-98DD0B67249D}" type="pres">
      <dgm:prSet presAssocID="{2FB4D3D7-91CB-B645-99DE-F218F3A0907D}" presName="sibTrans" presStyleLbl="sibTrans2D1" presStyleIdx="2" presStyleCnt="3"/>
      <dgm:spPr/>
    </dgm:pt>
    <dgm:pt modelId="{E6E32543-A8EF-9F43-B737-6B9082E2330E}" type="pres">
      <dgm:prSet presAssocID="{2FB4D3D7-91CB-B645-99DE-F218F3A0907D}" presName="connectorText" presStyleLbl="sibTrans2D1" presStyleIdx="2" presStyleCnt="3"/>
      <dgm:spPr/>
    </dgm:pt>
    <dgm:pt modelId="{ABB63F17-EA59-E448-9C5D-8E18F8DA9875}" type="pres">
      <dgm:prSet presAssocID="{C1D08AE1-6239-6649-9A23-71BFB9E4C389}" presName="node" presStyleLbl="node1" presStyleIdx="3" presStyleCnt="4">
        <dgm:presLayoutVars>
          <dgm:bulletEnabled val="1"/>
        </dgm:presLayoutVars>
      </dgm:prSet>
      <dgm:spPr/>
    </dgm:pt>
  </dgm:ptLst>
  <dgm:cxnLst>
    <dgm:cxn modelId="{931A6E27-D957-F745-B9BD-D52977040704}" type="presOf" srcId="{C1D08AE1-6239-6649-9A23-71BFB9E4C389}" destId="{ABB63F17-EA59-E448-9C5D-8E18F8DA9875}" srcOrd="0" destOrd="0" presId="urn:microsoft.com/office/officeart/2005/8/layout/process1"/>
    <dgm:cxn modelId="{69C8A93D-5E12-074C-BB7A-52BCE63C1C7F}" type="presOf" srcId="{1CD63AF2-932B-F642-A9D6-5E3059822E9A}" destId="{B836B2FA-5B66-F64F-A489-0311FE03BB41}" srcOrd="0" destOrd="0" presId="urn:microsoft.com/office/officeart/2005/8/layout/process1"/>
    <dgm:cxn modelId="{37B0C045-8295-CF4B-ADC8-E53465D4EEE8}" srcId="{B0BC659E-6CCC-8F43-A10C-3DC4D8965EEF}" destId="{19CA27EB-CAA8-7647-9CDC-0CB9F638ED26}" srcOrd="0" destOrd="0" parTransId="{BADCDF7B-39A8-924B-948F-FF8DAFE95166}" sibTransId="{1CD63AF2-932B-F642-A9D6-5E3059822E9A}"/>
    <dgm:cxn modelId="{095FDF51-CBB8-6B44-98A3-9700D9749D32}" srcId="{B0BC659E-6CCC-8F43-A10C-3DC4D8965EEF}" destId="{F76C4BEC-0D67-CD41-9EB6-B96D2EFA8F63}" srcOrd="2" destOrd="0" parTransId="{4946B623-937E-1848-83D9-FB6EEAC17C49}" sibTransId="{2FB4D3D7-91CB-B645-99DE-F218F3A0907D}"/>
    <dgm:cxn modelId="{027A2057-665C-024A-876A-3577D309543F}" srcId="{B0BC659E-6CCC-8F43-A10C-3DC4D8965EEF}" destId="{C1D08AE1-6239-6649-9A23-71BFB9E4C389}" srcOrd="3" destOrd="0" parTransId="{B81C15BF-0059-C541-ACB5-97FA2608F92C}" sibTransId="{E409B930-2983-2C4A-9DB2-D2686A1BAB1C}"/>
    <dgm:cxn modelId="{C3CB9B69-0F92-1043-BCAC-03B63F0E8997}" type="presOf" srcId="{1CD63AF2-932B-F642-A9D6-5E3059822E9A}" destId="{A1DE7D5B-D460-DC41-93DB-A4C8D59F3572}" srcOrd="1" destOrd="0" presId="urn:microsoft.com/office/officeart/2005/8/layout/process1"/>
    <dgm:cxn modelId="{77C7BD6C-310C-F34A-A6DA-288BD140373A}" type="presOf" srcId="{2FB4D3D7-91CB-B645-99DE-F218F3A0907D}" destId="{E6E32543-A8EF-9F43-B737-6B9082E2330E}" srcOrd="1" destOrd="0" presId="urn:microsoft.com/office/officeart/2005/8/layout/process1"/>
    <dgm:cxn modelId="{D4ABFA72-A597-1D4F-9D2F-C08956B436D5}" type="presOf" srcId="{19CA27EB-CAA8-7647-9CDC-0CB9F638ED26}" destId="{F211B4BC-7940-F14E-99E7-F1B709FE7363}" srcOrd="0" destOrd="0" presId="urn:microsoft.com/office/officeart/2005/8/layout/process1"/>
    <dgm:cxn modelId="{97B0A983-E5FB-A24B-B5E0-377245DFA04D}" type="presOf" srcId="{38A9642D-F5C5-5843-A432-4CEE7BCB757E}" destId="{1ED08773-AB77-9D45-A119-92975B2BE496}" srcOrd="0" destOrd="0" presId="urn:microsoft.com/office/officeart/2005/8/layout/process1"/>
    <dgm:cxn modelId="{2C244684-BBE2-EB45-9928-EF83F602CA1E}" type="presOf" srcId="{B0BC659E-6CCC-8F43-A10C-3DC4D8965EEF}" destId="{01A2F4EC-659A-C544-A825-ED0E35540F9A}" srcOrd="0" destOrd="0" presId="urn:microsoft.com/office/officeart/2005/8/layout/process1"/>
    <dgm:cxn modelId="{86099687-A95F-314C-BB60-38F9F7D63EA2}" type="presOf" srcId="{F76C4BEC-0D67-CD41-9EB6-B96D2EFA8F63}" destId="{1E5260F1-37E4-AA4B-B001-67D994A8F9F4}" srcOrd="0" destOrd="0" presId="urn:microsoft.com/office/officeart/2005/8/layout/process1"/>
    <dgm:cxn modelId="{765E31A1-97CD-8142-8F33-B5EF32B6ECDE}" srcId="{B0BC659E-6CCC-8F43-A10C-3DC4D8965EEF}" destId="{38A9642D-F5C5-5843-A432-4CEE7BCB757E}" srcOrd="1" destOrd="0" parTransId="{E846D6E2-14C8-FE4B-ADE1-EFD76FACBD87}" sibTransId="{B3E7EC31-A371-1C49-831C-AA7E4C948615}"/>
    <dgm:cxn modelId="{D5E642B7-5B9C-824C-B7C0-E1EC86DC4ED2}" type="presOf" srcId="{B3E7EC31-A371-1C49-831C-AA7E4C948615}" destId="{A2F02BDD-AA69-5C49-A68E-D2D5AFC6A410}" srcOrd="0" destOrd="0" presId="urn:microsoft.com/office/officeart/2005/8/layout/process1"/>
    <dgm:cxn modelId="{F37FEDC5-C440-7D42-9464-704E7A15AA93}" type="presOf" srcId="{B3E7EC31-A371-1C49-831C-AA7E4C948615}" destId="{7AEE6F3B-4DA0-E641-826D-82E150208680}" srcOrd="1" destOrd="0" presId="urn:microsoft.com/office/officeart/2005/8/layout/process1"/>
    <dgm:cxn modelId="{C2927FDE-AAE1-6D48-9A1A-BA74E400BECE}" type="presOf" srcId="{2FB4D3D7-91CB-B645-99DE-F218F3A0907D}" destId="{46D71FB4-CCA5-EB4D-9821-98DD0B67249D}" srcOrd="0" destOrd="0" presId="urn:microsoft.com/office/officeart/2005/8/layout/process1"/>
    <dgm:cxn modelId="{E51E4DA8-DEC8-B14A-A741-70F452B39D2D}" type="presParOf" srcId="{01A2F4EC-659A-C544-A825-ED0E35540F9A}" destId="{F211B4BC-7940-F14E-99E7-F1B709FE7363}" srcOrd="0" destOrd="0" presId="urn:microsoft.com/office/officeart/2005/8/layout/process1"/>
    <dgm:cxn modelId="{C1DA1492-39D0-9D4E-809D-75569E3F792B}" type="presParOf" srcId="{01A2F4EC-659A-C544-A825-ED0E35540F9A}" destId="{B836B2FA-5B66-F64F-A489-0311FE03BB41}" srcOrd="1" destOrd="0" presId="urn:microsoft.com/office/officeart/2005/8/layout/process1"/>
    <dgm:cxn modelId="{0CCDB8CF-8E5B-7947-895F-DEEDEF0F5B4F}" type="presParOf" srcId="{B836B2FA-5B66-F64F-A489-0311FE03BB41}" destId="{A1DE7D5B-D460-DC41-93DB-A4C8D59F3572}" srcOrd="0" destOrd="0" presId="urn:microsoft.com/office/officeart/2005/8/layout/process1"/>
    <dgm:cxn modelId="{8CF43EBD-8893-2344-A35A-2A735062334A}" type="presParOf" srcId="{01A2F4EC-659A-C544-A825-ED0E35540F9A}" destId="{1ED08773-AB77-9D45-A119-92975B2BE496}" srcOrd="2" destOrd="0" presId="urn:microsoft.com/office/officeart/2005/8/layout/process1"/>
    <dgm:cxn modelId="{8BCE0D6F-99A6-0943-A0EE-42299C070DEA}" type="presParOf" srcId="{01A2F4EC-659A-C544-A825-ED0E35540F9A}" destId="{A2F02BDD-AA69-5C49-A68E-D2D5AFC6A410}" srcOrd="3" destOrd="0" presId="urn:microsoft.com/office/officeart/2005/8/layout/process1"/>
    <dgm:cxn modelId="{499BC390-8F09-5146-A3C0-F94235E85679}" type="presParOf" srcId="{A2F02BDD-AA69-5C49-A68E-D2D5AFC6A410}" destId="{7AEE6F3B-4DA0-E641-826D-82E150208680}" srcOrd="0" destOrd="0" presId="urn:microsoft.com/office/officeart/2005/8/layout/process1"/>
    <dgm:cxn modelId="{430F67DD-D8DC-754B-AC67-E766B003786D}" type="presParOf" srcId="{01A2F4EC-659A-C544-A825-ED0E35540F9A}" destId="{1E5260F1-37E4-AA4B-B001-67D994A8F9F4}" srcOrd="4" destOrd="0" presId="urn:microsoft.com/office/officeart/2005/8/layout/process1"/>
    <dgm:cxn modelId="{ABE72CC3-211B-DA45-B2BB-472012156854}" type="presParOf" srcId="{01A2F4EC-659A-C544-A825-ED0E35540F9A}" destId="{46D71FB4-CCA5-EB4D-9821-98DD0B67249D}" srcOrd="5" destOrd="0" presId="urn:microsoft.com/office/officeart/2005/8/layout/process1"/>
    <dgm:cxn modelId="{2C8A6FFF-1FC3-E741-9FD9-6FF668BDDAF7}" type="presParOf" srcId="{46D71FB4-CCA5-EB4D-9821-98DD0B67249D}" destId="{E6E32543-A8EF-9F43-B737-6B9082E2330E}" srcOrd="0" destOrd="0" presId="urn:microsoft.com/office/officeart/2005/8/layout/process1"/>
    <dgm:cxn modelId="{B8C2B68C-9B7E-B94B-A34F-8D7B66CA4B8A}" type="presParOf" srcId="{01A2F4EC-659A-C544-A825-ED0E35540F9A}" destId="{ABB63F17-EA59-E448-9C5D-8E18F8DA987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BC659E-6CCC-8F43-A10C-3DC4D8965EEF}" type="doc">
      <dgm:prSet loTypeId="urn:microsoft.com/office/officeart/2005/8/layout/process1" loCatId="process" qsTypeId="urn:microsoft.com/office/officeart/2005/8/quickstyle/simple1" qsCatId="simple" csTypeId="urn:microsoft.com/office/officeart/2005/8/colors/accent1_2" csCatId="accent1" phldr="1"/>
      <dgm:spPr/>
    </dgm:pt>
    <dgm:pt modelId="{19CA27EB-CAA8-7647-9CDC-0CB9F638ED26}">
      <dgm:prSet phldrT="[Text]"/>
      <dgm:spPr>
        <a:solidFill>
          <a:schemeClr val="accent1"/>
        </a:solidFill>
      </dgm:spPr>
      <dgm:t>
        <a:bodyPr/>
        <a:lstStyle/>
        <a:p>
          <a:r>
            <a:rPr lang="en-US" dirty="0"/>
            <a:t>Tokenizing</a:t>
          </a:r>
        </a:p>
      </dgm:t>
    </dgm:pt>
    <dgm:pt modelId="{BADCDF7B-39A8-924B-948F-FF8DAFE95166}" type="parTrans" cxnId="{37B0C045-8295-CF4B-ADC8-E53465D4EEE8}">
      <dgm:prSet/>
      <dgm:spPr/>
      <dgm:t>
        <a:bodyPr/>
        <a:lstStyle/>
        <a:p>
          <a:endParaRPr lang="en-US"/>
        </a:p>
      </dgm:t>
    </dgm:pt>
    <dgm:pt modelId="{1CD63AF2-932B-F642-A9D6-5E3059822E9A}" type="sibTrans" cxnId="{37B0C045-8295-CF4B-ADC8-E53465D4EEE8}">
      <dgm:prSet/>
      <dgm:spPr/>
      <dgm:t>
        <a:bodyPr/>
        <a:lstStyle/>
        <a:p>
          <a:endParaRPr lang="en-US"/>
        </a:p>
      </dgm:t>
    </dgm:pt>
    <dgm:pt modelId="{38A9642D-F5C5-5843-A432-4CEE7BCB757E}">
      <dgm:prSet phldrT="[Text]"/>
      <dgm:spPr/>
      <dgm:t>
        <a:bodyPr/>
        <a:lstStyle/>
        <a:p>
          <a:r>
            <a:rPr lang="en-US" dirty="0"/>
            <a:t>Stop Words Filters</a:t>
          </a:r>
        </a:p>
      </dgm:t>
    </dgm:pt>
    <dgm:pt modelId="{E846D6E2-14C8-FE4B-ADE1-EFD76FACBD87}" type="parTrans" cxnId="{765E31A1-97CD-8142-8F33-B5EF32B6ECDE}">
      <dgm:prSet/>
      <dgm:spPr/>
      <dgm:t>
        <a:bodyPr/>
        <a:lstStyle/>
        <a:p>
          <a:endParaRPr lang="en-US"/>
        </a:p>
      </dgm:t>
    </dgm:pt>
    <dgm:pt modelId="{B3E7EC31-A371-1C49-831C-AA7E4C948615}" type="sibTrans" cxnId="{765E31A1-97CD-8142-8F33-B5EF32B6ECDE}">
      <dgm:prSet/>
      <dgm:spPr/>
      <dgm:t>
        <a:bodyPr/>
        <a:lstStyle/>
        <a:p>
          <a:endParaRPr lang="en-US"/>
        </a:p>
      </dgm:t>
    </dgm:pt>
    <dgm:pt modelId="{C1D08AE1-6239-6649-9A23-71BFB9E4C389}">
      <dgm:prSet phldrT="[Text]"/>
      <dgm:spPr/>
      <dgm:t>
        <a:bodyPr/>
        <a:lstStyle/>
        <a:p>
          <a:r>
            <a:rPr lang="en-US" dirty="0"/>
            <a:t>TF-IDF</a:t>
          </a:r>
        </a:p>
      </dgm:t>
    </dgm:pt>
    <dgm:pt modelId="{B81C15BF-0059-C541-ACB5-97FA2608F92C}" type="parTrans" cxnId="{027A2057-665C-024A-876A-3577D309543F}">
      <dgm:prSet/>
      <dgm:spPr/>
      <dgm:t>
        <a:bodyPr/>
        <a:lstStyle/>
        <a:p>
          <a:endParaRPr lang="en-US"/>
        </a:p>
      </dgm:t>
    </dgm:pt>
    <dgm:pt modelId="{E409B930-2983-2C4A-9DB2-D2686A1BAB1C}" type="sibTrans" cxnId="{027A2057-665C-024A-876A-3577D309543F}">
      <dgm:prSet/>
      <dgm:spPr/>
      <dgm:t>
        <a:bodyPr/>
        <a:lstStyle/>
        <a:p>
          <a:endParaRPr lang="en-US"/>
        </a:p>
      </dgm:t>
    </dgm:pt>
    <dgm:pt modelId="{F76C4BEC-0D67-CD41-9EB6-B96D2EFA8F63}">
      <dgm:prSet/>
      <dgm:spPr>
        <a:solidFill>
          <a:schemeClr val="accent1"/>
        </a:solidFill>
      </dgm:spPr>
      <dgm:t>
        <a:bodyPr/>
        <a:lstStyle/>
        <a:p>
          <a:r>
            <a:rPr lang="en-US" dirty="0"/>
            <a:t>Custom Stop Words</a:t>
          </a:r>
        </a:p>
      </dgm:t>
    </dgm:pt>
    <dgm:pt modelId="{4946B623-937E-1848-83D9-FB6EEAC17C49}" type="parTrans" cxnId="{095FDF51-CBB8-6B44-98A3-9700D9749D32}">
      <dgm:prSet/>
      <dgm:spPr/>
      <dgm:t>
        <a:bodyPr/>
        <a:lstStyle/>
        <a:p>
          <a:endParaRPr lang="en-US"/>
        </a:p>
      </dgm:t>
    </dgm:pt>
    <dgm:pt modelId="{2FB4D3D7-91CB-B645-99DE-F218F3A0907D}" type="sibTrans" cxnId="{095FDF51-CBB8-6B44-98A3-9700D9749D32}">
      <dgm:prSet/>
      <dgm:spPr/>
      <dgm:t>
        <a:bodyPr/>
        <a:lstStyle/>
        <a:p>
          <a:endParaRPr lang="en-US"/>
        </a:p>
      </dgm:t>
    </dgm:pt>
    <dgm:pt modelId="{134735DB-318C-1B4B-80C5-5C3451E3E654}">
      <dgm:prSet/>
      <dgm:spPr>
        <a:solidFill>
          <a:srgbClr val="00B050"/>
        </a:solidFill>
      </dgm:spPr>
      <dgm:t>
        <a:bodyPr/>
        <a:lstStyle/>
        <a:p>
          <a:r>
            <a:rPr lang="en-US" dirty="0"/>
            <a:t>N-GRAM</a:t>
          </a:r>
        </a:p>
      </dgm:t>
    </dgm:pt>
    <dgm:pt modelId="{5BC915C9-F418-684C-992F-957998F93764}" type="parTrans" cxnId="{9D95E99C-7930-564B-9E73-D278D5858F43}">
      <dgm:prSet/>
      <dgm:spPr/>
      <dgm:t>
        <a:bodyPr/>
        <a:lstStyle/>
        <a:p>
          <a:endParaRPr lang="en-US"/>
        </a:p>
      </dgm:t>
    </dgm:pt>
    <dgm:pt modelId="{D2C7586D-8389-EF43-9933-5E7392C4D9C6}" type="sibTrans" cxnId="{9D95E99C-7930-564B-9E73-D278D5858F43}">
      <dgm:prSet/>
      <dgm:spPr/>
      <dgm:t>
        <a:bodyPr/>
        <a:lstStyle/>
        <a:p>
          <a:endParaRPr lang="en-US"/>
        </a:p>
      </dgm:t>
    </dgm:pt>
    <dgm:pt modelId="{01A2F4EC-659A-C544-A825-ED0E35540F9A}" type="pres">
      <dgm:prSet presAssocID="{B0BC659E-6CCC-8F43-A10C-3DC4D8965EEF}" presName="Name0" presStyleCnt="0">
        <dgm:presLayoutVars>
          <dgm:dir/>
          <dgm:resizeHandles val="exact"/>
        </dgm:presLayoutVars>
      </dgm:prSet>
      <dgm:spPr/>
    </dgm:pt>
    <dgm:pt modelId="{F211B4BC-7940-F14E-99E7-F1B709FE7363}" type="pres">
      <dgm:prSet presAssocID="{19CA27EB-CAA8-7647-9CDC-0CB9F638ED26}" presName="node" presStyleLbl="node1" presStyleIdx="0" presStyleCnt="5">
        <dgm:presLayoutVars>
          <dgm:bulletEnabled val="1"/>
        </dgm:presLayoutVars>
      </dgm:prSet>
      <dgm:spPr/>
    </dgm:pt>
    <dgm:pt modelId="{B836B2FA-5B66-F64F-A489-0311FE03BB41}" type="pres">
      <dgm:prSet presAssocID="{1CD63AF2-932B-F642-A9D6-5E3059822E9A}" presName="sibTrans" presStyleLbl="sibTrans2D1" presStyleIdx="0" presStyleCnt="4"/>
      <dgm:spPr/>
    </dgm:pt>
    <dgm:pt modelId="{A1DE7D5B-D460-DC41-93DB-A4C8D59F3572}" type="pres">
      <dgm:prSet presAssocID="{1CD63AF2-932B-F642-A9D6-5E3059822E9A}" presName="connectorText" presStyleLbl="sibTrans2D1" presStyleIdx="0" presStyleCnt="4"/>
      <dgm:spPr/>
    </dgm:pt>
    <dgm:pt modelId="{1ED08773-AB77-9D45-A119-92975B2BE496}" type="pres">
      <dgm:prSet presAssocID="{38A9642D-F5C5-5843-A432-4CEE7BCB757E}" presName="node" presStyleLbl="node1" presStyleIdx="1" presStyleCnt="5">
        <dgm:presLayoutVars>
          <dgm:bulletEnabled val="1"/>
        </dgm:presLayoutVars>
      </dgm:prSet>
      <dgm:spPr/>
    </dgm:pt>
    <dgm:pt modelId="{A2F02BDD-AA69-5C49-A68E-D2D5AFC6A410}" type="pres">
      <dgm:prSet presAssocID="{B3E7EC31-A371-1C49-831C-AA7E4C948615}" presName="sibTrans" presStyleLbl="sibTrans2D1" presStyleIdx="1" presStyleCnt="4"/>
      <dgm:spPr/>
    </dgm:pt>
    <dgm:pt modelId="{7AEE6F3B-4DA0-E641-826D-82E150208680}" type="pres">
      <dgm:prSet presAssocID="{B3E7EC31-A371-1C49-831C-AA7E4C948615}" presName="connectorText" presStyleLbl="sibTrans2D1" presStyleIdx="1" presStyleCnt="4"/>
      <dgm:spPr/>
    </dgm:pt>
    <dgm:pt modelId="{1E5260F1-37E4-AA4B-B001-67D994A8F9F4}" type="pres">
      <dgm:prSet presAssocID="{F76C4BEC-0D67-CD41-9EB6-B96D2EFA8F63}" presName="node" presStyleLbl="node1" presStyleIdx="2" presStyleCnt="5">
        <dgm:presLayoutVars>
          <dgm:bulletEnabled val="1"/>
        </dgm:presLayoutVars>
      </dgm:prSet>
      <dgm:spPr/>
    </dgm:pt>
    <dgm:pt modelId="{46D71FB4-CCA5-EB4D-9821-98DD0B67249D}" type="pres">
      <dgm:prSet presAssocID="{2FB4D3D7-91CB-B645-99DE-F218F3A0907D}" presName="sibTrans" presStyleLbl="sibTrans2D1" presStyleIdx="2" presStyleCnt="4"/>
      <dgm:spPr/>
    </dgm:pt>
    <dgm:pt modelId="{E6E32543-A8EF-9F43-B737-6B9082E2330E}" type="pres">
      <dgm:prSet presAssocID="{2FB4D3D7-91CB-B645-99DE-F218F3A0907D}" presName="connectorText" presStyleLbl="sibTrans2D1" presStyleIdx="2" presStyleCnt="4"/>
      <dgm:spPr/>
    </dgm:pt>
    <dgm:pt modelId="{994241A7-D2C1-7B43-91FE-359FB0B8DA25}" type="pres">
      <dgm:prSet presAssocID="{134735DB-318C-1B4B-80C5-5C3451E3E654}" presName="node" presStyleLbl="node1" presStyleIdx="3" presStyleCnt="5">
        <dgm:presLayoutVars>
          <dgm:bulletEnabled val="1"/>
        </dgm:presLayoutVars>
      </dgm:prSet>
      <dgm:spPr/>
    </dgm:pt>
    <dgm:pt modelId="{88ADD5C5-69B3-134A-8188-91EE32539E14}" type="pres">
      <dgm:prSet presAssocID="{D2C7586D-8389-EF43-9933-5E7392C4D9C6}" presName="sibTrans" presStyleLbl="sibTrans2D1" presStyleIdx="3" presStyleCnt="4"/>
      <dgm:spPr/>
    </dgm:pt>
    <dgm:pt modelId="{1908B515-476B-5243-B2BA-4E186ABFD136}" type="pres">
      <dgm:prSet presAssocID="{D2C7586D-8389-EF43-9933-5E7392C4D9C6}" presName="connectorText" presStyleLbl="sibTrans2D1" presStyleIdx="3" presStyleCnt="4"/>
      <dgm:spPr/>
    </dgm:pt>
    <dgm:pt modelId="{ABB63F17-EA59-E448-9C5D-8E18F8DA9875}" type="pres">
      <dgm:prSet presAssocID="{C1D08AE1-6239-6649-9A23-71BFB9E4C389}" presName="node" presStyleLbl="node1" presStyleIdx="4" presStyleCnt="5">
        <dgm:presLayoutVars>
          <dgm:bulletEnabled val="1"/>
        </dgm:presLayoutVars>
      </dgm:prSet>
      <dgm:spPr/>
    </dgm:pt>
  </dgm:ptLst>
  <dgm:cxnLst>
    <dgm:cxn modelId="{931A6E27-D957-F745-B9BD-D52977040704}" type="presOf" srcId="{C1D08AE1-6239-6649-9A23-71BFB9E4C389}" destId="{ABB63F17-EA59-E448-9C5D-8E18F8DA9875}" srcOrd="0" destOrd="0" presId="urn:microsoft.com/office/officeart/2005/8/layout/process1"/>
    <dgm:cxn modelId="{69C8A93D-5E12-074C-BB7A-52BCE63C1C7F}" type="presOf" srcId="{1CD63AF2-932B-F642-A9D6-5E3059822E9A}" destId="{B836B2FA-5B66-F64F-A489-0311FE03BB41}" srcOrd="0" destOrd="0" presId="urn:microsoft.com/office/officeart/2005/8/layout/process1"/>
    <dgm:cxn modelId="{37B0C045-8295-CF4B-ADC8-E53465D4EEE8}" srcId="{B0BC659E-6CCC-8F43-A10C-3DC4D8965EEF}" destId="{19CA27EB-CAA8-7647-9CDC-0CB9F638ED26}" srcOrd="0" destOrd="0" parTransId="{BADCDF7B-39A8-924B-948F-FF8DAFE95166}" sibTransId="{1CD63AF2-932B-F642-A9D6-5E3059822E9A}"/>
    <dgm:cxn modelId="{095FDF51-CBB8-6B44-98A3-9700D9749D32}" srcId="{B0BC659E-6CCC-8F43-A10C-3DC4D8965EEF}" destId="{F76C4BEC-0D67-CD41-9EB6-B96D2EFA8F63}" srcOrd="2" destOrd="0" parTransId="{4946B623-937E-1848-83D9-FB6EEAC17C49}" sibTransId="{2FB4D3D7-91CB-B645-99DE-F218F3A0907D}"/>
    <dgm:cxn modelId="{027A2057-665C-024A-876A-3577D309543F}" srcId="{B0BC659E-6CCC-8F43-A10C-3DC4D8965EEF}" destId="{C1D08AE1-6239-6649-9A23-71BFB9E4C389}" srcOrd="4" destOrd="0" parTransId="{B81C15BF-0059-C541-ACB5-97FA2608F92C}" sibTransId="{E409B930-2983-2C4A-9DB2-D2686A1BAB1C}"/>
    <dgm:cxn modelId="{FAAA6062-2FA8-3B45-A00C-2E2300745221}" type="presOf" srcId="{D2C7586D-8389-EF43-9933-5E7392C4D9C6}" destId="{1908B515-476B-5243-B2BA-4E186ABFD136}" srcOrd="1" destOrd="0" presId="urn:microsoft.com/office/officeart/2005/8/layout/process1"/>
    <dgm:cxn modelId="{C3CB9B69-0F92-1043-BCAC-03B63F0E8997}" type="presOf" srcId="{1CD63AF2-932B-F642-A9D6-5E3059822E9A}" destId="{A1DE7D5B-D460-DC41-93DB-A4C8D59F3572}" srcOrd="1" destOrd="0" presId="urn:microsoft.com/office/officeart/2005/8/layout/process1"/>
    <dgm:cxn modelId="{77C7BD6C-310C-F34A-A6DA-288BD140373A}" type="presOf" srcId="{2FB4D3D7-91CB-B645-99DE-F218F3A0907D}" destId="{E6E32543-A8EF-9F43-B737-6B9082E2330E}" srcOrd="1" destOrd="0" presId="urn:microsoft.com/office/officeart/2005/8/layout/process1"/>
    <dgm:cxn modelId="{D4ABFA72-A597-1D4F-9D2F-C08956B436D5}" type="presOf" srcId="{19CA27EB-CAA8-7647-9CDC-0CB9F638ED26}" destId="{F211B4BC-7940-F14E-99E7-F1B709FE7363}" srcOrd="0" destOrd="0" presId="urn:microsoft.com/office/officeart/2005/8/layout/process1"/>
    <dgm:cxn modelId="{58538D7D-78F3-1646-A2BD-ADA857B7D5EC}" type="presOf" srcId="{134735DB-318C-1B4B-80C5-5C3451E3E654}" destId="{994241A7-D2C1-7B43-91FE-359FB0B8DA25}" srcOrd="0" destOrd="0" presId="urn:microsoft.com/office/officeart/2005/8/layout/process1"/>
    <dgm:cxn modelId="{97B0A983-E5FB-A24B-B5E0-377245DFA04D}" type="presOf" srcId="{38A9642D-F5C5-5843-A432-4CEE7BCB757E}" destId="{1ED08773-AB77-9D45-A119-92975B2BE496}" srcOrd="0" destOrd="0" presId="urn:microsoft.com/office/officeart/2005/8/layout/process1"/>
    <dgm:cxn modelId="{2C244684-BBE2-EB45-9928-EF83F602CA1E}" type="presOf" srcId="{B0BC659E-6CCC-8F43-A10C-3DC4D8965EEF}" destId="{01A2F4EC-659A-C544-A825-ED0E35540F9A}" srcOrd="0" destOrd="0" presId="urn:microsoft.com/office/officeart/2005/8/layout/process1"/>
    <dgm:cxn modelId="{86099687-A95F-314C-BB60-38F9F7D63EA2}" type="presOf" srcId="{F76C4BEC-0D67-CD41-9EB6-B96D2EFA8F63}" destId="{1E5260F1-37E4-AA4B-B001-67D994A8F9F4}" srcOrd="0" destOrd="0" presId="urn:microsoft.com/office/officeart/2005/8/layout/process1"/>
    <dgm:cxn modelId="{9D95E99C-7930-564B-9E73-D278D5858F43}" srcId="{B0BC659E-6CCC-8F43-A10C-3DC4D8965EEF}" destId="{134735DB-318C-1B4B-80C5-5C3451E3E654}" srcOrd="3" destOrd="0" parTransId="{5BC915C9-F418-684C-992F-957998F93764}" sibTransId="{D2C7586D-8389-EF43-9933-5E7392C4D9C6}"/>
    <dgm:cxn modelId="{D9F57B9F-AF08-5E45-8252-0787444DE376}" type="presOf" srcId="{D2C7586D-8389-EF43-9933-5E7392C4D9C6}" destId="{88ADD5C5-69B3-134A-8188-91EE32539E14}" srcOrd="0" destOrd="0" presId="urn:microsoft.com/office/officeart/2005/8/layout/process1"/>
    <dgm:cxn modelId="{765E31A1-97CD-8142-8F33-B5EF32B6ECDE}" srcId="{B0BC659E-6CCC-8F43-A10C-3DC4D8965EEF}" destId="{38A9642D-F5C5-5843-A432-4CEE7BCB757E}" srcOrd="1" destOrd="0" parTransId="{E846D6E2-14C8-FE4B-ADE1-EFD76FACBD87}" sibTransId="{B3E7EC31-A371-1C49-831C-AA7E4C948615}"/>
    <dgm:cxn modelId="{D5E642B7-5B9C-824C-B7C0-E1EC86DC4ED2}" type="presOf" srcId="{B3E7EC31-A371-1C49-831C-AA7E4C948615}" destId="{A2F02BDD-AA69-5C49-A68E-D2D5AFC6A410}" srcOrd="0" destOrd="0" presId="urn:microsoft.com/office/officeart/2005/8/layout/process1"/>
    <dgm:cxn modelId="{F37FEDC5-C440-7D42-9464-704E7A15AA93}" type="presOf" srcId="{B3E7EC31-A371-1C49-831C-AA7E4C948615}" destId="{7AEE6F3B-4DA0-E641-826D-82E150208680}" srcOrd="1" destOrd="0" presId="urn:microsoft.com/office/officeart/2005/8/layout/process1"/>
    <dgm:cxn modelId="{C2927FDE-AAE1-6D48-9A1A-BA74E400BECE}" type="presOf" srcId="{2FB4D3D7-91CB-B645-99DE-F218F3A0907D}" destId="{46D71FB4-CCA5-EB4D-9821-98DD0B67249D}" srcOrd="0" destOrd="0" presId="urn:microsoft.com/office/officeart/2005/8/layout/process1"/>
    <dgm:cxn modelId="{E51E4DA8-DEC8-B14A-A741-70F452B39D2D}" type="presParOf" srcId="{01A2F4EC-659A-C544-A825-ED0E35540F9A}" destId="{F211B4BC-7940-F14E-99E7-F1B709FE7363}" srcOrd="0" destOrd="0" presId="urn:microsoft.com/office/officeart/2005/8/layout/process1"/>
    <dgm:cxn modelId="{C1DA1492-39D0-9D4E-809D-75569E3F792B}" type="presParOf" srcId="{01A2F4EC-659A-C544-A825-ED0E35540F9A}" destId="{B836B2FA-5B66-F64F-A489-0311FE03BB41}" srcOrd="1" destOrd="0" presId="urn:microsoft.com/office/officeart/2005/8/layout/process1"/>
    <dgm:cxn modelId="{0CCDB8CF-8E5B-7947-895F-DEEDEF0F5B4F}" type="presParOf" srcId="{B836B2FA-5B66-F64F-A489-0311FE03BB41}" destId="{A1DE7D5B-D460-DC41-93DB-A4C8D59F3572}" srcOrd="0" destOrd="0" presId="urn:microsoft.com/office/officeart/2005/8/layout/process1"/>
    <dgm:cxn modelId="{8CF43EBD-8893-2344-A35A-2A735062334A}" type="presParOf" srcId="{01A2F4EC-659A-C544-A825-ED0E35540F9A}" destId="{1ED08773-AB77-9D45-A119-92975B2BE496}" srcOrd="2" destOrd="0" presId="urn:microsoft.com/office/officeart/2005/8/layout/process1"/>
    <dgm:cxn modelId="{8BCE0D6F-99A6-0943-A0EE-42299C070DEA}" type="presParOf" srcId="{01A2F4EC-659A-C544-A825-ED0E35540F9A}" destId="{A2F02BDD-AA69-5C49-A68E-D2D5AFC6A410}" srcOrd="3" destOrd="0" presId="urn:microsoft.com/office/officeart/2005/8/layout/process1"/>
    <dgm:cxn modelId="{499BC390-8F09-5146-A3C0-F94235E85679}" type="presParOf" srcId="{A2F02BDD-AA69-5C49-A68E-D2D5AFC6A410}" destId="{7AEE6F3B-4DA0-E641-826D-82E150208680}" srcOrd="0" destOrd="0" presId="urn:microsoft.com/office/officeart/2005/8/layout/process1"/>
    <dgm:cxn modelId="{430F67DD-D8DC-754B-AC67-E766B003786D}" type="presParOf" srcId="{01A2F4EC-659A-C544-A825-ED0E35540F9A}" destId="{1E5260F1-37E4-AA4B-B001-67D994A8F9F4}" srcOrd="4" destOrd="0" presId="urn:microsoft.com/office/officeart/2005/8/layout/process1"/>
    <dgm:cxn modelId="{ABE72CC3-211B-DA45-B2BB-472012156854}" type="presParOf" srcId="{01A2F4EC-659A-C544-A825-ED0E35540F9A}" destId="{46D71FB4-CCA5-EB4D-9821-98DD0B67249D}" srcOrd="5" destOrd="0" presId="urn:microsoft.com/office/officeart/2005/8/layout/process1"/>
    <dgm:cxn modelId="{2C8A6FFF-1FC3-E741-9FD9-6FF668BDDAF7}" type="presParOf" srcId="{46D71FB4-CCA5-EB4D-9821-98DD0B67249D}" destId="{E6E32543-A8EF-9F43-B737-6B9082E2330E}" srcOrd="0" destOrd="0" presId="urn:microsoft.com/office/officeart/2005/8/layout/process1"/>
    <dgm:cxn modelId="{2DEE8F43-F247-BF48-9BE7-89A4394BBE4F}" type="presParOf" srcId="{01A2F4EC-659A-C544-A825-ED0E35540F9A}" destId="{994241A7-D2C1-7B43-91FE-359FB0B8DA25}" srcOrd="6" destOrd="0" presId="urn:microsoft.com/office/officeart/2005/8/layout/process1"/>
    <dgm:cxn modelId="{E74E956B-75DB-E249-8F2C-5B613F3BB608}" type="presParOf" srcId="{01A2F4EC-659A-C544-A825-ED0E35540F9A}" destId="{88ADD5C5-69B3-134A-8188-91EE32539E14}" srcOrd="7" destOrd="0" presId="urn:microsoft.com/office/officeart/2005/8/layout/process1"/>
    <dgm:cxn modelId="{5F84DD97-5C89-4A4C-8B81-92EA515D1221}" type="presParOf" srcId="{88ADD5C5-69B3-134A-8188-91EE32539E14}" destId="{1908B515-476B-5243-B2BA-4E186ABFD136}" srcOrd="0" destOrd="0" presId="urn:microsoft.com/office/officeart/2005/8/layout/process1"/>
    <dgm:cxn modelId="{B8C2B68C-9B7E-B94B-A34F-8D7B66CA4B8A}" type="presParOf" srcId="{01A2F4EC-659A-C544-A825-ED0E35540F9A}" destId="{ABB63F17-EA59-E448-9C5D-8E18F8DA987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BC659E-6CCC-8F43-A10C-3DC4D8965EEF}" type="doc">
      <dgm:prSet loTypeId="urn:microsoft.com/office/officeart/2005/8/layout/process1" loCatId="process" qsTypeId="urn:microsoft.com/office/officeart/2005/8/quickstyle/simple1" qsCatId="simple" csTypeId="urn:microsoft.com/office/officeart/2005/8/colors/accent1_2" csCatId="accent1" phldr="1"/>
      <dgm:spPr/>
    </dgm:pt>
    <dgm:pt modelId="{19CA27EB-CAA8-7647-9CDC-0CB9F638ED26}">
      <dgm:prSet phldrT="[Text]"/>
      <dgm:spPr>
        <a:solidFill>
          <a:schemeClr val="accent1"/>
        </a:solidFill>
      </dgm:spPr>
      <dgm:t>
        <a:bodyPr/>
        <a:lstStyle/>
        <a:p>
          <a:r>
            <a:rPr lang="en-US" dirty="0"/>
            <a:t>Tokenizing</a:t>
          </a:r>
        </a:p>
      </dgm:t>
    </dgm:pt>
    <dgm:pt modelId="{BADCDF7B-39A8-924B-948F-FF8DAFE95166}" type="parTrans" cxnId="{37B0C045-8295-CF4B-ADC8-E53465D4EEE8}">
      <dgm:prSet/>
      <dgm:spPr/>
      <dgm:t>
        <a:bodyPr/>
        <a:lstStyle/>
        <a:p>
          <a:endParaRPr lang="en-US"/>
        </a:p>
      </dgm:t>
    </dgm:pt>
    <dgm:pt modelId="{1CD63AF2-932B-F642-A9D6-5E3059822E9A}" type="sibTrans" cxnId="{37B0C045-8295-CF4B-ADC8-E53465D4EEE8}">
      <dgm:prSet/>
      <dgm:spPr/>
      <dgm:t>
        <a:bodyPr/>
        <a:lstStyle/>
        <a:p>
          <a:endParaRPr lang="en-US"/>
        </a:p>
      </dgm:t>
    </dgm:pt>
    <dgm:pt modelId="{38A9642D-F5C5-5843-A432-4CEE7BCB757E}">
      <dgm:prSet phldrT="[Text]"/>
      <dgm:spPr/>
      <dgm:t>
        <a:bodyPr/>
        <a:lstStyle/>
        <a:p>
          <a:r>
            <a:rPr lang="en-US" dirty="0"/>
            <a:t>Stop Words Filters</a:t>
          </a:r>
        </a:p>
      </dgm:t>
    </dgm:pt>
    <dgm:pt modelId="{E846D6E2-14C8-FE4B-ADE1-EFD76FACBD87}" type="parTrans" cxnId="{765E31A1-97CD-8142-8F33-B5EF32B6ECDE}">
      <dgm:prSet/>
      <dgm:spPr/>
      <dgm:t>
        <a:bodyPr/>
        <a:lstStyle/>
        <a:p>
          <a:endParaRPr lang="en-US"/>
        </a:p>
      </dgm:t>
    </dgm:pt>
    <dgm:pt modelId="{B3E7EC31-A371-1C49-831C-AA7E4C948615}" type="sibTrans" cxnId="{765E31A1-97CD-8142-8F33-B5EF32B6ECDE}">
      <dgm:prSet/>
      <dgm:spPr/>
      <dgm:t>
        <a:bodyPr/>
        <a:lstStyle/>
        <a:p>
          <a:endParaRPr lang="en-US"/>
        </a:p>
      </dgm:t>
    </dgm:pt>
    <dgm:pt modelId="{C1D08AE1-6239-6649-9A23-71BFB9E4C389}">
      <dgm:prSet phldrT="[Text]"/>
      <dgm:spPr/>
      <dgm:t>
        <a:bodyPr/>
        <a:lstStyle/>
        <a:p>
          <a:r>
            <a:rPr lang="en-US" dirty="0"/>
            <a:t>TF-IDF</a:t>
          </a:r>
        </a:p>
      </dgm:t>
    </dgm:pt>
    <dgm:pt modelId="{B81C15BF-0059-C541-ACB5-97FA2608F92C}" type="parTrans" cxnId="{027A2057-665C-024A-876A-3577D309543F}">
      <dgm:prSet/>
      <dgm:spPr/>
      <dgm:t>
        <a:bodyPr/>
        <a:lstStyle/>
        <a:p>
          <a:endParaRPr lang="en-US"/>
        </a:p>
      </dgm:t>
    </dgm:pt>
    <dgm:pt modelId="{E409B930-2983-2C4A-9DB2-D2686A1BAB1C}" type="sibTrans" cxnId="{027A2057-665C-024A-876A-3577D309543F}">
      <dgm:prSet/>
      <dgm:spPr/>
      <dgm:t>
        <a:bodyPr/>
        <a:lstStyle/>
        <a:p>
          <a:endParaRPr lang="en-US"/>
        </a:p>
      </dgm:t>
    </dgm:pt>
    <dgm:pt modelId="{F76C4BEC-0D67-CD41-9EB6-B96D2EFA8F63}">
      <dgm:prSet/>
      <dgm:spPr>
        <a:solidFill>
          <a:schemeClr val="accent1"/>
        </a:solidFill>
      </dgm:spPr>
      <dgm:t>
        <a:bodyPr/>
        <a:lstStyle/>
        <a:p>
          <a:r>
            <a:rPr lang="en-US" dirty="0"/>
            <a:t>Custom Stop Words</a:t>
          </a:r>
        </a:p>
      </dgm:t>
    </dgm:pt>
    <dgm:pt modelId="{4946B623-937E-1848-83D9-FB6EEAC17C49}" type="parTrans" cxnId="{095FDF51-CBB8-6B44-98A3-9700D9749D32}">
      <dgm:prSet/>
      <dgm:spPr/>
      <dgm:t>
        <a:bodyPr/>
        <a:lstStyle/>
        <a:p>
          <a:endParaRPr lang="en-US"/>
        </a:p>
      </dgm:t>
    </dgm:pt>
    <dgm:pt modelId="{2FB4D3D7-91CB-B645-99DE-F218F3A0907D}" type="sibTrans" cxnId="{095FDF51-CBB8-6B44-98A3-9700D9749D32}">
      <dgm:prSet/>
      <dgm:spPr/>
      <dgm:t>
        <a:bodyPr/>
        <a:lstStyle/>
        <a:p>
          <a:endParaRPr lang="en-US"/>
        </a:p>
      </dgm:t>
    </dgm:pt>
    <dgm:pt modelId="{134735DB-318C-1B4B-80C5-5C3451E3E654}">
      <dgm:prSet/>
      <dgm:spPr>
        <a:solidFill>
          <a:schemeClr val="accent1"/>
        </a:solidFill>
      </dgm:spPr>
      <dgm:t>
        <a:bodyPr/>
        <a:lstStyle/>
        <a:p>
          <a:r>
            <a:rPr lang="en-US" dirty="0"/>
            <a:t>N-GRAM</a:t>
          </a:r>
        </a:p>
      </dgm:t>
    </dgm:pt>
    <dgm:pt modelId="{5BC915C9-F418-684C-992F-957998F93764}" type="parTrans" cxnId="{9D95E99C-7930-564B-9E73-D278D5858F43}">
      <dgm:prSet/>
      <dgm:spPr/>
      <dgm:t>
        <a:bodyPr/>
        <a:lstStyle/>
        <a:p>
          <a:endParaRPr lang="en-US"/>
        </a:p>
      </dgm:t>
    </dgm:pt>
    <dgm:pt modelId="{D2C7586D-8389-EF43-9933-5E7392C4D9C6}" type="sibTrans" cxnId="{9D95E99C-7930-564B-9E73-D278D5858F43}">
      <dgm:prSet/>
      <dgm:spPr/>
      <dgm:t>
        <a:bodyPr/>
        <a:lstStyle/>
        <a:p>
          <a:endParaRPr lang="en-US"/>
        </a:p>
      </dgm:t>
    </dgm:pt>
    <dgm:pt modelId="{52B69352-B9FC-C74C-BD9A-B065F5CAB431}">
      <dgm:prSet/>
      <dgm:spPr>
        <a:solidFill>
          <a:srgbClr val="00B050"/>
        </a:solidFill>
      </dgm:spPr>
      <dgm:t>
        <a:bodyPr/>
        <a:lstStyle/>
        <a:p>
          <a:r>
            <a:rPr lang="en-US" dirty="0"/>
            <a:t>N-GRAM</a:t>
          </a:r>
        </a:p>
      </dgm:t>
    </dgm:pt>
    <dgm:pt modelId="{F714DEDD-93A3-524B-B3E4-FA6559B0F281}" type="parTrans" cxnId="{94C1B332-5C71-A042-B63D-03A12C9CF606}">
      <dgm:prSet/>
      <dgm:spPr/>
      <dgm:t>
        <a:bodyPr/>
        <a:lstStyle/>
        <a:p>
          <a:endParaRPr lang="en-US"/>
        </a:p>
      </dgm:t>
    </dgm:pt>
    <dgm:pt modelId="{CC6427D7-72A5-7A49-B537-7FD7C0299096}" type="sibTrans" cxnId="{94C1B332-5C71-A042-B63D-03A12C9CF606}">
      <dgm:prSet/>
      <dgm:spPr/>
      <dgm:t>
        <a:bodyPr/>
        <a:lstStyle/>
        <a:p>
          <a:endParaRPr lang="en-US"/>
        </a:p>
      </dgm:t>
    </dgm:pt>
    <dgm:pt modelId="{01A2F4EC-659A-C544-A825-ED0E35540F9A}" type="pres">
      <dgm:prSet presAssocID="{B0BC659E-6CCC-8F43-A10C-3DC4D8965EEF}" presName="Name0" presStyleCnt="0">
        <dgm:presLayoutVars>
          <dgm:dir/>
          <dgm:resizeHandles val="exact"/>
        </dgm:presLayoutVars>
      </dgm:prSet>
      <dgm:spPr/>
    </dgm:pt>
    <dgm:pt modelId="{F211B4BC-7940-F14E-99E7-F1B709FE7363}" type="pres">
      <dgm:prSet presAssocID="{19CA27EB-CAA8-7647-9CDC-0CB9F638ED26}" presName="node" presStyleLbl="node1" presStyleIdx="0" presStyleCnt="6">
        <dgm:presLayoutVars>
          <dgm:bulletEnabled val="1"/>
        </dgm:presLayoutVars>
      </dgm:prSet>
      <dgm:spPr/>
    </dgm:pt>
    <dgm:pt modelId="{B836B2FA-5B66-F64F-A489-0311FE03BB41}" type="pres">
      <dgm:prSet presAssocID="{1CD63AF2-932B-F642-A9D6-5E3059822E9A}" presName="sibTrans" presStyleLbl="sibTrans2D1" presStyleIdx="0" presStyleCnt="5"/>
      <dgm:spPr/>
    </dgm:pt>
    <dgm:pt modelId="{A1DE7D5B-D460-DC41-93DB-A4C8D59F3572}" type="pres">
      <dgm:prSet presAssocID="{1CD63AF2-932B-F642-A9D6-5E3059822E9A}" presName="connectorText" presStyleLbl="sibTrans2D1" presStyleIdx="0" presStyleCnt="5"/>
      <dgm:spPr/>
    </dgm:pt>
    <dgm:pt modelId="{260D5F14-48C7-454C-9081-4354D2CBB73B}" type="pres">
      <dgm:prSet presAssocID="{52B69352-B9FC-C74C-BD9A-B065F5CAB431}" presName="node" presStyleLbl="node1" presStyleIdx="1" presStyleCnt="6">
        <dgm:presLayoutVars>
          <dgm:bulletEnabled val="1"/>
        </dgm:presLayoutVars>
      </dgm:prSet>
      <dgm:spPr/>
    </dgm:pt>
    <dgm:pt modelId="{11FCF12B-D78B-2A4E-BEEE-0C15B35BF952}" type="pres">
      <dgm:prSet presAssocID="{CC6427D7-72A5-7A49-B537-7FD7C0299096}" presName="sibTrans" presStyleLbl="sibTrans2D1" presStyleIdx="1" presStyleCnt="5"/>
      <dgm:spPr/>
    </dgm:pt>
    <dgm:pt modelId="{CB63F392-79DF-CE46-8BC1-79D8C2595E4E}" type="pres">
      <dgm:prSet presAssocID="{CC6427D7-72A5-7A49-B537-7FD7C0299096}" presName="connectorText" presStyleLbl="sibTrans2D1" presStyleIdx="1" presStyleCnt="5"/>
      <dgm:spPr/>
    </dgm:pt>
    <dgm:pt modelId="{1ED08773-AB77-9D45-A119-92975B2BE496}" type="pres">
      <dgm:prSet presAssocID="{38A9642D-F5C5-5843-A432-4CEE7BCB757E}" presName="node" presStyleLbl="node1" presStyleIdx="2" presStyleCnt="6">
        <dgm:presLayoutVars>
          <dgm:bulletEnabled val="1"/>
        </dgm:presLayoutVars>
      </dgm:prSet>
      <dgm:spPr/>
    </dgm:pt>
    <dgm:pt modelId="{A2F02BDD-AA69-5C49-A68E-D2D5AFC6A410}" type="pres">
      <dgm:prSet presAssocID="{B3E7EC31-A371-1C49-831C-AA7E4C948615}" presName="sibTrans" presStyleLbl="sibTrans2D1" presStyleIdx="2" presStyleCnt="5"/>
      <dgm:spPr/>
    </dgm:pt>
    <dgm:pt modelId="{7AEE6F3B-4DA0-E641-826D-82E150208680}" type="pres">
      <dgm:prSet presAssocID="{B3E7EC31-A371-1C49-831C-AA7E4C948615}" presName="connectorText" presStyleLbl="sibTrans2D1" presStyleIdx="2" presStyleCnt="5"/>
      <dgm:spPr/>
    </dgm:pt>
    <dgm:pt modelId="{1E5260F1-37E4-AA4B-B001-67D994A8F9F4}" type="pres">
      <dgm:prSet presAssocID="{F76C4BEC-0D67-CD41-9EB6-B96D2EFA8F63}" presName="node" presStyleLbl="node1" presStyleIdx="3" presStyleCnt="6">
        <dgm:presLayoutVars>
          <dgm:bulletEnabled val="1"/>
        </dgm:presLayoutVars>
      </dgm:prSet>
      <dgm:spPr/>
    </dgm:pt>
    <dgm:pt modelId="{46D71FB4-CCA5-EB4D-9821-98DD0B67249D}" type="pres">
      <dgm:prSet presAssocID="{2FB4D3D7-91CB-B645-99DE-F218F3A0907D}" presName="sibTrans" presStyleLbl="sibTrans2D1" presStyleIdx="3" presStyleCnt="5"/>
      <dgm:spPr/>
    </dgm:pt>
    <dgm:pt modelId="{E6E32543-A8EF-9F43-B737-6B9082E2330E}" type="pres">
      <dgm:prSet presAssocID="{2FB4D3D7-91CB-B645-99DE-F218F3A0907D}" presName="connectorText" presStyleLbl="sibTrans2D1" presStyleIdx="3" presStyleCnt="5"/>
      <dgm:spPr/>
    </dgm:pt>
    <dgm:pt modelId="{994241A7-D2C1-7B43-91FE-359FB0B8DA25}" type="pres">
      <dgm:prSet presAssocID="{134735DB-318C-1B4B-80C5-5C3451E3E654}" presName="node" presStyleLbl="node1" presStyleIdx="4" presStyleCnt="6">
        <dgm:presLayoutVars>
          <dgm:bulletEnabled val="1"/>
        </dgm:presLayoutVars>
      </dgm:prSet>
      <dgm:spPr/>
    </dgm:pt>
    <dgm:pt modelId="{88ADD5C5-69B3-134A-8188-91EE32539E14}" type="pres">
      <dgm:prSet presAssocID="{D2C7586D-8389-EF43-9933-5E7392C4D9C6}" presName="sibTrans" presStyleLbl="sibTrans2D1" presStyleIdx="4" presStyleCnt="5"/>
      <dgm:spPr/>
    </dgm:pt>
    <dgm:pt modelId="{1908B515-476B-5243-B2BA-4E186ABFD136}" type="pres">
      <dgm:prSet presAssocID="{D2C7586D-8389-EF43-9933-5E7392C4D9C6}" presName="connectorText" presStyleLbl="sibTrans2D1" presStyleIdx="4" presStyleCnt="5"/>
      <dgm:spPr/>
    </dgm:pt>
    <dgm:pt modelId="{ABB63F17-EA59-E448-9C5D-8E18F8DA9875}" type="pres">
      <dgm:prSet presAssocID="{C1D08AE1-6239-6649-9A23-71BFB9E4C389}" presName="node" presStyleLbl="node1" presStyleIdx="5" presStyleCnt="6">
        <dgm:presLayoutVars>
          <dgm:bulletEnabled val="1"/>
        </dgm:presLayoutVars>
      </dgm:prSet>
      <dgm:spPr/>
    </dgm:pt>
  </dgm:ptLst>
  <dgm:cxnLst>
    <dgm:cxn modelId="{B4E09A23-7B0A-6A44-85CF-5DFCC526B310}" type="presOf" srcId="{52B69352-B9FC-C74C-BD9A-B065F5CAB431}" destId="{260D5F14-48C7-454C-9081-4354D2CBB73B}" srcOrd="0" destOrd="0" presId="urn:microsoft.com/office/officeart/2005/8/layout/process1"/>
    <dgm:cxn modelId="{931A6E27-D957-F745-B9BD-D52977040704}" type="presOf" srcId="{C1D08AE1-6239-6649-9A23-71BFB9E4C389}" destId="{ABB63F17-EA59-E448-9C5D-8E18F8DA9875}" srcOrd="0" destOrd="0" presId="urn:microsoft.com/office/officeart/2005/8/layout/process1"/>
    <dgm:cxn modelId="{94C1B332-5C71-A042-B63D-03A12C9CF606}" srcId="{B0BC659E-6CCC-8F43-A10C-3DC4D8965EEF}" destId="{52B69352-B9FC-C74C-BD9A-B065F5CAB431}" srcOrd="1" destOrd="0" parTransId="{F714DEDD-93A3-524B-B3E4-FA6559B0F281}" sibTransId="{CC6427D7-72A5-7A49-B537-7FD7C0299096}"/>
    <dgm:cxn modelId="{69C8A93D-5E12-074C-BB7A-52BCE63C1C7F}" type="presOf" srcId="{1CD63AF2-932B-F642-A9D6-5E3059822E9A}" destId="{B836B2FA-5B66-F64F-A489-0311FE03BB41}" srcOrd="0" destOrd="0" presId="urn:microsoft.com/office/officeart/2005/8/layout/process1"/>
    <dgm:cxn modelId="{37B0C045-8295-CF4B-ADC8-E53465D4EEE8}" srcId="{B0BC659E-6CCC-8F43-A10C-3DC4D8965EEF}" destId="{19CA27EB-CAA8-7647-9CDC-0CB9F638ED26}" srcOrd="0" destOrd="0" parTransId="{BADCDF7B-39A8-924B-948F-FF8DAFE95166}" sibTransId="{1CD63AF2-932B-F642-A9D6-5E3059822E9A}"/>
    <dgm:cxn modelId="{095FDF51-CBB8-6B44-98A3-9700D9749D32}" srcId="{B0BC659E-6CCC-8F43-A10C-3DC4D8965EEF}" destId="{F76C4BEC-0D67-CD41-9EB6-B96D2EFA8F63}" srcOrd="3" destOrd="0" parTransId="{4946B623-937E-1848-83D9-FB6EEAC17C49}" sibTransId="{2FB4D3D7-91CB-B645-99DE-F218F3A0907D}"/>
    <dgm:cxn modelId="{027A2057-665C-024A-876A-3577D309543F}" srcId="{B0BC659E-6CCC-8F43-A10C-3DC4D8965EEF}" destId="{C1D08AE1-6239-6649-9A23-71BFB9E4C389}" srcOrd="5" destOrd="0" parTransId="{B81C15BF-0059-C541-ACB5-97FA2608F92C}" sibTransId="{E409B930-2983-2C4A-9DB2-D2686A1BAB1C}"/>
    <dgm:cxn modelId="{FAAA6062-2FA8-3B45-A00C-2E2300745221}" type="presOf" srcId="{D2C7586D-8389-EF43-9933-5E7392C4D9C6}" destId="{1908B515-476B-5243-B2BA-4E186ABFD136}" srcOrd="1" destOrd="0" presId="urn:microsoft.com/office/officeart/2005/8/layout/process1"/>
    <dgm:cxn modelId="{D9E8FF62-A007-B647-8306-711B3214C1ED}" type="presOf" srcId="{CC6427D7-72A5-7A49-B537-7FD7C0299096}" destId="{11FCF12B-D78B-2A4E-BEEE-0C15B35BF952}" srcOrd="0" destOrd="0" presId="urn:microsoft.com/office/officeart/2005/8/layout/process1"/>
    <dgm:cxn modelId="{C3CB9B69-0F92-1043-BCAC-03B63F0E8997}" type="presOf" srcId="{1CD63AF2-932B-F642-A9D6-5E3059822E9A}" destId="{A1DE7D5B-D460-DC41-93DB-A4C8D59F3572}" srcOrd="1" destOrd="0" presId="urn:microsoft.com/office/officeart/2005/8/layout/process1"/>
    <dgm:cxn modelId="{77C7BD6C-310C-F34A-A6DA-288BD140373A}" type="presOf" srcId="{2FB4D3D7-91CB-B645-99DE-F218F3A0907D}" destId="{E6E32543-A8EF-9F43-B737-6B9082E2330E}" srcOrd="1" destOrd="0" presId="urn:microsoft.com/office/officeart/2005/8/layout/process1"/>
    <dgm:cxn modelId="{D4ABFA72-A597-1D4F-9D2F-C08956B436D5}" type="presOf" srcId="{19CA27EB-CAA8-7647-9CDC-0CB9F638ED26}" destId="{F211B4BC-7940-F14E-99E7-F1B709FE7363}" srcOrd="0" destOrd="0" presId="urn:microsoft.com/office/officeart/2005/8/layout/process1"/>
    <dgm:cxn modelId="{58538D7D-78F3-1646-A2BD-ADA857B7D5EC}" type="presOf" srcId="{134735DB-318C-1B4B-80C5-5C3451E3E654}" destId="{994241A7-D2C1-7B43-91FE-359FB0B8DA25}" srcOrd="0" destOrd="0" presId="urn:microsoft.com/office/officeart/2005/8/layout/process1"/>
    <dgm:cxn modelId="{97B0A983-E5FB-A24B-B5E0-377245DFA04D}" type="presOf" srcId="{38A9642D-F5C5-5843-A432-4CEE7BCB757E}" destId="{1ED08773-AB77-9D45-A119-92975B2BE496}" srcOrd="0" destOrd="0" presId="urn:microsoft.com/office/officeart/2005/8/layout/process1"/>
    <dgm:cxn modelId="{2C244684-BBE2-EB45-9928-EF83F602CA1E}" type="presOf" srcId="{B0BC659E-6CCC-8F43-A10C-3DC4D8965EEF}" destId="{01A2F4EC-659A-C544-A825-ED0E35540F9A}" srcOrd="0" destOrd="0" presId="urn:microsoft.com/office/officeart/2005/8/layout/process1"/>
    <dgm:cxn modelId="{86099687-A95F-314C-BB60-38F9F7D63EA2}" type="presOf" srcId="{F76C4BEC-0D67-CD41-9EB6-B96D2EFA8F63}" destId="{1E5260F1-37E4-AA4B-B001-67D994A8F9F4}" srcOrd="0" destOrd="0" presId="urn:microsoft.com/office/officeart/2005/8/layout/process1"/>
    <dgm:cxn modelId="{DC8EAB8A-198D-5547-965D-26EA10EC9FE3}" type="presOf" srcId="{CC6427D7-72A5-7A49-B537-7FD7C0299096}" destId="{CB63F392-79DF-CE46-8BC1-79D8C2595E4E}" srcOrd="1" destOrd="0" presId="urn:microsoft.com/office/officeart/2005/8/layout/process1"/>
    <dgm:cxn modelId="{9D95E99C-7930-564B-9E73-D278D5858F43}" srcId="{B0BC659E-6CCC-8F43-A10C-3DC4D8965EEF}" destId="{134735DB-318C-1B4B-80C5-5C3451E3E654}" srcOrd="4" destOrd="0" parTransId="{5BC915C9-F418-684C-992F-957998F93764}" sibTransId="{D2C7586D-8389-EF43-9933-5E7392C4D9C6}"/>
    <dgm:cxn modelId="{D9F57B9F-AF08-5E45-8252-0787444DE376}" type="presOf" srcId="{D2C7586D-8389-EF43-9933-5E7392C4D9C6}" destId="{88ADD5C5-69B3-134A-8188-91EE32539E14}" srcOrd="0" destOrd="0" presId="urn:microsoft.com/office/officeart/2005/8/layout/process1"/>
    <dgm:cxn modelId="{765E31A1-97CD-8142-8F33-B5EF32B6ECDE}" srcId="{B0BC659E-6CCC-8F43-A10C-3DC4D8965EEF}" destId="{38A9642D-F5C5-5843-A432-4CEE7BCB757E}" srcOrd="2" destOrd="0" parTransId="{E846D6E2-14C8-FE4B-ADE1-EFD76FACBD87}" sibTransId="{B3E7EC31-A371-1C49-831C-AA7E4C948615}"/>
    <dgm:cxn modelId="{D5E642B7-5B9C-824C-B7C0-E1EC86DC4ED2}" type="presOf" srcId="{B3E7EC31-A371-1C49-831C-AA7E4C948615}" destId="{A2F02BDD-AA69-5C49-A68E-D2D5AFC6A410}" srcOrd="0" destOrd="0" presId="urn:microsoft.com/office/officeart/2005/8/layout/process1"/>
    <dgm:cxn modelId="{F37FEDC5-C440-7D42-9464-704E7A15AA93}" type="presOf" srcId="{B3E7EC31-A371-1C49-831C-AA7E4C948615}" destId="{7AEE6F3B-4DA0-E641-826D-82E150208680}" srcOrd="1" destOrd="0" presId="urn:microsoft.com/office/officeart/2005/8/layout/process1"/>
    <dgm:cxn modelId="{C2927FDE-AAE1-6D48-9A1A-BA74E400BECE}" type="presOf" srcId="{2FB4D3D7-91CB-B645-99DE-F218F3A0907D}" destId="{46D71FB4-CCA5-EB4D-9821-98DD0B67249D}" srcOrd="0" destOrd="0" presId="urn:microsoft.com/office/officeart/2005/8/layout/process1"/>
    <dgm:cxn modelId="{E51E4DA8-DEC8-B14A-A741-70F452B39D2D}" type="presParOf" srcId="{01A2F4EC-659A-C544-A825-ED0E35540F9A}" destId="{F211B4BC-7940-F14E-99E7-F1B709FE7363}" srcOrd="0" destOrd="0" presId="urn:microsoft.com/office/officeart/2005/8/layout/process1"/>
    <dgm:cxn modelId="{C1DA1492-39D0-9D4E-809D-75569E3F792B}" type="presParOf" srcId="{01A2F4EC-659A-C544-A825-ED0E35540F9A}" destId="{B836B2FA-5B66-F64F-A489-0311FE03BB41}" srcOrd="1" destOrd="0" presId="urn:microsoft.com/office/officeart/2005/8/layout/process1"/>
    <dgm:cxn modelId="{0CCDB8CF-8E5B-7947-895F-DEEDEF0F5B4F}" type="presParOf" srcId="{B836B2FA-5B66-F64F-A489-0311FE03BB41}" destId="{A1DE7D5B-D460-DC41-93DB-A4C8D59F3572}" srcOrd="0" destOrd="0" presId="urn:microsoft.com/office/officeart/2005/8/layout/process1"/>
    <dgm:cxn modelId="{3831D25D-4659-7540-89A8-E60968BF8E59}" type="presParOf" srcId="{01A2F4EC-659A-C544-A825-ED0E35540F9A}" destId="{260D5F14-48C7-454C-9081-4354D2CBB73B}" srcOrd="2" destOrd="0" presId="urn:microsoft.com/office/officeart/2005/8/layout/process1"/>
    <dgm:cxn modelId="{AC819C47-2D10-4147-9BCA-C6DC15DC0A11}" type="presParOf" srcId="{01A2F4EC-659A-C544-A825-ED0E35540F9A}" destId="{11FCF12B-D78B-2A4E-BEEE-0C15B35BF952}" srcOrd="3" destOrd="0" presId="urn:microsoft.com/office/officeart/2005/8/layout/process1"/>
    <dgm:cxn modelId="{1DE985B4-931E-AB44-8267-5CCE680600D6}" type="presParOf" srcId="{11FCF12B-D78B-2A4E-BEEE-0C15B35BF952}" destId="{CB63F392-79DF-CE46-8BC1-79D8C2595E4E}" srcOrd="0" destOrd="0" presId="urn:microsoft.com/office/officeart/2005/8/layout/process1"/>
    <dgm:cxn modelId="{8CF43EBD-8893-2344-A35A-2A735062334A}" type="presParOf" srcId="{01A2F4EC-659A-C544-A825-ED0E35540F9A}" destId="{1ED08773-AB77-9D45-A119-92975B2BE496}" srcOrd="4" destOrd="0" presId="urn:microsoft.com/office/officeart/2005/8/layout/process1"/>
    <dgm:cxn modelId="{8BCE0D6F-99A6-0943-A0EE-42299C070DEA}" type="presParOf" srcId="{01A2F4EC-659A-C544-A825-ED0E35540F9A}" destId="{A2F02BDD-AA69-5C49-A68E-D2D5AFC6A410}" srcOrd="5" destOrd="0" presId="urn:microsoft.com/office/officeart/2005/8/layout/process1"/>
    <dgm:cxn modelId="{499BC390-8F09-5146-A3C0-F94235E85679}" type="presParOf" srcId="{A2F02BDD-AA69-5C49-A68E-D2D5AFC6A410}" destId="{7AEE6F3B-4DA0-E641-826D-82E150208680}" srcOrd="0" destOrd="0" presId="urn:microsoft.com/office/officeart/2005/8/layout/process1"/>
    <dgm:cxn modelId="{430F67DD-D8DC-754B-AC67-E766B003786D}" type="presParOf" srcId="{01A2F4EC-659A-C544-A825-ED0E35540F9A}" destId="{1E5260F1-37E4-AA4B-B001-67D994A8F9F4}" srcOrd="6" destOrd="0" presId="urn:microsoft.com/office/officeart/2005/8/layout/process1"/>
    <dgm:cxn modelId="{ABE72CC3-211B-DA45-B2BB-472012156854}" type="presParOf" srcId="{01A2F4EC-659A-C544-A825-ED0E35540F9A}" destId="{46D71FB4-CCA5-EB4D-9821-98DD0B67249D}" srcOrd="7" destOrd="0" presId="urn:microsoft.com/office/officeart/2005/8/layout/process1"/>
    <dgm:cxn modelId="{2C8A6FFF-1FC3-E741-9FD9-6FF668BDDAF7}" type="presParOf" srcId="{46D71FB4-CCA5-EB4D-9821-98DD0B67249D}" destId="{E6E32543-A8EF-9F43-B737-6B9082E2330E}" srcOrd="0" destOrd="0" presId="urn:microsoft.com/office/officeart/2005/8/layout/process1"/>
    <dgm:cxn modelId="{2DEE8F43-F247-BF48-9BE7-89A4394BBE4F}" type="presParOf" srcId="{01A2F4EC-659A-C544-A825-ED0E35540F9A}" destId="{994241A7-D2C1-7B43-91FE-359FB0B8DA25}" srcOrd="8" destOrd="0" presId="urn:microsoft.com/office/officeart/2005/8/layout/process1"/>
    <dgm:cxn modelId="{E74E956B-75DB-E249-8F2C-5B613F3BB608}" type="presParOf" srcId="{01A2F4EC-659A-C544-A825-ED0E35540F9A}" destId="{88ADD5C5-69B3-134A-8188-91EE32539E14}" srcOrd="9" destOrd="0" presId="urn:microsoft.com/office/officeart/2005/8/layout/process1"/>
    <dgm:cxn modelId="{5F84DD97-5C89-4A4C-8B81-92EA515D1221}" type="presParOf" srcId="{88ADD5C5-69B3-134A-8188-91EE32539E14}" destId="{1908B515-476B-5243-B2BA-4E186ABFD136}" srcOrd="0" destOrd="0" presId="urn:microsoft.com/office/officeart/2005/8/layout/process1"/>
    <dgm:cxn modelId="{B8C2B68C-9B7E-B94B-A34F-8D7B66CA4B8A}" type="presParOf" srcId="{01A2F4EC-659A-C544-A825-ED0E35540F9A}" destId="{ABB63F17-EA59-E448-9C5D-8E18F8DA987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1B4BC-7940-F14E-99E7-F1B709FE7363}">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Tokenizing</a:t>
          </a:r>
        </a:p>
      </dsp:txBody>
      <dsp:txXfrm>
        <a:off x="44665" y="2106299"/>
        <a:ext cx="2060143" cy="1206068"/>
      </dsp:txXfrm>
    </dsp:sp>
    <dsp:sp modelId="{B836B2FA-5B66-F64F-A489-0311FE03BB41}">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2550475"/>
        <a:ext cx="316861" cy="317716"/>
      </dsp:txXfrm>
    </dsp:sp>
    <dsp:sp modelId="{1ED08773-AB77-9D45-A119-92975B2BE496}">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Stop Words Filters</a:t>
          </a:r>
        </a:p>
      </dsp:txBody>
      <dsp:txXfrm>
        <a:off x="3033928" y="2106299"/>
        <a:ext cx="2060143" cy="1206068"/>
      </dsp:txXfrm>
    </dsp:sp>
    <dsp:sp modelId="{A2F02BDD-AA69-5C49-A68E-D2D5AFC6A410}">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2550475"/>
        <a:ext cx="316861" cy="317716"/>
      </dsp:txXfrm>
    </dsp:sp>
    <dsp:sp modelId="{ABB63F17-EA59-E448-9C5D-8E18F8DA9875}">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TF-IDF</a:t>
          </a:r>
        </a:p>
      </dsp:txBody>
      <dsp:txXfrm>
        <a:off x="6023190" y="2106299"/>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1B4BC-7940-F14E-99E7-F1B709FE7363}">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Tokenizing</a:t>
          </a:r>
        </a:p>
      </dsp:txBody>
      <dsp:txXfrm>
        <a:off x="31015" y="2268266"/>
        <a:ext cx="1506815" cy="882133"/>
      </dsp:txXfrm>
    </dsp:sp>
    <dsp:sp modelId="{B836B2FA-5B66-F64F-A489-0311FE03BB41}">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21445" y="2593142"/>
        <a:ext cx="231757" cy="232382"/>
      </dsp:txXfrm>
    </dsp:sp>
    <dsp:sp modelId="{1ED08773-AB77-9D45-A119-92975B2BE496}">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Stop Words Filters</a:t>
          </a:r>
        </a:p>
      </dsp:txBody>
      <dsp:txXfrm>
        <a:off x="2217400" y="2268266"/>
        <a:ext cx="1506815" cy="882133"/>
      </dsp:txXfrm>
    </dsp:sp>
    <dsp:sp modelId="{A2F02BDD-AA69-5C49-A68E-D2D5AFC6A410}">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07829" y="2593142"/>
        <a:ext cx="231757" cy="232382"/>
      </dsp:txXfrm>
    </dsp:sp>
    <dsp:sp modelId="{1E5260F1-37E4-AA4B-B001-67D994A8F9F4}">
      <dsp:nvSpPr>
        <dsp:cNvPr id="0" name=""/>
        <dsp:cNvSpPr/>
      </dsp:nvSpPr>
      <dsp:spPr>
        <a:xfrm>
          <a:off x="4376340"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Custom Stop Words</a:t>
          </a:r>
        </a:p>
      </dsp:txBody>
      <dsp:txXfrm>
        <a:off x="4403784" y="2268266"/>
        <a:ext cx="1506815" cy="882133"/>
      </dsp:txXfrm>
    </dsp:sp>
    <dsp:sp modelId="{46D71FB4-CCA5-EB4D-9821-98DD0B67249D}">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094214" y="2593142"/>
        <a:ext cx="231757" cy="232382"/>
      </dsp:txXfrm>
    </dsp:sp>
    <dsp:sp modelId="{ABB63F17-EA59-E448-9C5D-8E18F8DA987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TF-IDF</a:t>
          </a:r>
        </a:p>
      </dsp:txBody>
      <dsp:txXfrm>
        <a:off x="6590168" y="2268266"/>
        <a:ext cx="1506815" cy="88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1B4BC-7940-F14E-99E7-F1B709FE7363}">
      <dsp:nvSpPr>
        <dsp:cNvPr id="0" name=""/>
        <dsp:cNvSpPr/>
      </dsp:nvSpPr>
      <dsp:spPr>
        <a:xfrm>
          <a:off x="3968" y="2219130"/>
          <a:ext cx="1230312" cy="980405"/>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Tokenizing</a:t>
          </a:r>
        </a:p>
      </dsp:txBody>
      <dsp:txXfrm>
        <a:off x="32683" y="2247845"/>
        <a:ext cx="1172882" cy="922975"/>
      </dsp:txXfrm>
    </dsp:sp>
    <dsp:sp modelId="{B836B2FA-5B66-F64F-A489-0311FE03BB41}">
      <dsp:nvSpPr>
        <dsp:cNvPr id="0" name=""/>
        <dsp:cNvSpPr/>
      </dsp:nvSpPr>
      <dsp:spPr>
        <a:xfrm>
          <a:off x="1357312"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357312" y="2617797"/>
        <a:ext cx="182578" cy="183071"/>
      </dsp:txXfrm>
    </dsp:sp>
    <dsp:sp modelId="{1ED08773-AB77-9D45-A119-92975B2BE496}">
      <dsp:nvSpPr>
        <dsp:cNvPr id="0" name=""/>
        <dsp:cNvSpPr/>
      </dsp:nvSpPr>
      <dsp:spPr>
        <a:xfrm>
          <a:off x="1726406" y="2219130"/>
          <a:ext cx="1230312" cy="980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Stop Words Filters</a:t>
          </a:r>
        </a:p>
      </dsp:txBody>
      <dsp:txXfrm>
        <a:off x="1755121" y="2247845"/>
        <a:ext cx="1172882" cy="922975"/>
      </dsp:txXfrm>
    </dsp:sp>
    <dsp:sp modelId="{A2F02BDD-AA69-5C49-A68E-D2D5AFC6A410}">
      <dsp:nvSpPr>
        <dsp:cNvPr id="0" name=""/>
        <dsp:cNvSpPr/>
      </dsp:nvSpPr>
      <dsp:spPr>
        <a:xfrm>
          <a:off x="3079750"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79750" y="2617797"/>
        <a:ext cx="182578" cy="183071"/>
      </dsp:txXfrm>
    </dsp:sp>
    <dsp:sp modelId="{1E5260F1-37E4-AA4B-B001-67D994A8F9F4}">
      <dsp:nvSpPr>
        <dsp:cNvPr id="0" name=""/>
        <dsp:cNvSpPr/>
      </dsp:nvSpPr>
      <dsp:spPr>
        <a:xfrm>
          <a:off x="3448843" y="2219130"/>
          <a:ext cx="1230312" cy="980405"/>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Custom Stop Words</a:t>
          </a:r>
        </a:p>
      </dsp:txBody>
      <dsp:txXfrm>
        <a:off x="3477558" y="2247845"/>
        <a:ext cx="1172882" cy="922975"/>
      </dsp:txXfrm>
    </dsp:sp>
    <dsp:sp modelId="{46D71FB4-CCA5-EB4D-9821-98DD0B67249D}">
      <dsp:nvSpPr>
        <dsp:cNvPr id="0" name=""/>
        <dsp:cNvSpPr/>
      </dsp:nvSpPr>
      <dsp:spPr>
        <a:xfrm>
          <a:off x="4802187"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02187" y="2617797"/>
        <a:ext cx="182578" cy="183071"/>
      </dsp:txXfrm>
    </dsp:sp>
    <dsp:sp modelId="{994241A7-D2C1-7B43-91FE-359FB0B8DA25}">
      <dsp:nvSpPr>
        <dsp:cNvPr id="0" name=""/>
        <dsp:cNvSpPr/>
      </dsp:nvSpPr>
      <dsp:spPr>
        <a:xfrm>
          <a:off x="5171281" y="2219130"/>
          <a:ext cx="1230312" cy="980405"/>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N-GRAM</a:t>
          </a:r>
        </a:p>
      </dsp:txBody>
      <dsp:txXfrm>
        <a:off x="5199996" y="2247845"/>
        <a:ext cx="1172882" cy="922975"/>
      </dsp:txXfrm>
    </dsp:sp>
    <dsp:sp modelId="{88ADD5C5-69B3-134A-8188-91EE32539E14}">
      <dsp:nvSpPr>
        <dsp:cNvPr id="0" name=""/>
        <dsp:cNvSpPr/>
      </dsp:nvSpPr>
      <dsp:spPr>
        <a:xfrm>
          <a:off x="6524624"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524624" y="2617797"/>
        <a:ext cx="182578" cy="183071"/>
      </dsp:txXfrm>
    </dsp:sp>
    <dsp:sp modelId="{ABB63F17-EA59-E448-9C5D-8E18F8DA9875}">
      <dsp:nvSpPr>
        <dsp:cNvPr id="0" name=""/>
        <dsp:cNvSpPr/>
      </dsp:nvSpPr>
      <dsp:spPr>
        <a:xfrm>
          <a:off x="6893718" y="2219130"/>
          <a:ext cx="1230312" cy="980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TF-IDF</a:t>
          </a:r>
        </a:p>
      </dsp:txBody>
      <dsp:txXfrm>
        <a:off x="6922433" y="2247845"/>
        <a:ext cx="1172882" cy="922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1B4BC-7940-F14E-99E7-F1B709FE7363}">
      <dsp:nvSpPr>
        <dsp:cNvPr id="0" name=""/>
        <dsp:cNvSpPr/>
      </dsp:nvSpPr>
      <dsp:spPr>
        <a:xfrm>
          <a:off x="0" y="2309878"/>
          <a:ext cx="1016000" cy="798909"/>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Tokenizing</a:t>
          </a:r>
        </a:p>
      </dsp:txBody>
      <dsp:txXfrm>
        <a:off x="23399" y="2333277"/>
        <a:ext cx="969202" cy="752111"/>
      </dsp:txXfrm>
    </dsp:sp>
    <dsp:sp modelId="{B836B2FA-5B66-F64F-A489-0311FE03BB41}">
      <dsp:nvSpPr>
        <dsp:cNvPr id="0" name=""/>
        <dsp:cNvSpPr/>
      </dsp:nvSpPr>
      <dsp:spPr>
        <a:xfrm>
          <a:off x="1117599" y="2583349"/>
          <a:ext cx="215392"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7599" y="2633743"/>
        <a:ext cx="150774" cy="151180"/>
      </dsp:txXfrm>
    </dsp:sp>
    <dsp:sp modelId="{260D5F14-48C7-454C-9081-4354D2CBB73B}">
      <dsp:nvSpPr>
        <dsp:cNvPr id="0" name=""/>
        <dsp:cNvSpPr/>
      </dsp:nvSpPr>
      <dsp:spPr>
        <a:xfrm>
          <a:off x="1422399" y="2309878"/>
          <a:ext cx="1016000" cy="798909"/>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N-GRAM</a:t>
          </a:r>
        </a:p>
      </dsp:txBody>
      <dsp:txXfrm>
        <a:off x="1445798" y="2333277"/>
        <a:ext cx="969202" cy="752111"/>
      </dsp:txXfrm>
    </dsp:sp>
    <dsp:sp modelId="{11FCF12B-D78B-2A4E-BEEE-0C15B35BF952}">
      <dsp:nvSpPr>
        <dsp:cNvPr id="0" name=""/>
        <dsp:cNvSpPr/>
      </dsp:nvSpPr>
      <dsp:spPr>
        <a:xfrm>
          <a:off x="2539999" y="2583349"/>
          <a:ext cx="215392"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39999" y="2633743"/>
        <a:ext cx="150774" cy="151180"/>
      </dsp:txXfrm>
    </dsp:sp>
    <dsp:sp modelId="{1ED08773-AB77-9D45-A119-92975B2BE496}">
      <dsp:nvSpPr>
        <dsp:cNvPr id="0" name=""/>
        <dsp:cNvSpPr/>
      </dsp:nvSpPr>
      <dsp:spPr>
        <a:xfrm>
          <a:off x="2844799" y="2309878"/>
          <a:ext cx="1016000" cy="798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Stop Words Filters</a:t>
          </a:r>
        </a:p>
      </dsp:txBody>
      <dsp:txXfrm>
        <a:off x="2868198" y="2333277"/>
        <a:ext cx="969202" cy="752111"/>
      </dsp:txXfrm>
    </dsp:sp>
    <dsp:sp modelId="{A2F02BDD-AA69-5C49-A68E-D2D5AFC6A410}">
      <dsp:nvSpPr>
        <dsp:cNvPr id="0" name=""/>
        <dsp:cNvSpPr/>
      </dsp:nvSpPr>
      <dsp:spPr>
        <a:xfrm>
          <a:off x="3962400" y="2583349"/>
          <a:ext cx="215391"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62400" y="2633743"/>
        <a:ext cx="150774" cy="151180"/>
      </dsp:txXfrm>
    </dsp:sp>
    <dsp:sp modelId="{1E5260F1-37E4-AA4B-B001-67D994A8F9F4}">
      <dsp:nvSpPr>
        <dsp:cNvPr id="0" name=""/>
        <dsp:cNvSpPr/>
      </dsp:nvSpPr>
      <dsp:spPr>
        <a:xfrm>
          <a:off x="4267199" y="2309878"/>
          <a:ext cx="1016000" cy="798909"/>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Custom Stop Words</a:t>
          </a:r>
        </a:p>
      </dsp:txBody>
      <dsp:txXfrm>
        <a:off x="4290598" y="2333277"/>
        <a:ext cx="969202" cy="752111"/>
      </dsp:txXfrm>
    </dsp:sp>
    <dsp:sp modelId="{46D71FB4-CCA5-EB4D-9821-98DD0B67249D}">
      <dsp:nvSpPr>
        <dsp:cNvPr id="0" name=""/>
        <dsp:cNvSpPr/>
      </dsp:nvSpPr>
      <dsp:spPr>
        <a:xfrm>
          <a:off x="5384799" y="2583349"/>
          <a:ext cx="215392"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84799" y="2633743"/>
        <a:ext cx="150774" cy="151180"/>
      </dsp:txXfrm>
    </dsp:sp>
    <dsp:sp modelId="{994241A7-D2C1-7B43-91FE-359FB0B8DA25}">
      <dsp:nvSpPr>
        <dsp:cNvPr id="0" name=""/>
        <dsp:cNvSpPr/>
      </dsp:nvSpPr>
      <dsp:spPr>
        <a:xfrm>
          <a:off x="5689599" y="2309878"/>
          <a:ext cx="1016000" cy="798909"/>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N-GRAM</a:t>
          </a:r>
        </a:p>
      </dsp:txBody>
      <dsp:txXfrm>
        <a:off x="5712998" y="2333277"/>
        <a:ext cx="969202" cy="752111"/>
      </dsp:txXfrm>
    </dsp:sp>
    <dsp:sp modelId="{88ADD5C5-69B3-134A-8188-91EE32539E14}">
      <dsp:nvSpPr>
        <dsp:cNvPr id="0" name=""/>
        <dsp:cNvSpPr/>
      </dsp:nvSpPr>
      <dsp:spPr>
        <a:xfrm>
          <a:off x="6807200" y="2583349"/>
          <a:ext cx="215392"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807200" y="2633743"/>
        <a:ext cx="150774" cy="151180"/>
      </dsp:txXfrm>
    </dsp:sp>
    <dsp:sp modelId="{ABB63F17-EA59-E448-9C5D-8E18F8DA9875}">
      <dsp:nvSpPr>
        <dsp:cNvPr id="0" name=""/>
        <dsp:cNvSpPr/>
      </dsp:nvSpPr>
      <dsp:spPr>
        <a:xfrm>
          <a:off x="7112000" y="2309878"/>
          <a:ext cx="1016000" cy="798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TF-IDF</a:t>
          </a:r>
        </a:p>
      </dsp:txBody>
      <dsp:txXfrm>
        <a:off x="7135399" y="2333277"/>
        <a:ext cx="969202" cy="7521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92B39-AD8C-0244-B3B6-C2D983C9F579}"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E3438-1117-164E-9E0D-E08420433812}" type="slidenum">
              <a:rPr lang="en-US" smtClean="0"/>
              <a:t>‹#›</a:t>
            </a:fld>
            <a:endParaRPr lang="en-US"/>
          </a:p>
        </p:txBody>
      </p:sp>
    </p:spTree>
    <p:extLst>
      <p:ext uri="{BB962C8B-B14F-4D97-AF65-F5344CB8AC3E}">
        <p14:creationId xmlns:p14="http://schemas.microsoft.com/office/powerpoint/2010/main" val="265857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3</a:t>
            </a:fld>
            <a:endParaRPr lang="en-US"/>
          </a:p>
        </p:txBody>
      </p:sp>
    </p:spTree>
    <p:extLst>
      <p:ext uri="{BB962C8B-B14F-4D97-AF65-F5344CB8AC3E}">
        <p14:creationId xmlns:p14="http://schemas.microsoft.com/office/powerpoint/2010/main" val="88943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5</a:t>
            </a:fld>
            <a:endParaRPr lang="en-US"/>
          </a:p>
        </p:txBody>
      </p:sp>
    </p:spTree>
    <p:extLst>
      <p:ext uri="{BB962C8B-B14F-4D97-AF65-F5344CB8AC3E}">
        <p14:creationId xmlns:p14="http://schemas.microsoft.com/office/powerpoint/2010/main" val="34152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15</a:t>
            </a:fld>
            <a:endParaRPr lang="en-US"/>
          </a:p>
        </p:txBody>
      </p:sp>
    </p:spTree>
    <p:extLst>
      <p:ext uri="{BB962C8B-B14F-4D97-AF65-F5344CB8AC3E}">
        <p14:creationId xmlns:p14="http://schemas.microsoft.com/office/powerpoint/2010/main" val="224612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17</a:t>
            </a:fld>
            <a:endParaRPr lang="en-US"/>
          </a:p>
        </p:txBody>
      </p:sp>
    </p:spTree>
    <p:extLst>
      <p:ext uri="{BB962C8B-B14F-4D97-AF65-F5344CB8AC3E}">
        <p14:creationId xmlns:p14="http://schemas.microsoft.com/office/powerpoint/2010/main" val="279780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23</a:t>
            </a:fld>
            <a:endParaRPr lang="en-US"/>
          </a:p>
        </p:txBody>
      </p:sp>
    </p:spTree>
    <p:extLst>
      <p:ext uri="{BB962C8B-B14F-4D97-AF65-F5344CB8AC3E}">
        <p14:creationId xmlns:p14="http://schemas.microsoft.com/office/powerpoint/2010/main" val="73190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24</a:t>
            </a:fld>
            <a:endParaRPr lang="en-US"/>
          </a:p>
        </p:txBody>
      </p:sp>
    </p:spTree>
    <p:extLst>
      <p:ext uri="{BB962C8B-B14F-4D97-AF65-F5344CB8AC3E}">
        <p14:creationId xmlns:p14="http://schemas.microsoft.com/office/powerpoint/2010/main" val="31244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25</a:t>
            </a:fld>
            <a:endParaRPr lang="en-US"/>
          </a:p>
        </p:txBody>
      </p:sp>
    </p:spTree>
    <p:extLst>
      <p:ext uri="{BB962C8B-B14F-4D97-AF65-F5344CB8AC3E}">
        <p14:creationId xmlns:p14="http://schemas.microsoft.com/office/powerpoint/2010/main" val="10650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E3438-1117-164E-9E0D-E08420433812}" type="slidenum">
              <a:rPr lang="en-US" smtClean="0"/>
              <a:t>26</a:t>
            </a:fld>
            <a:endParaRPr lang="en-US"/>
          </a:p>
        </p:txBody>
      </p:sp>
    </p:spTree>
    <p:extLst>
      <p:ext uri="{BB962C8B-B14F-4D97-AF65-F5344CB8AC3E}">
        <p14:creationId xmlns:p14="http://schemas.microsoft.com/office/powerpoint/2010/main" val="119720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60B9-DB2D-0B41-8C90-728850C14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EA59D-E168-9F45-853B-DA14A2344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9F565D-871D-1744-A69F-2B0F3B4ED8C2}"/>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97B59D60-17CE-524C-BC62-0B95736DF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FE28A-74D9-3449-A248-1602085CB950}"/>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94682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CA0D-3816-2141-9653-ACA764EBB1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422E39-4266-E342-A7CF-B16E96024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66253-EF63-AD4D-9DE0-E2526D49283B}"/>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1D956631-99A0-7747-B6D3-B54FEF8F9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9F2C7-FA7B-F448-AE1D-EF8997CFCA23}"/>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361948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EFB05-0E82-6545-9DDE-C54648EF46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631733-5AF3-494F-9FA5-0B600D1959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24B6B-C241-A04A-98A3-E6FBD28C9CAC}"/>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4C75C1A0-080D-2248-A376-49EF26AD3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61933-EB34-5741-9BA1-A4D866A5861A}"/>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10385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DC5E-BF10-394B-9873-5F4749443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93220-AC7C-5F45-A84D-43370F7282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D7171-6462-7C45-8F54-199388EAF3D6}"/>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E40BB8F1-ECAF-9E4A-8B97-95BC59D10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F0B94-F7A6-A64A-AAC6-CAC77A93D178}"/>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193394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291A-DF3E-274D-A2C5-9816089CB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37501-F0EE-6E4A-BFA9-745AA0CDD1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9F82-0357-8D45-963D-1A97273821DF}"/>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7A35E39B-B906-F445-A3F9-E8D03F09E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0FDA6-E102-6142-91BB-36BF1AAA0D71}"/>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401329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48AC-ECB6-A645-8EA6-A3F9E8E5F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B25BB-E278-AA4A-982E-DAC898ABB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039B6-40B9-AB48-9AEB-B29A4212E6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EBDBA-F0B3-F447-95C7-F52D2C4A4004}"/>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6" name="Footer Placeholder 5">
            <a:extLst>
              <a:ext uri="{FF2B5EF4-FFF2-40B4-BE49-F238E27FC236}">
                <a16:creationId xmlns:a16="http://schemas.microsoft.com/office/drawing/2014/main" id="{F3BE268D-C122-A14B-A250-1EEA4C4E4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EC329-158E-0943-BF32-4F4F26147386}"/>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414658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980-7976-6542-8BAD-E524A2B89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607CB7-D993-C04C-8736-F08C7D442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6A933-345D-5748-8CC3-332E0473C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7F8F76-06DF-C845-9255-74824213B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1539D-A954-9749-B54F-FADEAA2CC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B8DF4-192D-FD49-B920-E5076BEFA91B}"/>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8" name="Footer Placeholder 7">
            <a:extLst>
              <a:ext uri="{FF2B5EF4-FFF2-40B4-BE49-F238E27FC236}">
                <a16:creationId xmlns:a16="http://schemas.microsoft.com/office/drawing/2014/main" id="{A7699992-BB2D-DE47-9902-AB42B285F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F6C33A-8E7C-6D4A-9E8B-7128E83351AE}"/>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289667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0010-B149-054B-896C-688565CE8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F24CF-E809-9B4B-9ED2-4A1BF14B731F}"/>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4" name="Footer Placeholder 3">
            <a:extLst>
              <a:ext uri="{FF2B5EF4-FFF2-40B4-BE49-F238E27FC236}">
                <a16:creationId xmlns:a16="http://schemas.microsoft.com/office/drawing/2014/main" id="{675EE54B-8A9F-1D41-B733-6CC127016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AD91DE-DD0A-5B42-8846-9BD5D475D630}"/>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34914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3DAAB-12E0-B34D-8282-2AA209A25AFA}"/>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3" name="Footer Placeholder 2">
            <a:extLst>
              <a:ext uri="{FF2B5EF4-FFF2-40B4-BE49-F238E27FC236}">
                <a16:creationId xmlns:a16="http://schemas.microsoft.com/office/drawing/2014/main" id="{63B67FAE-FB9F-504C-9E11-7547881B55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4C1776-7D3B-7541-A21A-D4A011F26E90}"/>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83599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C41B-E3C4-134E-8F18-A10053778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08014-AA4F-894B-A3FA-B3C0DA83F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4B290-A2F0-5844-98F8-098817C78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E40EC-B27E-4E4C-952A-43094E89B6F1}"/>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6" name="Footer Placeholder 5">
            <a:extLst>
              <a:ext uri="{FF2B5EF4-FFF2-40B4-BE49-F238E27FC236}">
                <a16:creationId xmlns:a16="http://schemas.microsoft.com/office/drawing/2014/main" id="{8270637F-50AC-994F-9BFB-4239C5A89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DF3AE-A869-A64E-9D8A-3C27885768BC}"/>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420575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DB3F-7C9F-DB45-87D4-9F5B9331F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360CD-5DCD-D14C-83C6-7A10FC227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C4165-404D-814B-8438-AC2276EB0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D8B7-24F6-E248-AB09-14D526EA16FE}"/>
              </a:ext>
            </a:extLst>
          </p:cNvPr>
          <p:cNvSpPr>
            <a:spLocks noGrp="1"/>
          </p:cNvSpPr>
          <p:nvPr>
            <p:ph type="dt" sz="half" idx="10"/>
          </p:nvPr>
        </p:nvSpPr>
        <p:spPr/>
        <p:txBody>
          <a:bodyPr/>
          <a:lstStyle/>
          <a:p>
            <a:fld id="{1E007311-8A85-3140-AEAA-8055FBF48B76}" type="datetimeFigureOut">
              <a:rPr lang="en-US" smtClean="0"/>
              <a:t>11/9/19</a:t>
            </a:fld>
            <a:endParaRPr lang="en-US"/>
          </a:p>
        </p:txBody>
      </p:sp>
      <p:sp>
        <p:nvSpPr>
          <p:cNvPr id="6" name="Footer Placeholder 5">
            <a:extLst>
              <a:ext uri="{FF2B5EF4-FFF2-40B4-BE49-F238E27FC236}">
                <a16:creationId xmlns:a16="http://schemas.microsoft.com/office/drawing/2014/main" id="{6FFA7AEA-2827-8A4B-805E-AC5DEBE89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EA36B-22CC-8E4E-8AB0-0247467247EF}"/>
              </a:ext>
            </a:extLst>
          </p:cNvPr>
          <p:cNvSpPr>
            <a:spLocks noGrp="1"/>
          </p:cNvSpPr>
          <p:nvPr>
            <p:ph type="sldNum" sz="quarter" idx="12"/>
          </p:nvPr>
        </p:nvSpPr>
        <p:spPr/>
        <p:txBody>
          <a:bodyPr/>
          <a:lstStyle/>
          <a:p>
            <a:fld id="{64612788-7C1D-ED47-8479-F4E93E4391AD}" type="slidenum">
              <a:rPr lang="en-US" smtClean="0"/>
              <a:t>‹#›</a:t>
            </a:fld>
            <a:endParaRPr lang="en-US"/>
          </a:p>
        </p:txBody>
      </p:sp>
    </p:spTree>
    <p:extLst>
      <p:ext uri="{BB962C8B-B14F-4D97-AF65-F5344CB8AC3E}">
        <p14:creationId xmlns:p14="http://schemas.microsoft.com/office/powerpoint/2010/main" val="6711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63A1C3-F4FE-0F45-9822-87A130D35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DD21A-A5C1-8547-B6E0-AF7E19C42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9D72C-8724-4E48-AD01-37D81B72C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07311-8A85-3140-AEAA-8055FBF48B76}" type="datetimeFigureOut">
              <a:rPr lang="en-US" smtClean="0"/>
              <a:t>11/9/19</a:t>
            </a:fld>
            <a:endParaRPr lang="en-US"/>
          </a:p>
        </p:txBody>
      </p:sp>
      <p:sp>
        <p:nvSpPr>
          <p:cNvPr id="5" name="Footer Placeholder 4">
            <a:extLst>
              <a:ext uri="{FF2B5EF4-FFF2-40B4-BE49-F238E27FC236}">
                <a16:creationId xmlns:a16="http://schemas.microsoft.com/office/drawing/2014/main" id="{23E4D209-C027-DC43-917B-BC4FC10E8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84FED-53A6-904C-AC05-9AB7060F08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2788-7C1D-ED47-8479-F4E93E4391AD}" type="slidenum">
              <a:rPr lang="en-US" smtClean="0"/>
              <a:t>‹#›</a:t>
            </a:fld>
            <a:endParaRPr lang="en-US"/>
          </a:p>
        </p:txBody>
      </p:sp>
    </p:spTree>
    <p:extLst>
      <p:ext uri="{BB962C8B-B14F-4D97-AF65-F5344CB8AC3E}">
        <p14:creationId xmlns:p14="http://schemas.microsoft.com/office/powerpoint/2010/main" val="296701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323D"/>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A46F0D-BF06-1247-9E65-E783FAE7F403}"/>
              </a:ext>
            </a:extLst>
          </p:cNvPr>
          <p:cNvSpPr>
            <a:spLocks noGrp="1"/>
          </p:cNvSpPr>
          <p:nvPr>
            <p:ph type="ctrTitle"/>
          </p:nvPr>
        </p:nvSpPr>
        <p:spPr>
          <a:xfrm>
            <a:off x="159290" y="402957"/>
            <a:ext cx="11670224" cy="960894"/>
          </a:xfrm>
        </p:spPr>
        <p:txBody>
          <a:bodyPr>
            <a:normAutofit/>
          </a:bodyPr>
          <a:lstStyle/>
          <a:p>
            <a:pPr algn="l"/>
            <a:r>
              <a:rPr lang="en-US" sz="4000" dirty="0">
                <a:solidFill>
                  <a:srgbClr val="D883FF"/>
                </a:solidFill>
                <a:latin typeface="Consolas" panose="020B0609020204030204" pitchFamily="49" charset="0"/>
                <a:cs typeface="Consolas" panose="020B0609020204030204" pitchFamily="49" charset="0"/>
              </a:rPr>
              <a:t>from</a:t>
            </a:r>
            <a:r>
              <a:rPr lang="en-US" sz="4000" dirty="0">
                <a:solidFill>
                  <a:schemeClr val="bg1">
                    <a:lumMod val="85000"/>
                  </a:schemeClr>
                </a:solidFill>
                <a:latin typeface="Consolas" panose="020B0609020204030204" pitchFamily="49" charset="0"/>
                <a:cs typeface="Consolas" panose="020B0609020204030204" pitchFamily="49" charset="0"/>
              </a:rPr>
              <a:t> Jam </a:t>
            </a:r>
            <a:r>
              <a:rPr lang="en-US" sz="4000" dirty="0">
                <a:solidFill>
                  <a:srgbClr val="D883FF"/>
                </a:solidFill>
                <a:latin typeface="Consolas" panose="020B0609020204030204" pitchFamily="49" charset="0"/>
                <a:cs typeface="Consolas" panose="020B0609020204030204" pitchFamily="49" charset="0"/>
              </a:rPr>
              <a:t>import</a:t>
            </a:r>
            <a:r>
              <a:rPr lang="en-US" sz="4000" dirty="0">
                <a:solidFill>
                  <a:schemeClr val="bg1">
                    <a:lumMod val="85000"/>
                  </a:schemeClr>
                </a:solidFill>
                <a:latin typeface="Consolas" panose="020B0609020204030204" pitchFamily="49" charset="0"/>
                <a:cs typeface="Consolas" panose="020B0609020204030204" pitchFamily="49" charset="0"/>
              </a:rPr>
              <a:t> </a:t>
            </a:r>
            <a:r>
              <a:rPr lang="en-US" sz="4000" dirty="0">
                <a:solidFill>
                  <a:schemeClr val="bg1"/>
                </a:solidFill>
                <a:latin typeface="Consolas" panose="020B0609020204030204" pitchFamily="49" charset="0"/>
                <a:cs typeface="Consolas" panose="020B0609020204030204" pitchFamily="49" charset="0"/>
              </a:rPr>
              <a:t>Paydavousi</a:t>
            </a:r>
          </a:p>
        </p:txBody>
      </p:sp>
      <p:sp>
        <p:nvSpPr>
          <p:cNvPr id="12" name="Title 6">
            <a:extLst>
              <a:ext uri="{FF2B5EF4-FFF2-40B4-BE49-F238E27FC236}">
                <a16:creationId xmlns:a16="http://schemas.microsoft.com/office/drawing/2014/main" id="{6FA66DA9-C2AE-9E45-B186-62E75EE56B28}"/>
              </a:ext>
            </a:extLst>
          </p:cNvPr>
          <p:cNvSpPr txBox="1">
            <a:spLocks/>
          </p:cNvSpPr>
          <p:nvPr/>
        </p:nvSpPr>
        <p:spPr>
          <a:xfrm>
            <a:off x="201975" y="3398496"/>
            <a:ext cx="11670224" cy="9608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D883FF"/>
                </a:solidFill>
                <a:latin typeface="Consolas" panose="020B0609020204030204" pitchFamily="49" charset="0"/>
                <a:cs typeface="Consolas" panose="020B0609020204030204" pitchFamily="49" charset="0"/>
              </a:rPr>
              <a:t>from</a:t>
            </a:r>
            <a:r>
              <a:rPr lang="en-US" sz="4000" dirty="0">
                <a:solidFill>
                  <a:schemeClr val="bg1">
                    <a:lumMod val="85000"/>
                  </a:schemeClr>
                </a:solidFill>
                <a:latin typeface="Consolas" panose="020B0609020204030204" pitchFamily="49" charset="0"/>
                <a:cs typeface="Consolas" panose="020B0609020204030204" pitchFamily="49" charset="0"/>
              </a:rPr>
              <a:t> Paydavousi </a:t>
            </a:r>
            <a:r>
              <a:rPr lang="en-US" sz="4000" dirty="0">
                <a:solidFill>
                  <a:srgbClr val="D883FF"/>
                </a:solidFill>
                <a:latin typeface="Consolas" panose="020B0609020204030204" pitchFamily="49" charset="0"/>
                <a:cs typeface="Consolas" panose="020B0609020204030204" pitchFamily="49" charset="0"/>
              </a:rPr>
              <a:t>import</a:t>
            </a:r>
            <a:r>
              <a:rPr lang="en-US" sz="4000" dirty="0">
                <a:solidFill>
                  <a:schemeClr val="bg1">
                    <a:lumMod val="85000"/>
                  </a:schemeClr>
                </a:solidFill>
                <a:latin typeface="Consolas" panose="020B0609020204030204" pitchFamily="49" charset="0"/>
                <a:cs typeface="Consolas" panose="020B0609020204030204" pitchFamily="49" charset="0"/>
              </a:rPr>
              <a:t> </a:t>
            </a:r>
            <a:r>
              <a:rPr lang="en-US" sz="4000" dirty="0">
                <a:solidFill>
                  <a:schemeClr val="bg1"/>
                </a:solidFill>
                <a:latin typeface="Consolas" panose="020B0609020204030204" pitchFamily="49" charset="0"/>
                <a:cs typeface="Consolas" panose="020B0609020204030204" pitchFamily="49" charset="0"/>
              </a:rPr>
              <a:t>Jam</a:t>
            </a:r>
          </a:p>
        </p:txBody>
      </p:sp>
      <p:pic>
        <p:nvPicPr>
          <p:cNvPr id="13" name="Picture 12">
            <a:extLst>
              <a:ext uri="{FF2B5EF4-FFF2-40B4-BE49-F238E27FC236}">
                <a16:creationId xmlns:a16="http://schemas.microsoft.com/office/drawing/2014/main" id="{C10A9515-E5EC-2A4E-BBCB-734CFD6DDED5}"/>
              </a:ext>
            </a:extLst>
          </p:cNvPr>
          <p:cNvPicPr>
            <a:picLocks noChangeAspect="1"/>
          </p:cNvPicPr>
          <p:nvPr/>
        </p:nvPicPr>
        <p:blipFill>
          <a:blip r:embed="rId2"/>
          <a:stretch>
            <a:fillRect/>
          </a:stretch>
        </p:blipFill>
        <p:spPr>
          <a:xfrm>
            <a:off x="201975" y="4605456"/>
            <a:ext cx="11990025" cy="702345"/>
          </a:xfrm>
          <a:prstGeom prst="rect">
            <a:avLst/>
          </a:prstGeom>
        </p:spPr>
      </p:pic>
      <p:sp>
        <p:nvSpPr>
          <p:cNvPr id="14" name="Title 6">
            <a:extLst>
              <a:ext uri="{FF2B5EF4-FFF2-40B4-BE49-F238E27FC236}">
                <a16:creationId xmlns:a16="http://schemas.microsoft.com/office/drawing/2014/main" id="{C0A7A3B7-CA42-794E-BCAA-8FBEE826CEAA}"/>
              </a:ext>
            </a:extLst>
          </p:cNvPr>
          <p:cNvSpPr txBox="1">
            <a:spLocks/>
          </p:cNvSpPr>
          <p:nvPr/>
        </p:nvSpPr>
        <p:spPr>
          <a:xfrm>
            <a:off x="201975" y="1679843"/>
            <a:ext cx="11670224" cy="5727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err="1">
                <a:solidFill>
                  <a:srgbClr val="FF0000"/>
                </a:solidFill>
                <a:latin typeface="Courier" pitchFamily="2" charset="0"/>
              </a:rPr>
              <a:t>NameError</a:t>
            </a:r>
            <a:r>
              <a:rPr lang="en-US" sz="3200" dirty="0">
                <a:solidFill>
                  <a:srgbClr val="FF0000"/>
                </a:solidFill>
                <a:latin typeface="Courier" pitchFamily="2" charset="0"/>
              </a:rPr>
              <a:t>: </a:t>
            </a:r>
            <a:r>
              <a:rPr lang="en-US" sz="3200" dirty="0">
                <a:solidFill>
                  <a:schemeClr val="bg1">
                    <a:lumMod val="85000"/>
                  </a:schemeClr>
                </a:solidFill>
                <a:latin typeface="Courier" pitchFamily="2" charset="0"/>
              </a:rPr>
              <a:t>name ‘Jam' is not defined</a:t>
            </a:r>
            <a:endParaRPr lang="en-US" sz="3200" dirty="0">
              <a:solidFill>
                <a:schemeClr val="bg1">
                  <a:lumMod val="8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663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2012E1-047B-F946-A059-D818B280F4CC}"/>
              </a:ext>
            </a:extLst>
          </p:cNvPr>
          <p:cNvSpPr/>
          <p:nvPr/>
        </p:nvSpPr>
        <p:spPr>
          <a:xfrm>
            <a:off x="237346" y="1769172"/>
            <a:ext cx="11512446" cy="3416320"/>
          </a:xfrm>
          <a:prstGeom prst="rect">
            <a:avLst/>
          </a:prstGeom>
        </p:spPr>
        <p:txBody>
          <a:bodyPr wrap="square">
            <a:spAutoFit/>
          </a:bodyPr>
          <a:lstStyle/>
          <a:p>
            <a:r>
              <a:rPr lang="en-US" sz="2400" b="1" dirty="0">
                <a:latin typeface="Century Gothic" panose="020B0502020202020204" pitchFamily="34" charset="0"/>
              </a:rPr>
              <a:t>Chicken kebab wrap! The staff is so nice and friendly but the food was </a:t>
            </a:r>
            <a:r>
              <a:rPr lang="en-US" sz="2400" b="1" dirty="0" err="1">
                <a:latin typeface="Century Gothic" panose="020B0502020202020204" pitchFamily="34" charset="0"/>
              </a:rPr>
              <a:t>a-okay</a:t>
            </a:r>
            <a:r>
              <a:rPr lang="en-US" sz="2400" b="1" dirty="0">
                <a:latin typeface="Century Gothic" panose="020B0502020202020204" pitchFamily="34" charset="0"/>
              </a:rPr>
              <a:t>. I got the wrap and ate it only 5 minutes after I received it. However, it was incredibly soggy already as the juices from the meat had permeated the wrapping. At the end, I was eating a bite of the wrap with a fork while trying to get pieces of meat and tomato with my hands. Everything was torn up and dripping. It's not necessarily their fault but I've never had this problem with any other wraps. The plates are a lot more filling and come with a lot of food! You would not run into the problem I ran into with the plates, but insofar as I ate the wrap, I have nothing more to say!</a:t>
            </a:r>
          </a:p>
        </p:txBody>
      </p:sp>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4:</a:t>
            </a:r>
          </a:p>
        </p:txBody>
      </p:sp>
      <p:sp>
        <p:nvSpPr>
          <p:cNvPr id="4" name="Rectangle 3">
            <a:extLst>
              <a:ext uri="{FF2B5EF4-FFF2-40B4-BE49-F238E27FC236}">
                <a16:creationId xmlns:a16="http://schemas.microsoft.com/office/drawing/2014/main" id="{1DE15FD0-14E3-784F-B72E-E7D25B9DA328}"/>
              </a:ext>
            </a:extLst>
          </p:cNvPr>
          <p:cNvSpPr/>
          <p:nvPr/>
        </p:nvSpPr>
        <p:spPr>
          <a:xfrm>
            <a:off x="234846" y="1766672"/>
            <a:ext cx="11512446" cy="3416320"/>
          </a:xfrm>
          <a:prstGeom prst="rect">
            <a:avLst/>
          </a:prstGeom>
        </p:spPr>
        <p:txBody>
          <a:bodyPr wrap="square">
            <a:spAutoFit/>
          </a:bodyPr>
          <a:lstStyle/>
          <a:p>
            <a:r>
              <a:rPr lang="en-US" sz="2400" b="1" dirty="0">
                <a:latin typeface="Century Gothic" panose="020B0502020202020204" pitchFamily="34" charset="0"/>
              </a:rPr>
              <a:t>Chicken kebab wrap! The staff </a:t>
            </a:r>
            <a:r>
              <a:rPr lang="en-US" sz="2400" b="1" dirty="0">
                <a:highlight>
                  <a:srgbClr val="00FF00"/>
                </a:highlight>
                <a:latin typeface="Century Gothic" panose="020B0502020202020204" pitchFamily="34" charset="0"/>
              </a:rPr>
              <a:t>is so nice </a:t>
            </a:r>
            <a:r>
              <a:rPr lang="en-US" sz="2400" b="1" dirty="0">
                <a:latin typeface="Century Gothic" panose="020B0502020202020204" pitchFamily="34" charset="0"/>
              </a:rPr>
              <a:t>and friendly but the food was </a:t>
            </a:r>
            <a:r>
              <a:rPr lang="en-US" sz="2400" b="1" dirty="0" err="1">
                <a:latin typeface="Century Gothic" panose="020B0502020202020204" pitchFamily="34" charset="0"/>
              </a:rPr>
              <a:t>a-okay</a:t>
            </a:r>
            <a:r>
              <a:rPr lang="en-US" sz="2400" b="1" dirty="0">
                <a:latin typeface="Century Gothic" panose="020B0502020202020204" pitchFamily="34" charset="0"/>
              </a:rPr>
              <a:t>. I got the wrap and ate it only 5 minutes after I received it. However, it was </a:t>
            </a:r>
            <a:r>
              <a:rPr lang="en-US" sz="2400" b="1" dirty="0">
                <a:highlight>
                  <a:srgbClr val="FF0000"/>
                </a:highlight>
                <a:latin typeface="Century Gothic" panose="020B0502020202020204" pitchFamily="34" charset="0"/>
              </a:rPr>
              <a:t>incredibly soggy </a:t>
            </a:r>
            <a:r>
              <a:rPr lang="en-US" sz="2400" b="1" dirty="0">
                <a:latin typeface="Century Gothic" panose="020B0502020202020204" pitchFamily="34" charset="0"/>
              </a:rPr>
              <a:t>already as the juices from the meat had permeated the wrapping. At the end, I was eating a bite of the wrap with a fork while trying to get pieces of meat and tomato with my hands. Everything was torn up and dripping. It's not necessarily their fault but I've </a:t>
            </a:r>
            <a:r>
              <a:rPr lang="en-US" sz="2400" b="1" dirty="0">
                <a:highlight>
                  <a:srgbClr val="FF0000"/>
                </a:highlight>
                <a:latin typeface="Century Gothic" panose="020B0502020202020204" pitchFamily="34" charset="0"/>
              </a:rPr>
              <a:t>never had this problem </a:t>
            </a:r>
            <a:r>
              <a:rPr lang="en-US" sz="2400" b="1" dirty="0">
                <a:latin typeface="Century Gothic" panose="020B0502020202020204" pitchFamily="34" charset="0"/>
              </a:rPr>
              <a:t>with any other wraps. The plates are a lot more filling and come with a lot of food! You would </a:t>
            </a:r>
            <a:r>
              <a:rPr lang="en-US" sz="2400" b="1" dirty="0">
                <a:highlight>
                  <a:srgbClr val="00FF00"/>
                </a:highlight>
                <a:latin typeface="Century Gothic" panose="020B0502020202020204" pitchFamily="34" charset="0"/>
              </a:rPr>
              <a:t>not run into the problem</a:t>
            </a:r>
            <a:r>
              <a:rPr lang="en-US" sz="2400" b="1" dirty="0">
                <a:latin typeface="Century Gothic" panose="020B0502020202020204" pitchFamily="34" charset="0"/>
              </a:rPr>
              <a:t> I ran into with the plates, but insofar as I ate the wrap, </a:t>
            </a:r>
            <a:r>
              <a:rPr lang="en-US" sz="2400" b="1" dirty="0">
                <a:highlight>
                  <a:srgbClr val="FFFF00"/>
                </a:highlight>
                <a:latin typeface="Century Gothic" panose="020B0502020202020204" pitchFamily="34" charset="0"/>
              </a:rPr>
              <a:t>I have nothing more to say!</a:t>
            </a:r>
          </a:p>
        </p:txBody>
      </p:sp>
      <p:sp>
        <p:nvSpPr>
          <p:cNvPr id="5" name="TextBox 4">
            <a:extLst>
              <a:ext uri="{FF2B5EF4-FFF2-40B4-BE49-F238E27FC236}">
                <a16:creationId xmlns:a16="http://schemas.microsoft.com/office/drawing/2014/main" id="{79FA3D71-5D61-6141-8856-91755E2002C1}"/>
              </a:ext>
            </a:extLst>
          </p:cNvPr>
          <p:cNvSpPr txBox="1"/>
          <p:nvPr/>
        </p:nvSpPr>
        <p:spPr>
          <a:xfrm>
            <a:off x="2250436" y="5804618"/>
            <a:ext cx="7429663" cy="646331"/>
          </a:xfrm>
          <a:prstGeom prst="rect">
            <a:avLst/>
          </a:prstGeom>
          <a:noFill/>
        </p:spPr>
        <p:txBody>
          <a:bodyPr wrap="none" rtlCol="0">
            <a:spAutoFit/>
          </a:bodyPr>
          <a:lstStyle/>
          <a:p>
            <a:r>
              <a:rPr lang="en-US" sz="3600" b="1" dirty="0"/>
              <a:t>Vader Sentiment Analysis:   </a:t>
            </a:r>
            <a:r>
              <a:rPr lang="en-US" sz="3600" b="1" dirty="0">
                <a:solidFill>
                  <a:srgbClr val="FF0000"/>
                </a:solidFill>
              </a:rPr>
              <a:t>‘Negative’</a:t>
            </a:r>
          </a:p>
        </p:txBody>
      </p:sp>
    </p:spTree>
    <p:extLst>
      <p:ext uri="{BB962C8B-B14F-4D97-AF65-F5344CB8AC3E}">
        <p14:creationId xmlns:p14="http://schemas.microsoft.com/office/powerpoint/2010/main" val="12633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AC422B-65C7-094E-9EB4-515FECA7382B}"/>
              </a:ext>
            </a:extLst>
          </p:cNvPr>
          <p:cNvPicPr>
            <a:picLocks noChangeAspect="1"/>
          </p:cNvPicPr>
          <p:nvPr/>
        </p:nvPicPr>
        <p:blipFill>
          <a:blip r:embed="rId2"/>
          <a:stretch>
            <a:fillRect/>
          </a:stretch>
        </p:blipFill>
        <p:spPr>
          <a:xfrm>
            <a:off x="0" y="-2"/>
            <a:ext cx="12192002" cy="6858001"/>
          </a:xfrm>
          <a:prstGeom prst="rect">
            <a:avLst/>
          </a:prstGeom>
        </p:spPr>
      </p:pic>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988101" y="2766218"/>
            <a:ext cx="10515600" cy="1325563"/>
          </a:xfrm>
        </p:spPr>
        <p:txBody>
          <a:bodyPr>
            <a:normAutofit/>
          </a:bodyPr>
          <a:lstStyle/>
          <a:p>
            <a:pPr algn="ctr"/>
            <a:r>
              <a:rPr lang="en-US" sz="6000" b="1" dirty="0">
                <a:solidFill>
                  <a:schemeClr val="accent4">
                    <a:lumMod val="60000"/>
                    <a:lumOff val="40000"/>
                  </a:schemeClr>
                </a:solidFill>
                <a:latin typeface="Century Gothic" panose="020B0502020202020204" pitchFamily="34" charset="0"/>
              </a:rPr>
              <a:t>Summary of findings</a:t>
            </a:r>
          </a:p>
        </p:txBody>
      </p:sp>
    </p:spTree>
    <p:extLst>
      <p:ext uri="{BB962C8B-B14F-4D97-AF65-F5344CB8AC3E}">
        <p14:creationId xmlns:p14="http://schemas.microsoft.com/office/powerpoint/2010/main" val="29749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First Data Processing Pipeline</a:t>
            </a:r>
          </a:p>
        </p:txBody>
      </p:sp>
      <p:graphicFrame>
        <p:nvGraphicFramePr>
          <p:cNvPr id="7" name="Diagram 6">
            <a:extLst>
              <a:ext uri="{FF2B5EF4-FFF2-40B4-BE49-F238E27FC236}">
                <a16:creationId xmlns:a16="http://schemas.microsoft.com/office/drawing/2014/main" id="{FE5BBF81-7A40-6A4B-8368-8B8140C0681C}"/>
              </a:ext>
            </a:extLst>
          </p:cNvPr>
          <p:cNvGraphicFramePr/>
          <p:nvPr>
            <p:extLst>
              <p:ext uri="{D42A27DB-BD31-4B8C-83A1-F6EECF244321}">
                <p14:modId xmlns:p14="http://schemas.microsoft.com/office/powerpoint/2010/main" val="14667123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52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Added more Stop Word Filtering</a:t>
            </a:r>
          </a:p>
        </p:txBody>
      </p:sp>
      <p:sp>
        <p:nvSpPr>
          <p:cNvPr id="4" name="Rectangle 3">
            <a:extLst>
              <a:ext uri="{FF2B5EF4-FFF2-40B4-BE49-F238E27FC236}">
                <a16:creationId xmlns:a16="http://schemas.microsoft.com/office/drawing/2014/main" id="{CEA75C1B-24A3-7449-B928-35A628E8D06B}"/>
              </a:ext>
            </a:extLst>
          </p:cNvPr>
          <p:cNvSpPr/>
          <p:nvPr/>
        </p:nvSpPr>
        <p:spPr>
          <a:xfrm>
            <a:off x="3652383" y="2026014"/>
            <a:ext cx="8334829" cy="1938992"/>
          </a:xfrm>
          <a:prstGeom prst="rect">
            <a:avLst/>
          </a:prstGeom>
          <a:solidFill>
            <a:schemeClr val="bg1"/>
          </a:solidFill>
          <a:ln w="38100">
            <a:solidFill>
              <a:srgbClr val="00B050"/>
            </a:solidFill>
          </a:ln>
        </p:spPr>
        <p:txBody>
          <a:bodyPr wrap="square">
            <a:spAutoFit/>
          </a:bodyPr>
          <a:lstStyle/>
          <a:p>
            <a:r>
              <a:rPr lang="en-US" sz="2000" dirty="0"/>
              <a:t>I love </a:t>
            </a:r>
            <a:r>
              <a:rPr lang="en-US" sz="2000" dirty="0">
                <a:solidFill>
                  <a:schemeClr val="bg1"/>
                </a:solidFill>
                <a:highlight>
                  <a:srgbClr val="FF0000"/>
                </a:highlight>
              </a:rPr>
              <a:t>Mediterranean </a:t>
            </a:r>
            <a:r>
              <a:rPr lang="en-US" sz="2000" dirty="0">
                <a:solidFill>
                  <a:schemeClr val="bg1"/>
                </a:solidFill>
                <a:highlight>
                  <a:srgbClr val="FF00FF"/>
                </a:highlight>
              </a:rPr>
              <a:t>food</a:t>
            </a:r>
            <a:r>
              <a:rPr lang="en-US" sz="2000" dirty="0"/>
              <a:t>! I look for healthy food alternatives and know I'll find something at a </a:t>
            </a:r>
            <a:r>
              <a:rPr lang="en-US" sz="2000" dirty="0">
                <a:solidFill>
                  <a:schemeClr val="bg1"/>
                </a:solidFill>
                <a:highlight>
                  <a:srgbClr val="FF0000"/>
                </a:highlight>
              </a:rPr>
              <a:t>Mediterranean</a:t>
            </a:r>
            <a:r>
              <a:rPr lang="en-US" sz="2000" dirty="0">
                <a:solidFill>
                  <a:schemeClr val="bg1"/>
                </a:solidFill>
                <a:highlight>
                  <a:srgbClr val="FF00FF"/>
                </a:highlight>
              </a:rPr>
              <a:t> food </a:t>
            </a:r>
            <a:r>
              <a:rPr lang="en-US" sz="2000" dirty="0"/>
              <a:t>restaurant. I choose their </a:t>
            </a:r>
            <a:r>
              <a:rPr lang="en-US" sz="2000" dirty="0" err="1"/>
              <a:t>greek</a:t>
            </a:r>
            <a:r>
              <a:rPr lang="en-US" sz="2000" dirty="0"/>
              <a:t> salad with chicken kabob. This was a perfect blend of flavors starting with their pita bread and green sauce. The salad was so fresh and the balsamic dressing was perfect! </a:t>
            </a:r>
            <a:r>
              <a:rPr lang="en-US" sz="2000" dirty="0" err="1"/>
              <a:t>THe</a:t>
            </a:r>
            <a:r>
              <a:rPr lang="en-US" sz="2000" dirty="0"/>
              <a:t> chicken kabob was wonderfully seasoned and grilled to perfection. I definitely recommend you give this place a try!</a:t>
            </a:r>
          </a:p>
        </p:txBody>
      </p:sp>
      <p:sp>
        <p:nvSpPr>
          <p:cNvPr id="8" name="TextBox 7">
            <a:extLst>
              <a:ext uri="{FF2B5EF4-FFF2-40B4-BE49-F238E27FC236}">
                <a16:creationId xmlns:a16="http://schemas.microsoft.com/office/drawing/2014/main" id="{6B02900B-DB1E-9145-9DC8-F921FCA465EF}"/>
              </a:ext>
            </a:extLst>
          </p:cNvPr>
          <p:cNvSpPr txBox="1"/>
          <p:nvPr/>
        </p:nvSpPr>
        <p:spPr>
          <a:xfrm>
            <a:off x="3652383" y="4135173"/>
            <a:ext cx="8334829" cy="1938992"/>
          </a:xfrm>
          <a:prstGeom prst="rect">
            <a:avLst/>
          </a:prstGeom>
          <a:solidFill>
            <a:schemeClr val="bg1"/>
          </a:solidFill>
          <a:ln w="38100">
            <a:solidFill>
              <a:srgbClr val="00B050"/>
            </a:solidFill>
          </a:ln>
        </p:spPr>
        <p:txBody>
          <a:bodyPr wrap="square" rtlCol="0">
            <a:spAutoFit/>
          </a:bodyPr>
          <a:lstStyle/>
          <a:p>
            <a:r>
              <a:rPr lang="en-US" sz="2000" dirty="0">
                <a:solidFill>
                  <a:srgbClr val="000000"/>
                </a:solidFill>
                <a:latin typeface="Calibri" panose="020F0502020204030204" pitchFamily="34" charset="0"/>
              </a:rPr>
              <a:t>I am not big on </a:t>
            </a:r>
            <a:r>
              <a:rPr lang="en-US" sz="2000" dirty="0">
                <a:solidFill>
                  <a:schemeClr val="bg1"/>
                </a:solidFill>
                <a:highlight>
                  <a:srgbClr val="FF0000"/>
                </a:highlight>
                <a:latin typeface="Calibri" panose="020F0502020204030204" pitchFamily="34" charset="0"/>
              </a:rPr>
              <a:t>Mediterranean</a:t>
            </a:r>
            <a:r>
              <a:rPr lang="en-US" sz="2000" dirty="0">
                <a:solidFill>
                  <a:schemeClr val="bg1"/>
                </a:solidFill>
                <a:highlight>
                  <a:srgbClr val="FF00FF"/>
                </a:highlight>
                <a:latin typeface="Calibri" panose="020F0502020204030204" pitchFamily="34" charset="0"/>
              </a:rPr>
              <a:t> food </a:t>
            </a:r>
            <a:r>
              <a:rPr lang="en-US" sz="2000" dirty="0">
                <a:solidFill>
                  <a:srgbClr val="000000"/>
                </a:solidFill>
                <a:latin typeface="Calibri" panose="020F0502020204030204" pitchFamily="34" charset="0"/>
              </a:rPr>
              <a:t>but this place was delicious and prove to me that </a:t>
            </a:r>
            <a:r>
              <a:rPr lang="en-US" sz="2000" dirty="0">
                <a:solidFill>
                  <a:schemeClr val="bg1"/>
                </a:solidFill>
                <a:highlight>
                  <a:srgbClr val="FF0000"/>
                </a:highlight>
                <a:latin typeface="Calibri" panose="020F0502020204030204" pitchFamily="34" charset="0"/>
              </a:rPr>
              <a:t>Mediterranean</a:t>
            </a:r>
            <a:r>
              <a:rPr lang="en-US" sz="2000" dirty="0">
                <a:solidFill>
                  <a:schemeClr val="bg1"/>
                </a:solidFill>
                <a:highlight>
                  <a:srgbClr val="FF00FF"/>
                </a:highlight>
                <a:latin typeface="Calibri" panose="020F0502020204030204" pitchFamily="34" charset="0"/>
              </a:rPr>
              <a:t> foods </a:t>
            </a:r>
            <a:r>
              <a:rPr lang="en-US" sz="2000" dirty="0">
                <a:solidFill>
                  <a:srgbClr val="000000"/>
                </a:solidFill>
                <a:latin typeface="Calibri" panose="020F0502020204030204" pitchFamily="34" charset="0"/>
              </a:rPr>
              <a:t>don't have to be bland. It's a bit pricey but worth it the guy at the desk was super attentive and helpful even when the waiter mixed up our plates with somebody else's he fixed it right away. I can only assume it's the owner as a worker wouldn't care that much</a:t>
            </a:r>
          </a:p>
          <a:p>
            <a:endParaRPr lang="en-US" sz="2000" dirty="0"/>
          </a:p>
        </p:txBody>
      </p:sp>
      <p:sp>
        <p:nvSpPr>
          <p:cNvPr id="13" name="Right Arrow 12">
            <a:extLst>
              <a:ext uri="{FF2B5EF4-FFF2-40B4-BE49-F238E27FC236}">
                <a16:creationId xmlns:a16="http://schemas.microsoft.com/office/drawing/2014/main" id="{E4D77651-0C2D-4E42-96CA-3EC6F2DAFE0C}"/>
              </a:ext>
            </a:extLst>
          </p:cNvPr>
          <p:cNvSpPr/>
          <p:nvPr/>
        </p:nvSpPr>
        <p:spPr>
          <a:xfrm>
            <a:off x="2784583" y="2654522"/>
            <a:ext cx="1330217" cy="362151"/>
          </a:xfrm>
          <a:prstGeom prst="rightArrow">
            <a:avLst>
              <a:gd name="adj1" fmla="val 50000"/>
              <a:gd name="adj2" fmla="val 106029"/>
            </a:avLst>
          </a:prstGeom>
          <a:solidFill>
            <a:srgbClr val="00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7E24729-9C87-0242-ACE9-0BEC611251D0}"/>
              </a:ext>
            </a:extLst>
          </p:cNvPr>
          <p:cNvSpPr/>
          <p:nvPr/>
        </p:nvSpPr>
        <p:spPr>
          <a:xfrm>
            <a:off x="2673578" y="3291201"/>
            <a:ext cx="1787585" cy="343640"/>
          </a:xfrm>
          <a:prstGeom prst="rightArrow">
            <a:avLst>
              <a:gd name="adj1" fmla="val 50000"/>
              <a:gd name="adj2" fmla="val 127220"/>
            </a:avLst>
          </a:prstGeom>
          <a:solidFill>
            <a:srgbClr val="00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0FA8AF-7D98-F447-A9EB-C763E3E6DFB8}"/>
              </a:ext>
            </a:extLst>
          </p:cNvPr>
          <p:cNvSpPr txBox="1"/>
          <p:nvPr/>
        </p:nvSpPr>
        <p:spPr>
          <a:xfrm>
            <a:off x="204788" y="2492526"/>
            <a:ext cx="3078739" cy="1815882"/>
          </a:xfrm>
          <a:prstGeom prst="rect">
            <a:avLst/>
          </a:prstGeom>
          <a:solidFill>
            <a:srgbClr val="00FF01"/>
          </a:solidFill>
        </p:spPr>
        <p:txBody>
          <a:bodyPr wrap="square" rtlCol="0">
            <a:spAutoFit/>
          </a:bodyPr>
          <a:lstStyle/>
          <a:p>
            <a:r>
              <a:rPr lang="en-US" sz="2800" dirty="0"/>
              <a:t>Strings that match menu items do not get added to the Stop Words Filter</a:t>
            </a:r>
          </a:p>
        </p:txBody>
      </p:sp>
      <p:sp>
        <p:nvSpPr>
          <p:cNvPr id="16" name="Rectangle 15">
            <a:extLst>
              <a:ext uri="{FF2B5EF4-FFF2-40B4-BE49-F238E27FC236}">
                <a16:creationId xmlns:a16="http://schemas.microsoft.com/office/drawing/2014/main" id="{F126824F-1A55-4841-A171-6A03CC5CA4B1}"/>
              </a:ext>
            </a:extLst>
          </p:cNvPr>
          <p:cNvSpPr/>
          <p:nvPr/>
        </p:nvSpPr>
        <p:spPr>
          <a:xfrm>
            <a:off x="4114800" y="2654522"/>
            <a:ext cx="1717964" cy="362151"/>
          </a:xfrm>
          <a:prstGeom prst="rect">
            <a:avLst/>
          </a:prstGeom>
          <a:solidFill>
            <a:srgbClr val="00FF01">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EADBF2-BCD7-BB4A-9971-EBA50B12DF5D}"/>
              </a:ext>
            </a:extLst>
          </p:cNvPr>
          <p:cNvSpPr/>
          <p:nvPr/>
        </p:nvSpPr>
        <p:spPr>
          <a:xfrm>
            <a:off x="4627419" y="3255162"/>
            <a:ext cx="1995054" cy="362151"/>
          </a:xfrm>
          <a:prstGeom prst="rect">
            <a:avLst/>
          </a:prstGeom>
          <a:solidFill>
            <a:srgbClr val="00FF01">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3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Second Data Processing Pipeline</a:t>
            </a:r>
          </a:p>
        </p:txBody>
      </p:sp>
      <p:graphicFrame>
        <p:nvGraphicFramePr>
          <p:cNvPr id="7" name="Diagram 6">
            <a:extLst>
              <a:ext uri="{FF2B5EF4-FFF2-40B4-BE49-F238E27FC236}">
                <a16:creationId xmlns:a16="http://schemas.microsoft.com/office/drawing/2014/main" id="{FE5BBF81-7A40-6A4B-8368-8B8140C0681C}"/>
              </a:ext>
            </a:extLst>
          </p:cNvPr>
          <p:cNvGraphicFramePr/>
          <p:nvPr>
            <p:extLst>
              <p:ext uri="{D42A27DB-BD31-4B8C-83A1-F6EECF244321}">
                <p14:modId xmlns:p14="http://schemas.microsoft.com/office/powerpoint/2010/main" val="69063200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Up Arrow 2">
            <a:extLst>
              <a:ext uri="{FF2B5EF4-FFF2-40B4-BE49-F238E27FC236}">
                <a16:creationId xmlns:a16="http://schemas.microsoft.com/office/drawing/2014/main" id="{15D6541C-90F1-3248-B7F0-BDF4F14865E0}"/>
              </a:ext>
            </a:extLst>
          </p:cNvPr>
          <p:cNvSpPr/>
          <p:nvPr/>
        </p:nvSpPr>
        <p:spPr>
          <a:xfrm>
            <a:off x="6726264" y="4324027"/>
            <a:ext cx="898902" cy="82141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45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Introduced 2 layers of N-Grams</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157163" y="1825625"/>
            <a:ext cx="11830049" cy="598261"/>
          </a:xfrm>
        </p:spPr>
        <p:txBody>
          <a:bodyPr>
            <a:normAutofit/>
          </a:bodyPr>
          <a:lstStyle/>
          <a:p>
            <a:pPr marL="0" indent="0" algn="ctr">
              <a:buNone/>
            </a:pPr>
            <a:r>
              <a:rPr lang="en-US" sz="3600" b="1" dirty="0">
                <a:solidFill>
                  <a:srgbClr val="FFC000"/>
                </a:solidFill>
                <a:latin typeface="Century Gothic" panose="020B0502020202020204" pitchFamily="34" charset="0"/>
                <a:ea typeface="Apple Color Emoji" pitchFamily="2" charset="0"/>
                <a:cs typeface="Berlin Sans FB" panose="020F0502020204030204" pitchFamily="34" charset="0"/>
              </a:rPr>
              <a:t>After stop words</a:t>
            </a:r>
          </a:p>
          <a:p>
            <a:pPr marL="0" indent="0">
              <a:buNone/>
            </a:pPr>
            <a:endParaRPr lang="en-US" sz="3600" b="1" dirty="0">
              <a:latin typeface="Century Gothic" panose="020B0502020202020204" pitchFamily="34" charset="0"/>
              <a:ea typeface="Apple Color Emoji" pitchFamily="2" charset="0"/>
              <a:cs typeface="Berlin Sans FB" panose="020F0502020204030204" pitchFamily="34" charset="0"/>
            </a:endParaRPr>
          </a:p>
        </p:txBody>
      </p:sp>
      <p:sp>
        <p:nvSpPr>
          <p:cNvPr id="5" name="Rectangle 4">
            <a:extLst>
              <a:ext uri="{FF2B5EF4-FFF2-40B4-BE49-F238E27FC236}">
                <a16:creationId xmlns:a16="http://schemas.microsoft.com/office/drawing/2014/main" id="{16C80A7C-F37A-AB4D-AE69-F7E0B502DBF4}"/>
              </a:ext>
            </a:extLst>
          </p:cNvPr>
          <p:cNvSpPr/>
          <p:nvPr/>
        </p:nvSpPr>
        <p:spPr>
          <a:xfrm>
            <a:off x="1371599" y="263929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sp>
        <p:nvSpPr>
          <p:cNvPr id="18" name="Rectangle 17">
            <a:extLst>
              <a:ext uri="{FF2B5EF4-FFF2-40B4-BE49-F238E27FC236}">
                <a16:creationId xmlns:a16="http://schemas.microsoft.com/office/drawing/2014/main" id="{5BA03439-AE20-DA44-A792-2075C9FE5E31}"/>
              </a:ext>
            </a:extLst>
          </p:cNvPr>
          <p:cNvSpPr/>
          <p:nvPr/>
        </p:nvSpPr>
        <p:spPr>
          <a:xfrm>
            <a:off x="2701636" y="2639291"/>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Coming</a:t>
            </a:r>
          </a:p>
        </p:txBody>
      </p:sp>
      <p:sp>
        <p:nvSpPr>
          <p:cNvPr id="19" name="Rectangle 18">
            <a:extLst>
              <a:ext uri="{FF2B5EF4-FFF2-40B4-BE49-F238E27FC236}">
                <a16:creationId xmlns:a16="http://schemas.microsoft.com/office/drawing/2014/main" id="{76E4F201-9691-344E-B56E-A7FFFC3E5668}"/>
              </a:ext>
            </a:extLst>
          </p:cNvPr>
          <p:cNvSpPr/>
          <p:nvPr/>
        </p:nvSpPr>
        <p:spPr>
          <a:xfrm>
            <a:off x="4031673" y="263929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20" name="Rectangle 19">
            <a:extLst>
              <a:ext uri="{FF2B5EF4-FFF2-40B4-BE49-F238E27FC236}">
                <a16:creationId xmlns:a16="http://schemas.microsoft.com/office/drawing/2014/main" id="{02E0385C-34F6-8844-B660-7645612BAE8F}"/>
              </a:ext>
            </a:extLst>
          </p:cNvPr>
          <p:cNvSpPr/>
          <p:nvPr/>
        </p:nvSpPr>
        <p:spPr>
          <a:xfrm>
            <a:off x="5361710" y="2639291"/>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21" name="Rectangle 20">
            <a:extLst>
              <a:ext uri="{FF2B5EF4-FFF2-40B4-BE49-F238E27FC236}">
                <a16:creationId xmlns:a16="http://schemas.microsoft.com/office/drawing/2014/main" id="{13C3C500-8020-9E48-B924-C9DB43E7F638}"/>
              </a:ext>
            </a:extLst>
          </p:cNvPr>
          <p:cNvSpPr/>
          <p:nvPr/>
        </p:nvSpPr>
        <p:spPr>
          <a:xfrm>
            <a:off x="6691747" y="2639291"/>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22" name="Rectangle 21">
            <a:extLst>
              <a:ext uri="{FF2B5EF4-FFF2-40B4-BE49-F238E27FC236}">
                <a16:creationId xmlns:a16="http://schemas.microsoft.com/office/drawing/2014/main" id="{3D1B56FE-6481-AD4E-988C-F66CD19AEBF0}"/>
              </a:ext>
            </a:extLst>
          </p:cNvPr>
          <p:cNvSpPr/>
          <p:nvPr/>
        </p:nvSpPr>
        <p:spPr>
          <a:xfrm>
            <a:off x="8021784" y="2639290"/>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a:t>
            </a:r>
          </a:p>
        </p:txBody>
      </p:sp>
      <p:sp>
        <p:nvSpPr>
          <p:cNvPr id="23" name="Rectangle 22">
            <a:extLst>
              <a:ext uri="{FF2B5EF4-FFF2-40B4-BE49-F238E27FC236}">
                <a16:creationId xmlns:a16="http://schemas.microsoft.com/office/drawing/2014/main" id="{233FA8F9-3A68-A641-B9E8-62A04EB817F3}"/>
              </a:ext>
            </a:extLst>
          </p:cNvPr>
          <p:cNvSpPr/>
          <p:nvPr/>
        </p:nvSpPr>
        <p:spPr>
          <a:xfrm>
            <a:off x="9365676" y="2639291"/>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24" name="Rectangle 23">
            <a:extLst>
              <a:ext uri="{FF2B5EF4-FFF2-40B4-BE49-F238E27FC236}">
                <a16:creationId xmlns:a16="http://schemas.microsoft.com/office/drawing/2014/main" id="{9326DE2C-810F-984D-9415-2065889514EC}"/>
              </a:ext>
            </a:extLst>
          </p:cNvPr>
          <p:cNvSpPr/>
          <p:nvPr/>
        </p:nvSpPr>
        <p:spPr>
          <a:xfrm>
            <a:off x="1371599" y="3457368"/>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sp>
        <p:nvSpPr>
          <p:cNvPr id="25" name="Rectangle 24">
            <a:extLst>
              <a:ext uri="{FF2B5EF4-FFF2-40B4-BE49-F238E27FC236}">
                <a16:creationId xmlns:a16="http://schemas.microsoft.com/office/drawing/2014/main" id="{DE3EC3EA-64F8-A24C-9F65-DEE3335CBC8F}"/>
              </a:ext>
            </a:extLst>
          </p:cNvPr>
          <p:cNvSpPr/>
          <p:nvPr/>
        </p:nvSpPr>
        <p:spPr>
          <a:xfrm>
            <a:off x="2701636" y="3457367"/>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Coming</a:t>
            </a:r>
          </a:p>
        </p:txBody>
      </p:sp>
      <p:sp>
        <p:nvSpPr>
          <p:cNvPr id="26" name="Rectangle 25">
            <a:extLst>
              <a:ext uri="{FF2B5EF4-FFF2-40B4-BE49-F238E27FC236}">
                <a16:creationId xmlns:a16="http://schemas.microsoft.com/office/drawing/2014/main" id="{F49264C7-1285-6C40-917A-91D43DA0137E}"/>
              </a:ext>
            </a:extLst>
          </p:cNvPr>
          <p:cNvSpPr/>
          <p:nvPr/>
        </p:nvSpPr>
        <p:spPr>
          <a:xfrm>
            <a:off x="4031673" y="3457368"/>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27" name="Rectangle 26">
            <a:extLst>
              <a:ext uri="{FF2B5EF4-FFF2-40B4-BE49-F238E27FC236}">
                <a16:creationId xmlns:a16="http://schemas.microsoft.com/office/drawing/2014/main" id="{2E83F429-E725-FE48-BD30-4E02F30ADA60}"/>
              </a:ext>
            </a:extLst>
          </p:cNvPr>
          <p:cNvSpPr/>
          <p:nvPr/>
        </p:nvSpPr>
        <p:spPr>
          <a:xfrm>
            <a:off x="5361710" y="3457367"/>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28" name="Rectangle 27">
            <a:extLst>
              <a:ext uri="{FF2B5EF4-FFF2-40B4-BE49-F238E27FC236}">
                <a16:creationId xmlns:a16="http://schemas.microsoft.com/office/drawing/2014/main" id="{8959ED96-E5E7-7B4A-9671-7CBC9E848583}"/>
              </a:ext>
            </a:extLst>
          </p:cNvPr>
          <p:cNvSpPr/>
          <p:nvPr/>
        </p:nvSpPr>
        <p:spPr>
          <a:xfrm>
            <a:off x="6691747" y="3457367"/>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29" name="Rectangle 28">
            <a:extLst>
              <a:ext uri="{FF2B5EF4-FFF2-40B4-BE49-F238E27FC236}">
                <a16:creationId xmlns:a16="http://schemas.microsoft.com/office/drawing/2014/main" id="{E1C89B09-3FCB-F04D-99E5-130C4076FA86}"/>
              </a:ext>
            </a:extLst>
          </p:cNvPr>
          <p:cNvSpPr/>
          <p:nvPr/>
        </p:nvSpPr>
        <p:spPr>
          <a:xfrm>
            <a:off x="8021784" y="345736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a:t>
            </a:r>
          </a:p>
        </p:txBody>
      </p:sp>
      <p:sp>
        <p:nvSpPr>
          <p:cNvPr id="30" name="Rectangle 29">
            <a:extLst>
              <a:ext uri="{FF2B5EF4-FFF2-40B4-BE49-F238E27FC236}">
                <a16:creationId xmlns:a16="http://schemas.microsoft.com/office/drawing/2014/main" id="{8630FC2B-DF43-9F44-87A7-1368B276AB07}"/>
              </a:ext>
            </a:extLst>
          </p:cNvPr>
          <p:cNvSpPr/>
          <p:nvPr/>
        </p:nvSpPr>
        <p:spPr>
          <a:xfrm>
            <a:off x="9351821" y="3457367"/>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31" name="Rectangle 30">
            <a:extLst>
              <a:ext uri="{FF2B5EF4-FFF2-40B4-BE49-F238E27FC236}">
                <a16:creationId xmlns:a16="http://schemas.microsoft.com/office/drawing/2014/main" id="{55EE4DB4-7B5F-5F44-B3C0-458189E9E5D1}"/>
              </a:ext>
            </a:extLst>
          </p:cNvPr>
          <p:cNvSpPr/>
          <p:nvPr/>
        </p:nvSpPr>
        <p:spPr>
          <a:xfrm>
            <a:off x="1371599" y="4275442"/>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sp>
        <p:nvSpPr>
          <p:cNvPr id="32" name="Rectangle 31">
            <a:extLst>
              <a:ext uri="{FF2B5EF4-FFF2-40B4-BE49-F238E27FC236}">
                <a16:creationId xmlns:a16="http://schemas.microsoft.com/office/drawing/2014/main" id="{65DC9769-37AD-A84A-9727-AB8EB6F04CF1}"/>
              </a:ext>
            </a:extLst>
          </p:cNvPr>
          <p:cNvSpPr/>
          <p:nvPr/>
        </p:nvSpPr>
        <p:spPr>
          <a:xfrm>
            <a:off x="2701636" y="4275441"/>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Coming</a:t>
            </a:r>
          </a:p>
        </p:txBody>
      </p:sp>
      <p:sp>
        <p:nvSpPr>
          <p:cNvPr id="33" name="Rectangle 32">
            <a:extLst>
              <a:ext uri="{FF2B5EF4-FFF2-40B4-BE49-F238E27FC236}">
                <a16:creationId xmlns:a16="http://schemas.microsoft.com/office/drawing/2014/main" id="{1E7DB759-357A-5840-A058-D9EC22112EAA}"/>
              </a:ext>
            </a:extLst>
          </p:cNvPr>
          <p:cNvSpPr/>
          <p:nvPr/>
        </p:nvSpPr>
        <p:spPr>
          <a:xfrm>
            <a:off x="4031673" y="427544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34" name="Rectangle 33">
            <a:extLst>
              <a:ext uri="{FF2B5EF4-FFF2-40B4-BE49-F238E27FC236}">
                <a16:creationId xmlns:a16="http://schemas.microsoft.com/office/drawing/2014/main" id="{BA173BB9-7CB7-D648-B244-B2E317E88EBA}"/>
              </a:ext>
            </a:extLst>
          </p:cNvPr>
          <p:cNvSpPr/>
          <p:nvPr/>
        </p:nvSpPr>
        <p:spPr>
          <a:xfrm>
            <a:off x="5361710" y="4275441"/>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35" name="Rectangle 34">
            <a:extLst>
              <a:ext uri="{FF2B5EF4-FFF2-40B4-BE49-F238E27FC236}">
                <a16:creationId xmlns:a16="http://schemas.microsoft.com/office/drawing/2014/main" id="{292019BF-6886-594F-AC79-D70D2A4B27A4}"/>
              </a:ext>
            </a:extLst>
          </p:cNvPr>
          <p:cNvSpPr/>
          <p:nvPr/>
        </p:nvSpPr>
        <p:spPr>
          <a:xfrm>
            <a:off x="6691747" y="4275441"/>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36" name="Rectangle 35">
            <a:extLst>
              <a:ext uri="{FF2B5EF4-FFF2-40B4-BE49-F238E27FC236}">
                <a16:creationId xmlns:a16="http://schemas.microsoft.com/office/drawing/2014/main" id="{E0F6C75A-6251-1A45-8181-4AB2AC971A8C}"/>
              </a:ext>
            </a:extLst>
          </p:cNvPr>
          <p:cNvSpPr/>
          <p:nvPr/>
        </p:nvSpPr>
        <p:spPr>
          <a:xfrm>
            <a:off x="8021784" y="4275440"/>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a:t>
            </a:r>
          </a:p>
        </p:txBody>
      </p:sp>
      <p:sp>
        <p:nvSpPr>
          <p:cNvPr id="37" name="Rectangle 36">
            <a:extLst>
              <a:ext uri="{FF2B5EF4-FFF2-40B4-BE49-F238E27FC236}">
                <a16:creationId xmlns:a16="http://schemas.microsoft.com/office/drawing/2014/main" id="{E55F014F-0E76-294F-BD23-A524DD6ADB34}"/>
              </a:ext>
            </a:extLst>
          </p:cNvPr>
          <p:cNvSpPr/>
          <p:nvPr/>
        </p:nvSpPr>
        <p:spPr>
          <a:xfrm>
            <a:off x="9351821" y="4275441"/>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38" name="Rectangle 37">
            <a:extLst>
              <a:ext uri="{FF2B5EF4-FFF2-40B4-BE49-F238E27FC236}">
                <a16:creationId xmlns:a16="http://schemas.microsoft.com/office/drawing/2014/main" id="{6776F5FC-83EA-1545-A30E-EC478F4ACA75}"/>
              </a:ext>
            </a:extLst>
          </p:cNvPr>
          <p:cNvSpPr/>
          <p:nvPr/>
        </p:nvSpPr>
        <p:spPr>
          <a:xfrm>
            <a:off x="1371599" y="5093515"/>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sp>
        <p:nvSpPr>
          <p:cNvPr id="39" name="Rectangle 38">
            <a:extLst>
              <a:ext uri="{FF2B5EF4-FFF2-40B4-BE49-F238E27FC236}">
                <a16:creationId xmlns:a16="http://schemas.microsoft.com/office/drawing/2014/main" id="{3040F1EC-EB49-A542-8829-D4464A6D6227}"/>
              </a:ext>
            </a:extLst>
          </p:cNvPr>
          <p:cNvSpPr/>
          <p:nvPr/>
        </p:nvSpPr>
        <p:spPr>
          <a:xfrm>
            <a:off x="2701636" y="5093514"/>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Coming</a:t>
            </a:r>
          </a:p>
        </p:txBody>
      </p:sp>
      <p:sp>
        <p:nvSpPr>
          <p:cNvPr id="40" name="Rectangle 39">
            <a:extLst>
              <a:ext uri="{FF2B5EF4-FFF2-40B4-BE49-F238E27FC236}">
                <a16:creationId xmlns:a16="http://schemas.microsoft.com/office/drawing/2014/main" id="{5C354AE4-A5C0-D048-8953-9CB6148BF6A2}"/>
              </a:ext>
            </a:extLst>
          </p:cNvPr>
          <p:cNvSpPr/>
          <p:nvPr/>
        </p:nvSpPr>
        <p:spPr>
          <a:xfrm>
            <a:off x="4031673" y="5093515"/>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41" name="Rectangle 40">
            <a:extLst>
              <a:ext uri="{FF2B5EF4-FFF2-40B4-BE49-F238E27FC236}">
                <a16:creationId xmlns:a16="http://schemas.microsoft.com/office/drawing/2014/main" id="{53C61D81-D219-224C-8D58-2F8132EF8CA8}"/>
              </a:ext>
            </a:extLst>
          </p:cNvPr>
          <p:cNvSpPr/>
          <p:nvPr/>
        </p:nvSpPr>
        <p:spPr>
          <a:xfrm>
            <a:off x="5361710" y="5093514"/>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42" name="Rectangle 41">
            <a:extLst>
              <a:ext uri="{FF2B5EF4-FFF2-40B4-BE49-F238E27FC236}">
                <a16:creationId xmlns:a16="http://schemas.microsoft.com/office/drawing/2014/main" id="{591BBBF4-1A5D-3E42-AD54-B3B4C626D510}"/>
              </a:ext>
            </a:extLst>
          </p:cNvPr>
          <p:cNvSpPr/>
          <p:nvPr/>
        </p:nvSpPr>
        <p:spPr>
          <a:xfrm>
            <a:off x="6691747" y="5093514"/>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43" name="Rectangle 42">
            <a:extLst>
              <a:ext uri="{FF2B5EF4-FFF2-40B4-BE49-F238E27FC236}">
                <a16:creationId xmlns:a16="http://schemas.microsoft.com/office/drawing/2014/main" id="{A96D4786-AE97-5D48-9278-5665839727F7}"/>
              </a:ext>
            </a:extLst>
          </p:cNvPr>
          <p:cNvSpPr/>
          <p:nvPr/>
        </p:nvSpPr>
        <p:spPr>
          <a:xfrm>
            <a:off x="8021784" y="5093513"/>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a:t>
            </a:r>
          </a:p>
        </p:txBody>
      </p:sp>
      <p:sp>
        <p:nvSpPr>
          <p:cNvPr id="44" name="Rectangle 43">
            <a:extLst>
              <a:ext uri="{FF2B5EF4-FFF2-40B4-BE49-F238E27FC236}">
                <a16:creationId xmlns:a16="http://schemas.microsoft.com/office/drawing/2014/main" id="{8F8232FD-3868-2F4F-A508-455E5CF6825B}"/>
              </a:ext>
            </a:extLst>
          </p:cNvPr>
          <p:cNvSpPr/>
          <p:nvPr/>
        </p:nvSpPr>
        <p:spPr>
          <a:xfrm>
            <a:off x="9351821" y="5093514"/>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45" name="Rectangle 44">
            <a:extLst>
              <a:ext uri="{FF2B5EF4-FFF2-40B4-BE49-F238E27FC236}">
                <a16:creationId xmlns:a16="http://schemas.microsoft.com/office/drawing/2014/main" id="{F3F4D107-F957-114E-855E-F760A10E0458}"/>
              </a:ext>
            </a:extLst>
          </p:cNvPr>
          <p:cNvSpPr/>
          <p:nvPr/>
        </p:nvSpPr>
        <p:spPr>
          <a:xfrm>
            <a:off x="1371599" y="5911587"/>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sp>
        <p:nvSpPr>
          <p:cNvPr id="46" name="Rectangle 45">
            <a:extLst>
              <a:ext uri="{FF2B5EF4-FFF2-40B4-BE49-F238E27FC236}">
                <a16:creationId xmlns:a16="http://schemas.microsoft.com/office/drawing/2014/main" id="{50D166A2-57A1-1346-B202-65567961CD7A}"/>
              </a:ext>
            </a:extLst>
          </p:cNvPr>
          <p:cNvSpPr/>
          <p:nvPr/>
        </p:nvSpPr>
        <p:spPr>
          <a:xfrm>
            <a:off x="2701636" y="591158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Coming</a:t>
            </a:r>
          </a:p>
        </p:txBody>
      </p:sp>
      <p:sp>
        <p:nvSpPr>
          <p:cNvPr id="47" name="Rectangle 46">
            <a:extLst>
              <a:ext uri="{FF2B5EF4-FFF2-40B4-BE49-F238E27FC236}">
                <a16:creationId xmlns:a16="http://schemas.microsoft.com/office/drawing/2014/main" id="{3FE56F08-7A81-8C4F-84B6-C4BF677E0ACE}"/>
              </a:ext>
            </a:extLst>
          </p:cNvPr>
          <p:cNvSpPr/>
          <p:nvPr/>
        </p:nvSpPr>
        <p:spPr>
          <a:xfrm>
            <a:off x="4031673" y="5911587"/>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a:t>
            </a:r>
          </a:p>
        </p:txBody>
      </p:sp>
      <p:sp>
        <p:nvSpPr>
          <p:cNvPr id="48" name="Rectangle 47">
            <a:extLst>
              <a:ext uri="{FF2B5EF4-FFF2-40B4-BE49-F238E27FC236}">
                <a16:creationId xmlns:a16="http://schemas.microsoft.com/office/drawing/2014/main" id="{DF1335A9-5418-4B4C-B242-DF573EA81E6F}"/>
              </a:ext>
            </a:extLst>
          </p:cNvPr>
          <p:cNvSpPr/>
          <p:nvPr/>
        </p:nvSpPr>
        <p:spPr>
          <a:xfrm>
            <a:off x="5361710" y="591158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49" name="Rectangle 48">
            <a:extLst>
              <a:ext uri="{FF2B5EF4-FFF2-40B4-BE49-F238E27FC236}">
                <a16:creationId xmlns:a16="http://schemas.microsoft.com/office/drawing/2014/main" id="{BB26A2EB-2942-9A4F-BDDD-9857852DB89D}"/>
              </a:ext>
            </a:extLst>
          </p:cNvPr>
          <p:cNvSpPr/>
          <p:nvPr/>
        </p:nvSpPr>
        <p:spPr>
          <a:xfrm>
            <a:off x="6691747" y="5911586"/>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50" name="Rectangle 49">
            <a:extLst>
              <a:ext uri="{FF2B5EF4-FFF2-40B4-BE49-F238E27FC236}">
                <a16:creationId xmlns:a16="http://schemas.microsoft.com/office/drawing/2014/main" id="{7EA5EF9A-DA6F-FC43-B749-A4A6E1EB4EBB}"/>
              </a:ext>
            </a:extLst>
          </p:cNvPr>
          <p:cNvSpPr/>
          <p:nvPr/>
        </p:nvSpPr>
        <p:spPr>
          <a:xfrm>
            <a:off x="8021784" y="5911585"/>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a:t>
            </a:r>
          </a:p>
        </p:txBody>
      </p:sp>
      <p:sp>
        <p:nvSpPr>
          <p:cNvPr id="51" name="Rectangle 50">
            <a:extLst>
              <a:ext uri="{FF2B5EF4-FFF2-40B4-BE49-F238E27FC236}">
                <a16:creationId xmlns:a16="http://schemas.microsoft.com/office/drawing/2014/main" id="{816E075D-4A3A-174B-9421-D598C222A5E0}"/>
              </a:ext>
            </a:extLst>
          </p:cNvPr>
          <p:cNvSpPr/>
          <p:nvPr/>
        </p:nvSpPr>
        <p:spPr>
          <a:xfrm>
            <a:off x="9351821" y="5911586"/>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Tree>
    <p:extLst>
      <p:ext uri="{BB962C8B-B14F-4D97-AF65-F5344CB8AC3E}">
        <p14:creationId xmlns:p14="http://schemas.microsoft.com/office/powerpoint/2010/main" val="118105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Third Data Processing Pipeline</a:t>
            </a:r>
          </a:p>
        </p:txBody>
      </p:sp>
      <p:graphicFrame>
        <p:nvGraphicFramePr>
          <p:cNvPr id="7" name="Diagram 6">
            <a:extLst>
              <a:ext uri="{FF2B5EF4-FFF2-40B4-BE49-F238E27FC236}">
                <a16:creationId xmlns:a16="http://schemas.microsoft.com/office/drawing/2014/main" id="{FE5BBF81-7A40-6A4B-8368-8B8140C0681C}"/>
              </a:ext>
            </a:extLst>
          </p:cNvPr>
          <p:cNvGraphicFramePr/>
          <p:nvPr>
            <p:extLst>
              <p:ext uri="{D42A27DB-BD31-4B8C-83A1-F6EECF244321}">
                <p14:modId xmlns:p14="http://schemas.microsoft.com/office/powerpoint/2010/main" val="34128613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Up Arrow 2">
            <a:extLst>
              <a:ext uri="{FF2B5EF4-FFF2-40B4-BE49-F238E27FC236}">
                <a16:creationId xmlns:a16="http://schemas.microsoft.com/office/drawing/2014/main" id="{15D6541C-90F1-3248-B7F0-BDF4F14865E0}"/>
              </a:ext>
            </a:extLst>
          </p:cNvPr>
          <p:cNvSpPr/>
          <p:nvPr/>
        </p:nvSpPr>
        <p:spPr>
          <a:xfrm>
            <a:off x="7361694" y="4339525"/>
            <a:ext cx="898902" cy="82141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33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Introduced 2 layers of N-Grams</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157163" y="1825625"/>
            <a:ext cx="11830049" cy="598261"/>
          </a:xfrm>
        </p:spPr>
        <p:txBody>
          <a:bodyPr>
            <a:normAutofit/>
          </a:bodyPr>
          <a:lstStyle/>
          <a:p>
            <a:pPr marL="0" indent="0" algn="ctr">
              <a:buNone/>
            </a:pPr>
            <a:r>
              <a:rPr lang="en-US" sz="3600" b="1" dirty="0">
                <a:solidFill>
                  <a:srgbClr val="FFC000"/>
                </a:solidFill>
                <a:latin typeface="Century Gothic" panose="020B0502020202020204" pitchFamily="34" charset="0"/>
                <a:ea typeface="Apple Color Emoji" pitchFamily="2" charset="0"/>
                <a:cs typeface="Berlin Sans FB" panose="020F0502020204030204" pitchFamily="34" charset="0"/>
              </a:rPr>
              <a:t>Before stop words</a:t>
            </a:r>
          </a:p>
          <a:p>
            <a:pPr marL="0" indent="0">
              <a:buNone/>
            </a:pPr>
            <a:endParaRPr lang="en-US" sz="3600" b="1" dirty="0">
              <a:latin typeface="Century Gothic" panose="020B0502020202020204" pitchFamily="34" charset="0"/>
              <a:ea typeface="Apple Color Emoji" pitchFamily="2" charset="0"/>
              <a:cs typeface="Berlin Sans FB" panose="020F0502020204030204" pitchFamily="34" charset="0"/>
            </a:endParaRPr>
          </a:p>
        </p:txBody>
      </p:sp>
      <p:sp>
        <p:nvSpPr>
          <p:cNvPr id="5" name="Rectangle 4">
            <a:extLst>
              <a:ext uri="{FF2B5EF4-FFF2-40B4-BE49-F238E27FC236}">
                <a16:creationId xmlns:a16="http://schemas.microsoft.com/office/drawing/2014/main" id="{16C80A7C-F37A-AB4D-AE69-F7E0B502DBF4}"/>
              </a:ext>
            </a:extLst>
          </p:cNvPr>
          <p:cNvSpPr/>
          <p:nvPr/>
        </p:nvSpPr>
        <p:spPr>
          <a:xfrm>
            <a:off x="761999" y="2653147"/>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18" name="Rectangle 17">
            <a:extLst>
              <a:ext uri="{FF2B5EF4-FFF2-40B4-BE49-F238E27FC236}">
                <a16:creationId xmlns:a16="http://schemas.microsoft.com/office/drawing/2014/main" id="{5BA03439-AE20-DA44-A792-2075C9FE5E31}"/>
              </a:ext>
            </a:extLst>
          </p:cNvPr>
          <p:cNvSpPr/>
          <p:nvPr/>
        </p:nvSpPr>
        <p:spPr>
          <a:xfrm>
            <a:off x="2092036" y="2653146"/>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19" name="Rectangle 18">
            <a:extLst>
              <a:ext uri="{FF2B5EF4-FFF2-40B4-BE49-F238E27FC236}">
                <a16:creationId xmlns:a16="http://schemas.microsoft.com/office/drawing/2014/main" id="{76E4F201-9691-344E-B56E-A7FFFC3E5668}"/>
              </a:ext>
            </a:extLst>
          </p:cNvPr>
          <p:cNvSpPr/>
          <p:nvPr/>
        </p:nvSpPr>
        <p:spPr>
          <a:xfrm>
            <a:off x="3422073" y="2653147"/>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20" name="Rectangle 19">
            <a:extLst>
              <a:ext uri="{FF2B5EF4-FFF2-40B4-BE49-F238E27FC236}">
                <a16:creationId xmlns:a16="http://schemas.microsoft.com/office/drawing/2014/main" id="{02E0385C-34F6-8844-B660-7645612BAE8F}"/>
              </a:ext>
            </a:extLst>
          </p:cNvPr>
          <p:cNvSpPr/>
          <p:nvPr/>
        </p:nvSpPr>
        <p:spPr>
          <a:xfrm>
            <a:off x="4752110" y="2653146"/>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terrible</a:t>
            </a:r>
          </a:p>
        </p:txBody>
      </p:sp>
      <p:sp>
        <p:nvSpPr>
          <p:cNvPr id="21" name="Rectangle 20">
            <a:extLst>
              <a:ext uri="{FF2B5EF4-FFF2-40B4-BE49-F238E27FC236}">
                <a16:creationId xmlns:a16="http://schemas.microsoft.com/office/drawing/2014/main" id="{13C3C500-8020-9E48-B924-C9DB43E7F638}"/>
              </a:ext>
            </a:extLst>
          </p:cNvPr>
          <p:cNvSpPr/>
          <p:nvPr/>
        </p:nvSpPr>
        <p:spPr>
          <a:xfrm>
            <a:off x="6082147" y="265314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22" name="Rectangle 21">
            <a:extLst>
              <a:ext uri="{FF2B5EF4-FFF2-40B4-BE49-F238E27FC236}">
                <a16:creationId xmlns:a16="http://schemas.microsoft.com/office/drawing/2014/main" id="{3D1B56FE-6481-AD4E-988C-F66CD19AEBF0}"/>
              </a:ext>
            </a:extLst>
          </p:cNvPr>
          <p:cNvSpPr/>
          <p:nvPr/>
        </p:nvSpPr>
        <p:spPr>
          <a:xfrm>
            <a:off x="7412183" y="265314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way</a:t>
            </a:r>
          </a:p>
        </p:txBody>
      </p:sp>
      <p:sp>
        <p:nvSpPr>
          <p:cNvPr id="23" name="Rectangle 22">
            <a:extLst>
              <a:ext uri="{FF2B5EF4-FFF2-40B4-BE49-F238E27FC236}">
                <a16:creationId xmlns:a16="http://schemas.microsoft.com/office/drawing/2014/main" id="{233FA8F9-3A68-A641-B9E8-62A04EB817F3}"/>
              </a:ext>
            </a:extLst>
          </p:cNvPr>
          <p:cNvSpPr/>
          <p:nvPr/>
        </p:nvSpPr>
        <p:spPr>
          <a:xfrm>
            <a:off x="8742221" y="265314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t>
            </a:r>
          </a:p>
        </p:txBody>
      </p:sp>
      <p:sp>
        <p:nvSpPr>
          <p:cNvPr id="52" name="Rectangle 51">
            <a:extLst>
              <a:ext uri="{FF2B5EF4-FFF2-40B4-BE49-F238E27FC236}">
                <a16:creationId xmlns:a16="http://schemas.microsoft.com/office/drawing/2014/main" id="{D4C4CAC6-2F5F-E64B-B777-93BD76529918}"/>
              </a:ext>
            </a:extLst>
          </p:cNvPr>
          <p:cNvSpPr/>
          <p:nvPr/>
        </p:nvSpPr>
        <p:spPr>
          <a:xfrm>
            <a:off x="10072257" y="2666982"/>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sp>
        <p:nvSpPr>
          <p:cNvPr id="53" name="Rectangle 52">
            <a:extLst>
              <a:ext uri="{FF2B5EF4-FFF2-40B4-BE49-F238E27FC236}">
                <a16:creationId xmlns:a16="http://schemas.microsoft.com/office/drawing/2014/main" id="{D37F67C3-A69B-7A42-8728-6EFABCAB870C}"/>
              </a:ext>
            </a:extLst>
          </p:cNvPr>
          <p:cNvSpPr/>
          <p:nvPr/>
        </p:nvSpPr>
        <p:spPr>
          <a:xfrm>
            <a:off x="761998" y="3457369"/>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54" name="Rectangle 53">
            <a:extLst>
              <a:ext uri="{FF2B5EF4-FFF2-40B4-BE49-F238E27FC236}">
                <a16:creationId xmlns:a16="http://schemas.microsoft.com/office/drawing/2014/main" id="{0706212A-AB4C-EA45-A5E5-5307CF67996E}"/>
              </a:ext>
            </a:extLst>
          </p:cNvPr>
          <p:cNvSpPr/>
          <p:nvPr/>
        </p:nvSpPr>
        <p:spPr>
          <a:xfrm>
            <a:off x="2092035" y="3457368"/>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55" name="Rectangle 54">
            <a:extLst>
              <a:ext uri="{FF2B5EF4-FFF2-40B4-BE49-F238E27FC236}">
                <a16:creationId xmlns:a16="http://schemas.microsoft.com/office/drawing/2014/main" id="{412F899A-ACF3-B84B-B315-2D8EA7C7EEF1}"/>
              </a:ext>
            </a:extLst>
          </p:cNvPr>
          <p:cNvSpPr/>
          <p:nvPr/>
        </p:nvSpPr>
        <p:spPr>
          <a:xfrm>
            <a:off x="3422072" y="3457369"/>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56" name="Rectangle 55">
            <a:extLst>
              <a:ext uri="{FF2B5EF4-FFF2-40B4-BE49-F238E27FC236}">
                <a16:creationId xmlns:a16="http://schemas.microsoft.com/office/drawing/2014/main" id="{32B932B5-6770-2C4B-AFDD-8C633C78081C}"/>
              </a:ext>
            </a:extLst>
          </p:cNvPr>
          <p:cNvSpPr/>
          <p:nvPr/>
        </p:nvSpPr>
        <p:spPr>
          <a:xfrm>
            <a:off x="4752109" y="3457368"/>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terrible</a:t>
            </a:r>
          </a:p>
        </p:txBody>
      </p:sp>
      <p:sp>
        <p:nvSpPr>
          <p:cNvPr id="57" name="Rectangle 56">
            <a:extLst>
              <a:ext uri="{FF2B5EF4-FFF2-40B4-BE49-F238E27FC236}">
                <a16:creationId xmlns:a16="http://schemas.microsoft.com/office/drawing/2014/main" id="{5A11B30E-7997-1A40-B7A6-DB470841FC7D}"/>
              </a:ext>
            </a:extLst>
          </p:cNvPr>
          <p:cNvSpPr/>
          <p:nvPr/>
        </p:nvSpPr>
        <p:spPr>
          <a:xfrm>
            <a:off x="6082146" y="3457368"/>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58" name="Rectangle 57">
            <a:extLst>
              <a:ext uri="{FF2B5EF4-FFF2-40B4-BE49-F238E27FC236}">
                <a16:creationId xmlns:a16="http://schemas.microsoft.com/office/drawing/2014/main" id="{AB0DFD7F-B4E5-B64D-8EC8-12321FAFBE44}"/>
              </a:ext>
            </a:extLst>
          </p:cNvPr>
          <p:cNvSpPr/>
          <p:nvPr/>
        </p:nvSpPr>
        <p:spPr>
          <a:xfrm>
            <a:off x="7412182" y="3457368"/>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way</a:t>
            </a:r>
          </a:p>
        </p:txBody>
      </p:sp>
      <p:sp>
        <p:nvSpPr>
          <p:cNvPr id="59" name="Rectangle 58">
            <a:extLst>
              <a:ext uri="{FF2B5EF4-FFF2-40B4-BE49-F238E27FC236}">
                <a16:creationId xmlns:a16="http://schemas.microsoft.com/office/drawing/2014/main" id="{D2768BDC-E882-354B-988E-8AA40C132347}"/>
              </a:ext>
            </a:extLst>
          </p:cNvPr>
          <p:cNvSpPr/>
          <p:nvPr/>
        </p:nvSpPr>
        <p:spPr>
          <a:xfrm>
            <a:off x="8742220" y="3457368"/>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t>
            </a:r>
          </a:p>
        </p:txBody>
      </p:sp>
      <p:sp>
        <p:nvSpPr>
          <p:cNvPr id="60" name="Rectangle 59">
            <a:extLst>
              <a:ext uri="{FF2B5EF4-FFF2-40B4-BE49-F238E27FC236}">
                <a16:creationId xmlns:a16="http://schemas.microsoft.com/office/drawing/2014/main" id="{887B7B34-79BA-184D-B2FF-7AF41CCE3280}"/>
              </a:ext>
            </a:extLst>
          </p:cNvPr>
          <p:cNvSpPr/>
          <p:nvPr/>
        </p:nvSpPr>
        <p:spPr>
          <a:xfrm>
            <a:off x="10072256" y="3457349"/>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sp>
        <p:nvSpPr>
          <p:cNvPr id="61" name="Rectangle 60">
            <a:extLst>
              <a:ext uri="{FF2B5EF4-FFF2-40B4-BE49-F238E27FC236}">
                <a16:creationId xmlns:a16="http://schemas.microsoft.com/office/drawing/2014/main" id="{365BD3F2-39A1-1542-8240-9730F6DFE253}"/>
              </a:ext>
            </a:extLst>
          </p:cNvPr>
          <p:cNvSpPr/>
          <p:nvPr/>
        </p:nvSpPr>
        <p:spPr>
          <a:xfrm>
            <a:off x="761998" y="4282996"/>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62" name="Rectangle 61">
            <a:extLst>
              <a:ext uri="{FF2B5EF4-FFF2-40B4-BE49-F238E27FC236}">
                <a16:creationId xmlns:a16="http://schemas.microsoft.com/office/drawing/2014/main" id="{ACCD7BF5-3C24-5B4B-A16E-32C3496A4209}"/>
              </a:ext>
            </a:extLst>
          </p:cNvPr>
          <p:cNvSpPr/>
          <p:nvPr/>
        </p:nvSpPr>
        <p:spPr>
          <a:xfrm>
            <a:off x="2092035" y="4282995"/>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63" name="Rectangle 62">
            <a:extLst>
              <a:ext uri="{FF2B5EF4-FFF2-40B4-BE49-F238E27FC236}">
                <a16:creationId xmlns:a16="http://schemas.microsoft.com/office/drawing/2014/main" id="{FBF2408D-73E7-8442-83C4-57F73C292F5C}"/>
              </a:ext>
            </a:extLst>
          </p:cNvPr>
          <p:cNvSpPr/>
          <p:nvPr/>
        </p:nvSpPr>
        <p:spPr>
          <a:xfrm>
            <a:off x="3422072" y="4282996"/>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64" name="Rectangle 63">
            <a:extLst>
              <a:ext uri="{FF2B5EF4-FFF2-40B4-BE49-F238E27FC236}">
                <a16:creationId xmlns:a16="http://schemas.microsoft.com/office/drawing/2014/main" id="{88C959AA-12C2-804E-9C00-989907974181}"/>
              </a:ext>
            </a:extLst>
          </p:cNvPr>
          <p:cNvSpPr/>
          <p:nvPr/>
        </p:nvSpPr>
        <p:spPr>
          <a:xfrm>
            <a:off x="4752109" y="4282995"/>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terrible</a:t>
            </a:r>
          </a:p>
        </p:txBody>
      </p:sp>
      <p:sp>
        <p:nvSpPr>
          <p:cNvPr id="65" name="Rectangle 64">
            <a:extLst>
              <a:ext uri="{FF2B5EF4-FFF2-40B4-BE49-F238E27FC236}">
                <a16:creationId xmlns:a16="http://schemas.microsoft.com/office/drawing/2014/main" id="{CF816A9B-0DA7-A84B-A90B-8855E01F295D}"/>
              </a:ext>
            </a:extLst>
          </p:cNvPr>
          <p:cNvSpPr/>
          <p:nvPr/>
        </p:nvSpPr>
        <p:spPr>
          <a:xfrm>
            <a:off x="6082146" y="4282995"/>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66" name="Rectangle 65">
            <a:extLst>
              <a:ext uri="{FF2B5EF4-FFF2-40B4-BE49-F238E27FC236}">
                <a16:creationId xmlns:a16="http://schemas.microsoft.com/office/drawing/2014/main" id="{79C09CCC-FB63-E841-96D7-441166ADE36F}"/>
              </a:ext>
            </a:extLst>
          </p:cNvPr>
          <p:cNvSpPr/>
          <p:nvPr/>
        </p:nvSpPr>
        <p:spPr>
          <a:xfrm>
            <a:off x="7412182" y="4282995"/>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way</a:t>
            </a:r>
          </a:p>
        </p:txBody>
      </p:sp>
      <p:sp>
        <p:nvSpPr>
          <p:cNvPr id="67" name="Rectangle 66">
            <a:extLst>
              <a:ext uri="{FF2B5EF4-FFF2-40B4-BE49-F238E27FC236}">
                <a16:creationId xmlns:a16="http://schemas.microsoft.com/office/drawing/2014/main" id="{B94C5674-14D3-EC4D-BD96-8BEAFE52AEC2}"/>
              </a:ext>
            </a:extLst>
          </p:cNvPr>
          <p:cNvSpPr/>
          <p:nvPr/>
        </p:nvSpPr>
        <p:spPr>
          <a:xfrm>
            <a:off x="8742220" y="4282995"/>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t>
            </a:r>
          </a:p>
        </p:txBody>
      </p:sp>
      <p:sp>
        <p:nvSpPr>
          <p:cNvPr id="68" name="Rectangle 67">
            <a:extLst>
              <a:ext uri="{FF2B5EF4-FFF2-40B4-BE49-F238E27FC236}">
                <a16:creationId xmlns:a16="http://schemas.microsoft.com/office/drawing/2014/main" id="{E5E3526C-7D82-E443-B8E7-22BCF2D97E02}"/>
              </a:ext>
            </a:extLst>
          </p:cNvPr>
          <p:cNvSpPr/>
          <p:nvPr/>
        </p:nvSpPr>
        <p:spPr>
          <a:xfrm>
            <a:off x="10072256" y="4282976"/>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sp>
        <p:nvSpPr>
          <p:cNvPr id="69" name="Rectangle 68">
            <a:extLst>
              <a:ext uri="{FF2B5EF4-FFF2-40B4-BE49-F238E27FC236}">
                <a16:creationId xmlns:a16="http://schemas.microsoft.com/office/drawing/2014/main" id="{19242125-E1E2-4841-89F1-17E53A877CBB}"/>
              </a:ext>
            </a:extLst>
          </p:cNvPr>
          <p:cNvSpPr/>
          <p:nvPr/>
        </p:nvSpPr>
        <p:spPr>
          <a:xfrm>
            <a:off x="761997" y="5101073"/>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70" name="Rectangle 69">
            <a:extLst>
              <a:ext uri="{FF2B5EF4-FFF2-40B4-BE49-F238E27FC236}">
                <a16:creationId xmlns:a16="http://schemas.microsoft.com/office/drawing/2014/main" id="{BEE61216-E85D-EC43-B5EB-69BD60406302}"/>
              </a:ext>
            </a:extLst>
          </p:cNvPr>
          <p:cNvSpPr/>
          <p:nvPr/>
        </p:nvSpPr>
        <p:spPr>
          <a:xfrm>
            <a:off x="2092034" y="5101072"/>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71" name="Rectangle 70">
            <a:extLst>
              <a:ext uri="{FF2B5EF4-FFF2-40B4-BE49-F238E27FC236}">
                <a16:creationId xmlns:a16="http://schemas.microsoft.com/office/drawing/2014/main" id="{E006E20D-7D0F-5C40-84C6-E88DDCD0441F}"/>
              </a:ext>
            </a:extLst>
          </p:cNvPr>
          <p:cNvSpPr/>
          <p:nvPr/>
        </p:nvSpPr>
        <p:spPr>
          <a:xfrm>
            <a:off x="3422071" y="5101073"/>
            <a:ext cx="1330037" cy="7897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72" name="Rectangle 71">
            <a:extLst>
              <a:ext uri="{FF2B5EF4-FFF2-40B4-BE49-F238E27FC236}">
                <a16:creationId xmlns:a16="http://schemas.microsoft.com/office/drawing/2014/main" id="{FD00B06C-EA97-DD4A-97BE-1CFEC8DD9AA9}"/>
              </a:ext>
            </a:extLst>
          </p:cNvPr>
          <p:cNvSpPr/>
          <p:nvPr/>
        </p:nvSpPr>
        <p:spPr>
          <a:xfrm>
            <a:off x="4752108" y="510107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terrible</a:t>
            </a:r>
          </a:p>
        </p:txBody>
      </p:sp>
      <p:sp>
        <p:nvSpPr>
          <p:cNvPr id="73" name="Rectangle 72">
            <a:extLst>
              <a:ext uri="{FF2B5EF4-FFF2-40B4-BE49-F238E27FC236}">
                <a16:creationId xmlns:a16="http://schemas.microsoft.com/office/drawing/2014/main" id="{D1EB1D6F-EC3F-A94A-B7CF-F458CF24E397}"/>
              </a:ext>
            </a:extLst>
          </p:cNvPr>
          <p:cNvSpPr/>
          <p:nvPr/>
        </p:nvSpPr>
        <p:spPr>
          <a:xfrm>
            <a:off x="6082145" y="510107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74" name="Rectangle 73">
            <a:extLst>
              <a:ext uri="{FF2B5EF4-FFF2-40B4-BE49-F238E27FC236}">
                <a16:creationId xmlns:a16="http://schemas.microsoft.com/office/drawing/2014/main" id="{F1B9EB06-C71C-9747-AC19-546DD21F9C87}"/>
              </a:ext>
            </a:extLst>
          </p:cNvPr>
          <p:cNvSpPr/>
          <p:nvPr/>
        </p:nvSpPr>
        <p:spPr>
          <a:xfrm>
            <a:off x="7412181" y="510107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way</a:t>
            </a:r>
          </a:p>
        </p:txBody>
      </p:sp>
      <p:sp>
        <p:nvSpPr>
          <p:cNvPr id="75" name="Rectangle 74">
            <a:extLst>
              <a:ext uri="{FF2B5EF4-FFF2-40B4-BE49-F238E27FC236}">
                <a16:creationId xmlns:a16="http://schemas.microsoft.com/office/drawing/2014/main" id="{AE88DA63-CA87-3A44-ABB1-8566F05CA591}"/>
              </a:ext>
            </a:extLst>
          </p:cNvPr>
          <p:cNvSpPr/>
          <p:nvPr/>
        </p:nvSpPr>
        <p:spPr>
          <a:xfrm>
            <a:off x="8742219" y="5101072"/>
            <a:ext cx="1330037" cy="789709"/>
          </a:xfrm>
          <a:prstGeom prst="rect">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t>
            </a:r>
          </a:p>
        </p:txBody>
      </p:sp>
      <p:sp>
        <p:nvSpPr>
          <p:cNvPr id="76" name="Rectangle 75">
            <a:extLst>
              <a:ext uri="{FF2B5EF4-FFF2-40B4-BE49-F238E27FC236}">
                <a16:creationId xmlns:a16="http://schemas.microsoft.com/office/drawing/2014/main" id="{BF4FB90C-6875-874F-ACB7-3FD50BB35CB9}"/>
              </a:ext>
            </a:extLst>
          </p:cNvPr>
          <p:cNvSpPr/>
          <p:nvPr/>
        </p:nvSpPr>
        <p:spPr>
          <a:xfrm>
            <a:off x="10072255" y="5101053"/>
            <a:ext cx="1330037"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spTree>
    <p:extLst>
      <p:ext uri="{BB962C8B-B14F-4D97-AF65-F5344CB8AC3E}">
        <p14:creationId xmlns:p14="http://schemas.microsoft.com/office/powerpoint/2010/main" val="373356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Fourth Data Processing Pipeline</a:t>
            </a:r>
          </a:p>
        </p:txBody>
      </p:sp>
      <p:graphicFrame>
        <p:nvGraphicFramePr>
          <p:cNvPr id="7" name="Diagram 6">
            <a:extLst>
              <a:ext uri="{FF2B5EF4-FFF2-40B4-BE49-F238E27FC236}">
                <a16:creationId xmlns:a16="http://schemas.microsoft.com/office/drawing/2014/main" id="{FE5BBF81-7A40-6A4B-8368-8B8140C0681C}"/>
              </a:ext>
            </a:extLst>
          </p:cNvPr>
          <p:cNvGraphicFramePr/>
          <p:nvPr>
            <p:extLst>
              <p:ext uri="{D42A27DB-BD31-4B8C-83A1-F6EECF244321}">
                <p14:modId xmlns:p14="http://schemas.microsoft.com/office/powerpoint/2010/main" val="148259164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Up Arrow 2">
            <a:extLst>
              <a:ext uri="{FF2B5EF4-FFF2-40B4-BE49-F238E27FC236}">
                <a16:creationId xmlns:a16="http://schemas.microsoft.com/office/drawing/2014/main" id="{15D6541C-90F1-3248-B7F0-BDF4F14865E0}"/>
              </a:ext>
            </a:extLst>
          </p:cNvPr>
          <p:cNvSpPr/>
          <p:nvPr/>
        </p:nvSpPr>
        <p:spPr>
          <a:xfrm>
            <a:off x="3471619" y="4200040"/>
            <a:ext cx="898902" cy="82141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43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4:</a:t>
            </a:r>
          </a:p>
        </p:txBody>
      </p:sp>
      <p:sp>
        <p:nvSpPr>
          <p:cNvPr id="10" name="Rectangle 9">
            <a:extLst>
              <a:ext uri="{FF2B5EF4-FFF2-40B4-BE49-F238E27FC236}">
                <a16:creationId xmlns:a16="http://schemas.microsoft.com/office/drawing/2014/main" id="{43457E70-A9E0-DC4A-9048-3800E5B6A607}"/>
              </a:ext>
            </a:extLst>
          </p:cNvPr>
          <p:cNvSpPr/>
          <p:nvPr/>
        </p:nvSpPr>
        <p:spPr>
          <a:xfrm>
            <a:off x="211807" y="1720840"/>
            <a:ext cx="11556582" cy="3416320"/>
          </a:xfrm>
          <a:prstGeom prst="rect">
            <a:avLst/>
          </a:prstGeom>
        </p:spPr>
        <p:txBody>
          <a:bodyPr wrap="square">
            <a:spAutoFit/>
          </a:bodyPr>
          <a:lstStyle/>
          <a:p>
            <a:r>
              <a:rPr lang="en-US" sz="2400" b="1" dirty="0">
                <a:latin typeface="Century Gothic" panose="020B0502020202020204" pitchFamily="34" charset="0"/>
              </a:rPr>
              <a:t>Chicken kebab wrap! The staff is so nice and friendly but the food was </a:t>
            </a:r>
            <a:r>
              <a:rPr lang="en-US" sz="2400" b="1" dirty="0" err="1">
                <a:latin typeface="Century Gothic" panose="020B0502020202020204" pitchFamily="34" charset="0"/>
              </a:rPr>
              <a:t>a-okay</a:t>
            </a:r>
            <a:r>
              <a:rPr lang="en-US" sz="2400" b="1" dirty="0">
                <a:latin typeface="Century Gothic" panose="020B0502020202020204" pitchFamily="34" charset="0"/>
              </a:rPr>
              <a:t>. I got the wrap and ate it only 5 minutes after I received it. However, it was incredibly soggy already as the juices from the meat had permeated the wrapping. At the end, I was eating a bite of the wrap with a fork while trying to get pieces of meat and tomato with my hands. Everything was torn up and dripping. It's not necessarily their fault but I've never had this problem with any other wraps. The plates are a lot more filling and come with a lot of food! You would not run into the problem I ran into with the plates, but insofar as I ate the wrap, I have nothing more to say!</a:t>
            </a:r>
          </a:p>
        </p:txBody>
      </p:sp>
      <p:pic>
        <p:nvPicPr>
          <p:cNvPr id="9" name="Picture 8">
            <a:extLst>
              <a:ext uri="{FF2B5EF4-FFF2-40B4-BE49-F238E27FC236}">
                <a16:creationId xmlns:a16="http://schemas.microsoft.com/office/drawing/2014/main" id="{8B249E59-0D33-874F-B13F-5B4EEABF8F85}"/>
              </a:ext>
            </a:extLst>
          </p:cNvPr>
          <p:cNvPicPr>
            <a:picLocks noChangeAspect="1"/>
          </p:cNvPicPr>
          <p:nvPr/>
        </p:nvPicPr>
        <p:blipFill>
          <a:blip r:embed="rId2"/>
          <a:stretch>
            <a:fillRect/>
          </a:stretch>
        </p:blipFill>
        <p:spPr>
          <a:xfrm>
            <a:off x="105904" y="4156461"/>
            <a:ext cx="11768388" cy="1961398"/>
          </a:xfrm>
          <a:prstGeom prst="rect">
            <a:avLst/>
          </a:prstGeom>
          <a:ln w="57150">
            <a:solidFill>
              <a:srgbClr val="00B050"/>
            </a:solidFill>
            <a:prstDash val="solid"/>
          </a:ln>
        </p:spPr>
      </p:pic>
    </p:spTree>
    <p:extLst>
      <p:ext uri="{BB962C8B-B14F-4D97-AF65-F5344CB8AC3E}">
        <p14:creationId xmlns:p14="http://schemas.microsoft.com/office/powerpoint/2010/main" val="65901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18255"/>
            <a:ext cx="12192000" cy="1325563"/>
          </a:xfrm>
          <a:solidFill>
            <a:schemeClr val="tx1">
              <a:lumMod val="85000"/>
              <a:lumOff val="15000"/>
            </a:schemeClr>
          </a:solidFill>
        </p:spPr>
        <p:txBody>
          <a:bodyPr>
            <a:normAutofit/>
          </a:bodyPr>
          <a:lstStyle/>
          <a:p>
            <a:pPr algn="ctr"/>
            <a:r>
              <a:rPr lang="en-US" sz="5400" b="1" dirty="0">
                <a:solidFill>
                  <a:schemeClr val="bg1">
                    <a:lumMod val="95000"/>
                  </a:schemeClr>
                </a:solidFill>
                <a:latin typeface="Century Gothic" panose="020B0502020202020204" pitchFamily="34" charset="0"/>
              </a:rPr>
              <a:t>What’s</a:t>
            </a:r>
            <a:r>
              <a:rPr lang="en-US" sz="4800" b="1" dirty="0">
                <a:solidFill>
                  <a:schemeClr val="bg1">
                    <a:lumMod val="95000"/>
                  </a:schemeClr>
                </a:solidFill>
                <a:latin typeface="Century Gothic" panose="020B0502020202020204" pitchFamily="34" charset="0"/>
              </a:rPr>
              <a:t> Up?</a:t>
            </a:r>
          </a:p>
        </p:txBody>
      </p:sp>
      <p:sp>
        <p:nvSpPr>
          <p:cNvPr id="10" name="Content Placeholder 2">
            <a:extLst>
              <a:ext uri="{FF2B5EF4-FFF2-40B4-BE49-F238E27FC236}">
                <a16:creationId xmlns:a16="http://schemas.microsoft.com/office/drawing/2014/main" id="{03854D6C-84C0-B845-974A-BB6BC1EF3CAB}"/>
              </a:ext>
            </a:extLst>
          </p:cNvPr>
          <p:cNvSpPr>
            <a:spLocks noGrp="1"/>
          </p:cNvSpPr>
          <p:nvPr>
            <p:ph idx="1"/>
          </p:nvPr>
        </p:nvSpPr>
        <p:spPr>
          <a:xfrm>
            <a:off x="157163" y="1825625"/>
            <a:ext cx="11830049" cy="4351338"/>
          </a:xfrm>
        </p:spPr>
        <p:txBody>
          <a:bodyPr>
            <a:normAutofit/>
          </a:bodyPr>
          <a:lstStyle/>
          <a:p>
            <a:pPr marL="925513" indent="-925513">
              <a:buFont typeface="+mj-lt"/>
              <a:buAutoNum type="arabicPeriod"/>
            </a:pPr>
            <a:r>
              <a:rPr lang="en-US" sz="4400" b="1" dirty="0">
                <a:solidFill>
                  <a:schemeClr val="bg1">
                    <a:lumMod val="95000"/>
                  </a:schemeClr>
                </a:solidFill>
                <a:latin typeface="Century Gothic" panose="020B0502020202020204" pitchFamily="34" charset="0"/>
                <a:ea typeface="Apple Color Emoji" pitchFamily="2" charset="0"/>
                <a:cs typeface="Berlin Sans FB" panose="020F0502020204030204" pitchFamily="34" charset="0"/>
              </a:rPr>
              <a:t>What is the project about?</a:t>
            </a:r>
          </a:p>
          <a:p>
            <a:pPr marL="925513" indent="-925513">
              <a:buFont typeface="+mj-lt"/>
              <a:buAutoNum type="arabicPeriod"/>
            </a:pPr>
            <a:r>
              <a:rPr lang="en-US" sz="4400" b="1" dirty="0">
                <a:solidFill>
                  <a:schemeClr val="bg1">
                    <a:lumMod val="95000"/>
                  </a:schemeClr>
                </a:solidFill>
                <a:latin typeface="Century Gothic" panose="020B0502020202020204" pitchFamily="34" charset="0"/>
                <a:ea typeface="Apple Color Emoji" pitchFamily="2" charset="0"/>
                <a:cs typeface="Berlin Sans FB" panose="020F0502020204030204" pitchFamily="34" charset="0"/>
              </a:rPr>
              <a:t>How is it built and how does it work?</a:t>
            </a:r>
          </a:p>
          <a:p>
            <a:pPr marL="925513" indent="-925513">
              <a:buFont typeface="+mj-lt"/>
              <a:buAutoNum type="arabicPeriod"/>
            </a:pPr>
            <a:r>
              <a:rPr lang="en-US" sz="4400" b="1" dirty="0">
                <a:solidFill>
                  <a:schemeClr val="bg1">
                    <a:lumMod val="95000"/>
                  </a:schemeClr>
                </a:solidFill>
                <a:latin typeface="Century Gothic" panose="020B0502020202020204" pitchFamily="34" charset="0"/>
                <a:ea typeface="Apple Color Emoji" pitchFamily="2" charset="0"/>
                <a:cs typeface="Berlin Sans FB" panose="020F0502020204030204" pitchFamily="34" charset="0"/>
              </a:rPr>
              <a:t>What is next?</a:t>
            </a:r>
          </a:p>
          <a:p>
            <a:pPr marL="0" indent="0">
              <a:buNone/>
            </a:pPr>
            <a:endParaRPr lang="en-US" sz="24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32893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2012E1-047B-F946-A059-D818B280F4CC}"/>
              </a:ext>
            </a:extLst>
          </p:cNvPr>
          <p:cNvSpPr/>
          <p:nvPr/>
        </p:nvSpPr>
        <p:spPr>
          <a:xfrm>
            <a:off x="237346" y="1769172"/>
            <a:ext cx="11512446" cy="3416320"/>
          </a:xfrm>
          <a:prstGeom prst="rect">
            <a:avLst/>
          </a:prstGeom>
        </p:spPr>
        <p:txBody>
          <a:bodyPr wrap="square">
            <a:spAutoFit/>
          </a:bodyPr>
          <a:lstStyle/>
          <a:p>
            <a:r>
              <a:rPr lang="en-US" sz="2400" b="1" dirty="0">
                <a:latin typeface="Century Gothic" panose="020B0502020202020204" pitchFamily="34" charset="0"/>
              </a:rPr>
              <a:t>Chicken kebab wrap! The staff is so nice and friendly but the food was </a:t>
            </a:r>
            <a:r>
              <a:rPr lang="en-US" sz="2400" b="1" dirty="0" err="1">
                <a:latin typeface="Century Gothic" panose="020B0502020202020204" pitchFamily="34" charset="0"/>
              </a:rPr>
              <a:t>a-okay</a:t>
            </a:r>
            <a:r>
              <a:rPr lang="en-US" sz="2400" b="1" dirty="0">
                <a:latin typeface="Century Gothic" panose="020B0502020202020204" pitchFamily="34" charset="0"/>
              </a:rPr>
              <a:t>. I got the wrap and ate it only 5 minutes after I received it. However, it was incredibly soggy already as the juices from the meat had permeated the wrapping. At the end, I was eating a bite of the wrap with a fork while trying to get pieces of meat and tomato with my hands. Everything was torn up and dripping. It's not necessarily their fault but I've never had this problem with any other wraps. The plates are a lot more filling and come with a lot of food! You would not run into the problem I ran into with the plates, but insofar as I ate the wrap, I have nothing more to say!</a:t>
            </a:r>
          </a:p>
        </p:txBody>
      </p:sp>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4:</a:t>
            </a:r>
          </a:p>
        </p:txBody>
      </p:sp>
      <p:sp>
        <p:nvSpPr>
          <p:cNvPr id="4" name="Rectangle 3">
            <a:extLst>
              <a:ext uri="{FF2B5EF4-FFF2-40B4-BE49-F238E27FC236}">
                <a16:creationId xmlns:a16="http://schemas.microsoft.com/office/drawing/2014/main" id="{1DE15FD0-14E3-784F-B72E-E7D25B9DA328}"/>
              </a:ext>
            </a:extLst>
          </p:cNvPr>
          <p:cNvSpPr/>
          <p:nvPr/>
        </p:nvSpPr>
        <p:spPr>
          <a:xfrm>
            <a:off x="234846" y="1766672"/>
            <a:ext cx="11512446" cy="3416320"/>
          </a:xfrm>
          <a:prstGeom prst="rect">
            <a:avLst/>
          </a:prstGeom>
        </p:spPr>
        <p:txBody>
          <a:bodyPr wrap="square">
            <a:spAutoFit/>
          </a:bodyPr>
          <a:lstStyle/>
          <a:p>
            <a:r>
              <a:rPr lang="en-US" sz="2400" b="1" dirty="0">
                <a:latin typeface="Century Gothic" panose="020B0502020202020204" pitchFamily="34" charset="0"/>
              </a:rPr>
              <a:t>Chicken kebab wrap! The staff </a:t>
            </a:r>
            <a:r>
              <a:rPr lang="en-US" sz="2400" b="1" dirty="0">
                <a:highlight>
                  <a:srgbClr val="00FF00"/>
                </a:highlight>
                <a:latin typeface="Century Gothic" panose="020B0502020202020204" pitchFamily="34" charset="0"/>
              </a:rPr>
              <a:t>is so nice </a:t>
            </a:r>
            <a:r>
              <a:rPr lang="en-US" sz="2400" b="1" dirty="0">
                <a:latin typeface="Century Gothic" panose="020B0502020202020204" pitchFamily="34" charset="0"/>
              </a:rPr>
              <a:t>and friendly but the food was </a:t>
            </a:r>
            <a:r>
              <a:rPr lang="en-US" sz="2400" b="1" dirty="0" err="1">
                <a:latin typeface="Century Gothic" panose="020B0502020202020204" pitchFamily="34" charset="0"/>
              </a:rPr>
              <a:t>a-okay</a:t>
            </a:r>
            <a:r>
              <a:rPr lang="en-US" sz="2400" b="1" dirty="0">
                <a:latin typeface="Century Gothic" panose="020B0502020202020204" pitchFamily="34" charset="0"/>
              </a:rPr>
              <a:t>. I got the wrap and ate it only 5 minutes after I received it. However, it was </a:t>
            </a:r>
            <a:r>
              <a:rPr lang="en-US" sz="2400" b="1" dirty="0">
                <a:highlight>
                  <a:srgbClr val="FF0000"/>
                </a:highlight>
                <a:latin typeface="Century Gothic" panose="020B0502020202020204" pitchFamily="34" charset="0"/>
              </a:rPr>
              <a:t>incredibly soggy </a:t>
            </a:r>
            <a:r>
              <a:rPr lang="en-US" sz="2400" b="1" dirty="0">
                <a:latin typeface="Century Gothic" panose="020B0502020202020204" pitchFamily="34" charset="0"/>
              </a:rPr>
              <a:t>already as the juices from the meat had permeated the wrapping. At the end, I was eating a bite of the wrap with a fork while trying to get pieces of meat and tomato with my hands. Everything was torn up and dripping. It's not necessarily their fault but I've </a:t>
            </a:r>
            <a:r>
              <a:rPr lang="en-US" sz="2400" b="1" dirty="0">
                <a:highlight>
                  <a:srgbClr val="FF0000"/>
                </a:highlight>
                <a:latin typeface="Century Gothic" panose="020B0502020202020204" pitchFamily="34" charset="0"/>
              </a:rPr>
              <a:t>never had this problem </a:t>
            </a:r>
            <a:r>
              <a:rPr lang="en-US" sz="2400" b="1" dirty="0">
                <a:latin typeface="Century Gothic" panose="020B0502020202020204" pitchFamily="34" charset="0"/>
              </a:rPr>
              <a:t>with any other wraps. The plates are a lot more filling and come with a lot of food! You would </a:t>
            </a:r>
            <a:r>
              <a:rPr lang="en-US" sz="2400" b="1" dirty="0">
                <a:highlight>
                  <a:srgbClr val="00FF00"/>
                </a:highlight>
                <a:latin typeface="Century Gothic" panose="020B0502020202020204" pitchFamily="34" charset="0"/>
              </a:rPr>
              <a:t>not run into the problem</a:t>
            </a:r>
            <a:r>
              <a:rPr lang="en-US" sz="2400" b="1" dirty="0">
                <a:latin typeface="Century Gothic" panose="020B0502020202020204" pitchFamily="34" charset="0"/>
              </a:rPr>
              <a:t> I ran into with the plates, but insofar as I ate the wrap, </a:t>
            </a:r>
            <a:r>
              <a:rPr lang="en-US" sz="2400" b="1" dirty="0">
                <a:highlight>
                  <a:srgbClr val="FFFF00"/>
                </a:highlight>
                <a:latin typeface="Century Gothic" panose="020B0502020202020204" pitchFamily="34" charset="0"/>
              </a:rPr>
              <a:t>I have nothing more to say!</a:t>
            </a:r>
          </a:p>
        </p:txBody>
      </p:sp>
      <p:sp>
        <p:nvSpPr>
          <p:cNvPr id="5" name="TextBox 4">
            <a:extLst>
              <a:ext uri="{FF2B5EF4-FFF2-40B4-BE49-F238E27FC236}">
                <a16:creationId xmlns:a16="http://schemas.microsoft.com/office/drawing/2014/main" id="{79FA3D71-5D61-6141-8856-91755E2002C1}"/>
              </a:ext>
            </a:extLst>
          </p:cNvPr>
          <p:cNvSpPr txBox="1"/>
          <p:nvPr/>
        </p:nvSpPr>
        <p:spPr>
          <a:xfrm>
            <a:off x="2134322" y="5514333"/>
            <a:ext cx="7429663" cy="646331"/>
          </a:xfrm>
          <a:prstGeom prst="rect">
            <a:avLst/>
          </a:prstGeom>
          <a:noFill/>
        </p:spPr>
        <p:txBody>
          <a:bodyPr wrap="none" rtlCol="0">
            <a:spAutoFit/>
          </a:bodyPr>
          <a:lstStyle/>
          <a:p>
            <a:r>
              <a:rPr lang="en-US" sz="3600" b="1" dirty="0"/>
              <a:t>Vader Sentiment Analysis:   </a:t>
            </a:r>
            <a:r>
              <a:rPr lang="en-US" sz="3600" b="1" dirty="0">
                <a:solidFill>
                  <a:srgbClr val="FF0000"/>
                </a:solidFill>
              </a:rPr>
              <a:t>‘Negative’</a:t>
            </a:r>
          </a:p>
        </p:txBody>
      </p:sp>
      <p:sp>
        <p:nvSpPr>
          <p:cNvPr id="7" name="TextBox 6">
            <a:extLst>
              <a:ext uri="{FF2B5EF4-FFF2-40B4-BE49-F238E27FC236}">
                <a16:creationId xmlns:a16="http://schemas.microsoft.com/office/drawing/2014/main" id="{ECD7F2E7-5E15-CD48-8D6F-94D4BA8A2AB9}"/>
              </a:ext>
            </a:extLst>
          </p:cNvPr>
          <p:cNvSpPr txBox="1"/>
          <p:nvPr/>
        </p:nvSpPr>
        <p:spPr>
          <a:xfrm>
            <a:off x="2134321" y="6160664"/>
            <a:ext cx="4329134" cy="646331"/>
          </a:xfrm>
          <a:prstGeom prst="rect">
            <a:avLst/>
          </a:prstGeom>
          <a:noFill/>
        </p:spPr>
        <p:txBody>
          <a:bodyPr wrap="none" rtlCol="0">
            <a:spAutoFit/>
          </a:bodyPr>
          <a:lstStyle/>
          <a:p>
            <a:r>
              <a:rPr lang="en-US" sz="3600" b="1" dirty="0"/>
              <a:t>Prediction:   </a:t>
            </a:r>
            <a:r>
              <a:rPr lang="en-US" sz="3600" b="1" dirty="0">
                <a:solidFill>
                  <a:srgbClr val="00B050"/>
                </a:solidFill>
              </a:rPr>
              <a:t>‘Positive’</a:t>
            </a:r>
          </a:p>
        </p:txBody>
      </p:sp>
    </p:spTree>
    <p:extLst>
      <p:ext uri="{BB962C8B-B14F-4D97-AF65-F5344CB8AC3E}">
        <p14:creationId xmlns:p14="http://schemas.microsoft.com/office/powerpoint/2010/main" val="408734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rgbClr val="010101"/>
          </a:solidFill>
          <a:ln w="28575">
            <a:solidFill>
              <a:schemeClr val="bg1"/>
            </a:solidFill>
          </a:ln>
        </p:spPr>
        <p:txBody>
          <a:bodyPr/>
          <a:lstStyle/>
          <a:p>
            <a:pPr algn="ctr"/>
            <a:r>
              <a:rPr lang="en-US" b="1" dirty="0">
                <a:solidFill>
                  <a:schemeClr val="bg1">
                    <a:lumMod val="95000"/>
                  </a:schemeClr>
                </a:solidFill>
                <a:latin typeface="Century Gothic" panose="020B0502020202020204" pitchFamily="34" charset="0"/>
              </a:rPr>
              <a:t>Where Vader was right!</a:t>
            </a:r>
          </a:p>
        </p:txBody>
      </p:sp>
      <p:sp>
        <p:nvSpPr>
          <p:cNvPr id="3" name="Rectangle 2">
            <a:extLst>
              <a:ext uri="{FF2B5EF4-FFF2-40B4-BE49-F238E27FC236}">
                <a16:creationId xmlns:a16="http://schemas.microsoft.com/office/drawing/2014/main" id="{7649631E-685A-AC44-B02D-2FFE5D06974C}"/>
              </a:ext>
            </a:extLst>
          </p:cNvPr>
          <p:cNvSpPr/>
          <p:nvPr/>
        </p:nvSpPr>
        <p:spPr>
          <a:xfrm>
            <a:off x="138545" y="1526669"/>
            <a:ext cx="11679382" cy="5509200"/>
          </a:xfrm>
          <a:prstGeom prst="rect">
            <a:avLst/>
          </a:prstGeom>
        </p:spPr>
        <p:txBody>
          <a:bodyPr wrap="square">
            <a:spAutoFit/>
          </a:bodyPr>
          <a:lstStyle/>
          <a:p>
            <a:r>
              <a:rPr lang="en-US" sz="1600" dirty="0">
                <a:solidFill>
                  <a:srgbClr val="4A4A4A"/>
                </a:solidFill>
                <a:latin typeface="Monaco" pitchFamily="2" charset="77"/>
              </a:rPr>
              <a:t>Horrible communication with I phoned in the order </a:t>
            </a:r>
            <a:r>
              <a:rPr lang="en-US" sz="1600" dirty="0" err="1">
                <a:solidFill>
                  <a:srgbClr val="4A4A4A"/>
                </a:solidFill>
                <a:latin typeface="Monaco" pitchFamily="2" charset="77"/>
              </a:rPr>
              <a:t>togo</a:t>
            </a:r>
            <a:r>
              <a:rPr lang="en-US" sz="1600" dirty="0">
                <a:solidFill>
                  <a:srgbClr val="4A4A4A"/>
                </a:solidFill>
                <a:latin typeface="Monaco" pitchFamily="2" charset="77"/>
              </a:rPr>
              <a:t> with a lady. ����There was definitely a language barrier. ����I asked for a salmon platter family size for 3-5 people $43 and also confirmed over the phone. ����She said yes. ����Then when I picked up my order she charged me over $61 vs $43. ����She said I order the 5-7 people one which was not accurate. ����Worst experience ever. ����She was not friend at all. ����My first and last time going there. ����I should have not purchased and walked away. ����I was ripped off. ����I will not be returning. ����The amount of salmon I was given was very small. ����It would not have feed more then 4 people. ����The food was mediocre. ����I was very disappointed. </a:t>
            </a:r>
          </a:p>
          <a:p>
            <a:endParaRPr lang="en-US" sz="1600" dirty="0">
              <a:solidFill>
                <a:srgbClr val="4A4A4A"/>
              </a:solidFill>
              <a:latin typeface="Monaco" pitchFamily="2" charset="77"/>
            </a:endParaRPr>
          </a:p>
          <a:p>
            <a:r>
              <a:rPr lang="en-US" sz="1600" dirty="0">
                <a:solidFill>
                  <a:srgbClr val="4A4A4A"/>
                </a:solidFill>
                <a:latin typeface="Monaco" pitchFamily="2" charset="77"/>
              </a:rPr>
              <a:t>negative </a:t>
            </a:r>
          </a:p>
          <a:p>
            <a:endParaRPr lang="en-US" sz="1600" dirty="0">
              <a:solidFill>
                <a:srgbClr val="4A4A4A"/>
              </a:solidFill>
              <a:latin typeface="Monaco" pitchFamily="2" charset="77"/>
            </a:endParaRPr>
          </a:p>
          <a:p>
            <a:r>
              <a:rPr lang="en-US" sz="1600" dirty="0">
                <a:solidFill>
                  <a:srgbClr val="4A4A4A"/>
                </a:solidFill>
                <a:latin typeface="Monaco" pitchFamily="2" charset="77"/>
              </a:rPr>
              <a:t>0.0 </a:t>
            </a:r>
          </a:p>
          <a:p>
            <a:endParaRPr lang="en-US" sz="1600" dirty="0">
              <a:solidFill>
                <a:srgbClr val="4A4A4A"/>
              </a:solidFill>
              <a:latin typeface="Monaco" pitchFamily="2" charset="77"/>
            </a:endParaRPr>
          </a:p>
          <a:p>
            <a:r>
              <a:rPr lang="en-US" sz="1600" dirty="0">
                <a:solidFill>
                  <a:srgbClr val="4A4A4A"/>
                </a:solidFill>
                <a:latin typeface="Monaco" pitchFamily="2" charset="77"/>
              </a:rPr>
              <a:t>I ordered a gyro and it wasn't very good. The tzatziki sauce had an off flavor which ruined the whole thing. The meat was okay but I thought it was lame that they just put a crappy looking piece of iceberg lettuce in it. There are plenty of other places where you can get a much better gyro. </a:t>
            </a:r>
          </a:p>
          <a:p>
            <a:endParaRPr lang="en-US" sz="1600" dirty="0">
              <a:solidFill>
                <a:srgbClr val="4A4A4A"/>
              </a:solidFill>
              <a:latin typeface="Monaco" pitchFamily="2" charset="77"/>
            </a:endParaRPr>
          </a:p>
          <a:p>
            <a:r>
              <a:rPr lang="en-US" sz="1600" dirty="0">
                <a:solidFill>
                  <a:srgbClr val="4A4A4A"/>
                </a:solidFill>
                <a:latin typeface="Monaco" pitchFamily="2" charset="77"/>
              </a:rPr>
              <a:t>negative </a:t>
            </a:r>
          </a:p>
          <a:p>
            <a:endParaRPr lang="en-US" sz="1600" dirty="0">
              <a:solidFill>
                <a:srgbClr val="4A4A4A"/>
              </a:solidFill>
              <a:latin typeface="Monaco" pitchFamily="2" charset="77"/>
            </a:endParaRPr>
          </a:p>
          <a:p>
            <a:r>
              <a:rPr lang="en-US" sz="1600" dirty="0">
                <a:solidFill>
                  <a:srgbClr val="4A4A4A"/>
                </a:solidFill>
                <a:latin typeface="Monaco" pitchFamily="2" charset="77"/>
              </a:rPr>
              <a:t>0.0 </a:t>
            </a:r>
          </a:p>
          <a:p>
            <a:endParaRPr lang="en-US" sz="1600" dirty="0">
              <a:solidFill>
                <a:srgbClr val="4A4A4A"/>
              </a:solidFill>
              <a:latin typeface="Monaco" pitchFamily="2" charset="77"/>
            </a:endParaRPr>
          </a:p>
        </p:txBody>
      </p:sp>
      <p:pic>
        <p:nvPicPr>
          <p:cNvPr id="5" name="Picture 4">
            <a:extLst>
              <a:ext uri="{FF2B5EF4-FFF2-40B4-BE49-F238E27FC236}">
                <a16:creationId xmlns:a16="http://schemas.microsoft.com/office/drawing/2014/main" id="{D73FAF45-2D4B-274D-A115-ADDE88B84C1D}"/>
              </a:ext>
            </a:extLst>
          </p:cNvPr>
          <p:cNvPicPr>
            <a:picLocks noChangeAspect="1"/>
          </p:cNvPicPr>
          <p:nvPr/>
        </p:nvPicPr>
        <p:blipFill>
          <a:blip r:embed="rId2"/>
          <a:stretch>
            <a:fillRect/>
          </a:stretch>
        </p:blipFill>
        <p:spPr>
          <a:xfrm>
            <a:off x="9454906" y="387458"/>
            <a:ext cx="2598549" cy="2598549"/>
          </a:xfrm>
          <a:prstGeom prst="rect">
            <a:avLst/>
          </a:prstGeom>
          <a:ln w="57150">
            <a:solidFill>
              <a:schemeClr val="bg1"/>
            </a:solidFill>
          </a:ln>
        </p:spPr>
      </p:pic>
    </p:spTree>
    <p:extLst>
      <p:ext uri="{BB962C8B-B14F-4D97-AF65-F5344CB8AC3E}">
        <p14:creationId xmlns:p14="http://schemas.microsoft.com/office/powerpoint/2010/main" val="152737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500"/>
                            </p:stCondLst>
                            <p:childTnLst>
                              <p:par>
                                <p:cTn id="10" presetID="48" presetClass="path" presetSubtype="0" accel="50000" decel="50000" fill="hold" nodeType="afterEffect">
                                  <p:stCondLst>
                                    <p:cond delay="0"/>
                                  </p:stCondLst>
                                  <p:childTnLst>
                                    <p:animMotion origin="layout" path="M 0 0 C 0.008 0.008 0.017 0.016 0.021 0.026 C 0.025 0.037 0.027 0.05 0.029 0.063 C 0.031 0.076 0.029 0.087 0.027 0.099 C 0.025 0.11 0.022 0.122 0.015 0.132 C 0.009 0.142 -0.001 0.15 -0.012 0.156 C -0.022 0.162 -0.034 0.166 -0.046 0.168 C -0.058 0.17 -0.07 0.17 -0.081 0.168 C -0.093 0.166 -0.104 0.161 -0.113 0.153 C -0.122 0.146 -0.13 0.137 -0.134 0.126 C -0.139 0.116 -0.141 0.102 -0.141 0.091 C -0.142 0.08 -0.141 0.067 -0.136 0.056 C -0.131 0.046 -0.122 0.038 -0.11 0.034 C -0.098 0.031 -0.086 0.035 -0.078 0.042 C -0.071 0.049 -0.066 0.06 -0.065 0.073 C -0.065 0.086 -0.066 0.098 -0.071 0.108 C -0.076 0.118 -0.075 0.12 -0.095 0.133 C -0.113 0.147 -0.131 0.143 -0.142 0.144 C -0.153 0.144 -0.162 0.14 -0.173 0.136 C -0.185 0.131 -0.195 0.122 -0.202 0.114 C -0.209 0.106 -0.212 0.096 -0.216 0.08 C -0.219 0.064 -0.219 0.056 -0.219 0.044 C -0.219 0.032 -0.219 0.02 -0.219 0.008 E" pathEditMode="relative" ptsTypes="">
                                      <p:cBhvr>
                                        <p:cTn id="11" dur="2000" fill="hold"/>
                                        <p:tgtEl>
                                          <p:spTgt spid="5"/>
                                        </p:tgtEl>
                                        <p:attrNameLst>
                                          <p:attrName>ppt_x</p:attrName>
                                          <p:attrName>ppt_y</p:attrName>
                                        </p:attrNameLst>
                                      </p:cBhvr>
                                    </p:animMotion>
                                  </p:childTnLst>
                                </p:cTn>
                              </p:par>
                            </p:childTnLst>
                          </p:cTn>
                        </p:par>
                        <p:par>
                          <p:cTn id="12" fill="hold">
                            <p:stCondLst>
                              <p:cond delay="5500"/>
                            </p:stCondLst>
                            <p:childTnLst>
                              <p:par>
                                <p:cTn id="13" presetID="10" presetClass="exit" presetSubtype="0" fill="hold" nodeType="after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par>
                          <p:cTn id="16" fill="hold">
                            <p:stCondLst>
                              <p:cond delay="6000"/>
                            </p:stCondLst>
                            <p:childTnLst>
                              <p:par>
                                <p:cTn id="17" presetID="5"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D25011-81E9-C842-A99F-C5E0C49C6990}"/>
              </a:ext>
            </a:extLst>
          </p:cNvPr>
          <p:cNvSpPr/>
          <p:nvPr/>
        </p:nvSpPr>
        <p:spPr>
          <a:xfrm>
            <a:off x="135963" y="1524089"/>
            <a:ext cx="11679382" cy="4401205"/>
          </a:xfrm>
          <a:prstGeom prst="rect">
            <a:avLst/>
          </a:prstGeom>
        </p:spPr>
        <p:txBody>
          <a:bodyPr wrap="square">
            <a:spAutoFit/>
          </a:bodyPr>
          <a:lstStyle/>
          <a:p>
            <a:r>
              <a:rPr lang="en-US" sz="2000" dirty="0"/>
              <a:t>Food was delicious. I got a sampler platter, pictured here. My only complaints, and my only reasons for not giving five stars, are as follows. One, this is not a bargain place, as the humble promises may suggest. Even if you assume that this platter will serve two people, you were still talking $10 per person for a walk up /counter service restaurant. Two, as many others have pointed out, you really must order ahead if you want to avoid waiting 20 to 25 minutes at lunchtime. I ordered online 15 minutes before getting to the store, and I still had to wait 10 more minutes after getting there. Not really a negative if you are aware of the issue, but I could see newcomers being put off by </a:t>
            </a:r>
            <a:r>
              <a:rPr lang="en-US" sz="2000" dirty="0" err="1"/>
              <a:t>it.Three</a:t>
            </a:r>
            <a:r>
              <a:rPr lang="en-US" sz="2000" dirty="0"/>
              <a:t>, the amount of pita bread given out as part of the $20 platter is ridiculously small. It's essentially one small circle of pita bread cut into quarters. Sure, they offer additional pita bread, but it is four dollars per order. Nickel and diming. But to reiterate: the food is awesome, fresh, hot and delicious. </a:t>
            </a:r>
          </a:p>
          <a:p>
            <a:endParaRPr lang="en-US" sz="2000" dirty="0"/>
          </a:p>
          <a:p>
            <a:r>
              <a:rPr lang="en-US" sz="2000" dirty="0">
                <a:solidFill>
                  <a:schemeClr val="bg1"/>
                </a:solidFill>
              </a:rPr>
              <a:t>negative </a:t>
            </a:r>
          </a:p>
          <a:p>
            <a:endParaRPr lang="en-US" sz="2000" dirty="0"/>
          </a:p>
          <a:p>
            <a:r>
              <a:rPr lang="en-US" sz="2000" dirty="0"/>
              <a:t>0.0</a:t>
            </a:r>
            <a:endParaRPr lang="en-US" dirty="0">
              <a:solidFill>
                <a:srgbClr val="4A4A4A"/>
              </a:solidFill>
              <a:latin typeface="Monaco" pitchFamily="2" charset="77"/>
            </a:endParaRPr>
          </a:p>
        </p:txBody>
      </p:sp>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Who is right?</a:t>
            </a:r>
          </a:p>
        </p:txBody>
      </p:sp>
      <p:sp>
        <p:nvSpPr>
          <p:cNvPr id="3" name="Rectangle 2">
            <a:extLst>
              <a:ext uri="{FF2B5EF4-FFF2-40B4-BE49-F238E27FC236}">
                <a16:creationId xmlns:a16="http://schemas.microsoft.com/office/drawing/2014/main" id="{7649631E-685A-AC44-B02D-2FFE5D06974C}"/>
              </a:ext>
            </a:extLst>
          </p:cNvPr>
          <p:cNvSpPr/>
          <p:nvPr/>
        </p:nvSpPr>
        <p:spPr>
          <a:xfrm>
            <a:off x="138545" y="1526669"/>
            <a:ext cx="11679382" cy="4401205"/>
          </a:xfrm>
          <a:prstGeom prst="rect">
            <a:avLst/>
          </a:prstGeom>
        </p:spPr>
        <p:txBody>
          <a:bodyPr wrap="square">
            <a:spAutoFit/>
          </a:bodyPr>
          <a:lstStyle/>
          <a:p>
            <a:r>
              <a:rPr lang="en-US" sz="2000" dirty="0">
                <a:highlight>
                  <a:srgbClr val="00FF00"/>
                </a:highlight>
              </a:rPr>
              <a:t>Food </a:t>
            </a:r>
            <a:r>
              <a:rPr lang="en-US" sz="2000" dirty="0"/>
              <a:t>was</a:t>
            </a:r>
            <a:r>
              <a:rPr lang="en-US" sz="2000" dirty="0">
                <a:highlight>
                  <a:srgbClr val="00FF00"/>
                </a:highlight>
              </a:rPr>
              <a:t> delicious. </a:t>
            </a:r>
            <a:r>
              <a:rPr lang="en-US" sz="2000" dirty="0"/>
              <a:t>I got a sampler platter, pictured here. My only complaints, and my only reasons for not giving five stars, are as follows. One, this is </a:t>
            </a:r>
            <a:r>
              <a:rPr lang="en-US" sz="2000" dirty="0">
                <a:highlight>
                  <a:srgbClr val="FF0000"/>
                </a:highlight>
              </a:rPr>
              <a:t>not a bargain place</a:t>
            </a:r>
            <a:r>
              <a:rPr lang="en-US" sz="2000" dirty="0"/>
              <a:t>, as the humble promises may suggest. Even if you assume that this platter will serve two people, you were still talking $10 per person for a walk up /counter service restaurant. Two, as many others have pointed out, you really must order ahead if you want to avoid waiting 20 to 25 minutes at lunchtime. I ordered online 15 minutes before getting to the store, and I still had to wait 10 more minutes after getting there</a:t>
            </a:r>
            <a:r>
              <a:rPr lang="en-US" sz="2000" dirty="0">
                <a:highlight>
                  <a:srgbClr val="00FF00"/>
                </a:highlight>
              </a:rPr>
              <a:t>. Not really </a:t>
            </a:r>
            <a:r>
              <a:rPr lang="en-US" sz="2000" dirty="0"/>
              <a:t>a </a:t>
            </a:r>
            <a:r>
              <a:rPr lang="en-US" sz="2000" dirty="0">
                <a:highlight>
                  <a:srgbClr val="00FF00"/>
                </a:highlight>
              </a:rPr>
              <a:t>negative</a:t>
            </a:r>
            <a:r>
              <a:rPr lang="en-US" sz="2000" dirty="0"/>
              <a:t> if you are aware of the issue, but I could see newcomers </a:t>
            </a:r>
            <a:r>
              <a:rPr lang="en-US" sz="2000" dirty="0">
                <a:highlight>
                  <a:srgbClr val="FF0000"/>
                </a:highlight>
              </a:rPr>
              <a:t>being put off </a:t>
            </a:r>
            <a:r>
              <a:rPr lang="en-US" sz="2000" dirty="0"/>
              <a:t>by </a:t>
            </a:r>
            <a:r>
              <a:rPr lang="en-US" sz="2000" dirty="0" err="1"/>
              <a:t>it.Three</a:t>
            </a:r>
            <a:r>
              <a:rPr lang="en-US" sz="2000" dirty="0"/>
              <a:t>, the amount of pita bread given out as part of the $20 platter is </a:t>
            </a:r>
            <a:r>
              <a:rPr lang="en-US" sz="2000" dirty="0">
                <a:highlight>
                  <a:srgbClr val="FF0000"/>
                </a:highlight>
              </a:rPr>
              <a:t>ridiculously small</a:t>
            </a:r>
            <a:r>
              <a:rPr lang="en-US" sz="2000" dirty="0"/>
              <a:t>. It's essentially one small circle of pita bread cut into quarters. Sure, they offer additional pita bread, but it is four dollars per order. </a:t>
            </a:r>
            <a:r>
              <a:rPr lang="en-US" sz="2000" dirty="0">
                <a:highlight>
                  <a:srgbClr val="FF0000"/>
                </a:highlight>
              </a:rPr>
              <a:t>Nickel and diming</a:t>
            </a:r>
            <a:r>
              <a:rPr lang="en-US" sz="2000" dirty="0"/>
              <a:t>. But to reiterate: the </a:t>
            </a:r>
            <a:r>
              <a:rPr lang="en-US" sz="2000" dirty="0">
                <a:highlight>
                  <a:srgbClr val="00FF00"/>
                </a:highlight>
              </a:rPr>
              <a:t>food </a:t>
            </a:r>
            <a:r>
              <a:rPr lang="en-US" sz="2000" dirty="0"/>
              <a:t>is </a:t>
            </a:r>
            <a:r>
              <a:rPr lang="en-US" sz="2000" dirty="0">
                <a:highlight>
                  <a:srgbClr val="00FF00"/>
                </a:highlight>
              </a:rPr>
              <a:t>awesome</a:t>
            </a:r>
            <a:r>
              <a:rPr lang="en-US" sz="2000" dirty="0"/>
              <a:t>, </a:t>
            </a:r>
            <a:r>
              <a:rPr lang="en-US" sz="2000" dirty="0">
                <a:highlight>
                  <a:srgbClr val="00FF00"/>
                </a:highlight>
              </a:rPr>
              <a:t>fresh</a:t>
            </a:r>
            <a:r>
              <a:rPr lang="en-US" sz="2000" dirty="0"/>
              <a:t>, </a:t>
            </a:r>
            <a:r>
              <a:rPr lang="en-US" sz="2000" dirty="0">
                <a:highlight>
                  <a:srgbClr val="00FF00"/>
                </a:highlight>
              </a:rPr>
              <a:t>hot </a:t>
            </a:r>
            <a:r>
              <a:rPr lang="en-US" sz="2000" dirty="0"/>
              <a:t>and </a:t>
            </a:r>
            <a:r>
              <a:rPr lang="en-US" sz="2000" dirty="0">
                <a:highlight>
                  <a:srgbClr val="00FF00"/>
                </a:highlight>
              </a:rPr>
              <a:t>delicious</a:t>
            </a:r>
            <a:r>
              <a:rPr lang="en-US" sz="2000" dirty="0"/>
              <a:t>. </a:t>
            </a:r>
          </a:p>
          <a:p>
            <a:endParaRPr lang="en-US" sz="2000" dirty="0"/>
          </a:p>
          <a:p>
            <a:r>
              <a:rPr lang="en-US" sz="2000" dirty="0">
                <a:solidFill>
                  <a:schemeClr val="bg1"/>
                </a:solidFill>
                <a:highlight>
                  <a:srgbClr val="FF0000"/>
                </a:highlight>
              </a:rPr>
              <a:t>negative </a:t>
            </a:r>
          </a:p>
          <a:p>
            <a:endParaRPr lang="en-US" sz="2000" dirty="0"/>
          </a:p>
          <a:p>
            <a:r>
              <a:rPr lang="en-US" sz="2000" dirty="0">
                <a:highlight>
                  <a:srgbClr val="00FF00"/>
                </a:highlight>
              </a:rPr>
              <a:t>0.0</a:t>
            </a:r>
            <a:endParaRPr lang="en-US" dirty="0">
              <a:solidFill>
                <a:srgbClr val="4A4A4A"/>
              </a:solidFill>
              <a:highlight>
                <a:srgbClr val="00FF00"/>
              </a:highlight>
              <a:latin typeface="Monaco" pitchFamily="2" charset="77"/>
            </a:endParaRPr>
          </a:p>
        </p:txBody>
      </p:sp>
    </p:spTree>
    <p:extLst>
      <p:ext uri="{BB962C8B-B14F-4D97-AF65-F5344CB8AC3E}">
        <p14:creationId xmlns:p14="http://schemas.microsoft.com/office/powerpoint/2010/main" val="23747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p:txBody>
          <a:bodyPr/>
          <a:lstStyle/>
          <a:p>
            <a:r>
              <a:rPr lang="en-US" dirty="0">
                <a:latin typeface="Century Gothic" panose="020B0502020202020204" pitchFamily="34" charset="0"/>
              </a:rPr>
              <a:t>What is Next ?</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357187" y="1690688"/>
            <a:ext cx="11501437" cy="4802187"/>
          </a:xfrm>
        </p:spPr>
        <p:txBody>
          <a:bodyPr>
            <a:normAutofit/>
          </a:bodyPr>
          <a:lstStyle/>
          <a:p>
            <a:pPr marL="571500" indent="-571500">
              <a:lnSpc>
                <a:spcPct val="150000"/>
              </a:lnSpc>
              <a:buFont typeface="+mj-lt"/>
              <a:buAutoNum type="romanUcPeriod"/>
            </a:pPr>
            <a:r>
              <a:rPr lang="en-US" sz="3600" dirty="0">
                <a:latin typeface="Century Gothic" panose="020B0502020202020204" pitchFamily="34" charset="0"/>
              </a:rPr>
              <a:t>Enhance the data</a:t>
            </a:r>
          </a:p>
          <a:p>
            <a:pPr marL="914400" lvl="1" indent="-336550">
              <a:lnSpc>
                <a:spcPct val="150000"/>
              </a:lnSpc>
              <a:buFont typeface="+mj-lt"/>
              <a:buAutoNum type="arabicPeriod"/>
            </a:pPr>
            <a:r>
              <a:rPr lang="en-US" sz="2800" dirty="0">
                <a:latin typeface="Century Gothic" panose="020B0502020202020204" pitchFamily="34" charset="0"/>
              </a:rPr>
              <a:t>Investigate the False Positives!</a:t>
            </a:r>
          </a:p>
          <a:p>
            <a:pPr marL="914400" lvl="1" indent="-336550">
              <a:lnSpc>
                <a:spcPct val="150000"/>
              </a:lnSpc>
              <a:buFont typeface="+mj-lt"/>
              <a:buAutoNum type="arabicPeriod"/>
            </a:pPr>
            <a:r>
              <a:rPr lang="en-US" sz="2800" dirty="0">
                <a:latin typeface="Century Gothic" panose="020B0502020202020204" pitchFamily="34" charset="0"/>
              </a:rPr>
              <a:t>Clean up datasets further – update or modify encoding</a:t>
            </a:r>
          </a:p>
          <a:p>
            <a:pPr marL="914400" lvl="1" indent="-336550">
              <a:lnSpc>
                <a:spcPct val="150000"/>
              </a:lnSpc>
              <a:buFont typeface="+mj-lt"/>
              <a:buAutoNum type="arabicPeriod"/>
            </a:pPr>
            <a:r>
              <a:rPr lang="en-US" sz="2800" dirty="0">
                <a:latin typeface="Century Gothic" panose="020B0502020202020204" pitchFamily="34" charset="0"/>
              </a:rPr>
              <a:t>Add ‘non recommended’ Yelp reviews to the dataset</a:t>
            </a:r>
          </a:p>
          <a:p>
            <a:pPr marL="0" indent="0">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239256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p:txBody>
          <a:bodyPr/>
          <a:lstStyle/>
          <a:p>
            <a:r>
              <a:rPr lang="en-US" dirty="0">
                <a:latin typeface="Century Gothic" panose="020B0502020202020204" pitchFamily="34" charset="0"/>
              </a:rPr>
              <a:t>What is Next ?</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357187" y="1690688"/>
            <a:ext cx="11501437" cy="4971369"/>
          </a:xfrm>
        </p:spPr>
        <p:txBody>
          <a:bodyPr>
            <a:normAutofit fontScale="85000" lnSpcReduction="20000"/>
          </a:bodyPr>
          <a:lstStyle/>
          <a:p>
            <a:pPr marL="0" indent="0">
              <a:lnSpc>
                <a:spcPct val="150000"/>
              </a:lnSpc>
              <a:buNone/>
            </a:pPr>
            <a:r>
              <a:rPr lang="en-US" sz="3600" dirty="0">
                <a:latin typeface="Century Gothic" panose="020B0502020202020204" pitchFamily="34" charset="0"/>
              </a:rPr>
              <a:t>II.	Enhance the Architecture:</a:t>
            </a:r>
          </a:p>
          <a:p>
            <a:pPr marL="914400" lvl="1" indent="-336550">
              <a:lnSpc>
                <a:spcPct val="150000"/>
              </a:lnSpc>
              <a:buFont typeface="+mj-lt"/>
              <a:buAutoNum type="arabicPeriod"/>
            </a:pPr>
            <a:r>
              <a:rPr lang="en-US" sz="2800" dirty="0">
                <a:latin typeface="Century Gothic" panose="020B0502020202020204" pitchFamily="34" charset="0"/>
              </a:rPr>
              <a:t>Automate the process for generating Stop Words using the attributes of the merchant:  create a list with Python</a:t>
            </a:r>
          </a:p>
          <a:p>
            <a:pPr marL="914400" lvl="1" indent="-336550">
              <a:lnSpc>
                <a:spcPct val="150000"/>
              </a:lnSpc>
              <a:buFont typeface="+mj-lt"/>
              <a:buAutoNum type="arabicPeriod"/>
            </a:pPr>
            <a:r>
              <a:rPr lang="en-US" sz="2800" dirty="0">
                <a:latin typeface="Century Gothic" panose="020B0502020202020204" pitchFamily="34" charset="0"/>
              </a:rPr>
              <a:t>Quantify favorite dishes and dislikes and add to the report and the NLP model as a feature.  I.e. </a:t>
            </a:r>
          </a:p>
          <a:p>
            <a:pPr marL="914400" lvl="1" indent="-336550">
              <a:lnSpc>
                <a:spcPct val="150000"/>
              </a:lnSpc>
              <a:buFont typeface="+mj-lt"/>
              <a:buAutoNum type="arabicPeriod"/>
            </a:pPr>
            <a:r>
              <a:rPr lang="en-US" sz="2800" dirty="0">
                <a:latin typeface="Century Gothic" panose="020B0502020202020204" pitchFamily="34" charset="0"/>
              </a:rPr>
              <a:t>Run Vader Sentiment Analyzer on the tokenized data to improve baseline and score.</a:t>
            </a:r>
          </a:p>
          <a:p>
            <a:pPr marL="914400" lvl="1" indent="-336550">
              <a:lnSpc>
                <a:spcPct val="150000"/>
              </a:lnSpc>
              <a:buFont typeface="+mj-lt"/>
              <a:buAutoNum type="arabicPeriod"/>
            </a:pPr>
            <a:r>
              <a:rPr lang="en-US" sz="2800" dirty="0">
                <a:latin typeface="Century Gothic" panose="020B0502020202020204" pitchFamily="34" charset="0"/>
              </a:rPr>
              <a:t>Consider using deep learning for classification, if the score does not improve</a:t>
            </a:r>
          </a:p>
        </p:txBody>
      </p:sp>
    </p:spTree>
    <p:extLst>
      <p:ext uri="{BB962C8B-B14F-4D97-AF65-F5344CB8AC3E}">
        <p14:creationId xmlns:p14="http://schemas.microsoft.com/office/powerpoint/2010/main" val="2038037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p:txBody>
          <a:bodyPr/>
          <a:lstStyle/>
          <a:p>
            <a:r>
              <a:rPr lang="en-US" dirty="0">
                <a:latin typeface="Century Gothic" panose="020B0502020202020204" pitchFamily="34" charset="0"/>
              </a:rPr>
              <a:t>What is Next ?</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357187" y="1690688"/>
            <a:ext cx="11501437" cy="4802187"/>
          </a:xfrm>
        </p:spPr>
        <p:txBody>
          <a:bodyPr>
            <a:normAutofit/>
          </a:bodyPr>
          <a:lstStyle/>
          <a:p>
            <a:pPr marL="0" indent="0">
              <a:lnSpc>
                <a:spcPct val="150000"/>
              </a:lnSpc>
              <a:buNone/>
            </a:pPr>
            <a:r>
              <a:rPr lang="en-US" sz="3600" dirty="0">
                <a:latin typeface="Century Gothic" panose="020B0502020202020204" pitchFamily="34" charset="0"/>
              </a:rPr>
              <a:t>III.	Enhance the Architecture:</a:t>
            </a:r>
          </a:p>
          <a:p>
            <a:pPr marL="914400" lvl="1" indent="-336550">
              <a:lnSpc>
                <a:spcPct val="150000"/>
              </a:lnSpc>
              <a:buFont typeface="+mj-lt"/>
              <a:buAutoNum type="arabicPeriod"/>
            </a:pPr>
            <a:r>
              <a:rPr lang="en-US" sz="2800" dirty="0">
                <a:latin typeface="Century Gothic" panose="020B0502020202020204" pitchFamily="34" charset="0"/>
              </a:rPr>
              <a:t>Put all scripts in one Python app</a:t>
            </a:r>
          </a:p>
          <a:p>
            <a:pPr marL="914400" lvl="1" indent="-336550">
              <a:lnSpc>
                <a:spcPct val="150000"/>
              </a:lnSpc>
              <a:buFont typeface="+mj-lt"/>
              <a:buAutoNum type="arabicPeriod"/>
            </a:pPr>
            <a:r>
              <a:rPr lang="en-US" sz="2800" dirty="0">
                <a:latin typeface="Century Gothic" panose="020B0502020202020204" pitchFamily="34" charset="0"/>
              </a:rPr>
              <a:t>Create a full stack application, run it on Heroku</a:t>
            </a:r>
          </a:p>
          <a:p>
            <a:pPr marL="914400" lvl="1" indent="-336550">
              <a:lnSpc>
                <a:spcPct val="150000"/>
              </a:lnSpc>
              <a:buFont typeface="+mj-lt"/>
              <a:buAutoNum type="arabicPeriod"/>
            </a:pPr>
            <a:r>
              <a:rPr lang="en-US" sz="2800" dirty="0">
                <a:latin typeface="Century Gothic" panose="020B0502020202020204" pitchFamily="34" charset="0"/>
              </a:rPr>
              <a:t>Migrate Full Stack to Cloud, using Google </a:t>
            </a:r>
            <a:r>
              <a:rPr lang="en-US" sz="2800" dirty="0" err="1">
                <a:latin typeface="Century Gothic" panose="020B0502020202020204" pitchFamily="34" charset="0"/>
              </a:rPr>
              <a:t>CoLabs</a:t>
            </a:r>
            <a:r>
              <a:rPr lang="en-US" sz="2800" dirty="0">
                <a:latin typeface="Century Gothic" panose="020B0502020202020204" pitchFamily="34" charset="0"/>
              </a:rPr>
              <a:t>, AWS, PostgreSQL</a:t>
            </a:r>
          </a:p>
          <a:p>
            <a:pPr marL="0" indent="0">
              <a:lnSpc>
                <a:spcPct val="150000"/>
              </a:lnSpc>
              <a:buNone/>
            </a:pPr>
            <a:endParaRPr lang="en-US" sz="3200" dirty="0">
              <a:latin typeface="Century Gothic" panose="020B0502020202020204" pitchFamily="34" charset="0"/>
            </a:endParaRPr>
          </a:p>
        </p:txBody>
      </p:sp>
    </p:spTree>
    <p:extLst>
      <p:ext uri="{BB962C8B-B14F-4D97-AF65-F5344CB8AC3E}">
        <p14:creationId xmlns:p14="http://schemas.microsoft.com/office/powerpoint/2010/main" val="146303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p:txBody>
          <a:bodyPr/>
          <a:lstStyle/>
          <a:p>
            <a:r>
              <a:rPr lang="en-US" dirty="0">
                <a:latin typeface="Century Gothic" panose="020B0502020202020204" pitchFamily="34" charset="0"/>
              </a:rPr>
              <a:t>What is Next ?</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357187" y="1690688"/>
            <a:ext cx="11501437" cy="4802187"/>
          </a:xfrm>
        </p:spPr>
        <p:txBody>
          <a:bodyPr>
            <a:normAutofit/>
          </a:bodyPr>
          <a:lstStyle/>
          <a:p>
            <a:pPr marL="0" indent="0">
              <a:lnSpc>
                <a:spcPct val="150000"/>
              </a:lnSpc>
              <a:buNone/>
            </a:pPr>
            <a:r>
              <a:rPr lang="en-US" sz="3600" dirty="0">
                <a:latin typeface="Century Gothic" panose="020B0502020202020204" pitchFamily="34" charset="0"/>
              </a:rPr>
              <a:t>IV.	Make it pretty, and Launch for customers: </a:t>
            </a:r>
          </a:p>
          <a:p>
            <a:pPr marL="914400" lvl="1" indent="-336550">
              <a:lnSpc>
                <a:spcPct val="150000"/>
              </a:lnSpc>
              <a:buFont typeface="+mj-lt"/>
              <a:buAutoNum type="arabicPeriod"/>
            </a:pPr>
            <a:r>
              <a:rPr lang="en-US" sz="2800" dirty="0">
                <a:latin typeface="Century Gothic" panose="020B0502020202020204" pitchFamily="34" charset="0"/>
              </a:rPr>
              <a:t>Provide clients with additional benefit of working with Mobile Ties – no charge</a:t>
            </a:r>
          </a:p>
          <a:p>
            <a:pPr marL="914400" lvl="1" indent="-336550">
              <a:lnSpc>
                <a:spcPct val="150000"/>
              </a:lnSpc>
              <a:buFont typeface="+mj-lt"/>
              <a:buAutoNum type="arabicPeriod"/>
            </a:pPr>
            <a:r>
              <a:rPr lang="en-US" sz="2800" dirty="0">
                <a:latin typeface="Century Gothic" panose="020B0502020202020204" pitchFamily="34" charset="0"/>
              </a:rPr>
              <a:t>Apply CSS and JAVASCRIPT components to the application.</a:t>
            </a:r>
          </a:p>
          <a:p>
            <a:pPr marL="914400" lvl="1" indent="-336550">
              <a:lnSpc>
                <a:spcPct val="150000"/>
              </a:lnSpc>
              <a:buFont typeface="+mj-lt"/>
              <a:buAutoNum type="arabicPeriod"/>
            </a:pPr>
            <a:r>
              <a:rPr lang="en-US" sz="2800" dirty="0">
                <a:latin typeface="Century Gothic" panose="020B0502020202020204" pitchFamily="34" charset="0"/>
              </a:rPr>
              <a:t>Use it as a marketing tool to get more prospects and convert them to customers</a:t>
            </a:r>
            <a:endParaRPr lang="en-US" sz="3200" dirty="0">
              <a:latin typeface="Century Gothic" panose="020B0502020202020204" pitchFamily="34" charset="0"/>
            </a:endParaRPr>
          </a:p>
          <a:p>
            <a:pPr marL="0" indent="0">
              <a:lnSpc>
                <a:spcPct val="150000"/>
              </a:lnSpc>
              <a:buNone/>
            </a:pPr>
            <a:endParaRPr lang="en-US" sz="3200" dirty="0">
              <a:latin typeface="Century Gothic" panose="020B0502020202020204" pitchFamily="34" charset="0"/>
            </a:endParaRPr>
          </a:p>
        </p:txBody>
      </p:sp>
    </p:spTree>
    <p:extLst>
      <p:ext uri="{BB962C8B-B14F-4D97-AF65-F5344CB8AC3E}">
        <p14:creationId xmlns:p14="http://schemas.microsoft.com/office/powerpoint/2010/main" val="23431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8CE9-7A1F-3542-84A0-1806408013ED}"/>
              </a:ext>
            </a:extLst>
          </p:cNvPr>
          <p:cNvSpPr>
            <a:spLocks noGrp="1"/>
          </p:cNvSpPr>
          <p:nvPr>
            <p:ph type="ctrTitle"/>
          </p:nvPr>
        </p:nvSpPr>
        <p:spPr>
          <a:xfrm>
            <a:off x="228600" y="1122363"/>
            <a:ext cx="11672888" cy="2387600"/>
          </a:xfrm>
        </p:spPr>
        <p:txBody>
          <a:bodyPr/>
          <a:lstStyle/>
          <a:p>
            <a:r>
              <a:rPr lang="en-US" b="1" dirty="0">
                <a:solidFill>
                  <a:schemeClr val="tx1">
                    <a:lumMod val="85000"/>
                    <a:lumOff val="15000"/>
                  </a:schemeClr>
                </a:solidFill>
                <a:latin typeface="Century Gothic" panose="020B0502020202020204" pitchFamily="34" charset="0"/>
                <a:cs typeface="Consolas" panose="020B0609020204030204" pitchFamily="49" charset="0"/>
              </a:rPr>
              <a:t>Questions?</a:t>
            </a:r>
          </a:p>
        </p:txBody>
      </p:sp>
    </p:spTree>
    <p:extLst>
      <p:ext uri="{BB962C8B-B14F-4D97-AF65-F5344CB8AC3E}">
        <p14:creationId xmlns:p14="http://schemas.microsoft.com/office/powerpoint/2010/main" val="2178688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2CEF5C-EC25-F045-8BBD-EC6BEFD87E9D}"/>
              </a:ext>
            </a:extLst>
          </p:cNvPr>
          <p:cNvPicPr>
            <a:picLocks noChangeAspect="1"/>
          </p:cNvPicPr>
          <p:nvPr/>
        </p:nvPicPr>
        <p:blipFill rotWithShape="1">
          <a:blip r:embed="rId2"/>
          <a:srcRect t="7324" b="2676"/>
          <a:stretch/>
        </p:blipFill>
        <p:spPr>
          <a:xfrm>
            <a:off x="20" y="10"/>
            <a:ext cx="12191980" cy="6857990"/>
          </a:xfrm>
          <a:prstGeom prst="rect">
            <a:avLst/>
          </a:prstGeom>
        </p:spPr>
      </p:pic>
    </p:spTree>
    <p:extLst>
      <p:ext uri="{BB962C8B-B14F-4D97-AF65-F5344CB8AC3E}">
        <p14:creationId xmlns:p14="http://schemas.microsoft.com/office/powerpoint/2010/main" val="176165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20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What is the project about ?</a:t>
            </a:r>
          </a:p>
        </p:txBody>
      </p:sp>
      <p:pic>
        <p:nvPicPr>
          <p:cNvPr id="7" name="Picture 6">
            <a:extLst>
              <a:ext uri="{FF2B5EF4-FFF2-40B4-BE49-F238E27FC236}">
                <a16:creationId xmlns:a16="http://schemas.microsoft.com/office/drawing/2014/main" id="{22D7D6ED-BE3F-F848-BCD6-5575B3363F86}"/>
              </a:ext>
            </a:extLst>
          </p:cNvPr>
          <p:cNvPicPr>
            <a:picLocks noChangeAspect="1"/>
          </p:cNvPicPr>
          <p:nvPr/>
        </p:nvPicPr>
        <p:blipFill>
          <a:blip r:embed="rId3"/>
          <a:stretch>
            <a:fillRect/>
          </a:stretch>
        </p:blipFill>
        <p:spPr>
          <a:xfrm>
            <a:off x="0" y="1325562"/>
            <a:ext cx="10259878" cy="5532437"/>
          </a:xfrm>
          <a:prstGeom prst="rect">
            <a:avLst/>
          </a:prstGeom>
        </p:spPr>
      </p:pic>
      <p:sp>
        <p:nvSpPr>
          <p:cNvPr id="8" name="TextBox 7">
            <a:extLst>
              <a:ext uri="{FF2B5EF4-FFF2-40B4-BE49-F238E27FC236}">
                <a16:creationId xmlns:a16="http://schemas.microsoft.com/office/drawing/2014/main" id="{E82C6493-A664-634D-966D-C92918B7A055}"/>
              </a:ext>
            </a:extLst>
          </p:cNvPr>
          <p:cNvSpPr txBox="1"/>
          <p:nvPr/>
        </p:nvSpPr>
        <p:spPr>
          <a:xfrm>
            <a:off x="9361714" y="1562868"/>
            <a:ext cx="2830286" cy="4154984"/>
          </a:xfrm>
          <a:prstGeom prst="rect">
            <a:avLst/>
          </a:prstGeom>
          <a:noFill/>
        </p:spPr>
        <p:txBody>
          <a:bodyPr wrap="square" rtlCol="0">
            <a:spAutoFit/>
          </a:bodyPr>
          <a:lstStyle/>
          <a:p>
            <a:r>
              <a:rPr lang="en-US" sz="4400" b="1" dirty="0">
                <a:solidFill>
                  <a:schemeClr val="bg1">
                    <a:lumMod val="95000"/>
                  </a:schemeClr>
                </a:solidFill>
              </a:rPr>
              <a:t>Machine Learning</a:t>
            </a:r>
          </a:p>
          <a:p>
            <a:endParaRPr lang="en-US" sz="4400" b="1" dirty="0">
              <a:solidFill>
                <a:schemeClr val="bg1">
                  <a:lumMod val="95000"/>
                </a:schemeClr>
              </a:solidFill>
            </a:endParaRPr>
          </a:p>
          <a:p>
            <a:r>
              <a:rPr lang="en-US" sz="4400" b="1" dirty="0">
                <a:solidFill>
                  <a:schemeClr val="bg1">
                    <a:lumMod val="95000"/>
                  </a:schemeClr>
                </a:solidFill>
              </a:rPr>
              <a:t>Natural Language Processing</a:t>
            </a:r>
          </a:p>
        </p:txBody>
      </p:sp>
      <p:grpSp>
        <p:nvGrpSpPr>
          <p:cNvPr id="21" name="Group 20">
            <a:extLst>
              <a:ext uri="{FF2B5EF4-FFF2-40B4-BE49-F238E27FC236}">
                <a16:creationId xmlns:a16="http://schemas.microsoft.com/office/drawing/2014/main" id="{5D41D7E5-5E30-C347-9FFF-1144EC6394CF}"/>
              </a:ext>
            </a:extLst>
          </p:cNvPr>
          <p:cNvGrpSpPr/>
          <p:nvPr/>
        </p:nvGrpSpPr>
        <p:grpSpPr>
          <a:xfrm>
            <a:off x="2492627" y="1387553"/>
            <a:ext cx="4051300" cy="5515866"/>
            <a:chOff x="2492627" y="1387553"/>
            <a:chExt cx="4051300" cy="5515866"/>
          </a:xfrm>
        </p:grpSpPr>
        <p:pic>
          <p:nvPicPr>
            <p:cNvPr id="20" name="Picture 19">
              <a:extLst>
                <a:ext uri="{FF2B5EF4-FFF2-40B4-BE49-F238E27FC236}">
                  <a16:creationId xmlns:a16="http://schemas.microsoft.com/office/drawing/2014/main" id="{9BFE4E6E-CCC2-7845-AE78-78D1FEEB63CE}"/>
                </a:ext>
              </a:extLst>
            </p:cNvPr>
            <p:cNvPicPr>
              <a:picLocks noChangeAspect="1"/>
            </p:cNvPicPr>
            <p:nvPr/>
          </p:nvPicPr>
          <p:blipFill>
            <a:blip r:embed="rId4"/>
            <a:stretch>
              <a:fillRect/>
            </a:stretch>
          </p:blipFill>
          <p:spPr>
            <a:xfrm>
              <a:off x="2492627" y="3602360"/>
              <a:ext cx="4051300" cy="3301059"/>
            </a:xfrm>
            <a:prstGeom prst="rect">
              <a:avLst/>
            </a:prstGeom>
          </p:spPr>
        </p:pic>
        <p:pic>
          <p:nvPicPr>
            <p:cNvPr id="18" name="Picture 17">
              <a:extLst>
                <a:ext uri="{FF2B5EF4-FFF2-40B4-BE49-F238E27FC236}">
                  <a16:creationId xmlns:a16="http://schemas.microsoft.com/office/drawing/2014/main" id="{394D4B54-84F9-014C-86E4-BD5C38195847}"/>
                </a:ext>
              </a:extLst>
            </p:cNvPr>
            <p:cNvPicPr>
              <a:picLocks noChangeAspect="1"/>
            </p:cNvPicPr>
            <p:nvPr/>
          </p:nvPicPr>
          <p:blipFill>
            <a:blip r:embed="rId5"/>
            <a:stretch>
              <a:fillRect/>
            </a:stretch>
          </p:blipFill>
          <p:spPr>
            <a:xfrm>
              <a:off x="2492627" y="1387553"/>
              <a:ext cx="4051300" cy="2273300"/>
            </a:xfrm>
            <a:prstGeom prst="rect">
              <a:avLst/>
            </a:prstGeom>
          </p:spPr>
        </p:pic>
      </p:grpSp>
      <p:pic>
        <p:nvPicPr>
          <p:cNvPr id="12" name="Picture 11">
            <a:extLst>
              <a:ext uri="{FF2B5EF4-FFF2-40B4-BE49-F238E27FC236}">
                <a16:creationId xmlns:a16="http://schemas.microsoft.com/office/drawing/2014/main" id="{98A1F137-FE79-F545-BA23-90A34969ACDA}"/>
              </a:ext>
            </a:extLst>
          </p:cNvPr>
          <p:cNvPicPr>
            <a:picLocks noChangeAspect="1"/>
          </p:cNvPicPr>
          <p:nvPr/>
        </p:nvPicPr>
        <p:blipFill>
          <a:blip r:embed="rId6"/>
          <a:stretch>
            <a:fillRect/>
          </a:stretch>
        </p:blipFill>
        <p:spPr>
          <a:xfrm>
            <a:off x="234190" y="2419868"/>
            <a:ext cx="2169764" cy="122049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4BFB51B8-EAA1-8E4D-8345-3340BDD73060}"/>
              </a:ext>
            </a:extLst>
          </p:cNvPr>
          <p:cNvPicPr>
            <a:picLocks noChangeAspect="1"/>
          </p:cNvPicPr>
          <p:nvPr/>
        </p:nvPicPr>
        <p:blipFill>
          <a:blip r:embed="rId7"/>
          <a:stretch>
            <a:fillRect/>
          </a:stretch>
        </p:blipFill>
        <p:spPr>
          <a:xfrm>
            <a:off x="35280" y="3640360"/>
            <a:ext cx="2223157" cy="1333894"/>
          </a:xfrm>
          <a:prstGeom prst="rect">
            <a:avLst/>
          </a:prstGeom>
          <a:ln>
            <a:solidFill>
              <a:srgbClr val="010205"/>
            </a:solid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7C8C3EAA-91EE-9745-A0F1-67419CF14D33}"/>
              </a:ext>
            </a:extLst>
          </p:cNvPr>
          <p:cNvPicPr>
            <a:picLocks noChangeAspect="1"/>
          </p:cNvPicPr>
          <p:nvPr/>
        </p:nvPicPr>
        <p:blipFill>
          <a:blip r:embed="rId8"/>
          <a:stretch>
            <a:fillRect/>
          </a:stretch>
        </p:blipFill>
        <p:spPr>
          <a:xfrm>
            <a:off x="95720" y="4944560"/>
            <a:ext cx="2235476" cy="822078"/>
          </a:xfrm>
          <a:prstGeom prst="rect">
            <a:avLst/>
          </a:prstGeom>
          <a:ln>
            <a:solidFill>
              <a:srgbClr val="010205"/>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5546185E-C1A5-5C44-B8AA-394C7D893EE8}"/>
              </a:ext>
            </a:extLst>
          </p:cNvPr>
          <p:cNvPicPr>
            <a:picLocks noChangeAspect="1"/>
          </p:cNvPicPr>
          <p:nvPr/>
        </p:nvPicPr>
        <p:blipFill>
          <a:blip r:embed="rId9"/>
          <a:stretch>
            <a:fillRect/>
          </a:stretch>
        </p:blipFill>
        <p:spPr>
          <a:xfrm>
            <a:off x="-1" y="1387553"/>
            <a:ext cx="2430651" cy="1333894"/>
          </a:xfrm>
          <a:prstGeom prst="rect">
            <a:avLst/>
          </a:prstGeom>
          <a:effectLst>
            <a:outerShdw blurRad="50800" dist="38100" dir="2700000" algn="tl" rotWithShape="0">
              <a:prstClr val="black">
                <a:alpha val="40000"/>
              </a:prstClr>
            </a:outerShdw>
          </a:effectLst>
        </p:spPr>
      </p:pic>
      <p:sp>
        <p:nvSpPr>
          <p:cNvPr id="22" name="Hexagon 21">
            <a:extLst>
              <a:ext uri="{FF2B5EF4-FFF2-40B4-BE49-F238E27FC236}">
                <a16:creationId xmlns:a16="http://schemas.microsoft.com/office/drawing/2014/main" id="{4253FDAB-53EE-C343-8933-0DD64B30E293}"/>
              </a:ext>
            </a:extLst>
          </p:cNvPr>
          <p:cNvSpPr/>
          <p:nvPr/>
        </p:nvSpPr>
        <p:spPr>
          <a:xfrm rot="5400000">
            <a:off x="895733" y="2059253"/>
            <a:ext cx="1038659" cy="929899"/>
          </a:xfrm>
          <a:prstGeom prst="hexagon">
            <a:avLst/>
          </a:prstGeom>
          <a:solidFill>
            <a:srgbClr val="00B0F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82CD130-8A92-064C-91B8-9CE40816ED05}"/>
              </a:ext>
            </a:extLst>
          </p:cNvPr>
          <p:cNvSpPr txBox="1"/>
          <p:nvPr/>
        </p:nvSpPr>
        <p:spPr>
          <a:xfrm>
            <a:off x="1192887" y="2170259"/>
            <a:ext cx="444352" cy="707886"/>
          </a:xfrm>
          <a:prstGeom prst="rect">
            <a:avLst/>
          </a:prstGeom>
          <a:noFill/>
        </p:spPr>
        <p:txBody>
          <a:bodyPr wrap="none" rtlCol="0">
            <a:spAutoFit/>
          </a:bodyPr>
          <a:lstStyle/>
          <a:p>
            <a:r>
              <a:rPr lang="en-US" sz="4000" b="1" dirty="0">
                <a:solidFill>
                  <a:schemeClr val="bg1">
                    <a:lumMod val="95000"/>
                  </a:schemeClr>
                </a:solidFill>
              </a:rPr>
              <a:t>1</a:t>
            </a:r>
          </a:p>
        </p:txBody>
      </p:sp>
      <p:grpSp>
        <p:nvGrpSpPr>
          <p:cNvPr id="38" name="Group 37">
            <a:extLst>
              <a:ext uri="{FF2B5EF4-FFF2-40B4-BE49-F238E27FC236}">
                <a16:creationId xmlns:a16="http://schemas.microsoft.com/office/drawing/2014/main" id="{C34189A5-56B9-8C41-BEAC-B9CFA29BE9F8}"/>
              </a:ext>
            </a:extLst>
          </p:cNvPr>
          <p:cNvGrpSpPr/>
          <p:nvPr/>
        </p:nvGrpSpPr>
        <p:grpSpPr>
          <a:xfrm>
            <a:off x="6705356" y="1441252"/>
            <a:ext cx="2558054" cy="5288688"/>
            <a:chOff x="6705356" y="1441252"/>
            <a:chExt cx="2558054" cy="5288688"/>
          </a:xfrm>
        </p:grpSpPr>
        <p:sp>
          <p:nvSpPr>
            <p:cNvPr id="25" name="Chevron 24">
              <a:extLst>
                <a:ext uri="{FF2B5EF4-FFF2-40B4-BE49-F238E27FC236}">
                  <a16:creationId xmlns:a16="http://schemas.microsoft.com/office/drawing/2014/main" id="{DE7C2E65-C3B7-FF4B-A836-BA5C56D3E04C}"/>
                </a:ext>
              </a:extLst>
            </p:cNvPr>
            <p:cNvSpPr/>
            <p:nvPr/>
          </p:nvSpPr>
          <p:spPr>
            <a:xfrm rot="5400000">
              <a:off x="6979535" y="1181554"/>
              <a:ext cx="2024177" cy="2543573"/>
            </a:xfrm>
            <a:prstGeom prst="chevron">
              <a:avLst>
                <a:gd name="adj" fmla="val 234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Chevron 25">
              <a:extLst>
                <a:ext uri="{FF2B5EF4-FFF2-40B4-BE49-F238E27FC236}">
                  <a16:creationId xmlns:a16="http://schemas.microsoft.com/office/drawing/2014/main" id="{03B1A1D4-4F66-B944-9FEC-1B2DF544BA6E}"/>
                </a:ext>
              </a:extLst>
            </p:cNvPr>
            <p:cNvSpPr/>
            <p:nvPr/>
          </p:nvSpPr>
          <p:spPr>
            <a:xfrm rot="5400000">
              <a:off x="6965054" y="2819993"/>
              <a:ext cx="2024177" cy="2543573"/>
            </a:xfrm>
            <a:prstGeom prst="chevron">
              <a:avLst>
                <a:gd name="adj" fmla="val 234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a:extLst>
                <a:ext uri="{FF2B5EF4-FFF2-40B4-BE49-F238E27FC236}">
                  <a16:creationId xmlns:a16="http://schemas.microsoft.com/office/drawing/2014/main" id="{7708FA2B-8E3D-6E48-A264-FBB6A312D969}"/>
                </a:ext>
              </a:extLst>
            </p:cNvPr>
            <p:cNvSpPr/>
            <p:nvPr/>
          </p:nvSpPr>
          <p:spPr>
            <a:xfrm rot="5400000">
              <a:off x="6965054" y="4446065"/>
              <a:ext cx="2024177" cy="2543573"/>
            </a:xfrm>
            <a:prstGeom prst="chevron">
              <a:avLst>
                <a:gd name="adj" fmla="val 234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9FE299D6-7E42-D841-9C58-0A70DBD05C24}"/>
                </a:ext>
              </a:extLst>
            </p:cNvPr>
            <p:cNvSpPr txBox="1"/>
            <p:nvPr/>
          </p:nvSpPr>
          <p:spPr>
            <a:xfrm>
              <a:off x="6828065" y="2304287"/>
              <a:ext cx="2264945" cy="523220"/>
            </a:xfrm>
            <a:prstGeom prst="rect">
              <a:avLst/>
            </a:prstGeom>
            <a:noFill/>
          </p:spPr>
          <p:txBody>
            <a:bodyPr wrap="square" rtlCol="0">
              <a:spAutoFit/>
            </a:bodyPr>
            <a:lstStyle/>
            <a:p>
              <a:pPr algn="ctr"/>
              <a:r>
                <a:rPr lang="en-US" sz="2800" b="1" dirty="0"/>
                <a:t>Tokenization</a:t>
              </a:r>
            </a:p>
          </p:txBody>
        </p:sp>
        <p:sp>
          <p:nvSpPr>
            <p:cNvPr id="32" name="TextBox 31">
              <a:extLst>
                <a:ext uri="{FF2B5EF4-FFF2-40B4-BE49-F238E27FC236}">
                  <a16:creationId xmlns:a16="http://schemas.microsoft.com/office/drawing/2014/main" id="{D60C4E29-2813-5042-904D-C99A9422CE6C}"/>
                </a:ext>
              </a:extLst>
            </p:cNvPr>
            <p:cNvSpPr txBox="1"/>
            <p:nvPr/>
          </p:nvSpPr>
          <p:spPr>
            <a:xfrm>
              <a:off x="6914725" y="3744214"/>
              <a:ext cx="2099341" cy="954107"/>
            </a:xfrm>
            <a:prstGeom prst="rect">
              <a:avLst/>
            </a:prstGeom>
            <a:noFill/>
          </p:spPr>
          <p:txBody>
            <a:bodyPr wrap="square" rtlCol="0">
              <a:spAutoFit/>
            </a:bodyPr>
            <a:lstStyle/>
            <a:p>
              <a:pPr algn="ctr"/>
              <a:r>
                <a:rPr lang="en-US" sz="2800" b="1" dirty="0"/>
                <a:t>Stop Words</a:t>
              </a:r>
              <a:br>
                <a:rPr lang="en-US" sz="2800" b="1" dirty="0"/>
              </a:br>
              <a:r>
                <a:rPr lang="en-US" sz="2800" b="1" dirty="0"/>
                <a:t>Filtering</a:t>
              </a:r>
            </a:p>
          </p:txBody>
        </p:sp>
        <p:sp>
          <p:nvSpPr>
            <p:cNvPr id="33" name="TextBox 32">
              <a:extLst>
                <a:ext uri="{FF2B5EF4-FFF2-40B4-BE49-F238E27FC236}">
                  <a16:creationId xmlns:a16="http://schemas.microsoft.com/office/drawing/2014/main" id="{E5DE8E3E-5F7A-C345-8A04-C5B90DC244B8}"/>
                </a:ext>
              </a:extLst>
            </p:cNvPr>
            <p:cNvSpPr txBox="1"/>
            <p:nvPr/>
          </p:nvSpPr>
          <p:spPr>
            <a:xfrm>
              <a:off x="7334855" y="5505028"/>
              <a:ext cx="1251364" cy="523220"/>
            </a:xfrm>
            <a:prstGeom prst="rect">
              <a:avLst/>
            </a:prstGeom>
            <a:noFill/>
          </p:spPr>
          <p:txBody>
            <a:bodyPr wrap="square" rtlCol="0">
              <a:spAutoFit/>
            </a:bodyPr>
            <a:lstStyle/>
            <a:p>
              <a:pPr algn="ctr"/>
              <a:r>
                <a:rPr lang="en-US" sz="2800" b="1" dirty="0"/>
                <a:t>TF-IDF</a:t>
              </a:r>
            </a:p>
          </p:txBody>
        </p:sp>
      </p:grpSp>
      <p:pic>
        <p:nvPicPr>
          <p:cNvPr id="36" name="Picture 35">
            <a:extLst>
              <a:ext uri="{FF2B5EF4-FFF2-40B4-BE49-F238E27FC236}">
                <a16:creationId xmlns:a16="http://schemas.microsoft.com/office/drawing/2014/main" id="{3ED8EFCA-3029-8646-991E-EE6EFBD2D36C}"/>
              </a:ext>
            </a:extLst>
          </p:cNvPr>
          <p:cNvPicPr>
            <a:picLocks noChangeAspect="1"/>
          </p:cNvPicPr>
          <p:nvPr/>
        </p:nvPicPr>
        <p:blipFill>
          <a:blip r:embed="rId10"/>
          <a:stretch>
            <a:fillRect/>
          </a:stretch>
        </p:blipFill>
        <p:spPr>
          <a:xfrm>
            <a:off x="9410358" y="3632573"/>
            <a:ext cx="2534015" cy="1148753"/>
          </a:xfrm>
          <a:prstGeom prst="rect">
            <a:avLst/>
          </a:prstGeom>
        </p:spPr>
      </p:pic>
      <p:sp>
        <p:nvSpPr>
          <p:cNvPr id="37" name="TextBox 36">
            <a:extLst>
              <a:ext uri="{FF2B5EF4-FFF2-40B4-BE49-F238E27FC236}">
                <a16:creationId xmlns:a16="http://schemas.microsoft.com/office/drawing/2014/main" id="{9E35643F-84D3-F14F-B499-7B8E1E57D7FB}"/>
              </a:ext>
            </a:extLst>
          </p:cNvPr>
          <p:cNvSpPr txBox="1"/>
          <p:nvPr/>
        </p:nvSpPr>
        <p:spPr>
          <a:xfrm>
            <a:off x="9276777" y="1430702"/>
            <a:ext cx="2962671" cy="646331"/>
          </a:xfrm>
          <a:prstGeom prst="rect">
            <a:avLst/>
          </a:prstGeom>
          <a:noFill/>
        </p:spPr>
        <p:txBody>
          <a:bodyPr wrap="none" rtlCol="0">
            <a:spAutoFit/>
          </a:bodyPr>
          <a:lstStyle/>
          <a:p>
            <a:r>
              <a:rPr lang="en-US" sz="3600" b="1" dirty="0">
                <a:solidFill>
                  <a:schemeClr val="bg1"/>
                </a:solidFill>
                <a:latin typeface="Century Gothic" panose="020B0502020202020204" pitchFamily="34" charset="0"/>
              </a:rPr>
              <a:t>Naïve Bayes</a:t>
            </a:r>
          </a:p>
        </p:txBody>
      </p:sp>
      <p:sp>
        <p:nvSpPr>
          <p:cNvPr id="39" name="Cross 38">
            <a:extLst>
              <a:ext uri="{FF2B5EF4-FFF2-40B4-BE49-F238E27FC236}">
                <a16:creationId xmlns:a16="http://schemas.microsoft.com/office/drawing/2014/main" id="{5AFC1889-9F14-8948-941E-DE831E5D95D6}"/>
              </a:ext>
            </a:extLst>
          </p:cNvPr>
          <p:cNvSpPr/>
          <p:nvPr/>
        </p:nvSpPr>
        <p:spPr>
          <a:xfrm>
            <a:off x="9552948" y="5718144"/>
            <a:ext cx="868359" cy="936884"/>
          </a:xfrm>
          <a:prstGeom prst="plus">
            <a:avLst>
              <a:gd name="adj" fmla="val 3708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0" name="Rectangle 39">
            <a:extLst>
              <a:ext uri="{FF2B5EF4-FFF2-40B4-BE49-F238E27FC236}">
                <a16:creationId xmlns:a16="http://schemas.microsoft.com/office/drawing/2014/main" id="{96990839-4A27-FA43-92F2-2FEBC037B8CA}"/>
              </a:ext>
            </a:extLst>
          </p:cNvPr>
          <p:cNvSpPr/>
          <p:nvPr/>
        </p:nvSpPr>
        <p:spPr>
          <a:xfrm>
            <a:off x="10651944" y="6020878"/>
            <a:ext cx="900363" cy="3271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a:extLst>
              <a:ext uri="{FF2B5EF4-FFF2-40B4-BE49-F238E27FC236}">
                <a16:creationId xmlns:a16="http://schemas.microsoft.com/office/drawing/2014/main" id="{E30422CB-D25E-7B49-82BD-463733CD5960}"/>
              </a:ext>
            </a:extLst>
          </p:cNvPr>
          <p:cNvSpPr/>
          <p:nvPr/>
        </p:nvSpPr>
        <p:spPr>
          <a:xfrm rot="5400000">
            <a:off x="7441207" y="2059253"/>
            <a:ext cx="1038659" cy="929899"/>
          </a:xfrm>
          <a:prstGeom prst="hexagon">
            <a:avLst/>
          </a:prstGeom>
          <a:solidFill>
            <a:schemeClr val="tx1">
              <a:lumMod val="65000"/>
              <a:lumOff val="3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43492393-6AF1-E34C-9267-853E4AB99BE1}"/>
              </a:ext>
            </a:extLst>
          </p:cNvPr>
          <p:cNvSpPr txBox="1"/>
          <p:nvPr/>
        </p:nvSpPr>
        <p:spPr>
          <a:xfrm>
            <a:off x="7738360" y="2170259"/>
            <a:ext cx="444352" cy="707886"/>
          </a:xfrm>
          <a:prstGeom prst="rect">
            <a:avLst/>
          </a:prstGeom>
          <a:noFill/>
        </p:spPr>
        <p:txBody>
          <a:bodyPr wrap="none" rtlCol="0">
            <a:spAutoFit/>
          </a:bodyPr>
          <a:lstStyle/>
          <a:p>
            <a:r>
              <a:rPr lang="en-US" sz="4000" b="1" dirty="0">
                <a:solidFill>
                  <a:schemeClr val="bg1">
                    <a:lumMod val="95000"/>
                  </a:schemeClr>
                </a:solidFill>
              </a:rPr>
              <a:t>3</a:t>
            </a:r>
          </a:p>
        </p:txBody>
      </p:sp>
      <p:sp>
        <p:nvSpPr>
          <p:cNvPr id="44" name="Hexagon 43">
            <a:extLst>
              <a:ext uri="{FF2B5EF4-FFF2-40B4-BE49-F238E27FC236}">
                <a16:creationId xmlns:a16="http://schemas.microsoft.com/office/drawing/2014/main" id="{63902D1B-71D6-AD48-BCAD-81924A773476}"/>
              </a:ext>
            </a:extLst>
          </p:cNvPr>
          <p:cNvSpPr/>
          <p:nvPr/>
        </p:nvSpPr>
        <p:spPr>
          <a:xfrm rot="5400000">
            <a:off x="10096961" y="2061753"/>
            <a:ext cx="1038659" cy="929899"/>
          </a:xfrm>
          <a:prstGeom prst="hexagon">
            <a:avLst/>
          </a:prstGeom>
          <a:solidFill>
            <a:srgbClr val="C0000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B2D7DE98-0079-A445-B893-3B825671D93C}"/>
              </a:ext>
            </a:extLst>
          </p:cNvPr>
          <p:cNvSpPr txBox="1"/>
          <p:nvPr/>
        </p:nvSpPr>
        <p:spPr>
          <a:xfrm>
            <a:off x="10409104" y="2172759"/>
            <a:ext cx="444352" cy="707886"/>
          </a:xfrm>
          <a:prstGeom prst="rect">
            <a:avLst/>
          </a:prstGeom>
          <a:noFill/>
        </p:spPr>
        <p:txBody>
          <a:bodyPr wrap="none" rtlCol="0">
            <a:spAutoFit/>
          </a:bodyPr>
          <a:lstStyle/>
          <a:p>
            <a:r>
              <a:rPr lang="en-US" sz="4000" b="1" dirty="0">
                <a:solidFill>
                  <a:schemeClr val="bg1">
                    <a:lumMod val="95000"/>
                  </a:schemeClr>
                </a:solidFill>
              </a:rPr>
              <a:t>4</a:t>
            </a:r>
          </a:p>
        </p:txBody>
      </p:sp>
    </p:spTree>
    <p:extLst>
      <p:ext uri="{BB962C8B-B14F-4D97-AF65-F5344CB8AC3E}">
        <p14:creationId xmlns:p14="http://schemas.microsoft.com/office/powerpoint/2010/main" val="93167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2" grpId="0" animBg="1"/>
      <p:bldP spid="23" grpId="0"/>
      <p:bldP spid="37" grpId="0"/>
      <p:bldP spid="39" grpId="0" animBg="1"/>
      <p:bldP spid="40" grpId="0" animBg="1"/>
      <p:bldP spid="42" grpId="0" animBg="1"/>
      <p:bldP spid="43" grpId="0"/>
      <p:bldP spid="44" grpId="0" animBg="1"/>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What is the project about ?</a:t>
            </a:r>
          </a:p>
        </p:txBody>
      </p:sp>
      <p:sp>
        <p:nvSpPr>
          <p:cNvPr id="3" name="Content Placeholder 2">
            <a:extLst>
              <a:ext uri="{FF2B5EF4-FFF2-40B4-BE49-F238E27FC236}">
                <a16:creationId xmlns:a16="http://schemas.microsoft.com/office/drawing/2014/main" id="{E4A6B1F4-A90E-F848-90E6-F772B480D336}"/>
              </a:ext>
            </a:extLst>
          </p:cNvPr>
          <p:cNvSpPr>
            <a:spLocks noGrp="1"/>
          </p:cNvSpPr>
          <p:nvPr>
            <p:ph idx="1"/>
          </p:nvPr>
        </p:nvSpPr>
        <p:spPr>
          <a:xfrm>
            <a:off x="157163" y="1825625"/>
            <a:ext cx="11830049" cy="4351338"/>
          </a:xfrm>
        </p:spPr>
        <p:txBody>
          <a:bodyPr>
            <a:normAutofit/>
          </a:bodyPr>
          <a:lstStyle/>
          <a:p>
            <a:pPr marL="465138" indent="-465138">
              <a:buFont typeface="Wingdings" pitchFamily="2" charset="2"/>
              <a:buChar char="v"/>
            </a:pPr>
            <a:r>
              <a:rPr lang="en-US" sz="2400" dirty="0">
                <a:latin typeface="Century Gothic" panose="020B0502020202020204" pitchFamily="34" charset="0"/>
                <a:ea typeface="Apple Color Emoji" pitchFamily="2" charset="0"/>
                <a:cs typeface="Berlin Sans FB" panose="020F0502020204030204" pitchFamily="34" charset="0"/>
              </a:rPr>
              <a:t>Provide merchants with quantified classification summary of Yelp results by using </a:t>
            </a:r>
            <a:r>
              <a:rPr lang="en-US" sz="2400" b="1" dirty="0">
                <a:latin typeface="Century Gothic" panose="020B0502020202020204" pitchFamily="34" charset="0"/>
                <a:ea typeface="Apple Color Emoji" pitchFamily="2" charset="0"/>
                <a:cs typeface="Berlin Sans FB" panose="020F0502020204030204" pitchFamily="34" charset="0"/>
              </a:rPr>
              <a:t>Machine Learning – Natural Language Processing.</a:t>
            </a:r>
          </a:p>
          <a:p>
            <a:pPr marL="465138" indent="-465138">
              <a:buFont typeface="Wingdings" pitchFamily="2" charset="2"/>
              <a:buChar char="v"/>
            </a:pPr>
            <a:r>
              <a:rPr lang="en-US" sz="2400" dirty="0">
                <a:latin typeface="Century Gothic" panose="020B0502020202020204" pitchFamily="34" charset="0"/>
                <a:ea typeface="Apple Color Emoji" pitchFamily="2" charset="0"/>
                <a:cs typeface="Berlin Sans FB" panose="020F0502020204030204" pitchFamily="34" charset="0"/>
              </a:rPr>
              <a:t>Capture </a:t>
            </a:r>
            <a:r>
              <a:rPr lang="en-US" sz="2400" b="1" dirty="0">
                <a:latin typeface="Century Gothic" panose="020B0502020202020204" pitchFamily="34" charset="0"/>
                <a:ea typeface="Apple Color Emoji" pitchFamily="2" charset="0"/>
                <a:cs typeface="Berlin Sans FB" panose="020F0502020204030204" pitchFamily="34" charset="0"/>
              </a:rPr>
              <a:t>Yelp reviews </a:t>
            </a:r>
            <a:r>
              <a:rPr lang="en-US" sz="2400" dirty="0">
                <a:latin typeface="Century Gothic" panose="020B0502020202020204" pitchFamily="34" charset="0"/>
                <a:ea typeface="Apple Color Emoji" pitchFamily="2" charset="0"/>
                <a:cs typeface="Berlin Sans FB" panose="020F0502020204030204" pitchFamily="34" charset="0"/>
              </a:rPr>
              <a:t>of a restaurant.</a:t>
            </a:r>
          </a:p>
          <a:p>
            <a:pPr marL="465138" indent="-465138">
              <a:buFont typeface="Wingdings" pitchFamily="2" charset="2"/>
              <a:buChar char="v"/>
            </a:pPr>
            <a:r>
              <a:rPr lang="en-US" sz="2400" dirty="0">
                <a:latin typeface="Century Gothic" panose="020B0502020202020204" pitchFamily="34" charset="0"/>
                <a:ea typeface="Apple Color Emoji" pitchFamily="2" charset="0"/>
                <a:cs typeface="Berlin Sans FB" panose="020F0502020204030204" pitchFamily="34" charset="0"/>
              </a:rPr>
              <a:t>Use </a:t>
            </a:r>
            <a:r>
              <a:rPr lang="en-US" sz="2400" b="1" dirty="0">
                <a:latin typeface="Century Gothic" panose="020B0502020202020204" pitchFamily="34" charset="0"/>
                <a:ea typeface="Apple Color Emoji" pitchFamily="2" charset="0"/>
                <a:cs typeface="Berlin Sans FB" panose="020F0502020204030204" pitchFamily="34" charset="0"/>
              </a:rPr>
              <a:t>Vader Sentiment Analyzer (VSA) </a:t>
            </a:r>
            <a:r>
              <a:rPr lang="en-US" sz="2400" dirty="0">
                <a:latin typeface="Century Gothic" panose="020B0502020202020204" pitchFamily="34" charset="0"/>
                <a:ea typeface="Apple Color Emoji" pitchFamily="2" charset="0"/>
                <a:cs typeface="Berlin Sans FB" panose="020F0502020204030204" pitchFamily="34" charset="0"/>
              </a:rPr>
              <a:t>to provide baseline for measuring effectiveness of machine learning.</a:t>
            </a:r>
          </a:p>
          <a:p>
            <a:pPr marL="465138" indent="-465138">
              <a:buFont typeface="Wingdings" pitchFamily="2" charset="2"/>
              <a:buChar char="v"/>
            </a:pPr>
            <a:r>
              <a:rPr lang="en-US" sz="2400" dirty="0">
                <a:latin typeface="Century Gothic" panose="020B0502020202020204" pitchFamily="34" charset="0"/>
                <a:ea typeface="Apple Color Emoji" pitchFamily="2" charset="0"/>
                <a:cs typeface="Berlin Sans FB" panose="020F0502020204030204" pitchFamily="34" charset="0"/>
              </a:rPr>
              <a:t>Utilize </a:t>
            </a:r>
            <a:r>
              <a:rPr lang="en-US" sz="2400" b="1" dirty="0">
                <a:latin typeface="Century Gothic" panose="020B0502020202020204" pitchFamily="34" charset="0"/>
                <a:ea typeface="Apple Color Emoji" pitchFamily="2" charset="0"/>
                <a:cs typeface="Berlin Sans FB" panose="020F0502020204030204" pitchFamily="34" charset="0"/>
              </a:rPr>
              <a:t>Data Processing Pipeline </a:t>
            </a:r>
            <a:r>
              <a:rPr lang="en-US" sz="2400" dirty="0">
                <a:latin typeface="Century Gothic" panose="020B0502020202020204" pitchFamily="34" charset="0"/>
                <a:ea typeface="Apple Color Emoji" pitchFamily="2" charset="0"/>
                <a:cs typeface="Berlin Sans FB" panose="020F0502020204030204" pitchFamily="34" charset="0"/>
              </a:rPr>
              <a:t>to transform and clean the data for ML.</a:t>
            </a:r>
          </a:p>
          <a:p>
            <a:pPr marL="465138" indent="-465138">
              <a:buFont typeface="Wingdings" pitchFamily="2" charset="2"/>
              <a:buChar char="v"/>
            </a:pPr>
            <a:r>
              <a:rPr lang="en-US" sz="2400" dirty="0">
                <a:latin typeface="Century Gothic" panose="020B0502020202020204" pitchFamily="34" charset="0"/>
                <a:ea typeface="Apple Color Emoji" pitchFamily="2" charset="0"/>
                <a:cs typeface="Berlin Sans FB" panose="020F0502020204030204" pitchFamily="34" charset="0"/>
              </a:rPr>
              <a:t>Use </a:t>
            </a:r>
            <a:r>
              <a:rPr lang="en-US" sz="2400" b="1" dirty="0">
                <a:latin typeface="Century Gothic" panose="020B0502020202020204" pitchFamily="34" charset="0"/>
                <a:ea typeface="Apple Color Emoji" pitchFamily="2" charset="0"/>
                <a:cs typeface="Berlin Sans FB" panose="020F0502020204030204" pitchFamily="34" charset="0"/>
              </a:rPr>
              <a:t>Naïve Bayes </a:t>
            </a:r>
            <a:r>
              <a:rPr lang="en-US" sz="2400" dirty="0">
                <a:latin typeface="Century Gothic" panose="020B0502020202020204" pitchFamily="34" charset="0"/>
                <a:ea typeface="Apple Color Emoji" pitchFamily="2" charset="0"/>
                <a:cs typeface="Berlin Sans FB" panose="020F0502020204030204" pitchFamily="34" charset="0"/>
              </a:rPr>
              <a:t>model to classify reviews as ‘positive’ (0) or ‘negative’ (1) and compare results to ‘Class’ as calculated by VSA</a:t>
            </a:r>
            <a:r>
              <a:rPr lang="en-US" sz="2400" b="1" dirty="0">
                <a:latin typeface="Century Gothic" panose="020B0502020202020204" pitchFamily="34" charset="0"/>
                <a:ea typeface="Apple Color Emoji" pitchFamily="2" charset="0"/>
                <a:cs typeface="Berlin Sans FB" panose="020F0502020204030204" pitchFamily="34" charset="0"/>
              </a:rPr>
              <a:t>.</a:t>
            </a:r>
          </a:p>
          <a:p>
            <a:pPr marL="0" indent="0">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380913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610F0180-5FCA-D443-979B-1241BD2BF808}"/>
              </a:ext>
            </a:extLst>
          </p:cNvPr>
          <p:cNvSpPr txBox="1">
            <a:spLocks/>
          </p:cNvSpPr>
          <p:nvPr/>
        </p:nvSpPr>
        <p:spPr>
          <a:xfrm>
            <a:off x="0" y="0"/>
            <a:ext cx="12192000" cy="1429985"/>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lumMod val="95000"/>
                  </a:schemeClr>
                </a:solidFill>
                <a:latin typeface="Century Gothic" panose="020B0502020202020204" pitchFamily="34" charset="0"/>
              </a:rPr>
              <a:t>How does it work ? </a:t>
            </a:r>
          </a:p>
        </p:txBody>
      </p:sp>
      <p:grpSp>
        <p:nvGrpSpPr>
          <p:cNvPr id="7" name="Group 6">
            <a:extLst>
              <a:ext uri="{FF2B5EF4-FFF2-40B4-BE49-F238E27FC236}">
                <a16:creationId xmlns:a16="http://schemas.microsoft.com/office/drawing/2014/main" id="{77C82E5F-16E5-0C48-A667-49C8F71BC747}"/>
              </a:ext>
            </a:extLst>
          </p:cNvPr>
          <p:cNvGrpSpPr/>
          <p:nvPr/>
        </p:nvGrpSpPr>
        <p:grpSpPr>
          <a:xfrm>
            <a:off x="2892753" y="5161987"/>
            <a:ext cx="1044576" cy="1325563"/>
            <a:chOff x="3714750" y="3666296"/>
            <a:chExt cx="1959514" cy="2689204"/>
          </a:xfrm>
          <a:effectLst>
            <a:outerShdw blurRad="50800" dist="38100" dir="2700000" algn="tl" rotWithShape="0">
              <a:prstClr val="black">
                <a:alpha val="40000"/>
              </a:prstClr>
            </a:outerShdw>
          </a:effectLst>
        </p:grpSpPr>
        <p:pic>
          <p:nvPicPr>
            <p:cNvPr id="4" name="Picture 3">
              <a:extLst>
                <a:ext uri="{FF2B5EF4-FFF2-40B4-BE49-F238E27FC236}">
                  <a16:creationId xmlns:a16="http://schemas.microsoft.com/office/drawing/2014/main" id="{82C99BC7-6183-6B43-B7B6-709931983B25}"/>
                </a:ext>
              </a:extLst>
            </p:cNvPr>
            <p:cNvPicPr>
              <a:picLocks noChangeAspect="1"/>
            </p:cNvPicPr>
            <p:nvPr/>
          </p:nvPicPr>
          <p:blipFill>
            <a:blip r:embed="rId3"/>
            <a:stretch>
              <a:fillRect/>
            </a:stretch>
          </p:blipFill>
          <p:spPr>
            <a:xfrm>
              <a:off x="3714750" y="4768849"/>
              <a:ext cx="1959514" cy="1586651"/>
            </a:xfrm>
            <a:prstGeom prst="rect">
              <a:avLst/>
            </a:prstGeom>
          </p:spPr>
        </p:pic>
        <p:pic>
          <p:nvPicPr>
            <p:cNvPr id="6" name="Picture 5">
              <a:extLst>
                <a:ext uri="{FF2B5EF4-FFF2-40B4-BE49-F238E27FC236}">
                  <a16:creationId xmlns:a16="http://schemas.microsoft.com/office/drawing/2014/main" id="{856AFF63-A08B-4F4B-9169-FEE6F4EA41AA}"/>
                </a:ext>
              </a:extLst>
            </p:cNvPr>
            <p:cNvPicPr>
              <a:picLocks noChangeAspect="1"/>
            </p:cNvPicPr>
            <p:nvPr/>
          </p:nvPicPr>
          <p:blipFill>
            <a:blip r:embed="rId4"/>
            <a:stretch>
              <a:fillRect/>
            </a:stretch>
          </p:blipFill>
          <p:spPr>
            <a:xfrm>
              <a:off x="3714750" y="3666296"/>
              <a:ext cx="1959514" cy="1102554"/>
            </a:xfrm>
            <a:prstGeom prst="rect">
              <a:avLst/>
            </a:prstGeom>
          </p:spPr>
        </p:pic>
      </p:grpSp>
      <p:pic>
        <p:nvPicPr>
          <p:cNvPr id="11" name="Picture 10">
            <a:extLst>
              <a:ext uri="{FF2B5EF4-FFF2-40B4-BE49-F238E27FC236}">
                <a16:creationId xmlns:a16="http://schemas.microsoft.com/office/drawing/2014/main" id="{CFED38B8-36CC-5946-BC13-3547A67C8CEE}"/>
              </a:ext>
            </a:extLst>
          </p:cNvPr>
          <p:cNvPicPr>
            <a:picLocks noChangeAspect="1"/>
          </p:cNvPicPr>
          <p:nvPr/>
        </p:nvPicPr>
        <p:blipFill>
          <a:blip r:embed="rId5"/>
          <a:stretch>
            <a:fillRect/>
          </a:stretch>
        </p:blipFill>
        <p:spPr>
          <a:xfrm>
            <a:off x="2911194" y="2414816"/>
            <a:ext cx="1026135" cy="1026135"/>
          </a:xfrm>
          <a:prstGeom prst="rect">
            <a:avLst/>
          </a:prstGeom>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B47F78B5-D34A-054D-BFE3-F948885B3DE9}"/>
              </a:ext>
            </a:extLst>
          </p:cNvPr>
          <p:cNvPicPr>
            <a:picLocks noChangeAspect="1"/>
          </p:cNvPicPr>
          <p:nvPr/>
        </p:nvPicPr>
        <p:blipFill>
          <a:blip r:embed="rId6"/>
          <a:stretch>
            <a:fillRect/>
          </a:stretch>
        </p:blipFill>
        <p:spPr>
          <a:xfrm>
            <a:off x="2844562" y="3659242"/>
            <a:ext cx="1159400" cy="1343432"/>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E50FF5F1-6F8B-9A40-BB82-16813A90E91B}"/>
              </a:ext>
            </a:extLst>
          </p:cNvPr>
          <p:cNvPicPr>
            <a:picLocks noChangeAspect="1"/>
          </p:cNvPicPr>
          <p:nvPr/>
        </p:nvPicPr>
        <p:blipFill>
          <a:blip r:embed="rId7"/>
          <a:stretch>
            <a:fillRect/>
          </a:stretch>
        </p:blipFill>
        <p:spPr>
          <a:xfrm>
            <a:off x="4992615" y="1701721"/>
            <a:ext cx="3218544" cy="1528808"/>
          </a:xfrm>
          <a:prstGeom prst="rect">
            <a:avLst/>
          </a:prstGeom>
          <a:effectLst>
            <a:outerShdw blurRad="50800" dist="38100" dir="2700000" algn="tl" rotWithShape="0">
              <a:prstClr val="black">
                <a:alpha val="40000"/>
              </a:prstClr>
            </a:outerShdw>
          </a:effectLst>
        </p:spPr>
      </p:pic>
      <p:grpSp>
        <p:nvGrpSpPr>
          <p:cNvPr id="34" name="Group 33">
            <a:extLst>
              <a:ext uri="{FF2B5EF4-FFF2-40B4-BE49-F238E27FC236}">
                <a16:creationId xmlns:a16="http://schemas.microsoft.com/office/drawing/2014/main" id="{46AD8D6B-023E-914E-846C-17925E65DFAC}"/>
              </a:ext>
            </a:extLst>
          </p:cNvPr>
          <p:cNvGrpSpPr/>
          <p:nvPr/>
        </p:nvGrpSpPr>
        <p:grpSpPr>
          <a:xfrm>
            <a:off x="9291143" y="3820286"/>
            <a:ext cx="2403374" cy="1182388"/>
            <a:chOff x="9291143" y="3820286"/>
            <a:chExt cx="2403374" cy="1182388"/>
          </a:xfrm>
          <a:effectLst>
            <a:outerShdw blurRad="50800" dist="38100" dir="2700000" algn="tl" rotWithShape="0">
              <a:prstClr val="black">
                <a:alpha val="40000"/>
              </a:prstClr>
            </a:outerShdw>
          </a:effectLst>
        </p:grpSpPr>
        <p:pic>
          <p:nvPicPr>
            <p:cNvPr id="21" name="Picture 20">
              <a:extLst>
                <a:ext uri="{FF2B5EF4-FFF2-40B4-BE49-F238E27FC236}">
                  <a16:creationId xmlns:a16="http://schemas.microsoft.com/office/drawing/2014/main" id="{593B0598-B177-E145-9EAD-BD772D59079D}"/>
                </a:ext>
              </a:extLst>
            </p:cNvPr>
            <p:cNvPicPr>
              <a:picLocks noChangeAspect="1"/>
            </p:cNvPicPr>
            <p:nvPr/>
          </p:nvPicPr>
          <p:blipFill>
            <a:blip r:embed="rId8"/>
            <a:stretch>
              <a:fillRect/>
            </a:stretch>
          </p:blipFill>
          <p:spPr>
            <a:xfrm>
              <a:off x="9291143" y="3820286"/>
              <a:ext cx="2403374" cy="1182388"/>
            </a:xfrm>
            <a:prstGeom prst="rect">
              <a:avLst/>
            </a:prstGeom>
          </p:spPr>
        </p:pic>
        <p:pic>
          <p:nvPicPr>
            <p:cNvPr id="19" name="Picture 18">
              <a:extLst>
                <a:ext uri="{FF2B5EF4-FFF2-40B4-BE49-F238E27FC236}">
                  <a16:creationId xmlns:a16="http://schemas.microsoft.com/office/drawing/2014/main" id="{FF748ED9-22F8-C144-9597-AE2D23762B91}"/>
                </a:ext>
              </a:extLst>
            </p:cNvPr>
            <p:cNvPicPr>
              <a:picLocks noChangeAspect="1"/>
            </p:cNvPicPr>
            <p:nvPr/>
          </p:nvPicPr>
          <p:blipFill>
            <a:blip r:embed="rId9"/>
            <a:stretch>
              <a:fillRect/>
            </a:stretch>
          </p:blipFill>
          <p:spPr>
            <a:xfrm>
              <a:off x="10002998" y="4016982"/>
              <a:ext cx="1235552" cy="575082"/>
            </a:xfrm>
            <a:prstGeom prst="rect">
              <a:avLst/>
            </a:prstGeom>
          </p:spPr>
        </p:pic>
      </p:grpSp>
      <p:sp>
        <p:nvSpPr>
          <p:cNvPr id="23" name="Bent-Up Arrow 22">
            <a:extLst>
              <a:ext uri="{FF2B5EF4-FFF2-40B4-BE49-F238E27FC236}">
                <a16:creationId xmlns:a16="http://schemas.microsoft.com/office/drawing/2014/main" id="{48F188D8-D1FB-C44F-9AE7-637604A15C4E}"/>
              </a:ext>
            </a:extLst>
          </p:cNvPr>
          <p:cNvSpPr/>
          <p:nvPr/>
        </p:nvSpPr>
        <p:spPr>
          <a:xfrm rot="5400000">
            <a:off x="7092957" y="3123661"/>
            <a:ext cx="1181337" cy="1963445"/>
          </a:xfrm>
          <a:prstGeom prst="bentUpArrow">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4" name="Bent-Up Arrow 23">
            <a:extLst>
              <a:ext uri="{FF2B5EF4-FFF2-40B4-BE49-F238E27FC236}">
                <a16:creationId xmlns:a16="http://schemas.microsoft.com/office/drawing/2014/main" id="{F66276A6-6520-F443-9371-70726A108EBD}"/>
              </a:ext>
            </a:extLst>
          </p:cNvPr>
          <p:cNvSpPr/>
          <p:nvPr/>
        </p:nvSpPr>
        <p:spPr>
          <a:xfrm>
            <a:off x="4585845" y="3429000"/>
            <a:ext cx="1736877" cy="1120556"/>
          </a:xfrm>
          <a:prstGeom prst="bentUpArrow">
            <a:avLst>
              <a:gd name="adj1" fmla="val 25000"/>
              <a:gd name="adj2" fmla="val 23771"/>
              <a:gd name="adj3" fmla="val 25000"/>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pic>
        <p:nvPicPr>
          <p:cNvPr id="26" name="Picture 25">
            <a:extLst>
              <a:ext uri="{FF2B5EF4-FFF2-40B4-BE49-F238E27FC236}">
                <a16:creationId xmlns:a16="http://schemas.microsoft.com/office/drawing/2014/main" id="{47AFEA9B-099E-7A44-B2D0-A90FC7C2E188}"/>
              </a:ext>
            </a:extLst>
          </p:cNvPr>
          <p:cNvPicPr>
            <a:picLocks noChangeAspect="1"/>
          </p:cNvPicPr>
          <p:nvPr/>
        </p:nvPicPr>
        <p:blipFill>
          <a:blip r:embed="rId10"/>
          <a:stretch>
            <a:fillRect/>
          </a:stretch>
        </p:blipFill>
        <p:spPr>
          <a:xfrm>
            <a:off x="108187" y="3269159"/>
            <a:ext cx="1849708" cy="2227825"/>
          </a:xfrm>
          <a:prstGeom prst="rect">
            <a:avLst/>
          </a:prstGeom>
        </p:spPr>
      </p:pic>
      <p:sp>
        <p:nvSpPr>
          <p:cNvPr id="27" name="Right Arrow 26">
            <a:extLst>
              <a:ext uri="{FF2B5EF4-FFF2-40B4-BE49-F238E27FC236}">
                <a16:creationId xmlns:a16="http://schemas.microsoft.com/office/drawing/2014/main" id="{83E3E69C-2B1C-ED4D-97A5-2316357FFDC9}"/>
              </a:ext>
            </a:extLst>
          </p:cNvPr>
          <p:cNvSpPr/>
          <p:nvPr/>
        </p:nvSpPr>
        <p:spPr>
          <a:xfrm>
            <a:off x="1875827" y="4134646"/>
            <a:ext cx="861480" cy="496852"/>
          </a:xfrm>
          <a:prstGeom prst="rightArrow">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pic>
        <p:nvPicPr>
          <p:cNvPr id="29" name="Picture 28">
            <a:extLst>
              <a:ext uri="{FF2B5EF4-FFF2-40B4-BE49-F238E27FC236}">
                <a16:creationId xmlns:a16="http://schemas.microsoft.com/office/drawing/2014/main" id="{638A6677-C5A2-D644-BAA8-DB1CD8743358}"/>
              </a:ext>
            </a:extLst>
          </p:cNvPr>
          <p:cNvPicPr>
            <a:picLocks noChangeAspect="1"/>
          </p:cNvPicPr>
          <p:nvPr/>
        </p:nvPicPr>
        <p:blipFill>
          <a:blip r:embed="rId11"/>
          <a:stretch>
            <a:fillRect/>
          </a:stretch>
        </p:blipFill>
        <p:spPr>
          <a:xfrm>
            <a:off x="9308301" y="2081776"/>
            <a:ext cx="2534015" cy="1148753"/>
          </a:xfrm>
          <a:prstGeom prst="rect">
            <a:avLst/>
          </a:prstGeom>
        </p:spPr>
      </p:pic>
      <p:pic>
        <p:nvPicPr>
          <p:cNvPr id="31" name="Picture 30">
            <a:extLst>
              <a:ext uri="{FF2B5EF4-FFF2-40B4-BE49-F238E27FC236}">
                <a16:creationId xmlns:a16="http://schemas.microsoft.com/office/drawing/2014/main" id="{7C87F557-DA7E-7F4C-894E-EF458B06F6DE}"/>
              </a:ext>
            </a:extLst>
          </p:cNvPr>
          <p:cNvPicPr>
            <a:picLocks noChangeAspect="1"/>
          </p:cNvPicPr>
          <p:nvPr/>
        </p:nvPicPr>
        <p:blipFill>
          <a:blip r:embed="rId12"/>
          <a:stretch>
            <a:fillRect/>
          </a:stretch>
        </p:blipFill>
        <p:spPr>
          <a:xfrm>
            <a:off x="9074036" y="1773537"/>
            <a:ext cx="3002651" cy="218070"/>
          </a:xfrm>
          <a:prstGeom prst="rect">
            <a:avLst/>
          </a:prstGeom>
        </p:spPr>
      </p:pic>
      <p:sp>
        <p:nvSpPr>
          <p:cNvPr id="32" name="Up Arrow 31">
            <a:extLst>
              <a:ext uri="{FF2B5EF4-FFF2-40B4-BE49-F238E27FC236}">
                <a16:creationId xmlns:a16="http://schemas.microsoft.com/office/drawing/2014/main" id="{670C25C7-4603-2D4A-A8CF-82536BC2E4F9}"/>
              </a:ext>
            </a:extLst>
          </p:cNvPr>
          <p:cNvSpPr/>
          <p:nvPr/>
        </p:nvSpPr>
        <p:spPr>
          <a:xfrm>
            <a:off x="10170377" y="3320445"/>
            <a:ext cx="331317" cy="409145"/>
          </a:xfrm>
          <a:prstGeom prst="upArrow">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3" name="Up Arrow 32">
            <a:extLst>
              <a:ext uri="{FF2B5EF4-FFF2-40B4-BE49-F238E27FC236}">
                <a16:creationId xmlns:a16="http://schemas.microsoft.com/office/drawing/2014/main" id="{2313E8F0-3406-3549-9CCA-B73EF637D141}"/>
              </a:ext>
            </a:extLst>
          </p:cNvPr>
          <p:cNvSpPr/>
          <p:nvPr/>
        </p:nvSpPr>
        <p:spPr>
          <a:xfrm flipV="1">
            <a:off x="10511462" y="3342215"/>
            <a:ext cx="331317" cy="409144"/>
          </a:xfrm>
          <a:prstGeom prst="upArrow">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6" name="TextBox 35">
            <a:extLst>
              <a:ext uri="{FF2B5EF4-FFF2-40B4-BE49-F238E27FC236}">
                <a16:creationId xmlns:a16="http://schemas.microsoft.com/office/drawing/2014/main" id="{F2DF1880-D675-CD4D-9C16-90BD0F2AE28B}"/>
              </a:ext>
            </a:extLst>
          </p:cNvPr>
          <p:cNvSpPr txBox="1"/>
          <p:nvPr/>
        </p:nvSpPr>
        <p:spPr>
          <a:xfrm>
            <a:off x="9611425" y="2752860"/>
            <a:ext cx="2037737" cy="461665"/>
          </a:xfrm>
          <a:prstGeom prst="rect">
            <a:avLst/>
          </a:prstGeom>
          <a:noFill/>
        </p:spPr>
        <p:txBody>
          <a:bodyPr wrap="none" rtlCol="0">
            <a:spAutoFit/>
          </a:bodyPr>
          <a:lstStyle/>
          <a:p>
            <a:r>
              <a:rPr lang="en-US" sz="2400" b="1" dirty="0">
                <a:solidFill>
                  <a:schemeClr val="tx1">
                    <a:lumMod val="85000"/>
                    <a:lumOff val="15000"/>
                  </a:schemeClr>
                </a:solidFill>
                <a:latin typeface="Century Gothic" panose="020B0502020202020204" pitchFamily="34" charset="0"/>
              </a:rPr>
              <a:t>Naïve Bayes</a:t>
            </a:r>
          </a:p>
        </p:txBody>
      </p:sp>
      <p:sp>
        <p:nvSpPr>
          <p:cNvPr id="35" name="TextBox 34">
            <a:extLst>
              <a:ext uri="{FF2B5EF4-FFF2-40B4-BE49-F238E27FC236}">
                <a16:creationId xmlns:a16="http://schemas.microsoft.com/office/drawing/2014/main" id="{60654A9E-0212-2D40-AB34-90F2EED6D584}"/>
              </a:ext>
            </a:extLst>
          </p:cNvPr>
          <p:cNvSpPr txBox="1"/>
          <p:nvPr/>
        </p:nvSpPr>
        <p:spPr>
          <a:xfrm>
            <a:off x="9586419" y="2728347"/>
            <a:ext cx="2037737" cy="461665"/>
          </a:xfrm>
          <a:prstGeom prst="rect">
            <a:avLst/>
          </a:prstGeom>
          <a:noFill/>
        </p:spPr>
        <p:txBody>
          <a:bodyPr wrap="none" rtlCol="0">
            <a:spAutoFit/>
          </a:bodyPr>
          <a:lstStyle/>
          <a:p>
            <a:r>
              <a:rPr lang="en-US" sz="2400" b="1" dirty="0">
                <a:solidFill>
                  <a:schemeClr val="bg1"/>
                </a:solidFill>
                <a:latin typeface="Century Gothic" panose="020B0502020202020204" pitchFamily="34" charset="0"/>
              </a:rPr>
              <a:t>Naïve Bayes</a:t>
            </a:r>
          </a:p>
        </p:txBody>
      </p:sp>
      <p:pic>
        <p:nvPicPr>
          <p:cNvPr id="39" name="Picture 38">
            <a:extLst>
              <a:ext uri="{FF2B5EF4-FFF2-40B4-BE49-F238E27FC236}">
                <a16:creationId xmlns:a16="http://schemas.microsoft.com/office/drawing/2014/main" id="{E66E0851-4FD8-DF4B-909C-895E9EF4666A}"/>
              </a:ext>
            </a:extLst>
          </p:cNvPr>
          <p:cNvPicPr>
            <a:picLocks noChangeAspect="1"/>
          </p:cNvPicPr>
          <p:nvPr/>
        </p:nvPicPr>
        <p:blipFill>
          <a:blip r:embed="rId13">
            <a:alphaModFix amt="13000"/>
          </a:blip>
          <a:stretch>
            <a:fillRect/>
          </a:stretch>
        </p:blipFill>
        <p:spPr>
          <a:xfrm>
            <a:off x="5212557" y="4505103"/>
            <a:ext cx="2352897" cy="2352897"/>
          </a:xfrm>
          <a:prstGeom prst="rect">
            <a:avLst/>
          </a:prstGeom>
        </p:spPr>
      </p:pic>
      <p:pic>
        <p:nvPicPr>
          <p:cNvPr id="43" name="Picture 42">
            <a:extLst>
              <a:ext uri="{FF2B5EF4-FFF2-40B4-BE49-F238E27FC236}">
                <a16:creationId xmlns:a16="http://schemas.microsoft.com/office/drawing/2014/main" id="{C6C75CF3-DFD4-E94E-82B6-7E22E32D3829}"/>
              </a:ext>
            </a:extLst>
          </p:cNvPr>
          <p:cNvPicPr>
            <a:picLocks noChangeAspect="1"/>
          </p:cNvPicPr>
          <p:nvPr/>
        </p:nvPicPr>
        <p:blipFill>
          <a:blip r:embed="rId14">
            <a:alphaModFix amt="13000"/>
          </a:blip>
          <a:stretch>
            <a:fillRect/>
          </a:stretch>
        </p:blipFill>
        <p:spPr>
          <a:xfrm>
            <a:off x="8310064" y="5234693"/>
            <a:ext cx="1252704" cy="1394314"/>
          </a:xfrm>
          <a:prstGeom prst="rect">
            <a:avLst/>
          </a:prstGeom>
        </p:spPr>
      </p:pic>
      <p:sp>
        <p:nvSpPr>
          <p:cNvPr id="44" name="Bent-Up Arrow 43">
            <a:extLst>
              <a:ext uri="{FF2B5EF4-FFF2-40B4-BE49-F238E27FC236}">
                <a16:creationId xmlns:a16="http://schemas.microsoft.com/office/drawing/2014/main" id="{82F7D871-42F6-1A49-B979-C61D59E79D93}"/>
              </a:ext>
            </a:extLst>
          </p:cNvPr>
          <p:cNvSpPr/>
          <p:nvPr/>
        </p:nvSpPr>
        <p:spPr>
          <a:xfrm rot="16200000" flipH="1">
            <a:off x="9774036" y="4977862"/>
            <a:ext cx="811911" cy="1325574"/>
          </a:xfrm>
          <a:prstGeom prst="bentUpArrow">
            <a:avLst/>
          </a:prstGeom>
          <a:solidFill>
            <a:srgbClr val="00B050">
              <a:alpha val="14000"/>
            </a:srgbClr>
          </a:solidFill>
          <a:ln>
            <a:noFill/>
          </a:ln>
          <a:effectLst>
            <a:outerShdw blurRad="50800" dist="381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5" name="Right Arrow 44">
            <a:extLst>
              <a:ext uri="{FF2B5EF4-FFF2-40B4-BE49-F238E27FC236}">
                <a16:creationId xmlns:a16="http://schemas.microsoft.com/office/drawing/2014/main" id="{97FFCC44-2470-D842-97D6-F48D57116B88}"/>
              </a:ext>
            </a:extLst>
          </p:cNvPr>
          <p:cNvSpPr/>
          <p:nvPr/>
        </p:nvSpPr>
        <p:spPr>
          <a:xfrm flipH="1">
            <a:off x="7709707" y="5667676"/>
            <a:ext cx="691341" cy="407505"/>
          </a:xfrm>
          <a:prstGeom prst="rightArrow">
            <a:avLst/>
          </a:prstGeom>
          <a:solidFill>
            <a:srgbClr val="00B050">
              <a:alpha val="19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Tree>
    <p:extLst>
      <p:ext uri="{BB962C8B-B14F-4D97-AF65-F5344CB8AC3E}">
        <p14:creationId xmlns:p14="http://schemas.microsoft.com/office/powerpoint/2010/main" val="357782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 presetClass="entr" presetSubtype="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32" grpId="0" animBg="1"/>
      <p:bldP spid="33" grpId="0" animBg="1"/>
      <p:bldP spid="36" grpId="0"/>
      <p:bldP spid="35" grpId="0"/>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988101" y="2766218"/>
            <a:ext cx="10515600" cy="1325563"/>
          </a:xfrm>
        </p:spPr>
        <p:txBody>
          <a:bodyPr/>
          <a:lstStyle/>
          <a:p>
            <a:pPr algn="ctr"/>
            <a:r>
              <a:rPr lang="en-US" b="1" dirty="0">
                <a:solidFill>
                  <a:schemeClr val="tx1">
                    <a:lumMod val="75000"/>
                    <a:lumOff val="25000"/>
                  </a:schemeClr>
                </a:solidFill>
                <a:latin typeface="Century Gothic" panose="020B0502020202020204" pitchFamily="34" charset="0"/>
              </a:rPr>
              <a:t>Let’s run the software</a:t>
            </a:r>
          </a:p>
        </p:txBody>
      </p:sp>
    </p:spTree>
    <p:extLst>
      <p:ext uri="{BB962C8B-B14F-4D97-AF65-F5344CB8AC3E}">
        <p14:creationId xmlns:p14="http://schemas.microsoft.com/office/powerpoint/2010/main" val="428307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1:</a:t>
            </a:r>
          </a:p>
        </p:txBody>
      </p:sp>
      <p:sp>
        <p:nvSpPr>
          <p:cNvPr id="4" name="Rectangle 3">
            <a:extLst>
              <a:ext uri="{FF2B5EF4-FFF2-40B4-BE49-F238E27FC236}">
                <a16:creationId xmlns:a16="http://schemas.microsoft.com/office/drawing/2014/main" id="{1DE15FD0-14E3-784F-B72E-E7D25B9DA328}"/>
              </a:ext>
            </a:extLst>
          </p:cNvPr>
          <p:cNvSpPr/>
          <p:nvPr/>
        </p:nvSpPr>
        <p:spPr>
          <a:xfrm>
            <a:off x="234846" y="1766672"/>
            <a:ext cx="11512446" cy="2862322"/>
          </a:xfrm>
          <a:prstGeom prst="rect">
            <a:avLst/>
          </a:prstGeom>
        </p:spPr>
        <p:txBody>
          <a:bodyPr wrap="square">
            <a:spAutoFit/>
          </a:bodyPr>
          <a:lstStyle/>
          <a:p>
            <a:r>
              <a:rPr lang="en-US" sz="3600" b="1" dirty="0">
                <a:latin typeface="Century Gothic" panose="020B0502020202020204" pitchFamily="34" charset="0"/>
              </a:rPr>
              <a:t>I don't write many One Star reviews, so when I do, they are well </a:t>
            </a:r>
            <a:r>
              <a:rPr lang="en-US" sz="3600" b="1" dirty="0" err="1">
                <a:latin typeface="Century Gothic" panose="020B0502020202020204" pitchFamily="34" charset="0"/>
              </a:rPr>
              <a:t>deserved.Look</a:t>
            </a:r>
            <a:r>
              <a:rPr lang="en-US" sz="3600" b="1" dirty="0">
                <a:latin typeface="Century Gothic" panose="020B0502020202020204" pitchFamily="34" charset="0"/>
              </a:rPr>
              <a:t> at the owner's response. What a joke like the food and </a:t>
            </a:r>
            <a:r>
              <a:rPr lang="en-US" sz="3600" b="1" dirty="0" err="1">
                <a:latin typeface="Century Gothic" panose="020B0502020202020204" pitchFamily="34" charset="0"/>
              </a:rPr>
              <a:t>service.Small</a:t>
            </a:r>
            <a:r>
              <a:rPr lang="en-US" sz="3600" b="1" dirty="0">
                <a:latin typeface="Century Gothic" panose="020B0502020202020204" pitchFamily="34" charset="0"/>
              </a:rPr>
              <a:t> </a:t>
            </a:r>
            <a:r>
              <a:rPr lang="en-US" sz="3600" b="1" dirty="0" err="1">
                <a:latin typeface="Century Gothic" panose="020B0502020202020204" pitchFamily="34" charset="0"/>
              </a:rPr>
              <a:t>portionsOverpriced</a:t>
            </a:r>
            <a:r>
              <a:rPr lang="en-US" sz="3600" b="1" dirty="0">
                <a:latin typeface="Century Gothic" panose="020B0502020202020204" pitchFamily="34" charset="0"/>
              </a:rPr>
              <a:t> and lousy service!!!!!ATJAAC - Avoid This Joint At All Costs!!!!!</a:t>
            </a:r>
          </a:p>
        </p:txBody>
      </p:sp>
      <p:sp>
        <p:nvSpPr>
          <p:cNvPr id="5" name="TextBox 4">
            <a:extLst>
              <a:ext uri="{FF2B5EF4-FFF2-40B4-BE49-F238E27FC236}">
                <a16:creationId xmlns:a16="http://schemas.microsoft.com/office/drawing/2014/main" id="{79FA3D71-5D61-6141-8856-91755E2002C1}"/>
              </a:ext>
            </a:extLst>
          </p:cNvPr>
          <p:cNvSpPr txBox="1"/>
          <p:nvPr/>
        </p:nvSpPr>
        <p:spPr>
          <a:xfrm>
            <a:off x="2370045" y="5804622"/>
            <a:ext cx="7242047" cy="646331"/>
          </a:xfrm>
          <a:prstGeom prst="rect">
            <a:avLst/>
          </a:prstGeom>
          <a:noFill/>
        </p:spPr>
        <p:txBody>
          <a:bodyPr wrap="none" rtlCol="0">
            <a:spAutoFit/>
          </a:bodyPr>
          <a:lstStyle/>
          <a:p>
            <a:r>
              <a:rPr lang="en-US" sz="3600" b="1" dirty="0"/>
              <a:t>Vader Sentiment Analysis:   </a:t>
            </a:r>
            <a:r>
              <a:rPr lang="en-US" sz="3600" b="1" dirty="0">
                <a:solidFill>
                  <a:srgbClr val="00B050"/>
                </a:solidFill>
              </a:rPr>
              <a:t>‘Positive’</a:t>
            </a:r>
          </a:p>
        </p:txBody>
      </p:sp>
      <p:sp>
        <p:nvSpPr>
          <p:cNvPr id="6" name="Rectangle 5">
            <a:extLst>
              <a:ext uri="{FF2B5EF4-FFF2-40B4-BE49-F238E27FC236}">
                <a16:creationId xmlns:a16="http://schemas.microsoft.com/office/drawing/2014/main" id="{83E7EEF7-E2D6-D94A-BAFB-138C7994AC3A}"/>
              </a:ext>
            </a:extLst>
          </p:cNvPr>
          <p:cNvSpPr/>
          <p:nvPr/>
        </p:nvSpPr>
        <p:spPr>
          <a:xfrm>
            <a:off x="237346" y="1769172"/>
            <a:ext cx="11512446" cy="2862322"/>
          </a:xfrm>
          <a:prstGeom prst="rect">
            <a:avLst/>
          </a:prstGeom>
        </p:spPr>
        <p:txBody>
          <a:bodyPr wrap="square">
            <a:spAutoFit/>
          </a:bodyPr>
          <a:lstStyle/>
          <a:p>
            <a:r>
              <a:rPr lang="en-US" sz="3600" b="1" dirty="0">
                <a:latin typeface="Century Gothic" panose="020B0502020202020204" pitchFamily="34" charset="0"/>
              </a:rPr>
              <a:t>I don't write many One Star reviews, so when I do, they are </a:t>
            </a:r>
            <a:r>
              <a:rPr lang="en-US" sz="3600" b="1" dirty="0">
                <a:highlight>
                  <a:srgbClr val="FFFF00"/>
                </a:highlight>
                <a:latin typeface="Century Gothic" panose="020B0502020202020204" pitchFamily="34" charset="0"/>
              </a:rPr>
              <a:t>well </a:t>
            </a:r>
            <a:r>
              <a:rPr lang="en-US" sz="3600" b="1" dirty="0" err="1">
                <a:highlight>
                  <a:srgbClr val="FFFF00"/>
                </a:highlight>
                <a:latin typeface="Century Gothic" panose="020B0502020202020204" pitchFamily="34" charset="0"/>
              </a:rPr>
              <a:t>deserved</a:t>
            </a:r>
            <a:r>
              <a:rPr lang="en-US" sz="3600" b="1" dirty="0" err="1">
                <a:latin typeface="Century Gothic" panose="020B0502020202020204" pitchFamily="34" charset="0"/>
              </a:rPr>
              <a:t>.Look</a:t>
            </a:r>
            <a:r>
              <a:rPr lang="en-US" sz="3600" b="1" dirty="0">
                <a:latin typeface="Century Gothic" panose="020B0502020202020204" pitchFamily="34" charset="0"/>
              </a:rPr>
              <a:t> at the owner's response. </a:t>
            </a:r>
            <a:r>
              <a:rPr lang="en-US" sz="3600" b="1" dirty="0">
                <a:highlight>
                  <a:srgbClr val="FFFF00"/>
                </a:highlight>
                <a:latin typeface="Century Gothic" panose="020B0502020202020204" pitchFamily="34" charset="0"/>
              </a:rPr>
              <a:t>What a joke </a:t>
            </a:r>
            <a:r>
              <a:rPr lang="en-US" sz="3600" b="1" dirty="0">
                <a:highlight>
                  <a:srgbClr val="00FF00"/>
                </a:highlight>
                <a:latin typeface="Century Gothic" panose="020B0502020202020204" pitchFamily="34" charset="0"/>
              </a:rPr>
              <a:t>like the food and </a:t>
            </a:r>
            <a:r>
              <a:rPr lang="en-US" sz="3600" b="1" dirty="0" err="1">
                <a:highlight>
                  <a:srgbClr val="00FF00"/>
                </a:highlight>
                <a:latin typeface="Century Gothic" panose="020B0502020202020204" pitchFamily="34" charset="0"/>
              </a:rPr>
              <a:t>service.</a:t>
            </a:r>
            <a:r>
              <a:rPr lang="en-US" sz="3600" b="1" dirty="0" err="1">
                <a:latin typeface="Century Gothic" panose="020B0502020202020204" pitchFamily="34" charset="0"/>
              </a:rPr>
              <a:t>Small</a:t>
            </a:r>
            <a:r>
              <a:rPr lang="en-US" sz="3600" b="1" dirty="0">
                <a:latin typeface="Century Gothic" panose="020B0502020202020204" pitchFamily="34" charset="0"/>
              </a:rPr>
              <a:t> </a:t>
            </a:r>
            <a:r>
              <a:rPr lang="en-US" sz="3600" b="1" dirty="0" err="1">
                <a:latin typeface="Century Gothic" panose="020B0502020202020204" pitchFamily="34" charset="0"/>
              </a:rPr>
              <a:t>portionsOverpriced</a:t>
            </a:r>
            <a:r>
              <a:rPr lang="en-US" sz="3600" b="1" dirty="0">
                <a:latin typeface="Century Gothic" panose="020B0502020202020204" pitchFamily="34" charset="0"/>
              </a:rPr>
              <a:t> and </a:t>
            </a:r>
            <a:r>
              <a:rPr lang="en-US" sz="3600" b="1" dirty="0">
                <a:highlight>
                  <a:srgbClr val="FF0000"/>
                </a:highlight>
                <a:latin typeface="Century Gothic" panose="020B0502020202020204" pitchFamily="34" charset="0"/>
              </a:rPr>
              <a:t>lousy service!!!!!</a:t>
            </a:r>
            <a:r>
              <a:rPr lang="en-US" sz="3600" b="1" dirty="0">
                <a:latin typeface="Century Gothic" panose="020B0502020202020204" pitchFamily="34" charset="0"/>
              </a:rPr>
              <a:t>ATJAAC - </a:t>
            </a:r>
            <a:r>
              <a:rPr lang="en-US" sz="3600" b="1" dirty="0">
                <a:highlight>
                  <a:srgbClr val="FF0000"/>
                </a:highlight>
                <a:latin typeface="Century Gothic" panose="020B0502020202020204" pitchFamily="34" charset="0"/>
              </a:rPr>
              <a:t>Avoid This Joint At All Costs!!!!!</a:t>
            </a:r>
          </a:p>
        </p:txBody>
      </p:sp>
    </p:spTree>
    <p:extLst>
      <p:ext uri="{BB962C8B-B14F-4D97-AF65-F5344CB8AC3E}">
        <p14:creationId xmlns:p14="http://schemas.microsoft.com/office/powerpoint/2010/main" val="15043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643E80-532E-8041-98C7-395071676C1C}"/>
              </a:ext>
            </a:extLst>
          </p:cNvPr>
          <p:cNvSpPr/>
          <p:nvPr/>
        </p:nvSpPr>
        <p:spPr>
          <a:xfrm>
            <a:off x="237346" y="1769170"/>
            <a:ext cx="11512446" cy="3785652"/>
          </a:xfrm>
          <a:prstGeom prst="rect">
            <a:avLst/>
          </a:prstGeom>
        </p:spPr>
        <p:txBody>
          <a:bodyPr wrap="square">
            <a:spAutoFit/>
          </a:bodyPr>
          <a:lstStyle/>
          <a:p>
            <a:r>
              <a:rPr lang="en-US" sz="2000" b="1" dirty="0">
                <a:latin typeface="Century Gothic" panose="020B0502020202020204" pitchFamily="34" charset="0"/>
              </a:rPr>
              <a:t>Agree with Daniel Z.'s review revealing that they are *very* deceitful. It just gives me a bad feeling about the ownership and I prefer to support businesses that are ethical, honest, and customer-oriented rather than ones that engage in tactics to be sneaky about nickel-and-diming or price gouging customers. Makes me wonder what shortcuts they are taking with food/ingredients to penny pinch. I ordered a gyro wrap, and it came complete with surprise extra charges for offered sauces and fries which were pictured on the menu *with* the wrap and the listed price for a wrap; and, when I ordered, he simply said, "fries ok for the wrap?" instead of asking me, "Do you want to add fries for $4" or whatever. He also offered me the choice of a sauce from a list of I believe 3, never letting me know that it'd be another couple of extra dollars if I made a selection lol. Ended up doubling what I thought I was paying for a quick lunch, and I didn't really enjoy the meal itself. Beware guys--I won't be back.</a:t>
            </a:r>
          </a:p>
        </p:txBody>
      </p:sp>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2:</a:t>
            </a:r>
          </a:p>
        </p:txBody>
      </p:sp>
      <p:sp>
        <p:nvSpPr>
          <p:cNvPr id="4" name="Rectangle 3">
            <a:extLst>
              <a:ext uri="{FF2B5EF4-FFF2-40B4-BE49-F238E27FC236}">
                <a16:creationId xmlns:a16="http://schemas.microsoft.com/office/drawing/2014/main" id="{1DE15FD0-14E3-784F-B72E-E7D25B9DA328}"/>
              </a:ext>
            </a:extLst>
          </p:cNvPr>
          <p:cNvSpPr/>
          <p:nvPr/>
        </p:nvSpPr>
        <p:spPr>
          <a:xfrm>
            <a:off x="234846" y="1766672"/>
            <a:ext cx="11512446" cy="3785652"/>
          </a:xfrm>
          <a:prstGeom prst="rect">
            <a:avLst/>
          </a:prstGeom>
        </p:spPr>
        <p:txBody>
          <a:bodyPr wrap="square">
            <a:spAutoFit/>
          </a:bodyPr>
          <a:lstStyle/>
          <a:p>
            <a:r>
              <a:rPr lang="en-US" sz="2000" b="1" dirty="0">
                <a:latin typeface="Century Gothic" panose="020B0502020202020204" pitchFamily="34" charset="0"/>
              </a:rPr>
              <a:t>Agree with Daniel Z.'s review revealing that </a:t>
            </a:r>
            <a:r>
              <a:rPr lang="en-US" sz="2000" b="1" dirty="0">
                <a:highlight>
                  <a:srgbClr val="FFFF00"/>
                </a:highlight>
                <a:latin typeface="Century Gothic" panose="020B0502020202020204" pitchFamily="34" charset="0"/>
              </a:rPr>
              <a:t>they are *very* deceitful</a:t>
            </a:r>
            <a:r>
              <a:rPr lang="en-US" sz="2000" b="1" dirty="0">
                <a:latin typeface="Century Gothic" panose="020B0502020202020204" pitchFamily="34" charset="0"/>
              </a:rPr>
              <a:t>. It just </a:t>
            </a:r>
            <a:r>
              <a:rPr lang="en-US" sz="2000" b="1" dirty="0">
                <a:highlight>
                  <a:srgbClr val="FFFF00"/>
                </a:highlight>
                <a:latin typeface="Century Gothic" panose="020B0502020202020204" pitchFamily="34" charset="0"/>
              </a:rPr>
              <a:t>gives me a bad feeling</a:t>
            </a:r>
            <a:r>
              <a:rPr lang="en-US" sz="2000" b="1" dirty="0">
                <a:latin typeface="Century Gothic" panose="020B0502020202020204" pitchFamily="34" charset="0"/>
              </a:rPr>
              <a:t> about the ownership and I prefer to support businesses that are ethical, honest, and customer-oriented rather than ones that engage in tactics to be sneaky about nickel-and-diming or price gouging customers. Makes me wonder what shortcuts they are taking with food/ingredients to penny pinch. </a:t>
            </a:r>
            <a:r>
              <a:rPr lang="en-US" sz="2000" b="1" dirty="0">
                <a:highlight>
                  <a:srgbClr val="FFFF00"/>
                </a:highlight>
                <a:latin typeface="Century Gothic" panose="020B0502020202020204" pitchFamily="34" charset="0"/>
              </a:rPr>
              <a:t>I ordered a gyro wrap, and it came complete with surprise extra charges for offered sauces and fries which were pictured on the menu *with* the wrap and the listed price for a wrap; and, when I ordered, he simply said, "fries ok for the wrap?" instead of asking me, "Do you want to add fries for $4" or whatever. </a:t>
            </a:r>
            <a:r>
              <a:rPr lang="en-US" sz="2000" b="1" dirty="0">
                <a:latin typeface="Century Gothic" panose="020B0502020202020204" pitchFamily="34" charset="0"/>
              </a:rPr>
              <a:t>He also offered me the choice of a sauce from a list of I believe 3, never letting me know that it'd be another couple of extra dollars if I made a selection lol. Ended up doubling what I thought I was paying for a quick lunch, and I </a:t>
            </a:r>
            <a:r>
              <a:rPr lang="en-US" sz="2000" b="1" dirty="0">
                <a:highlight>
                  <a:srgbClr val="FF0000"/>
                </a:highlight>
                <a:latin typeface="Century Gothic" panose="020B0502020202020204" pitchFamily="34" charset="0"/>
              </a:rPr>
              <a:t>didn't really enjoy </a:t>
            </a:r>
            <a:r>
              <a:rPr lang="en-US" sz="2000" b="1" dirty="0">
                <a:latin typeface="Century Gothic" panose="020B0502020202020204" pitchFamily="34" charset="0"/>
              </a:rPr>
              <a:t>the meal itself. </a:t>
            </a:r>
            <a:r>
              <a:rPr lang="en-US" sz="2000" b="1" dirty="0">
                <a:highlight>
                  <a:srgbClr val="FF0000"/>
                </a:highlight>
                <a:latin typeface="Century Gothic" panose="020B0502020202020204" pitchFamily="34" charset="0"/>
              </a:rPr>
              <a:t>Beware </a:t>
            </a:r>
            <a:r>
              <a:rPr lang="en-US" sz="2000" b="1" dirty="0">
                <a:latin typeface="Century Gothic" panose="020B0502020202020204" pitchFamily="34" charset="0"/>
              </a:rPr>
              <a:t>guys--I won't be back.</a:t>
            </a:r>
          </a:p>
        </p:txBody>
      </p:sp>
      <p:sp>
        <p:nvSpPr>
          <p:cNvPr id="5" name="TextBox 4">
            <a:extLst>
              <a:ext uri="{FF2B5EF4-FFF2-40B4-BE49-F238E27FC236}">
                <a16:creationId xmlns:a16="http://schemas.microsoft.com/office/drawing/2014/main" id="{79FA3D71-5D61-6141-8856-91755E2002C1}"/>
              </a:ext>
            </a:extLst>
          </p:cNvPr>
          <p:cNvSpPr txBox="1"/>
          <p:nvPr/>
        </p:nvSpPr>
        <p:spPr>
          <a:xfrm>
            <a:off x="2370045" y="5804621"/>
            <a:ext cx="7242047" cy="646331"/>
          </a:xfrm>
          <a:prstGeom prst="rect">
            <a:avLst/>
          </a:prstGeom>
          <a:noFill/>
        </p:spPr>
        <p:txBody>
          <a:bodyPr wrap="none" rtlCol="0">
            <a:spAutoFit/>
          </a:bodyPr>
          <a:lstStyle/>
          <a:p>
            <a:r>
              <a:rPr lang="en-US" sz="3600" b="1" dirty="0"/>
              <a:t>Vader Sentiment Analysis:   </a:t>
            </a:r>
            <a:r>
              <a:rPr lang="en-US" sz="3600" b="1" dirty="0">
                <a:solidFill>
                  <a:srgbClr val="00B050"/>
                </a:solidFill>
              </a:rPr>
              <a:t>‘Positive’</a:t>
            </a:r>
          </a:p>
        </p:txBody>
      </p:sp>
    </p:spTree>
    <p:extLst>
      <p:ext uri="{BB962C8B-B14F-4D97-AF65-F5344CB8AC3E}">
        <p14:creationId xmlns:p14="http://schemas.microsoft.com/office/powerpoint/2010/main" val="19781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4A1-7A52-C14B-B7DD-2C1DD3AAED19}"/>
              </a:ext>
            </a:extLst>
          </p:cNvPr>
          <p:cNvSpPr>
            <a:spLocks noGrp="1"/>
          </p:cNvSpPr>
          <p:nvPr>
            <p:ph type="title"/>
          </p:nvPr>
        </p:nvSpPr>
        <p:spPr>
          <a:xfrm>
            <a:off x="0" y="0"/>
            <a:ext cx="12192000" cy="1325563"/>
          </a:xfrm>
          <a:solidFill>
            <a:schemeClr val="tx1">
              <a:lumMod val="85000"/>
              <a:lumOff val="15000"/>
            </a:schemeClr>
          </a:solidFill>
        </p:spPr>
        <p:txBody>
          <a:bodyPr/>
          <a:lstStyle/>
          <a:p>
            <a:pPr algn="ctr"/>
            <a:r>
              <a:rPr lang="en-US" b="1" dirty="0">
                <a:solidFill>
                  <a:schemeClr val="bg1">
                    <a:lumMod val="95000"/>
                  </a:schemeClr>
                </a:solidFill>
                <a:latin typeface="Century Gothic" panose="020B0502020202020204" pitchFamily="34" charset="0"/>
              </a:rPr>
              <a:t>Example 3:</a:t>
            </a:r>
          </a:p>
        </p:txBody>
      </p:sp>
      <p:sp>
        <p:nvSpPr>
          <p:cNvPr id="4" name="Rectangle 3">
            <a:extLst>
              <a:ext uri="{FF2B5EF4-FFF2-40B4-BE49-F238E27FC236}">
                <a16:creationId xmlns:a16="http://schemas.microsoft.com/office/drawing/2014/main" id="{1DE15FD0-14E3-784F-B72E-E7D25B9DA328}"/>
              </a:ext>
            </a:extLst>
          </p:cNvPr>
          <p:cNvSpPr/>
          <p:nvPr/>
        </p:nvSpPr>
        <p:spPr>
          <a:xfrm>
            <a:off x="234846" y="1766672"/>
            <a:ext cx="11512446" cy="2308324"/>
          </a:xfrm>
          <a:prstGeom prst="rect">
            <a:avLst/>
          </a:prstGeom>
        </p:spPr>
        <p:txBody>
          <a:bodyPr wrap="square">
            <a:spAutoFit/>
          </a:bodyPr>
          <a:lstStyle/>
          <a:p>
            <a:r>
              <a:rPr lang="en-US" sz="3600" b="1" dirty="0">
                <a:latin typeface="Century Gothic" panose="020B0502020202020204" pitchFamily="34" charset="0"/>
              </a:rPr>
              <a:t>My husband found this place on Yelp and the pics of the food looked amazing. It did not disappoint! Excellent food! Excellent service! Even my picky daughter devoured the chicken, rice and pita!</a:t>
            </a:r>
          </a:p>
        </p:txBody>
      </p:sp>
      <p:sp>
        <p:nvSpPr>
          <p:cNvPr id="5" name="TextBox 4">
            <a:extLst>
              <a:ext uri="{FF2B5EF4-FFF2-40B4-BE49-F238E27FC236}">
                <a16:creationId xmlns:a16="http://schemas.microsoft.com/office/drawing/2014/main" id="{79FA3D71-5D61-6141-8856-91755E2002C1}"/>
              </a:ext>
            </a:extLst>
          </p:cNvPr>
          <p:cNvSpPr txBox="1"/>
          <p:nvPr/>
        </p:nvSpPr>
        <p:spPr>
          <a:xfrm>
            <a:off x="2250436" y="5804618"/>
            <a:ext cx="7429663" cy="646331"/>
          </a:xfrm>
          <a:prstGeom prst="rect">
            <a:avLst/>
          </a:prstGeom>
          <a:noFill/>
        </p:spPr>
        <p:txBody>
          <a:bodyPr wrap="none" rtlCol="0">
            <a:spAutoFit/>
          </a:bodyPr>
          <a:lstStyle/>
          <a:p>
            <a:r>
              <a:rPr lang="en-US" sz="3600" b="1" dirty="0"/>
              <a:t>Vader Sentiment Analysis:   </a:t>
            </a:r>
            <a:r>
              <a:rPr lang="en-US" sz="3600" b="1" dirty="0">
                <a:solidFill>
                  <a:srgbClr val="FF0000"/>
                </a:solidFill>
              </a:rPr>
              <a:t>‘Negative’</a:t>
            </a:r>
          </a:p>
        </p:txBody>
      </p:sp>
      <p:sp>
        <p:nvSpPr>
          <p:cNvPr id="6" name="Rectangle 5">
            <a:extLst>
              <a:ext uri="{FF2B5EF4-FFF2-40B4-BE49-F238E27FC236}">
                <a16:creationId xmlns:a16="http://schemas.microsoft.com/office/drawing/2014/main" id="{C08CD09F-F35F-8244-9F60-5272A19FFE85}"/>
              </a:ext>
            </a:extLst>
          </p:cNvPr>
          <p:cNvSpPr/>
          <p:nvPr/>
        </p:nvSpPr>
        <p:spPr>
          <a:xfrm>
            <a:off x="237346" y="1769172"/>
            <a:ext cx="11512446" cy="2308324"/>
          </a:xfrm>
          <a:prstGeom prst="rect">
            <a:avLst/>
          </a:prstGeom>
        </p:spPr>
        <p:txBody>
          <a:bodyPr wrap="square">
            <a:spAutoFit/>
          </a:bodyPr>
          <a:lstStyle/>
          <a:p>
            <a:r>
              <a:rPr lang="en-US" sz="3600" b="1" dirty="0">
                <a:latin typeface="Century Gothic" panose="020B0502020202020204" pitchFamily="34" charset="0"/>
              </a:rPr>
              <a:t>My husband found this place on Yelp and the pics of the food looked amazing. It </a:t>
            </a:r>
            <a:r>
              <a:rPr lang="en-US" sz="3600" b="1" dirty="0">
                <a:highlight>
                  <a:srgbClr val="00FF00"/>
                </a:highlight>
                <a:latin typeface="Century Gothic" panose="020B0502020202020204" pitchFamily="34" charset="0"/>
              </a:rPr>
              <a:t>did not disappoint</a:t>
            </a:r>
            <a:r>
              <a:rPr lang="en-US" sz="3600" b="1" dirty="0">
                <a:latin typeface="Century Gothic" panose="020B0502020202020204" pitchFamily="34" charset="0"/>
              </a:rPr>
              <a:t>! </a:t>
            </a:r>
            <a:r>
              <a:rPr lang="en-US" sz="3600" b="1" dirty="0">
                <a:highlight>
                  <a:srgbClr val="00FF00"/>
                </a:highlight>
                <a:latin typeface="Century Gothic" panose="020B0502020202020204" pitchFamily="34" charset="0"/>
              </a:rPr>
              <a:t>Excellent food</a:t>
            </a:r>
            <a:r>
              <a:rPr lang="en-US" sz="3600" b="1" dirty="0">
                <a:latin typeface="Century Gothic" panose="020B0502020202020204" pitchFamily="34" charset="0"/>
              </a:rPr>
              <a:t>! Excellent service! Even my picky daughter devoured the chicken, rice and pita!</a:t>
            </a:r>
          </a:p>
        </p:txBody>
      </p:sp>
    </p:spTree>
    <p:extLst>
      <p:ext uri="{BB962C8B-B14F-4D97-AF65-F5344CB8AC3E}">
        <p14:creationId xmlns:p14="http://schemas.microsoft.com/office/powerpoint/2010/main" val="12902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2746</Words>
  <Application>Microsoft Macintosh PowerPoint</Application>
  <PresentationFormat>Widescreen</PresentationFormat>
  <Paragraphs>202</Paragraphs>
  <Slides>28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Century Gothic</vt:lpstr>
      <vt:lpstr>Consolas</vt:lpstr>
      <vt:lpstr>Courier</vt:lpstr>
      <vt:lpstr>Monaco</vt:lpstr>
      <vt:lpstr>Wingdings</vt:lpstr>
      <vt:lpstr>Office Theme</vt:lpstr>
      <vt:lpstr>from Jam import Paydavousi</vt:lpstr>
      <vt:lpstr>What’s Up?</vt:lpstr>
      <vt:lpstr>What is the project about ?</vt:lpstr>
      <vt:lpstr>What is the project about ?</vt:lpstr>
      <vt:lpstr>PowerPoint Presentation</vt:lpstr>
      <vt:lpstr>Let’s run the software</vt:lpstr>
      <vt:lpstr>Example 1:</vt:lpstr>
      <vt:lpstr>Example 2:</vt:lpstr>
      <vt:lpstr>Example 3:</vt:lpstr>
      <vt:lpstr>Example 4:</vt:lpstr>
      <vt:lpstr>Summary of findings</vt:lpstr>
      <vt:lpstr>First Data Processing Pipeline</vt:lpstr>
      <vt:lpstr>Added more Stop Word Filtering</vt:lpstr>
      <vt:lpstr>Second Data Processing Pipeline</vt:lpstr>
      <vt:lpstr>Introduced 2 layers of N-Grams</vt:lpstr>
      <vt:lpstr>Third Data Processing Pipeline</vt:lpstr>
      <vt:lpstr>Introduced 2 layers of N-Grams</vt:lpstr>
      <vt:lpstr>Fourth Data Processing Pipeline</vt:lpstr>
      <vt:lpstr>Example 4:</vt:lpstr>
      <vt:lpstr>Example 4:</vt:lpstr>
      <vt:lpstr>Where Vader was right!</vt:lpstr>
      <vt:lpstr>Who is right?</vt:lpstr>
      <vt:lpstr>What is Next ?</vt:lpstr>
      <vt:lpstr>What is Next ?</vt:lpstr>
      <vt:lpstr>What is Next ?</vt:lpstr>
      <vt:lpstr>What is Next ?</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Jam import Paydavousi</dc:title>
  <dc:creator>Jam Paydavousi</dc:creator>
  <cp:lastModifiedBy>Jam Paydavousi</cp:lastModifiedBy>
  <cp:revision>3</cp:revision>
  <dcterms:created xsi:type="dcterms:W3CDTF">2019-11-09T06:56:03Z</dcterms:created>
  <dcterms:modified xsi:type="dcterms:W3CDTF">2019-11-09T17:13:56Z</dcterms:modified>
</cp:coreProperties>
</file>