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3" r:id="rId8"/>
    <p:sldId id="267" r:id="rId9"/>
    <p:sldId id="264" r:id="rId10"/>
    <p:sldId id="265" r:id="rId11"/>
    <p:sldId id="266" r:id="rId12"/>
    <p:sldId id="268" r:id="rId13"/>
    <p:sldId id="271" r:id="rId14"/>
    <p:sldId id="272" r:id="rId15"/>
    <p:sldId id="273"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E6F6-0101-4534-A20F-FC25F44CE9B2}"/>
              </a:ext>
            </a:extLst>
          </p:cNvPr>
          <p:cNvSpPr>
            <a:spLocks noGrp="1"/>
          </p:cNvSpPr>
          <p:nvPr>
            <p:ph type="ctrTitle"/>
          </p:nvPr>
        </p:nvSpPr>
        <p:spPr>
          <a:xfrm>
            <a:off x="1524000" y="1600199"/>
            <a:ext cx="9144000" cy="1909763"/>
          </a:xfrm>
          <a:prstGeom prst="rect">
            <a:avLst/>
          </a:prstGeo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72CEB06D-3BD0-4AF1-9CBD-4DA52EBC5A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791650-9522-4ECB-9FD8-141EC59ADD9F}"/>
              </a:ext>
            </a:extLst>
          </p:cNvPr>
          <p:cNvSpPr>
            <a:spLocks noGrp="1"/>
          </p:cNvSpPr>
          <p:nvPr>
            <p:ph type="dt" sz="half" idx="10"/>
          </p:nvPr>
        </p:nvSpPr>
        <p:spPr/>
        <p:txBody>
          <a:bodyPr/>
          <a:lstStyle/>
          <a:p>
            <a:fld id="{153E8C9C-CF8F-4124-8F9E-E2EDA110743C}" type="datetimeFigureOut">
              <a:rPr lang="en-US" smtClean="0"/>
              <a:t>3/17/2022</a:t>
            </a:fld>
            <a:endParaRPr lang="en-US"/>
          </a:p>
        </p:txBody>
      </p:sp>
      <p:sp>
        <p:nvSpPr>
          <p:cNvPr id="5" name="Footer Placeholder 4">
            <a:extLst>
              <a:ext uri="{FF2B5EF4-FFF2-40B4-BE49-F238E27FC236}">
                <a16:creationId xmlns:a16="http://schemas.microsoft.com/office/drawing/2014/main" id="{72538B21-6254-4736-B445-B44CD965A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A993D-4166-421D-88A6-69DC691E1837}"/>
              </a:ext>
            </a:extLst>
          </p:cNvPr>
          <p:cNvSpPr>
            <a:spLocks noGrp="1"/>
          </p:cNvSpPr>
          <p:nvPr>
            <p:ph type="sldNum" sz="quarter" idx="12"/>
          </p:nvPr>
        </p:nvSpPr>
        <p:spPr/>
        <p:txBody>
          <a:bodyPr/>
          <a:lstStyle/>
          <a:p>
            <a:fld id="{2B0F5336-F0C4-4370-A5C9-D4C69D9A16A8}" type="slidenum">
              <a:rPr lang="en-US" smtClean="0"/>
              <a:t>‹#›</a:t>
            </a:fld>
            <a:endParaRPr lang="en-US"/>
          </a:p>
        </p:txBody>
      </p:sp>
      <p:pic>
        <p:nvPicPr>
          <p:cNvPr id="1026" name="Picture 2" descr="Rakamin Academy">
            <a:extLst>
              <a:ext uri="{FF2B5EF4-FFF2-40B4-BE49-F238E27FC236}">
                <a16:creationId xmlns:a16="http://schemas.microsoft.com/office/drawing/2014/main" id="{7B72C63F-1189-4DAA-9375-26583AB3B7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5153" y="269353"/>
            <a:ext cx="1748118" cy="6074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F5A4C83-B149-42E5-94D3-28300BC3587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11507" y="115888"/>
            <a:ext cx="923364" cy="923364"/>
          </a:xfrm>
          <a:prstGeom prst="rect">
            <a:avLst/>
          </a:prstGeom>
        </p:spPr>
      </p:pic>
      <p:sp>
        <p:nvSpPr>
          <p:cNvPr id="9" name="TextBox 8">
            <a:extLst>
              <a:ext uri="{FF2B5EF4-FFF2-40B4-BE49-F238E27FC236}">
                <a16:creationId xmlns:a16="http://schemas.microsoft.com/office/drawing/2014/main" id="{F897C961-7A6B-4920-89F7-04013DB6A962}"/>
              </a:ext>
            </a:extLst>
          </p:cNvPr>
          <p:cNvSpPr txBox="1"/>
          <p:nvPr userDrawn="1"/>
        </p:nvSpPr>
        <p:spPr>
          <a:xfrm>
            <a:off x="3265136" y="215565"/>
            <a:ext cx="1512915" cy="738664"/>
          </a:xfrm>
          <a:prstGeom prst="rect">
            <a:avLst/>
          </a:prstGeom>
          <a:noFill/>
        </p:spPr>
        <p:txBody>
          <a:bodyPr wrap="none" rtlCol="0">
            <a:spAutoFit/>
          </a:bodyPr>
          <a:lstStyle/>
          <a:p>
            <a:r>
              <a:rPr lang="en-US" sz="1800" b="1" dirty="0">
                <a:latin typeface="Calibri" panose="020F0502020204030204" pitchFamily="34" charset="0"/>
                <a:cs typeface="Calibri" panose="020F0502020204030204" pitchFamily="34" charset="0"/>
              </a:rPr>
              <a:t>BROJAMZ</a:t>
            </a:r>
          </a:p>
          <a:p>
            <a:r>
              <a:rPr lang="en-US" sz="1200" b="0" dirty="0">
                <a:latin typeface="Calibri" panose="020F0502020204030204" pitchFamily="34" charset="0"/>
                <a:cs typeface="Calibri" panose="020F0502020204030204" pitchFamily="34" charset="0"/>
              </a:rPr>
              <a:t>Bersama </a:t>
            </a:r>
            <a:r>
              <a:rPr lang="en-US" sz="1200" b="1" dirty="0" err="1">
                <a:latin typeface="Calibri" panose="020F0502020204030204" pitchFamily="34" charset="0"/>
                <a:cs typeface="Calibri" panose="020F0502020204030204" pitchFamily="34" charset="0"/>
              </a:rPr>
              <a:t>Ojam</a:t>
            </a:r>
            <a:endParaRPr lang="en-US" sz="1200" b="1" dirty="0">
              <a:latin typeface="Calibri" panose="020F0502020204030204" pitchFamily="34" charset="0"/>
              <a:cs typeface="Calibri" panose="020F0502020204030204" pitchFamily="34" charset="0"/>
            </a:endParaRPr>
          </a:p>
          <a:p>
            <a:r>
              <a:rPr lang="en-US" sz="1200" b="0" dirty="0" err="1">
                <a:latin typeface="Calibri" panose="020F0502020204030204" pitchFamily="34" charset="0"/>
                <a:cs typeface="Calibri" panose="020F0502020204030204" pitchFamily="34" charset="0"/>
              </a:rPr>
              <a:t>Berbagi</a:t>
            </a:r>
            <a:r>
              <a:rPr lang="en-US" sz="1200" b="0" dirty="0">
                <a:latin typeface="Calibri" panose="020F0502020204030204" pitchFamily="34" charset="0"/>
                <a:cs typeface="Calibri" panose="020F0502020204030204" pitchFamily="34" charset="0"/>
              </a:rPr>
              <a:t> </a:t>
            </a:r>
            <a:r>
              <a:rPr lang="en-US" sz="1200" b="0" dirty="0" err="1">
                <a:latin typeface="Calibri" panose="020F0502020204030204" pitchFamily="34" charset="0"/>
                <a:cs typeface="Calibri" panose="020F0502020204030204" pitchFamily="34" charset="0"/>
              </a:rPr>
              <a:t>Pengetahuan</a:t>
            </a:r>
            <a:endParaRPr lang="en-US"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527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B06D-3BD0-4AF1-9CBD-4DA52EBC5AFA}"/>
              </a:ext>
            </a:extLst>
          </p:cNvPr>
          <p:cNvSpPr>
            <a:spLocks noGrp="1"/>
          </p:cNvSpPr>
          <p:nvPr>
            <p:ph type="subTitle" idx="1"/>
          </p:nvPr>
        </p:nvSpPr>
        <p:spPr>
          <a:xfrm>
            <a:off x="1479177" y="1515446"/>
            <a:ext cx="9188823" cy="501612"/>
          </a:xfrm>
        </p:spPr>
        <p:txBody>
          <a:bodyPr anchor="ctr">
            <a:noAutofit/>
          </a:bodyPr>
          <a:lstStyle>
            <a:lvl1pPr marL="0" indent="0" algn="l">
              <a:buNone/>
              <a:defRPr sz="32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0791650-9522-4ECB-9FD8-141EC59ADD9F}"/>
              </a:ext>
            </a:extLst>
          </p:cNvPr>
          <p:cNvSpPr>
            <a:spLocks noGrp="1"/>
          </p:cNvSpPr>
          <p:nvPr>
            <p:ph type="dt" sz="half" idx="10"/>
          </p:nvPr>
        </p:nvSpPr>
        <p:spPr/>
        <p:txBody>
          <a:bodyPr/>
          <a:lstStyle/>
          <a:p>
            <a:fld id="{153E8C9C-CF8F-4124-8F9E-E2EDA110743C}" type="datetimeFigureOut">
              <a:rPr lang="en-US" smtClean="0"/>
              <a:t>3/18/2022</a:t>
            </a:fld>
            <a:endParaRPr lang="en-US"/>
          </a:p>
        </p:txBody>
      </p:sp>
      <p:sp>
        <p:nvSpPr>
          <p:cNvPr id="5" name="Footer Placeholder 4">
            <a:extLst>
              <a:ext uri="{FF2B5EF4-FFF2-40B4-BE49-F238E27FC236}">
                <a16:creationId xmlns:a16="http://schemas.microsoft.com/office/drawing/2014/main" id="{72538B21-6254-4736-B445-B44CD965ABBD}"/>
              </a:ext>
            </a:extLst>
          </p:cNvPr>
          <p:cNvSpPr>
            <a:spLocks noGrp="1"/>
          </p:cNvSpPr>
          <p:nvPr>
            <p:ph type="ftr" sz="quarter" idx="11"/>
          </p:nvPr>
        </p:nvSpPr>
        <p:spPr/>
        <p:txBody>
          <a:bodyPr/>
          <a:lstStyle/>
          <a:p>
            <a:endParaRPr lang="en-US"/>
          </a:p>
        </p:txBody>
      </p:sp>
      <p:pic>
        <p:nvPicPr>
          <p:cNvPr id="1026" name="Picture 2" descr="Rakamin Academy">
            <a:extLst>
              <a:ext uri="{FF2B5EF4-FFF2-40B4-BE49-F238E27FC236}">
                <a16:creationId xmlns:a16="http://schemas.microsoft.com/office/drawing/2014/main" id="{7B72C63F-1189-4DAA-9375-26583AB3B7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5153" y="269353"/>
            <a:ext cx="1748118" cy="6074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F5A4C83-B149-42E5-94D3-28300BC3587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11507" y="115888"/>
            <a:ext cx="923364" cy="923364"/>
          </a:xfrm>
          <a:prstGeom prst="rect">
            <a:avLst/>
          </a:prstGeom>
        </p:spPr>
      </p:pic>
      <p:sp>
        <p:nvSpPr>
          <p:cNvPr id="9" name="TextBox 8">
            <a:extLst>
              <a:ext uri="{FF2B5EF4-FFF2-40B4-BE49-F238E27FC236}">
                <a16:creationId xmlns:a16="http://schemas.microsoft.com/office/drawing/2014/main" id="{F897C961-7A6B-4920-89F7-04013DB6A962}"/>
              </a:ext>
            </a:extLst>
          </p:cNvPr>
          <p:cNvSpPr txBox="1"/>
          <p:nvPr userDrawn="1"/>
        </p:nvSpPr>
        <p:spPr>
          <a:xfrm>
            <a:off x="3265136" y="215565"/>
            <a:ext cx="1512915" cy="738664"/>
          </a:xfrm>
          <a:prstGeom prst="rect">
            <a:avLst/>
          </a:prstGeom>
          <a:noFill/>
        </p:spPr>
        <p:txBody>
          <a:bodyPr wrap="none" rtlCol="0">
            <a:spAutoFit/>
          </a:bodyPr>
          <a:lstStyle/>
          <a:p>
            <a:r>
              <a:rPr lang="en-US" sz="1800" b="1" dirty="0">
                <a:latin typeface="Calibri" panose="020F0502020204030204" pitchFamily="34" charset="0"/>
                <a:cs typeface="Calibri" panose="020F0502020204030204" pitchFamily="34" charset="0"/>
              </a:rPr>
              <a:t>BROJAMZ</a:t>
            </a:r>
          </a:p>
          <a:p>
            <a:r>
              <a:rPr lang="en-US" sz="1200" b="0" dirty="0">
                <a:latin typeface="Calibri" panose="020F0502020204030204" pitchFamily="34" charset="0"/>
                <a:cs typeface="Calibri" panose="020F0502020204030204" pitchFamily="34" charset="0"/>
              </a:rPr>
              <a:t>Bersama </a:t>
            </a:r>
            <a:r>
              <a:rPr lang="en-US" sz="1200" b="1" dirty="0" err="1">
                <a:latin typeface="Calibri" panose="020F0502020204030204" pitchFamily="34" charset="0"/>
                <a:cs typeface="Calibri" panose="020F0502020204030204" pitchFamily="34" charset="0"/>
              </a:rPr>
              <a:t>Ojam</a:t>
            </a:r>
            <a:endParaRPr lang="en-US" sz="1200" b="1" dirty="0">
              <a:latin typeface="Calibri" panose="020F0502020204030204" pitchFamily="34" charset="0"/>
              <a:cs typeface="Calibri" panose="020F0502020204030204" pitchFamily="34" charset="0"/>
            </a:endParaRPr>
          </a:p>
          <a:p>
            <a:r>
              <a:rPr lang="en-US" sz="1200" b="0" dirty="0" err="1">
                <a:latin typeface="Calibri" panose="020F0502020204030204" pitchFamily="34" charset="0"/>
                <a:cs typeface="Calibri" panose="020F0502020204030204" pitchFamily="34" charset="0"/>
              </a:rPr>
              <a:t>Berbagi</a:t>
            </a:r>
            <a:r>
              <a:rPr lang="en-US" sz="1200" b="0" dirty="0">
                <a:latin typeface="Calibri" panose="020F0502020204030204" pitchFamily="34" charset="0"/>
                <a:cs typeface="Calibri" panose="020F0502020204030204" pitchFamily="34" charset="0"/>
              </a:rPr>
              <a:t> </a:t>
            </a:r>
            <a:r>
              <a:rPr lang="en-US" sz="1200" b="0" dirty="0" err="1">
                <a:latin typeface="Calibri" panose="020F0502020204030204" pitchFamily="34" charset="0"/>
                <a:cs typeface="Calibri" panose="020F0502020204030204" pitchFamily="34" charset="0"/>
              </a:rPr>
              <a:t>Pengetahuan</a:t>
            </a:r>
            <a:endParaRPr lang="en-US" sz="1200" b="1" dirty="0">
              <a:latin typeface="Calibri" panose="020F0502020204030204" pitchFamily="34" charset="0"/>
              <a:cs typeface="Calibri" panose="020F0502020204030204" pitchFamily="34" charset="0"/>
            </a:endParaRPr>
          </a:p>
        </p:txBody>
      </p:sp>
      <p:sp>
        <p:nvSpPr>
          <p:cNvPr id="12" name="Text Placeholder 11">
            <a:extLst>
              <a:ext uri="{FF2B5EF4-FFF2-40B4-BE49-F238E27FC236}">
                <a16:creationId xmlns:a16="http://schemas.microsoft.com/office/drawing/2014/main" id="{057335DB-7F00-4511-A71D-C720E9F7619F}"/>
              </a:ext>
            </a:extLst>
          </p:cNvPr>
          <p:cNvSpPr>
            <a:spLocks noGrp="1"/>
          </p:cNvSpPr>
          <p:nvPr>
            <p:ph type="body" sz="quarter" idx="13"/>
          </p:nvPr>
        </p:nvSpPr>
        <p:spPr>
          <a:xfrm>
            <a:off x="1479177" y="2366682"/>
            <a:ext cx="9188076" cy="3482789"/>
          </a:xfrm>
        </p:spPr>
        <p:txBody>
          <a:bodyPr>
            <a:normAutofit/>
          </a:bodyPr>
          <a:lstStyle>
            <a:lvl1pPr algn="l">
              <a:defRPr sz="2400" b="0"/>
            </a:lvl1pPr>
            <a:lvl2pPr algn="l">
              <a:defRPr sz="2000" b="0"/>
            </a:lvl2pPr>
            <a:lvl3pPr algn="l">
              <a:defRPr sz="1800" b="0"/>
            </a:lvl3pPr>
            <a:lvl4pPr algn="l">
              <a:defRPr sz="1600" b="0"/>
            </a:lvl4pPr>
            <a:lvl5pPr algn="l">
              <a:defRPr sz="16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Box 12">
            <a:extLst>
              <a:ext uri="{FF2B5EF4-FFF2-40B4-BE49-F238E27FC236}">
                <a16:creationId xmlns:a16="http://schemas.microsoft.com/office/drawing/2014/main" id="{C0F09E5E-821A-4999-9009-35F312179C6D}"/>
              </a:ext>
            </a:extLst>
          </p:cNvPr>
          <p:cNvSpPr txBox="1"/>
          <p:nvPr userDrawn="1"/>
        </p:nvSpPr>
        <p:spPr>
          <a:xfrm>
            <a:off x="8610600" y="6488668"/>
            <a:ext cx="3552063" cy="369332"/>
          </a:xfrm>
          <a:prstGeom prst="rect">
            <a:avLst/>
          </a:prstGeom>
          <a:noFill/>
        </p:spPr>
        <p:txBody>
          <a:bodyPr wrap="none" rtlCol="0">
            <a:spAutoFit/>
          </a:bodyPr>
          <a:lstStyle/>
          <a:p>
            <a:pPr algn="r"/>
            <a:r>
              <a:rPr lang="en-US" dirty="0"/>
              <a:t>M. Machrush Aliy Sirojjam Mushlich</a:t>
            </a:r>
          </a:p>
        </p:txBody>
      </p:sp>
      <p:cxnSp>
        <p:nvCxnSpPr>
          <p:cNvPr id="16" name="Straight Connector 15">
            <a:extLst>
              <a:ext uri="{FF2B5EF4-FFF2-40B4-BE49-F238E27FC236}">
                <a16:creationId xmlns:a16="http://schemas.microsoft.com/office/drawing/2014/main" id="{90847915-3198-4B84-A588-BCCE4829C9CD}"/>
              </a:ext>
            </a:extLst>
          </p:cNvPr>
          <p:cNvCxnSpPr/>
          <p:nvPr userDrawn="1"/>
        </p:nvCxnSpPr>
        <p:spPr>
          <a:xfrm>
            <a:off x="1599453" y="2164976"/>
            <a:ext cx="2560170" cy="0"/>
          </a:xfrm>
          <a:prstGeom prst="line">
            <a:avLst/>
          </a:prstGeom>
          <a:ln w="28575"/>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39217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B06D-3BD0-4AF1-9CBD-4DA52EBC5AFA}"/>
              </a:ext>
            </a:extLst>
          </p:cNvPr>
          <p:cNvSpPr>
            <a:spLocks noGrp="1"/>
          </p:cNvSpPr>
          <p:nvPr>
            <p:ph type="subTitle" idx="1"/>
          </p:nvPr>
        </p:nvSpPr>
        <p:spPr>
          <a:xfrm>
            <a:off x="1479177" y="1515446"/>
            <a:ext cx="9188823" cy="501612"/>
          </a:xfrm>
        </p:spPr>
        <p:txBody>
          <a:bodyPr anchor="ctr">
            <a:noAutofit/>
          </a:bodyPr>
          <a:lstStyle>
            <a:lvl1pPr marL="0" indent="0" algn="l">
              <a:buNone/>
              <a:defRPr sz="32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0791650-9522-4ECB-9FD8-141EC59ADD9F}"/>
              </a:ext>
            </a:extLst>
          </p:cNvPr>
          <p:cNvSpPr>
            <a:spLocks noGrp="1"/>
          </p:cNvSpPr>
          <p:nvPr>
            <p:ph type="dt" sz="half" idx="10"/>
          </p:nvPr>
        </p:nvSpPr>
        <p:spPr/>
        <p:txBody>
          <a:bodyPr/>
          <a:lstStyle/>
          <a:p>
            <a:fld id="{153E8C9C-CF8F-4124-8F9E-E2EDA110743C}" type="datetimeFigureOut">
              <a:rPr lang="en-US" smtClean="0"/>
              <a:t>3/18/2022</a:t>
            </a:fld>
            <a:endParaRPr lang="en-US"/>
          </a:p>
        </p:txBody>
      </p:sp>
      <p:sp>
        <p:nvSpPr>
          <p:cNvPr id="5" name="Footer Placeholder 4">
            <a:extLst>
              <a:ext uri="{FF2B5EF4-FFF2-40B4-BE49-F238E27FC236}">
                <a16:creationId xmlns:a16="http://schemas.microsoft.com/office/drawing/2014/main" id="{72538B21-6254-4736-B445-B44CD965ABBD}"/>
              </a:ext>
            </a:extLst>
          </p:cNvPr>
          <p:cNvSpPr>
            <a:spLocks noGrp="1"/>
          </p:cNvSpPr>
          <p:nvPr>
            <p:ph type="ftr" sz="quarter" idx="11"/>
          </p:nvPr>
        </p:nvSpPr>
        <p:spPr/>
        <p:txBody>
          <a:bodyPr/>
          <a:lstStyle/>
          <a:p>
            <a:endParaRPr lang="en-US"/>
          </a:p>
        </p:txBody>
      </p:sp>
      <p:pic>
        <p:nvPicPr>
          <p:cNvPr id="1026" name="Picture 2" descr="Rakamin Academy">
            <a:extLst>
              <a:ext uri="{FF2B5EF4-FFF2-40B4-BE49-F238E27FC236}">
                <a16:creationId xmlns:a16="http://schemas.microsoft.com/office/drawing/2014/main" id="{7B72C63F-1189-4DAA-9375-26583AB3B7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5153" y="269353"/>
            <a:ext cx="1748118" cy="6074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F5A4C83-B149-42E5-94D3-28300BC3587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11507" y="115888"/>
            <a:ext cx="923364" cy="923364"/>
          </a:xfrm>
          <a:prstGeom prst="rect">
            <a:avLst/>
          </a:prstGeom>
        </p:spPr>
      </p:pic>
      <p:sp>
        <p:nvSpPr>
          <p:cNvPr id="9" name="TextBox 8">
            <a:extLst>
              <a:ext uri="{FF2B5EF4-FFF2-40B4-BE49-F238E27FC236}">
                <a16:creationId xmlns:a16="http://schemas.microsoft.com/office/drawing/2014/main" id="{F897C961-7A6B-4920-89F7-04013DB6A962}"/>
              </a:ext>
            </a:extLst>
          </p:cNvPr>
          <p:cNvSpPr txBox="1"/>
          <p:nvPr userDrawn="1"/>
        </p:nvSpPr>
        <p:spPr>
          <a:xfrm>
            <a:off x="3265136" y="215565"/>
            <a:ext cx="1512915" cy="738664"/>
          </a:xfrm>
          <a:prstGeom prst="rect">
            <a:avLst/>
          </a:prstGeom>
          <a:noFill/>
        </p:spPr>
        <p:txBody>
          <a:bodyPr wrap="none" rtlCol="0">
            <a:spAutoFit/>
          </a:bodyPr>
          <a:lstStyle/>
          <a:p>
            <a:r>
              <a:rPr lang="en-US" sz="1800" b="1" dirty="0">
                <a:latin typeface="Calibri" panose="020F0502020204030204" pitchFamily="34" charset="0"/>
                <a:cs typeface="Calibri" panose="020F0502020204030204" pitchFamily="34" charset="0"/>
              </a:rPr>
              <a:t>BROJAMZ</a:t>
            </a:r>
          </a:p>
          <a:p>
            <a:r>
              <a:rPr lang="en-US" sz="1200" b="0" dirty="0">
                <a:latin typeface="Calibri" panose="020F0502020204030204" pitchFamily="34" charset="0"/>
                <a:cs typeface="Calibri" panose="020F0502020204030204" pitchFamily="34" charset="0"/>
              </a:rPr>
              <a:t>Bersama </a:t>
            </a:r>
            <a:r>
              <a:rPr lang="en-US" sz="1200" b="1" dirty="0" err="1">
                <a:latin typeface="Calibri" panose="020F0502020204030204" pitchFamily="34" charset="0"/>
                <a:cs typeface="Calibri" panose="020F0502020204030204" pitchFamily="34" charset="0"/>
              </a:rPr>
              <a:t>Ojam</a:t>
            </a:r>
            <a:endParaRPr lang="en-US" sz="1200" b="1" dirty="0">
              <a:latin typeface="Calibri" panose="020F0502020204030204" pitchFamily="34" charset="0"/>
              <a:cs typeface="Calibri" panose="020F0502020204030204" pitchFamily="34" charset="0"/>
            </a:endParaRPr>
          </a:p>
          <a:p>
            <a:r>
              <a:rPr lang="en-US" sz="1200" b="0" dirty="0" err="1">
                <a:latin typeface="Calibri" panose="020F0502020204030204" pitchFamily="34" charset="0"/>
                <a:cs typeface="Calibri" panose="020F0502020204030204" pitchFamily="34" charset="0"/>
              </a:rPr>
              <a:t>Berbagi</a:t>
            </a:r>
            <a:r>
              <a:rPr lang="en-US" sz="1200" b="0" dirty="0">
                <a:latin typeface="Calibri" panose="020F0502020204030204" pitchFamily="34" charset="0"/>
                <a:cs typeface="Calibri" panose="020F0502020204030204" pitchFamily="34" charset="0"/>
              </a:rPr>
              <a:t> </a:t>
            </a:r>
            <a:r>
              <a:rPr lang="en-US" sz="1200" b="0" dirty="0" err="1">
                <a:latin typeface="Calibri" panose="020F0502020204030204" pitchFamily="34" charset="0"/>
                <a:cs typeface="Calibri" panose="020F0502020204030204" pitchFamily="34" charset="0"/>
              </a:rPr>
              <a:t>Pengetahuan</a:t>
            </a:r>
            <a:endParaRPr lang="en-US" sz="1200" b="1" dirty="0">
              <a:latin typeface="Calibri" panose="020F0502020204030204" pitchFamily="34" charset="0"/>
              <a:cs typeface="Calibri" panose="020F0502020204030204" pitchFamily="34" charset="0"/>
            </a:endParaRPr>
          </a:p>
        </p:txBody>
      </p:sp>
      <p:sp>
        <p:nvSpPr>
          <p:cNvPr id="12" name="Text Placeholder 11">
            <a:extLst>
              <a:ext uri="{FF2B5EF4-FFF2-40B4-BE49-F238E27FC236}">
                <a16:creationId xmlns:a16="http://schemas.microsoft.com/office/drawing/2014/main" id="{057335DB-7F00-4511-A71D-C720E9F7619F}"/>
              </a:ext>
            </a:extLst>
          </p:cNvPr>
          <p:cNvSpPr>
            <a:spLocks noGrp="1"/>
          </p:cNvSpPr>
          <p:nvPr>
            <p:ph type="body" sz="quarter" idx="13" hasCustomPrompt="1"/>
          </p:nvPr>
        </p:nvSpPr>
        <p:spPr>
          <a:xfrm>
            <a:off x="1479177" y="2366683"/>
            <a:ext cx="9188076" cy="365126"/>
          </a:xfrm>
        </p:spPr>
        <p:txBody>
          <a:bodyPr>
            <a:normAutofit/>
          </a:bodyPr>
          <a:lstStyle>
            <a:lvl1pPr algn="l">
              <a:defRPr sz="2400" b="0"/>
            </a:lvl1pPr>
            <a:lvl2pPr algn="l">
              <a:defRPr sz="2000" b="0"/>
            </a:lvl2pPr>
            <a:lvl3pPr algn="l">
              <a:defRPr sz="1800" b="0"/>
            </a:lvl3pPr>
            <a:lvl4pPr algn="l">
              <a:defRPr sz="1600" b="0"/>
            </a:lvl4pPr>
            <a:lvl5pPr algn="l">
              <a:defRPr sz="1600" b="0"/>
            </a:lvl5pPr>
          </a:lstStyle>
          <a:p>
            <a:pPr lvl="0"/>
            <a:r>
              <a:rPr lang="id-ID" dirty="0"/>
              <a:t>Aaa</a:t>
            </a:r>
            <a:endParaRPr lang="en-US" dirty="0"/>
          </a:p>
        </p:txBody>
      </p:sp>
      <p:sp>
        <p:nvSpPr>
          <p:cNvPr id="13" name="TextBox 12">
            <a:extLst>
              <a:ext uri="{FF2B5EF4-FFF2-40B4-BE49-F238E27FC236}">
                <a16:creationId xmlns:a16="http://schemas.microsoft.com/office/drawing/2014/main" id="{C0F09E5E-821A-4999-9009-35F312179C6D}"/>
              </a:ext>
            </a:extLst>
          </p:cNvPr>
          <p:cNvSpPr txBox="1"/>
          <p:nvPr userDrawn="1"/>
        </p:nvSpPr>
        <p:spPr>
          <a:xfrm>
            <a:off x="8610600" y="6488668"/>
            <a:ext cx="3552063" cy="369332"/>
          </a:xfrm>
          <a:prstGeom prst="rect">
            <a:avLst/>
          </a:prstGeom>
          <a:noFill/>
        </p:spPr>
        <p:txBody>
          <a:bodyPr wrap="none" rtlCol="0">
            <a:spAutoFit/>
          </a:bodyPr>
          <a:lstStyle/>
          <a:p>
            <a:pPr algn="r"/>
            <a:r>
              <a:rPr lang="en-US" dirty="0"/>
              <a:t>M. Machrush Aliy Sirojjam Mushlich</a:t>
            </a:r>
          </a:p>
        </p:txBody>
      </p:sp>
      <p:cxnSp>
        <p:nvCxnSpPr>
          <p:cNvPr id="16" name="Straight Connector 15">
            <a:extLst>
              <a:ext uri="{FF2B5EF4-FFF2-40B4-BE49-F238E27FC236}">
                <a16:creationId xmlns:a16="http://schemas.microsoft.com/office/drawing/2014/main" id="{90847915-3198-4B84-A588-BCCE4829C9CD}"/>
              </a:ext>
            </a:extLst>
          </p:cNvPr>
          <p:cNvCxnSpPr/>
          <p:nvPr userDrawn="1"/>
        </p:nvCxnSpPr>
        <p:spPr>
          <a:xfrm>
            <a:off x="1599453" y="2164976"/>
            <a:ext cx="2560170" cy="0"/>
          </a:xfrm>
          <a:prstGeom prst="line">
            <a:avLst/>
          </a:prstGeom>
          <a:ln w="28575"/>
        </p:spPr>
        <p:style>
          <a:lnRef idx="2">
            <a:schemeClr val="dk1"/>
          </a:lnRef>
          <a:fillRef idx="0">
            <a:schemeClr val="dk1"/>
          </a:fillRef>
          <a:effectRef idx="1">
            <a:schemeClr val="dk1"/>
          </a:effectRef>
          <a:fontRef idx="minor">
            <a:schemeClr val="tx1"/>
          </a:fontRef>
        </p:style>
      </p:cxnSp>
      <p:sp>
        <p:nvSpPr>
          <p:cNvPr id="10" name="Chart Placeholder 9">
            <a:extLst>
              <a:ext uri="{FF2B5EF4-FFF2-40B4-BE49-F238E27FC236}">
                <a16:creationId xmlns:a16="http://schemas.microsoft.com/office/drawing/2014/main" id="{B3322A6D-D20D-45AF-87B5-34A625C7BEBE}"/>
              </a:ext>
            </a:extLst>
          </p:cNvPr>
          <p:cNvSpPr>
            <a:spLocks noGrp="1"/>
          </p:cNvSpPr>
          <p:nvPr>
            <p:ph type="chart" sz="quarter" idx="14"/>
          </p:nvPr>
        </p:nvSpPr>
        <p:spPr>
          <a:xfrm>
            <a:off x="1479550" y="2944813"/>
            <a:ext cx="9188450" cy="2976562"/>
          </a:xfrm>
        </p:spPr>
        <p:txBody>
          <a:bodyPr/>
          <a:lstStyle/>
          <a:p>
            <a:endParaRPr lang="en-US"/>
          </a:p>
        </p:txBody>
      </p:sp>
    </p:spTree>
    <p:extLst>
      <p:ext uri="{BB962C8B-B14F-4D97-AF65-F5344CB8AC3E}">
        <p14:creationId xmlns:p14="http://schemas.microsoft.com/office/powerpoint/2010/main" val="22705680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CC9CB4-64BD-4CC5-B4DD-CB8F2F1472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err="1"/>
              <a:t>Analisis</a:t>
            </a:r>
            <a:r>
              <a:rPr lang="en-US" dirty="0"/>
              <a:t> </a:t>
            </a:r>
            <a:r>
              <a:rPr lang="en-US" dirty="0" err="1"/>
              <a:t>Situasi</a:t>
            </a:r>
            <a:r>
              <a:rPr lang="en-US" dirty="0"/>
              <a:t> </a:t>
            </a:r>
            <a:r>
              <a:rPr lang="en-US" dirty="0" err="1"/>
              <a:t>Kerja</a:t>
            </a:r>
            <a:r>
              <a:rPr lang="en-US" dirty="0"/>
              <a:t> </a:t>
            </a:r>
            <a:r>
              <a:rPr lang="en-US" dirty="0" err="1"/>
              <a:t>Menggunakan</a:t>
            </a:r>
            <a:r>
              <a:rPr lang="en-US" dirty="0"/>
              <a:t> Stacy Framework Modified</a:t>
            </a:r>
          </a:p>
          <a:p>
            <a:pPr lvl="0"/>
            <a:r>
              <a:rPr lang="en-US" dirty="0"/>
              <a:t>(</a:t>
            </a:r>
            <a:r>
              <a:rPr lang="en-US" dirty="0" err="1"/>
              <a:t>Studi</a:t>
            </a:r>
            <a:r>
              <a:rPr lang="en-US" dirty="0"/>
              <a:t> </a:t>
            </a:r>
            <a:r>
              <a:rPr lang="en-US" dirty="0" err="1"/>
              <a:t>Kasus</a:t>
            </a:r>
            <a:r>
              <a:rPr lang="en-US" dirty="0"/>
              <a:t>: </a:t>
            </a:r>
            <a:r>
              <a:rPr lang="en-US" dirty="0" err="1"/>
              <a:t>Imajinasi</a:t>
            </a:r>
            <a:r>
              <a:rPr lang="en-US" dirty="0"/>
              <a:t> </a:t>
            </a:r>
            <a:r>
              <a:rPr lang="en-US" dirty="0" err="1"/>
              <a:t>Penulis</a:t>
            </a:r>
            <a:r>
              <a:rPr lang="en-US" dirty="0"/>
              <a:t>)</a:t>
            </a:r>
          </a:p>
          <a:p>
            <a:pPr lvl="0"/>
            <a:endParaRPr lang="en-US" dirty="0"/>
          </a:p>
          <a:p>
            <a:pPr lvl="0"/>
            <a:endParaRPr lang="en-US" dirty="0"/>
          </a:p>
          <a:p>
            <a:pPr lvl="0"/>
            <a:r>
              <a:rPr lang="en-US" dirty="0"/>
              <a:t>M. Machrush Aliy Sirojjam Mushlich</a:t>
            </a:r>
          </a:p>
        </p:txBody>
      </p:sp>
      <p:sp>
        <p:nvSpPr>
          <p:cNvPr id="4" name="Date Placeholder 3">
            <a:extLst>
              <a:ext uri="{FF2B5EF4-FFF2-40B4-BE49-F238E27FC236}">
                <a16:creationId xmlns:a16="http://schemas.microsoft.com/office/drawing/2014/main" id="{D3EB0E5E-AE2D-433D-A834-78C4D39AFF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3E8C9C-CF8F-4124-8F9E-E2EDA110743C}" type="datetimeFigureOut">
              <a:rPr lang="en-US" smtClean="0"/>
              <a:t>3/18/2022</a:t>
            </a:fld>
            <a:endParaRPr lang="en-US"/>
          </a:p>
        </p:txBody>
      </p:sp>
      <p:sp>
        <p:nvSpPr>
          <p:cNvPr id="5" name="Footer Placeholder 4">
            <a:extLst>
              <a:ext uri="{FF2B5EF4-FFF2-40B4-BE49-F238E27FC236}">
                <a16:creationId xmlns:a16="http://schemas.microsoft.com/office/drawing/2014/main" id="{5A774759-D936-447D-BFC4-A3E4D77CF0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5803CB-34B7-4BC5-B871-0179EEF3DD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0F5336-F0C4-4370-A5C9-D4C69D9A16A8}" type="slidenum">
              <a:rPr lang="en-US" smtClean="0"/>
              <a:t>‹#›</a:t>
            </a:fld>
            <a:endParaRPr lang="en-US"/>
          </a:p>
        </p:txBody>
      </p:sp>
      <p:pic>
        <p:nvPicPr>
          <p:cNvPr id="7" name="Picture 2" descr="Rakamin Academy">
            <a:extLst>
              <a:ext uri="{FF2B5EF4-FFF2-40B4-BE49-F238E27FC236}">
                <a16:creationId xmlns:a16="http://schemas.microsoft.com/office/drawing/2014/main" id="{24C14E9E-D8C4-457A-A3B6-EC5D042522B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15153" y="269353"/>
            <a:ext cx="1748118" cy="6074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135FDF3-4422-4A27-89AE-5318180AE84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411507" y="115888"/>
            <a:ext cx="923364" cy="923364"/>
          </a:xfrm>
          <a:prstGeom prst="rect">
            <a:avLst/>
          </a:prstGeom>
        </p:spPr>
      </p:pic>
      <p:sp>
        <p:nvSpPr>
          <p:cNvPr id="9" name="TextBox 8">
            <a:extLst>
              <a:ext uri="{FF2B5EF4-FFF2-40B4-BE49-F238E27FC236}">
                <a16:creationId xmlns:a16="http://schemas.microsoft.com/office/drawing/2014/main" id="{460AB200-0A1C-4B0D-90F2-F0949FEC4CCD}"/>
              </a:ext>
            </a:extLst>
          </p:cNvPr>
          <p:cNvSpPr txBox="1"/>
          <p:nvPr userDrawn="1"/>
        </p:nvSpPr>
        <p:spPr>
          <a:xfrm>
            <a:off x="3265136" y="215565"/>
            <a:ext cx="1512915" cy="738664"/>
          </a:xfrm>
          <a:prstGeom prst="rect">
            <a:avLst/>
          </a:prstGeom>
          <a:noFill/>
        </p:spPr>
        <p:txBody>
          <a:bodyPr wrap="none" rtlCol="0">
            <a:spAutoFit/>
          </a:bodyPr>
          <a:lstStyle/>
          <a:p>
            <a:r>
              <a:rPr lang="en-US" sz="1800" b="1" dirty="0">
                <a:latin typeface="Calibri" panose="020F0502020204030204" pitchFamily="34" charset="0"/>
                <a:cs typeface="Calibri" panose="020F0502020204030204" pitchFamily="34" charset="0"/>
              </a:rPr>
              <a:t>BROJAMZ</a:t>
            </a:r>
          </a:p>
          <a:p>
            <a:r>
              <a:rPr lang="en-US" sz="1200" b="0" dirty="0">
                <a:latin typeface="Calibri" panose="020F0502020204030204" pitchFamily="34" charset="0"/>
                <a:cs typeface="Calibri" panose="020F0502020204030204" pitchFamily="34" charset="0"/>
              </a:rPr>
              <a:t>Bersama </a:t>
            </a:r>
            <a:r>
              <a:rPr lang="en-US" sz="1200" b="1" dirty="0" err="1">
                <a:latin typeface="Calibri" panose="020F0502020204030204" pitchFamily="34" charset="0"/>
                <a:cs typeface="Calibri" panose="020F0502020204030204" pitchFamily="34" charset="0"/>
              </a:rPr>
              <a:t>Ojam</a:t>
            </a:r>
            <a:endParaRPr lang="en-US" sz="1200" b="1" dirty="0">
              <a:latin typeface="Calibri" panose="020F0502020204030204" pitchFamily="34" charset="0"/>
              <a:cs typeface="Calibri" panose="020F0502020204030204" pitchFamily="34" charset="0"/>
            </a:endParaRPr>
          </a:p>
          <a:p>
            <a:r>
              <a:rPr lang="en-US" sz="1200" b="0" dirty="0" err="1">
                <a:latin typeface="Calibri" panose="020F0502020204030204" pitchFamily="34" charset="0"/>
                <a:cs typeface="Calibri" panose="020F0502020204030204" pitchFamily="34" charset="0"/>
              </a:rPr>
              <a:t>Berbagi</a:t>
            </a:r>
            <a:r>
              <a:rPr lang="en-US" sz="1200" b="0" dirty="0">
                <a:latin typeface="Calibri" panose="020F0502020204030204" pitchFamily="34" charset="0"/>
                <a:cs typeface="Calibri" panose="020F0502020204030204" pitchFamily="34" charset="0"/>
              </a:rPr>
              <a:t> </a:t>
            </a:r>
            <a:r>
              <a:rPr lang="en-US" sz="1200" b="0" dirty="0" err="1">
                <a:latin typeface="Calibri" panose="020F0502020204030204" pitchFamily="34" charset="0"/>
                <a:cs typeface="Calibri" panose="020F0502020204030204" pitchFamily="34" charset="0"/>
              </a:rPr>
              <a:t>Pengetahuan</a:t>
            </a:r>
            <a:endParaRPr lang="en-US" sz="1200" b="1" dirty="0">
              <a:latin typeface="Calibri" panose="020F0502020204030204" pitchFamily="34" charset="0"/>
              <a:cs typeface="Calibri" panose="020F0502020204030204" pitchFamily="34" charset="0"/>
            </a:endParaRPr>
          </a:p>
        </p:txBody>
      </p:sp>
      <p:cxnSp>
        <p:nvCxnSpPr>
          <p:cNvPr id="13" name="Straight Connector 12">
            <a:extLst>
              <a:ext uri="{FF2B5EF4-FFF2-40B4-BE49-F238E27FC236}">
                <a16:creationId xmlns:a16="http://schemas.microsoft.com/office/drawing/2014/main" id="{E074C4CF-5F41-49C9-9C98-0AE48E69823C}"/>
              </a:ext>
            </a:extLst>
          </p:cNvPr>
          <p:cNvCxnSpPr>
            <a:cxnSpLocks/>
          </p:cNvCxnSpPr>
          <p:nvPr userDrawn="1"/>
        </p:nvCxnSpPr>
        <p:spPr>
          <a:xfrm flipV="1">
            <a:off x="0" y="444164"/>
            <a:ext cx="12192000" cy="949287"/>
          </a:xfrm>
          <a:prstGeom prst="line">
            <a:avLst/>
          </a:prstGeom>
          <a:ln w="5715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31C6D08B-7729-41B1-9384-FB315DC1EFA4}"/>
              </a:ext>
            </a:extLst>
          </p:cNvPr>
          <p:cNvCxnSpPr>
            <a:cxnSpLocks/>
          </p:cNvCxnSpPr>
          <p:nvPr userDrawn="1"/>
        </p:nvCxnSpPr>
        <p:spPr>
          <a:xfrm flipV="1">
            <a:off x="17930" y="5881266"/>
            <a:ext cx="12192000" cy="949287"/>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3919047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DDAB-0C52-45B9-B147-6C1CE2D9862E}"/>
              </a:ext>
            </a:extLst>
          </p:cNvPr>
          <p:cNvSpPr>
            <a:spLocks noGrp="1"/>
          </p:cNvSpPr>
          <p:nvPr>
            <p:ph type="ctrTitle"/>
          </p:nvPr>
        </p:nvSpPr>
        <p:spPr>
          <a:xfrm>
            <a:off x="0" y="1122363"/>
            <a:ext cx="12192000" cy="2387600"/>
          </a:xfrm>
        </p:spPr>
        <p:txBody>
          <a:bodyPr/>
          <a:lstStyle/>
          <a:p>
            <a:pPr lvl="0"/>
            <a:r>
              <a:rPr lang="en-US" sz="3200" b="1" dirty="0" err="1">
                <a:latin typeface="+mn-lt"/>
              </a:rPr>
              <a:t>Analisis</a:t>
            </a:r>
            <a:r>
              <a:rPr lang="en-US" sz="3200" b="1" dirty="0">
                <a:latin typeface="+mn-lt"/>
              </a:rPr>
              <a:t> </a:t>
            </a:r>
            <a:r>
              <a:rPr lang="en-US" sz="3200" b="1" dirty="0" err="1">
                <a:latin typeface="+mn-lt"/>
              </a:rPr>
              <a:t>Situasi</a:t>
            </a:r>
            <a:r>
              <a:rPr lang="en-US" sz="3200" b="1" dirty="0">
                <a:latin typeface="+mn-lt"/>
              </a:rPr>
              <a:t> </a:t>
            </a:r>
            <a:r>
              <a:rPr lang="en-US" sz="3200" b="1" dirty="0" err="1">
                <a:latin typeface="+mn-lt"/>
              </a:rPr>
              <a:t>Kerja</a:t>
            </a:r>
            <a:r>
              <a:rPr lang="id-ID" sz="3200" b="1" dirty="0">
                <a:latin typeface="+mn-lt"/>
              </a:rPr>
              <a:t> Tim</a:t>
            </a:r>
            <a:r>
              <a:rPr lang="en-US" sz="3200" b="1" dirty="0">
                <a:latin typeface="+mn-lt"/>
              </a:rPr>
              <a:t> </a:t>
            </a:r>
            <a:r>
              <a:rPr lang="en-US" sz="3200" b="1" dirty="0" err="1">
                <a:latin typeface="+mn-lt"/>
              </a:rPr>
              <a:t>Menggunakan</a:t>
            </a:r>
            <a:r>
              <a:rPr lang="en-US" sz="3200" b="1" dirty="0">
                <a:latin typeface="+mn-lt"/>
              </a:rPr>
              <a:t> </a:t>
            </a:r>
            <a:r>
              <a:rPr lang="en-US" sz="3200" b="1" dirty="0" err="1">
                <a:latin typeface="+mn-lt"/>
              </a:rPr>
              <a:t>Stac</a:t>
            </a:r>
            <a:r>
              <a:rPr lang="id-ID" sz="3200" b="1" dirty="0">
                <a:latin typeface="+mn-lt"/>
              </a:rPr>
              <a:t>e</a:t>
            </a:r>
            <a:r>
              <a:rPr lang="en-US" sz="3200" b="1" dirty="0">
                <a:latin typeface="+mn-lt"/>
              </a:rPr>
              <a:t>y Framework Modified</a:t>
            </a:r>
            <a:br>
              <a:rPr lang="en-US" sz="3200" b="1" dirty="0">
                <a:latin typeface="+mn-lt"/>
              </a:rPr>
            </a:br>
            <a:r>
              <a:rPr lang="en-US" sz="3200" b="1" dirty="0">
                <a:latin typeface="+mn-lt"/>
              </a:rPr>
              <a:t>(</a:t>
            </a:r>
            <a:r>
              <a:rPr lang="en-US" sz="3200" b="1" dirty="0" err="1">
                <a:latin typeface="+mn-lt"/>
              </a:rPr>
              <a:t>Studi</a:t>
            </a:r>
            <a:r>
              <a:rPr lang="en-US" sz="3200" b="1" dirty="0">
                <a:latin typeface="+mn-lt"/>
              </a:rPr>
              <a:t> </a:t>
            </a:r>
            <a:r>
              <a:rPr lang="en-US" sz="3200" b="1" dirty="0" err="1">
                <a:latin typeface="+mn-lt"/>
              </a:rPr>
              <a:t>Kasus</a:t>
            </a:r>
            <a:r>
              <a:rPr lang="en-US" sz="3200" b="1" dirty="0">
                <a:latin typeface="+mn-lt"/>
              </a:rPr>
              <a:t>: </a:t>
            </a:r>
            <a:r>
              <a:rPr lang="en-US" sz="3200" b="1" dirty="0" err="1">
                <a:latin typeface="+mn-lt"/>
              </a:rPr>
              <a:t>Imajinasi</a:t>
            </a:r>
            <a:r>
              <a:rPr lang="en-US" sz="3200" b="1" dirty="0">
                <a:latin typeface="+mn-lt"/>
              </a:rPr>
              <a:t> </a:t>
            </a:r>
            <a:r>
              <a:rPr lang="en-US" sz="3200" b="1" dirty="0" err="1">
                <a:latin typeface="+mn-lt"/>
              </a:rPr>
              <a:t>Penulis</a:t>
            </a:r>
            <a:r>
              <a:rPr lang="en-US" sz="3200" b="1" dirty="0">
                <a:latin typeface="+mn-lt"/>
              </a:rPr>
              <a:t>)</a:t>
            </a:r>
            <a:br>
              <a:rPr lang="en-US" sz="3600" b="1" dirty="0">
                <a:latin typeface="+mn-lt"/>
              </a:rPr>
            </a:br>
            <a:endParaRPr lang="en-US" sz="3600" dirty="0">
              <a:latin typeface="+mn-lt"/>
            </a:endParaRPr>
          </a:p>
        </p:txBody>
      </p:sp>
      <p:sp>
        <p:nvSpPr>
          <p:cNvPr id="3" name="Subtitle 2">
            <a:extLst>
              <a:ext uri="{FF2B5EF4-FFF2-40B4-BE49-F238E27FC236}">
                <a16:creationId xmlns:a16="http://schemas.microsoft.com/office/drawing/2014/main" id="{CCDA729A-064B-4739-88C1-78F955745F27}"/>
              </a:ext>
            </a:extLst>
          </p:cNvPr>
          <p:cNvSpPr>
            <a:spLocks noGrp="1"/>
          </p:cNvSpPr>
          <p:nvPr>
            <p:ph type="subTitle" idx="1"/>
          </p:nvPr>
        </p:nvSpPr>
        <p:spPr/>
        <p:txBody>
          <a:bodyPr/>
          <a:lstStyle/>
          <a:p>
            <a:endParaRPr lang="en-US" dirty="0"/>
          </a:p>
          <a:p>
            <a:r>
              <a:rPr lang="en-US" dirty="0"/>
              <a:t>M. Machrush Aliy Sirojjam Mushlich</a:t>
            </a:r>
          </a:p>
          <a:p>
            <a:r>
              <a:rPr lang="en-US" sz="1800" b="0" dirty="0"/>
              <a:t>NP 149178743100-266</a:t>
            </a:r>
          </a:p>
        </p:txBody>
      </p:sp>
    </p:spTree>
    <p:extLst>
      <p:ext uri="{BB962C8B-B14F-4D97-AF65-F5344CB8AC3E}">
        <p14:creationId xmlns:p14="http://schemas.microsoft.com/office/powerpoint/2010/main" val="254308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56C595D-4F59-4D1D-9D7E-F6126B684990}"/>
              </a:ext>
            </a:extLst>
          </p:cNvPr>
          <p:cNvSpPr>
            <a:spLocks noGrp="1"/>
          </p:cNvSpPr>
          <p:nvPr>
            <p:ph type="subTitle" idx="1"/>
          </p:nvPr>
        </p:nvSpPr>
        <p:spPr/>
        <p:txBody>
          <a:bodyPr/>
          <a:lstStyle/>
          <a:p>
            <a:r>
              <a:rPr lang="id-ID" dirty="0"/>
              <a:t>PENILAIAN (PANDANGAN) PASAR (Y)</a:t>
            </a:r>
            <a:endParaRPr lang="en-US" dirty="0"/>
          </a:p>
        </p:txBody>
      </p:sp>
      <p:sp>
        <p:nvSpPr>
          <p:cNvPr id="3" name="Text Placeholder 2">
            <a:extLst>
              <a:ext uri="{FF2B5EF4-FFF2-40B4-BE49-F238E27FC236}">
                <a16:creationId xmlns:a16="http://schemas.microsoft.com/office/drawing/2014/main" id="{9885AA2F-93BE-4B50-A31E-044E0C45BF2E}"/>
              </a:ext>
            </a:extLst>
          </p:cNvPr>
          <p:cNvSpPr>
            <a:spLocks noGrp="1"/>
          </p:cNvSpPr>
          <p:nvPr>
            <p:ph type="body" sz="quarter" idx="13"/>
          </p:nvPr>
        </p:nvSpPr>
        <p:spPr/>
        <p:txBody>
          <a:bodyPr/>
          <a:lstStyle/>
          <a:p>
            <a:r>
              <a:rPr lang="id-ID" dirty="0"/>
              <a:t>Gap penilaian terkait pandangan terhadap pasar mendapat angka “4”, hal yang mendasari itu karena kejelasan dari fokus utama pembuatan website itu seperti apa, sedang hal lain dapat dipikirkan selagi proses pembuatan dilakukan.</a:t>
            </a:r>
            <a:endParaRPr lang="en-US" dirty="0"/>
          </a:p>
        </p:txBody>
      </p:sp>
    </p:spTree>
    <p:extLst>
      <p:ext uri="{BB962C8B-B14F-4D97-AF65-F5344CB8AC3E}">
        <p14:creationId xmlns:p14="http://schemas.microsoft.com/office/powerpoint/2010/main" val="1717569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56C595D-4F59-4D1D-9D7E-F6126B684990}"/>
              </a:ext>
            </a:extLst>
          </p:cNvPr>
          <p:cNvSpPr>
            <a:spLocks noGrp="1"/>
          </p:cNvSpPr>
          <p:nvPr>
            <p:ph type="subTitle" idx="1"/>
          </p:nvPr>
        </p:nvSpPr>
        <p:spPr/>
        <p:txBody>
          <a:bodyPr/>
          <a:lstStyle/>
          <a:p>
            <a:r>
              <a:rPr lang="id-ID" dirty="0"/>
              <a:t>PENILAIAN HUBUNGAN ORANG (Y)</a:t>
            </a:r>
            <a:endParaRPr lang="en-US" dirty="0"/>
          </a:p>
        </p:txBody>
      </p:sp>
      <p:sp>
        <p:nvSpPr>
          <p:cNvPr id="3" name="Text Placeholder 2">
            <a:extLst>
              <a:ext uri="{FF2B5EF4-FFF2-40B4-BE49-F238E27FC236}">
                <a16:creationId xmlns:a16="http://schemas.microsoft.com/office/drawing/2014/main" id="{9885AA2F-93BE-4B50-A31E-044E0C45BF2E}"/>
              </a:ext>
            </a:extLst>
          </p:cNvPr>
          <p:cNvSpPr>
            <a:spLocks noGrp="1"/>
          </p:cNvSpPr>
          <p:nvPr>
            <p:ph type="body" sz="quarter" idx="13"/>
          </p:nvPr>
        </p:nvSpPr>
        <p:spPr/>
        <p:txBody>
          <a:bodyPr/>
          <a:lstStyle/>
          <a:p>
            <a:r>
              <a:rPr lang="id-ID" dirty="0"/>
              <a:t>Gap penilaian terkait hubungan antar anggota tim dan juga hubungan antar tim dengan peminta layanan mendapat angka “4”, hal yang mendasari itu karena kejelasan dari fokus utama pembuatan website itu seperti apa, sedang hal lain dapat dipikirkan selagi proses pembuatan dilakukan.</a:t>
            </a:r>
            <a:endParaRPr lang="en-US" dirty="0"/>
          </a:p>
        </p:txBody>
      </p:sp>
    </p:spTree>
    <p:extLst>
      <p:ext uri="{BB962C8B-B14F-4D97-AF65-F5344CB8AC3E}">
        <p14:creationId xmlns:p14="http://schemas.microsoft.com/office/powerpoint/2010/main" val="1387541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1591DB2-1AD2-4198-9350-F26B2EC1D6F4}"/>
              </a:ext>
            </a:extLst>
          </p:cNvPr>
          <p:cNvSpPr>
            <a:spLocks noGrp="1"/>
          </p:cNvSpPr>
          <p:nvPr>
            <p:ph type="subTitle" idx="1"/>
          </p:nvPr>
        </p:nvSpPr>
        <p:spPr/>
        <p:txBody>
          <a:bodyPr/>
          <a:lstStyle/>
          <a:p>
            <a:r>
              <a:rPr lang="id-ID" dirty="0"/>
              <a:t>GRAFIK AKHIR</a:t>
            </a:r>
            <a:endParaRPr lang="en-US" dirty="0"/>
          </a:p>
        </p:txBody>
      </p:sp>
      <p:sp>
        <p:nvSpPr>
          <p:cNvPr id="3" name="Text Placeholder 2">
            <a:extLst>
              <a:ext uri="{FF2B5EF4-FFF2-40B4-BE49-F238E27FC236}">
                <a16:creationId xmlns:a16="http://schemas.microsoft.com/office/drawing/2014/main" id="{144E61E5-4F7E-4C7A-8A15-C30CA992A751}"/>
              </a:ext>
            </a:extLst>
          </p:cNvPr>
          <p:cNvSpPr>
            <a:spLocks noGrp="1"/>
          </p:cNvSpPr>
          <p:nvPr>
            <p:ph type="body" sz="quarter" idx="13"/>
          </p:nvPr>
        </p:nvSpPr>
        <p:spPr>
          <a:xfrm>
            <a:off x="5504207" y="2366682"/>
            <a:ext cx="5163046" cy="3482789"/>
          </a:xfrm>
        </p:spPr>
        <p:txBody>
          <a:bodyPr/>
          <a:lstStyle/>
          <a:p>
            <a:r>
              <a:rPr lang="id-ID" dirty="0"/>
              <a:t>Dari grafik di samping, diketahui bahwa hasil penilian gap berada pada area persimpangan antara domain Simple, Complicated, dan Complex.</a:t>
            </a:r>
            <a:endParaRPr lang="en-US" dirty="0"/>
          </a:p>
        </p:txBody>
      </p:sp>
      <p:pic>
        <p:nvPicPr>
          <p:cNvPr id="5" name="Picture 4">
            <a:extLst>
              <a:ext uri="{FF2B5EF4-FFF2-40B4-BE49-F238E27FC236}">
                <a16:creationId xmlns:a16="http://schemas.microsoft.com/office/drawing/2014/main" id="{A1F82BCD-8772-4AEF-8C5F-59676F2CE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747" y="2366682"/>
            <a:ext cx="3979460" cy="3979460"/>
          </a:xfrm>
          <a:prstGeom prst="rect">
            <a:avLst/>
          </a:prstGeom>
        </p:spPr>
      </p:pic>
    </p:spTree>
    <p:extLst>
      <p:ext uri="{BB962C8B-B14F-4D97-AF65-F5344CB8AC3E}">
        <p14:creationId xmlns:p14="http://schemas.microsoft.com/office/powerpoint/2010/main" val="508948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4DBBE8F-791E-4F3D-A099-4F060E9CEC46}"/>
              </a:ext>
            </a:extLst>
          </p:cNvPr>
          <p:cNvSpPr>
            <a:spLocks noGrp="1"/>
          </p:cNvSpPr>
          <p:nvPr>
            <p:ph type="subTitle" idx="1"/>
          </p:nvPr>
        </p:nvSpPr>
        <p:spPr/>
        <p:txBody>
          <a:bodyPr/>
          <a:lstStyle/>
          <a:p>
            <a:r>
              <a:rPr lang="id-ID" dirty="0"/>
              <a:t>HASIL ANALISIS X &amp; </a:t>
            </a:r>
            <a:r>
              <a:rPr lang="id-ID" dirty="0">
                <a:sym typeface="Wingdings" panose="05000000000000000000" pitchFamily="2" charset="2"/>
              </a:rPr>
              <a:t>Y</a:t>
            </a:r>
            <a:endParaRPr lang="en-US" dirty="0"/>
          </a:p>
        </p:txBody>
      </p:sp>
      <p:sp>
        <p:nvSpPr>
          <p:cNvPr id="3" name="Text Placeholder 2">
            <a:extLst>
              <a:ext uri="{FF2B5EF4-FFF2-40B4-BE49-F238E27FC236}">
                <a16:creationId xmlns:a16="http://schemas.microsoft.com/office/drawing/2014/main" id="{E8166C9F-E0D9-49D5-88C1-D4A29EED5DA5}"/>
              </a:ext>
            </a:extLst>
          </p:cNvPr>
          <p:cNvSpPr>
            <a:spLocks noGrp="1"/>
          </p:cNvSpPr>
          <p:nvPr>
            <p:ph type="body" sz="quarter" idx="13"/>
          </p:nvPr>
        </p:nvSpPr>
        <p:spPr/>
        <p:txBody>
          <a:bodyPr/>
          <a:lstStyle/>
          <a:p>
            <a:r>
              <a:rPr lang="id-ID" dirty="0"/>
              <a:t>Analisis hubungan antara Kemampuan Tim dengan Pandangan Pasar tidak terlalu berpengaruh signifikan, karena titik koordinat berada pada domain Complicated. Artinya, untuk dapat memaksimalkan kemampuan setiap anggota dengan proyek yang akan dikerjakan, diperlukan ada keterbukan terkait kemampuan masing individu, sehingga memudahkan dalam pembagian tugas serta peng-cover-an tugas, apabila salah satu anggota berhalangan.</a:t>
            </a:r>
            <a:endParaRPr lang="en-US" dirty="0"/>
          </a:p>
        </p:txBody>
      </p:sp>
    </p:spTree>
    <p:extLst>
      <p:ext uri="{BB962C8B-B14F-4D97-AF65-F5344CB8AC3E}">
        <p14:creationId xmlns:p14="http://schemas.microsoft.com/office/powerpoint/2010/main" val="715343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4DBBE8F-791E-4F3D-A099-4F060E9CEC46}"/>
              </a:ext>
            </a:extLst>
          </p:cNvPr>
          <p:cNvSpPr>
            <a:spLocks noGrp="1"/>
          </p:cNvSpPr>
          <p:nvPr>
            <p:ph type="subTitle" idx="1"/>
          </p:nvPr>
        </p:nvSpPr>
        <p:spPr/>
        <p:txBody>
          <a:bodyPr/>
          <a:lstStyle/>
          <a:p>
            <a:r>
              <a:rPr lang="id-ID" dirty="0"/>
              <a:t>HASIL ANALISIS X &amp; Z</a:t>
            </a:r>
            <a:endParaRPr lang="en-US" dirty="0"/>
          </a:p>
        </p:txBody>
      </p:sp>
      <p:sp>
        <p:nvSpPr>
          <p:cNvPr id="3" name="Text Placeholder 2">
            <a:extLst>
              <a:ext uri="{FF2B5EF4-FFF2-40B4-BE49-F238E27FC236}">
                <a16:creationId xmlns:a16="http://schemas.microsoft.com/office/drawing/2014/main" id="{E8166C9F-E0D9-49D5-88C1-D4A29EED5DA5}"/>
              </a:ext>
            </a:extLst>
          </p:cNvPr>
          <p:cNvSpPr>
            <a:spLocks noGrp="1"/>
          </p:cNvSpPr>
          <p:nvPr>
            <p:ph type="body" sz="quarter" idx="13"/>
          </p:nvPr>
        </p:nvSpPr>
        <p:spPr/>
        <p:txBody>
          <a:bodyPr/>
          <a:lstStyle/>
          <a:p>
            <a:r>
              <a:rPr lang="id-ID" dirty="0"/>
              <a:t>Analisis hubungan antara Kemampuan Tim dengan Hubungan Orang yang masih membutuhkan banyak pembicaraan antara kedua belah pihak, karena titik koordinat berada domain Complex. Artinya, masih perlu pertimbangan banyak, sehingga kedua belah pihak dapat menemui kesepakatan baik secara teknis maupun nonteknis terkait proyek yang akan dikerjakan.</a:t>
            </a:r>
            <a:endParaRPr lang="en-US" dirty="0"/>
          </a:p>
        </p:txBody>
      </p:sp>
    </p:spTree>
    <p:extLst>
      <p:ext uri="{BB962C8B-B14F-4D97-AF65-F5344CB8AC3E}">
        <p14:creationId xmlns:p14="http://schemas.microsoft.com/office/powerpoint/2010/main" val="2863717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4DBBE8F-791E-4F3D-A099-4F060E9CEC46}"/>
              </a:ext>
            </a:extLst>
          </p:cNvPr>
          <p:cNvSpPr>
            <a:spLocks noGrp="1"/>
          </p:cNvSpPr>
          <p:nvPr>
            <p:ph type="subTitle" idx="1"/>
          </p:nvPr>
        </p:nvSpPr>
        <p:spPr/>
        <p:txBody>
          <a:bodyPr/>
          <a:lstStyle/>
          <a:p>
            <a:r>
              <a:rPr lang="id-ID" dirty="0"/>
              <a:t>HASIL ANALISIS Y &amp; Z</a:t>
            </a:r>
            <a:endParaRPr lang="en-US" dirty="0"/>
          </a:p>
        </p:txBody>
      </p:sp>
      <p:sp>
        <p:nvSpPr>
          <p:cNvPr id="3" name="Text Placeholder 2">
            <a:extLst>
              <a:ext uri="{FF2B5EF4-FFF2-40B4-BE49-F238E27FC236}">
                <a16:creationId xmlns:a16="http://schemas.microsoft.com/office/drawing/2014/main" id="{E8166C9F-E0D9-49D5-88C1-D4A29EED5DA5}"/>
              </a:ext>
            </a:extLst>
          </p:cNvPr>
          <p:cNvSpPr>
            <a:spLocks noGrp="1"/>
          </p:cNvSpPr>
          <p:nvPr>
            <p:ph type="body" sz="quarter" idx="13"/>
          </p:nvPr>
        </p:nvSpPr>
        <p:spPr/>
        <p:txBody>
          <a:bodyPr/>
          <a:lstStyle/>
          <a:p>
            <a:r>
              <a:rPr lang="id-ID" dirty="0"/>
              <a:t>Analisis hubungan antara Pandangan Pasar dengan Hubungan Orang yang juga membutuhkan penyelesaian serta titik temu masalah yang jelas, karena titik koordinat berada pada domain Complex. Artinya, ketidakjelasan antara keinginan yang diminta serta kurangnya komunikasi dapat menyebabkan proyek berjalan lamban, tetapi tidak sampai menyebabkan kegagalan proyek.</a:t>
            </a:r>
            <a:endParaRPr lang="en-US" dirty="0"/>
          </a:p>
        </p:txBody>
      </p:sp>
    </p:spTree>
    <p:extLst>
      <p:ext uri="{BB962C8B-B14F-4D97-AF65-F5344CB8AC3E}">
        <p14:creationId xmlns:p14="http://schemas.microsoft.com/office/powerpoint/2010/main" val="2630179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2295A-DC5A-4872-93FF-BCB85FA8E8A6}"/>
              </a:ext>
            </a:extLst>
          </p:cNvPr>
          <p:cNvSpPr>
            <a:spLocks noGrp="1"/>
          </p:cNvSpPr>
          <p:nvPr>
            <p:ph type="ctrTitle"/>
          </p:nvPr>
        </p:nvSpPr>
        <p:spPr/>
        <p:txBody>
          <a:bodyPr/>
          <a:lstStyle/>
          <a:p>
            <a:r>
              <a:rPr lang="id-ID" dirty="0"/>
              <a:t>SIMPULAN</a:t>
            </a:r>
            <a:endParaRPr lang="en-US" dirty="0"/>
          </a:p>
        </p:txBody>
      </p:sp>
      <p:sp>
        <p:nvSpPr>
          <p:cNvPr id="3" name="Subtitle 2">
            <a:extLst>
              <a:ext uri="{FF2B5EF4-FFF2-40B4-BE49-F238E27FC236}">
                <a16:creationId xmlns:a16="http://schemas.microsoft.com/office/drawing/2014/main" id="{7A8186CF-425A-4426-8D48-58BA68931E4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5655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C1A17BC-CB75-481C-8F3C-AF190E41210B}"/>
              </a:ext>
            </a:extLst>
          </p:cNvPr>
          <p:cNvSpPr>
            <a:spLocks noGrp="1"/>
          </p:cNvSpPr>
          <p:nvPr>
            <p:ph type="subTitle" idx="1"/>
          </p:nvPr>
        </p:nvSpPr>
        <p:spPr/>
        <p:txBody>
          <a:bodyPr/>
          <a:lstStyle/>
          <a:p>
            <a:r>
              <a:rPr lang="id-ID" dirty="0"/>
              <a:t>SIMPULAN</a:t>
            </a:r>
            <a:endParaRPr lang="en-US" dirty="0"/>
          </a:p>
        </p:txBody>
      </p:sp>
      <p:sp>
        <p:nvSpPr>
          <p:cNvPr id="3" name="Text Placeholder 2">
            <a:extLst>
              <a:ext uri="{FF2B5EF4-FFF2-40B4-BE49-F238E27FC236}">
                <a16:creationId xmlns:a16="http://schemas.microsoft.com/office/drawing/2014/main" id="{CDE9C504-FCE8-4A11-9F24-0B0DD27091FF}"/>
              </a:ext>
            </a:extLst>
          </p:cNvPr>
          <p:cNvSpPr>
            <a:spLocks noGrp="1"/>
          </p:cNvSpPr>
          <p:nvPr>
            <p:ph type="body" sz="quarter" idx="13"/>
          </p:nvPr>
        </p:nvSpPr>
        <p:spPr/>
        <p:txBody>
          <a:bodyPr/>
          <a:lstStyle/>
          <a:p>
            <a:r>
              <a:rPr lang="id-ID" dirty="0"/>
              <a:t>Dari hasil analisis yang telah dilakukan, maka dapat disimpulkan bahwa masalah situasi kerja yang akan terjadi bisa dikatakan akan menghadapi kesulitan, tetapi masih dapat diselesaikan, meski risiko terbesar yang dihadapi adalah sedikit keterlambatan penyelesaian proyek.</a:t>
            </a:r>
            <a:endParaRPr lang="en-US" dirty="0"/>
          </a:p>
        </p:txBody>
      </p:sp>
    </p:spTree>
    <p:extLst>
      <p:ext uri="{BB962C8B-B14F-4D97-AF65-F5344CB8AC3E}">
        <p14:creationId xmlns:p14="http://schemas.microsoft.com/office/powerpoint/2010/main" val="165817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4F33-62B4-484D-9C90-DA203B74BD44}"/>
              </a:ext>
            </a:extLst>
          </p:cNvPr>
          <p:cNvSpPr>
            <a:spLocks noGrp="1"/>
          </p:cNvSpPr>
          <p:nvPr>
            <p:ph type="ctrTitle"/>
          </p:nvPr>
        </p:nvSpPr>
        <p:spPr/>
        <p:txBody>
          <a:bodyPr/>
          <a:lstStyle/>
          <a:p>
            <a:r>
              <a:rPr lang="en-US" dirty="0"/>
              <a:t>PENDAHULUAN</a:t>
            </a:r>
          </a:p>
        </p:txBody>
      </p:sp>
      <p:sp>
        <p:nvSpPr>
          <p:cNvPr id="3" name="Subtitle 2">
            <a:extLst>
              <a:ext uri="{FF2B5EF4-FFF2-40B4-BE49-F238E27FC236}">
                <a16:creationId xmlns:a16="http://schemas.microsoft.com/office/drawing/2014/main" id="{CF4E8355-7069-4904-B4F9-FCEFD8E1135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27714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6AE4B85-6CA0-4F8A-9F92-C535E4C8AF36}"/>
              </a:ext>
            </a:extLst>
          </p:cNvPr>
          <p:cNvSpPr>
            <a:spLocks noGrp="1"/>
          </p:cNvSpPr>
          <p:nvPr>
            <p:ph type="subTitle" idx="1"/>
          </p:nvPr>
        </p:nvSpPr>
        <p:spPr/>
        <p:txBody>
          <a:bodyPr/>
          <a:lstStyle/>
          <a:p>
            <a:r>
              <a:rPr lang="en-US" dirty="0"/>
              <a:t>TENTANG</a:t>
            </a:r>
            <a:r>
              <a:rPr lang="id-ID" dirty="0"/>
              <a:t> KEMAMPUAN</a:t>
            </a:r>
            <a:r>
              <a:rPr lang="en-US" dirty="0"/>
              <a:t> TIM</a:t>
            </a:r>
          </a:p>
        </p:txBody>
      </p:sp>
      <p:sp>
        <p:nvSpPr>
          <p:cNvPr id="3" name="Text Placeholder 2">
            <a:extLst>
              <a:ext uri="{FF2B5EF4-FFF2-40B4-BE49-F238E27FC236}">
                <a16:creationId xmlns:a16="http://schemas.microsoft.com/office/drawing/2014/main" id="{BE7FEB34-3EE4-4BF6-9498-1E271E5A3DA8}"/>
              </a:ext>
            </a:extLst>
          </p:cNvPr>
          <p:cNvSpPr>
            <a:spLocks noGrp="1"/>
          </p:cNvSpPr>
          <p:nvPr>
            <p:ph type="body" sz="quarter" idx="13"/>
          </p:nvPr>
        </p:nvSpPr>
        <p:spPr/>
        <p:txBody>
          <a:bodyPr/>
          <a:lstStyle/>
          <a:p>
            <a:r>
              <a:rPr lang="en-US" dirty="0"/>
              <a:t>Tim yang </a:t>
            </a:r>
            <a:r>
              <a:rPr lang="en-US" dirty="0" err="1"/>
              <a:t>baru</a:t>
            </a:r>
            <a:r>
              <a:rPr lang="en-US" dirty="0"/>
              <a:t> </a:t>
            </a:r>
            <a:r>
              <a:rPr lang="en-US" dirty="0" err="1"/>
              <a:t>terbentuk</a:t>
            </a:r>
            <a:r>
              <a:rPr lang="en-US" dirty="0"/>
              <a:t> </a:t>
            </a:r>
            <a:r>
              <a:rPr lang="en-US" dirty="0" err="1"/>
              <a:t>untuk</a:t>
            </a:r>
            <a:r>
              <a:rPr lang="en-US" dirty="0"/>
              <a:t> </a:t>
            </a:r>
            <a:r>
              <a:rPr lang="en-US" dirty="0" err="1"/>
              <a:t>mengerjakan</a:t>
            </a:r>
            <a:r>
              <a:rPr lang="en-US" dirty="0"/>
              <a:t> </a:t>
            </a:r>
            <a:r>
              <a:rPr lang="en-US" dirty="0" err="1"/>
              <a:t>sebuah</a:t>
            </a:r>
            <a:r>
              <a:rPr lang="en-US" dirty="0"/>
              <a:t> </a:t>
            </a:r>
            <a:r>
              <a:rPr lang="en-US" dirty="0" err="1"/>
              <a:t>proyek</a:t>
            </a:r>
            <a:r>
              <a:rPr lang="en-US" dirty="0"/>
              <a:t> </a:t>
            </a:r>
            <a:r>
              <a:rPr lang="en-US" dirty="0" err="1"/>
              <a:t>pembuatan</a:t>
            </a:r>
            <a:r>
              <a:rPr lang="en-US" dirty="0"/>
              <a:t> Website; </a:t>
            </a:r>
            <a:r>
              <a:rPr lang="en-US" dirty="0" err="1"/>
              <a:t>Anggota</a:t>
            </a:r>
            <a:r>
              <a:rPr lang="en-US" dirty="0"/>
              <a:t> </a:t>
            </a:r>
            <a:r>
              <a:rPr lang="en-US" dirty="0" err="1"/>
              <a:t>dari</a:t>
            </a:r>
            <a:r>
              <a:rPr lang="en-US" dirty="0"/>
              <a:t> Tim yang </a:t>
            </a:r>
            <a:r>
              <a:rPr lang="en-US" dirty="0" err="1"/>
              <a:t>baru</a:t>
            </a:r>
            <a:r>
              <a:rPr lang="en-US" dirty="0"/>
              <a:t> </a:t>
            </a:r>
            <a:r>
              <a:rPr lang="en-US" dirty="0" err="1"/>
              <a:t>terbentuk</a:t>
            </a:r>
            <a:r>
              <a:rPr lang="en-US" dirty="0"/>
              <a:t> </a:t>
            </a:r>
            <a:r>
              <a:rPr lang="en-US" dirty="0" err="1"/>
              <a:t>merupakan</a:t>
            </a:r>
            <a:r>
              <a:rPr lang="en-US" dirty="0"/>
              <a:t> </a:t>
            </a:r>
            <a:r>
              <a:rPr lang="en-US" dirty="0" err="1"/>
              <a:t>individu</a:t>
            </a:r>
            <a:r>
              <a:rPr lang="en-US" dirty="0"/>
              <a:t> yang </a:t>
            </a:r>
            <a:r>
              <a:rPr lang="en-US" dirty="0" err="1"/>
              <a:t>diambil</a:t>
            </a:r>
            <a:r>
              <a:rPr lang="en-US" dirty="0"/>
              <a:t> </a:t>
            </a:r>
            <a:r>
              <a:rPr lang="en-US" dirty="0" err="1"/>
              <a:t>dari</a:t>
            </a:r>
            <a:r>
              <a:rPr lang="en-US" dirty="0"/>
              <a:t> </a:t>
            </a:r>
            <a:r>
              <a:rPr lang="en-US" dirty="0" err="1"/>
              <a:t>berbagai</a:t>
            </a:r>
            <a:r>
              <a:rPr lang="en-US" dirty="0"/>
              <a:t> Tim di Perusahaan XYZ yang </a:t>
            </a:r>
            <a:r>
              <a:rPr lang="en-US" dirty="0" err="1"/>
              <a:t>sudah</a:t>
            </a:r>
            <a:r>
              <a:rPr lang="en-US" dirty="0"/>
              <a:t> </a:t>
            </a:r>
            <a:r>
              <a:rPr lang="en-US" dirty="0" err="1"/>
              <a:t>pernah</a:t>
            </a:r>
            <a:r>
              <a:rPr lang="en-US" dirty="0"/>
              <a:t> </a:t>
            </a:r>
            <a:r>
              <a:rPr lang="en-US" dirty="0" err="1"/>
              <a:t>menangani</a:t>
            </a:r>
            <a:r>
              <a:rPr lang="en-US" dirty="0"/>
              <a:t> </a:t>
            </a:r>
            <a:r>
              <a:rPr lang="en-US" dirty="0" err="1"/>
              <a:t>sebuah</a:t>
            </a:r>
            <a:r>
              <a:rPr lang="en-US" dirty="0"/>
              <a:t> </a:t>
            </a:r>
            <a:r>
              <a:rPr lang="en-US" dirty="0" err="1"/>
              <a:t>proyek</a:t>
            </a:r>
            <a:r>
              <a:rPr lang="en-US" dirty="0"/>
              <a:t> yang </a:t>
            </a:r>
            <a:r>
              <a:rPr lang="en-US" dirty="0" err="1"/>
              <a:t>serupa</a:t>
            </a:r>
            <a:r>
              <a:rPr lang="en-US" dirty="0"/>
              <a:t>, </a:t>
            </a:r>
            <a:r>
              <a:rPr lang="en-US" dirty="0" err="1"/>
              <a:t>tetapi</a:t>
            </a:r>
            <a:r>
              <a:rPr lang="en-US" dirty="0"/>
              <a:t> masing </a:t>
            </a:r>
            <a:r>
              <a:rPr lang="en-US" dirty="0" err="1"/>
              <a:t>individu</a:t>
            </a:r>
            <a:r>
              <a:rPr lang="en-US" dirty="0"/>
              <a:t> </a:t>
            </a:r>
            <a:r>
              <a:rPr lang="en-US" dirty="0" err="1"/>
              <a:t>dalam</a:t>
            </a:r>
            <a:r>
              <a:rPr lang="en-US" dirty="0"/>
              <a:t> Tim </a:t>
            </a:r>
            <a:r>
              <a:rPr lang="en-US" dirty="0" err="1"/>
              <a:t>ini</a:t>
            </a:r>
            <a:r>
              <a:rPr lang="en-US" dirty="0"/>
              <a:t> </a:t>
            </a:r>
            <a:r>
              <a:rPr lang="en-US" dirty="0" err="1"/>
              <a:t>tidak</a:t>
            </a:r>
            <a:r>
              <a:rPr lang="en-US" dirty="0"/>
              <a:t> </a:t>
            </a:r>
            <a:r>
              <a:rPr lang="en-US" dirty="0" err="1"/>
              <a:t>saling</a:t>
            </a:r>
            <a:r>
              <a:rPr lang="en-US" dirty="0"/>
              <a:t> </a:t>
            </a:r>
            <a:r>
              <a:rPr lang="en-US" dirty="0" err="1"/>
              <a:t>mengetahui</a:t>
            </a:r>
            <a:r>
              <a:rPr lang="en-US" dirty="0"/>
              <a:t> </a:t>
            </a:r>
            <a:r>
              <a:rPr lang="en-US" dirty="0" err="1"/>
              <a:t>kemampuan</a:t>
            </a:r>
            <a:r>
              <a:rPr lang="en-US" dirty="0"/>
              <a:t> </a:t>
            </a:r>
            <a:r>
              <a:rPr lang="en-US" dirty="0" err="1"/>
              <a:t>individu</a:t>
            </a:r>
            <a:r>
              <a:rPr lang="en-US" dirty="0"/>
              <a:t> </a:t>
            </a:r>
            <a:r>
              <a:rPr lang="en-US" dirty="0" err="1"/>
              <a:t>lainnya</a:t>
            </a:r>
            <a:r>
              <a:rPr lang="en-US" dirty="0"/>
              <a:t>. </a:t>
            </a:r>
          </a:p>
        </p:txBody>
      </p:sp>
    </p:spTree>
    <p:extLst>
      <p:ext uri="{BB962C8B-B14F-4D97-AF65-F5344CB8AC3E}">
        <p14:creationId xmlns:p14="http://schemas.microsoft.com/office/powerpoint/2010/main" val="3208898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B9FCBF1-847A-4D9E-A52E-390D41F994DA}"/>
              </a:ext>
            </a:extLst>
          </p:cNvPr>
          <p:cNvSpPr>
            <a:spLocks noGrp="1"/>
          </p:cNvSpPr>
          <p:nvPr>
            <p:ph type="subTitle" idx="1"/>
          </p:nvPr>
        </p:nvSpPr>
        <p:spPr/>
        <p:txBody>
          <a:bodyPr/>
          <a:lstStyle/>
          <a:p>
            <a:r>
              <a:rPr lang="en-US" dirty="0"/>
              <a:t>TENTANG (PANDANGAN) PASAR</a:t>
            </a:r>
          </a:p>
        </p:txBody>
      </p:sp>
      <p:sp>
        <p:nvSpPr>
          <p:cNvPr id="3" name="Text Placeholder 2">
            <a:extLst>
              <a:ext uri="{FF2B5EF4-FFF2-40B4-BE49-F238E27FC236}">
                <a16:creationId xmlns:a16="http://schemas.microsoft.com/office/drawing/2014/main" id="{55845961-0BA1-4650-8799-9CD941A4BE89}"/>
              </a:ext>
            </a:extLst>
          </p:cNvPr>
          <p:cNvSpPr>
            <a:spLocks noGrp="1"/>
          </p:cNvSpPr>
          <p:nvPr>
            <p:ph type="body" sz="quarter" idx="13"/>
          </p:nvPr>
        </p:nvSpPr>
        <p:spPr/>
        <p:txBody>
          <a:bodyPr/>
          <a:lstStyle/>
          <a:p>
            <a:r>
              <a:rPr lang="en-US" dirty="0" err="1"/>
              <a:t>Pandangan</a:t>
            </a:r>
            <a:r>
              <a:rPr lang="en-US" dirty="0"/>
              <a:t>/</a:t>
            </a:r>
            <a:r>
              <a:rPr lang="en-US" dirty="0" err="1"/>
              <a:t>gambaran</a:t>
            </a:r>
            <a:r>
              <a:rPr lang="en-US" dirty="0"/>
              <a:t> pasar yang </a:t>
            </a:r>
            <a:r>
              <a:rPr lang="en-US" dirty="0" err="1"/>
              <a:t>akan</a:t>
            </a:r>
            <a:r>
              <a:rPr lang="en-US" dirty="0"/>
              <a:t> </a:t>
            </a:r>
            <a:r>
              <a:rPr lang="en-US" dirty="0" err="1"/>
              <a:t>dibuat</a:t>
            </a:r>
            <a:r>
              <a:rPr lang="en-US" dirty="0"/>
              <a:t> </a:t>
            </a:r>
            <a:r>
              <a:rPr lang="en-US" dirty="0" err="1"/>
              <a:t>dalam</a:t>
            </a:r>
            <a:r>
              <a:rPr lang="en-US" dirty="0"/>
              <a:t> website </a:t>
            </a:r>
            <a:r>
              <a:rPr lang="en-US" dirty="0" err="1"/>
              <a:t>masih</a:t>
            </a:r>
            <a:r>
              <a:rPr lang="en-US" dirty="0"/>
              <a:t> </a:t>
            </a:r>
            <a:r>
              <a:rPr lang="en-US" dirty="0" err="1"/>
              <a:t>kabur</a:t>
            </a:r>
            <a:r>
              <a:rPr lang="en-US" dirty="0"/>
              <a:t> </a:t>
            </a:r>
            <a:r>
              <a:rPr lang="en-US" dirty="0" err="1"/>
              <a:t>terkait</a:t>
            </a:r>
            <a:r>
              <a:rPr lang="en-US" dirty="0"/>
              <a:t> </a:t>
            </a:r>
            <a:r>
              <a:rPr lang="en-US" dirty="0" err="1"/>
              <a:t>apa</a:t>
            </a:r>
            <a:r>
              <a:rPr lang="en-US" dirty="0"/>
              <a:t> </a:t>
            </a:r>
            <a:r>
              <a:rPr lang="en-US" dirty="0" err="1"/>
              <a:t>saja</a:t>
            </a:r>
            <a:r>
              <a:rPr lang="en-US" dirty="0"/>
              <a:t> yang </a:t>
            </a:r>
            <a:r>
              <a:rPr lang="en-US" dirty="0" err="1"/>
              <a:t>ada</a:t>
            </a:r>
            <a:r>
              <a:rPr lang="en-US" dirty="0"/>
              <a:t>; </a:t>
            </a:r>
            <a:r>
              <a:rPr lang="en-US" dirty="0" err="1"/>
              <a:t>akan</a:t>
            </a:r>
            <a:r>
              <a:rPr lang="en-US" dirty="0"/>
              <a:t> </a:t>
            </a:r>
            <a:r>
              <a:rPr lang="en-US" dirty="0" err="1"/>
              <a:t>tetapi</a:t>
            </a:r>
            <a:r>
              <a:rPr lang="en-US" dirty="0"/>
              <a:t> Website yang </a:t>
            </a:r>
            <a:r>
              <a:rPr lang="en-US" dirty="0" err="1"/>
              <a:t>ingin</a:t>
            </a:r>
            <a:r>
              <a:rPr lang="en-US" dirty="0"/>
              <a:t> </a:t>
            </a:r>
            <a:r>
              <a:rPr lang="en-US" dirty="0" err="1"/>
              <a:t>dibuat</a:t>
            </a:r>
            <a:r>
              <a:rPr lang="en-US" dirty="0"/>
              <a:t> </a:t>
            </a:r>
            <a:r>
              <a:rPr lang="en-US" dirty="0" err="1"/>
              <a:t>mempunyai</a:t>
            </a:r>
            <a:r>
              <a:rPr lang="en-US" dirty="0"/>
              <a:t> </a:t>
            </a:r>
            <a:r>
              <a:rPr lang="en-US" dirty="0" err="1"/>
              <a:t>fokus</a:t>
            </a:r>
            <a:r>
              <a:rPr lang="en-US" dirty="0"/>
              <a:t> </a:t>
            </a:r>
            <a:r>
              <a:rPr lang="en-US" dirty="0" err="1"/>
              <a:t>utama</a:t>
            </a:r>
            <a:r>
              <a:rPr lang="en-US" dirty="0"/>
              <a:t> yang </a:t>
            </a:r>
            <a:r>
              <a:rPr lang="en-US" dirty="0" err="1"/>
              <a:t>jelas</a:t>
            </a:r>
            <a:r>
              <a:rPr lang="en-US" dirty="0"/>
              <a:t> dan </a:t>
            </a:r>
            <a:r>
              <a:rPr lang="en-US" dirty="0" err="1"/>
              <a:t>terperinci</a:t>
            </a:r>
            <a:r>
              <a:rPr lang="en-US" dirty="0"/>
              <a:t>. </a:t>
            </a:r>
            <a:r>
              <a:rPr lang="en-US" dirty="0" err="1"/>
              <a:t>Dengan</a:t>
            </a:r>
            <a:r>
              <a:rPr lang="en-US" dirty="0"/>
              <a:t> </a:t>
            </a:r>
            <a:r>
              <a:rPr lang="en-US" dirty="0" err="1"/>
              <a:t>begitu</a:t>
            </a:r>
            <a:r>
              <a:rPr lang="en-US" dirty="0"/>
              <a:t> </a:t>
            </a:r>
            <a:r>
              <a:rPr lang="en-US" dirty="0" err="1"/>
              <a:t>dari</a:t>
            </a:r>
            <a:r>
              <a:rPr lang="en-US" dirty="0"/>
              <a:t> </a:t>
            </a:r>
            <a:r>
              <a:rPr lang="en-US" dirty="0" err="1"/>
              <a:t>batas</a:t>
            </a:r>
            <a:r>
              <a:rPr lang="en-US" dirty="0"/>
              <a:t> </a:t>
            </a:r>
            <a:r>
              <a:rPr lang="en-US" dirty="0" err="1"/>
              <a:t>waktu</a:t>
            </a:r>
            <a:r>
              <a:rPr lang="en-US" dirty="0"/>
              <a:t> </a:t>
            </a:r>
            <a:r>
              <a:rPr lang="id-ID" dirty="0"/>
              <a:t>(3 bulan) </a:t>
            </a:r>
            <a:r>
              <a:rPr lang="en-US" dirty="0"/>
              <a:t>yang </a:t>
            </a:r>
            <a:r>
              <a:rPr lang="en-US" dirty="0" err="1"/>
              <a:t>diberikan</a:t>
            </a:r>
            <a:r>
              <a:rPr lang="en-US" dirty="0"/>
              <a:t> oleh </a:t>
            </a:r>
            <a:r>
              <a:rPr lang="en-US" dirty="0" err="1"/>
              <a:t>peminta</a:t>
            </a:r>
            <a:r>
              <a:rPr lang="en-US" dirty="0"/>
              <a:t> </a:t>
            </a:r>
            <a:r>
              <a:rPr lang="en-US" dirty="0" err="1"/>
              <a:t>layanan</a:t>
            </a:r>
            <a:r>
              <a:rPr lang="id-ID" dirty="0"/>
              <a:t>, fokus utama website yang diminta harus selesai dalam dua bulan dan dapat digunakan ke publik.</a:t>
            </a:r>
            <a:endParaRPr lang="en-US" dirty="0"/>
          </a:p>
        </p:txBody>
      </p:sp>
    </p:spTree>
    <p:extLst>
      <p:ext uri="{BB962C8B-B14F-4D97-AF65-F5344CB8AC3E}">
        <p14:creationId xmlns:p14="http://schemas.microsoft.com/office/powerpoint/2010/main" val="101372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CE1AE62-97B1-442C-B5BB-C64A532C57ED}"/>
              </a:ext>
            </a:extLst>
          </p:cNvPr>
          <p:cNvSpPr>
            <a:spLocks noGrp="1"/>
          </p:cNvSpPr>
          <p:nvPr>
            <p:ph type="subTitle" idx="1"/>
          </p:nvPr>
        </p:nvSpPr>
        <p:spPr/>
        <p:txBody>
          <a:bodyPr/>
          <a:lstStyle/>
          <a:p>
            <a:r>
              <a:rPr lang="id-ID" dirty="0"/>
              <a:t>TENTANG HUBUNGAN ORANG </a:t>
            </a:r>
            <a:endParaRPr lang="en-US" dirty="0"/>
          </a:p>
        </p:txBody>
      </p:sp>
      <p:sp>
        <p:nvSpPr>
          <p:cNvPr id="3" name="Text Placeholder 2">
            <a:extLst>
              <a:ext uri="{FF2B5EF4-FFF2-40B4-BE49-F238E27FC236}">
                <a16:creationId xmlns:a16="http://schemas.microsoft.com/office/drawing/2014/main" id="{A16A7C7E-8769-4D76-A0B7-97268CA1C2F4}"/>
              </a:ext>
            </a:extLst>
          </p:cNvPr>
          <p:cNvSpPr>
            <a:spLocks noGrp="1"/>
          </p:cNvSpPr>
          <p:nvPr>
            <p:ph type="body" sz="quarter" idx="13"/>
          </p:nvPr>
        </p:nvSpPr>
        <p:spPr/>
        <p:txBody>
          <a:bodyPr/>
          <a:lstStyle/>
          <a:p>
            <a:r>
              <a:rPr lang="id-ID" dirty="0"/>
              <a:t>Hubungan antar anggota Tim masih kabur, karena masing individu tidak saling kenal meski berada dalam satu perusahaan. Sedang hubungan Tim dengan peminta layanan ada hubungan yang baik, karena salah satu anggota Tim pernah menangani proyek yang diajukan oleh peminta layanan.</a:t>
            </a:r>
            <a:endParaRPr lang="en-US" dirty="0"/>
          </a:p>
        </p:txBody>
      </p:sp>
    </p:spTree>
    <p:extLst>
      <p:ext uri="{BB962C8B-B14F-4D97-AF65-F5344CB8AC3E}">
        <p14:creationId xmlns:p14="http://schemas.microsoft.com/office/powerpoint/2010/main" val="189973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D2B2-8578-4B44-9061-958836FB2CE0}"/>
              </a:ext>
            </a:extLst>
          </p:cNvPr>
          <p:cNvSpPr>
            <a:spLocks noGrp="1"/>
          </p:cNvSpPr>
          <p:nvPr>
            <p:ph type="ctrTitle"/>
          </p:nvPr>
        </p:nvSpPr>
        <p:spPr/>
        <p:txBody>
          <a:bodyPr/>
          <a:lstStyle/>
          <a:p>
            <a:r>
              <a:rPr lang="id-ID" dirty="0"/>
              <a:t>HASIL ANALISIS</a:t>
            </a:r>
            <a:endParaRPr lang="en-US" dirty="0"/>
          </a:p>
        </p:txBody>
      </p:sp>
      <p:sp>
        <p:nvSpPr>
          <p:cNvPr id="3" name="Subtitle 2">
            <a:extLst>
              <a:ext uri="{FF2B5EF4-FFF2-40B4-BE49-F238E27FC236}">
                <a16:creationId xmlns:a16="http://schemas.microsoft.com/office/drawing/2014/main" id="{6D2BBD19-76F7-4218-BEAF-7CE5568FA44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9912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360672C-C1B7-44F5-B67F-1E249C7D3DA1}"/>
              </a:ext>
            </a:extLst>
          </p:cNvPr>
          <p:cNvSpPr>
            <a:spLocks noGrp="1"/>
          </p:cNvSpPr>
          <p:nvPr>
            <p:ph type="subTitle" idx="1"/>
          </p:nvPr>
        </p:nvSpPr>
        <p:spPr/>
        <p:txBody>
          <a:bodyPr/>
          <a:lstStyle/>
          <a:p>
            <a:r>
              <a:rPr lang="id-ID" dirty="0"/>
              <a:t>PENILAIAN GAP</a:t>
            </a:r>
            <a:endParaRPr lang="en-US" dirty="0"/>
          </a:p>
        </p:txBody>
      </p:sp>
      <p:sp>
        <p:nvSpPr>
          <p:cNvPr id="3" name="Text Placeholder 2">
            <a:extLst>
              <a:ext uri="{FF2B5EF4-FFF2-40B4-BE49-F238E27FC236}">
                <a16:creationId xmlns:a16="http://schemas.microsoft.com/office/drawing/2014/main" id="{14C178D4-DF38-4F90-9488-AA9538E51153}"/>
              </a:ext>
            </a:extLst>
          </p:cNvPr>
          <p:cNvSpPr>
            <a:spLocks noGrp="1"/>
          </p:cNvSpPr>
          <p:nvPr>
            <p:ph type="body" sz="quarter" idx="13"/>
          </p:nvPr>
        </p:nvSpPr>
        <p:spPr>
          <a:xfrm>
            <a:off x="1479177" y="2358652"/>
            <a:ext cx="6018664" cy="3688697"/>
          </a:xfrm>
        </p:spPr>
        <p:txBody>
          <a:bodyPr>
            <a:normAutofit/>
          </a:bodyPr>
          <a:lstStyle/>
          <a:p>
            <a:r>
              <a:rPr lang="id-ID" dirty="0"/>
              <a:t>Analisis situasi ini menggunakan Stacey Framework Modified yang terdiri atas empat [4] domain, dengan grafik seperti gambar di samping</a:t>
            </a:r>
          </a:p>
        </p:txBody>
      </p:sp>
      <p:pic>
        <p:nvPicPr>
          <p:cNvPr id="17" name="Picture 16">
            <a:extLst>
              <a:ext uri="{FF2B5EF4-FFF2-40B4-BE49-F238E27FC236}">
                <a16:creationId xmlns:a16="http://schemas.microsoft.com/office/drawing/2014/main" id="{299EEF70-B300-435C-81F5-261C73FC7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3661" y="2489511"/>
            <a:ext cx="3147015" cy="3147015"/>
          </a:xfrm>
          <a:prstGeom prst="rect">
            <a:avLst/>
          </a:prstGeom>
        </p:spPr>
      </p:pic>
    </p:spTree>
    <p:extLst>
      <p:ext uri="{BB962C8B-B14F-4D97-AF65-F5344CB8AC3E}">
        <p14:creationId xmlns:p14="http://schemas.microsoft.com/office/powerpoint/2010/main" val="2054886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C96250C-322D-4381-9D66-39421C3B2436}"/>
              </a:ext>
            </a:extLst>
          </p:cNvPr>
          <p:cNvSpPr>
            <a:spLocks noGrp="1"/>
          </p:cNvSpPr>
          <p:nvPr>
            <p:ph type="subTitle" idx="1"/>
          </p:nvPr>
        </p:nvSpPr>
        <p:spPr/>
        <p:txBody>
          <a:bodyPr/>
          <a:lstStyle/>
          <a:p>
            <a:r>
              <a:rPr lang="id-ID" dirty="0"/>
              <a:t>PENILAIAN GAP</a:t>
            </a:r>
            <a:endParaRPr lang="en-US" dirty="0"/>
          </a:p>
        </p:txBody>
      </p:sp>
      <p:sp>
        <p:nvSpPr>
          <p:cNvPr id="3" name="Text Placeholder 2">
            <a:extLst>
              <a:ext uri="{FF2B5EF4-FFF2-40B4-BE49-F238E27FC236}">
                <a16:creationId xmlns:a16="http://schemas.microsoft.com/office/drawing/2014/main" id="{8BB126D1-2E23-47E4-8252-66304BFD5607}"/>
              </a:ext>
            </a:extLst>
          </p:cNvPr>
          <p:cNvSpPr>
            <a:spLocks noGrp="1"/>
          </p:cNvSpPr>
          <p:nvPr>
            <p:ph type="body" sz="quarter" idx="13"/>
          </p:nvPr>
        </p:nvSpPr>
        <p:spPr>
          <a:xfrm>
            <a:off x="1479177" y="2366682"/>
            <a:ext cx="5508477" cy="3482789"/>
          </a:xfrm>
        </p:spPr>
        <p:txBody>
          <a:bodyPr/>
          <a:lstStyle/>
          <a:p>
            <a:r>
              <a:rPr lang="id-ID" dirty="0"/>
              <a:t>Penilaian gap menggunakan Skala 0-10 untuk lebih memudahkan dalam penilaian, sehingga grafik menjadi seperti berikut:</a:t>
            </a:r>
          </a:p>
          <a:p>
            <a:endParaRPr lang="id-ID" dirty="0"/>
          </a:p>
        </p:txBody>
      </p:sp>
      <p:pic>
        <p:nvPicPr>
          <p:cNvPr id="5" name="Picture 4">
            <a:extLst>
              <a:ext uri="{FF2B5EF4-FFF2-40B4-BE49-F238E27FC236}">
                <a16:creationId xmlns:a16="http://schemas.microsoft.com/office/drawing/2014/main" id="{45428F9E-26E8-4F81-86BA-ACF942621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8155" y="2301054"/>
            <a:ext cx="3548417" cy="3548417"/>
          </a:xfrm>
          <a:prstGeom prst="rect">
            <a:avLst/>
          </a:prstGeom>
        </p:spPr>
      </p:pic>
    </p:spTree>
    <p:extLst>
      <p:ext uri="{BB962C8B-B14F-4D97-AF65-F5344CB8AC3E}">
        <p14:creationId xmlns:p14="http://schemas.microsoft.com/office/powerpoint/2010/main" val="1361002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56C595D-4F59-4D1D-9D7E-F6126B684990}"/>
              </a:ext>
            </a:extLst>
          </p:cNvPr>
          <p:cNvSpPr>
            <a:spLocks noGrp="1"/>
          </p:cNvSpPr>
          <p:nvPr>
            <p:ph type="subTitle" idx="1"/>
          </p:nvPr>
        </p:nvSpPr>
        <p:spPr/>
        <p:txBody>
          <a:bodyPr/>
          <a:lstStyle/>
          <a:p>
            <a:r>
              <a:rPr lang="id-ID" dirty="0"/>
              <a:t>PENILAIAN KEMAMPUAN TIM (X)</a:t>
            </a:r>
            <a:endParaRPr lang="en-US" dirty="0"/>
          </a:p>
        </p:txBody>
      </p:sp>
      <p:sp>
        <p:nvSpPr>
          <p:cNvPr id="3" name="Text Placeholder 2">
            <a:extLst>
              <a:ext uri="{FF2B5EF4-FFF2-40B4-BE49-F238E27FC236}">
                <a16:creationId xmlns:a16="http://schemas.microsoft.com/office/drawing/2014/main" id="{9885AA2F-93BE-4B50-A31E-044E0C45BF2E}"/>
              </a:ext>
            </a:extLst>
          </p:cNvPr>
          <p:cNvSpPr>
            <a:spLocks noGrp="1"/>
          </p:cNvSpPr>
          <p:nvPr>
            <p:ph type="body" sz="quarter" idx="13"/>
          </p:nvPr>
        </p:nvSpPr>
        <p:spPr/>
        <p:txBody>
          <a:bodyPr/>
          <a:lstStyle/>
          <a:p>
            <a:r>
              <a:rPr lang="id-ID" dirty="0"/>
              <a:t>Gap penilaian Kemampuan Tim mendapat angka “3”, hal yang mendasari itu karena semuanya pernah menangani proyek yang serupa.</a:t>
            </a:r>
            <a:endParaRPr lang="en-US" dirty="0"/>
          </a:p>
        </p:txBody>
      </p:sp>
    </p:spTree>
    <p:extLst>
      <p:ext uri="{BB962C8B-B14F-4D97-AF65-F5344CB8AC3E}">
        <p14:creationId xmlns:p14="http://schemas.microsoft.com/office/powerpoint/2010/main" val="838915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600</Words>
  <Application>Microsoft Office PowerPoint</Application>
  <PresentationFormat>Widescreen</PresentationFormat>
  <Paragraphs>33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Analisis Situasi Kerja Tim Menggunakan Stacey Framework Modified (Studi Kasus: Imajinasi Penulis) </vt:lpstr>
      <vt:lpstr>PENDAHULUAN</vt:lpstr>
      <vt:lpstr>PowerPoint Presentation</vt:lpstr>
      <vt:lpstr>PowerPoint Presentation</vt:lpstr>
      <vt:lpstr>PowerPoint Presentation</vt:lpstr>
      <vt:lpstr>HASIL ANALISIS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SIMPULAN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Situasi Kerja Tim Menggunakan Stacy Framework Modified (Studi Kasus: Imajinasi Penulis) </dc:title>
  <dc:creator>M. Machrush Aliy Sirojjam Mushlich</dc:creator>
  <cp:lastModifiedBy>M. Machrush Aliy Sirojjam Mushlich</cp:lastModifiedBy>
  <cp:revision>3</cp:revision>
  <dcterms:created xsi:type="dcterms:W3CDTF">2022-03-17T17:39:34Z</dcterms:created>
  <dcterms:modified xsi:type="dcterms:W3CDTF">2022-03-17T21:23:41Z</dcterms:modified>
</cp:coreProperties>
</file>