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0"/>
  </p:notesMasterIdLst>
  <p:sldIdLst>
    <p:sldId id="256" r:id="rId2"/>
    <p:sldId id="257" r:id="rId3"/>
    <p:sldId id="290" r:id="rId4"/>
    <p:sldId id="291" r:id="rId5"/>
    <p:sldId id="258" r:id="rId6"/>
    <p:sldId id="289" r:id="rId7"/>
    <p:sldId id="259" r:id="rId8"/>
    <p:sldId id="262" r:id="rId9"/>
    <p:sldId id="263" r:id="rId10"/>
    <p:sldId id="264" r:id="rId11"/>
    <p:sldId id="267" r:id="rId12"/>
    <p:sldId id="268" r:id="rId13"/>
    <p:sldId id="271"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nando Fontan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063" autoAdjust="0"/>
  </p:normalViewPr>
  <p:slideViewPr>
    <p:cSldViewPr>
      <p:cViewPr varScale="1">
        <p:scale>
          <a:sx n="36" d="100"/>
          <a:sy n="36" d="100"/>
        </p:scale>
        <p:origin x="-870" y="-7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833592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800"/>
              </a:spcBef>
              <a:buClr>
                <a:schemeClr val="dk1"/>
              </a:buClr>
              <a:buSzPct val="36666"/>
              <a:buFont typeface="Arial"/>
              <a:buNone/>
            </a:pPr>
            <a:r>
              <a:rPr lang="x-none" sz="1200" smtClean="0"/>
              <a:t>SOAP: mecanismo estándar para la comunicación de mensajes a través de Internet.</a:t>
            </a:r>
          </a:p>
          <a:p>
            <a:pPr lvl="0" rtl="0">
              <a:lnSpc>
                <a:spcPct val="115000"/>
              </a:lnSpc>
              <a:spcBef>
                <a:spcPts val="800"/>
              </a:spcBef>
              <a:buClr>
                <a:schemeClr val="dk1"/>
              </a:buClr>
              <a:buSzPct val="34375"/>
              <a:buFont typeface="Arial"/>
              <a:buNone/>
            </a:pPr>
            <a:r>
              <a:rPr lang="x-none" sz="1200" smtClean="0"/>
              <a:t>•No coordina los procesos de negocio</a:t>
            </a:r>
          </a:p>
          <a:p>
            <a:pPr lvl="0" rtl="0">
              <a:lnSpc>
                <a:spcPct val="115000"/>
              </a:lnSpc>
              <a:spcBef>
                <a:spcPts val="800"/>
              </a:spcBef>
              <a:buNone/>
            </a:pPr>
            <a:r>
              <a:rPr lang="x-none" sz="1200" smtClean="0"/>
              <a:t>•deriva de XML-RPC por lo que es un protocolo basado en llamada a procedimiento remoto.</a:t>
            </a:r>
          </a:p>
          <a:p>
            <a:pPr lvl="0" rtl="0">
              <a:lnSpc>
                <a:spcPct val="115000"/>
              </a:lnSpc>
              <a:buClr>
                <a:schemeClr val="dk1"/>
              </a:buClr>
              <a:buSzPct val="91666"/>
              <a:buFont typeface="Arial"/>
              <a:buNone/>
            </a:pPr>
            <a:endParaRPr lang="es-AR" sz="1200" dirty="0" smtClean="0">
              <a:solidFill>
                <a:schemeClr val="dk1"/>
              </a:solidFill>
            </a:endParaRPr>
          </a:p>
          <a:p>
            <a:pPr marL="0" marR="0" lvl="0" indent="0" algn="l" defTabSz="914400" rtl="0" eaLnBrk="1" fontAlgn="auto" latinLnBrk="0" hangingPunct="1">
              <a:lnSpc>
                <a:spcPct val="115000"/>
              </a:lnSpc>
              <a:spcBef>
                <a:spcPts val="0"/>
              </a:spcBef>
              <a:spcAft>
                <a:spcPts val="0"/>
              </a:spcAft>
              <a:buClr>
                <a:schemeClr val="dk1"/>
              </a:buClr>
              <a:buSzPct val="91666"/>
              <a:buFont typeface="Arial"/>
              <a:buNone/>
              <a:tabLst/>
              <a:defRPr/>
            </a:pPr>
            <a:r>
              <a:rPr lang="x-none" sz="1200" smtClean="0"/>
              <a:t>SOAP se centra en la codificación de los mensajes y la definición de la función de llamadas remotas en XML, WSDL proporciona un mecanismo para describir un conjunto de llamadas a operaciones remotas como un puerto que puede ser abordado</a:t>
            </a:r>
            <a:r>
              <a:rPr lang="es-AR" sz="1200" dirty="0" smtClean="0"/>
              <a:t> </a:t>
            </a:r>
            <a:r>
              <a:rPr lang="x-none" sz="1200" smtClean="0"/>
              <a:t>mediante un mensaje.</a:t>
            </a:r>
            <a:endParaRPr lang="es-AR" sz="1200" dirty="0" smtClean="0"/>
          </a:p>
          <a:p>
            <a:pPr marL="0" marR="0" lvl="0" indent="0" algn="l" defTabSz="914400" rtl="0" eaLnBrk="1" fontAlgn="auto" latinLnBrk="0" hangingPunct="1">
              <a:lnSpc>
                <a:spcPct val="115000"/>
              </a:lnSpc>
              <a:spcBef>
                <a:spcPts val="0"/>
              </a:spcBef>
              <a:spcAft>
                <a:spcPts val="0"/>
              </a:spcAft>
              <a:buClr>
                <a:schemeClr val="dk1"/>
              </a:buClr>
              <a:buSzPct val="91666"/>
              <a:buFont typeface="Arial"/>
              <a:buNone/>
              <a:tabLst/>
              <a:defRPr/>
            </a:pPr>
            <a:endParaRPr lang="es-AR" sz="1200" dirty="0" smtClean="0"/>
          </a:p>
          <a:p>
            <a:pPr marL="0" marR="0" lvl="0" indent="0" algn="l" defTabSz="914400" rtl="0" eaLnBrk="1" fontAlgn="auto" latinLnBrk="0" hangingPunct="1">
              <a:lnSpc>
                <a:spcPct val="115000"/>
              </a:lnSpc>
              <a:spcBef>
                <a:spcPts val="0"/>
              </a:spcBef>
              <a:spcAft>
                <a:spcPts val="0"/>
              </a:spcAft>
              <a:buClr>
                <a:schemeClr val="dk1"/>
              </a:buClr>
              <a:buSzPct val="91666"/>
              <a:buFont typeface="Arial"/>
              <a:buNone/>
              <a:tabLst/>
              <a:defRPr/>
            </a:pPr>
            <a:r>
              <a:rPr lang="x-none" sz="1200" smtClean="0">
                <a:solidFill>
                  <a:schemeClr val="dk1"/>
                </a:solidFill>
              </a:rPr>
              <a:t>•SOAP se centra en la codificación de los mensajes y la definición de la función de llamadas remotas en XML, WSDL proporciona un mecanismo para describir un conjunto de llamadas a operaciones remotas como un puerto que puede ser abordado mediante un mensaje.</a:t>
            </a:r>
          </a:p>
          <a:p>
            <a:pPr marL="0" marR="0" lvl="0" indent="0" algn="l" defTabSz="914400" rtl="0" eaLnBrk="1" fontAlgn="auto" latinLnBrk="0" hangingPunct="1">
              <a:lnSpc>
                <a:spcPct val="115000"/>
              </a:lnSpc>
              <a:spcBef>
                <a:spcPts val="0"/>
              </a:spcBef>
              <a:spcAft>
                <a:spcPts val="0"/>
              </a:spcAft>
              <a:buClr>
                <a:schemeClr val="dk1"/>
              </a:buClr>
              <a:buSzPct val="91666"/>
              <a:buFont typeface="Arial"/>
              <a:buNone/>
              <a:tabLst/>
              <a:defRPr/>
            </a:pPr>
            <a:endParaRPr lang="x-none" sz="1200" smtClean="0"/>
          </a:p>
          <a:p>
            <a:pPr lvl="0" rtl="0">
              <a:lnSpc>
                <a:spcPct val="115000"/>
              </a:lnSpc>
              <a:buClr>
                <a:schemeClr val="dk1"/>
              </a:buClr>
              <a:buSzPct val="91666"/>
              <a:buFont typeface="Arial"/>
              <a:buNone/>
            </a:pPr>
            <a:endParaRPr lang="x-none" sz="1200">
              <a:solidFill>
                <a:schemeClr val="dk1"/>
              </a:solidFill>
            </a:endParaRPr>
          </a:p>
          <a:p>
            <a:endParaRPr lang="x-none"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5000"/>
              </a:lnSpc>
              <a:spcBef>
                <a:spcPts val="700"/>
              </a:spcBef>
              <a:spcAft>
                <a:spcPts val="0"/>
              </a:spcAft>
              <a:buClr>
                <a:schemeClr val="dk1"/>
              </a:buClr>
              <a:buSzPct val="110000"/>
              <a:buFont typeface="Arial"/>
              <a:buNone/>
              <a:tabLst/>
              <a:defRPr/>
            </a:pPr>
            <a:r>
              <a:rPr lang="x-none" sz="1000" smtClean="0"/>
              <a:t>SOAP y WSDL conjuntamente permiten la creación de contenedores de Servicios Web</a:t>
            </a:r>
            <a:r>
              <a:rPr lang="es-AR" sz="1000" dirty="0" smtClean="0"/>
              <a:t>.</a:t>
            </a:r>
            <a:endParaRPr lang="x-none" sz="1000" smtClean="0"/>
          </a:p>
          <a:p>
            <a:pPr lvl="0" rtl="0">
              <a:lnSpc>
                <a:spcPct val="115000"/>
              </a:lnSpc>
              <a:spcBef>
                <a:spcPts val="700"/>
              </a:spcBef>
              <a:buClr>
                <a:schemeClr val="dk1"/>
              </a:buClr>
              <a:buSzPct val="110000"/>
              <a:buFont typeface="Arial"/>
              <a:buNone/>
            </a:pPr>
            <a:r>
              <a:rPr lang="x-none" sz="1000" smtClean="0">
                <a:solidFill>
                  <a:schemeClr val="dk1"/>
                </a:solidFill>
              </a:rPr>
              <a:t>Establece </a:t>
            </a:r>
            <a:r>
              <a:rPr lang="x-none" sz="1000">
                <a:solidFill>
                  <a:schemeClr val="dk1"/>
                </a:solidFill>
              </a:rPr>
              <a:t>una conexión entre emisor y receptor tratando los mensajes XML como solicitudes de servicios remotos. El modelo SOAP separa el procesamiento de la infraestructura y el procesamiento de la aplicación de mensajes</a:t>
            </a:r>
            <a:r>
              <a:rPr lang="x-none" sz="1000" smtClean="0">
                <a:solidFill>
                  <a:schemeClr val="dk1"/>
                </a:solidFill>
              </a:rPr>
              <a:t>.</a:t>
            </a:r>
            <a:endParaRPr lang="es-AR" sz="1000" dirty="0" smtClean="0">
              <a:solidFill>
                <a:schemeClr val="dk1"/>
              </a:solidFill>
            </a:endParaRPr>
          </a:p>
          <a:p>
            <a:pPr lvl="0" rtl="0">
              <a:lnSpc>
                <a:spcPct val="115000"/>
              </a:lnSpc>
              <a:spcBef>
                <a:spcPts val="700"/>
              </a:spcBef>
              <a:buClr>
                <a:schemeClr val="dk1"/>
              </a:buClr>
              <a:buSzPct val="110000"/>
              <a:buFont typeface="Arial"/>
              <a:buNone/>
            </a:pPr>
            <a:endParaRPr lang="es-AR" sz="1000" dirty="0" smtClean="0">
              <a:solidFill>
                <a:schemeClr val="dk1"/>
              </a:solidFill>
            </a:endParaRPr>
          </a:p>
          <a:p>
            <a:pPr lvl="0" rtl="0">
              <a:lnSpc>
                <a:spcPct val="115000"/>
              </a:lnSpc>
              <a:spcBef>
                <a:spcPts val="700"/>
              </a:spcBef>
              <a:buClr>
                <a:schemeClr val="dk1"/>
              </a:buClr>
              <a:buSzPct val="100000"/>
              <a:buFont typeface="Arial"/>
              <a:buNone/>
            </a:pPr>
            <a:r>
              <a:rPr lang="es-AR" sz="1000" dirty="0" smtClean="0">
                <a:solidFill>
                  <a:schemeClr val="dk1"/>
                </a:solidFill>
              </a:rPr>
              <a:t>WSDL: </a:t>
            </a:r>
            <a:r>
              <a:rPr lang="x-none" sz="1000" b="0" i="1" smtClean="0">
                <a:solidFill>
                  <a:schemeClr val="dk1"/>
                </a:solidFill>
              </a:rPr>
              <a:t>Web Services Description Language</a:t>
            </a:r>
            <a:endParaRPr lang="es-AR" sz="1000" dirty="0" smtClean="0">
              <a:solidFill>
                <a:schemeClr val="dk1"/>
              </a:solidFill>
            </a:endParaRPr>
          </a:p>
          <a:p>
            <a:pPr lvl="0" rtl="0">
              <a:lnSpc>
                <a:spcPct val="115000"/>
              </a:lnSpc>
              <a:spcBef>
                <a:spcPts val="700"/>
              </a:spcBef>
              <a:buClr>
                <a:schemeClr val="dk1"/>
              </a:buClr>
              <a:buSzPct val="100000"/>
              <a:buFont typeface="Arial"/>
              <a:buNone/>
            </a:pPr>
            <a:r>
              <a:rPr lang="x-none" sz="1000" smtClean="0">
                <a:solidFill>
                  <a:schemeClr val="dk1"/>
                </a:solidFill>
              </a:rPr>
              <a:t>•dice que mensajes deben enviarse para poder interactuar con éxito con un servicio</a:t>
            </a:r>
          </a:p>
          <a:p>
            <a:pPr lvl="0" rtl="0">
              <a:lnSpc>
                <a:spcPct val="115000"/>
              </a:lnSpc>
              <a:spcBef>
                <a:spcPts val="700"/>
              </a:spcBef>
              <a:buClr>
                <a:schemeClr val="dk1"/>
              </a:buClr>
              <a:buSzPct val="100000"/>
              <a:buFont typeface="Arial"/>
              <a:buNone/>
            </a:pPr>
            <a:r>
              <a:rPr lang="x-none" sz="1000" smtClean="0">
                <a:solidFill>
                  <a:schemeClr val="dk1"/>
                </a:solidFill>
              </a:rPr>
              <a:t>•define el servicio en función de los mensajes que envía y recibe (los tipos de datos, se definen usando por lo general XML Schema)</a:t>
            </a:r>
          </a:p>
          <a:p>
            <a:pPr lvl="0" rtl="0">
              <a:lnSpc>
                <a:spcPct val="115000"/>
              </a:lnSpc>
              <a:spcBef>
                <a:spcPts val="700"/>
              </a:spcBef>
              <a:buClr>
                <a:schemeClr val="dk1"/>
              </a:buClr>
              <a:buSzPct val="100000"/>
              <a:buFont typeface="Arial"/>
              <a:buNone/>
            </a:pPr>
            <a:r>
              <a:rPr lang="x-none" sz="1000" smtClean="0">
                <a:solidFill>
                  <a:schemeClr val="dk1"/>
                </a:solidFill>
              </a:rPr>
              <a:t>•define qué protocolo de comunicación usar (por ejemplo SOAP sobre HTTP), cómo llevar a cabo la interacción entre servicios y dónde terminar la comunicación.</a:t>
            </a:r>
          </a:p>
          <a:p>
            <a:pPr lvl="0" rtl="0">
              <a:lnSpc>
                <a:spcPct val="115000"/>
              </a:lnSpc>
              <a:spcBef>
                <a:spcPts val="700"/>
              </a:spcBef>
              <a:buClr>
                <a:schemeClr val="dk1"/>
              </a:buClr>
              <a:buSzPct val="110000"/>
              <a:buFont typeface="Arial"/>
              <a:buNone/>
            </a:pPr>
            <a:endParaRPr lang="x-none" sz="1000">
              <a:solidFill>
                <a:schemeClr val="dk1"/>
              </a:solidFill>
            </a:endParaRPr>
          </a:p>
          <a:p>
            <a:endParaRPr lang="x-none"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x-none" sz="1200">
                <a:solidFill>
                  <a:schemeClr val="dk1"/>
                </a:solidFill>
              </a:rPr>
              <a:t>•La operación unidireccional WSDL estándar es soportada como escenario útil en comunicaciones asincrónicas donde el cliente envía la petición sin esperar la respuesta del servidor que la ejecuta y sin devolver datos ni confirmación de éxito de su ejecución</a:t>
            </a:r>
            <a:r>
              <a:rPr lang="x-none" sz="1200" smtClean="0">
                <a:solidFill>
                  <a:schemeClr val="dk1"/>
                </a:solidFill>
              </a:rPr>
              <a:t>.</a:t>
            </a:r>
            <a:endParaRPr lang="es-AR" sz="1200" dirty="0" smtClean="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mtClean="0"/>
              <a:t>•La operación solicitud-respuesta (request-response) WSDL estándar es más comúnmente utilizada. Se envía una solicitud, se ejecuta la operación en el servidor y se devuelve la respuesta. Mientras se está cursando la ejecución se mantiene la conexión establecida por el cliente en espera de la respuesta. Ante el agotamiento del tiempo de espera de HTTP, se resetea el socket con algún error.</a:t>
            </a:r>
          </a:p>
          <a:p>
            <a:pPr lvl="0" rtl="0">
              <a:lnSpc>
                <a:spcPct val="115000"/>
              </a:lnSpc>
              <a:spcBef>
                <a:spcPts val="500"/>
              </a:spcBef>
              <a:buClr>
                <a:schemeClr val="dk1"/>
              </a:buClr>
              <a:buSzPct val="91666"/>
              <a:buFont typeface="Arial"/>
              <a:buNone/>
            </a:pPr>
            <a:r>
              <a:rPr lang="x-none" sz="1200" smtClean="0">
                <a:solidFill>
                  <a:schemeClr val="dk1"/>
                </a:solidFill>
              </a:rPr>
              <a:t>•Otras operaciones tales como la de solicitud-respuesta y notificación son soportadas por implementaciones especializadas WSDL (o extensiones del elemento de enlace WSDL). Para poder manejar estas comunicaciones, las notificaciones e interacciones de solicitud-respuesta deben asociarse con un ID de correlación.</a:t>
            </a:r>
          </a:p>
          <a:p>
            <a:pPr lvl="0" rtl="0">
              <a:lnSpc>
                <a:spcPct val="115000"/>
              </a:lnSpc>
              <a:spcBef>
                <a:spcPts val="500"/>
              </a:spcBef>
              <a:buClr>
                <a:schemeClr val="dk1"/>
              </a:buClr>
              <a:buSzPct val="91666"/>
              <a:buFont typeface="Arial"/>
              <a:buNone/>
            </a:pPr>
            <a:r>
              <a:rPr lang="x-none" sz="1200" smtClean="0">
                <a:solidFill>
                  <a:schemeClr val="dk1"/>
                </a:solidFill>
              </a:rPr>
              <a:t>•Por último, cabe señalar que SOAP y WSDL no proporcionan mecanismos para la secuenciación de los mensajes más allá de pares de mensajes individuales (por ejemplo, solicitud-respuesta). Un proveedor de servicio puede decidir en qué nivel de granularidad desea exponer sus operaciones internas.</a:t>
            </a:r>
          </a:p>
          <a:p>
            <a:pPr>
              <a:buNone/>
            </a:pPr>
            <a:endParaRPr lang="x-none"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x-none"/>
              <a:t>Modelo para implementar BPI a través de servicios web en una PyME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x-none"/>
              <a:t>Asi como existen patrones de diseño para los Objetos del POO, estan los EIP para WS.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effectLst/>
                <a:latin typeface="+mn-lt"/>
                <a:ea typeface="+mn-ea"/>
                <a:cs typeface="+mn-cs"/>
              </a:rPr>
              <a:t>los siguientes porque han contribuido con diferentes enfoques que promueven abordar el proceso de integración de procesos de negocio de una manera  sistemática y organizada, lo que nos ha permitido reforzar el modelo de integración propuesto.</a:t>
            </a:r>
          </a:p>
          <a:p>
            <a:endParaRPr lang="es-AR" dirty="0"/>
          </a:p>
        </p:txBody>
      </p:sp>
    </p:spTree>
    <p:extLst>
      <p:ext uri="{BB962C8B-B14F-4D97-AF65-F5344CB8AC3E}">
        <p14:creationId xmlns:p14="http://schemas.microsoft.com/office/powerpoint/2010/main" xmlns="" val="287583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r>
              <a:rPr lang="es-AR" sz="1100" i="1" kern="1200" dirty="0" smtClean="0">
                <a:solidFill>
                  <a:schemeClr val="tx1"/>
                </a:solidFill>
                <a:effectLst/>
                <a:latin typeface="+mn-lt"/>
                <a:ea typeface="+mn-ea"/>
                <a:cs typeface="+mn-cs"/>
              </a:rPr>
              <a:t>Enterprise </a:t>
            </a:r>
            <a:r>
              <a:rPr lang="es-AR" sz="1100" i="1" kern="1200" dirty="0" err="1" smtClean="0">
                <a:solidFill>
                  <a:schemeClr val="tx1"/>
                </a:solidFill>
                <a:effectLst/>
                <a:latin typeface="+mn-lt"/>
                <a:ea typeface="+mn-ea"/>
                <a:cs typeface="+mn-cs"/>
              </a:rPr>
              <a:t>Application</a:t>
            </a:r>
            <a:r>
              <a:rPr lang="es-AR" sz="1100" i="1" kern="1200" dirty="0" smtClean="0">
                <a:solidFill>
                  <a:schemeClr val="tx1"/>
                </a:solidFill>
                <a:effectLst/>
                <a:latin typeface="+mn-lt"/>
                <a:ea typeface="+mn-ea"/>
                <a:cs typeface="+mn-cs"/>
              </a:rPr>
              <a:t> </a:t>
            </a:r>
            <a:r>
              <a:rPr lang="es-AR" sz="1100" i="1" kern="1200" dirty="0" err="1" smtClean="0">
                <a:solidFill>
                  <a:schemeClr val="tx1"/>
                </a:solidFill>
                <a:effectLst/>
                <a:latin typeface="+mn-lt"/>
                <a:ea typeface="+mn-ea"/>
                <a:cs typeface="+mn-cs"/>
              </a:rPr>
              <a:t>Integration</a:t>
            </a:r>
            <a:endParaRPr lang="es-AR" dirty="0"/>
          </a:p>
        </p:txBody>
      </p:sp>
    </p:spTree>
    <p:extLst>
      <p:ext uri="{BB962C8B-B14F-4D97-AF65-F5344CB8AC3E}">
        <p14:creationId xmlns:p14="http://schemas.microsoft.com/office/powerpoint/2010/main" xmlns="" val="108571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x-none" sz="1200" smtClean="0"/>
              <a:t>EAI vs BPI</a:t>
            </a:r>
          </a:p>
          <a:p>
            <a:endParaRPr lang="x-none" sz="1200" smtClean="0"/>
          </a:p>
          <a:p>
            <a:pPr lvl="0" rtl="0">
              <a:buNone/>
            </a:pPr>
            <a:r>
              <a:rPr lang="x-none" sz="1200" smtClean="0"/>
              <a:t>Ejemplo UNPA Guarani-bimodal</a:t>
            </a:r>
          </a:p>
          <a:p>
            <a:endParaRPr lang="x-none" sz="1200" smtClean="0"/>
          </a:p>
          <a:p>
            <a:pPr lvl="0" rtl="0">
              <a:buNone/>
            </a:pPr>
            <a:r>
              <a:rPr lang="x-none" sz="1200" smtClean="0"/>
              <a:t>Diferencia con otros enfoques:</a:t>
            </a:r>
          </a:p>
          <a:p>
            <a:pPr lvl="0" rtl="0">
              <a:buNone/>
            </a:pPr>
            <a:r>
              <a:rPr lang="x-none" sz="1200" smtClean="0"/>
              <a:t>* no incluye composicion de WS</a:t>
            </a:r>
          </a:p>
          <a:p>
            <a:pPr>
              <a:buNone/>
            </a:pPr>
            <a:r>
              <a:rPr lang="x-none" sz="1200" smtClean="0"/>
              <a:t>* se realiza 1ro implementacion de WS y despues modelado de procesos</a:t>
            </a:r>
          </a:p>
          <a:p>
            <a:pPr lvl="0" rtl="0">
              <a:lnSpc>
                <a:spcPct val="115000"/>
              </a:lnSpc>
              <a:spcBef>
                <a:spcPts val="400"/>
              </a:spcBef>
              <a:buClr>
                <a:schemeClr val="dk1"/>
              </a:buClr>
              <a:buSzPct val="61111"/>
              <a:buFont typeface="Arial"/>
              <a:buNone/>
            </a:pPr>
            <a:endParaRPr lang="es-AR" sz="1200" dirty="0" smtClean="0"/>
          </a:p>
          <a:p>
            <a:pPr lvl="0" rtl="0">
              <a:lnSpc>
                <a:spcPct val="115000"/>
              </a:lnSpc>
              <a:spcBef>
                <a:spcPts val="400"/>
              </a:spcBef>
              <a:buClr>
                <a:schemeClr val="dk1"/>
              </a:buClr>
              <a:buSzPct val="61111"/>
              <a:buFont typeface="Arial"/>
              <a:buNone/>
            </a:pPr>
            <a:r>
              <a:rPr lang="x-none" sz="1200" smtClean="0"/>
              <a:t>Problema</a:t>
            </a:r>
          </a:p>
          <a:p>
            <a:pPr lvl="0" rtl="0">
              <a:lnSpc>
                <a:spcPct val="115000"/>
              </a:lnSpc>
              <a:spcBef>
                <a:spcPts val="400"/>
              </a:spcBef>
              <a:buClr>
                <a:schemeClr val="dk1"/>
              </a:buClr>
              <a:buSzPct val="73333"/>
              <a:buFont typeface="Arial"/>
              <a:buNone/>
            </a:pPr>
            <a:r>
              <a:rPr lang="x-none" sz="1100" smtClean="0"/>
              <a:t>–Organizacionalmente: separación geográfica de unidades</a:t>
            </a:r>
          </a:p>
          <a:p>
            <a:pPr lvl="0" rtl="0">
              <a:lnSpc>
                <a:spcPct val="115000"/>
              </a:lnSpc>
              <a:spcBef>
                <a:spcPts val="400"/>
              </a:spcBef>
              <a:buClr>
                <a:schemeClr val="dk1"/>
              </a:buClr>
              <a:buSzPct val="73333"/>
              <a:buFont typeface="Arial"/>
              <a:buNone/>
            </a:pPr>
            <a:r>
              <a:rPr lang="x-none" sz="1100" smtClean="0"/>
              <a:t>–Organizacionalmente: separación de dominios (propio de los procesos empresariales)</a:t>
            </a:r>
          </a:p>
          <a:p>
            <a:pPr lvl="0" rtl="0">
              <a:lnSpc>
                <a:spcPct val="115000"/>
              </a:lnSpc>
              <a:spcBef>
                <a:spcPts val="400"/>
              </a:spcBef>
              <a:buClr>
                <a:schemeClr val="dk1"/>
              </a:buClr>
              <a:buSzPct val="73333"/>
              <a:buFont typeface="Arial"/>
              <a:buNone/>
            </a:pPr>
            <a:r>
              <a:rPr lang="x-none" sz="1100" smtClean="0"/>
              <a:t>–Sistemas heredados</a:t>
            </a:r>
          </a:p>
          <a:p>
            <a:pPr lvl="0" rtl="0">
              <a:lnSpc>
                <a:spcPct val="115000"/>
              </a:lnSpc>
              <a:spcBef>
                <a:spcPts val="400"/>
              </a:spcBef>
              <a:buClr>
                <a:schemeClr val="dk1"/>
              </a:buClr>
              <a:buSzPct val="73333"/>
              <a:buFont typeface="Arial"/>
              <a:buNone/>
            </a:pPr>
            <a:r>
              <a:rPr lang="x-none" sz="1100" smtClean="0"/>
              <a:t>–Sistemas heterogéneos en lenguajes e infraestructura</a:t>
            </a:r>
          </a:p>
          <a:p>
            <a:pPr lvl="0" rtl="0">
              <a:lnSpc>
                <a:spcPct val="115000"/>
              </a:lnSpc>
              <a:spcBef>
                <a:spcPts val="400"/>
              </a:spcBef>
              <a:buClr>
                <a:schemeClr val="dk1"/>
              </a:buClr>
              <a:buSzPct val="73333"/>
              <a:buFont typeface="Arial"/>
              <a:buNone/>
            </a:pPr>
            <a:r>
              <a:rPr lang="x-none" sz="1100" smtClean="0"/>
              <a:t>–Baja calidad (interoperabilidad, documentación, …</a:t>
            </a:r>
          </a:p>
          <a:p>
            <a:pPr lvl="0" rtl="0">
              <a:lnSpc>
                <a:spcPct val="115000"/>
              </a:lnSpc>
              <a:spcBef>
                <a:spcPts val="400"/>
              </a:spcBef>
              <a:buClr>
                <a:schemeClr val="dk1"/>
              </a:buClr>
              <a:buSzPct val="73333"/>
              <a:buFont typeface="Arial"/>
              <a:buNone/>
            </a:pPr>
            <a:r>
              <a:rPr lang="x-none" sz="1100" smtClean="0"/>
              <a:t>–dinámica del mundo de los negocios</a:t>
            </a:r>
          </a:p>
          <a:p>
            <a:pPr lvl="0" rtl="0">
              <a:lnSpc>
                <a:spcPct val="115000"/>
              </a:lnSpc>
              <a:spcBef>
                <a:spcPts val="400"/>
              </a:spcBef>
              <a:buClr>
                <a:schemeClr val="dk1"/>
              </a:buClr>
              <a:buSzPct val="73333"/>
              <a:buFont typeface="Arial"/>
              <a:buNone/>
            </a:pPr>
            <a:r>
              <a:rPr lang="x-none" sz="1100" smtClean="0"/>
              <a:t>–demanda  de acceso completo a la información</a:t>
            </a:r>
          </a:p>
          <a:p>
            <a:pPr lvl="0" rtl="0">
              <a:lnSpc>
                <a:spcPct val="115000"/>
              </a:lnSpc>
              <a:spcBef>
                <a:spcPts val="400"/>
              </a:spcBef>
              <a:buClr>
                <a:schemeClr val="dk1"/>
              </a:buClr>
              <a:buSzPct val="61111"/>
              <a:buFont typeface="Arial"/>
              <a:buNone/>
            </a:pPr>
            <a:r>
              <a:rPr lang="x-none" sz="1200" smtClean="0"/>
              <a:t>Solución</a:t>
            </a:r>
          </a:p>
          <a:p>
            <a:pPr lvl="0" rtl="0">
              <a:lnSpc>
                <a:spcPct val="115000"/>
              </a:lnSpc>
              <a:spcBef>
                <a:spcPts val="400"/>
              </a:spcBef>
              <a:buClr>
                <a:schemeClr val="dk1"/>
              </a:buClr>
              <a:buSzPct val="73333"/>
              <a:buFont typeface="Arial"/>
              <a:buNone/>
            </a:pPr>
            <a:r>
              <a:rPr lang="x-none" sz="1100" smtClean="0"/>
              <a:t>–integrar sus procesos de negocio</a:t>
            </a:r>
          </a:p>
          <a:p>
            <a:pPr lvl="0" rtl="0">
              <a:lnSpc>
                <a:spcPct val="115000"/>
              </a:lnSpc>
              <a:spcBef>
                <a:spcPts val="400"/>
              </a:spcBef>
              <a:buClr>
                <a:schemeClr val="dk1"/>
              </a:buClr>
              <a:buSzPct val="73333"/>
              <a:buFont typeface="Arial"/>
              <a:buNone/>
            </a:pPr>
            <a:r>
              <a:rPr lang="x-none" sz="1100" smtClean="0"/>
              <a:t>–interactuar en tiempo real con sus socios, proveedores y clientes a través de Internet</a:t>
            </a:r>
          </a:p>
          <a:p>
            <a:pPr lvl="0" rtl="0">
              <a:lnSpc>
                <a:spcPct val="115000"/>
              </a:lnSpc>
              <a:spcBef>
                <a:spcPts val="400"/>
              </a:spcBef>
              <a:buClr>
                <a:schemeClr val="dk1"/>
              </a:buClr>
              <a:buSzPct val="73333"/>
              <a:buFont typeface="Arial"/>
              <a:buNone/>
            </a:pPr>
            <a:r>
              <a:rPr lang="x-none" sz="1100" smtClean="0"/>
              <a:t>–desarrollo de procesos de negocio multifuncionales, facilitando la comunicación entre las aplicaciones de software y de acuerdo a la lógica de negocio prescripta por los procesos</a:t>
            </a:r>
          </a:p>
          <a:p>
            <a:pPr lvl="0" rtl="0">
              <a:lnSpc>
                <a:spcPct val="115000"/>
              </a:lnSpc>
              <a:spcBef>
                <a:spcPts val="400"/>
              </a:spcBef>
              <a:buClr>
                <a:schemeClr val="dk1"/>
              </a:buClr>
              <a:buSzPct val="73333"/>
              <a:buFont typeface="Arial"/>
              <a:buNone/>
            </a:pPr>
            <a:r>
              <a:rPr lang="x-none" sz="1100" smtClean="0"/>
              <a:t>–Metodologías y herramientas capaces de integrar a las organizaciones como un todo</a:t>
            </a:r>
          </a:p>
          <a:p>
            <a:endParaRPr lang="x-none" sz="1100" smtClean="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100" smtClean="0"/>
              <a:t>Conjunto de actividades lógicamente relacionadas que llevadas a cabo permiten alcanzar un determinado objetivo que agrega valor a la organización.</a:t>
            </a:r>
          </a:p>
          <a:p>
            <a:endParaRPr lang="es-A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x-none" sz="1100" smtClean="0"/>
              <a:t>Los </a:t>
            </a:r>
            <a:r>
              <a:rPr lang="x-none" sz="1100" b="1" smtClean="0"/>
              <a:t>procesos de negocio se pueden encapsular dentro de componentes</a:t>
            </a:r>
            <a:r>
              <a:rPr lang="x-none" sz="1100" smtClean="0"/>
              <a:t> </a:t>
            </a:r>
            <a:r>
              <a:rPr lang="x-none" sz="1100" i="1" smtClean="0">
                <a:solidFill>
                  <a:srgbClr val="FF0000"/>
                </a:solidFill>
              </a:rPr>
              <a:t>levemente acoplados</a:t>
            </a:r>
            <a:r>
              <a:rPr lang="x-none" sz="1100" smtClean="0"/>
              <a:t>, </a:t>
            </a:r>
            <a:r>
              <a:rPr lang="x-none" sz="1100" i="1" smtClean="0"/>
              <a:t>autónomos</a:t>
            </a:r>
            <a:r>
              <a:rPr lang="x-none" sz="1100" smtClean="0"/>
              <a:t> y </a:t>
            </a:r>
            <a:r>
              <a:rPr lang="x-none" sz="1100" i="1" smtClean="0"/>
              <a:t>abstractos</a:t>
            </a:r>
            <a:r>
              <a:rPr lang="x-none" sz="1100" smtClean="0"/>
              <a:t>, llamados servicios.</a:t>
            </a:r>
            <a:endParaRPr lang="es-AR"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x-none" sz="1100" b="0" smtClean="0">
                <a:solidFill>
                  <a:schemeClr val="dk1"/>
                </a:solidFill>
              </a:rPr>
              <a:t>Tipos de Procesos de negocio</a:t>
            </a:r>
            <a:r>
              <a:rPr lang="es-AR" sz="1100" b="0" dirty="0" smtClean="0">
                <a:solidFill>
                  <a:schemeClr val="dk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x-none" sz="1100" smtClean="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dirty="0" smtClean="0"/>
              <a:t>UDDI: </a:t>
            </a:r>
            <a:r>
              <a:rPr lang="x-none" sz="1100" b="0" i="1" smtClean="0">
                <a:solidFill>
                  <a:schemeClr val="dk1"/>
                </a:solidFill>
              </a:rPr>
              <a:t>Universal Description, Discovery, and Integration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marL="0">
              <a:spcBef>
                <a:spcPts val="0"/>
              </a:spcBef>
              <a:buClr>
                <a:schemeClr val="dk2"/>
              </a:buClr>
              <a:buNone/>
              <a:defRPr>
                <a:solidFill>
                  <a:schemeClr val="dk2"/>
                </a:solidFill>
              </a:defRPr>
            </a:lvl1pPr>
            <a:lvl2pPr marL="0" indent="190500">
              <a:spcBef>
                <a:spcPts val="0"/>
              </a:spcBef>
              <a:buClr>
                <a:schemeClr val="dk2"/>
              </a:buClr>
              <a:buSzPct val="100000"/>
              <a:buNone/>
              <a:defRPr sz="3000">
                <a:solidFill>
                  <a:schemeClr val="dk2"/>
                </a:solidFill>
              </a:defRPr>
            </a:lvl2pPr>
            <a:lvl3pPr marL="0" indent="190500">
              <a:spcBef>
                <a:spcPts val="0"/>
              </a:spcBef>
              <a:buClr>
                <a:schemeClr val="dk2"/>
              </a:buClr>
              <a:buSzPct val="100000"/>
              <a:buNone/>
              <a:defRPr sz="3000">
                <a:solidFill>
                  <a:schemeClr val="dk2"/>
                </a:solidFill>
              </a:defRPr>
            </a:lvl3pPr>
            <a:lvl4pPr marL="0" indent="190500">
              <a:spcBef>
                <a:spcPts val="0"/>
              </a:spcBef>
              <a:buClr>
                <a:schemeClr val="dk2"/>
              </a:buClr>
              <a:buSzPct val="100000"/>
              <a:buNone/>
              <a:defRPr sz="3000">
                <a:solidFill>
                  <a:schemeClr val="dk2"/>
                </a:solidFill>
              </a:defRPr>
            </a:lvl4pPr>
            <a:lvl5pPr marL="0" indent="190500">
              <a:spcBef>
                <a:spcPts val="0"/>
              </a:spcBef>
              <a:buClr>
                <a:schemeClr val="dk2"/>
              </a:buClr>
              <a:buSzPct val="100000"/>
              <a:buNone/>
              <a:defRPr sz="3000">
                <a:solidFill>
                  <a:schemeClr val="dk2"/>
                </a:solidFill>
              </a:defRPr>
            </a:lvl5pPr>
            <a:lvl6pPr marL="0" indent="190500">
              <a:spcBef>
                <a:spcPts val="0"/>
              </a:spcBef>
              <a:buClr>
                <a:schemeClr val="dk2"/>
              </a:buClr>
              <a:buSzPct val="100000"/>
              <a:buNone/>
              <a:defRPr sz="3000">
                <a:solidFill>
                  <a:schemeClr val="dk2"/>
                </a:solidFill>
              </a:defRPr>
            </a:lvl6pPr>
            <a:lvl7pPr marL="0" indent="190500">
              <a:spcBef>
                <a:spcPts val="0"/>
              </a:spcBef>
              <a:buClr>
                <a:schemeClr val="dk2"/>
              </a:buClr>
              <a:buSzPct val="100000"/>
              <a:buNone/>
              <a:defRPr sz="3000">
                <a:solidFill>
                  <a:schemeClr val="dk2"/>
                </a:solidFill>
              </a:defRPr>
            </a:lvl7pPr>
            <a:lvl8pPr marL="0" indent="190500">
              <a:spcBef>
                <a:spcPts val="0"/>
              </a:spcBef>
              <a:buClr>
                <a:schemeClr val="dk2"/>
              </a:buClr>
              <a:buSzPct val="100000"/>
              <a:buNone/>
              <a:defRPr sz="3000">
                <a:solidFill>
                  <a:schemeClr val="dk2"/>
                </a:solidFill>
              </a:defRPr>
            </a:lvl8pPr>
            <a:lvl9pPr marL="0" indent="19050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endParaRPr/>
          </a:p>
        </p:txBody>
      </p:sp>
      <p:cxnSp>
        <p:nvCxnSpPr>
          <p:cNvPr id="19" name="Shape 1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a:p>
        </p:txBody>
      </p:sp>
      <p:cxnSp>
        <p:nvCxnSpPr>
          <p:cNvPr id="25" name="Shape 25"/>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spcBef>
                <a:spcPts val="0"/>
              </a:spcBef>
              <a:buClr>
                <a:schemeClr val="dk2"/>
              </a:buClr>
              <a:buSzPct val="100000"/>
              <a:buNone/>
              <a:defRPr sz="1800">
                <a:solidFill>
                  <a:schemeClr val="dk2"/>
                </a:solidFill>
              </a:defRPr>
            </a:lvl1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endParaRPr/>
          </a:p>
        </p:txBody>
      </p:sp>
      <p:cxnSp>
        <p:nvCxnSpPr>
          <p:cNvPr id="30" name="Shape 30"/>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buClr>
                <a:schemeClr val="lt1"/>
              </a:buClr>
              <a:buSzPct val="100000"/>
              <a:buNone/>
              <a:defRPr sz="3600" b="1">
                <a:solidFill>
                  <a:schemeClr val="lt1"/>
                </a:solidFill>
              </a:defRPr>
            </a:lvl1pPr>
            <a:lvl2pPr marL="0" indent="228600">
              <a:buClr>
                <a:schemeClr val="lt1"/>
              </a:buClr>
              <a:buSzPct val="100000"/>
              <a:buNone/>
              <a:defRPr sz="3600" b="1">
                <a:solidFill>
                  <a:schemeClr val="lt1"/>
                </a:solidFill>
              </a:defRPr>
            </a:lvl2pPr>
            <a:lvl3pPr marL="0" indent="228600">
              <a:buClr>
                <a:schemeClr val="lt1"/>
              </a:buClr>
              <a:buSzPct val="100000"/>
              <a:buNone/>
              <a:defRPr sz="3600" b="1">
                <a:solidFill>
                  <a:schemeClr val="lt1"/>
                </a:solidFill>
              </a:defRPr>
            </a:lvl3pPr>
            <a:lvl4pPr marL="0" indent="228600">
              <a:buClr>
                <a:schemeClr val="lt1"/>
              </a:buClr>
              <a:buSzPct val="100000"/>
              <a:buNone/>
              <a:defRPr sz="3600" b="1">
                <a:solidFill>
                  <a:schemeClr val="lt1"/>
                </a:solidFill>
              </a:defRPr>
            </a:lvl4pPr>
            <a:lvl5pPr marL="0" indent="228600">
              <a:buClr>
                <a:schemeClr val="lt1"/>
              </a:buClr>
              <a:buSzPct val="100000"/>
              <a:buNone/>
              <a:defRPr sz="3600" b="1">
                <a:solidFill>
                  <a:schemeClr val="lt1"/>
                </a:solidFill>
              </a:defRPr>
            </a:lvl5pPr>
            <a:lvl6pPr marL="0" indent="228600">
              <a:buClr>
                <a:schemeClr val="lt1"/>
              </a:buClr>
              <a:buSzPct val="100000"/>
              <a:buNone/>
              <a:defRPr sz="3600" b="1">
                <a:solidFill>
                  <a:schemeClr val="lt1"/>
                </a:solidFill>
              </a:defRPr>
            </a:lvl6pPr>
            <a:lvl7pPr marL="0" indent="228600">
              <a:buClr>
                <a:schemeClr val="lt1"/>
              </a:buClr>
              <a:buSzPct val="100000"/>
              <a:buNone/>
              <a:defRPr sz="3600" b="1">
                <a:solidFill>
                  <a:schemeClr val="lt1"/>
                </a:solidFill>
              </a:defRPr>
            </a:lvl7pPr>
            <a:lvl8pPr marL="0" indent="228600">
              <a:buClr>
                <a:schemeClr val="lt1"/>
              </a:buClr>
              <a:buSzPct val="100000"/>
              <a:buNone/>
              <a:defRPr sz="3600" b="1">
                <a:solidFill>
                  <a:schemeClr val="lt1"/>
                </a:solidFill>
              </a:defRPr>
            </a:lvl8pPr>
            <a:lvl9pPr marL="0" indent="228600">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652775"/>
            <a:ext cx="7772400" cy="2172299"/>
          </a:xfrm>
          <a:prstGeom prst="rect">
            <a:avLst/>
          </a:prstGeom>
        </p:spPr>
        <p:txBody>
          <a:bodyPr lIns="91425" tIns="91425" rIns="91425" bIns="91425" anchor="b" anchorCtr="0">
            <a:noAutofit/>
          </a:bodyPr>
          <a:lstStyle/>
          <a:p>
            <a:pPr lvl="0" algn="ctr" rtl="0">
              <a:buNone/>
            </a:pPr>
            <a:r>
              <a:rPr lang="x-none" sz="3600"/>
              <a:t>
</a:t>
            </a:r>
          </a:p>
          <a:p>
            <a:pPr lvl="0" algn="ctr" rtl="0">
              <a:buNone/>
            </a:pPr>
            <a:r>
              <a:rPr lang="x-none" sz="3600"/>
              <a:t>Integración de procesos de negocio aplicando Servicios Web</a:t>
            </a:r>
          </a:p>
          <a:p>
            <a:endParaRPr lang="x-none" sz="3600"/>
          </a:p>
          <a:p>
            <a:pPr algn="ctr">
              <a:buNone/>
            </a:pPr>
            <a:r>
              <a:rPr lang="x-none" sz="2400"/>
              <a:t>Un modelo para el BPI en el dominio de las PyMEs</a:t>
            </a:r>
          </a:p>
        </p:txBody>
      </p:sp>
      <p:sp>
        <p:nvSpPr>
          <p:cNvPr id="34" name="Shape 34"/>
          <p:cNvSpPr txBox="1">
            <a:spLocks noGrp="1"/>
          </p:cNvSpPr>
          <p:nvPr>
            <p:ph type="subTitle" idx="1"/>
          </p:nvPr>
        </p:nvSpPr>
        <p:spPr>
          <a:xfrm>
            <a:off x="1419225" y="3627025"/>
            <a:ext cx="7038899" cy="1449000"/>
          </a:xfrm>
          <a:prstGeom prst="rect">
            <a:avLst/>
          </a:prstGeom>
        </p:spPr>
        <p:txBody>
          <a:bodyPr lIns="91425" tIns="91425" rIns="91425" bIns="91425" anchor="t" anchorCtr="0">
            <a:noAutofit/>
          </a:bodyPr>
          <a:lstStyle/>
          <a:p>
            <a:pPr lvl="0" algn="ctr" rtl="0">
              <a:buNone/>
            </a:pPr>
            <a:r>
              <a:rPr lang="x-none" sz="1400"/>
              <a:t>Picon Darío</a:t>
            </a:r>
            <a:r>
              <a:rPr lang="x-none" sz="1400" baseline="30000"/>
              <a:t>1</a:t>
            </a:r>
            <a:r>
              <a:rPr lang="x-none" sz="1400"/>
              <a:t>	Fontana Fernando</a:t>
            </a:r>
            <a:r>
              <a:rPr lang="x-none" sz="1400" baseline="30000"/>
              <a:t>1</a:t>
            </a:r>
            <a:r>
              <a:rPr lang="x-none" sz="1400"/>
              <a:t>	Martín Adriana</a:t>
            </a:r>
            <a:r>
              <a:rPr lang="x-none" sz="1400" baseline="30000"/>
              <a:t>2</a:t>
            </a:r>
          </a:p>
          <a:p>
            <a:endParaRPr lang="x-none" sz="1400" baseline="30000"/>
          </a:p>
          <a:p>
            <a:pPr lvl="0" algn="ctr" rtl="0">
              <a:buNone/>
            </a:pPr>
            <a:r>
              <a:rPr lang="x-none" sz="1400" baseline="30000"/>
              <a:t>1 </a:t>
            </a:r>
            <a:r>
              <a:rPr lang="x-none" sz="1400"/>
              <a:t>Alumno Ingeniería en Sistemas. Dpto. de Cs. Exactas y Naturales</a:t>
            </a:r>
          </a:p>
          <a:p>
            <a:pPr lvl="0" algn="ctr" rtl="0">
              <a:buNone/>
            </a:pPr>
            <a:r>
              <a:rPr lang="x-none" sz="1400" baseline="30000"/>
              <a:t>2</a:t>
            </a:r>
            <a:r>
              <a:rPr lang="x-none" sz="1400"/>
              <a:t> Docente/Investigador. Dpto. de Cs. Exactas y Naturales</a:t>
            </a:r>
          </a:p>
          <a:p>
            <a:endParaRPr lang="x-none" sz="1400"/>
          </a:p>
          <a:p>
            <a:pPr algn="ctr">
              <a:buNone/>
            </a:pPr>
            <a:r>
              <a:rPr lang="x-none" sz="1400"/>
              <a:t>Universidad Nacional de la Patagonia Austral - Unidad Académica Caleta Olivia</a:t>
            </a:r>
          </a:p>
        </p:txBody>
      </p:sp>
      <p:pic>
        <p:nvPicPr>
          <p:cNvPr id="35" name="Shape 35"/>
          <p:cNvPicPr preferRelativeResize="0"/>
          <p:nvPr/>
        </p:nvPicPr>
        <p:blipFill>
          <a:blip r:embed="rId3"/>
          <a:stretch>
            <a:fillRect/>
          </a:stretch>
        </p:blipFill>
        <p:spPr>
          <a:xfrm>
            <a:off x="69663" y="3550825"/>
            <a:ext cx="1360061" cy="1516475"/>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x-none" sz="3000"/>
              <a:t>Web Services Description Language</a:t>
            </a:r>
            <a:r>
              <a:rPr lang="es-AR" sz="3000" dirty="0"/>
              <a:t> - UDDI</a:t>
            </a:r>
            <a:endParaRPr lang="x-none" sz="3000"/>
          </a:p>
        </p:txBody>
      </p:sp>
      <p:sp>
        <p:nvSpPr>
          <p:cNvPr id="84" name="Shape 8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800"/>
              </a:spcBef>
              <a:buClr>
                <a:schemeClr val="dk1"/>
              </a:buClr>
              <a:buSzPct val="34375"/>
              <a:buFont typeface="Arial"/>
              <a:buNone/>
            </a:pPr>
            <a:endParaRPr lang="es-AR" sz="1800" dirty="0" smtClean="0"/>
          </a:p>
          <a:p>
            <a:pPr lvl="0" rtl="0">
              <a:lnSpc>
                <a:spcPct val="115000"/>
              </a:lnSpc>
              <a:spcBef>
                <a:spcPts val="800"/>
              </a:spcBef>
              <a:buClr>
                <a:schemeClr val="dk1"/>
              </a:buClr>
              <a:buSzPct val="34375"/>
              <a:buFont typeface="Arial"/>
              <a:buNone/>
            </a:pPr>
            <a:r>
              <a:rPr lang="x-none" sz="1800" smtClean="0"/>
              <a:t>El </a:t>
            </a:r>
            <a:r>
              <a:rPr lang="x-none" sz="1800"/>
              <a:t>proveedor usa </a:t>
            </a:r>
            <a:r>
              <a:rPr lang="x-none" sz="1800" smtClean="0"/>
              <a:t>WSDL</a:t>
            </a:r>
            <a:r>
              <a:rPr lang="es-AR" sz="1800" dirty="0" smtClean="0"/>
              <a:t>.</a:t>
            </a:r>
          </a:p>
          <a:p>
            <a:pPr lvl="0" rtl="0">
              <a:lnSpc>
                <a:spcPct val="115000"/>
              </a:lnSpc>
              <a:spcBef>
                <a:spcPts val="800"/>
              </a:spcBef>
              <a:buClr>
                <a:schemeClr val="dk1"/>
              </a:buClr>
              <a:buSzPct val="34375"/>
              <a:buFont typeface="Arial"/>
              <a:buNone/>
            </a:pPr>
            <a:r>
              <a:rPr lang="es-AR" sz="1800" dirty="0" smtClean="0"/>
              <a:t>D</a:t>
            </a:r>
            <a:r>
              <a:rPr lang="x-none" sz="1800" smtClean="0"/>
              <a:t>efin</a:t>
            </a:r>
            <a:r>
              <a:rPr lang="es-AR" sz="1800" dirty="0" smtClean="0"/>
              <a:t>e</a:t>
            </a:r>
            <a:r>
              <a:rPr lang="x-none" sz="1800" smtClean="0"/>
              <a:t> </a:t>
            </a:r>
            <a:r>
              <a:rPr lang="x-none" sz="1800"/>
              <a:t>las </a:t>
            </a:r>
            <a:r>
              <a:rPr lang="x-none" sz="1800" b="1"/>
              <a:t>interfaces externas</a:t>
            </a:r>
            <a:r>
              <a:rPr lang="x-none" sz="1800"/>
              <a:t> de los </a:t>
            </a:r>
            <a:r>
              <a:rPr lang="es-AR" sz="1800" dirty="0" smtClean="0"/>
              <a:t>WS</a:t>
            </a:r>
            <a:endParaRPr lang="x-none" sz="1800"/>
          </a:p>
          <a:p>
            <a:pPr marL="476250" lvl="0" indent="-285750" rtl="0">
              <a:lnSpc>
                <a:spcPct val="115000"/>
              </a:lnSpc>
              <a:spcBef>
                <a:spcPts val="700"/>
              </a:spcBef>
              <a:buClr>
                <a:schemeClr val="dk1"/>
              </a:buClr>
              <a:buSzPct val="39285"/>
              <a:buFont typeface="Arial" pitchFamily="34" charset="0"/>
              <a:buChar char="•"/>
            </a:pPr>
            <a:r>
              <a:rPr lang="x-none" sz="1800" smtClean="0"/>
              <a:t>Localización</a:t>
            </a:r>
            <a:endParaRPr lang="x-none" sz="1800"/>
          </a:p>
          <a:p>
            <a:pPr marL="476250" lvl="0" indent="-285750" rtl="0">
              <a:lnSpc>
                <a:spcPct val="115000"/>
              </a:lnSpc>
              <a:spcBef>
                <a:spcPts val="700"/>
              </a:spcBef>
              <a:buFont typeface="Arial" pitchFamily="34" charset="0"/>
              <a:buChar char="•"/>
            </a:pPr>
            <a:r>
              <a:rPr lang="es-AR" sz="1800" dirty="0"/>
              <a:t>O</a:t>
            </a:r>
            <a:r>
              <a:rPr lang="x-none" sz="1800" smtClean="0"/>
              <a:t>peraciones</a:t>
            </a:r>
            <a:endParaRPr lang="x-none" sz="1800"/>
          </a:p>
          <a:p>
            <a:pPr marL="476250" lvl="0" indent="-285750" rtl="0">
              <a:lnSpc>
                <a:spcPct val="115000"/>
              </a:lnSpc>
              <a:spcBef>
                <a:spcPts val="700"/>
              </a:spcBef>
              <a:buFont typeface="Arial" pitchFamily="34" charset="0"/>
              <a:buChar char="•"/>
            </a:pPr>
            <a:r>
              <a:rPr lang="es-AR" sz="1800" dirty="0" smtClean="0"/>
              <a:t>F</a:t>
            </a:r>
            <a:r>
              <a:rPr lang="x-none" sz="1800" smtClean="0"/>
              <a:t>unciones </a:t>
            </a:r>
            <a:r>
              <a:rPr lang="x-none" sz="1800"/>
              <a:t>de </a:t>
            </a:r>
            <a:r>
              <a:rPr lang="x-none" sz="1800" smtClean="0"/>
              <a:t>negoci</a:t>
            </a:r>
            <a:r>
              <a:rPr lang="es-AR" sz="1800" dirty="0" smtClean="0"/>
              <a:t>o</a:t>
            </a:r>
          </a:p>
          <a:p>
            <a:pPr>
              <a:lnSpc>
                <a:spcPct val="115000"/>
              </a:lnSpc>
              <a:spcBef>
                <a:spcPts val="700"/>
              </a:spcBef>
            </a:pPr>
            <a:r>
              <a:rPr lang="x-none" sz="1800" i="1"/>
              <a:t>Registro opcional de los </a:t>
            </a:r>
            <a:r>
              <a:rPr lang="x-none" sz="1800" i="1" smtClean="0"/>
              <a:t>WS</a:t>
            </a:r>
            <a:r>
              <a:rPr lang="es-AR" sz="1800" i="1" dirty="0" smtClean="0"/>
              <a:t> con UDDI</a:t>
            </a:r>
            <a:endParaRPr lang="x-none" sz="1800" i="1"/>
          </a:p>
          <a:p>
            <a:pPr lvl="0" rtl="0">
              <a:lnSpc>
                <a:spcPct val="115000"/>
              </a:lnSpc>
              <a:spcBef>
                <a:spcPts val="700"/>
              </a:spcBef>
              <a:buNone/>
            </a:pPr>
            <a:endParaRPr lang="x-none" sz="280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3" name="Shape 103"/>
          <p:cNvPicPr preferRelativeResize="0"/>
          <p:nvPr/>
        </p:nvPicPr>
        <p:blipFill>
          <a:blip r:embed="rId3"/>
          <a:stretch>
            <a:fillRect/>
          </a:stretch>
        </p:blipFill>
        <p:spPr>
          <a:xfrm>
            <a:off x="3923928" y="1707654"/>
            <a:ext cx="5184576" cy="3363838"/>
          </a:xfrm>
          <a:prstGeom prst="rect">
            <a:avLst/>
          </a:prstGeom>
        </p:spPr>
      </p:pic>
      <p:sp>
        <p:nvSpPr>
          <p:cNvPr id="101" name="Shape 10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es-AR" dirty="0" smtClean="0"/>
              <a:t>SOAP</a:t>
            </a:r>
            <a:endParaRPr dirty="0"/>
          </a:p>
        </p:txBody>
      </p:sp>
      <p:sp>
        <p:nvSpPr>
          <p:cNvPr id="102" name="Shape 10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nSpc>
                <a:spcPct val="115000"/>
              </a:lnSpc>
              <a:buSzPct val="91666"/>
            </a:pPr>
            <a:r>
              <a:rPr lang="es-AR" sz="2000" dirty="0" smtClean="0"/>
              <a:t>E</a:t>
            </a:r>
            <a:r>
              <a:rPr lang="x-none" sz="2000" smtClean="0"/>
              <a:t>specifica </a:t>
            </a:r>
            <a:r>
              <a:rPr lang="x-none" sz="2000"/>
              <a:t>el </a:t>
            </a:r>
            <a:r>
              <a:rPr lang="x-none" sz="2000" b="1"/>
              <a:t>formato</a:t>
            </a:r>
            <a:r>
              <a:rPr lang="x-none" sz="2000"/>
              <a:t> de los </a:t>
            </a:r>
            <a:r>
              <a:rPr lang="x-none" sz="2000" b="1"/>
              <a:t>mensajes</a:t>
            </a:r>
            <a:r>
              <a:rPr lang="x-none" sz="2000"/>
              <a:t> que se intercambian </a:t>
            </a:r>
            <a:r>
              <a:rPr lang="x-none" sz="2000" smtClean="0"/>
              <a:t>entre</a:t>
            </a:r>
            <a:r>
              <a:rPr lang="es-AR" sz="2000" dirty="0" smtClean="0"/>
              <a:t>:</a:t>
            </a:r>
            <a:endParaRPr lang="x-none" sz="2000"/>
          </a:p>
          <a:p>
            <a:pPr lvl="0">
              <a:lnSpc>
                <a:spcPct val="115000"/>
              </a:lnSpc>
              <a:buSzPct val="91666"/>
            </a:pPr>
            <a:endParaRPr lang="es-AR" sz="2000" dirty="0" smtClean="0"/>
          </a:p>
          <a:p>
            <a:pPr lvl="0">
              <a:lnSpc>
                <a:spcPct val="115000"/>
              </a:lnSpc>
              <a:buSzPct val="91666"/>
            </a:pPr>
            <a:r>
              <a:rPr lang="x-none" sz="2000" smtClean="0"/>
              <a:t>El </a:t>
            </a:r>
            <a:r>
              <a:rPr lang="x-none" sz="2000" b="1"/>
              <a:t>proveedor</a:t>
            </a:r>
            <a:r>
              <a:rPr lang="x-none" sz="2000"/>
              <a:t> del Servicio </a:t>
            </a:r>
            <a:r>
              <a:rPr lang="x-none" sz="2000" smtClean="0"/>
              <a:t>Web</a:t>
            </a:r>
            <a:endParaRPr lang="x-none" sz="2000"/>
          </a:p>
          <a:p>
            <a:pPr lvl="0">
              <a:lnSpc>
                <a:spcPct val="115000"/>
              </a:lnSpc>
              <a:buSzPct val="91666"/>
            </a:pPr>
            <a:r>
              <a:rPr lang="x-none" sz="2000"/>
              <a:t>El </a:t>
            </a:r>
            <a:r>
              <a:rPr lang="x-none" sz="2000" b="1"/>
              <a:t>cliente</a:t>
            </a:r>
            <a:r>
              <a:rPr lang="x-none" sz="2000"/>
              <a:t> del Servicio </a:t>
            </a:r>
            <a:r>
              <a:rPr lang="x-none" sz="2000" smtClean="0"/>
              <a:t>Web</a:t>
            </a:r>
            <a:endParaRPr lang="x-none" sz="2000"/>
          </a:p>
          <a:p>
            <a:pPr lvl="0">
              <a:lnSpc>
                <a:spcPct val="115000"/>
              </a:lnSpc>
              <a:buSzPct val="91666"/>
            </a:pPr>
            <a:r>
              <a:rPr lang="x-none" sz="2000"/>
              <a:t>El </a:t>
            </a:r>
            <a:r>
              <a:rPr lang="x-none" sz="2000" b="1"/>
              <a:t>registro</a:t>
            </a:r>
            <a:r>
              <a:rPr lang="x-none" sz="2000"/>
              <a:t> de Servicios </a:t>
            </a:r>
            <a:r>
              <a:rPr lang="x-none" sz="2000" smtClean="0"/>
              <a:t>Web</a:t>
            </a:r>
            <a:endParaRPr lang="x-none" sz="200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b" anchorCtr="0">
            <a:noAutofit/>
          </a:bodyPr>
          <a:lstStyle/>
          <a:p>
            <a:r>
              <a:rPr lang="x-none" sz="3000"/>
              <a:t>Estructura </a:t>
            </a:r>
            <a:r>
              <a:rPr lang="es-AR" sz="3000" dirty="0" smtClean="0"/>
              <a:t>SOAP (</a:t>
            </a:r>
            <a:r>
              <a:rPr lang="x-none" sz="3000" smtClean="0"/>
              <a:t>encapsulado</a:t>
            </a:r>
            <a:r>
              <a:rPr lang="es-AR" sz="3000" dirty="0" smtClean="0"/>
              <a:t>) y WSDL</a:t>
            </a:r>
            <a:endParaRPr lang="x-none" sz="3000"/>
          </a:p>
        </p:txBody>
      </p:sp>
      <p:sp>
        <p:nvSpPr>
          <p:cNvPr id="109" name="Shape 109"/>
          <p:cNvSpPr txBox="1">
            <a:spLocks noGrp="1"/>
          </p:cNvSpPr>
          <p:nvPr>
            <p:ph type="body" idx="1"/>
          </p:nvPr>
        </p:nvSpPr>
        <p:spPr>
          <a:prstGeom prst="rect">
            <a:avLst/>
          </a:prstGeom>
        </p:spPr>
        <p:txBody>
          <a:bodyPr lIns="91425" tIns="91425" rIns="91425" bIns="91425" anchor="t" anchorCtr="0">
            <a:noAutofit/>
          </a:bodyPr>
          <a:lstStyle/>
          <a:p>
            <a:pPr lvl="0" rtl="0">
              <a:lnSpc>
                <a:spcPct val="115000"/>
              </a:lnSpc>
              <a:spcBef>
                <a:spcPts val="700"/>
              </a:spcBef>
              <a:buClr>
                <a:schemeClr val="dk1"/>
              </a:buClr>
              <a:buSzPct val="36666"/>
              <a:buFont typeface="Arial"/>
              <a:buNone/>
            </a:pPr>
            <a:r>
              <a:rPr lang="es-AR" dirty="0" smtClean="0"/>
              <a:t>Mensaje SOAP			WSDL</a:t>
            </a:r>
            <a:endParaRPr lang="x-none"/>
          </a:p>
        </p:txBody>
      </p:sp>
      <p:pic>
        <p:nvPicPr>
          <p:cNvPr id="110" name="Shape 110"/>
          <p:cNvPicPr preferRelativeResize="0"/>
          <p:nvPr/>
        </p:nvPicPr>
        <p:blipFill>
          <a:blip r:embed="rId4"/>
          <a:stretch>
            <a:fillRect/>
          </a:stretch>
        </p:blipFill>
        <p:spPr>
          <a:xfrm>
            <a:off x="683568" y="2499742"/>
            <a:ext cx="3672408" cy="1728192"/>
          </a:xfrm>
          <a:prstGeom prst="rect">
            <a:avLst/>
          </a:prstGeom>
        </p:spPr>
      </p:pic>
      <p:pic>
        <p:nvPicPr>
          <p:cNvPr id="5" name="Shape 123"/>
          <p:cNvPicPr preferRelativeResize="0"/>
          <p:nvPr/>
        </p:nvPicPr>
        <p:blipFill>
          <a:blip r:embed="rId5"/>
          <a:stretch>
            <a:fillRect/>
          </a:stretch>
        </p:blipFill>
        <p:spPr>
          <a:xfrm>
            <a:off x="5796136" y="2139702"/>
            <a:ext cx="2037581" cy="2088233"/>
          </a:xfrm>
          <a:prstGeom prst="rect">
            <a:avLst/>
          </a:prstGeom>
        </p:spPr>
      </p:pic>
    </p:spTree>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es-AR" sz="3000" dirty="0"/>
              <a:t>S</a:t>
            </a:r>
            <a:r>
              <a:rPr lang="x-none" sz="3000"/>
              <a:t>ecuencia </a:t>
            </a:r>
            <a:r>
              <a:rPr lang="es-AR" sz="3000" dirty="0"/>
              <a:t>I</a:t>
            </a:r>
            <a:r>
              <a:rPr lang="x-none" sz="3000"/>
              <a:t>nvocaciones</a:t>
            </a:r>
            <a:r>
              <a:rPr lang="es-AR" sz="3000" dirty="0"/>
              <a:t> </a:t>
            </a:r>
            <a:r>
              <a:rPr lang="x-none" sz="3000"/>
              <a:t>a </a:t>
            </a:r>
            <a:r>
              <a:rPr lang="es-AR" sz="3000" dirty="0"/>
              <a:t>S</a:t>
            </a:r>
            <a:r>
              <a:rPr lang="x-none" sz="3000"/>
              <a:t>ervicios</a:t>
            </a:r>
          </a:p>
        </p:txBody>
      </p:sp>
      <p:sp>
        <p:nvSpPr>
          <p:cNvPr id="129" name="Shape 12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buNone/>
            </a:pPr>
            <a:r>
              <a:rPr lang="x-none" sz="3200"/>
              <a:t>
</a:t>
            </a:r>
          </a:p>
        </p:txBody>
      </p:sp>
      <p:pic>
        <p:nvPicPr>
          <p:cNvPr id="130" name="Shape 130"/>
          <p:cNvPicPr preferRelativeResize="0"/>
          <p:nvPr/>
        </p:nvPicPr>
        <p:blipFill>
          <a:blip r:embed="rId3"/>
          <a:stretch>
            <a:fillRect/>
          </a:stretch>
        </p:blipFill>
        <p:spPr>
          <a:xfrm>
            <a:off x="1701868" y="1707654"/>
            <a:ext cx="5403980" cy="3079390"/>
          </a:xfrm>
          <a:prstGeom prst="rect">
            <a:avLst/>
          </a:prstGeom>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Esquema general de la orientación a servicios con Procesos de Negocio</a:t>
            </a:r>
          </a:p>
        </p:txBody>
      </p:sp>
      <p:sp>
        <p:nvSpPr>
          <p:cNvPr id="148" name="Shape 14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00050" lvl="0" indent="-285750">
              <a:buSzPct val="166666"/>
              <a:buFont typeface="Arial" pitchFamily="34" charset="0"/>
              <a:buChar char="•"/>
            </a:pPr>
            <a:endParaRPr lang="es-AR" sz="1800" dirty="0" smtClean="0"/>
          </a:p>
          <a:p>
            <a:pPr marL="400050" lvl="0" indent="-285750">
              <a:buSzPct val="166666"/>
              <a:buFont typeface="Arial" pitchFamily="34" charset="0"/>
              <a:buChar char="•"/>
            </a:pPr>
            <a:r>
              <a:rPr lang="es-AR" sz="1800" dirty="0" smtClean="0"/>
              <a:t>Vista </a:t>
            </a:r>
            <a:r>
              <a:rPr lang="es-AR" sz="1800" dirty="0"/>
              <a:t>de aplicación</a:t>
            </a:r>
          </a:p>
          <a:p>
            <a:pPr marL="400050" lvl="0" indent="-285750">
              <a:buSzPct val="166666"/>
              <a:buFont typeface="Arial" pitchFamily="34" charset="0"/>
              <a:buChar char="•"/>
            </a:pPr>
            <a:r>
              <a:rPr lang="es-AR" sz="1800" dirty="0"/>
              <a:t>Procesos de Negocio</a:t>
            </a:r>
          </a:p>
          <a:p>
            <a:pPr marL="400050" lvl="0" indent="-285750">
              <a:buSzPct val="166666"/>
              <a:buFont typeface="Arial" pitchFamily="34" charset="0"/>
              <a:buChar char="•"/>
            </a:pPr>
            <a:r>
              <a:rPr lang="es-AR" sz="1800" dirty="0"/>
              <a:t>Orquestación</a:t>
            </a:r>
          </a:p>
          <a:p>
            <a:pPr marL="400050" lvl="0" indent="-285750">
              <a:buSzPct val="166666"/>
              <a:buFont typeface="Arial" pitchFamily="34" charset="0"/>
              <a:buChar char="•"/>
            </a:pPr>
            <a:r>
              <a:rPr lang="es-AR" sz="1800" dirty="0"/>
              <a:t>Servicios Web</a:t>
            </a:r>
          </a:p>
          <a:p>
            <a:pPr marL="400050" lvl="0" indent="-285750">
              <a:buSzPct val="166666"/>
              <a:buFont typeface="Arial" pitchFamily="34" charset="0"/>
              <a:buChar char="•"/>
            </a:pPr>
            <a:r>
              <a:rPr lang="es-AR" sz="1800" dirty="0"/>
              <a:t>Composición de WS</a:t>
            </a:r>
          </a:p>
          <a:p>
            <a:pPr marL="400050" lvl="0" indent="-285750">
              <a:buSzPct val="166666"/>
              <a:buFont typeface="Arial" pitchFamily="34" charset="0"/>
              <a:buChar char="•"/>
            </a:pPr>
            <a:r>
              <a:rPr lang="es-AR" sz="1800" dirty="0"/>
              <a:t>Aplicaciones existentes</a:t>
            </a:r>
            <a:endParaRPr lang="x-none" sz="1800"/>
          </a:p>
        </p:txBody>
      </p:sp>
      <p:pic>
        <p:nvPicPr>
          <p:cNvPr id="149" name="Shape 149"/>
          <p:cNvPicPr preferRelativeResize="0"/>
          <p:nvPr/>
        </p:nvPicPr>
        <p:blipFill>
          <a:blip r:embed="rId3"/>
          <a:stretch>
            <a:fillRect/>
          </a:stretch>
        </p:blipFill>
        <p:spPr>
          <a:xfrm>
            <a:off x="4162925" y="1286950"/>
            <a:ext cx="4676275" cy="3552099"/>
          </a:xfrm>
          <a:prstGeom prst="rect">
            <a:avLst/>
          </a:prstGeom>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Modelo para el BPI en PyMEs </a:t>
            </a:r>
          </a:p>
        </p:txBody>
      </p:sp>
      <p:sp>
        <p:nvSpPr>
          <p:cNvPr id="155" name="Shape 155"/>
          <p:cNvSpPr txBox="1">
            <a:spLocks noGrp="1"/>
          </p:cNvSpPr>
          <p:nvPr>
            <p:ph type="body" idx="1"/>
          </p:nvPr>
        </p:nvSpPr>
        <p:spPr>
          <a:xfrm>
            <a:off x="168825" y="1200150"/>
            <a:ext cx="8654999" cy="3725699"/>
          </a:xfrm>
          <a:prstGeom prst="rect">
            <a:avLst/>
          </a:prstGeom>
        </p:spPr>
        <p:txBody>
          <a:bodyPr lIns="91425" tIns="91425" rIns="91425" bIns="91425" anchor="t" anchorCtr="0">
            <a:noAutofit/>
          </a:bodyPr>
          <a:lstStyle/>
          <a:p>
            <a:pPr>
              <a:buNone/>
            </a:pPr>
            <a:r>
              <a:rPr lang="x-none" sz="3200">
                <a:solidFill>
                  <a:srgbClr val="000000"/>
                </a:solidFill>
              </a:rPr>
              <a:t>
</a:t>
            </a:r>
          </a:p>
        </p:txBody>
      </p:sp>
      <p:sp>
        <p:nvSpPr>
          <p:cNvPr id="156" name="Shape 156"/>
          <p:cNvSpPr/>
          <p:nvPr/>
        </p:nvSpPr>
        <p:spPr>
          <a:xfrm>
            <a:off x="959250" y="1373125"/>
            <a:ext cx="3747900" cy="607800"/>
          </a:xfrm>
          <a:prstGeom prst="flowChartAlternateProcess">
            <a:avLst/>
          </a:prstGeom>
          <a:solidFill>
            <a:schemeClr val="dk2"/>
          </a:solidFill>
          <a:ln w="19050" cap="flat">
            <a:solidFill>
              <a:srgbClr val="CCCCCC"/>
            </a:solidFill>
            <a:prstDash val="solid"/>
            <a:round/>
            <a:headEnd type="none" w="med" len="med"/>
            <a:tailEnd type="none" w="med" len="med"/>
          </a:ln>
        </p:spPr>
        <p:txBody>
          <a:bodyPr lIns="91425" tIns="91425" rIns="91425" bIns="91425" anchor="ctr" anchorCtr="0">
            <a:noAutofit/>
          </a:bodyPr>
          <a:lstStyle/>
          <a:p>
            <a:pPr>
              <a:buNone/>
            </a:pPr>
            <a:r>
              <a:rPr lang="x-none" sz="2400" b="1">
                <a:solidFill>
                  <a:schemeClr val="lt1"/>
                </a:solidFill>
              </a:rPr>
              <a:t>1 </a:t>
            </a:r>
            <a:r>
              <a:rPr lang="x-none" sz="1100" b="1">
                <a:solidFill>
                  <a:schemeClr val="lt1"/>
                </a:solidFill>
              </a:rPr>
              <a:t>Identificacion y Analisis de los Procesos de Negocio</a:t>
            </a:r>
          </a:p>
        </p:txBody>
      </p:sp>
      <p:sp>
        <p:nvSpPr>
          <p:cNvPr id="157" name="Shape 157"/>
          <p:cNvSpPr/>
          <p:nvPr/>
        </p:nvSpPr>
        <p:spPr>
          <a:xfrm>
            <a:off x="1187850" y="1982725"/>
            <a:ext cx="3747900" cy="607800"/>
          </a:xfrm>
          <a:prstGeom prst="flowChartAlternateProcess">
            <a:avLst/>
          </a:prstGeom>
          <a:solidFill>
            <a:schemeClr val="dk2"/>
          </a:solidFill>
          <a:ln w="19050" cap="flat">
            <a:solidFill>
              <a:srgbClr val="CCCCCC"/>
            </a:solidFill>
            <a:prstDash val="solid"/>
            <a:round/>
            <a:headEnd type="none" w="med" len="med"/>
            <a:tailEnd type="none" w="med" len="med"/>
          </a:ln>
        </p:spPr>
        <p:txBody>
          <a:bodyPr lIns="91425" tIns="91425" rIns="91425" bIns="91425" anchor="ctr" anchorCtr="0">
            <a:noAutofit/>
          </a:bodyPr>
          <a:lstStyle/>
          <a:p>
            <a:pPr lvl="0" rtl="0">
              <a:buNone/>
            </a:pPr>
            <a:r>
              <a:rPr lang="x-none" sz="2400" b="1">
                <a:solidFill>
                  <a:schemeClr val="lt1"/>
                </a:solidFill>
              </a:rPr>
              <a:t>2 </a:t>
            </a:r>
            <a:r>
              <a:rPr lang="x-none" sz="1100" b="1">
                <a:solidFill>
                  <a:schemeClr val="lt1"/>
                </a:solidFill>
              </a:rPr>
              <a:t>Implementación de los Servicios Web</a:t>
            </a:r>
          </a:p>
        </p:txBody>
      </p:sp>
      <p:sp>
        <p:nvSpPr>
          <p:cNvPr id="158" name="Shape 158"/>
          <p:cNvSpPr/>
          <p:nvPr/>
        </p:nvSpPr>
        <p:spPr>
          <a:xfrm>
            <a:off x="1416450" y="2592325"/>
            <a:ext cx="3747900" cy="607800"/>
          </a:xfrm>
          <a:prstGeom prst="flowChartAlternateProcess">
            <a:avLst/>
          </a:prstGeom>
          <a:solidFill>
            <a:schemeClr val="dk2"/>
          </a:solidFill>
          <a:ln w="19050" cap="flat">
            <a:solidFill>
              <a:srgbClr val="CCCCCC"/>
            </a:solidFill>
            <a:prstDash val="solid"/>
            <a:round/>
            <a:headEnd type="none" w="med" len="med"/>
            <a:tailEnd type="none" w="med" len="med"/>
          </a:ln>
        </p:spPr>
        <p:txBody>
          <a:bodyPr lIns="91425" tIns="91425" rIns="91425" bIns="91425" anchor="ctr" anchorCtr="0">
            <a:noAutofit/>
          </a:bodyPr>
          <a:lstStyle/>
          <a:p>
            <a:pPr lvl="0" rtl="0">
              <a:buNone/>
            </a:pPr>
            <a:r>
              <a:rPr lang="x-none" sz="2400" b="1">
                <a:solidFill>
                  <a:schemeClr val="lt1"/>
                </a:solidFill>
              </a:rPr>
              <a:t>3 </a:t>
            </a:r>
            <a:r>
              <a:rPr lang="x-none" sz="1100" b="1">
                <a:solidFill>
                  <a:schemeClr val="lt1"/>
                </a:solidFill>
              </a:rPr>
              <a:t>Modelado del Proceso de Negocio</a:t>
            </a:r>
          </a:p>
        </p:txBody>
      </p:sp>
      <p:sp>
        <p:nvSpPr>
          <p:cNvPr id="159" name="Shape 159"/>
          <p:cNvSpPr/>
          <p:nvPr/>
        </p:nvSpPr>
        <p:spPr>
          <a:xfrm>
            <a:off x="1645050" y="3125725"/>
            <a:ext cx="3747900" cy="607800"/>
          </a:xfrm>
          <a:prstGeom prst="flowChartAlternateProcess">
            <a:avLst/>
          </a:prstGeom>
          <a:solidFill>
            <a:schemeClr val="dk2"/>
          </a:solidFill>
          <a:ln w="19050" cap="flat">
            <a:solidFill>
              <a:srgbClr val="CCCCCC"/>
            </a:solidFill>
            <a:prstDash val="solid"/>
            <a:round/>
            <a:headEnd type="none" w="med" len="med"/>
            <a:tailEnd type="none" w="med" len="med"/>
          </a:ln>
        </p:spPr>
        <p:txBody>
          <a:bodyPr lIns="91425" tIns="91425" rIns="91425" bIns="91425" anchor="ctr" anchorCtr="0">
            <a:noAutofit/>
          </a:bodyPr>
          <a:lstStyle/>
          <a:p>
            <a:pPr lvl="0" rtl="0">
              <a:buNone/>
            </a:pPr>
            <a:r>
              <a:rPr lang="x-none" sz="2400" b="1">
                <a:solidFill>
                  <a:schemeClr val="lt1"/>
                </a:solidFill>
              </a:rPr>
              <a:t>4 </a:t>
            </a:r>
            <a:r>
              <a:rPr lang="x-none" sz="1100" b="1">
                <a:solidFill>
                  <a:schemeClr val="lt1"/>
                </a:solidFill>
              </a:rPr>
              <a:t>Implementación de la interface de interacción</a:t>
            </a:r>
          </a:p>
        </p:txBody>
      </p:sp>
      <p:sp>
        <p:nvSpPr>
          <p:cNvPr id="160" name="Shape 160"/>
          <p:cNvSpPr/>
          <p:nvPr/>
        </p:nvSpPr>
        <p:spPr>
          <a:xfrm>
            <a:off x="1873650" y="3659125"/>
            <a:ext cx="3747900" cy="607800"/>
          </a:xfrm>
          <a:prstGeom prst="flowChartAlternateProcess">
            <a:avLst/>
          </a:prstGeom>
          <a:solidFill>
            <a:schemeClr val="dk2"/>
          </a:solidFill>
          <a:ln w="19050" cap="flat">
            <a:solidFill>
              <a:srgbClr val="CCCCCC"/>
            </a:solidFill>
            <a:prstDash val="solid"/>
            <a:round/>
            <a:headEnd type="none" w="med" len="med"/>
            <a:tailEnd type="none" w="med" len="med"/>
          </a:ln>
        </p:spPr>
        <p:txBody>
          <a:bodyPr lIns="91425" tIns="91425" rIns="91425" bIns="91425" anchor="ctr" anchorCtr="0">
            <a:noAutofit/>
          </a:bodyPr>
          <a:lstStyle/>
          <a:p>
            <a:pPr lvl="0" rtl="0">
              <a:buNone/>
            </a:pPr>
            <a:r>
              <a:rPr lang="x-none" sz="2400" b="1">
                <a:solidFill>
                  <a:schemeClr val="lt1"/>
                </a:solidFill>
              </a:rPr>
              <a:t>5 </a:t>
            </a:r>
            <a:r>
              <a:rPr lang="x-none" sz="1100" b="1">
                <a:solidFill>
                  <a:schemeClr val="lt1"/>
                </a:solidFill>
              </a:rPr>
              <a:t>Despliegue</a:t>
            </a:r>
          </a:p>
        </p:txBody>
      </p:sp>
      <p:sp>
        <p:nvSpPr>
          <p:cNvPr id="161" name="Shape 161"/>
          <p:cNvSpPr/>
          <p:nvPr/>
        </p:nvSpPr>
        <p:spPr>
          <a:xfrm>
            <a:off x="2102250" y="4192525"/>
            <a:ext cx="3747900" cy="607800"/>
          </a:xfrm>
          <a:prstGeom prst="flowChartAlternateProcess">
            <a:avLst/>
          </a:prstGeom>
          <a:solidFill>
            <a:schemeClr val="dk2"/>
          </a:solidFill>
          <a:ln w="19050" cap="flat">
            <a:solidFill>
              <a:srgbClr val="CCCCCC"/>
            </a:solidFill>
            <a:prstDash val="solid"/>
            <a:round/>
            <a:headEnd type="none" w="med" len="med"/>
            <a:tailEnd type="none" w="med" len="med"/>
          </a:ln>
        </p:spPr>
        <p:txBody>
          <a:bodyPr lIns="91425" tIns="91425" rIns="91425" bIns="91425" anchor="ctr" anchorCtr="0">
            <a:noAutofit/>
          </a:bodyPr>
          <a:lstStyle/>
          <a:p>
            <a:pPr lvl="0" rtl="0">
              <a:buNone/>
            </a:pPr>
            <a:r>
              <a:rPr lang="x-none" sz="2400" b="1">
                <a:solidFill>
                  <a:schemeClr val="lt1"/>
                </a:solidFill>
              </a:rPr>
              <a:t>6 </a:t>
            </a:r>
            <a:r>
              <a:rPr lang="x-none" sz="1100" b="1">
                <a:solidFill>
                  <a:schemeClr val="lt1"/>
                </a:solidFill>
              </a:rPr>
              <a:t>Administración y Seguimiento</a:t>
            </a:r>
          </a:p>
        </p:txBody>
      </p:sp>
      <p:pic>
        <p:nvPicPr>
          <p:cNvPr id="162" name="Shape 162"/>
          <p:cNvPicPr preferRelativeResize="0"/>
          <p:nvPr/>
        </p:nvPicPr>
        <p:blipFill>
          <a:blip r:embed="rId3"/>
          <a:stretch>
            <a:fillRect/>
          </a:stretch>
        </p:blipFill>
        <p:spPr>
          <a:xfrm>
            <a:off x="7648200" y="205975"/>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Características del Modelo</a:t>
            </a:r>
          </a:p>
        </p:txBody>
      </p:sp>
      <p:sp>
        <p:nvSpPr>
          <p:cNvPr id="168" name="Shape 16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buFont typeface="Arial"/>
              <a:buChar char="•"/>
            </a:pPr>
            <a:r>
              <a:rPr lang="x-none" sz="1800"/>
              <a:t>Modelo simplificado y ágil adaptado para PyMEs</a:t>
            </a:r>
          </a:p>
          <a:p>
            <a:pPr lvl="0" rtl="0">
              <a:buNone/>
            </a:pPr>
            <a:r>
              <a:rPr lang="x-none" sz="1800"/>
              <a:t>	- No involucra la composición de Servicios Web</a:t>
            </a:r>
          </a:p>
          <a:p>
            <a:endParaRPr lang="x-none" sz="1800"/>
          </a:p>
          <a:p>
            <a:pPr marL="457200" lvl="0" indent="-342900" rtl="0">
              <a:buClr>
                <a:schemeClr val="dk1"/>
              </a:buClr>
              <a:buSzPct val="166666"/>
              <a:buFont typeface="Arial"/>
              <a:buChar char="•"/>
            </a:pPr>
            <a:r>
              <a:rPr lang="x-none" sz="1800"/>
              <a:t>El ciclo de vida adoptado para el proyecto da marco a:</a:t>
            </a:r>
          </a:p>
          <a:p>
            <a:pPr marL="914400" lvl="0" indent="-342900" rtl="0">
              <a:buClr>
                <a:schemeClr val="dk1"/>
              </a:buClr>
              <a:buSzPct val="100000"/>
              <a:buFont typeface="Arial"/>
              <a:buChar char="➢"/>
            </a:pPr>
            <a:r>
              <a:rPr lang="x-none" sz="1800"/>
              <a:t>Análisis de oportunidad y ROI</a:t>
            </a:r>
          </a:p>
          <a:p>
            <a:pPr marL="914400" lvl="0" indent="-342900" rtl="0">
              <a:buClr>
                <a:schemeClr val="dk1"/>
              </a:buClr>
              <a:buSzPct val="100000"/>
              <a:buFont typeface="Arial"/>
              <a:buChar char="➢"/>
            </a:pPr>
            <a:r>
              <a:rPr lang="x-none" sz="1800"/>
              <a:t>Análisis de factibilidad</a:t>
            </a:r>
          </a:p>
          <a:p>
            <a:pPr marL="914400" lvl="0" indent="-342900" rtl="0">
              <a:buClr>
                <a:schemeClr val="dk1"/>
              </a:buClr>
              <a:buSzPct val="100000"/>
              <a:buFont typeface="Arial"/>
              <a:buChar char="➢"/>
            </a:pPr>
            <a:r>
              <a:rPr lang="x-none" sz="1800"/>
              <a:t>Especificación de requerimientos</a:t>
            </a:r>
          </a:p>
          <a:p>
            <a:pPr marL="914400" lvl="0" indent="-342900" rtl="0">
              <a:buClr>
                <a:schemeClr val="dk1"/>
              </a:buClr>
              <a:buSzPct val="100000"/>
              <a:buFont typeface="Arial"/>
              <a:buChar char="➢"/>
            </a:pPr>
            <a:r>
              <a:rPr lang="x-none" sz="1800"/>
              <a:t>Procesos de pre y post desarrollo</a:t>
            </a:r>
          </a:p>
          <a:p>
            <a:pPr marL="914400" lvl="0" indent="-342900" rtl="0">
              <a:buClr>
                <a:schemeClr val="dk1"/>
              </a:buClr>
              <a:buSzPct val="100000"/>
              <a:buFont typeface="Arial"/>
              <a:buChar char="➢"/>
            </a:pPr>
            <a:r>
              <a:rPr lang="x-none" sz="1800"/>
              <a:t>Procesos integrales</a:t>
            </a:r>
          </a:p>
          <a:p>
            <a:endParaRPr lang="x-none" sz="1800"/>
          </a:p>
          <a:p>
            <a:pPr marL="457200" lvl="0" indent="-342900" rtl="0">
              <a:buClr>
                <a:schemeClr val="dk1"/>
              </a:buClr>
              <a:buSzPct val="166666"/>
              <a:buFont typeface="Arial"/>
              <a:buChar char="•"/>
            </a:pPr>
            <a:r>
              <a:rPr lang="x-none" sz="1800"/>
              <a:t>Apto para cualquier ciclo de vida</a:t>
            </a:r>
          </a:p>
          <a:p>
            <a:pPr marL="457200" lvl="0" indent="-342900" rtl="0">
              <a:buClr>
                <a:schemeClr val="dk1"/>
              </a:buClr>
              <a:buSzPct val="166666"/>
              <a:buFont typeface="Arial"/>
              <a:buChar char="•"/>
            </a:pPr>
            <a:r>
              <a:rPr lang="x-none" sz="1800"/>
              <a:t>Se aconseja utilizar un enfoque iterativo e incremental</a:t>
            </a:r>
          </a:p>
          <a:p>
            <a:endParaRPr lang="x-none" sz="1800"/>
          </a:p>
        </p:txBody>
      </p:sp>
      <p:pic>
        <p:nvPicPr>
          <p:cNvPr id="169" name="Shape 169"/>
          <p:cNvPicPr preferRelativeResize="0"/>
          <p:nvPr/>
        </p:nvPicPr>
        <p:blipFill>
          <a:blip r:embed="rId3"/>
          <a:stretch>
            <a:fillRect/>
          </a:stretch>
        </p:blipFill>
        <p:spPr>
          <a:xfrm>
            <a:off x="7648200" y="205975"/>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Etapa 1: Identificación y análisis de los procesos de negocio</a:t>
            </a:r>
          </a:p>
        </p:txBody>
      </p:sp>
      <p:sp>
        <p:nvSpPr>
          <p:cNvPr id="175" name="Shape 17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ctr" rtl="0">
              <a:buNone/>
            </a:pPr>
            <a:r>
              <a:rPr lang="x-none" sz="1800"/>
              <a:t>“Comprender y describir los Procesos de Negocio afectados por la solución a desarrollar”</a:t>
            </a:r>
          </a:p>
          <a:p>
            <a:endParaRPr lang="x-none" sz="1800"/>
          </a:p>
          <a:p>
            <a:pPr marL="457200" lvl="0" indent="-342900" rtl="0">
              <a:buClr>
                <a:schemeClr val="dk1"/>
              </a:buClr>
              <a:buSzPct val="166666"/>
              <a:buFont typeface="Arial"/>
              <a:buChar char="•"/>
            </a:pPr>
            <a:r>
              <a:rPr lang="x-none" sz="1800"/>
              <a:t>Analizar los sistemas de software existentes</a:t>
            </a:r>
          </a:p>
          <a:p>
            <a:pPr marL="457200" lvl="0" indent="-342900" rtl="0">
              <a:buClr>
                <a:schemeClr val="dk1"/>
              </a:buClr>
              <a:buSzPct val="166666"/>
              <a:buFont typeface="Arial"/>
              <a:buChar char="•"/>
            </a:pPr>
            <a:r>
              <a:rPr lang="x-none" sz="1800"/>
              <a:t>Trazar una estrategia de implementación</a:t>
            </a:r>
          </a:p>
          <a:p>
            <a:pPr lvl="0" rtl="0">
              <a:buNone/>
            </a:pPr>
            <a:r>
              <a:rPr lang="x-none" sz="1800"/>
              <a:t>Opcional:</a:t>
            </a:r>
          </a:p>
          <a:p>
            <a:pPr marL="457200" lvl="0" indent="-342900" rtl="0">
              <a:buClr>
                <a:schemeClr val="dk1"/>
              </a:buClr>
              <a:buSzPct val="166666"/>
              <a:buFont typeface="Arial"/>
              <a:buChar char="•"/>
            </a:pPr>
            <a:r>
              <a:rPr lang="x-none" sz="1800"/>
              <a:t>Representar los Procesos como un U-C de Negocio</a:t>
            </a:r>
          </a:p>
          <a:p>
            <a:pPr marL="457200" lvl="0" indent="-342900">
              <a:buClr>
                <a:schemeClr val="dk1"/>
              </a:buClr>
              <a:buSzPct val="166666"/>
              <a:buFont typeface="Arial"/>
              <a:buChar char="•"/>
            </a:pPr>
            <a:r>
              <a:rPr lang="x-none" sz="1800"/>
              <a:t>Modelar los Procesos con un diagrama de actividad UML</a:t>
            </a:r>
          </a:p>
        </p:txBody>
      </p:sp>
      <p:pic>
        <p:nvPicPr>
          <p:cNvPr id="176" name="Shape 176"/>
          <p:cNvPicPr preferRelativeResize="0"/>
          <p:nvPr/>
        </p:nvPicPr>
        <p:blipFill>
          <a:blip r:embed="rId3"/>
          <a:stretch>
            <a:fillRect/>
          </a:stretch>
        </p:blipFill>
        <p:spPr>
          <a:xfrm>
            <a:off x="7636925" y="152400"/>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a:t>Etapa 2: Implementación de los </a:t>
            </a:r>
          </a:p>
          <a:p>
            <a:pPr lvl="0" rtl="0">
              <a:buNone/>
            </a:pPr>
            <a:r>
              <a:rPr lang="x-none" sz="3000"/>
              <a:t>Servicios Web</a:t>
            </a:r>
          </a:p>
        </p:txBody>
      </p:sp>
      <p:sp>
        <p:nvSpPr>
          <p:cNvPr id="182" name="Shape 1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ctr" rtl="0">
              <a:buNone/>
            </a:pPr>
            <a:r>
              <a:rPr lang="x-none" sz="1800"/>
              <a:t>“Identificar un ámbito bien definido de funcionalidad y hacerlo accesible de forma uniforme y completa”</a:t>
            </a:r>
          </a:p>
          <a:p>
            <a:endParaRPr lang="x-none" sz="1800"/>
          </a:p>
          <a:p>
            <a:pPr marL="457200" lvl="0" indent="-342900" rtl="0">
              <a:buClr>
                <a:schemeClr val="dk1"/>
              </a:buClr>
              <a:buSzPct val="166666"/>
              <a:buFont typeface="Arial"/>
              <a:buChar char="•"/>
            </a:pPr>
            <a:r>
              <a:rPr lang="x-none" sz="1800"/>
              <a:t>Enfoques top-down y bottom-up</a:t>
            </a:r>
          </a:p>
          <a:p>
            <a:pPr marL="457200" lvl="0" indent="-342900" rtl="0">
              <a:buClr>
                <a:schemeClr val="dk1"/>
              </a:buClr>
              <a:buSzPct val="166666"/>
              <a:buFont typeface="Arial"/>
              <a:buChar char="•"/>
            </a:pPr>
            <a:r>
              <a:rPr lang="x-none" sz="1800"/>
              <a:t>Construcción del WSDL</a:t>
            </a:r>
          </a:p>
          <a:p>
            <a:pPr marL="457200" lvl="0" indent="-342900" rtl="0">
              <a:buClr>
                <a:schemeClr val="dk1"/>
              </a:buClr>
              <a:buSzPct val="166666"/>
              <a:buFont typeface="Arial"/>
              <a:buChar char="•"/>
            </a:pPr>
            <a:r>
              <a:rPr lang="x-none" sz="1800"/>
              <a:t>Granularidad</a:t>
            </a:r>
          </a:p>
          <a:p>
            <a:pPr marL="457200" lvl="0" indent="-342900" rtl="0">
              <a:buClr>
                <a:schemeClr val="dk1"/>
              </a:buClr>
              <a:buSzPct val="166666"/>
              <a:buFont typeface="Arial"/>
              <a:buChar char="•"/>
            </a:pPr>
            <a:r>
              <a:rPr lang="x-none" sz="1800"/>
              <a:t>Probar a los Servicios Web individualmente</a:t>
            </a:r>
          </a:p>
          <a:p>
            <a:pPr marL="457200" lvl="0" indent="-342900" rtl="0">
              <a:buClr>
                <a:schemeClr val="dk1"/>
              </a:buClr>
              <a:buSzPct val="166666"/>
              <a:buFont typeface="Arial"/>
              <a:buChar char="•"/>
            </a:pPr>
            <a:r>
              <a:rPr lang="x-none" sz="1800"/>
              <a:t>Exponer al Proceso de Negocio como un Servicio Web</a:t>
            </a:r>
          </a:p>
        </p:txBody>
      </p:sp>
      <p:pic>
        <p:nvPicPr>
          <p:cNvPr id="183" name="Shape 183"/>
          <p:cNvPicPr preferRelativeResize="0"/>
          <p:nvPr/>
        </p:nvPicPr>
        <p:blipFill>
          <a:blip r:embed="rId3"/>
          <a:stretch>
            <a:fillRect/>
          </a:stretch>
        </p:blipFill>
        <p:spPr>
          <a:xfrm>
            <a:off x="3630000" y="2638825"/>
            <a:ext cx="458124" cy="458124"/>
          </a:xfrm>
          <a:prstGeom prst="rect">
            <a:avLst/>
          </a:prstGeom>
        </p:spPr>
      </p:pic>
      <p:pic>
        <p:nvPicPr>
          <p:cNvPr id="184" name="Shape 184"/>
          <p:cNvPicPr preferRelativeResize="0"/>
          <p:nvPr/>
        </p:nvPicPr>
        <p:blipFill>
          <a:blip r:embed="rId4"/>
          <a:stretch>
            <a:fillRect/>
          </a:stretch>
        </p:blipFill>
        <p:spPr>
          <a:xfrm>
            <a:off x="7603150" y="96125"/>
            <a:ext cx="1219200" cy="1219200"/>
          </a:xfrm>
          <a:prstGeom prst="rect">
            <a:avLst/>
          </a:prstGeom>
        </p:spPr>
      </p:pic>
      <p:grpSp>
        <p:nvGrpSpPr>
          <p:cNvPr id="185" name="Shape 185"/>
          <p:cNvGrpSpPr/>
          <p:nvPr/>
        </p:nvGrpSpPr>
        <p:grpSpPr>
          <a:xfrm>
            <a:off x="5776525" y="4342775"/>
            <a:ext cx="3227499" cy="685800"/>
            <a:chOff x="5776525" y="4342775"/>
            <a:chExt cx="3227499" cy="685800"/>
          </a:xfrm>
        </p:grpSpPr>
        <p:pic>
          <p:nvPicPr>
            <p:cNvPr id="186" name="Shape 186"/>
            <p:cNvPicPr preferRelativeResize="0"/>
            <p:nvPr/>
          </p:nvPicPr>
          <p:blipFill>
            <a:blip r:embed="rId5"/>
            <a:stretch>
              <a:fillRect/>
            </a:stretch>
          </p:blipFill>
          <p:spPr>
            <a:xfrm>
              <a:off x="5776525" y="4342775"/>
              <a:ext cx="685800" cy="685800"/>
            </a:xfrm>
            <a:prstGeom prst="rect">
              <a:avLst/>
            </a:prstGeom>
          </p:spPr>
        </p:pic>
        <p:sp>
          <p:nvSpPr>
            <p:cNvPr id="187" name="Shape 187"/>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a:solidFill>
                    <a:srgbClr val="434343"/>
                  </a:solidFill>
                </a:rPr>
                <a:t>Demostración WS en PHP</a:t>
              </a:r>
            </a:p>
          </p:txBody>
        </p:sp>
      </p:gr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a:t>Etapa 3: Modelado del Proceso de </a:t>
            </a:r>
          </a:p>
          <a:p>
            <a:pPr lvl="0" rtl="0">
              <a:buNone/>
            </a:pPr>
            <a:r>
              <a:rPr lang="x-none" sz="3000"/>
              <a:t>Negocio</a:t>
            </a:r>
          </a:p>
        </p:txBody>
      </p:sp>
      <p:sp>
        <p:nvSpPr>
          <p:cNvPr id="193" name="Shape 193"/>
          <p:cNvSpPr txBox="1">
            <a:spLocks noGrp="1"/>
          </p:cNvSpPr>
          <p:nvPr>
            <p:ph type="body" idx="1"/>
          </p:nvPr>
        </p:nvSpPr>
        <p:spPr>
          <a:xfrm>
            <a:off x="457200" y="1200150"/>
            <a:ext cx="4592700" cy="3725699"/>
          </a:xfrm>
          <a:prstGeom prst="rect">
            <a:avLst/>
          </a:prstGeom>
        </p:spPr>
        <p:txBody>
          <a:bodyPr lIns="91425" tIns="91425" rIns="91425" bIns="91425" anchor="t" anchorCtr="0">
            <a:noAutofit/>
          </a:bodyPr>
          <a:lstStyle/>
          <a:p>
            <a:pPr lvl="0" algn="ctr" rtl="0">
              <a:buNone/>
            </a:pPr>
            <a:r>
              <a:rPr lang="x-none" sz="1800"/>
              <a:t>“Representar gráficamente los procesos utilizando la notación BPMN”</a:t>
            </a:r>
          </a:p>
          <a:p>
            <a:endParaRPr lang="x-none" sz="1800"/>
          </a:p>
          <a:p>
            <a:pPr marL="457200" lvl="0" indent="-342900" rtl="0">
              <a:buClr>
                <a:schemeClr val="dk1"/>
              </a:buClr>
              <a:buSzPct val="166666"/>
              <a:buFont typeface="Arial"/>
              <a:buChar char="•"/>
            </a:pPr>
            <a:r>
              <a:rPr lang="x-none" sz="1800"/>
              <a:t>Notación BPMN</a:t>
            </a:r>
          </a:p>
          <a:p>
            <a:pPr marL="457200" lvl="0" indent="-342900" rtl="0">
              <a:buClr>
                <a:schemeClr val="dk1"/>
              </a:buClr>
              <a:buSzPct val="166666"/>
              <a:buFont typeface="Arial"/>
              <a:buChar char="•"/>
            </a:pPr>
            <a:r>
              <a:rPr lang="x-none" sz="1800"/>
              <a:t>Transformación BPMN a BPEL. The BPMN-XPDL-BPEL value chain</a:t>
            </a:r>
          </a:p>
          <a:p>
            <a:pPr marL="457200" lvl="0" indent="-342900" rtl="0">
              <a:buClr>
                <a:schemeClr val="dk1"/>
              </a:buClr>
              <a:buSzPct val="166666"/>
              <a:buFont typeface="Arial"/>
              <a:buChar char="•"/>
            </a:pPr>
            <a:r>
              <a:rPr lang="x-none" sz="1800"/>
              <a:t>Orquestación de Servicios Web</a:t>
            </a:r>
          </a:p>
          <a:p>
            <a:pPr marL="457200" lvl="0" indent="-342900" rtl="0">
              <a:buClr>
                <a:schemeClr val="dk1"/>
              </a:buClr>
              <a:buSzPct val="166666"/>
              <a:buFont typeface="Arial"/>
              <a:buChar char="•"/>
            </a:pPr>
            <a:r>
              <a:rPr lang="x-none" sz="1800"/>
              <a:t>WSDL de WS (interfaz de comunicación)</a:t>
            </a:r>
          </a:p>
        </p:txBody>
      </p:sp>
      <p:pic>
        <p:nvPicPr>
          <p:cNvPr id="194" name="Shape 194"/>
          <p:cNvPicPr preferRelativeResize="0"/>
          <p:nvPr/>
        </p:nvPicPr>
        <p:blipFill>
          <a:blip r:embed="rId3"/>
          <a:stretch>
            <a:fillRect/>
          </a:stretch>
        </p:blipFill>
        <p:spPr>
          <a:xfrm>
            <a:off x="7940800" y="103950"/>
            <a:ext cx="914400" cy="914400"/>
          </a:xfrm>
          <a:prstGeom prst="rect">
            <a:avLst/>
          </a:prstGeom>
        </p:spPr>
      </p:pic>
      <p:pic>
        <p:nvPicPr>
          <p:cNvPr id="195" name="Shape 195"/>
          <p:cNvPicPr preferRelativeResize="0"/>
          <p:nvPr/>
        </p:nvPicPr>
        <p:blipFill>
          <a:blip r:embed="rId4"/>
          <a:stretch>
            <a:fillRect/>
          </a:stretch>
        </p:blipFill>
        <p:spPr>
          <a:xfrm>
            <a:off x="5154135" y="1190625"/>
            <a:ext cx="3583939" cy="3952874"/>
          </a:xfrm>
          <a:prstGeom prst="rect">
            <a:avLst/>
          </a:prstGeom>
        </p:spPr>
      </p:pic>
      <p:grpSp>
        <p:nvGrpSpPr>
          <p:cNvPr id="196" name="Shape 196"/>
          <p:cNvGrpSpPr/>
          <p:nvPr/>
        </p:nvGrpSpPr>
        <p:grpSpPr>
          <a:xfrm>
            <a:off x="137725" y="4342775"/>
            <a:ext cx="3227499" cy="685800"/>
            <a:chOff x="5776525" y="4342775"/>
            <a:chExt cx="3227499" cy="685800"/>
          </a:xfrm>
        </p:grpSpPr>
        <p:pic>
          <p:nvPicPr>
            <p:cNvPr id="197" name="Shape 197"/>
            <p:cNvPicPr preferRelativeResize="0"/>
            <p:nvPr/>
          </p:nvPicPr>
          <p:blipFill>
            <a:blip r:embed="rId5"/>
            <a:stretch>
              <a:fillRect/>
            </a:stretch>
          </p:blipFill>
          <p:spPr>
            <a:xfrm>
              <a:off x="5776525" y="4342775"/>
              <a:ext cx="685800" cy="685800"/>
            </a:xfrm>
            <a:prstGeom prst="rect">
              <a:avLst/>
            </a:prstGeom>
          </p:spPr>
        </p:pic>
        <p:sp>
          <p:nvSpPr>
            <p:cNvPr id="198" name="Shape 198"/>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a:solidFill>
                    <a:srgbClr val="434343"/>
                  </a:solidFill>
                </a:rPr>
                <a:t>Demostración </a:t>
              </a:r>
              <a:r>
                <a:rPr lang="x-none" sz="1200" b="1" i="1">
                  <a:solidFill>
                    <a:srgbClr val="434343"/>
                  </a:solidFill>
                </a:rPr>
                <a:t>Intalio Designer</a:t>
              </a:r>
            </a:p>
          </p:txBody>
        </p:sp>
      </p:gr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429375" y="205975"/>
            <a:ext cx="7257300" cy="857400"/>
          </a:xfrm>
          <a:prstGeom prst="rect">
            <a:avLst/>
          </a:prstGeom>
        </p:spPr>
        <p:txBody>
          <a:bodyPr lIns="91425" tIns="91425" rIns="91425" bIns="91425" anchor="b" anchorCtr="0">
            <a:noAutofit/>
          </a:bodyPr>
          <a:lstStyle/>
          <a:p>
            <a:r>
              <a:rPr lang="x-none" sz="3000"/>
              <a:t/>
            </a:r>
            <a:br>
              <a:rPr lang="x-none" sz="3000"/>
            </a:br>
            <a:r>
              <a:rPr lang="x-none" sz="3000" smtClean="0"/>
              <a:t>Contenido</a:t>
            </a:r>
            <a:endParaRPr lang="x-none" sz="3000"/>
          </a:p>
        </p:txBody>
      </p:sp>
      <p:sp>
        <p:nvSpPr>
          <p:cNvPr id="41" name="Shape 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endParaRPr lang="es-AR" sz="1800" dirty="0" smtClean="0"/>
          </a:p>
          <a:p>
            <a:pPr marL="457200" lvl="0" indent="-381000" rtl="0">
              <a:buClr>
                <a:schemeClr val="dk1"/>
              </a:buClr>
              <a:buSzPct val="166666"/>
              <a:buFont typeface="Arial"/>
              <a:buChar char="•"/>
            </a:pPr>
            <a:r>
              <a:rPr lang="x-none" sz="1800" smtClean="0"/>
              <a:t>Motivación </a:t>
            </a:r>
            <a:r>
              <a:rPr lang="x-none" sz="1800"/>
              <a:t>y Contexto</a:t>
            </a:r>
          </a:p>
          <a:p>
            <a:pPr marL="457200" lvl="0" indent="-381000" rtl="0">
              <a:buClr>
                <a:schemeClr val="dk1"/>
              </a:buClr>
              <a:buSzPct val="166666"/>
              <a:buFont typeface="Arial"/>
              <a:buChar char="•"/>
            </a:pPr>
            <a:r>
              <a:rPr lang="x-none" sz="1800"/>
              <a:t>Trabajos Relacionados</a:t>
            </a:r>
          </a:p>
          <a:p>
            <a:pPr marL="457200" lvl="0" indent="-381000" rtl="0">
              <a:buClr>
                <a:schemeClr val="dk1"/>
              </a:buClr>
              <a:buSzPct val="166666"/>
              <a:buFont typeface="Arial"/>
              <a:buChar char="•"/>
            </a:pPr>
            <a:r>
              <a:rPr lang="x-none" sz="1800"/>
              <a:t>Antecedentes</a:t>
            </a:r>
          </a:p>
          <a:p>
            <a:pPr marL="457200" lvl="0" indent="-381000" rtl="0">
              <a:buClr>
                <a:schemeClr val="dk1"/>
              </a:buClr>
              <a:buSzPct val="166666"/>
              <a:buFont typeface="Arial"/>
              <a:buChar char="•"/>
            </a:pPr>
            <a:r>
              <a:rPr lang="x-none" sz="1800"/>
              <a:t>Método propuesto</a:t>
            </a:r>
          </a:p>
          <a:p>
            <a:pPr marL="457200" lvl="0" indent="-381000" rtl="0">
              <a:buClr>
                <a:schemeClr val="dk1"/>
              </a:buClr>
              <a:buSzPct val="166666"/>
              <a:buFont typeface="Arial"/>
              <a:buChar char="•"/>
            </a:pPr>
            <a:r>
              <a:rPr lang="x-none" sz="1800"/>
              <a:t>Caso de Estudio</a:t>
            </a:r>
          </a:p>
          <a:p>
            <a:pPr marL="457200" lvl="0" indent="-381000" rtl="0">
              <a:buClr>
                <a:schemeClr val="dk1"/>
              </a:buClr>
              <a:buSzPct val="166666"/>
              <a:buFont typeface="Arial"/>
              <a:buChar char="•"/>
            </a:pPr>
            <a:r>
              <a:rPr lang="x-none" sz="1800"/>
              <a:t>Discusión</a:t>
            </a:r>
          </a:p>
          <a:p>
            <a:pPr marL="457200" lvl="0" indent="-381000" rtl="0">
              <a:buClr>
                <a:schemeClr val="dk1"/>
              </a:buClr>
              <a:buSzPct val="166666"/>
              <a:buFont typeface="Arial"/>
              <a:buChar char="•"/>
            </a:pPr>
            <a:r>
              <a:rPr lang="x-none" sz="1800"/>
              <a:t>Conclusiones y Trabajo Futuro</a:t>
            </a:r>
          </a:p>
        </p:txBody>
      </p:sp>
      <p:pic>
        <p:nvPicPr>
          <p:cNvPr id="42" name="Shape 42"/>
          <p:cNvPicPr preferRelativeResize="0"/>
          <p:nvPr/>
        </p:nvPicPr>
        <p:blipFill>
          <a:blip r:embed="rId3"/>
          <a:stretch>
            <a:fillRect/>
          </a:stretch>
        </p:blipFill>
        <p:spPr>
          <a:xfrm>
            <a:off x="113200" y="71325"/>
            <a:ext cx="1065425" cy="1065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a:t>Etapa 4: Implementar la interface de interacción con usuarios</a:t>
            </a:r>
          </a:p>
        </p:txBody>
      </p:sp>
      <p:sp>
        <p:nvSpPr>
          <p:cNvPr id="204" name="Shape 2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ctr" rtl="0">
              <a:buNone/>
            </a:pPr>
            <a:r>
              <a:rPr lang="x-none" sz="1800"/>
              <a:t>“Implementar los formularios de entrada que permitan a los usuarios interactuar con el Proceso de Negocio”</a:t>
            </a:r>
          </a:p>
          <a:p>
            <a:endParaRPr lang="x-none" sz="1800"/>
          </a:p>
          <a:p>
            <a:pPr marL="457200" lvl="0" indent="-342900" rtl="0">
              <a:buClr>
                <a:schemeClr val="dk1"/>
              </a:buClr>
              <a:buSzPct val="166666"/>
              <a:buFont typeface="Arial"/>
              <a:buChar char="•"/>
            </a:pPr>
            <a:r>
              <a:rPr lang="x-none" sz="1800"/>
              <a:t>Implementación de formulario web para que interactúe un usuario (humano) con el Proceso de Negocio.</a:t>
            </a:r>
          </a:p>
          <a:p>
            <a:pPr marL="457200" lvl="0" indent="-342900" rtl="0">
              <a:buClr>
                <a:schemeClr val="dk1"/>
              </a:buClr>
              <a:buSzPct val="166666"/>
              <a:buFont typeface="Arial"/>
              <a:buChar char="•"/>
            </a:pPr>
            <a:r>
              <a:rPr lang="x-none" sz="1800"/>
              <a:t>3 tipos de interacción:</a:t>
            </a:r>
          </a:p>
          <a:p>
            <a:pPr lvl="0" rtl="0">
              <a:buNone/>
            </a:pPr>
            <a:r>
              <a:rPr lang="x-none" sz="1800"/>
              <a:t>	- Sin interacción. Proceso 100% automatizado.</a:t>
            </a:r>
          </a:p>
          <a:p>
            <a:pPr lvl="0" rtl="0">
              <a:buNone/>
            </a:pPr>
            <a:r>
              <a:rPr lang="x-none" sz="1800"/>
              <a:t>	- Iniciador o disparador.</a:t>
            </a:r>
          </a:p>
          <a:p>
            <a:pPr lvl="0" rtl="0">
              <a:buNone/>
            </a:pPr>
            <a:r>
              <a:rPr lang="x-none" sz="1800"/>
              <a:t>	-Intervención en un punto intermedio del proceso.</a:t>
            </a:r>
          </a:p>
        </p:txBody>
      </p:sp>
      <p:pic>
        <p:nvPicPr>
          <p:cNvPr id="205" name="Shape 205"/>
          <p:cNvPicPr preferRelativeResize="0"/>
          <p:nvPr/>
        </p:nvPicPr>
        <p:blipFill>
          <a:blip r:embed="rId3"/>
          <a:stretch>
            <a:fillRect/>
          </a:stretch>
        </p:blipFill>
        <p:spPr>
          <a:xfrm>
            <a:off x="7563325" y="-12"/>
            <a:ext cx="1386524" cy="1386524"/>
          </a:xfrm>
          <a:prstGeom prst="rect">
            <a:avLst/>
          </a:prstGeom>
        </p:spPr>
      </p:pic>
      <p:grpSp>
        <p:nvGrpSpPr>
          <p:cNvPr id="206" name="Shape 206"/>
          <p:cNvGrpSpPr/>
          <p:nvPr/>
        </p:nvGrpSpPr>
        <p:grpSpPr>
          <a:xfrm>
            <a:off x="5776525" y="4342775"/>
            <a:ext cx="3227499" cy="685800"/>
            <a:chOff x="5776525" y="4342775"/>
            <a:chExt cx="3227499" cy="685800"/>
          </a:xfrm>
        </p:grpSpPr>
        <p:pic>
          <p:nvPicPr>
            <p:cNvPr id="207" name="Shape 207"/>
            <p:cNvPicPr preferRelativeResize="0"/>
            <p:nvPr/>
          </p:nvPicPr>
          <p:blipFill>
            <a:blip r:embed="rId4"/>
            <a:stretch>
              <a:fillRect/>
            </a:stretch>
          </p:blipFill>
          <p:spPr>
            <a:xfrm>
              <a:off x="5776525" y="4342775"/>
              <a:ext cx="685800" cy="685800"/>
            </a:xfrm>
            <a:prstGeom prst="rect">
              <a:avLst/>
            </a:prstGeom>
          </p:spPr>
        </p:pic>
        <p:sp>
          <p:nvSpPr>
            <p:cNvPr id="208" name="Shape 208"/>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a:solidFill>
                    <a:srgbClr val="434343"/>
                  </a:solidFill>
                </a:rPr>
                <a:t>Demostración interface usuario</a:t>
              </a:r>
            </a:p>
          </p:txBody>
        </p:sp>
      </p:gr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a:t>Etapa 5: Despliegue</a:t>
            </a:r>
          </a:p>
        </p:txBody>
      </p:sp>
      <p:sp>
        <p:nvSpPr>
          <p:cNvPr id="214" name="Shape 214"/>
          <p:cNvSpPr txBox="1">
            <a:spLocks noGrp="1"/>
          </p:cNvSpPr>
          <p:nvPr>
            <p:ph type="body" idx="1"/>
          </p:nvPr>
        </p:nvSpPr>
        <p:spPr>
          <a:xfrm>
            <a:off x="457200" y="1200150"/>
            <a:ext cx="8432699" cy="3725699"/>
          </a:xfrm>
          <a:prstGeom prst="rect">
            <a:avLst/>
          </a:prstGeom>
        </p:spPr>
        <p:txBody>
          <a:bodyPr lIns="91425" tIns="91425" rIns="91425" bIns="91425" anchor="t" anchorCtr="0">
            <a:noAutofit/>
          </a:bodyPr>
          <a:lstStyle/>
          <a:p>
            <a:pPr lvl="0" algn="ctr" rtl="0">
              <a:buNone/>
            </a:pPr>
            <a:r>
              <a:rPr lang="x-none" sz="1800"/>
              <a:t>“Despliegue en la plataforma elegida, del resultado de las etapas anteriores</a:t>
            </a:r>
            <a:r>
              <a:rPr lang="x-none" sz="1800" smtClean="0"/>
              <a:t>”</a:t>
            </a:r>
            <a:endParaRPr lang="es-AR" sz="1800" dirty="0" smtClean="0"/>
          </a:p>
          <a:p>
            <a:pPr lvl="0" algn="ctr" rtl="0">
              <a:buNone/>
            </a:pPr>
            <a:endParaRPr lang="x-none" sz="800"/>
          </a:p>
          <a:p>
            <a:pPr marL="457200" lvl="0" indent="-342900" rtl="0">
              <a:buClr>
                <a:schemeClr val="dk1"/>
              </a:buClr>
              <a:buSzPct val="166666"/>
              <a:buFont typeface="Arial"/>
              <a:buChar char="•"/>
            </a:pPr>
            <a:r>
              <a:rPr lang="x-none" sz="1800" smtClean="0"/>
              <a:t>SOA </a:t>
            </a:r>
            <a:r>
              <a:rPr lang="x-none" sz="1800"/>
              <a:t>no genera implicancia sobre distribución física</a:t>
            </a:r>
          </a:p>
          <a:p>
            <a:pPr marL="457200" lvl="0" indent="-342900" rtl="0">
              <a:buClr>
                <a:schemeClr val="dk1"/>
              </a:buClr>
              <a:buSzPct val="166666"/>
              <a:buFont typeface="Arial"/>
              <a:buChar char="•"/>
            </a:pPr>
            <a:r>
              <a:rPr lang="x-none" sz="1800"/>
              <a:t>Transición de ambiente de desarrollo a producción</a:t>
            </a:r>
          </a:p>
          <a:p>
            <a:pPr marL="457200" lvl="0" indent="-342900" rtl="0">
              <a:buClr>
                <a:schemeClr val="dk1"/>
              </a:buClr>
              <a:buSzPct val="166666"/>
              <a:buFont typeface="Arial"/>
              <a:buChar char="•"/>
            </a:pPr>
            <a:r>
              <a:rPr lang="x-none" sz="1800"/>
              <a:t>Procesos de negocio		Servidor de procesos (BPMS)</a:t>
            </a:r>
          </a:p>
          <a:p>
            <a:pPr marL="457200" lvl="0" indent="-342900" rtl="0">
              <a:buClr>
                <a:schemeClr val="dk1"/>
              </a:buClr>
              <a:buSzPct val="166666"/>
              <a:buFont typeface="Arial"/>
              <a:buChar char="•"/>
            </a:pPr>
            <a:r>
              <a:rPr lang="x-none" sz="1800"/>
              <a:t>Servicios Web 	   Servidor web HTTP</a:t>
            </a:r>
          </a:p>
          <a:p>
            <a:pPr marL="457200" lvl="0" indent="-342900" rtl="0">
              <a:buClr>
                <a:schemeClr val="dk1"/>
              </a:buClr>
              <a:buSzPct val="166666"/>
              <a:buFont typeface="Arial"/>
              <a:buChar char="•"/>
            </a:pPr>
            <a:r>
              <a:rPr lang="x-none" sz="1800"/>
              <a:t>Aplicación cliente 	  Servidor web HTTP</a:t>
            </a:r>
          </a:p>
          <a:p>
            <a:endParaRPr lang="x-none" sz="1800"/>
          </a:p>
        </p:txBody>
      </p:sp>
      <p:pic>
        <p:nvPicPr>
          <p:cNvPr id="215" name="Shape 215"/>
          <p:cNvPicPr preferRelativeResize="0"/>
          <p:nvPr/>
        </p:nvPicPr>
        <p:blipFill>
          <a:blip r:embed="rId3"/>
          <a:stretch>
            <a:fillRect/>
          </a:stretch>
        </p:blipFill>
        <p:spPr>
          <a:xfrm>
            <a:off x="7670675" y="81350"/>
            <a:ext cx="1219200" cy="1219200"/>
          </a:xfrm>
          <a:prstGeom prst="rect">
            <a:avLst/>
          </a:prstGeom>
        </p:spPr>
      </p:pic>
      <p:pic>
        <p:nvPicPr>
          <p:cNvPr id="216" name="Shape 216"/>
          <p:cNvPicPr preferRelativeResize="0"/>
          <p:nvPr/>
        </p:nvPicPr>
        <p:blipFill>
          <a:blip r:embed="rId4"/>
          <a:stretch>
            <a:fillRect/>
          </a:stretch>
        </p:blipFill>
        <p:spPr>
          <a:xfrm>
            <a:off x="3331212" y="2427734"/>
            <a:ext cx="448700" cy="448700"/>
          </a:xfrm>
          <a:prstGeom prst="rect">
            <a:avLst/>
          </a:prstGeom>
        </p:spPr>
      </p:pic>
      <p:pic>
        <p:nvPicPr>
          <p:cNvPr id="217" name="Shape 217"/>
          <p:cNvPicPr preferRelativeResize="0"/>
          <p:nvPr/>
        </p:nvPicPr>
        <p:blipFill>
          <a:blip r:embed="rId4"/>
          <a:stretch>
            <a:fillRect/>
          </a:stretch>
        </p:blipFill>
        <p:spPr>
          <a:xfrm>
            <a:off x="2755148" y="2787774"/>
            <a:ext cx="448700" cy="448700"/>
          </a:xfrm>
          <a:prstGeom prst="rect">
            <a:avLst/>
          </a:prstGeom>
        </p:spPr>
      </p:pic>
      <p:pic>
        <p:nvPicPr>
          <p:cNvPr id="218" name="Shape 218"/>
          <p:cNvPicPr preferRelativeResize="0"/>
          <p:nvPr/>
        </p:nvPicPr>
        <p:blipFill>
          <a:blip r:embed="rId4"/>
          <a:stretch>
            <a:fillRect/>
          </a:stretch>
        </p:blipFill>
        <p:spPr>
          <a:xfrm>
            <a:off x="2899164" y="3147814"/>
            <a:ext cx="448700" cy="448700"/>
          </a:xfrm>
          <a:prstGeom prst="rect">
            <a:avLst/>
          </a:prstGeom>
        </p:spPr>
      </p:pic>
      <p:pic>
        <p:nvPicPr>
          <p:cNvPr id="219" name="Shape 219"/>
          <p:cNvPicPr preferRelativeResize="0"/>
          <p:nvPr/>
        </p:nvPicPr>
        <p:blipFill>
          <a:blip r:embed="rId5"/>
          <a:stretch>
            <a:fillRect/>
          </a:stretch>
        </p:blipFill>
        <p:spPr>
          <a:xfrm>
            <a:off x="1412948" y="3569800"/>
            <a:ext cx="6344424" cy="14459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a:t>Etapa 6: Administración y Seguimiento</a:t>
            </a:r>
          </a:p>
        </p:txBody>
      </p:sp>
      <p:sp>
        <p:nvSpPr>
          <p:cNvPr id="225" name="Shape 225"/>
          <p:cNvSpPr txBox="1">
            <a:spLocks noGrp="1"/>
          </p:cNvSpPr>
          <p:nvPr>
            <p:ph type="body" idx="1"/>
          </p:nvPr>
        </p:nvSpPr>
        <p:spPr>
          <a:xfrm>
            <a:off x="457200" y="1200150"/>
            <a:ext cx="8432699" cy="3725699"/>
          </a:xfrm>
          <a:prstGeom prst="rect">
            <a:avLst/>
          </a:prstGeom>
        </p:spPr>
        <p:txBody>
          <a:bodyPr lIns="91425" tIns="91425" rIns="91425" bIns="91425" anchor="t" anchorCtr="0">
            <a:noAutofit/>
          </a:bodyPr>
          <a:lstStyle/>
          <a:p>
            <a:pPr lvl="0" algn="ctr" rtl="0">
              <a:buNone/>
            </a:pPr>
            <a:r>
              <a:rPr lang="x-none" sz="1800"/>
              <a:t>“Administración del ciclo de vida de los procesos de negocio. Los BPMS proveen las salidas pertinentes para realizar una adecuada lectura de indicadores”</a:t>
            </a:r>
          </a:p>
          <a:p>
            <a:endParaRPr lang="x-none" sz="1800"/>
          </a:p>
          <a:p>
            <a:pPr marL="457200" lvl="0" indent="-342900" rtl="0">
              <a:buClr>
                <a:schemeClr val="dk1"/>
              </a:buClr>
              <a:buSzPct val="166666"/>
              <a:buFont typeface="Arial"/>
              <a:buChar char="•"/>
            </a:pPr>
            <a:r>
              <a:rPr lang="x-none" sz="1800"/>
              <a:t>Monitoreo en tiempo real del proceso de negocio</a:t>
            </a:r>
          </a:p>
          <a:p>
            <a:pPr marL="457200" lvl="0" indent="-342900" rtl="0">
              <a:buClr>
                <a:schemeClr val="dk1"/>
              </a:buClr>
              <a:buSzPct val="166666"/>
              <a:buFont typeface="Arial"/>
              <a:buChar char="•"/>
            </a:pPr>
            <a:r>
              <a:rPr lang="x-none" sz="1800"/>
              <a:t>Evaluación del progreso del proceso y performance</a:t>
            </a:r>
          </a:p>
          <a:p>
            <a:pPr marL="457200" lvl="0" indent="-342900" rtl="0">
              <a:buClr>
                <a:schemeClr val="dk1"/>
              </a:buClr>
              <a:buSzPct val="166666"/>
              <a:buFont typeface="Arial"/>
              <a:buChar char="•"/>
            </a:pPr>
            <a:r>
              <a:rPr lang="x-none" sz="1800"/>
              <a:t>Status del proceso</a:t>
            </a:r>
          </a:p>
          <a:p>
            <a:pPr marL="457200" lvl="0" indent="-342900" rtl="0">
              <a:buClr>
                <a:schemeClr val="dk1"/>
              </a:buClr>
              <a:buSzPct val="166666"/>
              <a:buFont typeface="Arial"/>
              <a:buChar char="•"/>
            </a:pPr>
            <a:r>
              <a:rPr lang="x-none" sz="1800"/>
              <a:t>Finalización de la ejecución</a:t>
            </a:r>
          </a:p>
          <a:p>
            <a:pPr marL="457200" lvl="0" indent="-342900" rtl="0">
              <a:buClr>
                <a:schemeClr val="dk1"/>
              </a:buClr>
              <a:buSzPct val="166666"/>
              <a:buFont typeface="Arial"/>
              <a:buChar char="•"/>
            </a:pPr>
            <a:r>
              <a:rPr lang="x-none" sz="1800"/>
              <a:t>Revisión del historial de ejecuciones del proceso</a:t>
            </a:r>
          </a:p>
          <a:p>
            <a:pPr lvl="0" rtl="0">
              <a:buNone/>
            </a:pPr>
            <a:r>
              <a:rPr lang="x-none" sz="1800"/>
              <a:t>								              </a:t>
            </a:r>
          </a:p>
        </p:txBody>
      </p:sp>
      <p:pic>
        <p:nvPicPr>
          <p:cNvPr id="226" name="Shape 226"/>
          <p:cNvPicPr preferRelativeResize="0"/>
          <p:nvPr/>
        </p:nvPicPr>
        <p:blipFill>
          <a:blip r:embed="rId3"/>
          <a:stretch>
            <a:fillRect/>
          </a:stretch>
        </p:blipFill>
        <p:spPr>
          <a:xfrm>
            <a:off x="7670700" y="96125"/>
            <a:ext cx="1219200" cy="1219200"/>
          </a:xfrm>
          <a:prstGeom prst="rect">
            <a:avLst/>
          </a:prstGeom>
        </p:spPr>
      </p:pic>
      <p:grpSp>
        <p:nvGrpSpPr>
          <p:cNvPr id="227" name="Shape 227"/>
          <p:cNvGrpSpPr/>
          <p:nvPr/>
        </p:nvGrpSpPr>
        <p:grpSpPr>
          <a:xfrm>
            <a:off x="5776525" y="4418975"/>
            <a:ext cx="3227499" cy="685800"/>
            <a:chOff x="5776525" y="4342775"/>
            <a:chExt cx="3227499" cy="685800"/>
          </a:xfrm>
        </p:grpSpPr>
        <p:pic>
          <p:nvPicPr>
            <p:cNvPr id="228" name="Shape 228"/>
            <p:cNvPicPr preferRelativeResize="0"/>
            <p:nvPr/>
          </p:nvPicPr>
          <p:blipFill>
            <a:blip r:embed="rId4"/>
            <a:stretch>
              <a:fillRect/>
            </a:stretch>
          </p:blipFill>
          <p:spPr>
            <a:xfrm>
              <a:off x="5776525" y="4342775"/>
              <a:ext cx="685800" cy="685800"/>
            </a:xfrm>
            <a:prstGeom prst="rect">
              <a:avLst/>
            </a:prstGeom>
          </p:spPr>
        </p:pic>
        <p:sp>
          <p:nvSpPr>
            <p:cNvPr id="229" name="Shape 229"/>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a:solidFill>
                    <a:srgbClr val="434343"/>
                  </a:solidFill>
                </a:rPr>
                <a:t>Demostración </a:t>
              </a:r>
              <a:r>
                <a:rPr lang="x-none" sz="1200" b="1" i="1">
                  <a:solidFill>
                    <a:srgbClr val="434343"/>
                  </a:solidFill>
                </a:rPr>
                <a:t>Intalio Console</a:t>
              </a:r>
            </a:p>
          </p:txBody>
        </p:sp>
      </p:gr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Caso de Estudio</a:t>
            </a:r>
          </a:p>
        </p:txBody>
      </p:sp>
      <p:sp>
        <p:nvSpPr>
          <p:cNvPr id="235" name="Shape 235"/>
          <p:cNvSpPr txBox="1">
            <a:spLocks noGrp="1"/>
          </p:cNvSpPr>
          <p:nvPr>
            <p:ph type="body" idx="1"/>
          </p:nvPr>
        </p:nvSpPr>
        <p:spPr>
          <a:xfrm>
            <a:off x="457200" y="1200150"/>
            <a:ext cx="4260599" cy="3725699"/>
          </a:xfrm>
          <a:prstGeom prst="rect">
            <a:avLst/>
          </a:prstGeom>
        </p:spPr>
        <p:txBody>
          <a:bodyPr lIns="91425" tIns="91425" rIns="91425" bIns="91425" anchor="t" anchorCtr="0">
            <a:noAutofit/>
          </a:bodyPr>
          <a:lstStyle/>
          <a:p>
            <a:pPr marL="457200" lvl="0" indent="-342900" rtl="0">
              <a:buClr>
                <a:schemeClr val="dk1"/>
              </a:buClr>
              <a:buSzPct val="166666"/>
              <a:buFont typeface="Arial"/>
              <a:buChar char="•"/>
            </a:pPr>
            <a:r>
              <a:rPr lang="x-none" sz="1800"/>
              <a:t>Área A: Planeamiento</a:t>
            </a:r>
          </a:p>
          <a:p>
            <a:endParaRPr lang="x-none" sz="1800"/>
          </a:p>
          <a:p>
            <a:pPr marL="457200" lvl="0" indent="-342900" rtl="0">
              <a:buClr>
                <a:schemeClr val="dk1"/>
              </a:buClr>
              <a:buSzPct val="166666"/>
              <a:buFont typeface="Arial"/>
              <a:buChar char="•"/>
            </a:pPr>
            <a:r>
              <a:rPr lang="x-none" sz="1800"/>
              <a:t>Área B: Producción</a:t>
            </a:r>
          </a:p>
          <a:p>
            <a:endParaRPr lang="x-none" sz="1800"/>
          </a:p>
          <a:p>
            <a:pPr marL="457200" lvl="0" indent="-342900" rtl="0">
              <a:buClr>
                <a:schemeClr val="dk1"/>
              </a:buClr>
              <a:buSzPct val="166666"/>
              <a:buFont typeface="Arial"/>
              <a:buChar char="•"/>
            </a:pPr>
            <a:r>
              <a:rPr lang="x-none" sz="1800"/>
              <a:t>Área C: Comercialización</a:t>
            </a:r>
          </a:p>
          <a:p>
            <a:endParaRPr lang="x-none" sz="1800"/>
          </a:p>
          <a:p>
            <a:pPr marL="457200" lvl="0" indent="-342900">
              <a:buClr>
                <a:schemeClr val="dk1"/>
              </a:buClr>
              <a:buSzPct val="166666"/>
              <a:buFont typeface="Arial"/>
              <a:buChar char="•"/>
            </a:pPr>
            <a:r>
              <a:rPr lang="x-none" sz="1800"/>
              <a:t>Proceso X: Gestion de ordenes de servicio</a:t>
            </a:r>
          </a:p>
        </p:txBody>
      </p:sp>
      <p:pic>
        <p:nvPicPr>
          <p:cNvPr id="236" name="Shape 236"/>
          <p:cNvPicPr preferRelativeResize="0"/>
          <p:nvPr/>
        </p:nvPicPr>
        <p:blipFill>
          <a:blip r:embed="rId3"/>
          <a:stretch>
            <a:fillRect/>
          </a:stretch>
        </p:blipFill>
        <p:spPr>
          <a:xfrm>
            <a:off x="4793875" y="1956537"/>
            <a:ext cx="4322275" cy="2297224"/>
          </a:xfrm>
          <a:prstGeom prst="rect">
            <a:avLst/>
          </a:prstGeom>
        </p:spPr>
      </p:pic>
      <p:pic>
        <p:nvPicPr>
          <p:cNvPr id="237" name="Shape 237"/>
          <p:cNvPicPr preferRelativeResize="0"/>
          <p:nvPr/>
        </p:nvPicPr>
        <p:blipFill>
          <a:blip r:embed="rId4"/>
          <a:stretch>
            <a:fillRect/>
          </a:stretch>
        </p:blipFill>
        <p:spPr>
          <a:xfrm>
            <a:off x="7494000" y="107175"/>
            <a:ext cx="1457250" cy="1457250"/>
          </a:xfrm>
          <a:prstGeom prst="rect">
            <a:avLst/>
          </a:prstGeom>
        </p:spPr>
      </p:pic>
      <p:pic>
        <p:nvPicPr>
          <p:cNvPr id="238" name="Shape 238"/>
          <p:cNvPicPr preferRelativeResize="0"/>
          <p:nvPr/>
        </p:nvPicPr>
        <p:blipFill>
          <a:blip r:embed="rId5"/>
          <a:stretch>
            <a:fillRect/>
          </a:stretch>
        </p:blipFill>
        <p:spPr>
          <a:xfrm>
            <a:off x="3073625" y="1923225"/>
            <a:ext cx="516875" cy="516875"/>
          </a:xfrm>
          <a:prstGeom prst="rect">
            <a:avLst/>
          </a:prstGeom>
        </p:spPr>
      </p:pic>
      <p:pic>
        <p:nvPicPr>
          <p:cNvPr id="239" name="Shape 239"/>
          <p:cNvPicPr preferRelativeResize="0"/>
          <p:nvPr/>
        </p:nvPicPr>
        <p:blipFill>
          <a:blip r:embed="rId6"/>
          <a:stretch>
            <a:fillRect/>
          </a:stretch>
        </p:blipFill>
        <p:spPr>
          <a:xfrm>
            <a:off x="3320500" y="1264700"/>
            <a:ext cx="457200" cy="457200"/>
          </a:xfrm>
          <a:prstGeom prst="rect">
            <a:avLst/>
          </a:prstGeom>
        </p:spPr>
      </p:pic>
      <p:pic>
        <p:nvPicPr>
          <p:cNvPr id="240" name="Shape 240"/>
          <p:cNvPicPr preferRelativeResize="0"/>
          <p:nvPr/>
        </p:nvPicPr>
        <p:blipFill>
          <a:blip r:embed="rId7"/>
          <a:stretch>
            <a:fillRect/>
          </a:stretch>
        </p:blipFill>
        <p:spPr>
          <a:xfrm>
            <a:off x="3901125" y="1340900"/>
            <a:ext cx="457200" cy="457200"/>
          </a:xfrm>
          <a:prstGeom prst="rect">
            <a:avLst/>
          </a:prstGeom>
        </p:spPr>
      </p:pic>
      <p:pic>
        <p:nvPicPr>
          <p:cNvPr id="241" name="Shape 241"/>
          <p:cNvPicPr preferRelativeResize="0"/>
          <p:nvPr/>
        </p:nvPicPr>
        <p:blipFill>
          <a:blip r:embed="rId8"/>
          <a:stretch>
            <a:fillRect/>
          </a:stretch>
        </p:blipFill>
        <p:spPr>
          <a:xfrm>
            <a:off x="3714025" y="2032750"/>
            <a:ext cx="516874" cy="533149"/>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Caso de estudio. El BPMS</a:t>
            </a:r>
          </a:p>
        </p:txBody>
      </p:sp>
      <p:sp>
        <p:nvSpPr>
          <p:cNvPr id="247" name="Shape 2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x-none" sz="1800"/>
              <a:t>BPM es la disciplina para definir, administrar y ejecutar procesos de negocio.</a:t>
            </a:r>
          </a:p>
          <a:p>
            <a:pPr lvl="0" rtl="0">
              <a:buNone/>
            </a:pPr>
            <a:r>
              <a:rPr lang="x-none" sz="1800"/>
              <a:t>Un BPMS provee la tecnología que implementa tales funciones.</a:t>
            </a:r>
          </a:p>
          <a:p>
            <a:endParaRPr lang="x-none" sz="1800"/>
          </a:p>
          <a:p>
            <a:pPr lvl="0" rtl="0">
              <a:buNone/>
            </a:pPr>
            <a:r>
              <a:rPr lang="x-none" sz="1800" i="1"/>
              <a:t>Intalio </a:t>
            </a:r>
            <a:r>
              <a:rPr lang="x-none" sz="1800"/>
              <a:t>BPMS:</a:t>
            </a:r>
          </a:p>
          <a:p>
            <a:pPr marL="457200" lvl="0" indent="-342900" rtl="0">
              <a:buClr>
                <a:schemeClr val="dk1"/>
              </a:buClr>
              <a:buSzPct val="166666"/>
              <a:buFont typeface="Arial"/>
              <a:buChar char="•"/>
            </a:pPr>
            <a:r>
              <a:rPr lang="x-none" sz="1800"/>
              <a:t>Modelización de procesos: Mediante la notación BPMN</a:t>
            </a:r>
          </a:p>
          <a:p>
            <a:pPr lvl="0" rtl="0">
              <a:buNone/>
            </a:pPr>
            <a:r>
              <a:rPr lang="x-none" sz="1800"/>
              <a:t>	Herramienta basada en Eclipse </a:t>
            </a:r>
            <a:r>
              <a:rPr lang="x-none" sz="1800" i="1">
                <a:solidFill>
                  <a:schemeClr val="dk2"/>
                </a:solidFill>
              </a:rPr>
              <a:t>Intalio Designer</a:t>
            </a:r>
          </a:p>
          <a:p>
            <a:pPr marL="457200" lvl="0" indent="-342900" rtl="0">
              <a:buClr>
                <a:schemeClr val="dk1"/>
              </a:buClr>
              <a:buSzPct val="166666"/>
              <a:buFont typeface="Arial"/>
              <a:buChar char="•"/>
            </a:pPr>
            <a:r>
              <a:rPr lang="x-none" sz="1800"/>
              <a:t>Ejecución de procesos: En un servidor de procesos basado en Tomcat</a:t>
            </a:r>
          </a:p>
          <a:p>
            <a:pPr lvl="0" rtl="0">
              <a:buNone/>
            </a:pPr>
            <a:r>
              <a:rPr lang="x-none" sz="1800"/>
              <a:t>	</a:t>
            </a:r>
            <a:r>
              <a:rPr lang="x-none" sz="1800" i="1">
                <a:solidFill>
                  <a:schemeClr val="dk2"/>
                </a:solidFill>
              </a:rPr>
              <a:t>Intalio Server</a:t>
            </a:r>
          </a:p>
          <a:p>
            <a:pPr marL="457200" lvl="0" indent="-342900">
              <a:buClr>
                <a:schemeClr val="dk1"/>
              </a:buClr>
              <a:buSzPct val="166666"/>
              <a:buFont typeface="Arial"/>
              <a:buChar char="•"/>
            </a:pPr>
            <a:r>
              <a:rPr lang="x-none" sz="1800"/>
              <a:t>Monitoreo de procesos: A través de </a:t>
            </a:r>
            <a:r>
              <a:rPr lang="x-none" sz="1800" i="1">
                <a:solidFill>
                  <a:schemeClr val="dk2"/>
                </a:solidFill>
              </a:rPr>
              <a:t>Intalio Console</a:t>
            </a:r>
          </a:p>
        </p:txBody>
      </p:sp>
      <p:pic>
        <p:nvPicPr>
          <p:cNvPr id="248" name="Shape 248"/>
          <p:cNvPicPr preferRelativeResize="0"/>
          <p:nvPr/>
        </p:nvPicPr>
        <p:blipFill>
          <a:blip r:embed="rId3"/>
          <a:stretch>
            <a:fillRect/>
          </a:stretch>
        </p:blipFill>
        <p:spPr>
          <a:xfrm>
            <a:off x="6238449" y="374399"/>
            <a:ext cx="2753150" cy="536574"/>
          </a:xfrm>
          <a:prstGeom prst="rect">
            <a:avLst/>
          </a:prstGeom>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Caso de estudio. Etapas</a:t>
            </a:r>
          </a:p>
        </p:txBody>
      </p:sp>
      <p:sp>
        <p:nvSpPr>
          <p:cNvPr id="254" name="Shape 2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buFont typeface="Arial"/>
              <a:buChar char="•"/>
            </a:pPr>
            <a:r>
              <a:rPr lang="x-none" sz="1800" b="1">
                <a:solidFill>
                  <a:schemeClr val="dk2"/>
                </a:solidFill>
              </a:rPr>
              <a:t>Etapa 1</a:t>
            </a:r>
            <a:r>
              <a:rPr lang="x-none" sz="1800"/>
              <a:t>: Identificación y análisis del proceso X.</a:t>
            </a:r>
          </a:p>
          <a:p>
            <a:pPr marL="457200" lvl="0" indent="-342900" rtl="0">
              <a:buClr>
                <a:schemeClr val="dk1"/>
              </a:buClr>
              <a:buSzPct val="166666"/>
              <a:buFont typeface="Arial"/>
              <a:buChar char="•"/>
            </a:pPr>
            <a:r>
              <a:rPr lang="x-none" sz="1800" b="1">
                <a:solidFill>
                  <a:schemeClr val="dk2"/>
                </a:solidFill>
              </a:rPr>
              <a:t>Etapa 2</a:t>
            </a:r>
            <a:r>
              <a:rPr lang="x-none" sz="1800"/>
              <a:t>:</a:t>
            </a:r>
          </a:p>
          <a:p>
            <a:pPr marL="914400" lvl="1" indent="-342900" rtl="0">
              <a:buClr>
                <a:schemeClr val="dk1"/>
              </a:buClr>
              <a:buSzPct val="100000"/>
              <a:buFont typeface="Courier New"/>
              <a:buChar char="o"/>
            </a:pPr>
            <a:r>
              <a:rPr lang="x-none" sz="1800"/>
              <a:t>un WS proveedor. Clase SoapServer de SPL</a:t>
            </a:r>
          </a:p>
          <a:p>
            <a:pPr marL="914400" lvl="1" indent="-342900" rtl="0">
              <a:buClr>
                <a:schemeClr val="dk1"/>
              </a:buClr>
              <a:buSzPct val="100000"/>
              <a:buFont typeface="Courier New"/>
              <a:buChar char="o"/>
            </a:pPr>
            <a:r>
              <a:rPr lang="x-none" sz="1800"/>
              <a:t>un WS cliente. Clase SoapClient de SPL</a:t>
            </a:r>
          </a:p>
          <a:p>
            <a:pPr marL="914400" lvl="1" indent="-342900" rtl="0">
              <a:buClr>
                <a:schemeClr val="dk1"/>
              </a:buClr>
              <a:buSzPct val="100000"/>
              <a:buFont typeface="Courier New"/>
              <a:buChar char="o"/>
            </a:pPr>
            <a:r>
              <a:rPr lang="x-none" sz="1800"/>
              <a:t>creación WSDL con </a:t>
            </a:r>
            <a:r>
              <a:rPr lang="x-none" sz="1800" i="1">
                <a:solidFill>
                  <a:schemeClr val="dk2"/>
                </a:solidFill>
              </a:rPr>
              <a:t>Intalio Designer</a:t>
            </a:r>
          </a:p>
          <a:p>
            <a:pPr marL="457200" lvl="0" indent="-342900" rtl="0">
              <a:buClr>
                <a:schemeClr val="dk1"/>
              </a:buClr>
              <a:buSzPct val="166666"/>
              <a:buFont typeface="Arial"/>
              <a:buChar char="•"/>
            </a:pPr>
            <a:r>
              <a:rPr lang="x-none" sz="1800" b="1">
                <a:solidFill>
                  <a:schemeClr val="dk2"/>
                </a:solidFill>
              </a:rPr>
              <a:t>Etapa 3</a:t>
            </a:r>
            <a:r>
              <a:rPr lang="x-none" sz="1800"/>
              <a:t>: Modelado BPMN: Evento inicio, Evento fin, Actividades, Secuencia de flujo normal (secuencia de actividades), flujo de mensajes. </a:t>
            </a:r>
          </a:p>
          <a:p>
            <a:pPr lvl="0" rtl="0">
              <a:buNone/>
            </a:pPr>
            <a:r>
              <a:rPr lang="x-none" sz="1800"/>
              <a:t>	Participantes, Data Mapper, Deploy.</a:t>
            </a:r>
          </a:p>
          <a:p>
            <a:pPr marL="457200" lvl="0" indent="-342900" rtl="0">
              <a:buClr>
                <a:schemeClr val="dk1"/>
              </a:buClr>
              <a:buSzPct val="166666"/>
              <a:buFont typeface="Arial"/>
              <a:buChar char="•"/>
            </a:pPr>
            <a:r>
              <a:rPr lang="x-none" sz="1800" b="1">
                <a:solidFill>
                  <a:schemeClr val="dk2"/>
                </a:solidFill>
              </a:rPr>
              <a:t>Etapa 4</a:t>
            </a:r>
            <a:r>
              <a:rPr lang="x-none" sz="1800"/>
              <a:t>: App PHP que implementa WS cliente.</a:t>
            </a:r>
          </a:p>
          <a:p>
            <a:pPr marL="457200" lvl="0" indent="-342900" rtl="0">
              <a:buClr>
                <a:schemeClr val="dk1"/>
              </a:buClr>
              <a:buSzPct val="166666"/>
              <a:buFont typeface="Arial"/>
              <a:buChar char="•"/>
            </a:pPr>
            <a:r>
              <a:rPr lang="x-none" sz="1800" b="1">
                <a:solidFill>
                  <a:schemeClr val="dk2"/>
                </a:solidFill>
              </a:rPr>
              <a:t>Etapa 5</a:t>
            </a:r>
            <a:r>
              <a:rPr lang="x-none" sz="1800"/>
              <a:t>: Servidor web HTTP (TCP 80), </a:t>
            </a:r>
            <a:r>
              <a:rPr lang="x-none" sz="1800" i="1">
                <a:solidFill>
                  <a:schemeClr val="dk2"/>
                </a:solidFill>
              </a:rPr>
              <a:t>Servidor Intalio</a:t>
            </a:r>
            <a:r>
              <a:rPr lang="x-none" sz="1800"/>
              <a:t> (TCP 8080)</a:t>
            </a:r>
          </a:p>
          <a:p>
            <a:pPr marL="457200" lvl="0" indent="-342900" rtl="0">
              <a:buClr>
                <a:schemeClr val="dk1"/>
              </a:buClr>
              <a:buSzPct val="166666"/>
              <a:buFont typeface="Arial"/>
              <a:buChar char="•"/>
            </a:pPr>
            <a:r>
              <a:rPr lang="x-none" sz="1800" b="1">
                <a:solidFill>
                  <a:schemeClr val="dk2"/>
                </a:solidFill>
              </a:rPr>
              <a:t>Etapa 6</a:t>
            </a:r>
            <a:r>
              <a:rPr lang="x-none" sz="1800"/>
              <a:t>: Monitoreo con </a:t>
            </a:r>
            <a:r>
              <a:rPr lang="x-none" sz="1800" i="1">
                <a:solidFill>
                  <a:srgbClr val="2388DB"/>
                </a:solidFill>
              </a:rPr>
              <a:t>Intalio Console</a:t>
            </a:r>
          </a:p>
          <a:p>
            <a:endParaRPr lang="x-none" sz="1800" i="1">
              <a:solidFill>
                <a:srgbClr val="2388DB"/>
              </a:solidFill>
            </a:endParaRPr>
          </a:p>
        </p:txBody>
      </p:sp>
      <p:pic>
        <p:nvPicPr>
          <p:cNvPr id="255" name="Shape 255"/>
          <p:cNvPicPr preferRelativeResize="0"/>
          <p:nvPr/>
        </p:nvPicPr>
        <p:blipFill>
          <a:blip r:embed="rId3"/>
          <a:stretch>
            <a:fillRect/>
          </a:stretch>
        </p:blipFill>
        <p:spPr>
          <a:xfrm>
            <a:off x="7704450" y="141150"/>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a:t>Discusión</a:t>
            </a:r>
          </a:p>
        </p:txBody>
      </p:sp>
      <p:sp>
        <p:nvSpPr>
          <p:cNvPr id="261" name="Shape 26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buFont typeface="Arial"/>
              <a:buChar char="•"/>
            </a:pPr>
            <a:r>
              <a:rPr lang="x-none" sz="1800"/>
              <a:t>Reduce la brecha entre el Proceso de Negocio y su realización. Entre analistas de procesos y el área de tecnología.</a:t>
            </a:r>
          </a:p>
          <a:p>
            <a:pPr marL="457200" lvl="0" indent="-342900" rtl="0">
              <a:buClr>
                <a:schemeClr val="dk1"/>
              </a:buClr>
              <a:buSzPct val="166666"/>
              <a:buFont typeface="Arial"/>
              <a:buChar char="•"/>
            </a:pPr>
            <a:r>
              <a:rPr lang="x-none" sz="1800"/>
              <a:t>2 capas desacopladas. Capa superior: Proceso y Capa inferior: WS lo hacen flexible y adaptable a cambios.</a:t>
            </a:r>
          </a:p>
          <a:p>
            <a:pPr marL="457200" lvl="0" indent="-342900" rtl="0">
              <a:buClr>
                <a:schemeClr val="dk1"/>
              </a:buClr>
              <a:buSzPct val="166666"/>
              <a:buFont typeface="Arial"/>
              <a:buChar char="•"/>
            </a:pPr>
            <a:r>
              <a:rPr lang="x-none" sz="1800"/>
              <a:t>Apto para reingeniería de procesos.</a:t>
            </a:r>
          </a:p>
          <a:p>
            <a:pPr marL="457200" lvl="0" indent="-342900" rtl="0">
              <a:buClr>
                <a:schemeClr val="dk1"/>
              </a:buClr>
              <a:buSzPct val="166666"/>
              <a:buFont typeface="Arial"/>
              <a:buChar char="•"/>
            </a:pPr>
            <a:r>
              <a:rPr lang="x-none" sz="1800"/>
              <a:t>Reuso de sistemas de software existentes en una Pyme.</a:t>
            </a:r>
          </a:p>
          <a:p>
            <a:pPr marL="457200" lvl="0" indent="-342900" rtl="0">
              <a:buClr>
                <a:schemeClr val="dk1"/>
              </a:buClr>
              <a:buSzPct val="166666"/>
              <a:buFont typeface="Arial"/>
              <a:buChar char="•"/>
            </a:pPr>
            <a:r>
              <a:rPr lang="x-none" sz="1800"/>
              <a:t>No requiere de la implementación de UDDI.</a:t>
            </a:r>
          </a:p>
          <a:p>
            <a:endParaRPr lang="x-none" sz="1800"/>
          </a:p>
          <a:p>
            <a:pPr marL="457200" lvl="0" indent="-342900" rtl="0">
              <a:buClr>
                <a:schemeClr val="dk1"/>
              </a:buClr>
              <a:buSzPct val="166666"/>
              <a:buFont typeface="Arial"/>
              <a:buChar char="•"/>
            </a:pPr>
            <a:r>
              <a:rPr lang="x-none" sz="1800"/>
              <a:t>Complejidad: fuente de errores.</a:t>
            </a:r>
          </a:p>
          <a:p>
            <a:pPr marL="457200" lvl="0" indent="-342900" rtl="0">
              <a:buClr>
                <a:schemeClr val="dk1"/>
              </a:buClr>
              <a:buSzPct val="166666"/>
              <a:buFont typeface="Arial"/>
              <a:buChar char="•"/>
            </a:pPr>
            <a:r>
              <a:rPr lang="x-none" sz="1800"/>
              <a:t>Difícil detectar en qué punto del proceso se produjo el error, aún con herramienta de monitoreo.</a:t>
            </a:r>
          </a:p>
          <a:p>
            <a:pPr marL="457200" lvl="0" indent="-342900" rtl="0">
              <a:buClr>
                <a:schemeClr val="dk1"/>
              </a:buClr>
              <a:buSzPct val="166666"/>
              <a:buFont typeface="Arial"/>
              <a:buChar char="•"/>
            </a:pPr>
            <a:r>
              <a:rPr lang="x-none" sz="1800"/>
              <a:t>Caída o congestión en SOA afecta la performance y disponibilidad global.</a:t>
            </a:r>
          </a:p>
        </p:txBody>
      </p:sp>
      <p:pic>
        <p:nvPicPr>
          <p:cNvPr id="262" name="Shape 262"/>
          <p:cNvPicPr preferRelativeResize="0"/>
          <p:nvPr/>
        </p:nvPicPr>
        <p:blipFill>
          <a:blip r:embed="rId3"/>
          <a:stretch>
            <a:fillRect/>
          </a:stretch>
        </p:blipFill>
        <p:spPr>
          <a:xfrm>
            <a:off x="7738200" y="84850"/>
            <a:ext cx="1219200" cy="1219200"/>
          </a:xfrm>
          <a:prstGeom prst="rect">
            <a:avLst/>
          </a:prstGeom>
        </p:spPr>
      </p:pic>
      <p:pic>
        <p:nvPicPr>
          <p:cNvPr id="263" name="Shape 263"/>
          <p:cNvPicPr preferRelativeResize="0"/>
          <p:nvPr/>
        </p:nvPicPr>
        <p:blipFill>
          <a:blip r:embed="rId4"/>
          <a:stretch>
            <a:fillRect/>
          </a:stretch>
        </p:blipFill>
        <p:spPr>
          <a:xfrm>
            <a:off x="76200" y="1295400"/>
            <a:ext cx="457200" cy="457200"/>
          </a:xfrm>
          <a:prstGeom prst="rect">
            <a:avLst/>
          </a:prstGeom>
        </p:spPr>
      </p:pic>
      <p:pic>
        <p:nvPicPr>
          <p:cNvPr id="264" name="Shape 264"/>
          <p:cNvPicPr preferRelativeResize="0"/>
          <p:nvPr/>
        </p:nvPicPr>
        <p:blipFill>
          <a:blip r:embed="rId5"/>
          <a:stretch>
            <a:fillRect/>
          </a:stretch>
        </p:blipFill>
        <p:spPr>
          <a:xfrm>
            <a:off x="76200" y="3657600"/>
            <a:ext cx="457200" cy="457200"/>
          </a:xfrm>
          <a:prstGeom prst="rect">
            <a:avLst/>
          </a:prstGeom>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a:t>Conclusiones y Trabajo Futuro</a:t>
            </a:r>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buFont typeface="Arial"/>
              <a:buChar char="•"/>
            </a:pPr>
            <a:r>
              <a:rPr lang="x-none" sz="1800"/>
              <a:t>Estrecha relación entre Procesos de Negocio y WS. Los WS alimentan al proceso y éste a su vez se expone como un WS.</a:t>
            </a:r>
          </a:p>
          <a:p>
            <a:pPr marL="457200" lvl="0" indent="-342900" rtl="0">
              <a:buClr>
                <a:schemeClr val="dk1"/>
              </a:buClr>
              <a:buSzPct val="166666"/>
              <a:buFont typeface="Arial"/>
              <a:buChar char="•"/>
            </a:pPr>
            <a:r>
              <a:rPr lang="x-none" sz="1800"/>
              <a:t>Jerarquías o composiciones de procesos para problemas de alta complejidad. Menos acopladas y reusables.</a:t>
            </a:r>
          </a:p>
          <a:p>
            <a:pPr marL="457200" lvl="0" indent="-342900" rtl="0">
              <a:buClr>
                <a:schemeClr val="dk1"/>
              </a:buClr>
              <a:buSzPct val="166666"/>
              <a:buFont typeface="Arial"/>
              <a:buChar char="•"/>
            </a:pPr>
            <a:r>
              <a:rPr lang="x-none" sz="1800"/>
              <a:t>Algunas aplicaciones podrían requerir modificaciones.</a:t>
            </a:r>
          </a:p>
          <a:p>
            <a:pPr marL="457200" lvl="0" indent="-342900" rtl="0">
              <a:buClr>
                <a:schemeClr val="dk1"/>
              </a:buClr>
              <a:buSzPct val="166666"/>
              <a:buFont typeface="Arial"/>
              <a:buChar char="•"/>
            </a:pPr>
            <a:r>
              <a:rPr lang="x-none" sz="1800" i="1">
                <a:solidFill>
                  <a:srgbClr val="2388DB"/>
                </a:solidFill>
              </a:rPr>
              <a:t>Intalio</a:t>
            </a:r>
            <a:r>
              <a:rPr lang="x-none" sz="1800"/>
              <a:t>: suite potente y en conformidad con los estándares BPM. </a:t>
            </a:r>
          </a:p>
          <a:p>
            <a:endParaRPr lang="x-none" sz="1800"/>
          </a:p>
          <a:p>
            <a:pPr marL="457200" lvl="0" indent="-342900" rtl="0">
              <a:buClr>
                <a:schemeClr val="dk1"/>
              </a:buClr>
              <a:buSzPct val="166666"/>
              <a:buFont typeface="Arial"/>
              <a:buChar char="•"/>
            </a:pPr>
            <a:r>
              <a:rPr lang="x-none" sz="1800"/>
              <a:t>Extender el modelo propuesto a un ciclo de vida para proyectos BPI, que involucre procesos pre y post desarrollo e integrales.</a:t>
            </a:r>
          </a:p>
          <a:p>
            <a:pPr marL="457200" lvl="0" indent="-342900" rtl="0">
              <a:buClr>
                <a:schemeClr val="dk1"/>
              </a:buClr>
              <a:buSzPct val="166666"/>
              <a:buFont typeface="Arial"/>
              <a:buChar char="•"/>
            </a:pPr>
            <a:r>
              <a:rPr lang="x-none" sz="1800"/>
              <a:t>Enterprise Integration Patterns, proveen formas adecuadas y reusables de integración de WS para resolver problemas comunes.</a:t>
            </a:r>
          </a:p>
          <a:p>
            <a:pPr marL="457200" lvl="0" indent="-342900" rtl="0">
              <a:buClr>
                <a:schemeClr val="dk1"/>
              </a:buClr>
              <a:buSzPct val="166666"/>
              <a:buFont typeface="Arial"/>
              <a:buChar char="•"/>
            </a:pPr>
            <a:r>
              <a:rPr lang="x-none" sz="1800"/>
              <a:t>REST</a:t>
            </a:r>
          </a:p>
        </p:txBody>
      </p:sp>
      <p:pic>
        <p:nvPicPr>
          <p:cNvPr id="271" name="Shape 271"/>
          <p:cNvPicPr preferRelativeResize="0"/>
          <p:nvPr/>
        </p:nvPicPr>
        <p:blipFill>
          <a:blip r:embed="rId3"/>
          <a:stretch>
            <a:fillRect/>
          </a:stretch>
        </p:blipFill>
        <p:spPr>
          <a:xfrm>
            <a:off x="76200" y="1295400"/>
            <a:ext cx="457200" cy="457200"/>
          </a:xfrm>
          <a:prstGeom prst="rect">
            <a:avLst/>
          </a:prstGeom>
        </p:spPr>
      </p:pic>
      <p:pic>
        <p:nvPicPr>
          <p:cNvPr id="272" name="Shape 272"/>
          <p:cNvPicPr preferRelativeResize="0"/>
          <p:nvPr/>
        </p:nvPicPr>
        <p:blipFill>
          <a:blip r:embed="rId4"/>
          <a:stretch>
            <a:fillRect/>
          </a:stretch>
        </p:blipFill>
        <p:spPr>
          <a:xfrm>
            <a:off x="76200" y="3352800"/>
            <a:ext cx="457200" cy="457200"/>
          </a:xfrm>
          <a:prstGeom prst="rect">
            <a:avLst/>
          </a:prstGeom>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endParaRPr/>
          </a:p>
        </p:txBody>
      </p:sp>
      <p:sp>
        <p:nvSpPr>
          <p:cNvPr id="278" name="Shape 2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r" rtl="0">
              <a:buNone/>
            </a:pPr>
            <a:r>
              <a:rPr lang="x-none" sz="2400" b="1"/>
              <a:t>
</a:t>
            </a:r>
          </a:p>
          <a:p>
            <a:endParaRPr lang="x-none" sz="2400" b="1"/>
          </a:p>
          <a:p>
            <a:endParaRPr lang="x-none" sz="2400" b="1"/>
          </a:p>
          <a:p>
            <a:endParaRPr lang="x-none" sz="2400" b="1"/>
          </a:p>
          <a:p>
            <a:endParaRPr lang="x-none" sz="2400" b="1"/>
          </a:p>
          <a:p>
            <a:pPr algn="r">
              <a:buNone/>
            </a:pPr>
            <a:r>
              <a:rPr lang="x-none" sz="2400" b="1"/>
              <a:t>Muchas gracias por la atención!!!</a:t>
            </a:r>
          </a:p>
        </p:txBody>
      </p:sp>
      <p:pic>
        <p:nvPicPr>
          <p:cNvPr id="279" name="Shape 279"/>
          <p:cNvPicPr preferRelativeResize="0"/>
          <p:nvPr/>
        </p:nvPicPr>
        <p:blipFill>
          <a:blip r:embed="rId3"/>
          <a:stretch>
            <a:fillRect/>
          </a:stretch>
        </p:blipFill>
        <p:spPr>
          <a:xfrm>
            <a:off x="135075" y="3496625"/>
            <a:ext cx="1398674" cy="1510574"/>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Trabajos Relacionados</a:t>
            </a:r>
            <a:endParaRPr lang="es-AR" dirty="0"/>
          </a:p>
        </p:txBody>
      </p:sp>
      <p:sp>
        <p:nvSpPr>
          <p:cNvPr id="3" name="2 Marcador de texto"/>
          <p:cNvSpPr>
            <a:spLocks noGrp="1"/>
          </p:cNvSpPr>
          <p:nvPr>
            <p:ph type="body" idx="1"/>
          </p:nvPr>
        </p:nvSpPr>
        <p:spPr/>
        <p:txBody>
          <a:bodyPr/>
          <a:lstStyle/>
          <a:p>
            <a:r>
              <a:rPr lang="es-AR" sz="1800" b="1" i="1" dirty="0"/>
              <a:t>Reyes</a:t>
            </a:r>
            <a:r>
              <a:rPr lang="es-AR" sz="1800" dirty="0"/>
              <a:t>, </a:t>
            </a:r>
            <a:r>
              <a:rPr lang="es-AR" sz="1800" dirty="0" smtClean="0"/>
              <a:t>fusiona </a:t>
            </a:r>
            <a:r>
              <a:rPr lang="es-AR" sz="1800" dirty="0"/>
              <a:t>las técnicas “Business </a:t>
            </a:r>
            <a:r>
              <a:rPr lang="es-AR" sz="1800" dirty="0" err="1"/>
              <a:t>Process</a:t>
            </a:r>
            <a:r>
              <a:rPr lang="es-AR" sz="1800" dirty="0"/>
              <a:t> Management: Rapid </a:t>
            </a:r>
            <a:r>
              <a:rPr lang="es-AR" sz="1800" dirty="0" err="1"/>
              <a:t>Analysis&amp;Design</a:t>
            </a:r>
            <a:r>
              <a:rPr lang="es-AR" sz="1800" dirty="0"/>
              <a:t>” </a:t>
            </a:r>
            <a:r>
              <a:rPr lang="es-AR" sz="1800" dirty="0" smtClean="0"/>
              <a:t>resultando </a:t>
            </a:r>
            <a:r>
              <a:rPr lang="es-AR" sz="1800" dirty="0"/>
              <a:t>una metodología concreta y práctica para la implementación de proyectos BPM</a:t>
            </a:r>
            <a:r>
              <a:rPr lang="es-AR" sz="1800" dirty="0" smtClean="0"/>
              <a:t>.</a:t>
            </a:r>
            <a:endParaRPr lang="es-AR" sz="1800" dirty="0"/>
          </a:p>
          <a:p>
            <a:r>
              <a:rPr lang="es-AR" sz="1800" b="1" i="1" dirty="0"/>
              <a:t>Delgado</a:t>
            </a:r>
            <a:r>
              <a:rPr lang="es-AR" sz="1800" dirty="0"/>
              <a:t> d</a:t>
            </a:r>
            <a:r>
              <a:rPr lang="es-AR" sz="1800" dirty="0" smtClean="0"/>
              <a:t>esarrolla </a:t>
            </a:r>
            <a:r>
              <a:rPr lang="es-AR" sz="1800" dirty="0"/>
              <a:t>una metodología implementando un sistema siguiendo un enfoque </a:t>
            </a:r>
            <a:r>
              <a:rPr lang="es-AR" sz="1800" dirty="0" err="1"/>
              <a:t>Process-Enabled</a:t>
            </a:r>
            <a:r>
              <a:rPr lang="es-AR" sz="1800" dirty="0"/>
              <a:t> SOA. </a:t>
            </a:r>
          </a:p>
          <a:p>
            <a:r>
              <a:rPr lang="es-AR" sz="1800" b="1" i="1" dirty="0"/>
              <a:t>Bazán</a:t>
            </a:r>
            <a:r>
              <a:rPr lang="es-AR" sz="1800" i="1" dirty="0"/>
              <a:t> </a:t>
            </a:r>
            <a:r>
              <a:rPr lang="es-AR" sz="1800" dirty="0"/>
              <a:t>en </a:t>
            </a:r>
            <a:r>
              <a:rPr lang="es-AR" sz="1800" dirty="0" smtClean="0"/>
              <a:t>luego </a:t>
            </a:r>
            <a:r>
              <a:rPr lang="es-AR" sz="1800" dirty="0"/>
              <a:t>de un análisis comparativo, supera la falencia de los métodos tradicionales en lo que respecta a la integración, tendiendo hacia el paradigma orientado a procesos. </a:t>
            </a:r>
            <a:r>
              <a:rPr lang="es-AR" sz="1800" dirty="0" smtClean="0"/>
              <a:t>Propone </a:t>
            </a:r>
            <a:r>
              <a:rPr lang="es-AR" sz="1800" dirty="0"/>
              <a:t>una metodología con el objetivo de facilitar la construcción de procesos de mejora continua y flexibilidad ante los cambios. Presenta los enfoques SOA y BPM como propuestas </a:t>
            </a:r>
            <a:r>
              <a:rPr lang="es-AR" sz="1800" dirty="0" smtClean="0"/>
              <a:t>complementarias.</a:t>
            </a:r>
            <a:endParaRPr lang="es-AR" sz="1800" dirty="0"/>
          </a:p>
        </p:txBody>
      </p:sp>
    </p:spTree>
    <p:extLst>
      <p:ext uri="{BB962C8B-B14F-4D97-AF65-F5344CB8AC3E}">
        <p14:creationId xmlns:p14="http://schemas.microsoft.com/office/powerpoint/2010/main" xmlns="" val="2496261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Antecedentes</a:t>
            </a:r>
            <a:endParaRPr lang="es-AR" dirty="0"/>
          </a:p>
        </p:txBody>
      </p:sp>
      <p:sp>
        <p:nvSpPr>
          <p:cNvPr id="3" name="2 Marcador de texto"/>
          <p:cNvSpPr>
            <a:spLocks noGrp="1"/>
          </p:cNvSpPr>
          <p:nvPr>
            <p:ph type="body" idx="1"/>
          </p:nvPr>
        </p:nvSpPr>
        <p:spPr/>
        <p:txBody>
          <a:bodyPr/>
          <a:lstStyle/>
          <a:p>
            <a:r>
              <a:rPr lang="es-AR" sz="1800" b="1" dirty="0" smtClean="0"/>
              <a:t>EAI</a:t>
            </a:r>
            <a:r>
              <a:rPr lang="es-AR" sz="1800" dirty="0" smtClean="0"/>
              <a:t> </a:t>
            </a:r>
            <a:r>
              <a:rPr lang="es-AR" sz="1800" dirty="0"/>
              <a:t>se enfocó en la conversión e intercambio de </a:t>
            </a:r>
            <a:r>
              <a:rPr lang="es-AR" sz="1800" b="1" dirty="0"/>
              <a:t>datos entre </a:t>
            </a:r>
            <a:r>
              <a:rPr lang="es-AR" sz="1800" b="1" dirty="0" smtClean="0"/>
              <a:t>aplicaciones</a:t>
            </a:r>
            <a:r>
              <a:rPr lang="es-AR" sz="1800" dirty="0" smtClean="0"/>
              <a:t>.</a:t>
            </a:r>
          </a:p>
          <a:p>
            <a:endParaRPr lang="es-AR" sz="1800" dirty="0" smtClean="0"/>
          </a:p>
          <a:p>
            <a:endParaRPr lang="es-AR" sz="1800" dirty="0"/>
          </a:p>
          <a:p>
            <a:endParaRPr lang="es-AR" sz="1800" dirty="0" smtClean="0"/>
          </a:p>
          <a:p>
            <a:endParaRPr lang="es-AR" sz="1800" dirty="0"/>
          </a:p>
          <a:p>
            <a:endParaRPr lang="es-AR" sz="1800" dirty="0" smtClean="0"/>
          </a:p>
          <a:p>
            <a:endParaRPr lang="es-AR" sz="1800" dirty="0"/>
          </a:p>
          <a:p>
            <a:endParaRPr lang="es-AR" sz="1800" dirty="0" smtClean="0"/>
          </a:p>
          <a:p>
            <a:r>
              <a:rPr lang="es-AR" sz="1800" dirty="0" smtClean="0"/>
              <a:t>Se añadieron </a:t>
            </a:r>
            <a:r>
              <a:rPr lang="es-AR" sz="1800" b="1" dirty="0" smtClean="0"/>
              <a:t>conexiones </a:t>
            </a:r>
            <a:r>
              <a:rPr lang="es-AR" sz="1800" b="1" dirty="0"/>
              <a:t>punto a punto </a:t>
            </a:r>
            <a:r>
              <a:rPr lang="es-AR" sz="1800" dirty="0"/>
              <a:t>entre aplicaciones de manera que </a:t>
            </a:r>
            <a:r>
              <a:rPr lang="es-AR" sz="1800" dirty="0" smtClean="0"/>
              <a:t>pudieran compartir </a:t>
            </a:r>
            <a:r>
              <a:rPr lang="es-AR" sz="1800" dirty="0"/>
              <a:t>información dentro y fuera de la </a:t>
            </a:r>
            <a:r>
              <a:rPr lang="es-AR" sz="1800" dirty="0" smtClean="0"/>
              <a:t>organización.</a:t>
            </a:r>
            <a:endParaRPr lang="es-AR" sz="1800" dirty="0"/>
          </a:p>
        </p:txBody>
      </p:sp>
      <p:pic>
        <p:nvPicPr>
          <p:cNvPr id="5122" name="Picture 2" descr="http://extend.absolute.com/wordpress/wp-content/uploads/2012/06/EAI_Integration.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39752" y="1691234"/>
            <a:ext cx="4210819" cy="24584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0701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x-none" sz="3000"/>
              <a:t>Desafíos </a:t>
            </a:r>
            <a:r>
              <a:rPr lang="x-none" sz="3000" smtClean="0"/>
              <a:t>BPI</a:t>
            </a:r>
            <a:endParaRPr lang="x-none" sz="3000"/>
          </a:p>
        </p:txBody>
      </p:sp>
      <p:sp>
        <p:nvSpPr>
          <p:cNvPr id="48" name="Shape 4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400"/>
              </a:spcBef>
              <a:buClr>
                <a:schemeClr val="dk1"/>
              </a:buClr>
              <a:buSzPct val="61111"/>
              <a:buFont typeface="Arial"/>
              <a:buNone/>
            </a:pPr>
            <a:endParaRPr lang="es-AR" sz="1800" dirty="0" smtClean="0"/>
          </a:p>
          <a:p>
            <a:pPr lvl="0" rtl="0">
              <a:lnSpc>
                <a:spcPct val="115000"/>
              </a:lnSpc>
              <a:spcBef>
                <a:spcPts val="400"/>
              </a:spcBef>
              <a:buClr>
                <a:schemeClr val="dk1"/>
              </a:buClr>
              <a:buSzPct val="61111"/>
              <a:buFont typeface="Arial"/>
              <a:buNone/>
            </a:pPr>
            <a:r>
              <a:rPr lang="x-none" sz="2000" smtClean="0"/>
              <a:t>Problema</a:t>
            </a:r>
            <a:endParaRPr lang="es-AR" sz="2000" dirty="0" smtClean="0"/>
          </a:p>
          <a:p>
            <a:pPr lvl="0" rtl="0">
              <a:lnSpc>
                <a:spcPct val="115000"/>
              </a:lnSpc>
              <a:spcBef>
                <a:spcPts val="400"/>
              </a:spcBef>
              <a:buClr>
                <a:schemeClr val="dk1"/>
              </a:buClr>
              <a:buSzPct val="61111"/>
              <a:buFont typeface="Arial"/>
              <a:buNone/>
            </a:pPr>
            <a:endParaRPr lang="x-none" sz="1800"/>
          </a:p>
          <a:p>
            <a:pPr marL="476250" lvl="0" indent="-285750" rtl="0">
              <a:lnSpc>
                <a:spcPct val="115000"/>
              </a:lnSpc>
              <a:spcBef>
                <a:spcPts val="400"/>
              </a:spcBef>
              <a:buClr>
                <a:schemeClr val="dk1"/>
              </a:buClr>
              <a:buSzPct val="73333"/>
              <a:buFont typeface="Arial" pitchFamily="34" charset="0"/>
              <a:buChar char="•"/>
            </a:pPr>
            <a:r>
              <a:rPr lang="es-AR" sz="1800" dirty="0" smtClean="0"/>
              <a:t>S</a:t>
            </a:r>
            <a:r>
              <a:rPr lang="x-none" sz="1800" smtClean="0"/>
              <a:t>eparación </a:t>
            </a:r>
            <a:r>
              <a:rPr lang="x-none" sz="1800" b="1"/>
              <a:t>geográfica</a:t>
            </a:r>
            <a:r>
              <a:rPr lang="x-none" sz="1800"/>
              <a:t> de </a:t>
            </a:r>
            <a:r>
              <a:rPr lang="x-none" sz="1800" smtClean="0"/>
              <a:t>unidades</a:t>
            </a:r>
            <a:r>
              <a:rPr lang="es-AR" sz="1800" dirty="0" smtClean="0"/>
              <a:t> - </a:t>
            </a:r>
            <a:r>
              <a:rPr lang="x-none" sz="1800" smtClean="0"/>
              <a:t>separación </a:t>
            </a:r>
            <a:r>
              <a:rPr lang="x-none" sz="1800"/>
              <a:t>de </a:t>
            </a:r>
            <a:r>
              <a:rPr lang="x-none" sz="1800" b="1"/>
              <a:t>dominios </a:t>
            </a:r>
            <a:endParaRPr lang="es-AR" sz="1800" b="1" dirty="0"/>
          </a:p>
          <a:p>
            <a:pPr marL="476250" lvl="0" indent="-285750" rtl="0">
              <a:lnSpc>
                <a:spcPct val="115000"/>
              </a:lnSpc>
              <a:spcBef>
                <a:spcPts val="400"/>
              </a:spcBef>
              <a:buClr>
                <a:schemeClr val="dk1"/>
              </a:buClr>
              <a:buSzPct val="73333"/>
              <a:buFont typeface="Arial" pitchFamily="34" charset="0"/>
              <a:buChar char="•"/>
            </a:pPr>
            <a:r>
              <a:rPr lang="x-none" sz="1800" smtClean="0"/>
              <a:t>Sistemas heredados</a:t>
            </a:r>
            <a:r>
              <a:rPr lang="es-AR" sz="1800" dirty="0" smtClean="0"/>
              <a:t> de baja calidad</a:t>
            </a:r>
          </a:p>
          <a:p>
            <a:pPr marL="476250" lvl="0" indent="-285750" rtl="0">
              <a:lnSpc>
                <a:spcPct val="115000"/>
              </a:lnSpc>
              <a:spcBef>
                <a:spcPts val="400"/>
              </a:spcBef>
              <a:buClr>
                <a:schemeClr val="dk1"/>
              </a:buClr>
              <a:buSzPct val="73333"/>
              <a:buFont typeface="Arial" pitchFamily="34" charset="0"/>
              <a:buChar char="•"/>
            </a:pPr>
            <a:r>
              <a:rPr lang="es-AR" sz="1800" dirty="0" smtClean="0"/>
              <a:t>Lenguajes e Infraestructuras </a:t>
            </a:r>
            <a:r>
              <a:rPr lang="es-AR" sz="1800" b="1" dirty="0" smtClean="0"/>
              <a:t>heterogéneas</a:t>
            </a:r>
            <a:endParaRPr lang="x-none" sz="1800" b="1"/>
          </a:p>
          <a:p>
            <a:pPr marL="476250" lvl="0" indent="-285750" rtl="0">
              <a:lnSpc>
                <a:spcPct val="115000"/>
              </a:lnSpc>
              <a:spcBef>
                <a:spcPts val="400"/>
              </a:spcBef>
              <a:buClr>
                <a:schemeClr val="dk1"/>
              </a:buClr>
              <a:buSzPct val="73333"/>
              <a:buFont typeface="Arial" pitchFamily="34" charset="0"/>
              <a:buChar char="•"/>
            </a:pPr>
            <a:r>
              <a:rPr lang="es-AR" sz="1800" b="1" dirty="0" smtClean="0"/>
              <a:t>D</a:t>
            </a:r>
            <a:r>
              <a:rPr lang="x-none" sz="1800" b="1" smtClean="0"/>
              <a:t>inámica </a:t>
            </a:r>
            <a:r>
              <a:rPr lang="es-AR" sz="1800" dirty="0" smtClean="0"/>
              <a:t>d</a:t>
            </a:r>
            <a:r>
              <a:rPr lang="x-none" sz="1800" smtClean="0"/>
              <a:t>e </a:t>
            </a:r>
            <a:r>
              <a:rPr lang="x-none" sz="1800"/>
              <a:t>los </a:t>
            </a:r>
            <a:r>
              <a:rPr lang="x-none" sz="1800" smtClean="0"/>
              <a:t>negocios</a:t>
            </a:r>
            <a:r>
              <a:rPr lang="es-AR" sz="1800" dirty="0" smtClean="0"/>
              <a:t> - </a:t>
            </a:r>
            <a:r>
              <a:rPr lang="es-AR" sz="1800" dirty="0"/>
              <a:t>D</a:t>
            </a:r>
            <a:r>
              <a:rPr lang="x-none" sz="1800" smtClean="0"/>
              <a:t>emanda  </a:t>
            </a:r>
            <a:r>
              <a:rPr lang="x-none" sz="1800"/>
              <a:t>de acceso </a:t>
            </a:r>
            <a:r>
              <a:rPr lang="x-none" sz="1800" b="1"/>
              <a:t>completo</a:t>
            </a:r>
            <a:r>
              <a:rPr lang="x-none" sz="1800"/>
              <a:t> a la </a:t>
            </a:r>
            <a:r>
              <a:rPr lang="x-none" sz="1800" smtClean="0"/>
              <a:t>información</a:t>
            </a:r>
            <a:endParaRPr lang="x-none" sz="1800"/>
          </a:p>
        </p:txBody>
      </p:sp>
      <p:pic>
        <p:nvPicPr>
          <p:cNvPr id="2051" name="Picture 3" descr="D:\Mis Cosas\Mis documentos\DAW-paperfinal\procesosBPM-imagenes\BPM-pagina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43460" y="1131590"/>
            <a:ext cx="1665044" cy="132055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Mis Cosas\Mis documentos\DAW-paperfinal\procesosBPM-imagenes\BPM-pagina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81096" y="3507854"/>
            <a:ext cx="2131058" cy="16356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1 Título"/>
          <p:cNvSpPr>
            <a:spLocks noGrp="1"/>
          </p:cNvSpPr>
          <p:nvPr>
            <p:ph type="title"/>
          </p:nvPr>
        </p:nvSpPr>
        <p:spPr/>
        <p:txBody>
          <a:bodyPr/>
          <a:lstStyle/>
          <a:p>
            <a:r>
              <a:rPr lang="x-none"/>
              <a:t>Desafíos BPI</a:t>
            </a:r>
            <a:endParaRPr lang="es-AR" dirty="0"/>
          </a:p>
        </p:txBody>
      </p:sp>
      <p:sp>
        <p:nvSpPr>
          <p:cNvPr id="3" name="2 Marcador de texto"/>
          <p:cNvSpPr>
            <a:spLocks noGrp="1"/>
          </p:cNvSpPr>
          <p:nvPr>
            <p:ph type="body" idx="1"/>
          </p:nvPr>
        </p:nvSpPr>
        <p:spPr/>
        <p:txBody>
          <a:bodyPr/>
          <a:lstStyle/>
          <a:p>
            <a:pPr lvl="0">
              <a:lnSpc>
                <a:spcPct val="115000"/>
              </a:lnSpc>
              <a:spcBef>
                <a:spcPts val="400"/>
              </a:spcBef>
              <a:buSzPct val="61111"/>
            </a:pPr>
            <a:r>
              <a:rPr lang="x-none" sz="1800" smtClean="0"/>
              <a:t>Solución</a:t>
            </a:r>
            <a:endParaRPr lang="es-AR" sz="1800" dirty="0" smtClean="0"/>
          </a:p>
          <a:p>
            <a:pPr lvl="0">
              <a:lnSpc>
                <a:spcPct val="115000"/>
              </a:lnSpc>
              <a:spcBef>
                <a:spcPts val="400"/>
              </a:spcBef>
              <a:buSzPct val="61111"/>
            </a:pPr>
            <a:endParaRPr lang="x-none" sz="1800"/>
          </a:p>
          <a:p>
            <a:pPr marL="476250" lvl="0" indent="-285750">
              <a:lnSpc>
                <a:spcPct val="115000"/>
              </a:lnSpc>
              <a:spcBef>
                <a:spcPts val="400"/>
              </a:spcBef>
              <a:buSzPct val="73333"/>
              <a:buFont typeface="Arial" pitchFamily="34" charset="0"/>
              <a:buChar char="•"/>
            </a:pPr>
            <a:r>
              <a:rPr lang="es-AR" sz="1800" b="1" dirty="0" smtClean="0"/>
              <a:t>I</a:t>
            </a:r>
            <a:r>
              <a:rPr lang="x-none" sz="1800" b="1"/>
              <a:t>ntegrar</a:t>
            </a:r>
            <a:r>
              <a:rPr lang="x-none" sz="1800"/>
              <a:t> procesos de negocio</a:t>
            </a:r>
            <a:r>
              <a:rPr lang="es-AR" sz="1800" dirty="0"/>
              <a:t> (BPI vs EAI)</a:t>
            </a:r>
          </a:p>
          <a:p>
            <a:pPr marL="476250" indent="-285750">
              <a:lnSpc>
                <a:spcPct val="115000"/>
              </a:lnSpc>
              <a:spcBef>
                <a:spcPts val="400"/>
              </a:spcBef>
              <a:buSzPct val="73333"/>
              <a:buFont typeface="Arial" pitchFamily="34" charset="0"/>
              <a:buChar char="•"/>
            </a:pPr>
            <a:r>
              <a:rPr lang="es-AR" sz="1800" dirty="0" smtClean="0"/>
              <a:t>D</a:t>
            </a:r>
            <a:r>
              <a:rPr lang="x-none" sz="1800" smtClean="0"/>
              <a:t>esarrollo </a:t>
            </a:r>
            <a:r>
              <a:rPr lang="x-none" sz="1800"/>
              <a:t>de </a:t>
            </a:r>
            <a:r>
              <a:rPr lang="x-none" sz="1800" b="1"/>
              <a:t>procesos</a:t>
            </a:r>
            <a:r>
              <a:rPr lang="x-none" sz="1800"/>
              <a:t> de negocio </a:t>
            </a:r>
            <a:r>
              <a:rPr lang="x-none" sz="1800" b="1" smtClean="0"/>
              <a:t>multifuncionales</a:t>
            </a:r>
            <a:endParaRPr lang="x-none" sz="1800" b="1"/>
          </a:p>
          <a:p>
            <a:pPr marL="476250" lvl="0" indent="-285750">
              <a:lnSpc>
                <a:spcPct val="115000"/>
              </a:lnSpc>
              <a:spcBef>
                <a:spcPts val="400"/>
              </a:spcBef>
              <a:buSzPct val="73333"/>
              <a:buFont typeface="Arial" pitchFamily="34" charset="0"/>
              <a:buChar char="•"/>
            </a:pPr>
            <a:r>
              <a:rPr lang="es-AR" sz="1800" dirty="0" smtClean="0"/>
              <a:t>I</a:t>
            </a:r>
            <a:r>
              <a:rPr lang="x-none" sz="1800" b="1" smtClean="0"/>
              <a:t>nteractuar</a:t>
            </a:r>
            <a:r>
              <a:rPr lang="x-none" sz="1800" smtClean="0"/>
              <a:t> </a:t>
            </a:r>
            <a:r>
              <a:rPr lang="x-none" sz="1800"/>
              <a:t>en </a:t>
            </a:r>
            <a:r>
              <a:rPr lang="x-none" sz="1800" b="1"/>
              <a:t>tiempo real </a:t>
            </a:r>
            <a:r>
              <a:rPr lang="x-none" sz="1800"/>
              <a:t>con </a:t>
            </a:r>
            <a:r>
              <a:rPr lang="x-none" sz="1800" smtClean="0"/>
              <a:t>socios</a:t>
            </a:r>
            <a:r>
              <a:rPr lang="x-none" sz="1800"/>
              <a:t>, proveedores y </a:t>
            </a:r>
            <a:r>
              <a:rPr lang="x-none" sz="1800" smtClean="0"/>
              <a:t>clientes</a:t>
            </a:r>
            <a:endParaRPr lang="es-AR" sz="1800" dirty="0" smtClean="0"/>
          </a:p>
          <a:p>
            <a:pPr marL="476250" lvl="0" indent="-285750">
              <a:lnSpc>
                <a:spcPct val="115000"/>
              </a:lnSpc>
              <a:spcBef>
                <a:spcPts val="400"/>
              </a:spcBef>
              <a:buSzPct val="73333"/>
              <a:buFont typeface="Arial" pitchFamily="34" charset="0"/>
              <a:buChar char="•"/>
            </a:pPr>
            <a:r>
              <a:rPr lang="x-none" sz="1800" b="1" smtClean="0"/>
              <a:t>Metodologías</a:t>
            </a:r>
            <a:r>
              <a:rPr lang="x-none" sz="1800" smtClean="0"/>
              <a:t> </a:t>
            </a:r>
            <a:r>
              <a:rPr lang="x-none" sz="1800"/>
              <a:t>y </a:t>
            </a:r>
            <a:r>
              <a:rPr lang="x-none" sz="1800" b="1"/>
              <a:t>herramientas</a:t>
            </a:r>
            <a:r>
              <a:rPr lang="x-none" sz="1800"/>
              <a:t> capaces de </a:t>
            </a:r>
            <a:r>
              <a:rPr lang="x-none" sz="1800" b="1"/>
              <a:t>integrar</a:t>
            </a:r>
            <a:r>
              <a:rPr lang="x-none" sz="1800"/>
              <a:t> a las organizaciones como un </a:t>
            </a:r>
            <a:r>
              <a:rPr lang="x-none" sz="1800" smtClean="0"/>
              <a:t>todo</a:t>
            </a:r>
            <a:r>
              <a:rPr lang="es-AR" sz="1800" dirty="0" smtClean="0"/>
              <a:t>.</a:t>
            </a:r>
            <a:endParaRPr lang="x-none" sz="1800"/>
          </a:p>
        </p:txBody>
      </p:sp>
    </p:spTree>
    <p:extLst>
      <p:ext uri="{BB962C8B-B14F-4D97-AF65-F5344CB8AC3E}">
        <p14:creationId xmlns:p14="http://schemas.microsoft.com/office/powerpoint/2010/main" xmlns="" val="1771535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x-none" sz="3000"/>
              <a:t>Representación </a:t>
            </a:r>
            <a:r>
              <a:rPr lang="es-AR" sz="3000" dirty="0"/>
              <a:t>Organizacional</a:t>
            </a:r>
            <a:endParaRPr lang="x-none" sz="3000"/>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190500" indent="0">
              <a:lnSpc>
                <a:spcPct val="115000"/>
              </a:lnSpc>
              <a:spcBef>
                <a:spcPts val="800"/>
              </a:spcBef>
              <a:buSzPct val="34375"/>
            </a:pPr>
            <a:endParaRPr lang="es-AR" sz="3200" dirty="0" smtClean="0"/>
          </a:p>
          <a:p>
            <a:pPr marL="190500" indent="0" algn="ctr">
              <a:lnSpc>
                <a:spcPct val="115000"/>
              </a:lnSpc>
              <a:spcBef>
                <a:spcPts val="800"/>
              </a:spcBef>
              <a:buSzPct val="34375"/>
            </a:pPr>
            <a:r>
              <a:rPr lang="x-none" sz="3200" smtClean="0"/>
              <a:t>Organigrama</a:t>
            </a:r>
            <a:r>
              <a:rPr lang="es-AR" sz="3200" dirty="0" smtClean="0">
                <a:solidFill>
                  <a:schemeClr val="bg1">
                    <a:lumMod val="65000"/>
                  </a:schemeClr>
                </a:solidFill>
              </a:rPr>
              <a:t> vs </a:t>
            </a:r>
            <a:r>
              <a:rPr lang="x-none" sz="3200"/>
              <a:t>Mapa de </a:t>
            </a:r>
            <a:r>
              <a:rPr lang="x-none" sz="3200" smtClean="0"/>
              <a:t>procesos</a:t>
            </a:r>
            <a:endParaRPr lang="es-AR" sz="3200" dirty="0" smtClean="0"/>
          </a:p>
        </p:txBody>
      </p:sp>
      <p:pic>
        <p:nvPicPr>
          <p:cNvPr id="1026" name="Picture 2" descr="D:\Mis Cosas\Mis documentos\DAW-paperfinal\procesosBPM-imagenes\ciclo_de_bpm_scholarium.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99992" y="2859782"/>
            <a:ext cx="4273459" cy="201262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image06.png"/>
          <p:cNvPicPr/>
          <p:nvPr/>
        </p:nvPicPr>
        <p:blipFill>
          <a:blip r:embed="rId4"/>
          <a:srcRect/>
          <a:stretch>
            <a:fillRect/>
          </a:stretch>
        </p:blipFill>
        <p:spPr>
          <a:xfrm>
            <a:off x="827584" y="2949922"/>
            <a:ext cx="3232449" cy="1494036"/>
          </a:xfrm>
          <a:prstGeom prst="rect">
            <a:avLst/>
          </a:prstGeom>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x-none" sz="3000"/>
              <a:t>Comprendiendo la </a:t>
            </a:r>
            <a:r>
              <a:rPr lang="x-none" sz="3000" smtClean="0"/>
              <a:t>solución</a:t>
            </a:r>
            <a:r>
              <a:rPr lang="es-AR" sz="3000" dirty="0" smtClean="0"/>
              <a:t> distribuida</a:t>
            </a:r>
            <a:endParaRPr lang="x-none" sz="3000"/>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None/>
            </a:pPr>
            <a:r>
              <a:rPr lang="x-none">
                <a:solidFill>
                  <a:schemeClr val="bg1">
                    <a:lumMod val="65000"/>
                  </a:schemeClr>
                </a:solidFill>
              </a:rPr>
              <a:t>Capas:</a:t>
            </a:r>
          </a:p>
          <a:p>
            <a:pPr marL="647700" lvl="0" indent="-457200" rtl="0">
              <a:lnSpc>
                <a:spcPct val="115000"/>
              </a:lnSpc>
              <a:spcBef>
                <a:spcPts val="800"/>
              </a:spcBef>
              <a:buClr>
                <a:schemeClr val="dk1"/>
              </a:buClr>
              <a:buSzPct val="34375"/>
              <a:buFont typeface="Arial" pitchFamily="34" charset="0"/>
              <a:buChar char="•"/>
            </a:pPr>
            <a:r>
              <a:rPr lang="x-none" sz="2000" smtClean="0"/>
              <a:t>Aplicación </a:t>
            </a:r>
            <a:r>
              <a:rPr lang="x-none" sz="2000"/>
              <a:t>BPI – procesos</a:t>
            </a:r>
          </a:p>
          <a:p>
            <a:pPr marL="647700" lvl="0" indent="-457200" rtl="0">
              <a:lnSpc>
                <a:spcPct val="115000"/>
              </a:lnSpc>
              <a:spcBef>
                <a:spcPts val="800"/>
              </a:spcBef>
              <a:buClr>
                <a:schemeClr val="dk1"/>
              </a:buClr>
              <a:buSzPct val="34375"/>
              <a:buFont typeface="Arial" pitchFamily="34" charset="0"/>
              <a:buChar char="•"/>
            </a:pPr>
            <a:r>
              <a:rPr lang="x-none" sz="2000" smtClean="0"/>
              <a:t>SOA </a:t>
            </a:r>
            <a:r>
              <a:rPr lang="x-none" sz="2000"/>
              <a:t>– enlaces: WS</a:t>
            </a:r>
          </a:p>
          <a:p>
            <a:pPr marL="647700" lvl="0" indent="-457200" rtl="0">
              <a:lnSpc>
                <a:spcPct val="115000"/>
              </a:lnSpc>
              <a:spcBef>
                <a:spcPts val="800"/>
              </a:spcBef>
              <a:buClr>
                <a:schemeClr val="dk1"/>
              </a:buClr>
              <a:buSzPct val="34375"/>
              <a:buFont typeface="Arial" pitchFamily="34" charset="0"/>
              <a:buChar char="•"/>
            </a:pPr>
            <a:r>
              <a:rPr lang="x-none" sz="2000" smtClean="0"/>
              <a:t>Red </a:t>
            </a:r>
            <a:r>
              <a:rPr lang="x-none" sz="2000"/>
              <a:t>virtual (HTTP + XML + SOAP </a:t>
            </a:r>
            <a:r>
              <a:rPr lang="x-none" sz="2000" smtClean="0"/>
              <a:t>+</a:t>
            </a:r>
            <a:r>
              <a:rPr lang="es-AR" sz="2000" dirty="0" smtClean="0"/>
              <a:t> WSDL</a:t>
            </a:r>
            <a:r>
              <a:rPr lang="x-none" sz="2000" smtClean="0"/>
              <a:t> </a:t>
            </a:r>
            <a:r>
              <a:rPr lang="x-none" sz="2000"/>
              <a:t>)</a:t>
            </a:r>
          </a:p>
          <a:p>
            <a:pPr marL="647700" lvl="0" indent="-457200" rtl="0">
              <a:lnSpc>
                <a:spcPct val="115000"/>
              </a:lnSpc>
              <a:spcBef>
                <a:spcPts val="800"/>
              </a:spcBef>
              <a:buFont typeface="Arial" pitchFamily="34" charset="0"/>
              <a:buChar char="•"/>
            </a:pPr>
            <a:r>
              <a:rPr lang="x-none" sz="2000" smtClean="0"/>
              <a:t>Red </a:t>
            </a:r>
            <a:r>
              <a:rPr lang="x-none" sz="2000"/>
              <a:t>física (cableada, inalámbrica, satelital)</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3074" name="Picture 2" descr="D:\Mis Cosas\Mis documentos\DAW-paperfinal\procesosBPM-imagenes\SOArefarchitect.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78497" y="2249150"/>
            <a:ext cx="5857999" cy="2698864"/>
          </a:xfrm>
          <a:prstGeom prst="rect">
            <a:avLst/>
          </a:prstGeom>
          <a:noFill/>
          <a:extLst>
            <a:ext uri="{909E8E84-426E-40DD-AFC4-6F175D3DCCD1}">
              <a14:hiddenFill xmlns:a14="http://schemas.microsoft.com/office/drawing/2010/main" xmlns="">
                <a:solidFill>
                  <a:srgbClr val="FFFFFF"/>
                </a:solidFill>
              </a14:hiddenFill>
            </a:ext>
          </a:extLst>
        </p:spPr>
      </p:pic>
      <p:sp>
        <p:nvSpPr>
          <p:cNvPr id="77" name="Shape 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x-none" sz="3000"/>
              <a:t>Arquitectura SOA</a:t>
            </a:r>
          </a:p>
        </p:txBody>
      </p:sp>
      <p:sp>
        <p:nvSpPr>
          <p:cNvPr id="78" name="Shape 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15000"/>
              </a:lnSpc>
              <a:spcBef>
                <a:spcPts val="800"/>
              </a:spcBef>
              <a:buNone/>
            </a:pPr>
            <a:r>
              <a:rPr lang="es-AR" sz="2000" dirty="0" smtClean="0"/>
              <a:t>P</a:t>
            </a:r>
            <a:r>
              <a:rPr lang="x-none" sz="2000" smtClean="0"/>
              <a:t>aradigma </a:t>
            </a:r>
            <a:r>
              <a:rPr lang="x-none" sz="2000"/>
              <a:t>creación y uso de </a:t>
            </a:r>
            <a:r>
              <a:rPr lang="x-none" sz="2000" smtClean="0"/>
              <a:t>procesos</a:t>
            </a:r>
            <a:endParaRPr lang="es-AR" sz="2000" dirty="0" smtClean="0"/>
          </a:p>
          <a:p>
            <a:pPr lvl="0" rtl="0">
              <a:lnSpc>
                <a:spcPct val="115000"/>
              </a:lnSpc>
              <a:spcBef>
                <a:spcPts val="800"/>
              </a:spcBef>
              <a:buNone/>
            </a:pPr>
            <a:r>
              <a:rPr lang="es-AR" sz="1800" dirty="0" smtClean="0"/>
              <a:t>N</a:t>
            </a:r>
            <a:r>
              <a:rPr lang="x-none" sz="1800" smtClean="0"/>
              <a:t>iveles</a:t>
            </a:r>
            <a:r>
              <a:rPr lang="x-none" sz="1800"/>
              <a:t>:</a:t>
            </a:r>
          </a:p>
          <a:p>
            <a:pPr lvl="0" rtl="0">
              <a:lnSpc>
                <a:spcPct val="115000"/>
              </a:lnSpc>
              <a:spcBef>
                <a:spcPts val="700"/>
              </a:spcBef>
              <a:buClr>
                <a:schemeClr val="dk1"/>
              </a:buClr>
              <a:buSzPct val="39285"/>
              <a:buFont typeface="Arial"/>
              <a:buNone/>
            </a:pPr>
            <a:r>
              <a:rPr lang="x-none" sz="1800" smtClean="0"/>
              <a:t>–</a:t>
            </a:r>
            <a:r>
              <a:rPr lang="es-AR" sz="1800" dirty="0" smtClean="0"/>
              <a:t> </a:t>
            </a:r>
            <a:r>
              <a:rPr lang="x-none" sz="1800" smtClean="0"/>
              <a:t>Client </a:t>
            </a:r>
            <a:r>
              <a:rPr lang="x-none" sz="1800"/>
              <a:t>tier</a:t>
            </a:r>
          </a:p>
          <a:p>
            <a:pPr lvl="0" rtl="0">
              <a:lnSpc>
                <a:spcPct val="115000"/>
              </a:lnSpc>
              <a:spcBef>
                <a:spcPts val="700"/>
              </a:spcBef>
              <a:buClr>
                <a:schemeClr val="dk1"/>
              </a:buClr>
              <a:buSzPct val="39285"/>
              <a:buFont typeface="Arial"/>
              <a:buNone/>
            </a:pPr>
            <a:r>
              <a:rPr lang="x-none" sz="1800" smtClean="0"/>
              <a:t>–</a:t>
            </a:r>
            <a:r>
              <a:rPr lang="es-AR" sz="1800" dirty="0" smtClean="0"/>
              <a:t> </a:t>
            </a:r>
            <a:r>
              <a:rPr lang="x-none" sz="1800" smtClean="0"/>
              <a:t>Application </a:t>
            </a:r>
            <a:r>
              <a:rPr lang="x-none" sz="1800"/>
              <a:t>tier</a:t>
            </a:r>
          </a:p>
          <a:p>
            <a:pPr lvl="0" rtl="0">
              <a:lnSpc>
                <a:spcPct val="115000"/>
              </a:lnSpc>
              <a:spcBef>
                <a:spcPts val="700"/>
              </a:spcBef>
              <a:buClr>
                <a:schemeClr val="dk1"/>
              </a:buClr>
              <a:buSzPct val="39285"/>
              <a:buFont typeface="Arial"/>
              <a:buNone/>
            </a:pPr>
            <a:r>
              <a:rPr lang="x-none" sz="1800"/>
              <a:t>– Service Orchestation tier</a:t>
            </a:r>
          </a:p>
          <a:p>
            <a:pPr lvl="0" rtl="0">
              <a:lnSpc>
                <a:spcPct val="115000"/>
              </a:lnSpc>
              <a:spcBef>
                <a:spcPts val="700"/>
              </a:spcBef>
              <a:buClr>
                <a:schemeClr val="dk1"/>
              </a:buClr>
              <a:buSzPct val="39285"/>
              <a:buFont typeface="Arial"/>
              <a:buNone/>
            </a:pPr>
            <a:r>
              <a:rPr lang="x-none" sz="1800" smtClean="0"/>
              <a:t>–</a:t>
            </a:r>
            <a:r>
              <a:rPr lang="es-AR" sz="1800" dirty="0" smtClean="0"/>
              <a:t> </a:t>
            </a:r>
            <a:r>
              <a:rPr lang="x-none" sz="1800" smtClean="0"/>
              <a:t>Service </a:t>
            </a:r>
            <a:r>
              <a:rPr lang="x-none" sz="1800"/>
              <a:t>tier</a:t>
            </a:r>
          </a:p>
          <a:p>
            <a:pPr lvl="0" rtl="0">
              <a:lnSpc>
                <a:spcPct val="115000"/>
              </a:lnSpc>
              <a:spcBef>
                <a:spcPts val="700"/>
              </a:spcBef>
              <a:buClr>
                <a:schemeClr val="dk1"/>
              </a:buClr>
              <a:buSzPct val="39285"/>
              <a:buFont typeface="Arial"/>
              <a:buNone/>
            </a:pPr>
            <a:r>
              <a:rPr lang="x-none" sz="1800" smtClean="0"/>
              <a:t>–</a:t>
            </a:r>
            <a:r>
              <a:rPr lang="es-AR" sz="1800" dirty="0" smtClean="0"/>
              <a:t> </a:t>
            </a:r>
            <a:r>
              <a:rPr lang="x-none" sz="1800" smtClean="0"/>
              <a:t>Data </a:t>
            </a:r>
            <a:r>
              <a:rPr lang="x-none" sz="1800"/>
              <a:t>tier</a:t>
            </a:r>
          </a:p>
          <a:p>
            <a:endParaRPr lang="x-none" sz="2800"/>
          </a:p>
          <a:p>
            <a:endParaRPr lang="x-none" sz="2800"/>
          </a:p>
          <a:p>
            <a:endParaRPr lang="x-none" sz="280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themeOverride>
</file>

<file path=docProps/app.xml><?xml version="1.0" encoding="utf-8"?>
<Properties xmlns="http://schemas.openxmlformats.org/officeDocument/2006/extended-properties" xmlns:vt="http://schemas.openxmlformats.org/officeDocument/2006/docPropsVTypes">
  <Template/>
  <TotalTime>266</TotalTime>
  <Words>1837</Words>
  <Application>Microsoft Office PowerPoint</Application>
  <PresentationFormat>Presentación en pantalla (16:9)</PresentationFormat>
  <Paragraphs>271</Paragraphs>
  <Slides>28</Slides>
  <Notes>27</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biz</vt:lpstr>
      <vt:lpstr>
 Integración de procesos de negocio aplicando Servicios Web  Un modelo para el BPI en el dominio de las PyMEs</vt:lpstr>
      <vt:lpstr> Contenido</vt:lpstr>
      <vt:lpstr>Trabajos Relacionados</vt:lpstr>
      <vt:lpstr>Antecedentes</vt:lpstr>
      <vt:lpstr>Desafíos BPI</vt:lpstr>
      <vt:lpstr>Desafíos BPI</vt:lpstr>
      <vt:lpstr>Representación Organizacional</vt:lpstr>
      <vt:lpstr>Comprendiendo la solución distribuida</vt:lpstr>
      <vt:lpstr>Arquitectura SOA</vt:lpstr>
      <vt:lpstr>Web Services Description Language - UDDI</vt:lpstr>
      <vt:lpstr>SOAP</vt:lpstr>
      <vt:lpstr>Estructura SOAP (encapsulado) y WSDL</vt:lpstr>
      <vt:lpstr>Secuencia Invocaciones a Servicios</vt:lpstr>
      <vt:lpstr>Esquema general de la orientación a servicios con Procesos de Negocio</vt:lpstr>
      <vt:lpstr>Modelo para el BPI en PyMEs </vt:lpstr>
      <vt:lpstr>Características del Modelo</vt:lpstr>
      <vt:lpstr>Etapa 1: Identificación y análisis de los procesos de negocio</vt:lpstr>
      <vt:lpstr>Etapa 2: Implementación de los  Servicios Web</vt:lpstr>
      <vt:lpstr>Etapa 3: Modelado del Proceso de  Negocio</vt:lpstr>
      <vt:lpstr>Etapa 4: Implementar la interface de interacción con usuarios</vt:lpstr>
      <vt:lpstr>Etapa 5: Despliegue</vt:lpstr>
      <vt:lpstr>Etapa 6: Administración y Seguimiento</vt:lpstr>
      <vt:lpstr>Caso de Estudio</vt:lpstr>
      <vt:lpstr>Caso de estudio. El BPMS</vt:lpstr>
      <vt:lpstr>Caso de estudio. Etapas</vt:lpstr>
      <vt:lpstr>Discusión</vt:lpstr>
      <vt:lpstr>Conclusiones y Trabajo Futuro</vt:lpstr>
      <vt:lpstr>Diapositiva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procesos de negocio aplicando Servicios Web  Un modelo para el BPI en el dominio de las PyMEs</dc:title>
  <dc:creator>Alumno</dc:creator>
  <cp:lastModifiedBy>dario picon</cp:lastModifiedBy>
  <cp:revision>27</cp:revision>
  <dcterms:modified xsi:type="dcterms:W3CDTF">2014-07-22T01:10:50Z</dcterms:modified>
</cp:coreProperties>
</file>