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4" r:id="rId1"/>
  </p:sldMasterIdLst>
  <p:notesMasterIdLst>
    <p:notesMasterId r:id="rId32"/>
  </p:notesMasterIdLst>
  <p:sldIdLst>
    <p:sldId id="256" r:id="rId2"/>
    <p:sldId id="257" r:id="rId3"/>
    <p:sldId id="290" r:id="rId4"/>
    <p:sldId id="291" r:id="rId5"/>
    <p:sldId id="292" r:id="rId6"/>
    <p:sldId id="293" r:id="rId7"/>
    <p:sldId id="294" r:id="rId8"/>
    <p:sldId id="275" r:id="rId9"/>
    <p:sldId id="295" r:id="rId10"/>
    <p:sldId id="277" r:id="rId11"/>
    <p:sldId id="296" r:id="rId12"/>
    <p:sldId id="297" r:id="rId13"/>
    <p:sldId id="282" r:id="rId14"/>
    <p:sldId id="283" r:id="rId15"/>
    <p:sldId id="298" r:id="rId16"/>
    <p:sldId id="311" r:id="rId17"/>
    <p:sldId id="312" r:id="rId18"/>
    <p:sldId id="299" r:id="rId19"/>
    <p:sldId id="300" r:id="rId20"/>
    <p:sldId id="301" r:id="rId21"/>
    <p:sldId id="302" r:id="rId22"/>
    <p:sldId id="303" r:id="rId23"/>
    <p:sldId id="304" r:id="rId24"/>
    <p:sldId id="305" r:id="rId25"/>
    <p:sldId id="306" r:id="rId26"/>
    <p:sldId id="308" r:id="rId27"/>
    <p:sldId id="307" r:id="rId28"/>
    <p:sldId id="310" r:id="rId29"/>
    <p:sldId id="309" r:id="rId30"/>
    <p:sldId id="288" r:id="rId31"/>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Fernando Fontana"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476" autoAdjust="0"/>
  </p:normalViewPr>
  <p:slideViewPr>
    <p:cSldViewPr>
      <p:cViewPr varScale="1">
        <p:scale>
          <a:sx n="112" d="100"/>
          <a:sy n="112" d="100"/>
        </p:scale>
        <p:origin x="-948" y="-78"/>
      </p:cViewPr>
      <p:guideLst>
        <p:guide orient="horz" pos="162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G:\DATOS-TITAN\Desktop\Analisis%20de%20resultado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G:\DATOS-TITAN\Desktop\Analisis%20de%20resultados.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G:\DATOS-TITAN\Desktop\Analisis%20de%20resultados.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G:\DATOS-TITAN\Desktop\Analisis%20de%20resultado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s-AR"/>
  <c:chart>
    <c:title>
      <c:tx>
        <c:rich>
          <a:bodyPr/>
          <a:lstStyle/>
          <a:p>
            <a:pPr>
              <a:defRPr sz="1200"/>
            </a:pPr>
            <a:r>
              <a:rPr lang="es-AR" sz="1200" dirty="0" smtClean="0"/>
              <a:t>Proporción</a:t>
            </a:r>
            <a:r>
              <a:rPr lang="es-AR" sz="1200" baseline="0" dirty="0" smtClean="0"/>
              <a:t> </a:t>
            </a:r>
            <a:r>
              <a:rPr lang="es-AR" sz="1200" baseline="0" dirty="0"/>
              <a:t>por variación de cantidad enlaces</a:t>
            </a:r>
            <a:endParaRPr lang="es-AR" sz="1200" dirty="0"/>
          </a:p>
        </c:rich>
      </c:tx>
      <c:layout/>
    </c:title>
    <c:plotArea>
      <c:layout/>
      <c:lineChart>
        <c:grouping val="standard"/>
        <c:ser>
          <c:idx val="0"/>
          <c:order val="0"/>
          <c:marker>
            <c:symbol val="none"/>
          </c:marker>
          <c:val>
            <c:numRef>
              <c:f>Hoja1!$F$4:$F$13</c:f>
              <c:numCache>
                <c:formatCode>0.000</c:formatCode>
                <c:ptCount val="10"/>
                <c:pt idx="0">
                  <c:v>5.6000000000000008E-2</c:v>
                </c:pt>
                <c:pt idx="1">
                  <c:v>0.10199999999999998</c:v>
                </c:pt>
                <c:pt idx="2">
                  <c:v>0.15400000000000003</c:v>
                </c:pt>
                <c:pt idx="3">
                  <c:v>0.19100000000000003</c:v>
                </c:pt>
                <c:pt idx="4">
                  <c:v>0.21400000000000002</c:v>
                </c:pt>
                <c:pt idx="5">
                  <c:v>0.21400000000000002</c:v>
                </c:pt>
                <c:pt idx="6">
                  <c:v>0.21500000000000002</c:v>
                </c:pt>
                <c:pt idx="7">
                  <c:v>0.22000000000000003</c:v>
                </c:pt>
                <c:pt idx="8">
                  <c:v>0.21400000000000002</c:v>
                </c:pt>
                <c:pt idx="9">
                  <c:v>0.22500000000000003</c:v>
                </c:pt>
              </c:numCache>
            </c:numRef>
          </c:val>
        </c:ser>
        <c:marker val="1"/>
        <c:axId val="66156800"/>
        <c:axId val="66179456"/>
      </c:lineChart>
      <c:catAx>
        <c:axId val="66156800"/>
        <c:scaling>
          <c:orientation val="minMax"/>
        </c:scaling>
        <c:axPos val="b"/>
        <c:title>
          <c:tx>
            <c:rich>
              <a:bodyPr/>
              <a:lstStyle/>
              <a:p>
                <a:pPr>
                  <a:defRPr sz="800"/>
                </a:pPr>
                <a:r>
                  <a:rPr lang="es-AR" sz="800" dirty="0"/>
                  <a:t>cantidad de enlaces</a:t>
                </a:r>
              </a:p>
            </c:rich>
          </c:tx>
          <c:layout/>
        </c:title>
        <c:tickLblPos val="nextTo"/>
        <c:txPr>
          <a:bodyPr/>
          <a:lstStyle/>
          <a:p>
            <a:pPr>
              <a:defRPr sz="800"/>
            </a:pPr>
            <a:endParaRPr lang="es-AR"/>
          </a:p>
        </c:txPr>
        <c:crossAx val="66179456"/>
        <c:crosses val="autoZero"/>
        <c:auto val="1"/>
        <c:lblAlgn val="ctr"/>
        <c:lblOffset val="100"/>
      </c:catAx>
      <c:valAx>
        <c:axId val="66179456"/>
        <c:scaling>
          <c:orientation val="minMax"/>
          <c:max val="1"/>
          <c:min val="0"/>
        </c:scaling>
        <c:axPos val="l"/>
        <c:majorGridlines/>
        <c:title>
          <c:tx>
            <c:rich>
              <a:bodyPr rot="-5400000" vert="horz"/>
              <a:lstStyle/>
              <a:p>
                <a:pPr>
                  <a:defRPr sz="800"/>
                </a:pPr>
                <a:r>
                  <a:rPr lang="es-AR" sz="800" dirty="0"/>
                  <a:t>Proporción</a:t>
                </a:r>
                <a:r>
                  <a:rPr lang="es-AR" sz="800" baseline="0" dirty="0"/>
                  <a:t> exitosas</a:t>
                </a:r>
                <a:endParaRPr lang="es-AR" sz="800" dirty="0"/>
              </a:p>
            </c:rich>
          </c:tx>
          <c:layout/>
        </c:title>
        <c:numFmt formatCode="0.00" sourceLinked="0"/>
        <c:tickLblPos val="nextTo"/>
        <c:txPr>
          <a:bodyPr/>
          <a:lstStyle/>
          <a:p>
            <a:pPr>
              <a:defRPr sz="800"/>
            </a:pPr>
            <a:endParaRPr lang="es-AR"/>
          </a:p>
        </c:txPr>
        <c:crossAx val="66156800"/>
        <c:crosses val="autoZero"/>
        <c:crossBetween val="between"/>
      </c:valAx>
    </c:plotArea>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s-AR"/>
  <c:chart>
    <c:title>
      <c:tx>
        <c:rich>
          <a:bodyPr/>
          <a:lstStyle/>
          <a:p>
            <a:pPr>
              <a:defRPr/>
            </a:pPr>
            <a:r>
              <a:rPr lang="es-AR" sz="1200" dirty="0" smtClean="0"/>
              <a:t>Proporción</a:t>
            </a:r>
            <a:r>
              <a:rPr lang="es-AR" sz="1200" baseline="0" dirty="0" smtClean="0"/>
              <a:t> </a:t>
            </a:r>
            <a:r>
              <a:rPr lang="es-AR" sz="1200" baseline="0" dirty="0"/>
              <a:t>por variación de cantidad enlaces</a:t>
            </a:r>
            <a:endParaRPr lang="es-AR" sz="1200" dirty="0"/>
          </a:p>
        </c:rich>
      </c:tx>
      <c:layout/>
    </c:title>
    <c:plotArea>
      <c:layout/>
      <c:lineChart>
        <c:grouping val="standard"/>
        <c:ser>
          <c:idx val="0"/>
          <c:order val="0"/>
          <c:marker>
            <c:symbol val="none"/>
          </c:marker>
          <c:val>
            <c:numRef>
              <c:f>Hoja1!$G$4:$G$13</c:f>
              <c:numCache>
                <c:formatCode>0.000</c:formatCode>
                <c:ptCount val="10"/>
                <c:pt idx="0">
                  <c:v>5.5E-2</c:v>
                </c:pt>
                <c:pt idx="1">
                  <c:v>0.10800000000000001</c:v>
                </c:pt>
                <c:pt idx="2">
                  <c:v>0.15333333333333338</c:v>
                </c:pt>
                <c:pt idx="3">
                  <c:v>0.20433333333333337</c:v>
                </c:pt>
                <c:pt idx="4">
                  <c:v>0.25700000000000001</c:v>
                </c:pt>
                <c:pt idx="5">
                  <c:v>0.29933333333333328</c:v>
                </c:pt>
                <c:pt idx="6">
                  <c:v>0.3680000000000001</c:v>
                </c:pt>
                <c:pt idx="7">
                  <c:v>0.41033333333333333</c:v>
                </c:pt>
                <c:pt idx="8">
                  <c:v>0.44433333333333325</c:v>
                </c:pt>
                <c:pt idx="9">
                  <c:v>0.49133333333333334</c:v>
                </c:pt>
              </c:numCache>
            </c:numRef>
          </c:val>
        </c:ser>
        <c:marker val="1"/>
        <c:axId val="66220032"/>
        <c:axId val="66221952"/>
      </c:lineChart>
      <c:catAx>
        <c:axId val="66220032"/>
        <c:scaling>
          <c:orientation val="minMax"/>
        </c:scaling>
        <c:axPos val="b"/>
        <c:title>
          <c:tx>
            <c:rich>
              <a:bodyPr/>
              <a:lstStyle/>
              <a:p>
                <a:pPr>
                  <a:defRPr sz="800"/>
                </a:pPr>
                <a:r>
                  <a:rPr lang="es-AR" sz="800" dirty="0"/>
                  <a:t>cantidad de enlaces</a:t>
                </a:r>
              </a:p>
            </c:rich>
          </c:tx>
          <c:layout/>
        </c:title>
        <c:tickLblPos val="nextTo"/>
        <c:txPr>
          <a:bodyPr/>
          <a:lstStyle/>
          <a:p>
            <a:pPr>
              <a:defRPr sz="800"/>
            </a:pPr>
            <a:endParaRPr lang="es-AR"/>
          </a:p>
        </c:txPr>
        <c:crossAx val="66221952"/>
        <c:crosses val="autoZero"/>
        <c:auto val="1"/>
        <c:lblAlgn val="ctr"/>
        <c:lblOffset val="100"/>
      </c:catAx>
      <c:valAx>
        <c:axId val="66221952"/>
        <c:scaling>
          <c:orientation val="minMax"/>
          <c:max val="1"/>
          <c:min val="0"/>
        </c:scaling>
        <c:axPos val="l"/>
        <c:majorGridlines/>
        <c:title>
          <c:tx>
            <c:rich>
              <a:bodyPr rot="-5400000" vert="horz"/>
              <a:lstStyle/>
              <a:p>
                <a:pPr>
                  <a:defRPr sz="800"/>
                </a:pPr>
                <a:r>
                  <a:rPr lang="es-AR" sz="800" dirty="0"/>
                  <a:t>Proporción</a:t>
                </a:r>
                <a:r>
                  <a:rPr lang="es-AR" sz="800" baseline="0" dirty="0"/>
                  <a:t> exitosas</a:t>
                </a:r>
                <a:endParaRPr lang="es-AR" sz="800" dirty="0"/>
              </a:p>
            </c:rich>
          </c:tx>
          <c:layout/>
        </c:title>
        <c:numFmt formatCode="0.00" sourceLinked="0"/>
        <c:tickLblPos val="nextTo"/>
        <c:txPr>
          <a:bodyPr/>
          <a:lstStyle/>
          <a:p>
            <a:pPr>
              <a:defRPr sz="800"/>
            </a:pPr>
            <a:endParaRPr lang="es-AR"/>
          </a:p>
        </c:txPr>
        <c:crossAx val="66220032"/>
        <c:crosses val="autoZero"/>
        <c:crossBetween val="between"/>
      </c:valAx>
    </c:plotArea>
    <c:plotVisOnly val="1"/>
  </c:chart>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s-AR"/>
  <c:chart>
    <c:title>
      <c:tx>
        <c:rich>
          <a:bodyPr/>
          <a:lstStyle/>
          <a:p>
            <a:pPr>
              <a:defRPr sz="1200"/>
            </a:pPr>
            <a:r>
              <a:rPr lang="es-AR" sz="1200" dirty="0" smtClean="0"/>
              <a:t>Proporción</a:t>
            </a:r>
            <a:r>
              <a:rPr lang="es-AR" sz="1200" baseline="0" dirty="0" smtClean="0"/>
              <a:t> </a:t>
            </a:r>
            <a:r>
              <a:rPr lang="es-AR" sz="1200" baseline="0" dirty="0"/>
              <a:t>por variación de cantidad teléfonos</a:t>
            </a:r>
            <a:endParaRPr lang="es-AR" sz="1200" dirty="0"/>
          </a:p>
        </c:rich>
      </c:tx>
      <c:layout/>
    </c:title>
    <c:plotArea>
      <c:layout/>
      <c:lineChart>
        <c:grouping val="standard"/>
        <c:ser>
          <c:idx val="0"/>
          <c:order val="0"/>
          <c:marker>
            <c:symbol val="none"/>
          </c:marker>
          <c:cat>
            <c:numRef>
              <c:f>Hoja2!$B$7:$X$7</c:f>
              <c:numCache>
                <c:formatCode>General</c:formatCode>
                <c:ptCount val="23"/>
                <c:pt idx="0">
                  <c:v>5</c:v>
                </c:pt>
                <c:pt idx="1">
                  <c:v>6</c:v>
                </c:pt>
                <c:pt idx="2">
                  <c:v>7</c:v>
                </c:pt>
                <c:pt idx="3">
                  <c:v>8</c:v>
                </c:pt>
                <c:pt idx="4">
                  <c:v>9</c:v>
                </c:pt>
                <c:pt idx="5">
                  <c:v>10</c:v>
                </c:pt>
                <c:pt idx="6">
                  <c:v>11</c:v>
                </c:pt>
                <c:pt idx="7">
                  <c:v>12</c:v>
                </c:pt>
                <c:pt idx="8">
                  <c:v>13</c:v>
                </c:pt>
                <c:pt idx="9">
                  <c:v>14</c:v>
                </c:pt>
                <c:pt idx="10">
                  <c:v>15</c:v>
                </c:pt>
                <c:pt idx="11">
                  <c:v>20</c:v>
                </c:pt>
                <c:pt idx="12">
                  <c:v>25</c:v>
                </c:pt>
                <c:pt idx="13">
                  <c:v>30</c:v>
                </c:pt>
                <c:pt idx="14">
                  <c:v>35</c:v>
                </c:pt>
                <c:pt idx="15">
                  <c:v>40</c:v>
                </c:pt>
                <c:pt idx="16">
                  <c:v>45</c:v>
                </c:pt>
                <c:pt idx="17">
                  <c:v>50</c:v>
                </c:pt>
                <c:pt idx="18">
                  <c:v>60</c:v>
                </c:pt>
                <c:pt idx="19">
                  <c:v>70</c:v>
                </c:pt>
                <c:pt idx="20">
                  <c:v>80</c:v>
                </c:pt>
                <c:pt idx="21">
                  <c:v>90</c:v>
                </c:pt>
                <c:pt idx="22">
                  <c:v>100</c:v>
                </c:pt>
              </c:numCache>
            </c:numRef>
          </c:cat>
          <c:val>
            <c:numRef>
              <c:f>Hoja2!$B$6:$X$6</c:f>
              <c:numCache>
                <c:formatCode>General</c:formatCode>
                <c:ptCount val="23"/>
                <c:pt idx="0">
                  <c:v>9.8000000000000032E-2</c:v>
                </c:pt>
                <c:pt idx="1">
                  <c:v>0.10766666666666669</c:v>
                </c:pt>
                <c:pt idx="2">
                  <c:v>0.10133333333333333</c:v>
                </c:pt>
                <c:pt idx="3">
                  <c:v>0.10500000000000001</c:v>
                </c:pt>
                <c:pt idx="4">
                  <c:v>0.10600000000000001</c:v>
                </c:pt>
                <c:pt idx="5">
                  <c:v>0.10133333333333333</c:v>
                </c:pt>
                <c:pt idx="6">
                  <c:v>0.10199999999999998</c:v>
                </c:pt>
                <c:pt idx="7">
                  <c:v>0.10000000000000002</c:v>
                </c:pt>
                <c:pt idx="8">
                  <c:v>0.10366666666666668</c:v>
                </c:pt>
                <c:pt idx="9">
                  <c:v>9.9000000000000046E-2</c:v>
                </c:pt>
                <c:pt idx="10">
                  <c:v>0.11</c:v>
                </c:pt>
                <c:pt idx="11">
                  <c:v>0.10833333333333335</c:v>
                </c:pt>
                <c:pt idx="12">
                  <c:v>0.10333333333333333</c:v>
                </c:pt>
                <c:pt idx="13">
                  <c:v>0.10233333333333333</c:v>
                </c:pt>
                <c:pt idx="14">
                  <c:v>0.10766666666666669</c:v>
                </c:pt>
                <c:pt idx="15">
                  <c:v>0.1026666666666667</c:v>
                </c:pt>
                <c:pt idx="16">
                  <c:v>0.10433333333333333</c:v>
                </c:pt>
                <c:pt idx="17">
                  <c:v>0.10766666666666669</c:v>
                </c:pt>
                <c:pt idx="18">
                  <c:v>0.1086666666666667</c:v>
                </c:pt>
                <c:pt idx="19">
                  <c:v>0.10566666666666669</c:v>
                </c:pt>
                <c:pt idx="20">
                  <c:v>0.10600000000000001</c:v>
                </c:pt>
                <c:pt idx="21">
                  <c:v>0.10800000000000001</c:v>
                </c:pt>
                <c:pt idx="22">
                  <c:v>0.10933333333333335</c:v>
                </c:pt>
              </c:numCache>
            </c:numRef>
          </c:val>
        </c:ser>
        <c:marker val="1"/>
        <c:axId val="66252160"/>
        <c:axId val="66885120"/>
      </c:lineChart>
      <c:catAx>
        <c:axId val="66252160"/>
        <c:scaling>
          <c:orientation val="minMax"/>
        </c:scaling>
        <c:axPos val="b"/>
        <c:title>
          <c:tx>
            <c:rich>
              <a:bodyPr/>
              <a:lstStyle/>
              <a:p>
                <a:pPr>
                  <a:defRPr sz="800"/>
                </a:pPr>
                <a:r>
                  <a:rPr lang="es-AR" sz="800" dirty="0"/>
                  <a:t>cantidad de teléfonos</a:t>
                </a:r>
              </a:p>
            </c:rich>
          </c:tx>
          <c:layout/>
        </c:title>
        <c:numFmt formatCode="General" sourceLinked="1"/>
        <c:tickLblPos val="nextTo"/>
        <c:txPr>
          <a:bodyPr/>
          <a:lstStyle/>
          <a:p>
            <a:pPr>
              <a:defRPr sz="800"/>
            </a:pPr>
            <a:endParaRPr lang="es-AR"/>
          </a:p>
        </c:txPr>
        <c:crossAx val="66885120"/>
        <c:crosses val="autoZero"/>
        <c:auto val="1"/>
        <c:lblAlgn val="ctr"/>
        <c:lblOffset val="100"/>
      </c:catAx>
      <c:valAx>
        <c:axId val="66885120"/>
        <c:scaling>
          <c:orientation val="minMax"/>
          <c:max val="1"/>
          <c:min val="0"/>
        </c:scaling>
        <c:axPos val="l"/>
        <c:majorGridlines/>
        <c:title>
          <c:tx>
            <c:rich>
              <a:bodyPr rot="-5400000" vert="horz"/>
              <a:lstStyle/>
              <a:p>
                <a:pPr>
                  <a:defRPr sz="800"/>
                </a:pPr>
                <a:r>
                  <a:rPr lang="es-AR" sz="800" dirty="0"/>
                  <a:t>Proporción</a:t>
                </a:r>
                <a:r>
                  <a:rPr lang="es-AR" sz="800" baseline="0" dirty="0"/>
                  <a:t> exitosas</a:t>
                </a:r>
                <a:endParaRPr lang="es-AR" sz="800" dirty="0"/>
              </a:p>
            </c:rich>
          </c:tx>
          <c:layout/>
        </c:title>
        <c:numFmt formatCode="0.00" sourceLinked="0"/>
        <c:tickLblPos val="nextTo"/>
        <c:txPr>
          <a:bodyPr/>
          <a:lstStyle/>
          <a:p>
            <a:pPr>
              <a:defRPr sz="800"/>
            </a:pPr>
            <a:endParaRPr lang="es-AR"/>
          </a:p>
        </c:txPr>
        <c:crossAx val="66252160"/>
        <c:crosses val="autoZero"/>
        <c:crossBetween val="between"/>
      </c:valAx>
    </c:plotArea>
    <c:plotVisOnly val="1"/>
  </c:chart>
  <c:externalData r:id="rId1"/>
</c:chartSpace>
</file>

<file path=ppt/charts/chart4.xml><?xml version="1.0" encoding="utf-8"?>
<c:chartSpace xmlns:c="http://schemas.openxmlformats.org/drawingml/2006/chart" xmlns:a="http://schemas.openxmlformats.org/drawingml/2006/main" xmlns:r="http://schemas.openxmlformats.org/officeDocument/2006/relationships">
  <c:lang val="es-AR"/>
  <c:chart>
    <c:title>
      <c:tx>
        <c:rich>
          <a:bodyPr/>
          <a:lstStyle/>
          <a:p>
            <a:pPr>
              <a:defRPr sz="1200"/>
            </a:pPr>
            <a:r>
              <a:rPr lang="es-AR" sz="1200" dirty="0" smtClean="0"/>
              <a:t>Proporción</a:t>
            </a:r>
            <a:r>
              <a:rPr lang="es-AR" sz="1200" baseline="0" dirty="0" smtClean="0"/>
              <a:t> </a:t>
            </a:r>
            <a:r>
              <a:rPr lang="es-AR" sz="1200" baseline="0" dirty="0"/>
              <a:t>por variación de cantidad teléfonos</a:t>
            </a:r>
            <a:endParaRPr lang="es-AR" sz="1200" dirty="0"/>
          </a:p>
        </c:rich>
      </c:tx>
      <c:layout/>
    </c:title>
    <c:plotArea>
      <c:layout/>
      <c:lineChart>
        <c:grouping val="standard"/>
        <c:ser>
          <c:idx val="0"/>
          <c:order val="0"/>
          <c:marker>
            <c:symbol val="none"/>
          </c:marker>
          <c:cat>
            <c:numRef>
              <c:f>Hoja2!$B$39:$R$39</c:f>
              <c:numCache>
                <c:formatCode>General</c:formatCode>
                <c:ptCount val="17"/>
                <c:pt idx="0">
                  <c:v>5</c:v>
                </c:pt>
                <c:pt idx="1">
                  <c:v>7</c:v>
                </c:pt>
                <c:pt idx="2">
                  <c:v>9</c:v>
                </c:pt>
                <c:pt idx="3">
                  <c:v>11</c:v>
                </c:pt>
                <c:pt idx="4">
                  <c:v>13</c:v>
                </c:pt>
                <c:pt idx="5">
                  <c:v>15</c:v>
                </c:pt>
                <c:pt idx="6">
                  <c:v>25</c:v>
                </c:pt>
                <c:pt idx="7">
                  <c:v>30</c:v>
                </c:pt>
                <c:pt idx="8">
                  <c:v>35</c:v>
                </c:pt>
                <c:pt idx="9">
                  <c:v>40</c:v>
                </c:pt>
                <c:pt idx="10">
                  <c:v>45</c:v>
                </c:pt>
                <c:pt idx="11">
                  <c:v>50</c:v>
                </c:pt>
                <c:pt idx="12">
                  <c:v>60</c:v>
                </c:pt>
                <c:pt idx="13">
                  <c:v>70</c:v>
                </c:pt>
                <c:pt idx="14">
                  <c:v>80</c:v>
                </c:pt>
                <c:pt idx="15">
                  <c:v>90</c:v>
                </c:pt>
                <c:pt idx="16">
                  <c:v>100</c:v>
                </c:pt>
              </c:numCache>
            </c:numRef>
          </c:cat>
          <c:val>
            <c:numRef>
              <c:f>Hoja2!$B$38:$R$38</c:f>
              <c:numCache>
                <c:formatCode>General</c:formatCode>
                <c:ptCount val="17"/>
                <c:pt idx="0">
                  <c:v>9.8000000000000032E-2</c:v>
                </c:pt>
                <c:pt idx="1">
                  <c:v>0.14500000000000005</c:v>
                </c:pt>
                <c:pt idx="2">
                  <c:v>0.17966666666666664</c:v>
                </c:pt>
                <c:pt idx="3">
                  <c:v>0.2136666666666667</c:v>
                </c:pt>
                <c:pt idx="4">
                  <c:v>0.2503333333333333</c:v>
                </c:pt>
                <c:pt idx="5">
                  <c:v>0.29100000000000004</c:v>
                </c:pt>
                <c:pt idx="6">
                  <c:v>0.39233333333333337</c:v>
                </c:pt>
                <c:pt idx="7">
                  <c:v>0.41933333333333334</c:v>
                </c:pt>
                <c:pt idx="8">
                  <c:v>0.44366666666666671</c:v>
                </c:pt>
                <c:pt idx="9">
                  <c:v>0.45133333333333331</c:v>
                </c:pt>
                <c:pt idx="10">
                  <c:v>0.47600000000000003</c:v>
                </c:pt>
                <c:pt idx="11">
                  <c:v>0.47833333333333333</c:v>
                </c:pt>
                <c:pt idx="12">
                  <c:v>0.48300000000000004</c:v>
                </c:pt>
                <c:pt idx="13">
                  <c:v>0.47900000000000004</c:v>
                </c:pt>
                <c:pt idx="14">
                  <c:v>0.48633333333333334</c:v>
                </c:pt>
                <c:pt idx="15">
                  <c:v>0.49133333333333334</c:v>
                </c:pt>
                <c:pt idx="16">
                  <c:v>0.5026666666666666</c:v>
                </c:pt>
              </c:numCache>
            </c:numRef>
          </c:val>
        </c:ser>
        <c:marker val="1"/>
        <c:axId val="66924928"/>
        <c:axId val="66926848"/>
      </c:lineChart>
      <c:catAx>
        <c:axId val="66924928"/>
        <c:scaling>
          <c:orientation val="minMax"/>
        </c:scaling>
        <c:axPos val="b"/>
        <c:title>
          <c:tx>
            <c:rich>
              <a:bodyPr/>
              <a:lstStyle/>
              <a:p>
                <a:pPr>
                  <a:defRPr sz="800"/>
                </a:pPr>
                <a:r>
                  <a:rPr lang="es-AR" sz="800" dirty="0"/>
                  <a:t>cantidad de teléfonos</a:t>
                </a:r>
              </a:p>
            </c:rich>
          </c:tx>
          <c:layout/>
        </c:title>
        <c:numFmt formatCode="General" sourceLinked="1"/>
        <c:tickLblPos val="nextTo"/>
        <c:txPr>
          <a:bodyPr/>
          <a:lstStyle/>
          <a:p>
            <a:pPr>
              <a:defRPr sz="800"/>
            </a:pPr>
            <a:endParaRPr lang="es-AR"/>
          </a:p>
        </c:txPr>
        <c:crossAx val="66926848"/>
        <c:crosses val="autoZero"/>
        <c:auto val="1"/>
        <c:lblAlgn val="ctr"/>
        <c:lblOffset val="100"/>
      </c:catAx>
      <c:valAx>
        <c:axId val="66926848"/>
        <c:scaling>
          <c:orientation val="minMax"/>
          <c:max val="1"/>
          <c:min val="0"/>
        </c:scaling>
        <c:axPos val="l"/>
        <c:majorGridlines/>
        <c:title>
          <c:tx>
            <c:rich>
              <a:bodyPr rot="-5400000" vert="horz"/>
              <a:lstStyle/>
              <a:p>
                <a:pPr>
                  <a:defRPr sz="800"/>
                </a:pPr>
                <a:r>
                  <a:rPr lang="es-AR" sz="800" dirty="0"/>
                  <a:t>Proporción</a:t>
                </a:r>
                <a:r>
                  <a:rPr lang="es-AR" sz="800" baseline="0" dirty="0"/>
                  <a:t> exitosas</a:t>
                </a:r>
                <a:endParaRPr lang="es-AR" sz="800" dirty="0"/>
              </a:p>
            </c:rich>
          </c:tx>
          <c:layout/>
        </c:title>
        <c:numFmt formatCode="0.00" sourceLinked="0"/>
        <c:tickLblPos val="nextTo"/>
        <c:txPr>
          <a:bodyPr/>
          <a:lstStyle/>
          <a:p>
            <a:pPr>
              <a:defRPr sz="800"/>
            </a:pPr>
            <a:endParaRPr lang="es-AR"/>
          </a:p>
        </c:txPr>
        <c:crossAx val="66924928"/>
        <c:crosses val="autoZero"/>
        <c:crossBetween val="between"/>
      </c:valAx>
    </c:plotArea>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Shape 3"/>
          <p:cNvSpPr txBox="1">
            <a:spLocks noGrp="1"/>
          </p:cNvSpPr>
          <p:nvPr>
            <p:ph type="body" idx="1"/>
          </p:nvPr>
        </p:nvSpPr>
        <p:spPr>
          <a:xfrm>
            <a:off x="685800" y="4343400"/>
            <a:ext cx="5486399" cy="4114800"/>
          </a:xfrm>
          <a:prstGeom prst="rect">
            <a:avLst/>
          </a:prstGeom>
        </p:spPr>
        <p:txBody>
          <a:bodyPr lIns="91425" tIns="91425" rIns="91425" b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a:endParaRPr/>
          </a:p>
        </p:txBody>
      </p:sp>
    </p:spTree>
    <p:extLst>
      <p:ext uri="{BB962C8B-B14F-4D97-AF65-F5344CB8AC3E}">
        <p14:creationId xmlns:p14="http://schemas.microsoft.com/office/powerpoint/2010/main" xmlns="" val="8335929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Shape 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 name="Shape 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9" name="Shape 1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9" name="Shape 1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s-AR" sz="1100" kern="1200" dirty="0" smtClean="0">
                <a:solidFill>
                  <a:schemeClr val="tx1"/>
                </a:solidFill>
                <a:latin typeface="+mn-lt"/>
                <a:ea typeface="+mn-ea"/>
                <a:cs typeface="+mn-cs"/>
              </a:rPr>
              <a:t>El sistema cuenta con una clase principal que ejecuta a través de su método </a:t>
            </a:r>
            <a:r>
              <a:rPr lang="es-AR" sz="1100" i="1" kern="1200" dirty="0" smtClean="0">
                <a:solidFill>
                  <a:schemeClr val="tx1"/>
                </a:solidFill>
                <a:latin typeface="+mn-lt"/>
                <a:ea typeface="+mn-ea"/>
                <a:cs typeface="+mn-cs"/>
              </a:rPr>
              <a:t>simular()</a:t>
            </a:r>
            <a:r>
              <a:rPr lang="es-AR" sz="1100" kern="1200" dirty="0" smtClean="0">
                <a:solidFill>
                  <a:schemeClr val="tx1"/>
                </a:solidFill>
                <a:latin typeface="+mn-lt"/>
                <a:ea typeface="+mn-ea"/>
                <a:cs typeface="+mn-cs"/>
              </a:rPr>
              <a:t> la funcionalidad del núcleo.</a:t>
            </a:r>
          </a:p>
          <a:p>
            <a:pPr marL="0" marR="0" indent="0" algn="l" defTabSz="914400" rtl="0" eaLnBrk="1" fontAlgn="auto" latinLnBrk="0" hangingPunct="1">
              <a:lnSpc>
                <a:spcPct val="100000"/>
              </a:lnSpc>
              <a:spcBef>
                <a:spcPts val="0"/>
              </a:spcBef>
              <a:spcAft>
                <a:spcPts val="0"/>
              </a:spcAft>
              <a:buClrTx/>
              <a:buSzTx/>
              <a:buFontTx/>
              <a:buNone/>
              <a:tabLst/>
              <a:defRPr/>
            </a:pPr>
            <a:r>
              <a:rPr lang="es-AR" sz="1100" kern="1200" dirty="0" smtClean="0">
                <a:solidFill>
                  <a:schemeClr val="tx1"/>
                </a:solidFill>
                <a:latin typeface="+mn-lt"/>
                <a:ea typeface="+mn-ea"/>
                <a:cs typeface="+mn-cs"/>
              </a:rPr>
              <a:t>Los atributos de esta clase llevan el control del estado del sistema.</a:t>
            </a:r>
          </a:p>
          <a:p>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381000" y="685800"/>
            <a:ext cx="6096000" cy="3429000"/>
          </a:xfrm>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100" kern="1200" dirty="0" smtClean="0">
                <a:solidFill>
                  <a:schemeClr val="tx1"/>
                </a:solidFill>
                <a:latin typeface="+mn-lt"/>
                <a:ea typeface="+mn-ea"/>
                <a:cs typeface="+mn-cs"/>
              </a:rPr>
              <a:t>Durante la simulación se producen dos tipos de eventos: el arribo de una llamada al sistema y la salida de una llamada del sistema. Cada evento que se genera es colocado en una Lista de eventos que constantemente se mantiene ordenada de menor a mayor para asegurar que el próximo evento atendido por el sistema sea efectivamente el más reciente. Además el reloj que controla el tiempo del sistema actualiza su tiempo en base a los eventos.</a:t>
            </a:r>
          </a:p>
          <a:p>
            <a:endParaRPr lang="es-A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2" name="Shape 2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4" name="Shape 2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4" name="Shape 2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4" name="Shape 2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4" name="Shape 2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4" name="Shape 2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s-AR" sz="1100" kern="1200" dirty="0" smtClean="0">
                <a:solidFill>
                  <a:schemeClr val="tx1"/>
                </a:solidFill>
                <a:latin typeface="+mn-lt"/>
                <a:ea typeface="+mn-ea"/>
                <a:cs typeface="+mn-cs"/>
              </a:rPr>
              <a:t>Por ejemplo para 6 teléfonos, al seleccionar 3 o más enlaces el sistema se detiene. La razón es que al crecer la cantidad de enlaces, el sistema permite el establecimiento de mayor cantidad de llamadas de manera simultánea, comprometiendo de esta manera mayor cantidad de teléfonos hasta el punto en que todos quedan apareados.</a:t>
            </a:r>
          </a:p>
          <a:p>
            <a:endParaRPr lang="es-AR" sz="1100" kern="1200" dirty="0" smtClean="0">
              <a:solidFill>
                <a:schemeClr val="tx1"/>
              </a:solidFill>
              <a:latin typeface="+mn-lt"/>
              <a:ea typeface="+mn-ea"/>
              <a:cs typeface="+mn-cs"/>
            </a:endParaRPr>
          </a:p>
          <a:p>
            <a:r>
              <a:rPr lang="es-AR" sz="1100" kern="1200" dirty="0" smtClean="0">
                <a:solidFill>
                  <a:schemeClr val="tx1"/>
                </a:solidFill>
                <a:latin typeface="+mn-lt"/>
                <a:ea typeface="+mn-ea"/>
                <a:cs typeface="+mn-cs"/>
              </a:rPr>
              <a:t>al seleccionar 1 o 2 enlaces, el sistema puede comprometer simultáneamente como máximo 2 o  4 teléfonos respectivamente, pero nunca 6, ya que para ello se necesitan al menos 3 enlaces.</a:t>
            </a:r>
          </a:p>
          <a:p>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4" name="Shape 2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Shape 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 name="Shape 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4" name="Shape 2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4" name="Shape 2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4" name="Shape 2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s-AR" sz="1100" kern="1200" dirty="0" smtClean="0">
                <a:solidFill>
                  <a:schemeClr val="tx1"/>
                </a:solidFill>
                <a:latin typeface="+mn-lt"/>
                <a:ea typeface="+mn-ea"/>
                <a:cs typeface="+mn-cs"/>
              </a:rPr>
              <a:t>Por ejemplo para 6 teléfonos, al seleccionar 2 enlaces, el sistema puede establecer simultáneamente 2 llamadas (comprometiendo 4 teléfonos), pero además puede comprometer los 2 restantes si llega una llamada que los coloca como origen y destino, agotando de esta manera todos los teléfonos del sistema. </a:t>
            </a:r>
          </a:p>
          <a:p>
            <a:endParaRPr lang="es-AR" sz="1100" kern="1200" dirty="0" smtClean="0">
              <a:solidFill>
                <a:schemeClr val="tx1"/>
              </a:solidFill>
              <a:latin typeface="+mn-lt"/>
              <a:ea typeface="+mn-ea"/>
              <a:cs typeface="+mn-cs"/>
            </a:endParaRPr>
          </a:p>
          <a:p>
            <a:r>
              <a:rPr lang="es-AR" sz="1100" kern="1200" dirty="0" smtClean="0">
                <a:solidFill>
                  <a:schemeClr val="tx1"/>
                </a:solidFill>
                <a:latin typeface="+mn-lt"/>
                <a:ea typeface="+mn-ea"/>
                <a:cs typeface="+mn-cs"/>
              </a:rPr>
              <a:t>Como consecuencia la próxima llamada no encontrará ningún teléfono disponible al intentar seleccionar el origen.</a:t>
            </a:r>
          </a:p>
          <a:p>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4" name="Shape 2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4" name="Shape 2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4" name="Shape 2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4" name="Shape 2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s-AR" sz="1100" kern="1200" dirty="0" smtClean="0">
                <a:solidFill>
                  <a:schemeClr val="tx1"/>
                </a:solidFill>
                <a:latin typeface="+mn-lt"/>
                <a:ea typeface="+mn-ea"/>
                <a:cs typeface="+mn-cs"/>
              </a:rPr>
              <a:t>Es lógico que así sea en un modelo de colas en el cual los tiempos entre arribos son considerablemente superiores a los tiempos de servicio,  por ende los recursos se ven comprometidos inmediatamente y los próximos arribos son descartados o colocados en cola hasta tanto se liberen recursos.</a:t>
            </a:r>
          </a:p>
          <a:p>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5" name="Shape 27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buNone/>
            </a:pPr>
            <a:endParaRPr lang="x-none"/>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5" name="Shape 27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buNone/>
            </a:pPr>
            <a:endParaRPr lang="x-none"/>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5" name="Shape 27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buNone/>
            </a:pPr>
            <a:endParaRPr lang="x-non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381000" y="685800"/>
            <a:ext cx="6096000" cy="3429000"/>
          </a:xfrm>
        </p:spPr>
      </p:sp>
      <p:sp>
        <p:nvSpPr>
          <p:cNvPr id="3" name="2 Marcador de notas"/>
          <p:cNvSpPr>
            <a:spLocks noGrp="1"/>
          </p:cNvSpPr>
          <p:nvPr>
            <p:ph type="body" idx="1"/>
          </p:nvPr>
        </p:nvSpPr>
        <p:spPr/>
        <p:txBody>
          <a:bodyPr/>
          <a:lstStyle/>
          <a:p>
            <a:endParaRPr lang="es-AR" dirty="0"/>
          </a:p>
        </p:txBody>
      </p:sp>
    </p:spTree>
    <p:extLst>
      <p:ext uri="{BB962C8B-B14F-4D97-AF65-F5344CB8AC3E}">
        <p14:creationId xmlns:p14="http://schemas.microsoft.com/office/powerpoint/2010/main" xmlns="" val="28758324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2" name="Shape 2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381000" y="685800"/>
            <a:ext cx="6096000" cy="3429000"/>
          </a:xfrm>
        </p:spPr>
      </p:sp>
      <p:sp>
        <p:nvSpPr>
          <p:cNvPr id="3" name="2 Marcador de notas"/>
          <p:cNvSpPr>
            <a:spLocks noGrp="1"/>
          </p:cNvSpPr>
          <p:nvPr>
            <p:ph type="body" idx="1"/>
          </p:nvPr>
        </p:nvSpPr>
        <p:spPr/>
        <p:txBody>
          <a:bodyPr/>
          <a:lstStyle/>
          <a:p>
            <a:r>
              <a:rPr lang="es-AR" dirty="0" smtClean="0"/>
              <a:t>lambda</a:t>
            </a:r>
            <a:endParaRPr lang="es-AR" dirty="0"/>
          </a:p>
        </p:txBody>
      </p:sp>
    </p:spTree>
    <p:extLst>
      <p:ext uri="{BB962C8B-B14F-4D97-AF65-F5344CB8AC3E}">
        <p14:creationId xmlns:p14="http://schemas.microsoft.com/office/powerpoint/2010/main" xmlns="" val="10857177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381000" y="685800"/>
            <a:ext cx="6096000" cy="3429000"/>
          </a:xfrm>
        </p:spPr>
      </p:sp>
      <p:sp>
        <p:nvSpPr>
          <p:cNvPr id="3" name="2 Marcador de notas"/>
          <p:cNvSpPr>
            <a:spLocks noGrp="1"/>
          </p:cNvSpPr>
          <p:nvPr>
            <p:ph type="body" idx="1"/>
          </p:nvPr>
        </p:nvSpPr>
        <p:spPr/>
        <p:txBody>
          <a:bodyPr/>
          <a:lstStyle/>
          <a:p>
            <a:endParaRPr lang="es-AR" dirty="0"/>
          </a:p>
        </p:txBody>
      </p:sp>
    </p:spTree>
    <p:extLst>
      <p:ext uri="{BB962C8B-B14F-4D97-AF65-F5344CB8AC3E}">
        <p14:creationId xmlns:p14="http://schemas.microsoft.com/office/powerpoint/2010/main" xmlns="" val="10857177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381000" y="685800"/>
            <a:ext cx="6096000" cy="3429000"/>
          </a:xfrm>
        </p:spPr>
      </p:sp>
      <p:sp>
        <p:nvSpPr>
          <p:cNvPr id="3" name="2 Marcador de notas"/>
          <p:cNvSpPr>
            <a:spLocks noGrp="1"/>
          </p:cNvSpPr>
          <p:nvPr>
            <p:ph type="body" idx="1"/>
          </p:nvPr>
        </p:nvSpPr>
        <p:spPr/>
        <p:txBody>
          <a:bodyPr/>
          <a:lstStyle/>
          <a:p>
            <a:endParaRPr lang="es-AR" dirty="0"/>
          </a:p>
        </p:txBody>
      </p:sp>
    </p:spTree>
    <p:extLst>
      <p:ext uri="{BB962C8B-B14F-4D97-AF65-F5344CB8AC3E}">
        <p14:creationId xmlns:p14="http://schemas.microsoft.com/office/powerpoint/2010/main" xmlns="" val="10857177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381000" y="685800"/>
            <a:ext cx="6096000" cy="3429000"/>
          </a:xfrm>
        </p:spPr>
      </p:sp>
      <p:sp>
        <p:nvSpPr>
          <p:cNvPr id="3" name="2 Marcador de notas"/>
          <p:cNvSpPr>
            <a:spLocks noGrp="1"/>
          </p:cNvSpPr>
          <p:nvPr>
            <p:ph type="body" idx="1"/>
          </p:nvPr>
        </p:nvSpPr>
        <p:spPr/>
        <p:txBody>
          <a:bodyPr/>
          <a:lstStyle/>
          <a:p>
            <a:endParaRPr lang="es-AR" dirty="0"/>
          </a:p>
        </p:txBody>
      </p:sp>
    </p:spTree>
    <p:extLst>
      <p:ext uri="{BB962C8B-B14F-4D97-AF65-F5344CB8AC3E}">
        <p14:creationId xmlns:p14="http://schemas.microsoft.com/office/powerpoint/2010/main" xmlns="" val="10857177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buNone/>
            </a:pPr>
            <a:r>
              <a:rPr lang="es-AR" sz="1100" kern="1200" dirty="0" smtClean="0">
                <a:solidFill>
                  <a:schemeClr val="tx1"/>
                </a:solidFill>
                <a:latin typeface="+mn-lt"/>
                <a:ea typeface="+mn-ea"/>
                <a:cs typeface="+mn-cs"/>
              </a:rPr>
              <a:t>puede ocurrir que el teléfono de destino este ocupado, que todos los enlaces estén ocupados, o ambos</a:t>
            </a:r>
            <a:endParaRPr lang="x-none"/>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s-AR" sz="1100" kern="1200" dirty="0" smtClean="0">
                <a:solidFill>
                  <a:schemeClr val="tx1"/>
                </a:solidFill>
                <a:latin typeface="+mn-lt"/>
                <a:ea typeface="+mn-ea"/>
                <a:cs typeface="+mn-cs"/>
              </a:rPr>
              <a:t>Al llegar una llamada puede ocurrir que esté ocupada, sin enlace, o ambas. En caso de estar el destino ocupado, independientemente de si hay enlaces libres o no, se considera no exitosa y abandona el sistema. Si el destino está disponible pero no hay enlaces disponibles para establecer la llamada, ésta se coloca en una cola FIFO a la espera de que se desocupe un enlace.</a:t>
            </a:r>
          </a:p>
          <a:p>
            <a:endParaRPr lang="es-AR" sz="1100" kern="1200" dirty="0" smtClean="0">
              <a:solidFill>
                <a:schemeClr val="tx1"/>
              </a:solidFill>
              <a:latin typeface="+mn-lt"/>
              <a:ea typeface="+mn-ea"/>
              <a:cs typeface="+mn-cs"/>
            </a:endParaRPr>
          </a:p>
          <a:p>
            <a:r>
              <a:rPr lang="es-AR" sz="1100" kern="1200" dirty="0" smtClean="0">
                <a:solidFill>
                  <a:schemeClr val="tx1"/>
                </a:solidFill>
                <a:latin typeface="+mn-lt"/>
                <a:ea typeface="+mn-ea"/>
                <a:cs typeface="+mn-cs"/>
              </a:rPr>
              <a:t>Es importante remarcar que una llamada con destino ocupado y sin enlaces disponibles será considerada ocupada.</a:t>
            </a:r>
            <a:endParaRPr lang="es-AR" sz="1100" kern="1200" dirty="0">
              <a:solidFill>
                <a:schemeClr val="tx1"/>
              </a:solidFill>
              <a:latin typeface="+mn-lt"/>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
        <p:cNvGrpSpPr/>
        <p:nvPr/>
      </p:nvGrpSpPr>
      <p:grpSpPr>
        <a:xfrm>
          <a:off x="0" y="0"/>
          <a:ext cx="0" cy="0"/>
          <a:chOff x="0" y="0"/>
          <a:chExt cx="0" cy="0"/>
        </a:xfrm>
      </p:grpSpPr>
      <p:sp>
        <p:nvSpPr>
          <p:cNvPr id="8" name="Shape 8"/>
          <p:cNvSpPr/>
          <p:nvPr/>
        </p:nvSpPr>
        <p:spPr>
          <a:xfrm>
            <a:off x="0" y="0"/>
            <a:ext cx="9144000" cy="3518399"/>
          </a:xfrm>
          <a:prstGeom prst="rect">
            <a:avLst/>
          </a:prstGeom>
          <a:solidFill>
            <a:schemeClr val="dk2"/>
          </a:solidFill>
          <a:ln>
            <a:noFill/>
          </a:ln>
        </p:spPr>
        <p:txBody>
          <a:bodyPr lIns="91425" tIns="45700" rIns="91425" bIns="45700" anchor="ctr" anchorCtr="0">
            <a:noAutofit/>
          </a:bodyPr>
          <a:lstStyle/>
          <a:p>
            <a:endParaRPr dirty="0"/>
          </a:p>
        </p:txBody>
      </p:sp>
      <p:cxnSp>
        <p:nvCxnSpPr>
          <p:cNvPr id="9" name="Shape 9"/>
          <p:cNvCxnSpPr/>
          <p:nvPr/>
        </p:nvCxnSpPr>
        <p:spPr>
          <a:xfrm>
            <a:off x="0" y="3496604"/>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10" name="Shape 10"/>
          <p:cNvSpPr txBox="1">
            <a:spLocks noGrp="1"/>
          </p:cNvSpPr>
          <p:nvPr>
            <p:ph type="ctrTitle"/>
          </p:nvPr>
        </p:nvSpPr>
        <p:spPr>
          <a:xfrm>
            <a:off x="685800" y="1867781"/>
            <a:ext cx="7772400" cy="1648800"/>
          </a:xfrm>
          <a:prstGeom prst="rect">
            <a:avLst/>
          </a:prstGeom>
        </p:spPr>
        <p:txBody>
          <a:bodyPr lIns="91425" tIns="91425" rIns="91425" bIns="91425" anchor="b" anchorCtr="0"/>
          <a:lstStyle>
            <a:lvl1pPr indent="457200">
              <a:buSzPct val="100000"/>
              <a:defRPr sz="7200"/>
            </a:lvl1pPr>
            <a:lvl2pPr indent="457200">
              <a:buSzPct val="100000"/>
              <a:defRPr sz="7200"/>
            </a:lvl2pPr>
            <a:lvl3pPr indent="457200">
              <a:buSzPct val="100000"/>
              <a:defRPr sz="7200"/>
            </a:lvl3pPr>
            <a:lvl4pPr indent="457200">
              <a:buSzPct val="100000"/>
              <a:defRPr sz="7200"/>
            </a:lvl4pPr>
            <a:lvl5pPr indent="457200">
              <a:buSzPct val="100000"/>
              <a:defRPr sz="7200"/>
            </a:lvl5pPr>
            <a:lvl6pPr indent="457200">
              <a:buSzPct val="100000"/>
              <a:defRPr sz="7200"/>
            </a:lvl6pPr>
            <a:lvl7pPr indent="457200">
              <a:buSzPct val="100000"/>
              <a:defRPr sz="7200"/>
            </a:lvl7pPr>
            <a:lvl8pPr indent="457200">
              <a:buSzPct val="100000"/>
              <a:defRPr sz="7200"/>
            </a:lvl8pPr>
            <a:lvl9pPr indent="457200">
              <a:buSzPct val="100000"/>
              <a:defRPr sz="7200"/>
            </a:lvl9pPr>
          </a:lstStyle>
          <a:p>
            <a:endParaRPr/>
          </a:p>
        </p:txBody>
      </p:sp>
      <p:sp>
        <p:nvSpPr>
          <p:cNvPr id="11" name="Shape 11"/>
          <p:cNvSpPr txBox="1">
            <a:spLocks noGrp="1"/>
          </p:cNvSpPr>
          <p:nvPr>
            <p:ph type="subTitle" idx="1"/>
          </p:nvPr>
        </p:nvSpPr>
        <p:spPr>
          <a:xfrm>
            <a:off x="685800" y="3627026"/>
            <a:ext cx="7772400" cy="774300"/>
          </a:xfrm>
          <a:prstGeom prst="rect">
            <a:avLst/>
          </a:prstGeom>
        </p:spPr>
        <p:txBody>
          <a:bodyPr lIns="91425" tIns="91425" rIns="91425" bIns="91425" anchor="t" anchorCtr="0"/>
          <a:lstStyle>
            <a:lvl1pPr marL="0">
              <a:spcBef>
                <a:spcPts val="0"/>
              </a:spcBef>
              <a:buClr>
                <a:schemeClr val="dk2"/>
              </a:buClr>
              <a:buNone/>
              <a:defRPr>
                <a:solidFill>
                  <a:schemeClr val="dk2"/>
                </a:solidFill>
              </a:defRPr>
            </a:lvl1pPr>
            <a:lvl2pPr marL="0" indent="190500">
              <a:spcBef>
                <a:spcPts val="0"/>
              </a:spcBef>
              <a:buClr>
                <a:schemeClr val="dk2"/>
              </a:buClr>
              <a:buSzPct val="100000"/>
              <a:buNone/>
              <a:defRPr sz="3000">
                <a:solidFill>
                  <a:schemeClr val="dk2"/>
                </a:solidFill>
              </a:defRPr>
            </a:lvl2pPr>
            <a:lvl3pPr marL="0" indent="190500">
              <a:spcBef>
                <a:spcPts val="0"/>
              </a:spcBef>
              <a:buClr>
                <a:schemeClr val="dk2"/>
              </a:buClr>
              <a:buSzPct val="100000"/>
              <a:buNone/>
              <a:defRPr sz="3000">
                <a:solidFill>
                  <a:schemeClr val="dk2"/>
                </a:solidFill>
              </a:defRPr>
            </a:lvl3pPr>
            <a:lvl4pPr marL="0" indent="190500">
              <a:spcBef>
                <a:spcPts val="0"/>
              </a:spcBef>
              <a:buClr>
                <a:schemeClr val="dk2"/>
              </a:buClr>
              <a:buSzPct val="100000"/>
              <a:buNone/>
              <a:defRPr sz="3000">
                <a:solidFill>
                  <a:schemeClr val="dk2"/>
                </a:solidFill>
              </a:defRPr>
            </a:lvl4pPr>
            <a:lvl5pPr marL="0" indent="190500">
              <a:spcBef>
                <a:spcPts val="0"/>
              </a:spcBef>
              <a:buClr>
                <a:schemeClr val="dk2"/>
              </a:buClr>
              <a:buSzPct val="100000"/>
              <a:buNone/>
              <a:defRPr sz="3000">
                <a:solidFill>
                  <a:schemeClr val="dk2"/>
                </a:solidFill>
              </a:defRPr>
            </a:lvl5pPr>
            <a:lvl6pPr marL="0" indent="190500">
              <a:spcBef>
                <a:spcPts val="0"/>
              </a:spcBef>
              <a:buClr>
                <a:schemeClr val="dk2"/>
              </a:buClr>
              <a:buSzPct val="100000"/>
              <a:buNone/>
              <a:defRPr sz="3000">
                <a:solidFill>
                  <a:schemeClr val="dk2"/>
                </a:solidFill>
              </a:defRPr>
            </a:lvl6pPr>
            <a:lvl7pPr marL="0" indent="190500">
              <a:spcBef>
                <a:spcPts val="0"/>
              </a:spcBef>
              <a:buClr>
                <a:schemeClr val="dk2"/>
              </a:buClr>
              <a:buSzPct val="100000"/>
              <a:buNone/>
              <a:defRPr sz="3000">
                <a:solidFill>
                  <a:schemeClr val="dk2"/>
                </a:solidFill>
              </a:defRPr>
            </a:lvl7pPr>
            <a:lvl8pPr marL="0" indent="190500">
              <a:spcBef>
                <a:spcPts val="0"/>
              </a:spcBef>
              <a:buClr>
                <a:schemeClr val="dk2"/>
              </a:buClr>
              <a:buSzPct val="100000"/>
              <a:buNone/>
              <a:defRPr sz="3000">
                <a:solidFill>
                  <a:schemeClr val="dk2"/>
                </a:solidFill>
              </a:defRPr>
            </a:lvl8pPr>
            <a:lvl9pPr marL="0" indent="190500">
              <a:spcBef>
                <a:spcPts val="0"/>
              </a:spcBef>
              <a:buClr>
                <a:schemeClr val="dk2"/>
              </a:buClr>
              <a:buSzPct val="100000"/>
              <a:buNone/>
              <a:defRPr sz="3000">
                <a:solidFill>
                  <a:schemeClr val="dk2"/>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2"/>
        <p:cNvGrpSpPr/>
        <p:nvPr/>
      </p:nvGrpSpPr>
      <p:grpSpPr>
        <a:xfrm>
          <a:off x="0" y="0"/>
          <a:ext cx="0" cy="0"/>
          <a:chOff x="0" y="0"/>
          <a:chExt cx="0" cy="0"/>
        </a:xfrm>
      </p:grpSpPr>
      <p:sp>
        <p:nvSpPr>
          <p:cNvPr id="13" name="Shape 13"/>
          <p:cNvSpPr/>
          <p:nvPr/>
        </p:nvSpPr>
        <p:spPr>
          <a:xfrm>
            <a:off x="0" y="0"/>
            <a:ext cx="9144000" cy="1149900"/>
          </a:xfrm>
          <a:prstGeom prst="rect">
            <a:avLst/>
          </a:prstGeom>
          <a:solidFill>
            <a:srgbClr val="2388DB"/>
          </a:solidFill>
          <a:ln>
            <a:noFill/>
          </a:ln>
        </p:spPr>
        <p:txBody>
          <a:bodyPr lIns="91425" tIns="45700" rIns="91425" bIns="45700" anchor="ctr" anchorCtr="0">
            <a:noAutofit/>
          </a:bodyPr>
          <a:lstStyle/>
          <a:p>
            <a:endParaRPr dirty="0"/>
          </a:p>
        </p:txBody>
      </p:sp>
      <p:cxnSp>
        <p:nvCxnSpPr>
          <p:cNvPr id="14" name="Shape 14"/>
          <p:cNvCxnSpPr/>
          <p:nvPr/>
        </p:nvCxnSpPr>
        <p:spPr>
          <a:xfrm>
            <a:off x="0" y="1127875"/>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15" name="Shape 15"/>
          <p:cNvSpPr txBox="1">
            <a:spLocks noGrp="1"/>
          </p:cNvSpPr>
          <p:nvPr>
            <p:ph type="title"/>
          </p:nvPr>
        </p:nvSpPr>
        <p:spPr>
          <a:xfrm>
            <a:off x="457200" y="205978"/>
            <a:ext cx="8229600" cy="857400"/>
          </a:xfrm>
          <a:prstGeom prst="rect">
            <a:avLst/>
          </a:prstGeom>
        </p:spPr>
        <p:txBody>
          <a:bodyPr lIns="91425" tIns="91425" rIns="91425" b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16" name="Shape 16"/>
          <p:cNvSpPr txBox="1">
            <a:spLocks noGrp="1"/>
          </p:cNvSpPr>
          <p:nvPr>
            <p:ph type="body" idx="1"/>
          </p:nvPr>
        </p:nvSpPr>
        <p:spPr>
          <a:xfrm>
            <a:off x="457200" y="1200150"/>
            <a:ext cx="8229600" cy="3725699"/>
          </a:xfrm>
          <a:prstGeom prst="rect">
            <a:avLst/>
          </a:prstGeom>
        </p:spPr>
        <p:txBody>
          <a:bodyPr lIns="91425" tIns="91425" rIns="91425" b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7"/>
        <p:cNvGrpSpPr/>
        <p:nvPr/>
      </p:nvGrpSpPr>
      <p:grpSpPr>
        <a:xfrm>
          <a:off x="0" y="0"/>
          <a:ext cx="0" cy="0"/>
          <a:chOff x="0" y="0"/>
          <a:chExt cx="0" cy="0"/>
        </a:xfrm>
      </p:grpSpPr>
      <p:sp>
        <p:nvSpPr>
          <p:cNvPr id="18" name="Shape 18"/>
          <p:cNvSpPr/>
          <p:nvPr/>
        </p:nvSpPr>
        <p:spPr>
          <a:xfrm>
            <a:off x="0" y="0"/>
            <a:ext cx="9144000" cy="1149900"/>
          </a:xfrm>
          <a:prstGeom prst="rect">
            <a:avLst/>
          </a:prstGeom>
          <a:solidFill>
            <a:schemeClr val="dk2"/>
          </a:solidFill>
          <a:ln>
            <a:noFill/>
          </a:ln>
        </p:spPr>
        <p:txBody>
          <a:bodyPr lIns="91425" tIns="45700" rIns="91425" bIns="45700" anchor="ctr" anchorCtr="0">
            <a:noAutofit/>
          </a:bodyPr>
          <a:lstStyle/>
          <a:p>
            <a:endParaRPr dirty="0"/>
          </a:p>
        </p:txBody>
      </p:sp>
      <p:cxnSp>
        <p:nvCxnSpPr>
          <p:cNvPr id="19" name="Shape 19"/>
          <p:cNvCxnSpPr/>
          <p:nvPr/>
        </p:nvCxnSpPr>
        <p:spPr>
          <a:xfrm>
            <a:off x="0" y="1127875"/>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20" name="Shape 20"/>
          <p:cNvSpPr txBox="1">
            <a:spLocks noGrp="1"/>
          </p:cNvSpPr>
          <p:nvPr>
            <p:ph type="title"/>
          </p:nvPr>
        </p:nvSpPr>
        <p:spPr>
          <a:xfrm>
            <a:off x="457200" y="205978"/>
            <a:ext cx="8229600" cy="857400"/>
          </a:xfrm>
          <a:prstGeom prst="rect">
            <a:avLst/>
          </a:prstGeom>
        </p:spPr>
        <p:txBody>
          <a:bodyPr lIns="91425" tIns="91425" rIns="91425" b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21" name="Shape 21"/>
          <p:cNvSpPr txBox="1">
            <a:spLocks noGrp="1"/>
          </p:cNvSpPr>
          <p:nvPr>
            <p:ph type="body" idx="1"/>
          </p:nvPr>
        </p:nvSpPr>
        <p:spPr>
          <a:xfrm>
            <a:off x="457200" y="1200150"/>
            <a:ext cx="3994500" cy="3725699"/>
          </a:xfrm>
          <a:prstGeom prst="rect">
            <a:avLst/>
          </a:prstGeom>
        </p:spPr>
        <p:txBody>
          <a:bodyPr lIns="91425" tIns="91425" rIns="91425" b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22" name="Shape 22"/>
          <p:cNvSpPr txBox="1">
            <a:spLocks noGrp="1"/>
          </p:cNvSpPr>
          <p:nvPr>
            <p:ph type="body" idx="2"/>
          </p:nvPr>
        </p:nvSpPr>
        <p:spPr>
          <a:xfrm>
            <a:off x="4692273" y="1200150"/>
            <a:ext cx="3994500" cy="3725699"/>
          </a:xfrm>
          <a:prstGeom prst="rect">
            <a:avLst/>
          </a:prstGeom>
        </p:spPr>
        <p:txBody>
          <a:bodyPr lIns="91425" tIns="91425" rIns="91425" b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3"/>
        <p:cNvGrpSpPr/>
        <p:nvPr/>
      </p:nvGrpSpPr>
      <p:grpSpPr>
        <a:xfrm>
          <a:off x="0" y="0"/>
          <a:ext cx="0" cy="0"/>
          <a:chOff x="0" y="0"/>
          <a:chExt cx="0" cy="0"/>
        </a:xfrm>
      </p:grpSpPr>
      <p:sp>
        <p:nvSpPr>
          <p:cNvPr id="24" name="Shape 24"/>
          <p:cNvSpPr/>
          <p:nvPr/>
        </p:nvSpPr>
        <p:spPr>
          <a:xfrm>
            <a:off x="0" y="0"/>
            <a:ext cx="9144000" cy="1149900"/>
          </a:xfrm>
          <a:prstGeom prst="rect">
            <a:avLst/>
          </a:prstGeom>
          <a:solidFill>
            <a:srgbClr val="2388DB"/>
          </a:solidFill>
          <a:ln>
            <a:noFill/>
          </a:ln>
        </p:spPr>
        <p:txBody>
          <a:bodyPr lIns="91425" tIns="45700" rIns="91425" bIns="45700" anchor="ctr" anchorCtr="0">
            <a:noAutofit/>
          </a:bodyPr>
          <a:lstStyle/>
          <a:p>
            <a:endParaRPr dirty="0"/>
          </a:p>
        </p:txBody>
      </p:sp>
      <p:cxnSp>
        <p:nvCxnSpPr>
          <p:cNvPr id="25" name="Shape 25"/>
          <p:cNvCxnSpPr/>
          <p:nvPr/>
        </p:nvCxnSpPr>
        <p:spPr>
          <a:xfrm>
            <a:off x="0" y="1127875"/>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26" name="Shape 26"/>
          <p:cNvSpPr txBox="1">
            <a:spLocks noGrp="1"/>
          </p:cNvSpPr>
          <p:nvPr>
            <p:ph type="title"/>
          </p:nvPr>
        </p:nvSpPr>
        <p:spPr>
          <a:xfrm>
            <a:off x="457200" y="205978"/>
            <a:ext cx="8229600" cy="857400"/>
          </a:xfrm>
          <a:prstGeom prst="rect">
            <a:avLst/>
          </a:prstGeom>
        </p:spPr>
        <p:txBody>
          <a:bodyPr lIns="91425" tIns="91425" rIns="91425" b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27"/>
        <p:cNvGrpSpPr/>
        <p:nvPr/>
      </p:nvGrpSpPr>
      <p:grpSpPr>
        <a:xfrm>
          <a:off x="0" y="0"/>
          <a:ext cx="0" cy="0"/>
          <a:chOff x="0" y="0"/>
          <a:chExt cx="0" cy="0"/>
        </a:xfrm>
      </p:grpSpPr>
      <p:sp>
        <p:nvSpPr>
          <p:cNvPr id="28" name="Shape 28"/>
          <p:cNvSpPr txBox="1">
            <a:spLocks noGrp="1"/>
          </p:cNvSpPr>
          <p:nvPr>
            <p:ph type="body" idx="1"/>
          </p:nvPr>
        </p:nvSpPr>
        <p:spPr>
          <a:xfrm>
            <a:off x="457200" y="4406309"/>
            <a:ext cx="8229600" cy="519599"/>
          </a:xfrm>
          <a:prstGeom prst="rect">
            <a:avLst/>
          </a:prstGeom>
        </p:spPr>
        <p:txBody>
          <a:bodyPr lIns="91425" tIns="91425" rIns="91425" bIns="91425" anchor="t" anchorCtr="0"/>
          <a:lstStyle>
            <a:lvl1pPr marL="285750" indent="-171450">
              <a:spcBef>
                <a:spcPts val="0"/>
              </a:spcBef>
              <a:buClr>
                <a:schemeClr val="dk2"/>
              </a:buClr>
              <a:buSzPct val="100000"/>
              <a:buNone/>
              <a:defRPr sz="1800">
                <a:solidFill>
                  <a:schemeClr val="dk2"/>
                </a:solidFill>
              </a:defRPr>
            </a:lvl1pPr>
          </a:lstStyle>
          <a:p>
            <a:endParaRPr/>
          </a:p>
        </p:txBody>
      </p:sp>
      <p:sp>
        <p:nvSpPr>
          <p:cNvPr id="29" name="Shape 29"/>
          <p:cNvSpPr/>
          <p:nvPr/>
        </p:nvSpPr>
        <p:spPr>
          <a:xfrm>
            <a:off x="4274" y="0"/>
            <a:ext cx="9144000" cy="4406399"/>
          </a:xfrm>
          <a:prstGeom prst="rect">
            <a:avLst/>
          </a:prstGeom>
          <a:solidFill>
            <a:srgbClr val="2388DB"/>
          </a:solidFill>
          <a:ln>
            <a:noFill/>
          </a:ln>
        </p:spPr>
        <p:txBody>
          <a:bodyPr lIns="91425" tIns="45700" rIns="91425" bIns="45700" anchor="ctr" anchorCtr="0">
            <a:noAutofit/>
          </a:bodyPr>
          <a:lstStyle/>
          <a:p>
            <a:endParaRPr dirty="0"/>
          </a:p>
        </p:txBody>
      </p:sp>
      <p:cxnSp>
        <p:nvCxnSpPr>
          <p:cNvPr id="30" name="Shape 30"/>
          <p:cNvCxnSpPr/>
          <p:nvPr/>
        </p:nvCxnSpPr>
        <p:spPr>
          <a:xfrm>
            <a:off x="0" y="4384371"/>
            <a:ext cx="9144000" cy="0"/>
          </a:xfrm>
          <a:prstGeom prst="straightConnector1">
            <a:avLst/>
          </a:prstGeom>
          <a:noFill/>
          <a:ln w="57150" cap="flat">
            <a:solidFill>
              <a:srgbClr val="000000">
                <a:alpha val="14901"/>
              </a:srgbClr>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bg>
      <p:bgPr>
        <a:solidFill>
          <a:schemeClr val="dk2"/>
        </a:solidFill>
        <a:effectLst/>
      </p:bgPr>
    </p:bg>
    <p:spTree>
      <p:nvGrpSpPr>
        <p:cNvPr id="1" name="Shape 3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05978"/>
            <a:ext cx="8229600" cy="857400"/>
          </a:xfrm>
          <a:prstGeom prst="rect">
            <a:avLst/>
          </a:prstGeom>
        </p:spPr>
        <p:txBody>
          <a:bodyPr lIns="91425" tIns="91425" rIns="91425" bIns="91425" anchor="b" anchorCtr="0"/>
          <a:lstStyle>
            <a:lvl1pPr marL="0">
              <a:buClr>
                <a:schemeClr val="lt1"/>
              </a:buClr>
              <a:buSzPct val="100000"/>
              <a:buNone/>
              <a:defRPr sz="3600" b="1">
                <a:solidFill>
                  <a:schemeClr val="lt1"/>
                </a:solidFill>
              </a:defRPr>
            </a:lvl1pPr>
            <a:lvl2pPr marL="0" indent="228600">
              <a:buClr>
                <a:schemeClr val="lt1"/>
              </a:buClr>
              <a:buSzPct val="100000"/>
              <a:buNone/>
              <a:defRPr sz="3600" b="1">
                <a:solidFill>
                  <a:schemeClr val="lt1"/>
                </a:solidFill>
              </a:defRPr>
            </a:lvl2pPr>
            <a:lvl3pPr marL="0" indent="228600">
              <a:buClr>
                <a:schemeClr val="lt1"/>
              </a:buClr>
              <a:buSzPct val="100000"/>
              <a:buNone/>
              <a:defRPr sz="3600" b="1">
                <a:solidFill>
                  <a:schemeClr val="lt1"/>
                </a:solidFill>
              </a:defRPr>
            </a:lvl3pPr>
            <a:lvl4pPr marL="0" indent="228600">
              <a:buClr>
                <a:schemeClr val="lt1"/>
              </a:buClr>
              <a:buSzPct val="100000"/>
              <a:buNone/>
              <a:defRPr sz="3600" b="1">
                <a:solidFill>
                  <a:schemeClr val="lt1"/>
                </a:solidFill>
              </a:defRPr>
            </a:lvl4pPr>
            <a:lvl5pPr marL="0" indent="228600">
              <a:buClr>
                <a:schemeClr val="lt1"/>
              </a:buClr>
              <a:buSzPct val="100000"/>
              <a:buNone/>
              <a:defRPr sz="3600" b="1">
                <a:solidFill>
                  <a:schemeClr val="lt1"/>
                </a:solidFill>
              </a:defRPr>
            </a:lvl5pPr>
            <a:lvl6pPr marL="0" indent="228600">
              <a:buClr>
                <a:schemeClr val="lt1"/>
              </a:buClr>
              <a:buSzPct val="100000"/>
              <a:buNone/>
              <a:defRPr sz="3600" b="1">
                <a:solidFill>
                  <a:schemeClr val="lt1"/>
                </a:solidFill>
              </a:defRPr>
            </a:lvl6pPr>
            <a:lvl7pPr marL="0" indent="228600">
              <a:buClr>
                <a:schemeClr val="lt1"/>
              </a:buClr>
              <a:buSzPct val="100000"/>
              <a:buNone/>
              <a:defRPr sz="3600" b="1">
                <a:solidFill>
                  <a:schemeClr val="lt1"/>
                </a:solidFill>
              </a:defRPr>
            </a:lvl7pPr>
            <a:lvl8pPr marL="0" indent="228600">
              <a:buClr>
                <a:schemeClr val="lt1"/>
              </a:buClr>
              <a:buSzPct val="100000"/>
              <a:buNone/>
              <a:defRPr sz="3600" b="1">
                <a:solidFill>
                  <a:schemeClr val="lt1"/>
                </a:solidFill>
              </a:defRPr>
            </a:lvl8pPr>
            <a:lvl9pPr marL="0" indent="228600">
              <a:buClr>
                <a:schemeClr val="lt1"/>
              </a:buClr>
              <a:buSzPct val="100000"/>
              <a:buNone/>
              <a:defRPr sz="3600" b="1">
                <a:solidFill>
                  <a:schemeClr val="lt1"/>
                </a:solidFill>
              </a:defRPr>
            </a:lvl9pPr>
          </a:lstStyle>
          <a:p>
            <a:endParaRPr/>
          </a:p>
        </p:txBody>
      </p:sp>
      <p:sp>
        <p:nvSpPr>
          <p:cNvPr id="6" name="Shape 6"/>
          <p:cNvSpPr txBox="1">
            <a:spLocks noGrp="1"/>
          </p:cNvSpPr>
          <p:nvPr>
            <p:ph type="body" idx="1"/>
          </p:nvPr>
        </p:nvSpPr>
        <p:spPr>
          <a:xfrm>
            <a:off x="457200" y="1200150"/>
            <a:ext cx="8229600" cy="3725699"/>
          </a:xfrm>
          <a:prstGeom prst="rect">
            <a:avLst/>
          </a:prstGeom>
        </p:spPr>
        <p:txBody>
          <a:bodyPr lIns="91425" tIns="91425" rIns="91425" bIns="91425" anchor="t" anchorCtr="0"/>
          <a:lstStyle>
            <a:lvl1pPr marL="342900" indent="-152400">
              <a:spcBef>
                <a:spcPts val="600"/>
              </a:spcBef>
              <a:buClr>
                <a:schemeClr val="dk1"/>
              </a:buClr>
              <a:buSzPct val="100000"/>
              <a:defRPr sz="3000">
                <a:solidFill>
                  <a:schemeClr val="dk1"/>
                </a:solidFill>
              </a:defRPr>
            </a:lvl1pPr>
            <a:lvl2pPr marL="742950" indent="-133350">
              <a:spcBef>
                <a:spcPts val="480"/>
              </a:spcBef>
              <a:buClr>
                <a:schemeClr val="dk1"/>
              </a:buClr>
              <a:buSzPct val="100000"/>
              <a:defRPr sz="2400">
                <a:solidFill>
                  <a:schemeClr val="dk1"/>
                </a:solidFill>
              </a:defRPr>
            </a:lvl2pPr>
            <a:lvl3pPr marL="1143000" indent="-76200">
              <a:spcBef>
                <a:spcPts val="480"/>
              </a:spcBef>
              <a:buClr>
                <a:schemeClr val="dk1"/>
              </a:buClr>
              <a:buSzPct val="100000"/>
              <a:defRPr sz="2400">
                <a:solidFill>
                  <a:schemeClr val="dk1"/>
                </a:solidFill>
              </a:defRPr>
            </a:lvl3pPr>
            <a:lvl4pPr marL="1600200" indent="-114300">
              <a:spcBef>
                <a:spcPts val="360"/>
              </a:spcBef>
              <a:buClr>
                <a:schemeClr val="dk1"/>
              </a:buClr>
              <a:buSzPct val="100000"/>
              <a:defRPr sz="1800">
                <a:solidFill>
                  <a:schemeClr val="dk1"/>
                </a:solidFill>
              </a:defRPr>
            </a:lvl4pPr>
            <a:lvl5pPr marL="2057400" indent="-114300">
              <a:spcBef>
                <a:spcPts val="360"/>
              </a:spcBef>
              <a:buClr>
                <a:schemeClr val="dk1"/>
              </a:buClr>
              <a:buSzPct val="100000"/>
              <a:defRPr sz="1800">
                <a:solidFill>
                  <a:schemeClr val="dk1"/>
                </a:solidFill>
              </a:defRPr>
            </a:lvl5pPr>
            <a:lvl6pPr marL="2514600" indent="-114300">
              <a:spcBef>
                <a:spcPts val="360"/>
              </a:spcBef>
              <a:buClr>
                <a:schemeClr val="dk1"/>
              </a:buClr>
              <a:buSzPct val="100000"/>
              <a:defRPr sz="1800">
                <a:solidFill>
                  <a:schemeClr val="dk1"/>
                </a:solidFill>
              </a:defRPr>
            </a:lvl6pPr>
            <a:lvl7pPr marL="2971800" indent="-114300">
              <a:spcBef>
                <a:spcPts val="360"/>
              </a:spcBef>
              <a:buClr>
                <a:schemeClr val="dk1"/>
              </a:buClr>
              <a:buSzPct val="100000"/>
              <a:defRPr sz="1800">
                <a:solidFill>
                  <a:schemeClr val="dk1"/>
                </a:solidFill>
              </a:defRPr>
            </a:lvl7pPr>
            <a:lvl8pPr marL="3429000" indent="-114300">
              <a:spcBef>
                <a:spcPts val="360"/>
              </a:spcBef>
              <a:buClr>
                <a:schemeClr val="dk1"/>
              </a:buClr>
              <a:buSzPct val="100000"/>
              <a:defRPr sz="1800">
                <a:solidFill>
                  <a:schemeClr val="dk1"/>
                </a:solidFill>
              </a:defRPr>
            </a:lvl8pPr>
            <a:lvl9pPr marL="3886200" indent="-114300">
              <a:spcBef>
                <a:spcPts val="360"/>
              </a:spcBef>
              <a:buClr>
                <a:schemeClr val="dk1"/>
              </a:buClr>
              <a:buSzPct val="100000"/>
              <a:defRPr sz="1800">
                <a:solidFill>
                  <a:schemeClr val="dk1"/>
                </a:solidFil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chart" Target="../charts/chart2.xml"/><Relationship Id="rId4" Type="http://schemas.openxmlformats.org/officeDocument/2006/relationships/chart" Target="../charts/chart1.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chart" Target="../charts/chart4.xml"/><Relationship Id="rId4" Type="http://schemas.openxmlformats.org/officeDocument/2006/relationships/chart" Target="../charts/chart3.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Shape 33"/>
          <p:cNvSpPr txBox="1">
            <a:spLocks noGrp="1"/>
          </p:cNvSpPr>
          <p:nvPr>
            <p:ph type="ctrTitle"/>
          </p:nvPr>
        </p:nvSpPr>
        <p:spPr>
          <a:xfrm>
            <a:off x="685800" y="652775"/>
            <a:ext cx="7772400" cy="2172299"/>
          </a:xfrm>
          <a:prstGeom prst="rect">
            <a:avLst/>
          </a:prstGeom>
        </p:spPr>
        <p:txBody>
          <a:bodyPr lIns="91425" tIns="91425" rIns="91425" bIns="91425" anchor="b" anchorCtr="0">
            <a:noAutofit/>
          </a:bodyPr>
          <a:lstStyle/>
          <a:p>
            <a:pPr lvl="0" algn="ctr" rtl="0">
              <a:buNone/>
            </a:pPr>
            <a:r>
              <a:rPr lang="x-none" sz="3600"/>
              <a:t>
</a:t>
            </a:r>
          </a:p>
          <a:p>
            <a:pPr lvl="0" algn="ctr" rtl="0">
              <a:buNone/>
            </a:pPr>
            <a:r>
              <a:rPr lang="es-AR" sz="3600" dirty="0" smtClean="0"/>
              <a:t>Simulación de un conmutador telefónico mediante eventos discretos</a:t>
            </a:r>
            <a:endParaRPr lang="x-none" sz="3600"/>
          </a:p>
          <a:p>
            <a:endParaRPr lang="x-none" sz="3600"/>
          </a:p>
        </p:txBody>
      </p:sp>
      <p:sp>
        <p:nvSpPr>
          <p:cNvPr id="34" name="Shape 34"/>
          <p:cNvSpPr txBox="1">
            <a:spLocks noGrp="1"/>
          </p:cNvSpPr>
          <p:nvPr>
            <p:ph type="subTitle" idx="1"/>
          </p:nvPr>
        </p:nvSpPr>
        <p:spPr>
          <a:xfrm>
            <a:off x="1419225" y="3627025"/>
            <a:ext cx="7038899" cy="1449000"/>
          </a:xfrm>
          <a:prstGeom prst="rect">
            <a:avLst/>
          </a:prstGeom>
        </p:spPr>
        <p:txBody>
          <a:bodyPr lIns="91425" tIns="91425" rIns="91425" bIns="91425" anchor="t" anchorCtr="0">
            <a:noAutofit/>
          </a:bodyPr>
          <a:lstStyle/>
          <a:p>
            <a:r>
              <a:rPr lang="es-AR" sz="1400" dirty="0" smtClean="0"/>
              <a:t>Alumno: Picón Dario</a:t>
            </a:r>
          </a:p>
          <a:p>
            <a:r>
              <a:rPr lang="es-AR" sz="1400" dirty="0" smtClean="0"/>
              <a:t>Carrera: Ingeniería en Sistemas. Dpto. de </a:t>
            </a:r>
            <a:r>
              <a:rPr lang="es-AR" sz="1400" dirty="0" smtClean="0"/>
              <a:t>Cs.</a:t>
            </a:r>
            <a:r>
              <a:rPr lang="es-AR" sz="1400" dirty="0" smtClean="0"/>
              <a:t> Exactas y Naturales</a:t>
            </a:r>
          </a:p>
          <a:p>
            <a:r>
              <a:rPr lang="es-AR" sz="1400" dirty="0" smtClean="0"/>
              <a:t>Cátedra: Modelos y simulación</a:t>
            </a:r>
          </a:p>
          <a:p>
            <a:r>
              <a:rPr lang="es-AR" sz="1400" dirty="0" smtClean="0"/>
              <a:t>Docentes: </a:t>
            </a:r>
            <a:r>
              <a:rPr lang="es-AR" sz="1400" dirty="0" smtClean="0"/>
              <a:t>Lasso</a:t>
            </a:r>
            <a:r>
              <a:rPr lang="es-AR" sz="1400" dirty="0" smtClean="0"/>
              <a:t> Marta, Vidal Pablo</a:t>
            </a:r>
          </a:p>
          <a:p>
            <a:endParaRPr lang="x-none" sz="1400"/>
          </a:p>
          <a:p>
            <a:pPr algn="ctr">
              <a:buNone/>
            </a:pPr>
            <a:r>
              <a:rPr lang="x-none" sz="1400"/>
              <a:t>Universidad Nacional de la Patagonia Austral - Unidad Académica Caleta Olivia</a:t>
            </a:r>
          </a:p>
        </p:txBody>
      </p:sp>
      <p:pic>
        <p:nvPicPr>
          <p:cNvPr id="35" name="Shape 35"/>
          <p:cNvPicPr preferRelativeResize="0"/>
          <p:nvPr/>
        </p:nvPicPr>
        <p:blipFill>
          <a:blip r:embed="rId3"/>
          <a:stretch>
            <a:fillRect/>
          </a:stretch>
        </p:blipFill>
        <p:spPr>
          <a:xfrm>
            <a:off x="69663" y="3550825"/>
            <a:ext cx="1360061" cy="1516475"/>
          </a:xfrm>
          <a:prstGeom prst="rect">
            <a:avLst/>
          </a:prstGeom>
        </p:spPr>
      </p:pic>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buNone/>
            </a:pPr>
            <a:r>
              <a:rPr lang="es-AR" sz="3000" dirty="0" smtClean="0"/>
              <a:t>Modelado e implementación</a:t>
            </a:r>
            <a:endParaRPr lang="x-none" sz="3000"/>
          </a:p>
        </p:txBody>
      </p:sp>
      <p:sp>
        <p:nvSpPr>
          <p:cNvPr id="175" name="Shape 175"/>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buFont typeface="Arial" pitchFamily="34" charset="0"/>
              <a:buChar char="•"/>
            </a:pPr>
            <a:endParaRPr lang="es-AR" sz="1800" dirty="0" smtClean="0"/>
          </a:p>
          <a:p>
            <a:pPr lvl="0" rtl="0">
              <a:buFont typeface="Arial" pitchFamily="34" charset="0"/>
              <a:buChar char="•"/>
            </a:pPr>
            <a:r>
              <a:rPr lang="es-AR" sz="1800" dirty="0" smtClean="0"/>
              <a:t>Núcleo del modelo basado en un sistema de línea de espera con n servidores en paralelo.</a:t>
            </a:r>
          </a:p>
          <a:p>
            <a:pPr lvl="0" rtl="0">
              <a:buFont typeface="Arial" pitchFamily="34" charset="0"/>
              <a:buChar char="•"/>
            </a:pPr>
            <a:r>
              <a:rPr lang="es-AR" sz="1800" dirty="0" smtClean="0"/>
              <a:t>Simulación por medio de eventos discretos.</a:t>
            </a:r>
          </a:p>
          <a:p>
            <a:pPr lvl="0" rtl="0">
              <a:buFont typeface="Arial" pitchFamily="34" charset="0"/>
              <a:buChar char="•"/>
            </a:pPr>
            <a:r>
              <a:rPr lang="es-AR" sz="1800" dirty="0" smtClean="0"/>
              <a:t>Implementado con Java, POO.</a:t>
            </a:r>
          </a:p>
          <a:p>
            <a:pPr lvl="0" rtl="0">
              <a:buFont typeface="Arial" pitchFamily="34" charset="0"/>
              <a:buChar char="•"/>
            </a:pPr>
            <a:r>
              <a:rPr lang="es-AR" sz="1800" dirty="0" smtClean="0"/>
              <a:t>No se usaron librerías existentes de java para simulación de eventos discretos.</a:t>
            </a:r>
            <a:endParaRPr lang="x-none" sz="1800"/>
          </a:p>
        </p:txBody>
      </p:sp>
      <p:pic>
        <p:nvPicPr>
          <p:cNvPr id="176" name="Shape 176"/>
          <p:cNvPicPr preferRelativeResize="0"/>
          <p:nvPr/>
        </p:nvPicPr>
        <p:blipFill>
          <a:blip r:embed="rId3"/>
          <a:stretch>
            <a:fillRect/>
          </a:stretch>
        </p:blipFill>
        <p:spPr>
          <a:xfrm>
            <a:off x="7636925" y="152400"/>
            <a:ext cx="1219200" cy="1219200"/>
          </a:xfrm>
          <a:prstGeom prst="rect">
            <a:avLst/>
          </a:prstGeom>
        </p:spPr>
      </p:pic>
      <p:pic>
        <p:nvPicPr>
          <p:cNvPr id="5" name="Shape 239"/>
          <p:cNvPicPr preferRelativeResize="0"/>
          <p:nvPr/>
        </p:nvPicPr>
        <p:blipFill>
          <a:blip r:embed="rId4"/>
          <a:stretch>
            <a:fillRect/>
          </a:stretch>
        </p:blipFill>
        <p:spPr>
          <a:xfrm>
            <a:off x="4429124" y="2543178"/>
            <a:ext cx="457200" cy="457200"/>
          </a:xfrm>
          <a:prstGeom prst="rect">
            <a:avLst/>
          </a:prstGeom>
        </p:spPr>
      </p:pic>
    </p:spTree>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buNone/>
            </a:pPr>
            <a:endParaRPr lang="x-none" sz="3000"/>
          </a:p>
        </p:txBody>
      </p:sp>
      <p:sp>
        <p:nvSpPr>
          <p:cNvPr id="175" name="Shape 175"/>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r>
              <a:rPr lang="es-AR" sz="1800" b="1" dirty="0" smtClean="0">
                <a:solidFill>
                  <a:schemeClr val="tx2">
                    <a:lumMod val="50000"/>
                  </a:schemeClr>
                </a:solidFill>
              </a:rPr>
              <a:t>Diagrama de clases</a:t>
            </a:r>
            <a:endParaRPr lang="x-none" sz="1800" b="1">
              <a:solidFill>
                <a:schemeClr val="tx2">
                  <a:lumMod val="50000"/>
                </a:schemeClr>
              </a:solidFill>
            </a:endParaRPr>
          </a:p>
        </p:txBody>
      </p:sp>
      <p:pic>
        <p:nvPicPr>
          <p:cNvPr id="7" name="Shape 176"/>
          <p:cNvPicPr preferRelativeResize="0"/>
          <p:nvPr/>
        </p:nvPicPr>
        <p:blipFill>
          <a:blip r:embed="rId3"/>
          <a:stretch>
            <a:fillRect/>
          </a:stretch>
        </p:blipFill>
        <p:spPr>
          <a:xfrm>
            <a:off x="642910" y="0"/>
            <a:ext cx="1219200" cy="1219200"/>
          </a:xfrm>
          <a:prstGeom prst="rect">
            <a:avLst/>
          </a:prstGeom>
        </p:spPr>
      </p:pic>
      <p:pic>
        <p:nvPicPr>
          <p:cNvPr id="8" name="0 Imagen" descr="Modelo de clases.png"/>
          <p:cNvPicPr/>
          <p:nvPr/>
        </p:nvPicPr>
        <p:blipFill>
          <a:blip r:embed="rId4"/>
          <a:srcRect l="2266" t="4288" r="1789" b="2450"/>
          <a:stretch>
            <a:fillRect/>
          </a:stretch>
        </p:blipFill>
        <p:spPr>
          <a:xfrm>
            <a:off x="3143240" y="0"/>
            <a:ext cx="6000760" cy="5143500"/>
          </a:xfrm>
          <a:prstGeom prst="rect">
            <a:avLst/>
          </a:prstGeom>
        </p:spPr>
      </p:pic>
    </p:spTree>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sz="3000" dirty="0" smtClean="0"/>
              <a:t>Modelado e implementación</a:t>
            </a:r>
            <a:endParaRPr lang="es-AR" sz="3000" dirty="0"/>
          </a:p>
        </p:txBody>
      </p:sp>
      <p:sp>
        <p:nvSpPr>
          <p:cNvPr id="3" name="2 Marcador de texto"/>
          <p:cNvSpPr>
            <a:spLocks noGrp="1"/>
          </p:cNvSpPr>
          <p:nvPr>
            <p:ph type="body" idx="1"/>
          </p:nvPr>
        </p:nvSpPr>
        <p:spPr/>
        <p:txBody>
          <a:bodyPr/>
          <a:lstStyle/>
          <a:p>
            <a:endParaRPr lang="es-AR" dirty="0"/>
          </a:p>
        </p:txBody>
      </p:sp>
      <p:graphicFrame>
        <p:nvGraphicFramePr>
          <p:cNvPr id="5" name="4 Tabla"/>
          <p:cNvGraphicFramePr>
            <a:graphicFrameLocks noGrp="1"/>
          </p:cNvGraphicFramePr>
          <p:nvPr/>
        </p:nvGraphicFramePr>
        <p:xfrm>
          <a:off x="71406" y="1277124"/>
          <a:ext cx="4286280" cy="2812542"/>
        </p:xfrm>
        <a:graphic>
          <a:graphicData uri="http://schemas.openxmlformats.org/drawingml/2006/table">
            <a:tbl>
              <a:tblPr/>
              <a:tblGrid>
                <a:gridCol w="715649"/>
                <a:gridCol w="3570631"/>
              </a:tblGrid>
              <a:tr h="161188">
                <a:tc gridSpan="2">
                  <a:txBody>
                    <a:bodyPr/>
                    <a:lstStyle/>
                    <a:p>
                      <a:pPr algn="ctr">
                        <a:lnSpc>
                          <a:spcPct val="115000"/>
                        </a:lnSpc>
                        <a:spcAft>
                          <a:spcPts val="0"/>
                        </a:spcAft>
                      </a:pPr>
                      <a:r>
                        <a:rPr lang="es-AR" sz="1100" b="1" dirty="0">
                          <a:solidFill>
                            <a:srgbClr val="000000"/>
                          </a:solidFill>
                          <a:latin typeface="Arial"/>
                          <a:ea typeface="Liberation Sans"/>
                          <a:cs typeface="Times New Roman"/>
                        </a:rPr>
                        <a:t>Simulacion</a:t>
                      </a:r>
                      <a:endParaRPr lang="es-AR" sz="11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hMerge="1">
                  <a:txBody>
                    <a:bodyPr/>
                    <a:lstStyle/>
                    <a:p>
                      <a:endParaRPr lang="es-AR"/>
                    </a:p>
                  </a:txBody>
                  <a:tcPr/>
                </a:tc>
              </a:tr>
              <a:tr h="161188">
                <a:tc gridSpan="2">
                  <a:txBody>
                    <a:bodyPr/>
                    <a:lstStyle/>
                    <a:p>
                      <a:pPr>
                        <a:lnSpc>
                          <a:spcPct val="115000"/>
                        </a:lnSpc>
                        <a:spcAft>
                          <a:spcPts val="0"/>
                        </a:spcAft>
                      </a:pPr>
                      <a:r>
                        <a:rPr lang="es-AR" sz="1100" dirty="0">
                          <a:solidFill>
                            <a:srgbClr val="000000"/>
                          </a:solidFill>
                          <a:latin typeface="Arial"/>
                          <a:ea typeface="Liberation Sans"/>
                          <a:cs typeface="Times New Roman"/>
                        </a:rPr>
                        <a:t>Clase principal del modelo. Provee la funcionalidad del núcleo del modelo.</a:t>
                      </a:r>
                      <a:endParaRPr lang="es-AR" sz="11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AR"/>
                    </a:p>
                  </a:txBody>
                  <a:tcPr/>
                </a:tc>
              </a:tr>
              <a:tr h="161188">
                <a:tc gridSpan="2">
                  <a:txBody>
                    <a:bodyPr/>
                    <a:lstStyle/>
                    <a:p>
                      <a:pPr algn="just">
                        <a:lnSpc>
                          <a:spcPct val="115000"/>
                        </a:lnSpc>
                        <a:spcAft>
                          <a:spcPts val="0"/>
                        </a:spcAft>
                      </a:pPr>
                      <a:r>
                        <a:rPr lang="es-AR" sz="1100" b="1" dirty="0">
                          <a:solidFill>
                            <a:srgbClr val="000000"/>
                          </a:solidFill>
                          <a:latin typeface="Arial"/>
                          <a:ea typeface="Liberation Sans"/>
                          <a:cs typeface="Times New Roman"/>
                        </a:rPr>
                        <a:t>Atributos</a:t>
                      </a:r>
                      <a:endParaRPr lang="es-AR" sz="11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hMerge="1">
                  <a:txBody>
                    <a:bodyPr/>
                    <a:lstStyle/>
                    <a:p>
                      <a:endParaRPr lang="es-AR"/>
                    </a:p>
                  </a:txBody>
                  <a:tcPr/>
                </a:tc>
              </a:tr>
              <a:tr h="161188">
                <a:tc>
                  <a:txBody>
                    <a:bodyPr/>
                    <a:lstStyle/>
                    <a:p>
                      <a:pPr algn="just">
                        <a:lnSpc>
                          <a:spcPct val="115000"/>
                        </a:lnSpc>
                        <a:spcAft>
                          <a:spcPts val="0"/>
                        </a:spcAft>
                      </a:pPr>
                      <a:r>
                        <a:rPr lang="es-AR" sz="1100" dirty="0">
                          <a:solidFill>
                            <a:srgbClr val="000000"/>
                          </a:solidFill>
                          <a:latin typeface="Arial"/>
                          <a:ea typeface="Liberation Sans"/>
                          <a:cs typeface="Times New Roman"/>
                        </a:rPr>
                        <a:t>TE</a:t>
                      </a:r>
                      <a:endParaRPr lang="es-AR" sz="11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AR" sz="1100" dirty="0">
                          <a:latin typeface="Arial"/>
                          <a:ea typeface="Arial"/>
                          <a:cs typeface="Times New Roman"/>
                        </a:rPr>
                        <a:t>Tiempos entre llegadas</a:t>
                      </a:r>
                      <a:endParaRPr lang="es-AR" sz="1100" dirty="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188">
                <a:tc>
                  <a:txBody>
                    <a:bodyPr/>
                    <a:lstStyle/>
                    <a:p>
                      <a:pPr algn="just">
                        <a:lnSpc>
                          <a:spcPct val="115000"/>
                        </a:lnSpc>
                        <a:spcAft>
                          <a:spcPts val="0"/>
                        </a:spcAft>
                      </a:pPr>
                      <a:r>
                        <a:rPr lang="es-AR" sz="1100" dirty="0">
                          <a:solidFill>
                            <a:srgbClr val="000000"/>
                          </a:solidFill>
                          <a:latin typeface="Arial"/>
                          <a:ea typeface="Liberation Sans"/>
                          <a:cs typeface="Times New Roman"/>
                        </a:rPr>
                        <a:t>TS</a:t>
                      </a:r>
                      <a:endParaRPr lang="es-AR" sz="11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AR" sz="1100" dirty="0">
                          <a:latin typeface="Arial"/>
                          <a:ea typeface="Arial"/>
                          <a:cs typeface="Times New Roman"/>
                        </a:rPr>
                        <a:t>Tiempo de servicio</a:t>
                      </a:r>
                      <a:endParaRPr lang="es-AR" sz="1100" dirty="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188">
                <a:tc>
                  <a:txBody>
                    <a:bodyPr/>
                    <a:lstStyle/>
                    <a:p>
                      <a:pPr algn="just">
                        <a:lnSpc>
                          <a:spcPct val="115000"/>
                        </a:lnSpc>
                        <a:spcAft>
                          <a:spcPts val="0"/>
                        </a:spcAft>
                      </a:pPr>
                      <a:r>
                        <a:rPr lang="es-AR" sz="1100" dirty="0">
                          <a:solidFill>
                            <a:srgbClr val="000000"/>
                          </a:solidFill>
                          <a:latin typeface="Arial"/>
                          <a:ea typeface="Liberation Sans"/>
                          <a:cs typeface="Times New Roman"/>
                        </a:rPr>
                        <a:t>TM</a:t>
                      </a:r>
                      <a:endParaRPr lang="es-AR" sz="11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AR" sz="1100" dirty="0">
                          <a:latin typeface="Arial"/>
                          <a:ea typeface="Arial"/>
                          <a:cs typeface="Times New Roman"/>
                        </a:rPr>
                        <a:t>Tiempo de reloj de la simulación (tiempo actual)</a:t>
                      </a:r>
                      <a:endParaRPr lang="es-AR" sz="1100" dirty="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188">
                <a:tc>
                  <a:txBody>
                    <a:bodyPr/>
                    <a:lstStyle/>
                    <a:p>
                      <a:pPr algn="just">
                        <a:lnSpc>
                          <a:spcPct val="115000"/>
                        </a:lnSpc>
                        <a:spcAft>
                          <a:spcPts val="0"/>
                        </a:spcAft>
                      </a:pPr>
                      <a:r>
                        <a:rPr lang="es-AR" sz="1100" dirty="0">
                          <a:solidFill>
                            <a:srgbClr val="000000"/>
                          </a:solidFill>
                          <a:latin typeface="Arial"/>
                          <a:ea typeface="Liberation Sans"/>
                          <a:cs typeface="Times New Roman"/>
                        </a:rPr>
                        <a:t>AT</a:t>
                      </a:r>
                      <a:endParaRPr lang="es-AR" sz="11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AR" sz="1100" dirty="0">
                          <a:latin typeface="Arial"/>
                          <a:ea typeface="Arial"/>
                          <a:cs typeface="Times New Roman"/>
                        </a:rPr>
                        <a:t>Tiempo de la siguiente llegada</a:t>
                      </a:r>
                      <a:endParaRPr lang="es-AR" sz="1100" dirty="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188">
                <a:tc>
                  <a:txBody>
                    <a:bodyPr/>
                    <a:lstStyle/>
                    <a:p>
                      <a:pPr algn="just">
                        <a:lnSpc>
                          <a:spcPct val="115000"/>
                        </a:lnSpc>
                        <a:spcAft>
                          <a:spcPts val="0"/>
                        </a:spcAft>
                      </a:pPr>
                      <a:r>
                        <a:rPr lang="es-AR" sz="1100" dirty="0">
                          <a:solidFill>
                            <a:srgbClr val="000000"/>
                          </a:solidFill>
                          <a:latin typeface="Arial"/>
                          <a:ea typeface="Liberation Sans"/>
                          <a:cs typeface="Times New Roman"/>
                        </a:rPr>
                        <a:t>DT</a:t>
                      </a:r>
                      <a:endParaRPr lang="es-AR" sz="11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AR" sz="1100" dirty="0">
                          <a:latin typeface="Arial"/>
                          <a:ea typeface="Arial"/>
                          <a:cs typeface="Times New Roman"/>
                        </a:rPr>
                        <a:t>Tiempo de la siguiente salida</a:t>
                      </a:r>
                      <a:endParaRPr lang="es-AR" sz="1100" dirty="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0326">
                <a:tc>
                  <a:txBody>
                    <a:bodyPr/>
                    <a:lstStyle/>
                    <a:p>
                      <a:pPr algn="just">
                        <a:lnSpc>
                          <a:spcPct val="115000"/>
                        </a:lnSpc>
                        <a:spcAft>
                          <a:spcPts val="0"/>
                        </a:spcAft>
                      </a:pPr>
                      <a:r>
                        <a:rPr lang="es-AR" sz="1100" dirty="0">
                          <a:solidFill>
                            <a:srgbClr val="000000"/>
                          </a:solidFill>
                          <a:latin typeface="Arial"/>
                          <a:ea typeface="Liberation Sans"/>
                          <a:cs typeface="Times New Roman"/>
                        </a:rPr>
                        <a:t>MX</a:t>
                      </a:r>
                      <a:endParaRPr lang="es-AR" sz="11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AR" sz="1100" dirty="0">
                          <a:latin typeface="Arial"/>
                          <a:ea typeface="Arial"/>
                          <a:cs typeface="Times New Roman"/>
                        </a:rPr>
                        <a:t>Tiempo máximo de simulación. Establece el tiempo limite a partir del cual dejan de ingresar llamadas al sistema</a:t>
                      </a:r>
                      <a:endParaRPr lang="es-AR" sz="1100" dirty="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188">
                <a:tc>
                  <a:txBody>
                    <a:bodyPr/>
                    <a:lstStyle/>
                    <a:p>
                      <a:pPr algn="just">
                        <a:lnSpc>
                          <a:spcPct val="115000"/>
                        </a:lnSpc>
                        <a:spcAft>
                          <a:spcPts val="0"/>
                        </a:spcAft>
                      </a:pPr>
                      <a:r>
                        <a:rPr lang="es-AR" sz="1100" dirty="0">
                          <a:solidFill>
                            <a:srgbClr val="000000"/>
                          </a:solidFill>
                          <a:latin typeface="Arial"/>
                          <a:ea typeface="Liberation Sans"/>
                          <a:cs typeface="Times New Roman"/>
                        </a:rPr>
                        <a:t>NA</a:t>
                      </a:r>
                      <a:endParaRPr lang="es-AR" sz="11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AR" sz="1100" dirty="0">
                          <a:latin typeface="Arial"/>
                          <a:ea typeface="Arial"/>
                          <a:cs typeface="Times New Roman"/>
                        </a:rPr>
                        <a:t>Número de llegadas hasta el instante TM</a:t>
                      </a:r>
                      <a:endParaRPr lang="es-AR" sz="1100" dirty="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188">
                <a:tc>
                  <a:txBody>
                    <a:bodyPr/>
                    <a:lstStyle/>
                    <a:p>
                      <a:pPr algn="just">
                        <a:lnSpc>
                          <a:spcPct val="115000"/>
                        </a:lnSpc>
                        <a:spcAft>
                          <a:spcPts val="0"/>
                        </a:spcAft>
                      </a:pPr>
                      <a:r>
                        <a:rPr lang="es-AR" sz="1100" dirty="0">
                          <a:solidFill>
                            <a:srgbClr val="000000"/>
                          </a:solidFill>
                          <a:latin typeface="Arial"/>
                          <a:ea typeface="Liberation Sans"/>
                          <a:cs typeface="Times New Roman"/>
                        </a:rPr>
                        <a:t>ND</a:t>
                      </a:r>
                      <a:endParaRPr lang="es-AR" sz="11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s-AR" sz="1100" dirty="0">
                          <a:latin typeface="Arial"/>
                          <a:ea typeface="Arial"/>
                          <a:cs typeface="Times New Roman"/>
                        </a:rPr>
                        <a:t>Número de salidas hasta el instante TM</a:t>
                      </a:r>
                      <a:endParaRPr lang="es-AR" sz="1100" dirty="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188">
                <a:tc>
                  <a:txBody>
                    <a:bodyPr/>
                    <a:lstStyle/>
                    <a:p>
                      <a:pPr algn="just">
                        <a:lnSpc>
                          <a:spcPct val="115000"/>
                        </a:lnSpc>
                        <a:spcAft>
                          <a:spcPts val="0"/>
                        </a:spcAft>
                      </a:pPr>
                      <a:r>
                        <a:rPr lang="es-AR" sz="1100" dirty="0">
                          <a:solidFill>
                            <a:srgbClr val="000000"/>
                          </a:solidFill>
                          <a:latin typeface="Arial"/>
                          <a:ea typeface="Liberation Sans"/>
                          <a:cs typeface="Times New Roman"/>
                        </a:rPr>
                        <a:t>n</a:t>
                      </a:r>
                      <a:endParaRPr lang="es-AR" sz="11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s-AR" sz="1100" dirty="0">
                          <a:solidFill>
                            <a:srgbClr val="000000"/>
                          </a:solidFill>
                          <a:latin typeface="Arial"/>
                          <a:ea typeface="Liberation Sans"/>
                          <a:cs typeface="Times New Roman"/>
                        </a:rPr>
                        <a:t>Número de clientes en el sistema en el instante TM</a:t>
                      </a:r>
                      <a:endParaRPr lang="es-AR" sz="11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188">
                <a:tc>
                  <a:txBody>
                    <a:bodyPr/>
                    <a:lstStyle/>
                    <a:p>
                      <a:pPr algn="just">
                        <a:lnSpc>
                          <a:spcPct val="115000"/>
                        </a:lnSpc>
                        <a:spcAft>
                          <a:spcPts val="0"/>
                        </a:spcAft>
                      </a:pPr>
                      <a:r>
                        <a:rPr lang="es-AR" sz="1100" dirty="0">
                          <a:solidFill>
                            <a:srgbClr val="000000"/>
                          </a:solidFill>
                          <a:latin typeface="Arial"/>
                          <a:ea typeface="Liberation Sans"/>
                          <a:cs typeface="Times New Roman"/>
                        </a:rPr>
                        <a:t>clientes</a:t>
                      </a:r>
                      <a:endParaRPr lang="es-AR" sz="11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s-AR" sz="1100" dirty="0">
                          <a:solidFill>
                            <a:srgbClr val="000000"/>
                          </a:solidFill>
                          <a:latin typeface="Arial"/>
                          <a:ea typeface="Liberation Sans"/>
                          <a:cs typeface="Times New Roman"/>
                        </a:rPr>
                        <a:t>Un ArrayList de clientes</a:t>
                      </a:r>
                      <a:endParaRPr lang="es-AR" sz="11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6" name="5 Tabla"/>
          <p:cNvGraphicFramePr>
            <a:graphicFrameLocks noGrp="1"/>
          </p:cNvGraphicFramePr>
          <p:nvPr/>
        </p:nvGraphicFramePr>
        <p:xfrm>
          <a:off x="4500562" y="1285866"/>
          <a:ext cx="4500562" cy="3279267"/>
        </p:xfrm>
        <a:graphic>
          <a:graphicData uri="http://schemas.openxmlformats.org/drawingml/2006/table">
            <a:tbl>
              <a:tblPr/>
              <a:tblGrid>
                <a:gridCol w="1143008"/>
                <a:gridCol w="357190"/>
                <a:gridCol w="3000364"/>
              </a:tblGrid>
              <a:tr h="444686">
                <a:tc>
                  <a:txBody>
                    <a:bodyPr/>
                    <a:lstStyle/>
                    <a:p>
                      <a:pPr algn="just">
                        <a:lnSpc>
                          <a:spcPct val="115000"/>
                        </a:lnSpc>
                        <a:spcAft>
                          <a:spcPts val="0"/>
                        </a:spcAft>
                      </a:pPr>
                      <a:r>
                        <a:rPr lang="es-AR" sz="1100" dirty="0">
                          <a:solidFill>
                            <a:srgbClr val="000000"/>
                          </a:solidFill>
                          <a:latin typeface="Arial"/>
                          <a:ea typeface="Liberation Sans"/>
                          <a:cs typeface="Times New Roman"/>
                        </a:rPr>
                        <a:t>Eventos</a:t>
                      </a:r>
                      <a:endParaRPr lang="es-AR" sz="11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spcAft>
                          <a:spcPts val="0"/>
                        </a:spcAft>
                      </a:pPr>
                      <a:r>
                        <a:rPr lang="es-AR" sz="1100" dirty="0">
                          <a:latin typeface="Arial"/>
                          <a:ea typeface="Arial"/>
                          <a:cs typeface="Times New Roman"/>
                        </a:rPr>
                        <a:t>Un ArrayList de eventos. Representa un Array dinámico de elementos de tipo “evento” en el cual se van añadiendo los eventos de llegada o de salida que va generando el sistema</a:t>
                      </a:r>
                      <a:endParaRPr lang="es-AR" sz="1100" dirty="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AR"/>
                    </a:p>
                  </a:txBody>
                  <a:tcPr/>
                </a:tc>
              </a:tr>
              <a:tr h="296457">
                <a:tc>
                  <a:txBody>
                    <a:bodyPr/>
                    <a:lstStyle/>
                    <a:p>
                      <a:pPr algn="just">
                        <a:lnSpc>
                          <a:spcPct val="115000"/>
                        </a:lnSpc>
                        <a:spcAft>
                          <a:spcPts val="0"/>
                        </a:spcAft>
                      </a:pPr>
                      <a:r>
                        <a:rPr lang="es-AR" sz="1100" dirty="0">
                          <a:solidFill>
                            <a:srgbClr val="000000"/>
                          </a:solidFill>
                          <a:latin typeface="Arial"/>
                          <a:ea typeface="Liberation Sans"/>
                          <a:cs typeface="Times New Roman"/>
                        </a:rPr>
                        <a:t>cantEnlaces</a:t>
                      </a:r>
                      <a:endParaRPr lang="es-AR" sz="11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spcAft>
                          <a:spcPts val="0"/>
                        </a:spcAft>
                      </a:pPr>
                      <a:r>
                        <a:rPr lang="es-AR" sz="1100" dirty="0">
                          <a:latin typeface="Arial"/>
                          <a:ea typeface="Arial"/>
                          <a:cs typeface="Times New Roman"/>
                        </a:rPr>
                        <a:t>Guarda la cantidad de enlaces ingresada por el usuario en tiempo de ejecución para una determinada corrida</a:t>
                      </a:r>
                      <a:endParaRPr lang="es-AR" sz="1100" dirty="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AR"/>
                    </a:p>
                  </a:txBody>
                  <a:tcPr/>
                </a:tc>
              </a:tr>
              <a:tr h="340926">
                <a:tc>
                  <a:txBody>
                    <a:bodyPr/>
                    <a:lstStyle/>
                    <a:p>
                      <a:pPr algn="just">
                        <a:lnSpc>
                          <a:spcPct val="115000"/>
                        </a:lnSpc>
                        <a:spcAft>
                          <a:spcPts val="0"/>
                        </a:spcAft>
                      </a:pPr>
                      <a:r>
                        <a:rPr lang="es-AR" sz="1100" dirty="0">
                          <a:solidFill>
                            <a:srgbClr val="000000"/>
                          </a:solidFill>
                          <a:latin typeface="Arial"/>
                          <a:ea typeface="Liberation Sans"/>
                          <a:cs typeface="Times New Roman"/>
                        </a:rPr>
                        <a:t>cantTelefonos</a:t>
                      </a:r>
                      <a:endParaRPr lang="es-AR" sz="11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spcAft>
                          <a:spcPts val="0"/>
                        </a:spcAft>
                      </a:pPr>
                      <a:r>
                        <a:rPr lang="es-AR" sz="1100" dirty="0">
                          <a:latin typeface="Arial"/>
                          <a:ea typeface="Arial"/>
                          <a:cs typeface="Times New Roman"/>
                        </a:rPr>
                        <a:t>Guarda la cantidad de teléfonos ingresada por el usuario en tiempo de ejecución para una determinada corrida</a:t>
                      </a:r>
                      <a:endParaRPr lang="es-AR" sz="1100" dirty="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AR"/>
                    </a:p>
                  </a:txBody>
                  <a:tcPr/>
                </a:tc>
              </a:tr>
              <a:tr h="170463">
                <a:tc>
                  <a:txBody>
                    <a:bodyPr/>
                    <a:lstStyle/>
                    <a:p>
                      <a:pPr algn="just">
                        <a:lnSpc>
                          <a:spcPct val="115000"/>
                        </a:lnSpc>
                        <a:spcAft>
                          <a:spcPts val="0"/>
                        </a:spcAft>
                      </a:pPr>
                      <a:r>
                        <a:rPr lang="es-AR" sz="1100" dirty="0">
                          <a:solidFill>
                            <a:srgbClr val="000000"/>
                          </a:solidFill>
                          <a:latin typeface="Arial"/>
                          <a:ea typeface="Liberation Sans"/>
                          <a:cs typeface="Times New Roman"/>
                        </a:rPr>
                        <a:t>con</a:t>
                      </a:r>
                      <a:endParaRPr lang="es-AR" sz="11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spcAft>
                          <a:spcPts val="0"/>
                        </a:spcAft>
                      </a:pPr>
                      <a:r>
                        <a:rPr lang="es-AR" sz="1100" dirty="0">
                          <a:latin typeface="Arial"/>
                          <a:ea typeface="Arial"/>
                          <a:cs typeface="Times New Roman"/>
                        </a:rPr>
                        <a:t>Un objeto de tipo Conmutador</a:t>
                      </a:r>
                      <a:endParaRPr lang="es-AR" sz="1100" dirty="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AR"/>
                    </a:p>
                  </a:txBody>
                  <a:tcPr/>
                </a:tc>
              </a:tr>
              <a:tr h="296457">
                <a:tc>
                  <a:txBody>
                    <a:bodyPr/>
                    <a:lstStyle/>
                    <a:p>
                      <a:pPr algn="just">
                        <a:lnSpc>
                          <a:spcPct val="115000"/>
                        </a:lnSpc>
                        <a:spcAft>
                          <a:spcPts val="0"/>
                        </a:spcAft>
                      </a:pPr>
                      <a:r>
                        <a:rPr lang="es-AR" sz="1100" dirty="0">
                          <a:solidFill>
                            <a:srgbClr val="000000"/>
                          </a:solidFill>
                          <a:latin typeface="Arial"/>
                          <a:ea typeface="Liberation Sans"/>
                          <a:cs typeface="Times New Roman"/>
                        </a:rPr>
                        <a:t>exitosas</a:t>
                      </a:r>
                      <a:endParaRPr lang="es-AR" sz="11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spcAft>
                          <a:spcPts val="0"/>
                        </a:spcAft>
                      </a:pPr>
                      <a:r>
                        <a:rPr lang="es-AR" sz="1100" dirty="0">
                          <a:latin typeface="Arial"/>
                          <a:ea typeface="Arial"/>
                          <a:cs typeface="Times New Roman"/>
                        </a:rPr>
                        <a:t>Atributo que cuenta durante una corrida la cantidad de llamadas exitosas</a:t>
                      </a:r>
                      <a:endParaRPr lang="es-AR" sz="1100" dirty="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AR"/>
                    </a:p>
                  </a:txBody>
                  <a:tcPr/>
                </a:tc>
              </a:tr>
              <a:tr h="170463">
                <a:tc gridSpan="3">
                  <a:txBody>
                    <a:bodyPr/>
                    <a:lstStyle/>
                    <a:p>
                      <a:pPr algn="just">
                        <a:lnSpc>
                          <a:spcPct val="115000"/>
                        </a:lnSpc>
                        <a:spcAft>
                          <a:spcPts val="0"/>
                        </a:spcAft>
                      </a:pPr>
                      <a:r>
                        <a:rPr lang="es-AR" sz="1100" b="1" dirty="0">
                          <a:solidFill>
                            <a:srgbClr val="000000"/>
                          </a:solidFill>
                          <a:latin typeface="Arial"/>
                          <a:ea typeface="Liberation Sans"/>
                          <a:cs typeface="Times New Roman"/>
                        </a:rPr>
                        <a:t>Métodos</a:t>
                      </a:r>
                      <a:endParaRPr lang="es-AR" sz="11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hMerge="1">
                  <a:txBody>
                    <a:bodyPr/>
                    <a:lstStyle/>
                    <a:p>
                      <a:endParaRPr lang="es-AR"/>
                    </a:p>
                  </a:txBody>
                  <a:tcPr/>
                </a:tc>
                <a:tc hMerge="1">
                  <a:txBody>
                    <a:bodyPr/>
                    <a:lstStyle/>
                    <a:p>
                      <a:endParaRPr lang="es-AR"/>
                    </a:p>
                  </a:txBody>
                  <a:tcPr/>
                </a:tc>
              </a:tr>
              <a:tr h="170463">
                <a:tc gridSpan="2">
                  <a:txBody>
                    <a:bodyPr/>
                    <a:lstStyle/>
                    <a:p>
                      <a:pPr algn="just">
                        <a:lnSpc>
                          <a:spcPct val="115000"/>
                        </a:lnSpc>
                        <a:spcAft>
                          <a:spcPts val="0"/>
                        </a:spcAft>
                      </a:pPr>
                      <a:r>
                        <a:rPr lang="es-AR" sz="1100" dirty="0">
                          <a:solidFill>
                            <a:srgbClr val="000000"/>
                          </a:solidFill>
                          <a:latin typeface="Arial"/>
                          <a:ea typeface="Liberation Sans"/>
                          <a:cs typeface="Times New Roman"/>
                        </a:rPr>
                        <a:t>simular()</a:t>
                      </a:r>
                      <a:endParaRPr lang="es-AR" sz="11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algn="just">
                        <a:lnSpc>
                          <a:spcPct val="115000"/>
                        </a:lnSpc>
                        <a:spcAft>
                          <a:spcPts val="0"/>
                        </a:spcAft>
                      </a:pPr>
                      <a:endParaRPr lang="es-AR" sz="110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s-AR" sz="1100" dirty="0">
                          <a:solidFill>
                            <a:srgbClr val="000000"/>
                          </a:solidFill>
                          <a:latin typeface="Arial"/>
                          <a:ea typeface="Liberation Sans"/>
                          <a:cs typeface="Times New Roman"/>
                        </a:rPr>
                        <a:t>Método principal</a:t>
                      </a:r>
                      <a:endParaRPr lang="es-AR" sz="11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0926">
                <a:tc gridSpan="2">
                  <a:txBody>
                    <a:bodyPr/>
                    <a:lstStyle/>
                    <a:p>
                      <a:pPr algn="just">
                        <a:lnSpc>
                          <a:spcPct val="115000"/>
                        </a:lnSpc>
                        <a:spcAft>
                          <a:spcPts val="0"/>
                        </a:spcAft>
                      </a:pPr>
                      <a:r>
                        <a:rPr lang="es-AR" sz="1100" dirty="0">
                          <a:solidFill>
                            <a:srgbClr val="000000"/>
                          </a:solidFill>
                          <a:latin typeface="Arial"/>
                          <a:ea typeface="Liberation Sans"/>
                          <a:cs typeface="Times New Roman"/>
                        </a:rPr>
                        <a:t>imprimirResultados()</a:t>
                      </a:r>
                      <a:endParaRPr lang="es-AR" sz="11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algn="just">
                        <a:lnSpc>
                          <a:spcPct val="115000"/>
                        </a:lnSpc>
                        <a:spcAft>
                          <a:spcPts val="0"/>
                        </a:spcAft>
                      </a:pPr>
                      <a:endParaRPr lang="es-AR" sz="110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s-AR" sz="1100" dirty="0">
                          <a:solidFill>
                            <a:srgbClr val="000000"/>
                          </a:solidFill>
                          <a:latin typeface="Arial"/>
                          <a:ea typeface="Liberation Sans"/>
                          <a:cs typeface="Times New Roman"/>
                        </a:rPr>
                        <a:t>Genera una salida por pantallas del resultado de una corrida</a:t>
                      </a:r>
                      <a:endParaRPr lang="es-AR" sz="11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0926">
                <a:tc gridSpan="2">
                  <a:txBody>
                    <a:bodyPr/>
                    <a:lstStyle/>
                    <a:p>
                      <a:pPr algn="just">
                        <a:lnSpc>
                          <a:spcPct val="115000"/>
                        </a:lnSpc>
                        <a:spcAft>
                          <a:spcPts val="0"/>
                        </a:spcAft>
                      </a:pPr>
                      <a:r>
                        <a:rPr lang="es-AR" sz="1100" dirty="0">
                          <a:solidFill>
                            <a:srgbClr val="000000"/>
                          </a:solidFill>
                          <a:latin typeface="Arial"/>
                          <a:ea typeface="Liberation Sans"/>
                          <a:cs typeface="Times New Roman"/>
                        </a:rPr>
                        <a:t>ordenarEventos()</a:t>
                      </a:r>
                      <a:endParaRPr lang="es-AR" sz="11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algn="just">
                        <a:lnSpc>
                          <a:spcPct val="115000"/>
                        </a:lnSpc>
                        <a:spcAft>
                          <a:spcPts val="0"/>
                        </a:spcAft>
                      </a:pPr>
                      <a:endParaRPr lang="es-AR" sz="11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s-AR" sz="1100" dirty="0">
                          <a:solidFill>
                            <a:srgbClr val="000000"/>
                          </a:solidFill>
                          <a:latin typeface="Arial"/>
                          <a:ea typeface="Liberation Sans"/>
                          <a:cs typeface="Times New Roman"/>
                        </a:rPr>
                        <a:t>Asegura que el ArrayList de eventos se mantenga ordenado de manera ascendente. </a:t>
                      </a:r>
                      <a:endParaRPr lang="es-AR" sz="11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7" name="Shape 176"/>
          <p:cNvPicPr preferRelativeResize="0"/>
          <p:nvPr/>
        </p:nvPicPr>
        <p:blipFill>
          <a:blip r:embed="rId3"/>
          <a:stretch>
            <a:fillRect/>
          </a:stretch>
        </p:blipFill>
        <p:spPr>
          <a:xfrm>
            <a:off x="7643834" y="66666"/>
            <a:ext cx="1219200" cy="121920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Shape 224"/>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buNone/>
            </a:pPr>
            <a:r>
              <a:rPr lang="es-AR" sz="3000" dirty="0" smtClean="0"/>
              <a:t>Resultados</a:t>
            </a:r>
            <a:endParaRPr lang="x-none" sz="3000"/>
          </a:p>
        </p:txBody>
      </p:sp>
      <p:sp>
        <p:nvSpPr>
          <p:cNvPr id="225" name="Shape 225"/>
          <p:cNvSpPr txBox="1">
            <a:spLocks noGrp="1"/>
          </p:cNvSpPr>
          <p:nvPr>
            <p:ph type="body" idx="1"/>
          </p:nvPr>
        </p:nvSpPr>
        <p:spPr>
          <a:xfrm>
            <a:off x="457200" y="1200150"/>
            <a:ext cx="8432699" cy="3725699"/>
          </a:xfrm>
          <a:prstGeom prst="rect">
            <a:avLst/>
          </a:prstGeom>
        </p:spPr>
        <p:txBody>
          <a:bodyPr lIns="91425" tIns="91425" rIns="91425" bIns="91425" anchor="t" anchorCtr="0">
            <a:noAutofit/>
          </a:bodyPr>
          <a:lstStyle/>
          <a:p>
            <a:pPr lvl="0" rtl="0">
              <a:buFont typeface="Arial" pitchFamily="34" charset="0"/>
              <a:buChar char="•"/>
            </a:pPr>
            <a:r>
              <a:rPr lang="es-AR" sz="1800" dirty="0" smtClean="0"/>
              <a:t>Proporción de exitosas para cada combinación entre cantidad de teléfonos y cantidad de enlaces.</a:t>
            </a:r>
            <a:r>
              <a:rPr lang="x-none" sz="1800"/>
              <a:t>	</a:t>
            </a:r>
            <a:endParaRPr lang="es-AR" sz="1800" dirty="0" smtClean="0"/>
          </a:p>
          <a:p>
            <a:pPr lvl="0" rtl="0">
              <a:buFont typeface="Arial" pitchFamily="34" charset="0"/>
              <a:buChar char="•"/>
            </a:pPr>
            <a:r>
              <a:rPr lang="es-AR" sz="1800" dirty="0" smtClean="0"/>
              <a:t>Tiempo de simulación de 10 horas para las pruebas.</a:t>
            </a:r>
          </a:p>
          <a:p>
            <a:pPr lvl="0" rtl="0">
              <a:buFont typeface="Arial" pitchFamily="34" charset="0"/>
              <a:buChar char="•"/>
            </a:pPr>
            <a:r>
              <a:rPr lang="es-AR" sz="1800" dirty="0" smtClean="0"/>
              <a:t>3 corridas para cada combinación. Proporción promedio</a:t>
            </a:r>
          </a:p>
          <a:p>
            <a:pPr lvl="0" rtl="0"/>
            <a:endParaRPr lang="es-AR" sz="1800" dirty="0" smtClean="0"/>
          </a:p>
          <a:p>
            <a:pPr lvl="0" rtl="0"/>
            <a:r>
              <a:rPr lang="x-none" sz="1800"/>
              <a:t>			</a:t>
            </a:r>
            <a:endParaRPr lang="es-AR" sz="1800" dirty="0" smtClean="0"/>
          </a:p>
          <a:p>
            <a:pPr lvl="0" rtl="0">
              <a:buFont typeface="Arial" pitchFamily="34" charset="0"/>
              <a:buChar char="•"/>
            </a:pPr>
            <a:r>
              <a:rPr lang="es-AR" sz="1800" dirty="0" smtClean="0"/>
              <a:t>Datos de entrada: cantidad de teléfonos, cantidad de enlaces y tiempo de simulación.</a:t>
            </a:r>
            <a:r>
              <a:rPr lang="x-none" sz="1800"/>
              <a:t>				              </a:t>
            </a:r>
          </a:p>
        </p:txBody>
      </p:sp>
      <p:pic>
        <p:nvPicPr>
          <p:cNvPr id="226" name="Shape 226"/>
          <p:cNvPicPr preferRelativeResize="0"/>
          <p:nvPr/>
        </p:nvPicPr>
        <p:blipFill>
          <a:blip r:embed="rId3"/>
          <a:stretch>
            <a:fillRect/>
          </a:stretch>
        </p:blipFill>
        <p:spPr>
          <a:xfrm>
            <a:off x="7670700" y="96125"/>
            <a:ext cx="1219200" cy="1219200"/>
          </a:xfrm>
          <a:prstGeom prst="rect">
            <a:avLst/>
          </a:prstGeom>
        </p:spPr>
      </p:pic>
      <p:grpSp>
        <p:nvGrpSpPr>
          <p:cNvPr id="227" name="Shape 227"/>
          <p:cNvGrpSpPr/>
          <p:nvPr/>
        </p:nvGrpSpPr>
        <p:grpSpPr>
          <a:xfrm>
            <a:off x="857224" y="2643188"/>
            <a:ext cx="3227499" cy="685800"/>
            <a:chOff x="5776525" y="4342775"/>
            <a:chExt cx="3227499" cy="685800"/>
          </a:xfrm>
        </p:grpSpPr>
        <p:pic>
          <p:nvPicPr>
            <p:cNvPr id="228" name="Shape 228"/>
            <p:cNvPicPr preferRelativeResize="0"/>
            <p:nvPr/>
          </p:nvPicPr>
          <p:blipFill>
            <a:blip r:embed="rId4"/>
            <a:stretch>
              <a:fillRect/>
            </a:stretch>
          </p:blipFill>
          <p:spPr>
            <a:xfrm>
              <a:off x="5776525" y="4342775"/>
              <a:ext cx="685800" cy="685800"/>
            </a:xfrm>
            <a:prstGeom prst="rect">
              <a:avLst/>
            </a:prstGeom>
          </p:spPr>
        </p:pic>
        <p:sp>
          <p:nvSpPr>
            <p:cNvPr id="229" name="Shape 229"/>
            <p:cNvSpPr txBox="1"/>
            <p:nvPr/>
          </p:nvSpPr>
          <p:spPr>
            <a:xfrm>
              <a:off x="6448325" y="4507475"/>
              <a:ext cx="2555699" cy="356399"/>
            </a:xfrm>
            <a:prstGeom prst="rect">
              <a:avLst/>
            </a:prstGeom>
            <a:solidFill>
              <a:srgbClr val="FF9900"/>
            </a:solidFill>
            <a:ln w="9525" cap="flat">
              <a:solidFill>
                <a:schemeClr val="lt1"/>
              </a:solidFill>
              <a:prstDash val="solid"/>
              <a:round/>
              <a:headEnd type="none" w="med" len="med"/>
              <a:tailEnd type="none" w="med" len="med"/>
            </a:ln>
          </p:spPr>
          <p:txBody>
            <a:bodyPr lIns="91425" tIns="91425" rIns="91425" bIns="91425" anchor="t" anchorCtr="0">
              <a:noAutofit/>
            </a:bodyPr>
            <a:lstStyle/>
            <a:p>
              <a:pPr lvl="0" rtl="0">
                <a:buNone/>
              </a:pPr>
              <a:r>
                <a:rPr lang="x-none" sz="1200" b="1" smtClean="0">
                  <a:solidFill>
                    <a:srgbClr val="434343"/>
                  </a:solidFill>
                </a:rPr>
                <a:t>Demostración</a:t>
              </a:r>
              <a:r>
                <a:rPr lang="es-AR" sz="1200" b="1" dirty="0" smtClean="0">
                  <a:solidFill>
                    <a:srgbClr val="434343"/>
                  </a:solidFill>
                </a:rPr>
                <a:t> datos entrada</a:t>
              </a:r>
              <a:endParaRPr lang="x-none" sz="1200" b="1" i="1">
                <a:solidFill>
                  <a:srgbClr val="434343"/>
                </a:solidFill>
              </a:endParaRPr>
            </a:p>
          </p:txBody>
        </p:sp>
      </p:grpSp>
      <p:grpSp>
        <p:nvGrpSpPr>
          <p:cNvPr id="8" name="Shape 227"/>
          <p:cNvGrpSpPr/>
          <p:nvPr/>
        </p:nvGrpSpPr>
        <p:grpSpPr>
          <a:xfrm>
            <a:off x="857224" y="3857634"/>
            <a:ext cx="3227499" cy="685800"/>
            <a:chOff x="5776525" y="4342775"/>
            <a:chExt cx="3227499" cy="685800"/>
          </a:xfrm>
        </p:grpSpPr>
        <p:pic>
          <p:nvPicPr>
            <p:cNvPr id="9" name="Shape 228"/>
            <p:cNvPicPr preferRelativeResize="0"/>
            <p:nvPr/>
          </p:nvPicPr>
          <p:blipFill>
            <a:blip r:embed="rId4"/>
            <a:stretch>
              <a:fillRect/>
            </a:stretch>
          </p:blipFill>
          <p:spPr>
            <a:xfrm>
              <a:off x="5776525" y="4342775"/>
              <a:ext cx="685800" cy="685800"/>
            </a:xfrm>
            <a:prstGeom prst="rect">
              <a:avLst/>
            </a:prstGeom>
          </p:spPr>
        </p:pic>
        <p:sp>
          <p:nvSpPr>
            <p:cNvPr id="10" name="Shape 229"/>
            <p:cNvSpPr txBox="1"/>
            <p:nvPr/>
          </p:nvSpPr>
          <p:spPr>
            <a:xfrm>
              <a:off x="6448325" y="4507475"/>
              <a:ext cx="2555699" cy="356399"/>
            </a:xfrm>
            <a:prstGeom prst="rect">
              <a:avLst/>
            </a:prstGeom>
            <a:solidFill>
              <a:srgbClr val="FF9900"/>
            </a:solidFill>
            <a:ln w="9525" cap="flat">
              <a:solidFill>
                <a:schemeClr val="lt1"/>
              </a:solidFill>
              <a:prstDash val="solid"/>
              <a:round/>
              <a:headEnd type="none" w="med" len="med"/>
              <a:tailEnd type="none" w="med" len="med"/>
            </a:ln>
          </p:spPr>
          <p:txBody>
            <a:bodyPr lIns="91425" tIns="91425" rIns="91425" bIns="91425" anchor="t" anchorCtr="0">
              <a:noAutofit/>
            </a:bodyPr>
            <a:lstStyle/>
            <a:p>
              <a:pPr lvl="0" rtl="0">
                <a:buNone/>
              </a:pPr>
              <a:r>
                <a:rPr lang="x-none" sz="1200" b="1" smtClean="0">
                  <a:solidFill>
                    <a:srgbClr val="434343"/>
                  </a:solidFill>
                </a:rPr>
                <a:t>Demostración</a:t>
              </a:r>
              <a:r>
                <a:rPr lang="es-AR" sz="1200" b="1" dirty="0" smtClean="0">
                  <a:solidFill>
                    <a:srgbClr val="434343"/>
                  </a:solidFill>
                </a:rPr>
                <a:t> reporte salida</a:t>
              </a:r>
              <a:endParaRPr lang="x-none" sz="1200" b="1" i="1">
                <a:solidFill>
                  <a:srgbClr val="434343"/>
                </a:solidFill>
              </a:endParaRPr>
            </a:p>
          </p:txBody>
        </p:sp>
      </p:grpSp>
    </p:spTree>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Shape 234"/>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buNone/>
            </a:pPr>
            <a:r>
              <a:rPr lang="es-AR" sz="3000" dirty="0" smtClean="0"/>
              <a:t>Resultados variante 1</a:t>
            </a:r>
            <a:endParaRPr lang="x-none" sz="3000"/>
          </a:p>
        </p:txBody>
      </p:sp>
      <p:sp>
        <p:nvSpPr>
          <p:cNvPr id="235" name="Shape 235"/>
          <p:cNvSpPr txBox="1">
            <a:spLocks noGrp="1"/>
          </p:cNvSpPr>
          <p:nvPr>
            <p:ph type="body" idx="1"/>
          </p:nvPr>
        </p:nvSpPr>
        <p:spPr>
          <a:xfrm>
            <a:off x="457200" y="1200150"/>
            <a:ext cx="4260599" cy="3725699"/>
          </a:xfrm>
          <a:prstGeom prst="rect">
            <a:avLst/>
          </a:prstGeom>
        </p:spPr>
        <p:txBody>
          <a:bodyPr lIns="91425" tIns="91425" rIns="91425" bIns="91425" anchor="t" anchorCtr="0">
            <a:noAutofit/>
          </a:bodyPr>
          <a:lstStyle/>
          <a:p>
            <a:pPr marL="457200" lvl="0" indent="-342900" rtl="0">
              <a:buClr>
                <a:schemeClr val="dk1"/>
              </a:buClr>
              <a:buSzPct val="166666"/>
            </a:pPr>
            <a:endParaRPr lang="x-none" sz="1800" b="1">
              <a:solidFill>
                <a:schemeClr val="tx2">
                  <a:lumMod val="50000"/>
                </a:schemeClr>
              </a:solidFill>
            </a:endParaRPr>
          </a:p>
        </p:txBody>
      </p:sp>
      <p:pic>
        <p:nvPicPr>
          <p:cNvPr id="237" name="Shape 237"/>
          <p:cNvPicPr preferRelativeResize="0"/>
          <p:nvPr/>
        </p:nvPicPr>
        <p:blipFill>
          <a:blip r:embed="rId3"/>
          <a:stretch>
            <a:fillRect/>
          </a:stretch>
        </p:blipFill>
        <p:spPr>
          <a:xfrm>
            <a:off x="7572396" y="0"/>
            <a:ext cx="1457250" cy="1457250"/>
          </a:xfrm>
          <a:prstGeom prst="rect">
            <a:avLst/>
          </a:prstGeom>
        </p:spPr>
      </p:pic>
      <p:pic>
        <p:nvPicPr>
          <p:cNvPr id="238" name="Shape 238"/>
          <p:cNvPicPr preferRelativeResize="0"/>
          <p:nvPr/>
        </p:nvPicPr>
        <p:blipFill>
          <a:blip r:embed="rId4"/>
          <a:stretch>
            <a:fillRect/>
          </a:stretch>
        </p:blipFill>
        <p:spPr>
          <a:xfrm>
            <a:off x="3073625" y="1923225"/>
            <a:ext cx="516875" cy="516875"/>
          </a:xfrm>
          <a:prstGeom prst="rect">
            <a:avLst/>
          </a:prstGeom>
        </p:spPr>
      </p:pic>
      <p:pic>
        <p:nvPicPr>
          <p:cNvPr id="241" name="Shape 241"/>
          <p:cNvPicPr preferRelativeResize="0"/>
          <p:nvPr/>
        </p:nvPicPr>
        <p:blipFill>
          <a:blip r:embed="rId5"/>
          <a:stretch>
            <a:fillRect/>
          </a:stretch>
        </p:blipFill>
        <p:spPr>
          <a:xfrm>
            <a:off x="3714025" y="2032750"/>
            <a:ext cx="516874" cy="533149"/>
          </a:xfrm>
          <a:prstGeom prst="rect">
            <a:avLst/>
          </a:prstGeom>
        </p:spPr>
      </p:pic>
      <p:pic>
        <p:nvPicPr>
          <p:cNvPr id="10" name="9 Imagen"/>
          <p:cNvPicPr/>
          <p:nvPr/>
        </p:nvPicPr>
        <p:blipFill>
          <a:blip r:embed="rId6"/>
          <a:srcRect/>
          <a:stretch>
            <a:fillRect/>
          </a:stretch>
        </p:blipFill>
        <p:spPr bwMode="auto">
          <a:xfrm>
            <a:off x="2500298" y="1357304"/>
            <a:ext cx="6500826" cy="3679418"/>
          </a:xfrm>
          <a:prstGeom prst="rect">
            <a:avLst/>
          </a:prstGeom>
          <a:noFill/>
          <a:ln w="9525">
            <a:noFill/>
            <a:miter lim="800000"/>
            <a:headEnd/>
            <a:tailEnd/>
          </a:ln>
        </p:spPr>
      </p:pic>
    </p:spTree>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Shape 234"/>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buNone/>
            </a:pPr>
            <a:r>
              <a:rPr lang="es-AR" sz="3000" dirty="0" smtClean="0"/>
              <a:t>Resultados Variante 1</a:t>
            </a:r>
            <a:endParaRPr lang="x-none" sz="3000"/>
          </a:p>
        </p:txBody>
      </p:sp>
      <p:sp>
        <p:nvSpPr>
          <p:cNvPr id="235" name="Shape 235"/>
          <p:cNvSpPr txBox="1">
            <a:spLocks noGrp="1"/>
          </p:cNvSpPr>
          <p:nvPr>
            <p:ph type="body" idx="1"/>
          </p:nvPr>
        </p:nvSpPr>
        <p:spPr>
          <a:xfrm>
            <a:off x="457200" y="1200150"/>
            <a:ext cx="8329642" cy="3725699"/>
          </a:xfrm>
          <a:prstGeom prst="rect">
            <a:avLst/>
          </a:prstGeom>
        </p:spPr>
        <p:txBody>
          <a:bodyPr lIns="91425" tIns="91425" rIns="91425" bIns="91425" anchor="t" anchorCtr="0">
            <a:noAutofit/>
          </a:bodyPr>
          <a:lstStyle/>
          <a:p>
            <a:pPr marL="457200" lvl="0" indent="-342900" rtl="0">
              <a:buClr>
                <a:schemeClr val="dk1"/>
              </a:buClr>
              <a:buSzPct val="166666"/>
              <a:buFont typeface="Arial" pitchFamily="34" charset="0"/>
              <a:buChar char="•"/>
            </a:pPr>
            <a:r>
              <a:rPr lang="es-AR" sz="1800" dirty="0" smtClean="0">
                <a:solidFill>
                  <a:schemeClr val="tx1"/>
                </a:solidFill>
              </a:rPr>
              <a:t>La proporción de llamadas exitosas crece a medida que:</a:t>
            </a:r>
          </a:p>
          <a:p>
            <a:pPr marL="457200" lvl="0" indent="-342900" rtl="0">
              <a:buClr>
                <a:schemeClr val="dk1"/>
              </a:buClr>
              <a:buSzPct val="166666"/>
            </a:pPr>
            <a:r>
              <a:rPr lang="es-AR" sz="1800" dirty="0" smtClean="0">
                <a:solidFill>
                  <a:schemeClr val="tx1"/>
                </a:solidFill>
              </a:rPr>
              <a:t>	- se incrementa la cantidad de enlaces.</a:t>
            </a:r>
          </a:p>
          <a:p>
            <a:pPr marL="457200" lvl="0" indent="-342900" rtl="0">
              <a:buClr>
                <a:schemeClr val="dk1"/>
              </a:buClr>
              <a:buSzPct val="166666"/>
            </a:pPr>
            <a:r>
              <a:rPr lang="es-AR" sz="1800" dirty="0" smtClean="0">
                <a:solidFill>
                  <a:schemeClr val="tx1"/>
                </a:solidFill>
              </a:rPr>
              <a:t>	- se incrementa la cantidad de llamadas.</a:t>
            </a:r>
          </a:p>
          <a:p>
            <a:pPr marL="457200" lvl="0" indent="-342900" rtl="0">
              <a:buClr>
                <a:schemeClr val="dk1"/>
              </a:buClr>
              <a:buSzPct val="166666"/>
              <a:buFont typeface="Arial" pitchFamily="34" charset="0"/>
              <a:buChar char="•"/>
            </a:pPr>
            <a:r>
              <a:rPr lang="es-AR" sz="1800" dirty="0" smtClean="0">
                <a:solidFill>
                  <a:schemeClr val="tx1"/>
                </a:solidFill>
              </a:rPr>
              <a:t>La velocidad de crecimiento de la proporción de exitosas por variación de la cantidad de enlaces es:</a:t>
            </a:r>
          </a:p>
          <a:p>
            <a:pPr marL="457200" lvl="0" indent="-342900" rtl="0">
              <a:buClr>
                <a:schemeClr val="dk1"/>
              </a:buClr>
              <a:buSzPct val="166666"/>
            </a:pPr>
            <a:r>
              <a:rPr lang="es-AR" sz="1200" dirty="0" smtClean="0">
                <a:solidFill>
                  <a:schemeClr val="tx1"/>
                </a:solidFill>
              </a:rPr>
              <a:t>	</a:t>
            </a:r>
            <a:r>
              <a:rPr lang="es-AR" sz="1800" dirty="0" smtClean="0">
                <a:solidFill>
                  <a:schemeClr val="tx1"/>
                </a:solidFill>
              </a:rPr>
              <a:t>- Baja: para cantidad de teléfonos entre 5 y 15.</a:t>
            </a:r>
          </a:p>
          <a:p>
            <a:pPr marL="457200" lvl="0" indent="-342900" rtl="0">
              <a:buClr>
                <a:schemeClr val="dk1"/>
              </a:buClr>
              <a:buSzPct val="166666"/>
            </a:pPr>
            <a:r>
              <a:rPr lang="es-AR" sz="1800" dirty="0" smtClean="0">
                <a:solidFill>
                  <a:schemeClr val="tx1"/>
                </a:solidFill>
              </a:rPr>
              <a:t>	- Alta: A partir de los 15 teléfonos aprox.</a:t>
            </a:r>
          </a:p>
          <a:p>
            <a:pPr marL="457200" lvl="0" indent="-342900" rtl="0">
              <a:buClr>
                <a:schemeClr val="dk1"/>
              </a:buClr>
              <a:buSzPct val="166666"/>
              <a:buFont typeface="Arial" pitchFamily="34" charset="0"/>
              <a:buChar char="•"/>
            </a:pPr>
            <a:r>
              <a:rPr lang="es-AR" sz="1800" dirty="0" smtClean="0">
                <a:solidFill>
                  <a:schemeClr val="tx1"/>
                </a:solidFill>
              </a:rPr>
              <a:t>La velocidad de crecimiento de la proporción de exitosas por variación de la cantidad de teléfonos es:</a:t>
            </a:r>
          </a:p>
          <a:p>
            <a:pPr marL="457200" lvl="0" indent="-342900" rtl="0">
              <a:buClr>
                <a:schemeClr val="dk1"/>
              </a:buClr>
              <a:buSzPct val="166666"/>
            </a:pPr>
            <a:r>
              <a:rPr lang="es-AR" sz="1800" dirty="0" smtClean="0">
                <a:solidFill>
                  <a:schemeClr val="tx1"/>
                </a:solidFill>
              </a:rPr>
              <a:t>	- Baja (casi constante): para cantidad de enlaces entre 1 y 3</a:t>
            </a:r>
          </a:p>
          <a:p>
            <a:pPr marL="457200" lvl="0" indent="-342900" rtl="0">
              <a:buClr>
                <a:schemeClr val="dk1"/>
              </a:buClr>
              <a:buSzPct val="166666"/>
            </a:pPr>
            <a:r>
              <a:rPr lang="es-AR" sz="1800" dirty="0" smtClean="0">
                <a:solidFill>
                  <a:schemeClr val="tx1"/>
                </a:solidFill>
              </a:rPr>
              <a:t>	- Alta: A partir de los 4 enlaces aprox.</a:t>
            </a:r>
          </a:p>
          <a:p>
            <a:pPr marL="457200" lvl="0" indent="-342900" rtl="0">
              <a:buClr>
                <a:schemeClr val="dk1"/>
              </a:buClr>
              <a:buSzPct val="166666"/>
              <a:buFont typeface="Arial" pitchFamily="34" charset="0"/>
              <a:buChar char="•"/>
            </a:pPr>
            <a:endParaRPr lang="es-AR" sz="1800" dirty="0" smtClean="0">
              <a:solidFill>
                <a:schemeClr val="tx1"/>
              </a:solidFill>
            </a:endParaRPr>
          </a:p>
        </p:txBody>
      </p:sp>
      <p:pic>
        <p:nvPicPr>
          <p:cNvPr id="237" name="Shape 237"/>
          <p:cNvPicPr preferRelativeResize="0"/>
          <p:nvPr/>
        </p:nvPicPr>
        <p:blipFill>
          <a:blip r:embed="rId3"/>
          <a:stretch>
            <a:fillRect/>
          </a:stretch>
        </p:blipFill>
        <p:spPr>
          <a:xfrm>
            <a:off x="7572396" y="0"/>
            <a:ext cx="1457250" cy="1457250"/>
          </a:xfrm>
          <a:prstGeom prst="rect">
            <a:avLst/>
          </a:prstGeom>
        </p:spPr>
      </p:pic>
    </p:spTree>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Shape 234"/>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buNone/>
            </a:pPr>
            <a:r>
              <a:rPr lang="es-AR" sz="3000" dirty="0" smtClean="0"/>
              <a:t>Resultados Variante 1</a:t>
            </a:r>
            <a:endParaRPr lang="x-none" sz="3000"/>
          </a:p>
        </p:txBody>
      </p:sp>
      <p:sp>
        <p:nvSpPr>
          <p:cNvPr id="235" name="Shape 235"/>
          <p:cNvSpPr txBox="1">
            <a:spLocks noGrp="1"/>
          </p:cNvSpPr>
          <p:nvPr>
            <p:ph type="body" idx="1"/>
          </p:nvPr>
        </p:nvSpPr>
        <p:spPr>
          <a:xfrm>
            <a:off x="457200" y="1200150"/>
            <a:ext cx="8329642" cy="3725699"/>
          </a:xfrm>
          <a:prstGeom prst="rect">
            <a:avLst/>
          </a:prstGeom>
        </p:spPr>
        <p:txBody>
          <a:bodyPr lIns="91425" tIns="91425" rIns="91425" bIns="91425" anchor="t" anchorCtr="0">
            <a:noAutofit/>
          </a:bodyPr>
          <a:lstStyle/>
          <a:p>
            <a:pPr marL="457200" lvl="0" indent="-342900" rtl="0">
              <a:buClr>
                <a:schemeClr val="dk1"/>
              </a:buClr>
              <a:buSzPct val="166666"/>
            </a:pPr>
            <a:r>
              <a:rPr lang="es-AR" sz="1800" dirty="0" smtClean="0">
                <a:solidFill>
                  <a:schemeClr val="tx1"/>
                </a:solidFill>
              </a:rPr>
              <a:t>Crecimiento de la proporción de exitosas por variación de la cantidad de enlaces: </a:t>
            </a:r>
          </a:p>
          <a:p>
            <a:pPr marL="457200" lvl="0" indent="-342900" rtl="0">
              <a:buClr>
                <a:schemeClr val="dk1"/>
              </a:buClr>
              <a:buSzPct val="166666"/>
            </a:pPr>
            <a:r>
              <a:rPr lang="es-AR" sz="1800" dirty="0" smtClean="0">
                <a:solidFill>
                  <a:schemeClr val="tx1"/>
                </a:solidFill>
              </a:rPr>
              <a:t>Cant</a:t>
            </a:r>
            <a:r>
              <a:rPr lang="es-AR" sz="1800" dirty="0" smtClean="0">
                <a:solidFill>
                  <a:schemeClr val="tx1"/>
                </a:solidFill>
              </a:rPr>
              <a:t>. Tel.     [5, 15]                                                            [16, 100]</a:t>
            </a:r>
          </a:p>
          <a:p>
            <a:pPr marL="457200" lvl="0" indent="-342900" rtl="0">
              <a:buClr>
                <a:schemeClr val="dk1"/>
              </a:buClr>
              <a:buSzPct val="166666"/>
            </a:pPr>
            <a:r>
              <a:rPr lang="es-AR" sz="1800" dirty="0" smtClean="0">
                <a:solidFill>
                  <a:schemeClr val="tx1"/>
                </a:solidFill>
              </a:rPr>
              <a:t>	</a:t>
            </a:r>
          </a:p>
        </p:txBody>
      </p:sp>
      <p:pic>
        <p:nvPicPr>
          <p:cNvPr id="237" name="Shape 237"/>
          <p:cNvPicPr preferRelativeResize="0"/>
          <p:nvPr/>
        </p:nvPicPr>
        <p:blipFill>
          <a:blip r:embed="rId3"/>
          <a:stretch>
            <a:fillRect/>
          </a:stretch>
        </p:blipFill>
        <p:spPr>
          <a:xfrm>
            <a:off x="7572396" y="0"/>
            <a:ext cx="1457250" cy="1457250"/>
          </a:xfrm>
          <a:prstGeom prst="rect">
            <a:avLst/>
          </a:prstGeom>
        </p:spPr>
      </p:pic>
      <p:graphicFrame>
        <p:nvGraphicFramePr>
          <p:cNvPr id="6" name="2 Gráfico"/>
          <p:cNvGraphicFramePr/>
          <p:nvPr/>
        </p:nvGraphicFramePr>
        <p:xfrm>
          <a:off x="357158" y="2428874"/>
          <a:ext cx="3786214" cy="235745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3 Gráfico"/>
          <p:cNvGraphicFramePr/>
          <p:nvPr/>
        </p:nvGraphicFramePr>
        <p:xfrm>
          <a:off x="4929190" y="2428874"/>
          <a:ext cx="3848094" cy="2357454"/>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Shape 234"/>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buNone/>
            </a:pPr>
            <a:r>
              <a:rPr lang="es-AR" sz="3000" dirty="0" smtClean="0"/>
              <a:t>Resultados Variante 1</a:t>
            </a:r>
            <a:endParaRPr lang="x-none" sz="3000"/>
          </a:p>
        </p:txBody>
      </p:sp>
      <p:sp>
        <p:nvSpPr>
          <p:cNvPr id="235" name="Shape 235"/>
          <p:cNvSpPr txBox="1">
            <a:spLocks noGrp="1"/>
          </p:cNvSpPr>
          <p:nvPr>
            <p:ph type="body" idx="1"/>
          </p:nvPr>
        </p:nvSpPr>
        <p:spPr>
          <a:xfrm>
            <a:off x="457200" y="1200150"/>
            <a:ext cx="8329642" cy="3725699"/>
          </a:xfrm>
          <a:prstGeom prst="rect">
            <a:avLst/>
          </a:prstGeom>
        </p:spPr>
        <p:txBody>
          <a:bodyPr lIns="91425" tIns="91425" rIns="91425" bIns="91425" anchor="t" anchorCtr="0">
            <a:noAutofit/>
          </a:bodyPr>
          <a:lstStyle/>
          <a:p>
            <a:pPr marL="457200" lvl="0" indent="-342900" rtl="0">
              <a:buClr>
                <a:schemeClr val="dk1"/>
              </a:buClr>
              <a:buSzPct val="166666"/>
            </a:pPr>
            <a:r>
              <a:rPr lang="es-AR" sz="1800" dirty="0" smtClean="0">
                <a:solidFill>
                  <a:schemeClr val="tx1"/>
                </a:solidFill>
              </a:rPr>
              <a:t>Crecimiento de la proporción de exitosas por variación de la cantidad de teléfonos: </a:t>
            </a:r>
          </a:p>
          <a:p>
            <a:pPr marL="457200" lvl="0" indent="-342900" rtl="0">
              <a:buClr>
                <a:schemeClr val="dk1"/>
              </a:buClr>
              <a:buSzPct val="166666"/>
            </a:pPr>
            <a:r>
              <a:rPr lang="es-AR" sz="1800" dirty="0" smtClean="0">
                <a:solidFill>
                  <a:schemeClr val="tx1"/>
                </a:solidFill>
              </a:rPr>
              <a:t>Cant</a:t>
            </a:r>
            <a:r>
              <a:rPr lang="es-AR" sz="1800" dirty="0" smtClean="0">
                <a:solidFill>
                  <a:schemeClr val="tx1"/>
                </a:solidFill>
              </a:rPr>
              <a:t>. </a:t>
            </a:r>
            <a:r>
              <a:rPr lang="es-AR" sz="1800" dirty="0" smtClean="0">
                <a:solidFill>
                  <a:schemeClr val="tx1"/>
                </a:solidFill>
              </a:rPr>
              <a:t>Enl</a:t>
            </a:r>
            <a:r>
              <a:rPr lang="es-AR" sz="1800" dirty="0" smtClean="0">
                <a:solidFill>
                  <a:schemeClr val="tx1"/>
                </a:solidFill>
              </a:rPr>
              <a:t>.     [1, 3]                                                               [4, 10]</a:t>
            </a:r>
          </a:p>
          <a:p>
            <a:pPr marL="457200" lvl="0" indent="-342900" rtl="0">
              <a:buClr>
                <a:schemeClr val="dk1"/>
              </a:buClr>
              <a:buSzPct val="166666"/>
            </a:pPr>
            <a:r>
              <a:rPr lang="es-AR" sz="1800" dirty="0" smtClean="0">
                <a:solidFill>
                  <a:schemeClr val="tx1"/>
                </a:solidFill>
              </a:rPr>
              <a:t>	</a:t>
            </a:r>
          </a:p>
        </p:txBody>
      </p:sp>
      <p:pic>
        <p:nvPicPr>
          <p:cNvPr id="237" name="Shape 237"/>
          <p:cNvPicPr preferRelativeResize="0"/>
          <p:nvPr/>
        </p:nvPicPr>
        <p:blipFill>
          <a:blip r:embed="rId3"/>
          <a:stretch>
            <a:fillRect/>
          </a:stretch>
        </p:blipFill>
        <p:spPr>
          <a:xfrm>
            <a:off x="7572396" y="0"/>
            <a:ext cx="1457250" cy="1457250"/>
          </a:xfrm>
          <a:prstGeom prst="rect">
            <a:avLst/>
          </a:prstGeom>
        </p:spPr>
      </p:pic>
      <p:graphicFrame>
        <p:nvGraphicFramePr>
          <p:cNvPr id="8" name="1 Gráfico"/>
          <p:cNvGraphicFramePr/>
          <p:nvPr/>
        </p:nvGraphicFramePr>
        <p:xfrm>
          <a:off x="0" y="2571750"/>
          <a:ext cx="4438646" cy="250032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2 Gráfico"/>
          <p:cNvGraphicFramePr/>
          <p:nvPr/>
        </p:nvGraphicFramePr>
        <p:xfrm>
          <a:off x="4500562" y="2571750"/>
          <a:ext cx="4500562" cy="257175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Shape 234"/>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buNone/>
            </a:pPr>
            <a:r>
              <a:rPr lang="es-AR" sz="3000" dirty="0" smtClean="0"/>
              <a:t>Resultados Variante 1</a:t>
            </a:r>
            <a:endParaRPr lang="x-none" sz="3000"/>
          </a:p>
        </p:txBody>
      </p:sp>
      <p:sp>
        <p:nvSpPr>
          <p:cNvPr id="235" name="Shape 235"/>
          <p:cNvSpPr txBox="1">
            <a:spLocks noGrp="1"/>
          </p:cNvSpPr>
          <p:nvPr>
            <p:ph type="body" idx="1"/>
          </p:nvPr>
        </p:nvSpPr>
        <p:spPr>
          <a:xfrm>
            <a:off x="457200" y="1200150"/>
            <a:ext cx="8329642" cy="3725699"/>
          </a:xfrm>
          <a:prstGeom prst="rect">
            <a:avLst/>
          </a:prstGeom>
        </p:spPr>
        <p:txBody>
          <a:bodyPr lIns="91425" tIns="91425" rIns="91425" bIns="91425" anchor="t" anchorCtr="0">
            <a:noAutofit/>
          </a:bodyPr>
          <a:lstStyle/>
          <a:p>
            <a:pPr marL="457200" lvl="0" indent="-342900" rtl="0">
              <a:buClr>
                <a:schemeClr val="dk1"/>
              </a:buClr>
              <a:buSzPct val="166666"/>
              <a:buFont typeface="Arial" pitchFamily="34" charset="0"/>
              <a:buChar char="•"/>
            </a:pPr>
            <a:r>
              <a:rPr lang="es-AR" sz="1800" dirty="0" smtClean="0">
                <a:solidFill>
                  <a:schemeClr val="tx1"/>
                </a:solidFill>
              </a:rPr>
              <a:t>A partir de una cantidad de 25 teléfonos </a:t>
            </a:r>
            <a:r>
              <a:rPr lang="es-AR" sz="1800" dirty="0" smtClean="0">
                <a:solidFill>
                  <a:schemeClr val="tx1"/>
                </a:solidFill>
              </a:rPr>
              <a:t>aprox</a:t>
            </a:r>
            <a:r>
              <a:rPr lang="es-AR" sz="1800" dirty="0" smtClean="0">
                <a:solidFill>
                  <a:schemeClr val="tx1"/>
                </a:solidFill>
              </a:rPr>
              <a:t> la proporción tiende a mantenerse constante.</a:t>
            </a:r>
          </a:p>
          <a:p>
            <a:pPr marL="457200" lvl="0" indent="-342900" rtl="0">
              <a:buClr>
                <a:schemeClr val="dk1"/>
              </a:buClr>
              <a:buSzPct val="166666"/>
              <a:buFont typeface="Arial" pitchFamily="34" charset="0"/>
              <a:buChar char="•"/>
            </a:pPr>
            <a:r>
              <a:rPr lang="es-AR" sz="1800" dirty="0" smtClean="0">
                <a:solidFill>
                  <a:schemeClr val="tx1"/>
                </a:solidFill>
              </a:rPr>
              <a:t>Proporción máxima: 0.503% (para 100 teléfonos y 10 enlaces)</a:t>
            </a:r>
          </a:p>
          <a:p>
            <a:pPr marL="457200" lvl="0" indent="-342900" rtl="0">
              <a:buClr>
                <a:schemeClr val="dk1"/>
              </a:buClr>
              <a:buSzPct val="166666"/>
              <a:buFont typeface="Arial" pitchFamily="34" charset="0"/>
              <a:buChar char="•"/>
            </a:pPr>
            <a:r>
              <a:rPr lang="es-AR" sz="1800" dirty="0" smtClean="0">
                <a:solidFill>
                  <a:schemeClr val="tx1"/>
                </a:solidFill>
              </a:rPr>
              <a:t>Proporción mínima: 0.047% (para 1 enlace y cualquier cantidad teléfonos)</a:t>
            </a:r>
          </a:p>
          <a:p>
            <a:pPr marL="457200" lvl="0" indent="-342900" rtl="0">
              <a:buClr>
                <a:schemeClr val="dk1"/>
              </a:buClr>
              <a:buSzPct val="166666"/>
              <a:buFont typeface="Arial" pitchFamily="34" charset="0"/>
              <a:buChar char="•"/>
            </a:pPr>
            <a:endParaRPr lang="es-AR" sz="1800" dirty="0" smtClean="0">
              <a:solidFill>
                <a:schemeClr val="tx1"/>
              </a:solidFill>
            </a:endParaRPr>
          </a:p>
          <a:p>
            <a:pPr marL="457200" lvl="0" indent="-342900" rtl="0">
              <a:buClr>
                <a:schemeClr val="dk1"/>
              </a:buClr>
              <a:buSzPct val="166666"/>
            </a:pPr>
            <a:r>
              <a:rPr lang="es-AR" sz="1800" b="1" dirty="0" smtClean="0">
                <a:solidFill>
                  <a:schemeClr val="accent3"/>
                </a:solidFill>
              </a:rPr>
              <a:t>Tratamiento de números de teléfono pares</a:t>
            </a:r>
          </a:p>
          <a:p>
            <a:pPr marL="457200" lvl="0" indent="-342900" rtl="0">
              <a:buClr>
                <a:schemeClr val="dk1"/>
              </a:buClr>
              <a:buSzPct val="166666"/>
            </a:pPr>
            <a:r>
              <a:rPr lang="es-AR" sz="1800" dirty="0" smtClean="0">
                <a:solidFill>
                  <a:schemeClr val="tx1"/>
                </a:solidFill>
              </a:rPr>
              <a:t>Al seleccionar una cantidad de teléfonos par, asegurarse que la cantidad de enlaces (</a:t>
            </a:r>
            <a:r>
              <a:rPr lang="es-AR" sz="1800" i="1" dirty="0" smtClean="0">
                <a:solidFill>
                  <a:schemeClr val="tx1"/>
                </a:solidFill>
              </a:rPr>
              <a:t>y</a:t>
            </a:r>
            <a:r>
              <a:rPr lang="es-AR" sz="1800" dirty="0" smtClean="0">
                <a:solidFill>
                  <a:schemeClr val="tx1"/>
                </a:solidFill>
              </a:rPr>
              <a:t>) es menor a la cantidad de teléfonos (</a:t>
            </a:r>
            <a:r>
              <a:rPr lang="es-AR" sz="1800" i="1" dirty="0" smtClean="0">
                <a:solidFill>
                  <a:schemeClr val="tx1"/>
                </a:solidFill>
              </a:rPr>
              <a:t>x</a:t>
            </a:r>
            <a:r>
              <a:rPr lang="es-AR" sz="1800" dirty="0" smtClean="0">
                <a:solidFill>
                  <a:schemeClr val="tx1"/>
                </a:solidFill>
              </a:rPr>
              <a:t>) dividida por 2.</a:t>
            </a:r>
          </a:p>
          <a:p>
            <a:pPr marL="457200" lvl="0" indent="-342900" rtl="0">
              <a:buClr>
                <a:schemeClr val="dk1"/>
              </a:buClr>
              <a:buSzPct val="166666"/>
            </a:pPr>
            <a:endParaRPr lang="es-AR" sz="1800" dirty="0" smtClean="0">
              <a:solidFill>
                <a:schemeClr val="tx1"/>
              </a:solidFill>
            </a:endParaRPr>
          </a:p>
          <a:p>
            <a:pPr marL="457200" lvl="0" indent="-342900" rtl="0">
              <a:buClr>
                <a:schemeClr val="dk1"/>
              </a:buClr>
              <a:buSzPct val="166666"/>
            </a:pPr>
            <a:r>
              <a:rPr lang="es-AR" sz="1800" dirty="0" smtClean="0">
                <a:solidFill>
                  <a:schemeClr val="tx1"/>
                </a:solidFill>
              </a:rPr>
              <a:t>Al crecer la cantidad de enlaces, el sistema permite el establecimiento de mayor cantidad de llamadas de manera simultanea.</a:t>
            </a:r>
          </a:p>
        </p:txBody>
      </p:sp>
      <p:pic>
        <p:nvPicPr>
          <p:cNvPr id="237" name="Shape 237"/>
          <p:cNvPicPr preferRelativeResize="0"/>
          <p:nvPr/>
        </p:nvPicPr>
        <p:blipFill>
          <a:blip r:embed="rId3"/>
          <a:stretch>
            <a:fillRect/>
          </a:stretch>
        </p:blipFill>
        <p:spPr>
          <a:xfrm>
            <a:off x="7572396" y="0"/>
            <a:ext cx="1457250" cy="1457250"/>
          </a:xfrm>
          <a:prstGeom prst="rect">
            <a:avLst/>
          </a:prstGeom>
        </p:spPr>
      </p:pic>
      <p:grpSp>
        <p:nvGrpSpPr>
          <p:cNvPr id="5" name="Shape 227"/>
          <p:cNvGrpSpPr/>
          <p:nvPr/>
        </p:nvGrpSpPr>
        <p:grpSpPr>
          <a:xfrm>
            <a:off x="5429256" y="2786064"/>
            <a:ext cx="3227499" cy="685800"/>
            <a:chOff x="5776525" y="4342775"/>
            <a:chExt cx="3227499" cy="685800"/>
          </a:xfrm>
        </p:grpSpPr>
        <p:pic>
          <p:nvPicPr>
            <p:cNvPr id="6" name="Shape 228"/>
            <p:cNvPicPr preferRelativeResize="0"/>
            <p:nvPr/>
          </p:nvPicPr>
          <p:blipFill>
            <a:blip r:embed="rId4"/>
            <a:stretch>
              <a:fillRect/>
            </a:stretch>
          </p:blipFill>
          <p:spPr>
            <a:xfrm>
              <a:off x="5776525" y="4342775"/>
              <a:ext cx="685800" cy="685800"/>
            </a:xfrm>
            <a:prstGeom prst="rect">
              <a:avLst/>
            </a:prstGeom>
          </p:spPr>
        </p:pic>
        <p:sp>
          <p:nvSpPr>
            <p:cNvPr id="7" name="Shape 229"/>
            <p:cNvSpPr txBox="1"/>
            <p:nvPr/>
          </p:nvSpPr>
          <p:spPr>
            <a:xfrm>
              <a:off x="6448325" y="4507475"/>
              <a:ext cx="2555699" cy="356399"/>
            </a:xfrm>
            <a:prstGeom prst="rect">
              <a:avLst/>
            </a:prstGeom>
            <a:solidFill>
              <a:srgbClr val="FF9900"/>
            </a:solidFill>
            <a:ln w="9525" cap="flat">
              <a:solidFill>
                <a:schemeClr val="lt1"/>
              </a:solidFill>
              <a:prstDash val="solid"/>
              <a:round/>
              <a:headEnd type="none" w="med" len="med"/>
              <a:tailEnd type="none" w="med" len="med"/>
            </a:ln>
          </p:spPr>
          <p:txBody>
            <a:bodyPr lIns="91425" tIns="91425" rIns="91425" bIns="91425" anchor="t" anchorCtr="0">
              <a:noAutofit/>
            </a:bodyPr>
            <a:lstStyle/>
            <a:p>
              <a:pPr lvl="0" rtl="0">
                <a:buNone/>
              </a:pPr>
              <a:r>
                <a:rPr lang="es-AR" sz="1200" b="1" dirty="0" smtClean="0">
                  <a:solidFill>
                    <a:srgbClr val="434343"/>
                  </a:solidFill>
                </a:rPr>
                <a:t>Notificación detención</a:t>
              </a:r>
              <a:endParaRPr lang="x-none" sz="1200" b="1" i="1">
                <a:solidFill>
                  <a:srgbClr val="434343"/>
                </a:solidFill>
              </a:endParaRPr>
            </a:p>
          </p:txBody>
        </p:sp>
      </p:grpSp>
      <p:sp>
        <p:nvSpPr>
          <p:cNvPr id="7270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dirty="0"/>
          </a:p>
        </p:txBody>
      </p:sp>
      <p:pic>
        <p:nvPicPr>
          <p:cNvPr id="72705" name="Picture 1"/>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642910" y="4000510"/>
            <a:ext cx="4114800" cy="314325"/>
          </a:xfrm>
          <a:prstGeom prst="rect">
            <a:avLst/>
          </a:prstGeom>
          <a:noFill/>
        </p:spPr>
      </p:pic>
      <p:sp>
        <p:nvSpPr>
          <p:cNvPr id="72707" name="Rectangle 3"/>
          <p:cNvSpPr>
            <a:spLocks noChangeArrowheads="1"/>
          </p:cNvSpPr>
          <p:nvPr/>
        </p:nvSpPr>
        <p:spPr bwMode="auto">
          <a:xfrm>
            <a:off x="0" y="7715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AR"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Shape 234"/>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buNone/>
            </a:pPr>
            <a:r>
              <a:rPr lang="es-AR" sz="3000" dirty="0" smtClean="0"/>
              <a:t>Resultados Variante 1</a:t>
            </a:r>
            <a:endParaRPr lang="x-none" sz="3000"/>
          </a:p>
        </p:txBody>
      </p:sp>
      <p:sp>
        <p:nvSpPr>
          <p:cNvPr id="235" name="Shape 235"/>
          <p:cNvSpPr txBox="1">
            <a:spLocks noGrp="1"/>
          </p:cNvSpPr>
          <p:nvPr>
            <p:ph type="body" idx="1"/>
          </p:nvPr>
        </p:nvSpPr>
        <p:spPr>
          <a:xfrm>
            <a:off x="457200" y="1200150"/>
            <a:ext cx="8329642" cy="3725699"/>
          </a:xfrm>
          <a:prstGeom prst="rect">
            <a:avLst/>
          </a:prstGeom>
        </p:spPr>
        <p:txBody>
          <a:bodyPr lIns="91425" tIns="91425" rIns="91425" bIns="91425" anchor="t" anchorCtr="0">
            <a:noAutofit/>
          </a:bodyPr>
          <a:lstStyle/>
          <a:p>
            <a:pPr marL="457200" lvl="0" indent="-342900" rtl="0">
              <a:buClr>
                <a:schemeClr val="dk1"/>
              </a:buClr>
              <a:buSzPct val="166666"/>
            </a:pPr>
            <a:r>
              <a:rPr lang="es-AR" sz="1800" b="1" dirty="0" smtClean="0">
                <a:solidFill>
                  <a:schemeClr val="accent3"/>
                </a:solidFill>
              </a:rPr>
              <a:t>Umbral de enlaces válidos para una cantidad de teléfonos par</a:t>
            </a:r>
          </a:p>
        </p:txBody>
      </p:sp>
      <p:pic>
        <p:nvPicPr>
          <p:cNvPr id="237" name="Shape 237"/>
          <p:cNvPicPr preferRelativeResize="0"/>
          <p:nvPr/>
        </p:nvPicPr>
        <p:blipFill>
          <a:blip r:embed="rId3"/>
          <a:stretch>
            <a:fillRect/>
          </a:stretch>
        </p:blipFill>
        <p:spPr>
          <a:xfrm>
            <a:off x="7572396" y="0"/>
            <a:ext cx="1457250" cy="1457250"/>
          </a:xfrm>
          <a:prstGeom prst="rect">
            <a:avLst/>
          </a:prstGeom>
        </p:spPr>
      </p:pic>
      <p:sp>
        <p:nvSpPr>
          <p:cNvPr id="7270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dirty="0"/>
          </a:p>
        </p:txBody>
      </p:sp>
      <p:sp>
        <p:nvSpPr>
          <p:cNvPr id="72707" name="Rectangle 3"/>
          <p:cNvSpPr>
            <a:spLocks noChangeArrowheads="1"/>
          </p:cNvSpPr>
          <p:nvPr/>
        </p:nvSpPr>
        <p:spPr bwMode="auto">
          <a:xfrm>
            <a:off x="0" y="7715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AR"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1" name="10 Imagen"/>
          <p:cNvPicPr/>
          <p:nvPr/>
        </p:nvPicPr>
        <p:blipFill>
          <a:blip r:embed="rId4"/>
          <a:srcRect/>
          <a:stretch>
            <a:fillRect/>
          </a:stretch>
        </p:blipFill>
        <p:spPr bwMode="auto">
          <a:xfrm>
            <a:off x="1500166" y="1785932"/>
            <a:ext cx="6172908" cy="3200400"/>
          </a:xfrm>
          <a:prstGeom prst="rect">
            <a:avLst/>
          </a:prstGeom>
          <a:noFill/>
          <a:ln w="9525">
            <a:noFill/>
            <a:miter lim="800000"/>
            <a:headEnd/>
            <a:tailEnd/>
          </a:ln>
        </p:spPr>
      </p:pic>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1429375" y="205975"/>
            <a:ext cx="7257300" cy="857400"/>
          </a:xfrm>
          <a:prstGeom prst="rect">
            <a:avLst/>
          </a:prstGeom>
        </p:spPr>
        <p:txBody>
          <a:bodyPr lIns="91425" tIns="91425" rIns="91425" bIns="91425" anchor="b" anchorCtr="0">
            <a:noAutofit/>
          </a:bodyPr>
          <a:lstStyle/>
          <a:p>
            <a:r>
              <a:rPr lang="x-none" sz="3000"/>
              <a:t/>
            </a:r>
            <a:br>
              <a:rPr lang="x-none" sz="3000"/>
            </a:br>
            <a:r>
              <a:rPr lang="x-none" sz="3000" smtClean="0"/>
              <a:t>Contenido</a:t>
            </a:r>
            <a:endParaRPr lang="x-none" sz="3000"/>
          </a:p>
        </p:txBody>
      </p:sp>
      <p:sp>
        <p:nvSpPr>
          <p:cNvPr id="41" name="Shape 41"/>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381000" rtl="0">
              <a:buClr>
                <a:schemeClr val="dk1"/>
              </a:buClr>
              <a:buSzPct val="166666"/>
              <a:buFont typeface="Arial"/>
              <a:buChar char="•"/>
            </a:pPr>
            <a:endParaRPr lang="es-AR" sz="1800" dirty="0" smtClean="0"/>
          </a:p>
          <a:p>
            <a:pPr marL="457200" lvl="0" indent="-381000" rtl="0">
              <a:buClr>
                <a:schemeClr val="dk1"/>
              </a:buClr>
              <a:buSzPct val="166666"/>
              <a:buFont typeface="Arial"/>
              <a:buChar char="•"/>
            </a:pPr>
            <a:r>
              <a:rPr lang="es-AR" sz="1800" dirty="0" smtClean="0"/>
              <a:t>Objetivo</a:t>
            </a:r>
            <a:endParaRPr lang="x-none" sz="1800"/>
          </a:p>
          <a:p>
            <a:pPr marL="457200" lvl="0" indent="-381000" rtl="0">
              <a:buClr>
                <a:schemeClr val="dk1"/>
              </a:buClr>
              <a:buSzPct val="166666"/>
              <a:buFont typeface="Arial"/>
              <a:buChar char="•"/>
            </a:pPr>
            <a:r>
              <a:rPr lang="es-AR" sz="1800" dirty="0" smtClean="0"/>
              <a:t>Presentación del problema</a:t>
            </a:r>
          </a:p>
          <a:p>
            <a:pPr marL="457200" lvl="0" indent="-381000" rtl="0">
              <a:buClr>
                <a:schemeClr val="dk1"/>
              </a:buClr>
              <a:buSzPct val="166666"/>
              <a:buFont typeface="Arial"/>
              <a:buChar char="•"/>
            </a:pPr>
            <a:r>
              <a:rPr lang="es-AR" sz="1800" dirty="0" smtClean="0"/>
              <a:t>Modelado e implementación</a:t>
            </a:r>
          </a:p>
          <a:p>
            <a:pPr marL="457200" lvl="0" indent="-381000" rtl="0">
              <a:buClr>
                <a:schemeClr val="dk1"/>
              </a:buClr>
              <a:buSzPct val="166666"/>
              <a:buFont typeface="Arial"/>
              <a:buChar char="•"/>
            </a:pPr>
            <a:r>
              <a:rPr lang="es-AR" sz="1800" dirty="0" smtClean="0"/>
              <a:t>Resultados</a:t>
            </a:r>
          </a:p>
          <a:p>
            <a:pPr marL="457200" lvl="0" indent="-381000" rtl="0">
              <a:buClr>
                <a:schemeClr val="dk1"/>
              </a:buClr>
              <a:buSzPct val="166666"/>
              <a:buFont typeface="Arial"/>
              <a:buChar char="•"/>
            </a:pPr>
            <a:r>
              <a:rPr lang="es-AR" sz="1800" dirty="0" smtClean="0"/>
              <a:t>Conclusiones</a:t>
            </a:r>
            <a:endParaRPr lang="x-none" sz="1800"/>
          </a:p>
        </p:txBody>
      </p:sp>
      <p:pic>
        <p:nvPicPr>
          <p:cNvPr id="42" name="Shape 42"/>
          <p:cNvPicPr preferRelativeResize="0"/>
          <p:nvPr/>
        </p:nvPicPr>
        <p:blipFill>
          <a:blip r:embed="rId3"/>
          <a:stretch>
            <a:fillRect/>
          </a:stretch>
        </p:blipFill>
        <p:spPr>
          <a:xfrm>
            <a:off x="113200" y="71325"/>
            <a:ext cx="1065425" cy="1065425"/>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Shape 234"/>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buNone/>
            </a:pPr>
            <a:r>
              <a:rPr lang="es-AR" sz="3000" dirty="0" smtClean="0"/>
              <a:t>Resultados Variante 1</a:t>
            </a:r>
            <a:endParaRPr lang="x-none" sz="3000"/>
          </a:p>
        </p:txBody>
      </p:sp>
      <p:sp>
        <p:nvSpPr>
          <p:cNvPr id="235" name="Shape 235"/>
          <p:cNvSpPr txBox="1">
            <a:spLocks noGrp="1"/>
          </p:cNvSpPr>
          <p:nvPr>
            <p:ph type="body" idx="1"/>
          </p:nvPr>
        </p:nvSpPr>
        <p:spPr>
          <a:xfrm>
            <a:off x="457200" y="1200150"/>
            <a:ext cx="8329642" cy="3725699"/>
          </a:xfrm>
          <a:prstGeom prst="rect">
            <a:avLst/>
          </a:prstGeom>
        </p:spPr>
        <p:txBody>
          <a:bodyPr lIns="91425" tIns="91425" rIns="91425" bIns="91425" anchor="t" anchorCtr="0">
            <a:noAutofit/>
          </a:bodyPr>
          <a:lstStyle/>
          <a:p>
            <a:pPr marL="457200" lvl="0" indent="-342900" rtl="0">
              <a:buClr>
                <a:schemeClr val="dk1"/>
              </a:buClr>
              <a:buSzPct val="166666"/>
            </a:pPr>
            <a:r>
              <a:rPr lang="es-AR" sz="1800" b="1" dirty="0" smtClean="0">
                <a:solidFill>
                  <a:schemeClr val="accent3"/>
                </a:solidFill>
              </a:rPr>
              <a:t>Umbral de enlaces válidos para una cantidad de teléfonos par</a:t>
            </a:r>
          </a:p>
        </p:txBody>
      </p:sp>
      <p:pic>
        <p:nvPicPr>
          <p:cNvPr id="237" name="Shape 237"/>
          <p:cNvPicPr preferRelativeResize="0"/>
          <p:nvPr/>
        </p:nvPicPr>
        <p:blipFill>
          <a:blip r:embed="rId3"/>
          <a:stretch>
            <a:fillRect/>
          </a:stretch>
        </p:blipFill>
        <p:spPr>
          <a:xfrm>
            <a:off x="7572396" y="0"/>
            <a:ext cx="1457250" cy="1457250"/>
          </a:xfrm>
          <a:prstGeom prst="rect">
            <a:avLst/>
          </a:prstGeom>
        </p:spPr>
      </p:pic>
      <p:sp>
        <p:nvSpPr>
          <p:cNvPr id="7270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dirty="0"/>
          </a:p>
        </p:txBody>
      </p:sp>
      <p:sp>
        <p:nvSpPr>
          <p:cNvPr id="72707" name="Rectangle 3"/>
          <p:cNvSpPr>
            <a:spLocks noChangeArrowheads="1"/>
          </p:cNvSpPr>
          <p:nvPr/>
        </p:nvSpPr>
        <p:spPr bwMode="auto">
          <a:xfrm>
            <a:off x="0" y="7715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AR"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8" name="7 Imagen"/>
          <p:cNvPicPr/>
          <p:nvPr/>
        </p:nvPicPr>
        <p:blipFill>
          <a:blip r:embed="rId4"/>
          <a:srcRect/>
          <a:stretch>
            <a:fillRect/>
          </a:stretch>
        </p:blipFill>
        <p:spPr bwMode="auto">
          <a:xfrm>
            <a:off x="1571647" y="1654988"/>
            <a:ext cx="5929311" cy="3417092"/>
          </a:xfrm>
          <a:prstGeom prst="rect">
            <a:avLst/>
          </a:prstGeom>
          <a:noFill/>
          <a:ln w="9525">
            <a:noFill/>
            <a:miter lim="800000"/>
            <a:headEnd/>
            <a:tailEnd/>
          </a:ln>
        </p:spPr>
      </p:pic>
    </p:spTree>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Shape 234"/>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buNone/>
            </a:pPr>
            <a:r>
              <a:rPr lang="es-AR" sz="3000" dirty="0" smtClean="0"/>
              <a:t>Resultados variante 2</a:t>
            </a:r>
            <a:endParaRPr lang="x-none" sz="3000"/>
          </a:p>
        </p:txBody>
      </p:sp>
      <p:sp>
        <p:nvSpPr>
          <p:cNvPr id="235" name="Shape 235"/>
          <p:cNvSpPr txBox="1">
            <a:spLocks noGrp="1"/>
          </p:cNvSpPr>
          <p:nvPr>
            <p:ph type="body" idx="1"/>
          </p:nvPr>
        </p:nvSpPr>
        <p:spPr>
          <a:xfrm>
            <a:off x="457200" y="1200150"/>
            <a:ext cx="4260599" cy="3725699"/>
          </a:xfrm>
          <a:prstGeom prst="rect">
            <a:avLst/>
          </a:prstGeom>
        </p:spPr>
        <p:txBody>
          <a:bodyPr lIns="91425" tIns="91425" rIns="91425" bIns="91425" anchor="t" anchorCtr="0">
            <a:noAutofit/>
          </a:bodyPr>
          <a:lstStyle/>
          <a:p>
            <a:pPr marL="457200" lvl="0" indent="-342900" rtl="0">
              <a:buClr>
                <a:schemeClr val="dk1"/>
              </a:buClr>
              <a:buSzPct val="166666"/>
            </a:pPr>
            <a:endParaRPr lang="x-none" sz="1800" b="1">
              <a:solidFill>
                <a:schemeClr val="tx2">
                  <a:lumMod val="50000"/>
                </a:schemeClr>
              </a:solidFill>
            </a:endParaRPr>
          </a:p>
        </p:txBody>
      </p:sp>
      <p:pic>
        <p:nvPicPr>
          <p:cNvPr id="237" name="Shape 237"/>
          <p:cNvPicPr preferRelativeResize="0"/>
          <p:nvPr/>
        </p:nvPicPr>
        <p:blipFill>
          <a:blip r:embed="rId3"/>
          <a:stretch>
            <a:fillRect/>
          </a:stretch>
        </p:blipFill>
        <p:spPr>
          <a:xfrm>
            <a:off x="7572396" y="0"/>
            <a:ext cx="1457250" cy="1457250"/>
          </a:xfrm>
          <a:prstGeom prst="rect">
            <a:avLst/>
          </a:prstGeom>
        </p:spPr>
      </p:pic>
      <p:pic>
        <p:nvPicPr>
          <p:cNvPr id="8" name="7 Imagen"/>
          <p:cNvPicPr/>
          <p:nvPr/>
        </p:nvPicPr>
        <p:blipFill>
          <a:blip r:embed="rId4"/>
          <a:srcRect/>
          <a:stretch>
            <a:fillRect/>
          </a:stretch>
        </p:blipFill>
        <p:spPr bwMode="auto">
          <a:xfrm>
            <a:off x="2428860" y="1357304"/>
            <a:ext cx="5848347" cy="3743516"/>
          </a:xfrm>
          <a:prstGeom prst="rect">
            <a:avLst/>
          </a:prstGeom>
          <a:noFill/>
          <a:ln w="9525">
            <a:noFill/>
            <a:miter lim="800000"/>
            <a:headEnd/>
            <a:tailEnd/>
          </a:ln>
        </p:spPr>
      </p:pic>
    </p:spTree>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Shape 234"/>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buNone/>
            </a:pPr>
            <a:r>
              <a:rPr lang="es-AR" sz="3000" dirty="0" smtClean="0"/>
              <a:t>Resultados Variante 2</a:t>
            </a:r>
            <a:endParaRPr lang="x-none" sz="3000"/>
          </a:p>
        </p:txBody>
      </p:sp>
      <p:sp>
        <p:nvSpPr>
          <p:cNvPr id="235" name="Shape 235"/>
          <p:cNvSpPr txBox="1">
            <a:spLocks noGrp="1"/>
          </p:cNvSpPr>
          <p:nvPr>
            <p:ph type="body" idx="1"/>
          </p:nvPr>
        </p:nvSpPr>
        <p:spPr>
          <a:xfrm>
            <a:off x="457200" y="1200150"/>
            <a:ext cx="8329642" cy="3725699"/>
          </a:xfrm>
          <a:prstGeom prst="rect">
            <a:avLst/>
          </a:prstGeom>
        </p:spPr>
        <p:txBody>
          <a:bodyPr lIns="91425" tIns="91425" rIns="91425" bIns="91425" anchor="t" anchorCtr="0">
            <a:noAutofit/>
          </a:bodyPr>
          <a:lstStyle/>
          <a:p>
            <a:pPr marL="457200" lvl="0" indent="-342900" rtl="0">
              <a:buClr>
                <a:schemeClr val="dk1"/>
              </a:buClr>
              <a:buSzPct val="166666"/>
              <a:buFont typeface="Arial" pitchFamily="34" charset="0"/>
              <a:buChar char="•"/>
            </a:pPr>
            <a:r>
              <a:rPr lang="es-AR" sz="1800" dirty="0" smtClean="0">
                <a:solidFill>
                  <a:schemeClr val="tx1"/>
                </a:solidFill>
              </a:rPr>
              <a:t>Proporción máxima: 0.564% (para 100 teléfonos y 10 enlaces)</a:t>
            </a:r>
          </a:p>
          <a:p>
            <a:pPr marL="457200" lvl="0" indent="-342900" rtl="0">
              <a:buClr>
                <a:schemeClr val="dk1"/>
              </a:buClr>
              <a:buSzPct val="166666"/>
              <a:buFont typeface="Arial" pitchFamily="34" charset="0"/>
              <a:buChar char="•"/>
            </a:pPr>
            <a:r>
              <a:rPr lang="es-AR" sz="1800" dirty="0" smtClean="0">
                <a:solidFill>
                  <a:schemeClr val="tx1"/>
                </a:solidFill>
              </a:rPr>
              <a:t>Proporción mínima: 0.056% (para 1 enlace y cualquier cantidad teléfonos)</a:t>
            </a:r>
          </a:p>
          <a:p>
            <a:pPr marL="457200" lvl="0" indent="-342900" rtl="0">
              <a:buClr>
                <a:schemeClr val="dk1"/>
              </a:buClr>
              <a:buSzPct val="166666"/>
              <a:buFont typeface="Arial" pitchFamily="34" charset="0"/>
              <a:buChar char="•"/>
            </a:pPr>
            <a:endParaRPr lang="es-AR" sz="1800" dirty="0" smtClean="0">
              <a:solidFill>
                <a:schemeClr val="tx1"/>
              </a:solidFill>
            </a:endParaRPr>
          </a:p>
          <a:p>
            <a:pPr marL="457200" lvl="0" indent="-342900" rtl="0">
              <a:buClr>
                <a:schemeClr val="dk1"/>
              </a:buClr>
              <a:buSzPct val="166666"/>
            </a:pPr>
            <a:r>
              <a:rPr lang="es-AR" sz="1800" b="1" dirty="0" smtClean="0">
                <a:solidFill>
                  <a:schemeClr val="accent3"/>
                </a:solidFill>
              </a:rPr>
              <a:t>Tratamiento de números de teléfono pares</a:t>
            </a:r>
          </a:p>
          <a:p>
            <a:pPr marL="457200" lvl="0" indent="-342900" rtl="0">
              <a:buClr>
                <a:schemeClr val="dk1"/>
              </a:buClr>
              <a:buSzPct val="166666"/>
            </a:pPr>
            <a:r>
              <a:rPr lang="es-AR" sz="1800" b="1" dirty="0" smtClean="0">
                <a:solidFill>
                  <a:schemeClr val="accent3"/>
                </a:solidFill>
              </a:rPr>
              <a:t>                                                                  </a:t>
            </a:r>
            <a:r>
              <a:rPr lang="es-AR" sz="1800" dirty="0" smtClean="0">
                <a:solidFill>
                  <a:schemeClr val="tx1"/>
                </a:solidFill>
              </a:rPr>
              <a:t>No es suficiente</a:t>
            </a:r>
          </a:p>
          <a:p>
            <a:pPr marL="457200" lvl="0" indent="-342900" rtl="0">
              <a:buClr>
                <a:schemeClr val="dk1"/>
              </a:buClr>
              <a:buSzPct val="166666"/>
              <a:buFont typeface="Arial" pitchFamily="34" charset="0"/>
              <a:buChar char="•"/>
            </a:pPr>
            <a:r>
              <a:rPr lang="es-AR" sz="1800" dirty="0" smtClean="0">
                <a:solidFill>
                  <a:schemeClr val="tx1"/>
                </a:solidFill>
              </a:rPr>
              <a:t>La velocidad en la que los teléfonos se comprometen aumenta.</a:t>
            </a:r>
          </a:p>
          <a:p>
            <a:pPr marL="457200" lvl="0" indent="-342900" rtl="0">
              <a:buClr>
                <a:schemeClr val="dk1"/>
              </a:buClr>
              <a:buSzPct val="166666"/>
              <a:buFont typeface="Arial" pitchFamily="34" charset="0"/>
              <a:buChar char="•"/>
            </a:pPr>
            <a:endParaRPr lang="es-AR" sz="1800" dirty="0" smtClean="0">
              <a:solidFill>
                <a:schemeClr val="tx1"/>
              </a:solidFill>
            </a:endParaRPr>
          </a:p>
          <a:p>
            <a:pPr marL="457200" lvl="0" indent="-342900">
              <a:buSzPct val="166666"/>
              <a:buFont typeface="Arial" pitchFamily="34" charset="0"/>
              <a:buChar char="•"/>
            </a:pPr>
            <a:r>
              <a:rPr lang="es-AR" sz="1800" dirty="0" smtClean="0"/>
              <a:t>Con el aumento del número de teléfonos y la cantidad de enlaces esta situación se revierte.</a:t>
            </a:r>
            <a:endParaRPr lang="es-AR" sz="1800" dirty="0" smtClean="0">
              <a:solidFill>
                <a:schemeClr val="accent3"/>
              </a:solidFill>
            </a:endParaRPr>
          </a:p>
          <a:p>
            <a:pPr marL="457200" lvl="0" indent="-342900" rtl="0">
              <a:buClr>
                <a:schemeClr val="dk1"/>
              </a:buClr>
              <a:buSzPct val="166666"/>
            </a:pPr>
            <a:endParaRPr lang="es-AR" sz="1800" b="1" dirty="0" smtClean="0">
              <a:solidFill>
                <a:schemeClr val="accent3"/>
              </a:solidFill>
            </a:endParaRPr>
          </a:p>
        </p:txBody>
      </p:sp>
      <p:pic>
        <p:nvPicPr>
          <p:cNvPr id="237" name="Shape 237"/>
          <p:cNvPicPr preferRelativeResize="0"/>
          <p:nvPr/>
        </p:nvPicPr>
        <p:blipFill>
          <a:blip r:embed="rId3"/>
          <a:stretch>
            <a:fillRect/>
          </a:stretch>
        </p:blipFill>
        <p:spPr>
          <a:xfrm>
            <a:off x="7572396" y="0"/>
            <a:ext cx="1457250" cy="1457250"/>
          </a:xfrm>
          <a:prstGeom prst="rect">
            <a:avLst/>
          </a:prstGeom>
        </p:spPr>
      </p:pic>
      <p:sp>
        <p:nvSpPr>
          <p:cNvPr id="7270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dirty="0"/>
          </a:p>
        </p:txBody>
      </p:sp>
      <p:pic>
        <p:nvPicPr>
          <p:cNvPr id="72705" name="Picture 1"/>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642910" y="2714626"/>
            <a:ext cx="4114800" cy="314325"/>
          </a:xfrm>
          <a:prstGeom prst="rect">
            <a:avLst/>
          </a:prstGeom>
          <a:noFill/>
        </p:spPr>
      </p:pic>
      <p:sp>
        <p:nvSpPr>
          <p:cNvPr id="72707" name="Rectangle 3"/>
          <p:cNvSpPr>
            <a:spLocks noChangeArrowheads="1"/>
          </p:cNvSpPr>
          <p:nvPr/>
        </p:nvSpPr>
        <p:spPr bwMode="auto">
          <a:xfrm>
            <a:off x="0" y="7715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AR"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Shape 234"/>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buNone/>
            </a:pPr>
            <a:r>
              <a:rPr lang="es-AR" sz="3000" dirty="0" smtClean="0"/>
              <a:t>Resultados Variante 2</a:t>
            </a:r>
            <a:endParaRPr lang="x-none" sz="3000"/>
          </a:p>
        </p:txBody>
      </p:sp>
      <p:sp>
        <p:nvSpPr>
          <p:cNvPr id="235" name="Shape 235"/>
          <p:cNvSpPr txBox="1">
            <a:spLocks noGrp="1"/>
          </p:cNvSpPr>
          <p:nvPr>
            <p:ph type="body" idx="1"/>
          </p:nvPr>
        </p:nvSpPr>
        <p:spPr>
          <a:xfrm>
            <a:off x="457200" y="1200150"/>
            <a:ext cx="8329642" cy="3725699"/>
          </a:xfrm>
          <a:prstGeom prst="rect">
            <a:avLst/>
          </a:prstGeom>
        </p:spPr>
        <p:txBody>
          <a:bodyPr lIns="91425" tIns="91425" rIns="91425" bIns="91425" anchor="t" anchorCtr="0">
            <a:noAutofit/>
          </a:bodyPr>
          <a:lstStyle/>
          <a:p>
            <a:pPr marL="457200" lvl="0" indent="-342900" rtl="0">
              <a:buClr>
                <a:schemeClr val="dk1"/>
              </a:buClr>
              <a:buSzPct val="166666"/>
            </a:pPr>
            <a:r>
              <a:rPr lang="es-AR" sz="1800" b="1" dirty="0" smtClean="0">
                <a:solidFill>
                  <a:schemeClr val="accent3"/>
                </a:solidFill>
              </a:rPr>
              <a:t>Umbral de enlaces válidos para una cantidad de teléfonos par</a:t>
            </a:r>
          </a:p>
        </p:txBody>
      </p:sp>
      <p:pic>
        <p:nvPicPr>
          <p:cNvPr id="237" name="Shape 237"/>
          <p:cNvPicPr preferRelativeResize="0"/>
          <p:nvPr/>
        </p:nvPicPr>
        <p:blipFill>
          <a:blip r:embed="rId3"/>
          <a:stretch>
            <a:fillRect/>
          </a:stretch>
        </p:blipFill>
        <p:spPr>
          <a:xfrm>
            <a:off x="7572396" y="0"/>
            <a:ext cx="1457250" cy="1457250"/>
          </a:xfrm>
          <a:prstGeom prst="rect">
            <a:avLst/>
          </a:prstGeom>
        </p:spPr>
      </p:pic>
      <p:sp>
        <p:nvSpPr>
          <p:cNvPr id="7270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dirty="0"/>
          </a:p>
        </p:txBody>
      </p:sp>
      <p:sp>
        <p:nvSpPr>
          <p:cNvPr id="72707" name="Rectangle 3"/>
          <p:cNvSpPr>
            <a:spLocks noChangeArrowheads="1"/>
          </p:cNvSpPr>
          <p:nvPr/>
        </p:nvSpPr>
        <p:spPr bwMode="auto">
          <a:xfrm>
            <a:off x="0" y="7715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AR"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8" name="7 Imagen"/>
          <p:cNvPicPr/>
          <p:nvPr/>
        </p:nvPicPr>
        <p:blipFill>
          <a:blip r:embed="rId4"/>
          <a:srcRect/>
          <a:stretch>
            <a:fillRect/>
          </a:stretch>
        </p:blipFill>
        <p:spPr bwMode="auto">
          <a:xfrm>
            <a:off x="1571604" y="1714494"/>
            <a:ext cx="5943600" cy="3171825"/>
          </a:xfrm>
          <a:prstGeom prst="rect">
            <a:avLst/>
          </a:prstGeom>
          <a:noFill/>
          <a:ln w="9525">
            <a:noFill/>
            <a:miter lim="800000"/>
            <a:headEnd/>
            <a:tailEnd/>
          </a:ln>
        </p:spPr>
      </p:pic>
    </p:spTree>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Shape 234"/>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buNone/>
            </a:pPr>
            <a:r>
              <a:rPr lang="es-AR" sz="3000" dirty="0" smtClean="0"/>
              <a:t>Resultados Variante 2</a:t>
            </a:r>
            <a:endParaRPr lang="x-none" sz="3000"/>
          </a:p>
        </p:txBody>
      </p:sp>
      <p:sp>
        <p:nvSpPr>
          <p:cNvPr id="235" name="Shape 235"/>
          <p:cNvSpPr txBox="1">
            <a:spLocks noGrp="1"/>
          </p:cNvSpPr>
          <p:nvPr>
            <p:ph type="body" idx="1"/>
          </p:nvPr>
        </p:nvSpPr>
        <p:spPr>
          <a:xfrm>
            <a:off x="457200" y="1200150"/>
            <a:ext cx="8329642" cy="3725699"/>
          </a:xfrm>
          <a:prstGeom prst="rect">
            <a:avLst/>
          </a:prstGeom>
        </p:spPr>
        <p:txBody>
          <a:bodyPr lIns="91425" tIns="91425" rIns="91425" bIns="91425" anchor="t" anchorCtr="0">
            <a:noAutofit/>
          </a:bodyPr>
          <a:lstStyle/>
          <a:p>
            <a:pPr marL="457200" lvl="0" indent="-342900" rtl="0">
              <a:buClr>
                <a:schemeClr val="dk1"/>
              </a:buClr>
              <a:buSzPct val="166666"/>
            </a:pPr>
            <a:r>
              <a:rPr lang="es-AR" sz="1800" b="1" dirty="0" smtClean="0">
                <a:solidFill>
                  <a:schemeClr val="accent3"/>
                </a:solidFill>
              </a:rPr>
              <a:t>Tiempos de espera promedio</a:t>
            </a:r>
          </a:p>
        </p:txBody>
      </p:sp>
      <p:pic>
        <p:nvPicPr>
          <p:cNvPr id="237" name="Shape 237"/>
          <p:cNvPicPr preferRelativeResize="0"/>
          <p:nvPr/>
        </p:nvPicPr>
        <p:blipFill>
          <a:blip r:embed="rId3"/>
          <a:stretch>
            <a:fillRect/>
          </a:stretch>
        </p:blipFill>
        <p:spPr>
          <a:xfrm>
            <a:off x="7572396" y="0"/>
            <a:ext cx="1457250" cy="1457250"/>
          </a:xfrm>
          <a:prstGeom prst="rect">
            <a:avLst/>
          </a:prstGeom>
        </p:spPr>
      </p:pic>
      <p:sp>
        <p:nvSpPr>
          <p:cNvPr id="7270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dirty="0"/>
          </a:p>
        </p:txBody>
      </p:sp>
      <p:sp>
        <p:nvSpPr>
          <p:cNvPr id="72707" name="Rectangle 3"/>
          <p:cNvSpPr>
            <a:spLocks noChangeArrowheads="1"/>
          </p:cNvSpPr>
          <p:nvPr/>
        </p:nvSpPr>
        <p:spPr bwMode="auto">
          <a:xfrm>
            <a:off x="0" y="7715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AR"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9" name="8 Imagen"/>
          <p:cNvPicPr/>
          <p:nvPr/>
        </p:nvPicPr>
        <p:blipFill>
          <a:blip r:embed="rId4"/>
          <a:srcRect/>
          <a:stretch>
            <a:fillRect/>
          </a:stretch>
        </p:blipFill>
        <p:spPr bwMode="auto">
          <a:xfrm>
            <a:off x="1357290" y="1571618"/>
            <a:ext cx="5934075" cy="3448050"/>
          </a:xfrm>
          <a:prstGeom prst="rect">
            <a:avLst/>
          </a:prstGeom>
          <a:noFill/>
          <a:ln w="9525">
            <a:noFill/>
            <a:miter lim="800000"/>
            <a:headEnd/>
            <a:tailEnd/>
          </a:ln>
        </p:spPr>
      </p:pic>
    </p:spTree>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Shape 234"/>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buNone/>
            </a:pPr>
            <a:r>
              <a:rPr lang="es-AR" sz="3000" dirty="0" smtClean="0"/>
              <a:t>Resultados Variante 2</a:t>
            </a:r>
            <a:endParaRPr lang="x-none" sz="3000"/>
          </a:p>
        </p:txBody>
      </p:sp>
      <p:sp>
        <p:nvSpPr>
          <p:cNvPr id="235" name="Shape 235"/>
          <p:cNvSpPr txBox="1">
            <a:spLocks noGrp="1"/>
          </p:cNvSpPr>
          <p:nvPr>
            <p:ph type="body" idx="1"/>
          </p:nvPr>
        </p:nvSpPr>
        <p:spPr>
          <a:xfrm>
            <a:off x="457200" y="1200150"/>
            <a:ext cx="8329642" cy="3725699"/>
          </a:xfrm>
          <a:prstGeom prst="rect">
            <a:avLst/>
          </a:prstGeom>
        </p:spPr>
        <p:txBody>
          <a:bodyPr lIns="91425" tIns="91425" rIns="91425" bIns="91425" anchor="t" anchorCtr="0">
            <a:noAutofit/>
          </a:bodyPr>
          <a:lstStyle/>
          <a:p>
            <a:pPr marL="457200" lvl="0" indent="-342900" rtl="0">
              <a:buClr>
                <a:schemeClr val="dk1"/>
              </a:buClr>
              <a:buSzPct val="166666"/>
            </a:pPr>
            <a:r>
              <a:rPr lang="es-AR" sz="1800" dirty="0" smtClean="0">
                <a:solidFill>
                  <a:schemeClr val="tx1"/>
                </a:solidFill>
              </a:rPr>
              <a:t>El tiempo de espera promedio (por falta de enlace):</a:t>
            </a:r>
          </a:p>
          <a:p>
            <a:pPr marL="457200" lvl="0" indent="-342900" rtl="0">
              <a:buClr>
                <a:schemeClr val="dk1"/>
              </a:buClr>
              <a:buSzPct val="166666"/>
              <a:buFont typeface="Arial" pitchFamily="34" charset="0"/>
              <a:buChar char="•"/>
            </a:pPr>
            <a:r>
              <a:rPr lang="es-AR" sz="1800" dirty="0" smtClean="0">
                <a:solidFill>
                  <a:schemeClr val="tx1"/>
                </a:solidFill>
              </a:rPr>
              <a:t>Crece: A medida que aumenta la cantidad de teléfonos.</a:t>
            </a:r>
          </a:p>
          <a:p>
            <a:pPr marL="457200" lvl="0" indent="-342900" rtl="0">
              <a:buClr>
                <a:schemeClr val="dk1"/>
              </a:buClr>
              <a:buSzPct val="166666"/>
              <a:buFont typeface="Arial" pitchFamily="34" charset="0"/>
              <a:buChar char="•"/>
            </a:pPr>
            <a:r>
              <a:rPr lang="es-AR" sz="1800" dirty="0" smtClean="0">
                <a:solidFill>
                  <a:schemeClr val="tx1"/>
                </a:solidFill>
              </a:rPr>
              <a:t>Disminuye: A medida que aumenta la cantidad de enlaces.</a:t>
            </a:r>
          </a:p>
          <a:p>
            <a:pPr marL="457200" lvl="0" indent="-342900" rtl="0">
              <a:buClr>
                <a:schemeClr val="dk1"/>
              </a:buClr>
              <a:buSzPct val="166666"/>
              <a:buFont typeface="Arial" pitchFamily="34" charset="0"/>
              <a:buChar char="•"/>
            </a:pPr>
            <a:endParaRPr lang="es-AR" sz="1800" dirty="0" smtClean="0">
              <a:solidFill>
                <a:schemeClr val="tx1"/>
              </a:solidFill>
            </a:endParaRPr>
          </a:p>
          <a:p>
            <a:pPr marL="457200" lvl="0" indent="-342900">
              <a:buSzPct val="166666"/>
              <a:buFont typeface="Arial" pitchFamily="34" charset="0"/>
              <a:buChar char="•"/>
            </a:pPr>
            <a:r>
              <a:rPr lang="es-AR" sz="1800" dirty="0" smtClean="0">
                <a:solidFill>
                  <a:schemeClr val="tx1"/>
                </a:solidFill>
              </a:rPr>
              <a:t>Tiempo espera máximo: 2hr 11min (para 99 teléfonos y 1 enlace)</a:t>
            </a:r>
          </a:p>
          <a:p>
            <a:pPr marL="457200" lvl="0" indent="-342900">
              <a:buSzPct val="166666"/>
              <a:buFont typeface="Arial" pitchFamily="34" charset="0"/>
              <a:buChar char="•"/>
            </a:pPr>
            <a:r>
              <a:rPr lang="es-AR" sz="1800" dirty="0" smtClean="0">
                <a:solidFill>
                  <a:schemeClr val="tx1"/>
                </a:solidFill>
              </a:rPr>
              <a:t>Tiempo espera mínimo: 0 (para cualquier combinación entre cantidad de teléfonos baja y cantidad de enlaces alta).</a:t>
            </a:r>
          </a:p>
          <a:p>
            <a:pPr marL="457200" lvl="0" indent="-342900" rtl="0">
              <a:buClr>
                <a:schemeClr val="dk1"/>
              </a:buClr>
              <a:buSzPct val="166666"/>
            </a:pPr>
            <a:endParaRPr lang="es-AR" sz="1800" dirty="0" smtClean="0">
              <a:solidFill>
                <a:schemeClr val="tx1"/>
              </a:solidFill>
            </a:endParaRPr>
          </a:p>
          <a:p>
            <a:pPr marL="457200" lvl="0" indent="-342900" rtl="0">
              <a:buClr>
                <a:schemeClr val="dk1"/>
              </a:buClr>
              <a:buSzPct val="166666"/>
              <a:buFont typeface="Arial" pitchFamily="34" charset="0"/>
              <a:buChar char="•"/>
            </a:pPr>
            <a:endParaRPr lang="es-AR" sz="1800" dirty="0" smtClean="0">
              <a:solidFill>
                <a:schemeClr val="tx1"/>
              </a:solidFill>
            </a:endParaRPr>
          </a:p>
          <a:p>
            <a:pPr marL="457200" lvl="0" indent="-342900" rtl="0">
              <a:buClr>
                <a:schemeClr val="dk1"/>
              </a:buClr>
              <a:buSzPct val="166666"/>
              <a:buFont typeface="Arial" pitchFamily="34" charset="0"/>
              <a:buChar char="•"/>
            </a:pPr>
            <a:endParaRPr lang="es-AR" sz="1800" dirty="0" smtClean="0">
              <a:solidFill>
                <a:schemeClr val="tx1"/>
              </a:solidFill>
            </a:endParaRPr>
          </a:p>
          <a:p>
            <a:pPr marL="457200" lvl="0" indent="-342900" rtl="0">
              <a:buClr>
                <a:schemeClr val="dk1"/>
              </a:buClr>
              <a:buSzPct val="166666"/>
              <a:buFontTx/>
              <a:buChar char="-"/>
            </a:pPr>
            <a:endParaRPr lang="es-AR" sz="1800" dirty="0" smtClean="0">
              <a:solidFill>
                <a:schemeClr val="tx1"/>
              </a:solidFill>
            </a:endParaRPr>
          </a:p>
        </p:txBody>
      </p:sp>
      <p:pic>
        <p:nvPicPr>
          <p:cNvPr id="237" name="Shape 237"/>
          <p:cNvPicPr preferRelativeResize="0"/>
          <p:nvPr/>
        </p:nvPicPr>
        <p:blipFill>
          <a:blip r:embed="rId3"/>
          <a:stretch>
            <a:fillRect/>
          </a:stretch>
        </p:blipFill>
        <p:spPr>
          <a:xfrm>
            <a:off x="7572396" y="0"/>
            <a:ext cx="1457250" cy="1457250"/>
          </a:xfrm>
          <a:prstGeom prst="rect">
            <a:avLst/>
          </a:prstGeom>
        </p:spPr>
      </p:pic>
      <p:sp>
        <p:nvSpPr>
          <p:cNvPr id="7270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dirty="0"/>
          </a:p>
        </p:txBody>
      </p:sp>
      <p:sp>
        <p:nvSpPr>
          <p:cNvPr id="72707" name="Rectangle 3"/>
          <p:cNvSpPr>
            <a:spLocks noChangeArrowheads="1"/>
          </p:cNvSpPr>
          <p:nvPr/>
        </p:nvSpPr>
        <p:spPr bwMode="auto">
          <a:xfrm>
            <a:off x="0" y="7715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AR"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Shape 234"/>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buNone/>
            </a:pPr>
            <a:r>
              <a:rPr lang="es-AR" sz="3000" dirty="0" smtClean="0"/>
              <a:t>Resultados</a:t>
            </a:r>
            <a:endParaRPr lang="x-none" sz="3000"/>
          </a:p>
        </p:txBody>
      </p:sp>
      <p:sp>
        <p:nvSpPr>
          <p:cNvPr id="235" name="Shape 235"/>
          <p:cNvSpPr txBox="1">
            <a:spLocks noGrp="1"/>
          </p:cNvSpPr>
          <p:nvPr>
            <p:ph type="body" idx="1"/>
          </p:nvPr>
        </p:nvSpPr>
        <p:spPr>
          <a:xfrm>
            <a:off x="457200" y="1200150"/>
            <a:ext cx="8329642" cy="3725699"/>
          </a:xfrm>
          <a:prstGeom prst="rect">
            <a:avLst/>
          </a:prstGeom>
        </p:spPr>
        <p:txBody>
          <a:bodyPr lIns="91425" tIns="91425" rIns="91425" bIns="91425" anchor="t" anchorCtr="0">
            <a:noAutofit/>
          </a:bodyPr>
          <a:lstStyle/>
          <a:p>
            <a:pPr marL="457200" lvl="0" indent="-342900" rtl="0">
              <a:buClr>
                <a:schemeClr val="dk1"/>
              </a:buClr>
              <a:buSzPct val="166666"/>
            </a:pPr>
            <a:r>
              <a:rPr lang="es-AR" sz="1800" b="1" dirty="0" smtClean="0">
                <a:solidFill>
                  <a:schemeClr val="accent3"/>
                </a:solidFill>
              </a:rPr>
              <a:t>El tiempo de simulación</a:t>
            </a:r>
          </a:p>
          <a:p>
            <a:pPr marL="457200" lvl="0" indent="-342900" rtl="0">
              <a:buClr>
                <a:schemeClr val="dk1"/>
              </a:buClr>
              <a:buSzPct val="166666"/>
              <a:buFont typeface="Arial" pitchFamily="34" charset="0"/>
              <a:buChar char="•"/>
            </a:pPr>
            <a:r>
              <a:rPr lang="es-AR" sz="1800" dirty="0" smtClean="0">
                <a:solidFill>
                  <a:schemeClr val="tx1"/>
                </a:solidFill>
              </a:rPr>
              <a:t>La proporción de llamadas exitosas disminuye a medida que aumenta el tiempo de simulación.</a:t>
            </a:r>
          </a:p>
          <a:p>
            <a:pPr marL="457200" lvl="0" indent="-342900" rtl="0">
              <a:buClr>
                <a:schemeClr val="dk1"/>
              </a:buClr>
              <a:buSzPct val="166666"/>
              <a:buFont typeface="Arial" pitchFamily="34" charset="0"/>
              <a:buChar char="•"/>
            </a:pPr>
            <a:r>
              <a:rPr lang="es-AR" sz="1800" dirty="0" smtClean="0">
                <a:solidFill>
                  <a:schemeClr val="tx1"/>
                </a:solidFill>
              </a:rPr>
              <a:t>Esta tendencia se observa hasta un tiempo de simulación de 30 minutos aprox.</a:t>
            </a:r>
          </a:p>
          <a:p>
            <a:pPr marL="457200" lvl="0" indent="-342900" rtl="0">
              <a:buClr>
                <a:schemeClr val="dk1"/>
              </a:buClr>
              <a:buSzPct val="166666"/>
              <a:buFont typeface="Arial" pitchFamily="34" charset="0"/>
              <a:buChar char="•"/>
            </a:pPr>
            <a:r>
              <a:rPr lang="es-AR" sz="1800" dirty="0" smtClean="0">
                <a:solidFill>
                  <a:schemeClr val="tx1"/>
                </a:solidFill>
              </a:rPr>
              <a:t>A partir de los 30 minutos, la proporción de exitosas permanece prácticamente constante.</a:t>
            </a:r>
          </a:p>
          <a:p>
            <a:pPr marL="457200" lvl="0" indent="-342900" rtl="0">
              <a:buClr>
                <a:schemeClr val="dk1"/>
              </a:buClr>
              <a:buSzPct val="166666"/>
              <a:buFont typeface="Arial" pitchFamily="34" charset="0"/>
              <a:buChar char="•"/>
            </a:pPr>
            <a:endParaRPr lang="es-AR" sz="1800" dirty="0" smtClean="0">
              <a:solidFill>
                <a:schemeClr val="tx1"/>
              </a:solidFill>
            </a:endParaRPr>
          </a:p>
          <a:p>
            <a:pPr marL="457200" lvl="0" indent="-342900" rtl="0">
              <a:buClr>
                <a:schemeClr val="dk1"/>
              </a:buClr>
              <a:buSzPct val="166666"/>
            </a:pPr>
            <a:endParaRPr lang="es-AR" sz="1800" dirty="0" smtClean="0">
              <a:solidFill>
                <a:schemeClr val="tx1"/>
              </a:solidFill>
            </a:endParaRPr>
          </a:p>
          <a:p>
            <a:pPr marL="457200" lvl="0" indent="-342900" rtl="0">
              <a:buClr>
                <a:schemeClr val="dk1"/>
              </a:buClr>
              <a:buSzPct val="166666"/>
              <a:buFont typeface="Arial" pitchFamily="34" charset="0"/>
              <a:buChar char="•"/>
            </a:pPr>
            <a:endParaRPr lang="es-AR" sz="1800" dirty="0" smtClean="0">
              <a:solidFill>
                <a:schemeClr val="tx1"/>
              </a:solidFill>
            </a:endParaRPr>
          </a:p>
          <a:p>
            <a:pPr marL="457200" lvl="0" indent="-342900" rtl="0">
              <a:buClr>
                <a:schemeClr val="dk1"/>
              </a:buClr>
              <a:buSzPct val="166666"/>
            </a:pPr>
            <a:endParaRPr lang="es-AR" sz="1800" dirty="0" smtClean="0">
              <a:solidFill>
                <a:schemeClr val="tx1"/>
              </a:solidFill>
            </a:endParaRPr>
          </a:p>
          <a:p>
            <a:pPr marL="457200" lvl="0" indent="-342900" rtl="0">
              <a:buClr>
                <a:schemeClr val="dk1"/>
              </a:buClr>
              <a:buSzPct val="166666"/>
              <a:buFont typeface="Arial" pitchFamily="34" charset="0"/>
              <a:buChar char="•"/>
            </a:pPr>
            <a:endParaRPr lang="es-AR" sz="1800" dirty="0" smtClean="0">
              <a:solidFill>
                <a:schemeClr val="tx1"/>
              </a:solidFill>
            </a:endParaRPr>
          </a:p>
          <a:p>
            <a:pPr marL="457200" lvl="0" indent="-342900" rtl="0">
              <a:buClr>
                <a:schemeClr val="dk1"/>
              </a:buClr>
              <a:buSzPct val="166666"/>
              <a:buFontTx/>
              <a:buChar char="-"/>
            </a:pPr>
            <a:endParaRPr lang="es-AR" sz="1800" dirty="0" smtClean="0">
              <a:solidFill>
                <a:schemeClr val="tx1"/>
              </a:solidFill>
            </a:endParaRPr>
          </a:p>
        </p:txBody>
      </p:sp>
      <p:pic>
        <p:nvPicPr>
          <p:cNvPr id="237" name="Shape 237"/>
          <p:cNvPicPr preferRelativeResize="0"/>
          <p:nvPr/>
        </p:nvPicPr>
        <p:blipFill>
          <a:blip r:embed="rId3"/>
          <a:stretch>
            <a:fillRect/>
          </a:stretch>
        </p:blipFill>
        <p:spPr>
          <a:xfrm>
            <a:off x="7572396" y="0"/>
            <a:ext cx="1457250" cy="1457250"/>
          </a:xfrm>
          <a:prstGeom prst="rect">
            <a:avLst/>
          </a:prstGeom>
        </p:spPr>
      </p:pic>
      <p:sp>
        <p:nvSpPr>
          <p:cNvPr id="7270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dirty="0"/>
          </a:p>
        </p:txBody>
      </p:sp>
      <p:sp>
        <p:nvSpPr>
          <p:cNvPr id="72707" name="Rectangle 3"/>
          <p:cNvSpPr>
            <a:spLocks noChangeArrowheads="1"/>
          </p:cNvSpPr>
          <p:nvPr/>
        </p:nvSpPr>
        <p:spPr bwMode="auto">
          <a:xfrm>
            <a:off x="0" y="7715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AR"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Shape 269"/>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buNone/>
            </a:pPr>
            <a:r>
              <a:rPr lang="x-none" sz="3000" smtClean="0"/>
              <a:t>Conclusiones</a:t>
            </a:r>
            <a:endParaRPr lang="x-none" sz="3000"/>
          </a:p>
        </p:txBody>
      </p:sp>
      <p:sp>
        <p:nvSpPr>
          <p:cNvPr id="270" name="Shape 270"/>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342900" rtl="0">
              <a:buClr>
                <a:schemeClr val="dk1"/>
              </a:buClr>
              <a:buSzPct val="166666"/>
            </a:pPr>
            <a:endParaRPr lang="es-AR" sz="1800" b="1" dirty="0" smtClean="0">
              <a:solidFill>
                <a:schemeClr val="accent3"/>
              </a:solidFill>
            </a:endParaRPr>
          </a:p>
          <a:p>
            <a:pPr marL="457200" lvl="0" indent="-342900" rtl="0">
              <a:buClr>
                <a:schemeClr val="dk1"/>
              </a:buClr>
              <a:buSzPct val="166666"/>
              <a:buFont typeface="Arial" pitchFamily="34" charset="0"/>
              <a:buChar char="•"/>
            </a:pPr>
            <a:r>
              <a:rPr lang="es-AR" sz="1800" dirty="0" smtClean="0">
                <a:solidFill>
                  <a:schemeClr val="tx1"/>
                </a:solidFill>
              </a:rPr>
              <a:t>Al fijar la cantidad máxima de teléfonos y enlaces se obtiene la mayor proporción =&gt; por la reducción de casos de llamadas ocupadas y sin enlace.</a:t>
            </a:r>
          </a:p>
          <a:p>
            <a:pPr marL="457200" lvl="0" indent="-342900" rtl="0">
              <a:buClr>
                <a:schemeClr val="dk1"/>
              </a:buClr>
              <a:buSzPct val="166666"/>
            </a:pPr>
            <a:endParaRPr lang="es-AR" sz="1800" dirty="0" smtClean="0">
              <a:solidFill>
                <a:schemeClr val="tx1"/>
              </a:solidFill>
            </a:endParaRPr>
          </a:p>
          <a:p>
            <a:pPr marL="457200" lvl="0" indent="-342900" rtl="0">
              <a:buClr>
                <a:schemeClr val="dk1"/>
              </a:buClr>
              <a:buSzPct val="166666"/>
            </a:pPr>
            <a:r>
              <a:rPr lang="es-AR" sz="1800" b="1" dirty="0" smtClean="0">
                <a:solidFill>
                  <a:schemeClr val="accent3"/>
                </a:solidFill>
              </a:rPr>
              <a:t>Variante 2</a:t>
            </a:r>
          </a:p>
          <a:p>
            <a:pPr marL="457200" lvl="0" indent="-342900" rtl="0">
              <a:buClr>
                <a:schemeClr val="dk1"/>
              </a:buClr>
              <a:buSzPct val="166666"/>
              <a:buFont typeface="Arial" pitchFamily="34" charset="0"/>
              <a:buChar char="•"/>
            </a:pPr>
            <a:r>
              <a:rPr lang="es-AR" sz="1800" dirty="0" smtClean="0">
                <a:solidFill>
                  <a:schemeClr val="tx1"/>
                </a:solidFill>
              </a:rPr>
              <a:t>Al incorporar cola FIFO incrementa en un 5% la </a:t>
            </a:r>
            <a:r>
              <a:rPr lang="es-AR" sz="1800" dirty="0" smtClean="0">
                <a:solidFill>
                  <a:schemeClr val="tx1"/>
                </a:solidFill>
              </a:rPr>
              <a:t>proporción </a:t>
            </a:r>
            <a:r>
              <a:rPr lang="es-AR" sz="1800" dirty="0" smtClean="0">
                <a:solidFill>
                  <a:schemeClr val="tx1"/>
                </a:solidFill>
              </a:rPr>
              <a:t>de llamadas exitosas.</a:t>
            </a:r>
          </a:p>
          <a:p>
            <a:pPr marL="457200" lvl="0" indent="-342900" rtl="0">
              <a:buClr>
                <a:schemeClr val="dk1"/>
              </a:buClr>
              <a:buSzPct val="166666"/>
              <a:buFont typeface="Arial" pitchFamily="34" charset="0"/>
              <a:buChar char="•"/>
            </a:pPr>
            <a:r>
              <a:rPr lang="es-AR" sz="1800" dirty="0" smtClean="0">
                <a:solidFill>
                  <a:schemeClr val="tx1"/>
                </a:solidFill>
              </a:rPr>
              <a:t>A medida que disminuye la cantidad de teléfonos =&gt; disminuye proporción de exitosas y tiempo promedio de espera. Razón: al haber menos teléfonos en el sistema, se producen mas casos de llamadas ocupadas.</a:t>
            </a:r>
          </a:p>
          <a:p>
            <a:pPr marL="457200" lvl="0" indent="-342900" rtl="0">
              <a:buClr>
                <a:schemeClr val="dk1"/>
              </a:buClr>
              <a:buSzPct val="166666"/>
              <a:buFont typeface="Arial" pitchFamily="34" charset="0"/>
              <a:buChar char="•"/>
            </a:pPr>
            <a:endParaRPr lang="x-none" sz="1800">
              <a:solidFill>
                <a:schemeClr val="tx1"/>
              </a:solidFill>
            </a:endParaRPr>
          </a:p>
        </p:txBody>
      </p:sp>
      <p:pic>
        <p:nvPicPr>
          <p:cNvPr id="6" name="Shape 255"/>
          <p:cNvPicPr preferRelativeResize="0"/>
          <p:nvPr/>
        </p:nvPicPr>
        <p:blipFill>
          <a:blip r:embed="rId3"/>
          <a:stretch>
            <a:fillRect/>
          </a:stretch>
        </p:blipFill>
        <p:spPr>
          <a:xfrm>
            <a:off x="7715272" y="142858"/>
            <a:ext cx="1219200" cy="1219200"/>
          </a:xfrm>
          <a:prstGeom prst="rect">
            <a:avLst/>
          </a:prstGeom>
        </p:spPr>
      </p:pic>
    </p:spTree>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Shape 269"/>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buNone/>
            </a:pPr>
            <a:r>
              <a:rPr lang="x-none" sz="3000" smtClean="0"/>
              <a:t>Conclusiones</a:t>
            </a:r>
            <a:endParaRPr lang="x-none" sz="3000"/>
          </a:p>
        </p:txBody>
      </p:sp>
      <p:sp>
        <p:nvSpPr>
          <p:cNvPr id="270" name="Shape 270"/>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342900" rtl="0">
              <a:buClr>
                <a:schemeClr val="dk1"/>
              </a:buClr>
              <a:buSzPct val="166666"/>
            </a:pPr>
            <a:r>
              <a:rPr lang="es-AR" sz="1800" b="1" dirty="0" smtClean="0">
                <a:solidFill>
                  <a:schemeClr val="accent3"/>
                </a:solidFill>
              </a:rPr>
              <a:t>Variante 2</a:t>
            </a:r>
          </a:p>
          <a:p>
            <a:pPr marL="457200" lvl="0" indent="-342900" rtl="0">
              <a:buClr>
                <a:schemeClr val="dk1"/>
              </a:buClr>
              <a:buSzPct val="166666"/>
            </a:pPr>
            <a:r>
              <a:rPr lang="es-AR" sz="1800" dirty="0" smtClean="0">
                <a:solidFill>
                  <a:schemeClr val="tx1"/>
                </a:solidFill>
              </a:rPr>
              <a:t>Al fijar una determinada cantidad de teléfonos se observa:</a:t>
            </a:r>
          </a:p>
          <a:p>
            <a:pPr marL="457200" lvl="0" indent="-342900" rtl="0">
              <a:buClr>
                <a:schemeClr val="dk1"/>
              </a:buClr>
              <a:buSzPct val="166666"/>
              <a:buFont typeface="Arial" pitchFamily="34" charset="0"/>
              <a:buChar char="•"/>
            </a:pPr>
            <a:r>
              <a:rPr lang="es-AR" sz="1800" dirty="0" smtClean="0">
                <a:solidFill>
                  <a:schemeClr val="tx1"/>
                </a:solidFill>
              </a:rPr>
              <a:t>A medida que crece la proporción de exitosas, decrece el tiempo medio de espera.</a:t>
            </a:r>
          </a:p>
          <a:p>
            <a:pPr marL="457200" lvl="0" indent="-342900" rtl="0">
              <a:buClr>
                <a:schemeClr val="dk1"/>
              </a:buClr>
              <a:buSzPct val="166666"/>
            </a:pPr>
            <a:r>
              <a:rPr lang="es-AR" sz="1800" b="1" dirty="0" smtClean="0">
                <a:solidFill>
                  <a:schemeClr val="tx1"/>
                </a:solidFill>
              </a:rPr>
              <a:t>Justificación:</a:t>
            </a:r>
          </a:p>
          <a:p>
            <a:pPr marL="457200" lvl="0" indent="-342900" rtl="0">
              <a:buClr>
                <a:schemeClr val="dk1"/>
              </a:buClr>
              <a:buSzPct val="166666"/>
              <a:buFont typeface="Arial" pitchFamily="34" charset="0"/>
              <a:buChar char="•"/>
            </a:pPr>
            <a:r>
              <a:rPr lang="es-AR" sz="1800" dirty="0" smtClean="0">
                <a:solidFill>
                  <a:schemeClr val="tx1"/>
                </a:solidFill>
              </a:rPr>
              <a:t>La proporción de exitosas crece al aumentar la cantidad de enlaces, y</a:t>
            </a:r>
          </a:p>
          <a:p>
            <a:pPr marL="457200" lvl="0" indent="-342900" rtl="0">
              <a:buClr>
                <a:schemeClr val="dk1"/>
              </a:buClr>
              <a:buSzPct val="166666"/>
              <a:buFont typeface="Arial" pitchFamily="34" charset="0"/>
              <a:buChar char="•"/>
            </a:pPr>
            <a:r>
              <a:rPr lang="es-AR" sz="1800" dirty="0" smtClean="0">
                <a:solidFill>
                  <a:schemeClr val="tx1"/>
                </a:solidFill>
              </a:rPr>
              <a:t>Al aumentar la cantidad de enlaces disminuye el tiempo de espera promedio.</a:t>
            </a:r>
          </a:p>
          <a:p>
            <a:pPr marL="457200" lvl="0" indent="-342900" rtl="0">
              <a:buClr>
                <a:schemeClr val="dk1"/>
              </a:buClr>
              <a:buSzPct val="166666"/>
            </a:pPr>
            <a:endParaRPr lang="es-AR" sz="1800" dirty="0" smtClean="0">
              <a:solidFill>
                <a:schemeClr val="tx1"/>
              </a:solidFill>
            </a:endParaRPr>
          </a:p>
        </p:txBody>
      </p:sp>
      <p:pic>
        <p:nvPicPr>
          <p:cNvPr id="6" name="Shape 255"/>
          <p:cNvPicPr preferRelativeResize="0"/>
          <p:nvPr/>
        </p:nvPicPr>
        <p:blipFill>
          <a:blip r:embed="rId3"/>
          <a:stretch>
            <a:fillRect/>
          </a:stretch>
        </p:blipFill>
        <p:spPr>
          <a:xfrm>
            <a:off x="7715272" y="142858"/>
            <a:ext cx="1219200" cy="1219200"/>
          </a:xfrm>
          <a:prstGeom prst="rect">
            <a:avLst/>
          </a:prstGeom>
        </p:spPr>
      </p:pic>
    </p:spTree>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Shape 269"/>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buNone/>
            </a:pPr>
            <a:r>
              <a:rPr lang="x-none" sz="3000" smtClean="0"/>
              <a:t>Conclusiones</a:t>
            </a:r>
            <a:endParaRPr lang="x-none" sz="3000"/>
          </a:p>
        </p:txBody>
      </p:sp>
      <p:sp>
        <p:nvSpPr>
          <p:cNvPr id="270" name="Shape 270"/>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342900" rtl="0">
              <a:buClr>
                <a:schemeClr val="dk1"/>
              </a:buClr>
              <a:buSzPct val="166666"/>
            </a:pPr>
            <a:r>
              <a:rPr lang="es-AR" sz="1800" b="1" dirty="0" smtClean="0">
                <a:solidFill>
                  <a:schemeClr val="accent3"/>
                </a:solidFill>
              </a:rPr>
              <a:t>Oportunidades de mejora</a:t>
            </a:r>
          </a:p>
          <a:p>
            <a:pPr marL="457200" lvl="0" indent="-342900" rtl="0">
              <a:buClr>
                <a:schemeClr val="dk1"/>
              </a:buClr>
              <a:buSzPct val="166666"/>
              <a:buFont typeface="Arial" pitchFamily="34" charset="0"/>
              <a:buChar char="•"/>
            </a:pPr>
            <a:r>
              <a:rPr lang="es-AR" sz="1800" dirty="0" smtClean="0">
                <a:solidFill>
                  <a:schemeClr val="tx1"/>
                </a:solidFill>
              </a:rPr>
              <a:t>Monitoreo en tiempo real y de manera grafica del avance de la simulación.</a:t>
            </a:r>
          </a:p>
          <a:p>
            <a:pPr marL="457200" lvl="0" indent="-342900" rtl="0">
              <a:buClr>
                <a:schemeClr val="dk1"/>
              </a:buClr>
              <a:buSzPct val="166666"/>
              <a:buFont typeface="Arial" pitchFamily="34" charset="0"/>
              <a:buChar char="•"/>
            </a:pPr>
            <a:r>
              <a:rPr lang="es-AR" sz="1800" dirty="0" smtClean="0">
                <a:solidFill>
                  <a:schemeClr val="tx1"/>
                </a:solidFill>
              </a:rPr>
              <a:t>Generar reportes en cualquier instante de la simulación.</a:t>
            </a:r>
          </a:p>
          <a:p>
            <a:pPr marL="457200" lvl="0" indent="-342900" rtl="0">
              <a:buClr>
                <a:schemeClr val="dk1"/>
              </a:buClr>
              <a:buSzPct val="166666"/>
              <a:buFont typeface="Arial" pitchFamily="34" charset="0"/>
              <a:buChar char="•"/>
            </a:pPr>
            <a:endParaRPr lang="es-AR" sz="1800" dirty="0" smtClean="0">
              <a:solidFill>
                <a:schemeClr val="tx1"/>
              </a:solidFill>
            </a:endParaRPr>
          </a:p>
          <a:p>
            <a:pPr marL="457200" lvl="0" indent="-342900" rtl="0">
              <a:buClr>
                <a:schemeClr val="dk1"/>
              </a:buClr>
              <a:buSzPct val="166666"/>
            </a:pPr>
            <a:r>
              <a:rPr lang="es-AR" sz="1800" dirty="0" smtClean="0">
                <a:solidFill>
                  <a:schemeClr val="tx1"/>
                </a:solidFill>
              </a:rPr>
              <a:t>¿Cómo incrementar la proporción de exitosas sin alterar los tiempos entre arribos y de servicio? </a:t>
            </a:r>
          </a:p>
          <a:p>
            <a:pPr marL="457200" lvl="0" indent="-342900" rtl="0">
              <a:buClr>
                <a:schemeClr val="dk1"/>
              </a:buClr>
              <a:buSzPct val="166666"/>
            </a:pPr>
            <a:r>
              <a:rPr lang="es-AR" sz="1800" dirty="0" smtClean="0">
                <a:solidFill>
                  <a:schemeClr val="tx1"/>
                </a:solidFill>
              </a:rPr>
              <a:t>Hipótesis:</a:t>
            </a:r>
          </a:p>
          <a:p>
            <a:pPr marL="457200" lvl="0" indent="-342900" rtl="0">
              <a:buClr>
                <a:schemeClr val="dk1"/>
              </a:buClr>
              <a:buSzPct val="166666"/>
              <a:buFont typeface="Arial" pitchFamily="34" charset="0"/>
              <a:buChar char="•"/>
            </a:pPr>
            <a:r>
              <a:rPr lang="es-AR" sz="1800" dirty="0" smtClean="0">
                <a:solidFill>
                  <a:schemeClr val="tx1"/>
                </a:solidFill>
              </a:rPr>
              <a:t>Comprometer el teléfono destino recién cuando la llamada es atendida.</a:t>
            </a:r>
          </a:p>
          <a:p>
            <a:pPr marL="457200" lvl="0" indent="-342900" rtl="0">
              <a:buClr>
                <a:schemeClr val="dk1"/>
              </a:buClr>
              <a:buSzPct val="166666"/>
              <a:buFont typeface="Arial" pitchFamily="34" charset="0"/>
              <a:buChar char="•"/>
            </a:pPr>
            <a:r>
              <a:rPr lang="es-AR" sz="1800" dirty="0" smtClean="0">
                <a:solidFill>
                  <a:schemeClr val="tx1"/>
                </a:solidFill>
              </a:rPr>
              <a:t>Interrumpiendo llamadas que han superado determinada duración.</a:t>
            </a:r>
          </a:p>
          <a:p>
            <a:pPr marL="457200" lvl="0" indent="-342900" rtl="0">
              <a:buClr>
                <a:schemeClr val="dk1"/>
              </a:buClr>
              <a:buSzPct val="166666"/>
              <a:buFont typeface="Arial" pitchFamily="34" charset="0"/>
              <a:buChar char="•"/>
            </a:pPr>
            <a:r>
              <a:rPr lang="es-AR" sz="1800" dirty="0" smtClean="0">
                <a:solidFill>
                  <a:schemeClr val="tx1"/>
                </a:solidFill>
              </a:rPr>
              <a:t>Colocando una cola FIFO por cada enlace.</a:t>
            </a:r>
          </a:p>
          <a:p>
            <a:pPr marL="457200" lvl="0" indent="-342900" rtl="0">
              <a:buClr>
                <a:schemeClr val="dk1"/>
              </a:buClr>
              <a:buSzPct val="166666"/>
            </a:pPr>
            <a:endParaRPr lang="es-AR" sz="1800" dirty="0" smtClean="0">
              <a:solidFill>
                <a:schemeClr val="tx1"/>
              </a:solidFill>
            </a:endParaRPr>
          </a:p>
          <a:p>
            <a:pPr marL="457200" lvl="0" indent="-342900" rtl="0">
              <a:buClr>
                <a:schemeClr val="dk1"/>
              </a:buClr>
              <a:buSzPct val="166666"/>
            </a:pPr>
            <a:endParaRPr lang="x-none" sz="1800" b="1">
              <a:solidFill>
                <a:schemeClr val="accent3"/>
              </a:solidFill>
            </a:endParaRPr>
          </a:p>
        </p:txBody>
      </p:sp>
      <p:pic>
        <p:nvPicPr>
          <p:cNvPr id="5" name="Shape 272"/>
          <p:cNvPicPr preferRelativeResize="0"/>
          <p:nvPr/>
        </p:nvPicPr>
        <p:blipFill>
          <a:blip r:embed="rId3"/>
          <a:stretch>
            <a:fillRect/>
          </a:stretch>
        </p:blipFill>
        <p:spPr>
          <a:xfrm>
            <a:off x="8543956" y="3114682"/>
            <a:ext cx="457200" cy="457200"/>
          </a:xfrm>
          <a:prstGeom prst="rect">
            <a:avLst/>
          </a:prstGeom>
        </p:spPr>
      </p:pic>
      <p:pic>
        <p:nvPicPr>
          <p:cNvPr id="7" name="Shape 271"/>
          <p:cNvPicPr preferRelativeResize="0"/>
          <p:nvPr/>
        </p:nvPicPr>
        <p:blipFill>
          <a:blip r:embed="rId4"/>
          <a:stretch>
            <a:fillRect/>
          </a:stretch>
        </p:blipFill>
        <p:spPr>
          <a:xfrm>
            <a:off x="8501090" y="1928808"/>
            <a:ext cx="457200" cy="457200"/>
          </a:xfrm>
          <a:prstGeom prst="rect">
            <a:avLst/>
          </a:prstGeom>
        </p:spPr>
      </p:pic>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sz="3000" dirty="0" smtClean="0"/>
              <a:t>Objetivo</a:t>
            </a:r>
            <a:endParaRPr lang="es-AR" sz="3000" dirty="0"/>
          </a:p>
        </p:txBody>
      </p:sp>
      <p:sp>
        <p:nvSpPr>
          <p:cNvPr id="3" name="2 Marcador de texto"/>
          <p:cNvSpPr>
            <a:spLocks noGrp="1"/>
          </p:cNvSpPr>
          <p:nvPr>
            <p:ph type="body" idx="1"/>
          </p:nvPr>
        </p:nvSpPr>
        <p:spPr/>
        <p:txBody>
          <a:bodyPr/>
          <a:lstStyle/>
          <a:p>
            <a:endParaRPr lang="es-AR" sz="1800" b="1" dirty="0" smtClean="0"/>
          </a:p>
          <a:p>
            <a:r>
              <a:rPr lang="es-AR" sz="1800" dirty="0" smtClean="0">
                <a:solidFill>
                  <a:schemeClr val="tx1"/>
                </a:solidFill>
              </a:rPr>
              <a:t>Simular el comportamiento de un conmutador telefónico bajo determinadas condiciones y determinar:</a:t>
            </a:r>
          </a:p>
          <a:p>
            <a:endParaRPr lang="es-AR" sz="1800" dirty="0" smtClean="0">
              <a:solidFill>
                <a:schemeClr val="tx2">
                  <a:lumMod val="50000"/>
                </a:schemeClr>
              </a:solidFill>
            </a:endParaRPr>
          </a:p>
          <a:p>
            <a:pPr>
              <a:buFont typeface="Arial" pitchFamily="34" charset="0"/>
              <a:buChar char="•"/>
            </a:pPr>
            <a:r>
              <a:rPr lang="es-AR" sz="1800" b="1" dirty="0" smtClean="0">
                <a:solidFill>
                  <a:schemeClr val="tx2">
                    <a:lumMod val="50000"/>
                  </a:schemeClr>
                </a:solidFill>
              </a:rPr>
              <a:t>La proporción de llamadas que el sistema procesa con éxito.</a:t>
            </a:r>
          </a:p>
          <a:p>
            <a:pPr>
              <a:buFont typeface="Arial" pitchFamily="34" charset="0"/>
              <a:buChar char="•"/>
            </a:pPr>
            <a:r>
              <a:rPr lang="es-AR" sz="1800" b="1" dirty="0" smtClean="0">
                <a:solidFill>
                  <a:schemeClr val="tx2">
                    <a:lumMod val="50000"/>
                  </a:schemeClr>
                </a:solidFill>
              </a:rPr>
              <a:t>El tiempo medio de espera por falta de enlace.</a:t>
            </a:r>
          </a:p>
          <a:p>
            <a:endParaRPr lang="es-AR" sz="1800" dirty="0"/>
          </a:p>
        </p:txBody>
      </p:sp>
    </p:spTree>
    <p:extLst>
      <p:ext uri="{BB962C8B-B14F-4D97-AF65-F5344CB8AC3E}">
        <p14:creationId xmlns:p14="http://schemas.microsoft.com/office/powerpoint/2010/main" xmlns="" val="24962612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76"/>
        <p:cNvGrpSpPr/>
        <p:nvPr/>
      </p:nvGrpSpPr>
      <p:grpSpPr>
        <a:xfrm>
          <a:off x="0" y="0"/>
          <a:ext cx="0" cy="0"/>
          <a:chOff x="0" y="0"/>
          <a:chExt cx="0" cy="0"/>
        </a:xfrm>
      </p:grpSpPr>
      <p:sp>
        <p:nvSpPr>
          <p:cNvPr id="277" name="Shape 277"/>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endParaRPr dirty="0"/>
          </a:p>
        </p:txBody>
      </p:sp>
      <p:sp>
        <p:nvSpPr>
          <p:cNvPr id="278" name="Shape 278"/>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algn="r" rtl="0">
              <a:buNone/>
            </a:pPr>
            <a:r>
              <a:rPr lang="x-none" sz="2400" b="1"/>
              <a:t>
</a:t>
            </a:r>
          </a:p>
          <a:p>
            <a:endParaRPr lang="x-none" sz="2400" b="1"/>
          </a:p>
          <a:p>
            <a:endParaRPr lang="x-none" sz="2400" b="1"/>
          </a:p>
          <a:p>
            <a:endParaRPr lang="x-none" sz="2400" b="1"/>
          </a:p>
          <a:p>
            <a:endParaRPr lang="x-none" sz="2400" b="1"/>
          </a:p>
          <a:p>
            <a:pPr algn="r">
              <a:buNone/>
            </a:pPr>
            <a:r>
              <a:rPr lang="x-none" sz="2400" b="1"/>
              <a:t>Muchas gracias por la atención!!!</a:t>
            </a:r>
          </a:p>
        </p:txBody>
      </p:sp>
      <p:pic>
        <p:nvPicPr>
          <p:cNvPr id="279" name="Shape 279"/>
          <p:cNvPicPr preferRelativeResize="0"/>
          <p:nvPr/>
        </p:nvPicPr>
        <p:blipFill>
          <a:blip r:embed="rId3"/>
          <a:stretch>
            <a:fillRect/>
          </a:stretch>
        </p:blipFill>
        <p:spPr>
          <a:xfrm>
            <a:off x="135075" y="3496625"/>
            <a:ext cx="1398674" cy="1510574"/>
          </a:xfrm>
          <a:prstGeom prst="rect">
            <a:avLst/>
          </a:prstGeom>
        </p:spPr>
      </p:pic>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sz="3000" dirty="0" smtClean="0"/>
              <a:t>Presentación del problema</a:t>
            </a:r>
            <a:endParaRPr lang="es-AR" sz="3000" dirty="0"/>
          </a:p>
        </p:txBody>
      </p:sp>
      <p:sp>
        <p:nvSpPr>
          <p:cNvPr id="3" name="2 Marcador de texto"/>
          <p:cNvSpPr>
            <a:spLocks noGrp="1"/>
          </p:cNvSpPr>
          <p:nvPr>
            <p:ph type="body" idx="1"/>
          </p:nvPr>
        </p:nvSpPr>
        <p:spPr/>
        <p:txBody>
          <a:bodyPr/>
          <a:lstStyle/>
          <a:p>
            <a:pPr>
              <a:buFont typeface="Arial" pitchFamily="34" charset="0"/>
              <a:buChar char="•"/>
            </a:pPr>
            <a:r>
              <a:rPr lang="es-AR" sz="1800" dirty="0" smtClean="0"/>
              <a:t>Cantidad de líneas telefónicas (entre 5 y 100)</a:t>
            </a:r>
          </a:p>
          <a:p>
            <a:pPr>
              <a:buFont typeface="Arial" pitchFamily="34" charset="0"/>
              <a:buChar char="•"/>
            </a:pPr>
            <a:r>
              <a:rPr lang="es-AR" sz="1800" dirty="0" smtClean="0"/>
              <a:t>Cantidad de enlaces (entre 1 y 10)</a:t>
            </a:r>
          </a:p>
          <a:p>
            <a:pPr>
              <a:buFont typeface="Arial" pitchFamily="34" charset="0"/>
              <a:buChar char="•"/>
            </a:pPr>
            <a:r>
              <a:rPr lang="es-AR" sz="1800" dirty="0" smtClean="0"/>
              <a:t>Tiempos entre arribos: Distribución exponencial, </a:t>
            </a:r>
            <a:r>
              <a:rPr lang="el-GR" sz="1800" dirty="0" smtClean="0"/>
              <a:t>λ</a:t>
            </a:r>
            <a:r>
              <a:rPr lang="es-AR" sz="1800" dirty="0" smtClean="0"/>
              <a:t> = 3 segundos</a:t>
            </a:r>
          </a:p>
          <a:p>
            <a:pPr>
              <a:buFont typeface="Arial" pitchFamily="34" charset="0"/>
              <a:buChar char="•"/>
            </a:pPr>
            <a:r>
              <a:rPr lang="es-AR" sz="1800" dirty="0" smtClean="0"/>
              <a:t>Tiempos de servicio: Distribución exponencial, </a:t>
            </a:r>
            <a:r>
              <a:rPr lang="el-GR" sz="1800" dirty="0" smtClean="0"/>
              <a:t>λ</a:t>
            </a:r>
            <a:r>
              <a:rPr lang="es-AR" sz="1800" dirty="0" smtClean="0"/>
              <a:t> = 180 segundos</a:t>
            </a:r>
          </a:p>
          <a:p>
            <a:pPr>
              <a:buFont typeface="Arial" pitchFamily="34" charset="0"/>
              <a:buChar char="•"/>
            </a:pPr>
            <a:r>
              <a:rPr lang="es-AR" sz="1800" dirty="0" smtClean="0"/>
              <a:t>Selección de origen, destino y duración llamada: al llegar la llamada</a:t>
            </a:r>
          </a:p>
          <a:p>
            <a:pPr>
              <a:buFont typeface="Arial" pitchFamily="34" charset="0"/>
              <a:buChar char="•"/>
            </a:pPr>
            <a:r>
              <a:rPr lang="es-AR" sz="1800" dirty="0" smtClean="0"/>
              <a:t>Origen: Distribución uniforme, cualquier línea que no este ocupada.</a:t>
            </a:r>
          </a:p>
          <a:p>
            <a:pPr>
              <a:buFont typeface="Arial" pitchFamily="34" charset="0"/>
              <a:buChar char="•"/>
            </a:pPr>
            <a:r>
              <a:rPr lang="es-AR" sz="1800" dirty="0" smtClean="0"/>
              <a:t>Destino: Cualquier línea, a excepción del origen. Ocupada o no.</a:t>
            </a:r>
          </a:p>
          <a:p>
            <a:pPr>
              <a:buFont typeface="Arial" pitchFamily="34" charset="0"/>
              <a:buChar char="•"/>
            </a:pPr>
            <a:endParaRPr lang="es-AR" sz="1800" dirty="0" smtClean="0"/>
          </a:p>
          <a:p>
            <a:pPr algn="ctr"/>
            <a:r>
              <a:rPr lang="es-AR" sz="1800" b="1" dirty="0" smtClean="0">
                <a:solidFill>
                  <a:schemeClr val="tx2">
                    <a:lumMod val="50000"/>
                  </a:schemeClr>
                </a:solidFill>
              </a:rPr>
              <a:t>“El propósito de la simulación será procesar un número dado de llamadas y determinar la proporción de exitosas y de no exitosas”</a:t>
            </a:r>
          </a:p>
          <a:p>
            <a:pPr>
              <a:buFont typeface="Arial" pitchFamily="34" charset="0"/>
              <a:buChar char="•"/>
            </a:pPr>
            <a:endParaRPr lang="es-AR" sz="1800" dirty="0"/>
          </a:p>
        </p:txBody>
      </p:sp>
      <p:sp>
        <p:nvSpPr>
          <p:cNvPr id="47106" name="AutoShape 2" descr="data:image/jpeg;base64,/9j/4AAQSkZJRgABAQAAAQABAAD/2wCEAAkGBxMREhUSExMVFRUXFhkTFhUXFRUVGBcdFBUXGBQbGBgZHCggGBonHhsYIj0hJSkrLi4uGSAzODMsNygvLysBCgoKDg0OGxAQGiwjHyI3LC8uMC0vLDAsLC0sLCwsLS8sLDcsLDIsLSwsLCwsLDAsLCwsNCwsNCwsLCwsLCwsLP/AABEIAMAA8AMBEQACEQEDEQH/xAAbAAEAAgMBAQAAAAAAAAAAAAAABAUCAwYBB//EAEsQAAICAQIDBAMKCQoFBQAAAAECAAMRBBIFITEGE0FRImFxFBUyM1JUgZGS0xYjQ1N0orGz0iRCRXKEocHCw9FEYoKTlAc0ZIPw/8QAGQEBAAMBAQAAAAAAAAAAAAAAAAIDBAEF/8QAPBEBAAIBAQQGBgYJBQAAAAAAAAECAxEEEiExQVFxgZHhBRMUMqHRIkJSU2GxFSQzYoKSosHwIyVEY3L/2gAMAwEAAhEDEQA/APuMBAQEBAQEBAQEBAQEBAQEBAQEBAQEBAQEBAQEBAQEBApuOPYt2lZLGVWu7t0G3a4ZHPPIzkFR0Igae1mtuT3PXRnddf3RIZUIAqss+EQdudgGcE84GjR9ps91Wmn1FztUbGw1JK7LDUwZi6hjuB5gYIGYE734t+Zaj7Wn+9gPfi35lqPtaf72A9+LfmWo+1p/vYD34t+Zaj7Wn+9gYVccsbONFqORKnnp+o6/lYGfvxb8y1H2tP8AewHvxb8y1H2tP97Ae/FvzLUfa0/3sDC/jtiKztotRhQWPPT9AMn8rAz9+LfmWo+1p/vYD34t+Zaj7Wn+9gPfi35lqPtaf72A9+LfmWo+1p/vYGFvHLFxnRajmQo56fqf/tgZ+/FvzLUfa0/3sB78W/MtR9rT/ewHvxb8y1H2tP8AewHvxb8y1H2tP97AwHHbCxT3FqMhVY89P0YsB+V/5TAz9+LfmWo+1p/vYD34t+Zaj7Wn+9gPfi35lqPtaf72APGLvmOo+1p/vYEjgnFBqq+8CPXh3rKPt3A1OUb4LEdR5wLCAgIEHiPB9PqCpuprsK52l1DYz1xnp0EDLUcLpsV1epGDsHcFR6TAABj/AM2AOfqgVtFKV69URVVRpMKqgAAC7oAOggX0BAQEDxVA6DHjA9gICB4ygggjIPIg9DmB7AQEBA8ZQeozjmIHsBAQEDzaM5wMnAJ8eWcftP1wPYCAgIFN2WH4qz9I1H754FzAQECv1/FBTbTWa3ItbYHG3ap2swDZOeYU9AYG3imvXT1Na+SFHQc2YnoqjxJPKBRUawW66i5chbNGHGeuLHDDPrko5ShadLQ6iRTICAgICAgICAgICAgR9Za6gFE3nPMbtuB59Jn2jJlpWJxU3p7dFuKtLT9O2ndqh+7NR83H/cH+0ye07Z9z/V5L/U7P958PM92aj5uP+4P9o9p2z7n+ryPU7P8AefDzZ06u8sA1AAzzPeA4+jElj2japtEWxaR173k5bFgiJmMms9nmdoRnT2KLGrZl21spO4Ofi9oHU7scvH2T0WRr0nGd+lTUFQpZRuQsF2tnDqSfENkfRA0nju5bNiqWWt3UCxHyVUkDCnMCH2a1bm1ELs6voqL2LHPpuzgsPLd5Dl6PIQNuj1IXVc2Zxc9qIRazKpqA3DuyAF+CwyCeY9cDooFP2X+Ls/SL/wB88C4gICBT8e4ffc1DVPUoqs7070dixCsoA2sMDDH6hAy4pwc6j4dhUqzGo1+jt3V7PTzkMebc+XIwOfThK03UVvi06fR1gOygklLVBI8uknTnoqy8I16nbSC0gICAgICAgICAgICAgICAga3oVmVioJXO0kcxkYOPLlygKKFQEKoUFixAGMljlj7SecDZAhVcJoUbRUgGVONoI/FnNeM9Ap5geHhA2poqw/eBRu5jPluxux5ZwM464GYG22pXBVgGB6ggEH2gwKjsmgWlwoAA1F4AAwB+OfoIF1AQEBAQKDWJu1rD/wCIf3s7WdJRvGtZhc6Ozcin1CdtGklJ1rEt0ikQEBAQEBAQEBAQECt47xgaVFc1XW5bbims2MOROSB0HLr6xJ0pvTprp2rMePfnTWI7VJ+HSfM9d/4ry32eftR4rfZZ+1XxPw6T5nrv/FePZ5+1Hieyz9qvi36Ltklti1jS6xdzBdz6d1UZ8WPgPXOTgmI11jxcts8xGu9HiuOOO66e1qmCWKhZGb4O5RlQ3qJ5fTKGd7o+JLbRXegYrYiuABlvSAOCPMQNlGr3HGyxfWykD64Ebguod+9FjBilrVghdowApHLJ8/OBZQECn7L/ABVn6Rf++eBcQEBA5jtvbSnuZ7CA63oyH0shd6d6eXhjGYG7tVxDSihjdWLgrqorYHaXcZTdyIC4OSxBAECv7PUst1CpajgaPm+1yGHf8wmWBAHMDOeQEDpeGcgyfJYj6Ook79arFwiY6kyQWkBAQEBAQEBAQEBAQEBAQI+p0i2FC2TsbeBnlkdCR446jPQ84GqnhdS1mrYGQsz7XAcZdi5wD4ZJ5eEDLT8NprO5Ka0bplUVTz9YEDzh/D1p37Wc723tuYtz6Ejy8PqgTIGFobB2kA+BIJH0gEZ+uBUdk89y+cE+6L8kDA+OfoCTj64F1AQEBAQKb+kP7L/rQJtfo3MPlKG+rlJzxqqjhkn8UyQWkBAQEBAQEBAQEBA13XKgyxx4TsRM8nLWivNq931/LE7uW6kPW06z3fX8sRuW6j1tOt6mtrJwGGTG5LsZKz0tfF9RZXTZZUgd0UuEOfT2jJUEdCRyB85FNmNfV3S3GxRWyqyuxCqQ4BXmfPIgY6fidNh2pdW7dcK6seXqBgYcK1rWizeioyWGshWLg7QDnJVfPygR9FxOx9RZUy1Kikitu8Y2WbQu78WawFA3DozeHIZgW0Cn7L/FWfpF/wC+eBcQEBAq+K622q3ThQhrss7t87t4yrEbccv5vjAy4zrLENVdQTfbZsDOCyoAjuzFQQW5LjGR1gUfDOMh9ZU1oCWWaVl2DLjdVqNlgBxzGfE+E7o7p0ui13otW/k20+xpKvGJhTk4TEpkgtICAgICAgICAgICB4yg9RmDTVj3S/JH1Cd1lzdjqO6X5I+oRrJux1AqXyH1CNZNIaNdpDbtUthM5dQPhjwUnwXPUePTpmcdaOHcL7mkUB22qzbNvolVLFlQeoA49ggSKNJtOd9jepmyP2QIeg4dbX3mblJe0W5WorjpvXm7ZBAxnljn1gE4Qe+SxrSy1tY6KQc5t5HcxY5UAkAADr44gWVtgUFj0HqJ/uECo7JuGpcjodReehH5Z/AwLqB4TjmYFfouO6W5zXVqabHHVUtRm+oHMBxbhI1BrJtsTu23rsKj0sYBOQc4BP1wGu4StvWywMLO9RgRms7Nno5BGME8iD8IwOG7XaY6LU6fUU7tujpDOuSWeuy7bbknq3Pdk+MvwaWmaT0tOzRFpmk/W/N3+rxZUSpyCoZSPHxBEqrwtxY8tfozDfp7NyhvMZ/3nJjSdHazrGrZOJEBAQEBAQEBAQEBAQEBAQEBAQEBAp+y/wAVZ+kX/vngXEDVqdOlilHVXU9VYBgfHmDyMDl+H6q6+6uu+hBSpLVWmps3FD6JCEfyYrgHmTu5YxA6HV8Vpqda7LFV3xtU+tgoz5Akgc+p5QMtfxCqgA2OFycDkSScEnAAJPIE/RAp7Ur1GrIyHrt0WMg5DK9nUH2HrOxMxOsO1tNZ1hE/9PtUyJZoLTm3SN3efl1tk1OPo5eOMS/aIiZi8cpadqrEzGSvK359LoeHejvr+S3L2HmJVfjpLBi4a16kyQWkBAQEBAQEBAQEBAQEBAQEBAQEBAp+y/xVn6Rf++eBcQK/j1wTT2Mwc4HII2xiSQFAbIxzI5wKns/p7Ldxuu1Aeqza1JtrZQwCuMPXWhdcEdfYRAj9ouEXWWakIhZdVRTSHBUCk1PaWLZOSMWZGM8wRAmdodPbY1TrXZtrewHumRbSGr2qyFiAFJJyDz5DygQ+A8Peu7T1WYR69CistRwuVsAx05jlA19sAdHqaOJKPQH8n1QH5tyNj/8AS37RNOH6dZx98NeD/UpOKe2O10jsFtVwcq425HTzUymONdOp59vo3ietOkFpAQEBAQEBAQEBAQEBAQEBAQEBAwtTcCMkescjAqOya4qcZJxqL+Z6n8c/WBdQNWp06WKUdVdGGGVgGUjyIPIiBC0fZ/SUuHq01FbjkGSpFYZ64IGRAsoCBTf0h/Zf9aBZa7SJdW9Vg3I6lWHmCMGdraazrCVbTWYmHIdlL3VLeHXHN2kINbfnKvyTD2DkR4cppyRGsZI5T+azbaRavradPwl2VFu9Qw8RmZpjSdGettY1bJxIgICAgICAgICAgICAgICAgICAgU/Zf4qz9Iv/AHzwLiAgIHIdoeJ3JbqSjso01NFqVgDFpustDB8gkg7AoxjBJ+gJvajWXizT00AnvWsLFXWs/ikDBd5Vtuc+Az6MCLwfiQu1FF1au62aJWyxQMAbRzbngn2QOsgcp234dYvd6/TjN+mySv52o/GIcermPp85fhtHGluU/CWrZ7xxx35T8JWfZziNdyBqzmtx3iexuqnyIPKRy1mJ4sW5OK847dC4lSZAQEBAQEBAQEBAQEBAQEBAQEDC1iASAWPkMAn6ziBUdk2zS5IwfdF/I45fjn8oF1AQECJquGU2ulllSO9fwGZQSvMHkfaAfaIGOr4TRapSypHUtvIKggseRb2+uBXbkr4gqeio9ybVXkByt5AD/CQvlpSYi06a8kq0taJmI5L6TRIHCPozwzWAoP5LqGyF8KbT1UeSuOnrH164t62mk84+MeS7NPrccX+tT4x5O5RgQCOh5zIoideLKHSAgICAgICAgICAgICAgICAgIFP2X+Ks/SL/wB88C4gICBT8Q7QV02Gso7BAjWuu3bULWK1lskE5Ib4IOAMnECRx3iyaSh77AzBATtQZdsAnCjPM4BP0QK22lL9aNy5VtIGGeozbn6DKc+z489dzJGsLMWW+O29WdEzZdR8HN1fkeTr7D/Onn7u1bJ7v+pTq+tHzatcOfn9C3wn5Jmi4hXb8E8x1U8mHtE2bNtuHaPcnj0xPOO5ny7PfF70cOvoZ67SJcjV2DKsMEfsIPgR1zNdbTWdYVVtNZ1hW6bVe5itVreiTtSw8sk8gD5Z/b7RLbRvxvQrpHGax2x/n4LmUpkBAQEBAQEBAQEBAQEBAQEBAQKfsv8AF2fpF/754FxAQEDneL9nnutsK2KK71qS9WUlsUsx/FkMACwYqc9MA+qBt492fOrRg1rI4S6uspkKBeoX01OQxAHXlyLYxkwNGn4eo1laOBYa9IAGcAnItHPpyPKB0kCJrOHV282GGHRl5MPpmTadhw5+No0nrjhMd6/FtOTFwieHVPJF/lFPlen2XH+BmX9c2b/sr4W8136vm/cnxjyadbZRrK2pbkSCCjjaeY5jnNWy+k8N7aROluqeEqc2yZaaWjo4xMcVDwftDZorF0uuYmsnbRqm8cfk7j4OPleM9a+KLxvU74+TsVrnrv4+cc4+X4O5mRnICAgICAgICAgICAgICAgIGFtSuCrAMD1BAIPtBgVHZNAtLhQABqLwABgD8c/QQLqAgICAgU39If2X/WgXMBAQNGq0aWDDqG9vX6DKM+zYs8aZKxKzHmvjnWk6KjX9n1at0+MRhg1uNwx6j6v/AMZ3ZcNtniaUvOnRrx3fnH4fEy5pm8ZaxpaOenDXzcpw7WavhYx3b6nRA8gPStoHkPlKPIy6meclt3PXct1xxpbv6O/xbprg2qN7HbS34/5+TtuDcf02rUPRarg+GcMM+BU8wZy9opfctwnq+XWx5MGSnvQs51SQEBAQEBAQEBAQEBAQEBAp+y/xVn6Rf++eBcQEBA4bt1UDZbvRmf3JjQkKSV1G992wgYWz4jny5A+AMC07XazT9zi2lbyLO7RLEY1iwoTlztOECkndg+Q5wI3BdOyX0IlwsCaFVNjqxNgW0An4QKk8+uYHXQEBAQECJqNKc76zhvEeDe2Ti3RKu1J13q83K8Y7I6fUubKydJqvloBhs/KXkHB+gyV4renq8tYvTqn+3U2bN6Qvjndnw+SubiWt4fy1Yfuh/wARSDdWP69Z9JB6x9U8/wDRU/8AFzTX923GO5v38OflWJnq5T49LpOFcfa9d1LU6kePdvtYe1T0lN59I4PfxxfsnT81F8GDXjM17Y1hP9+lX4xLK/6y8vrEh+lcdP21LU7Y4eMK/YrW9y0W7JSaeI1P8GxT9OP2zVj23Z8nu3jxU32fLTnWUqalJAQEBAQEBAQEBAwtDYO0gHwJBI+kAjP1wKjsnnuXzgn3RfkgYHxz9AScfXAuoCAgICBTf0h/Zf8AWgXMBAQEBAQNV+nVxhhn/CdiZjkjasW5o/d21/BO9fJuR+uS1rPPghpevLi5/inZvRXtvettPcOYtqzU4PmGXkfpl1cmSscJ1hox7danCfCeTUnDeJ0c9PrK9WngmoXDAeA7xDz9pAibYre9XTsXxlwZOddOxpu49Yn/ALzhVij85TtvX1k7QGUfXMuT0bsuborPbGi6m9H7LL3TwNF2h4VZ8XqjS2cYLNUfqaY7ega09zer/wCZlZa+1R79Yt3RK+01buM06xbB7Es/vUyqdi2vHP0c09lq6/HgpnLi+vi07JmG/wDlS/mn+0s5/uFPsW8YR/Vbfajwk93Xj4WnJ9auD/cRHte1Vn6WDwtB6jBPLJ4we/AHwqrl9qZH90fpOI9/HeP4eB7HM+7es971eO0H+fj2gidr6X2S06b2nbEwTsOeOjVvTidJ6WJ9eJfXb9mtyyR4qp2XNHOstyalD0dT7GBl0Z8duVo8YVzjvHOJbZagQEBAp+y/xVn6Rf8AvngXEBAQOa432hspsu2Khr01dV127duYXO4xXg4UqqFsnOcgcusCfxnX2pZTRTs7y3ewawMVValBbkpBJJZR1HUnnjBCh0faWptRRqLc1LdogwBDNhjb6S5Uc8ecC8/CfSfnf1H/AIYD8J9J+d/Uf+GA/CfSfnf1H/hgPwn0n539R/4YGuntVpjnNmMMQPRs5gdD8GBs/CfSfnf1H/hgPwn0n539R/4YD8J9J+d/Uf8AhgatX2p0oRiHDEKSF2P6RAyB8Hxg01aW4voTz7zafMLYP8snvyrnFV57+acfB1Tf9SO3+WN6OmHPV2jlZG1fFdLbytai0f8APS5/y8pKLxHLWEq2zV5SodVwrhL8zTWD51m6v9iy2NotH1l9dt2mv4o1ldFZXuNbrq+YG0WvYqjz2vXO+uiecRPc77bafexxLaOIahOacVsbyFmjz/epH7I3sU/V+LvtOKeeKfFmvafXL/xOlcevT6hT/cs5pg/HxPW7P9i3wZv201g5FNI/0ahf2qZGcWC3Ofydi+D96O4XtjYfh6HTt7LXX9tBme2w7JbnEfywn6+scr28PNrHapSxDcPrAwDkXOepbP5EeQ+uZ59E7DPRHh5pxtkxyyW/l821e0Wn8dLav9Swn/ASn9B7FrrHDvmP7pe3X+1r21bR2o0/gmtX2EfxRPofH9XNaOy0ue19cVn+HyZDtXUOja0e1FaI9F2j3dot3zr/AGPaaTzpXwll+F6D8tqR7dNn9hkZ9H7Vrw2n+mD12Dpxx4z8l52C1HeaUvz9K+8gspQkG58Haemes3UratYi06z19bHeYm06cnRySJAQKriPAKr7O8YsNyoliqQFtWti1auMcwCzdMfCIPKBnruDrbg95YrqzOjqw3JvG1lGQRtI8CPLygUh1T6YlKSqUae3TaRadvNhZ3YZi555AsXGPkHOc8g62AgICBTcI1Vp1OqqscOtfdsnohdosDkjl1xgc4FzAQEDTrAxRtris4+GQG246nB5dPOBX9m9XZbUXdt6l27qzbtNlfLa5UchnngjqMHxgW0BAQKntJZalLPS1m5VY7a60sZjj0eTHpnywecCZwvU97TVYSpL1o5KHKncoPok9V58oEqAgIHJ6vtSvu+rTrfSqiw0WVll713aprBgZyqrhR09I2eG3mHWQEBAQOe7N6+4v3Oq3i/uxZtIq2EBtrGs188AlRhufMQOhgICAgIEC/g9L2i5ky42nqwBKZ2FlBwxXJwSOWYE+AgICBC03Cqq7GuVSHf4Tb3O7yyC2OXPHLl4QJsBAQI3EtBXqKnptXdW42suSMg9QceED3Q6NaV2qXIzn03ew/W5Jx6oEiBB0/F6Xs7pXzZ6eUwcr3ZAbcP5oyRjPXPLMCdAh8R4bXeAH34Gfg2WV5DYyG2MNw5eMCTTUqKFUBVUBVA5AADAAHlAzgICBqt06sVZhkodynyJUqT9RI+mBtgICAgQdBwimhiyKdxAUszu7bVJIUFySFBJ5DlAnQEBAQEBAQEBAQEBAQEBAQECn0HAu61D6kWMXtGLsgYcKSaQB/N2AsBjqGOc8sBcQEBAQEBAQEBAQEBAQP/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AR" dirty="0"/>
          </a:p>
        </p:txBody>
      </p:sp>
      <p:sp>
        <p:nvSpPr>
          <p:cNvPr id="47108" name="AutoShape 4" descr="data:image/jpeg;base64,/9j/4AAQSkZJRgABAQAAAQABAAD/2wCEAAkGBxMREhUSExMVFRUXFhkTFhUXFRUVGBcdFBUXGBQbGBgZHCggGBonHhsYIj0hJSkrLi4uGSAzODMsNygvLysBCgoKDg0OGxAQGiwjHyI3LC8uMC0vLDAsLC0sLCwsLS8sLDcsLDIsLSwsLCwsLDAsLCwsNCwsNCwsLCwsLCwsLP/AABEIAMAA8AMBEQACEQEDEQH/xAAbAAEAAgMBAQAAAAAAAAAAAAAABAUCAwYBB//EAEsQAAICAQIDBAMKCQoFBQAAAAECAAMRBBIFITEGE0FRImFxFBUyM1JUgZGS0xYjQ1N0orGz0iRCRXKEocHCw9FEYoKTlAc0ZIPw/8QAGQEBAAMBAQAAAAAAAAAAAAAAAAIDBAEF/8QAPBEBAAIBAQQGBgYJBQAAAAAAAAECAxEEEiExQVFxgZHhBRMUMqHRIkJSU2GxFSQzYoKSosHwIyVEY3L/2gAMAwEAAhEDEQA/APuMBAQEBAQEBAQEBAQEBAQEBAQEBAQEBAQEBAQEBAQEBApuOPYt2lZLGVWu7t0G3a4ZHPPIzkFR0Igae1mtuT3PXRnddf3RIZUIAqss+EQdudgGcE84GjR9ps91Wmn1FztUbGw1JK7LDUwZi6hjuB5gYIGYE734t+Zaj7Wn+9gPfi35lqPtaf72A9+LfmWo+1p/vYD34t+Zaj7Wn+9gYVccsbONFqORKnnp+o6/lYGfvxb8y1H2tP8AewHvxb8y1H2tP97Ae/FvzLUfa0/3sDC/jtiKztotRhQWPPT9AMn8rAz9+LfmWo+1p/vYD34t+Zaj7Wn+9gPfi35lqPtaf72A9+LfmWo+1p/vYGFvHLFxnRajmQo56fqf/tgZ+/FvzLUfa0/3sB78W/MtR9rT/ewHvxb8y1H2tP8AewHvxb8y1H2tP97AwHHbCxT3FqMhVY89P0YsB+V/5TAz9+LfmWo+1p/vYD34t+Zaj7Wn+9gPfi35lqPtaf72APGLvmOo+1p/vYEjgnFBqq+8CPXh3rKPt3A1OUb4LEdR5wLCAgIEHiPB9PqCpuprsK52l1DYz1xnp0EDLUcLpsV1epGDsHcFR6TAABj/AM2AOfqgVtFKV69URVVRpMKqgAAC7oAOggX0BAQEDxVA6DHjA9gICB4ygggjIPIg9DmB7AQEBA8ZQeozjmIHsBAQEDzaM5wMnAJ8eWcftP1wPYCAgIFN2WH4qz9I1H754FzAQECv1/FBTbTWa3ItbYHG3ap2swDZOeYU9AYG3imvXT1Na+SFHQc2YnoqjxJPKBRUawW66i5chbNGHGeuLHDDPrko5ShadLQ6iRTICAgICAgICAgICAgR9Za6gFE3nPMbtuB59Jn2jJlpWJxU3p7dFuKtLT9O2ndqh+7NR83H/cH+0ye07Z9z/V5L/U7P958PM92aj5uP+4P9o9p2z7n+ryPU7P8AefDzZ06u8sA1AAzzPeA4+jElj2japtEWxaR173k5bFgiJmMms9nmdoRnT2KLGrZl21spO4Ofi9oHU7scvH2T0WRr0nGd+lTUFQpZRuQsF2tnDqSfENkfRA0nju5bNiqWWt3UCxHyVUkDCnMCH2a1bm1ELs6voqL2LHPpuzgsPLd5Dl6PIQNuj1IXVc2Zxc9qIRazKpqA3DuyAF+CwyCeY9cDooFP2X+Ls/SL/wB88C4gICBT8e4ffc1DVPUoqs7070dixCsoA2sMDDH6hAy4pwc6j4dhUqzGo1+jt3V7PTzkMebc+XIwOfThK03UVvi06fR1gOygklLVBI8uknTnoqy8I16nbSC0gICAgICAgICAgICAgICAga3oVmVioJXO0kcxkYOPLlygKKFQEKoUFixAGMljlj7SecDZAhVcJoUbRUgGVONoI/FnNeM9Ap5geHhA2poqw/eBRu5jPluxux5ZwM464GYG22pXBVgGB6ggEH2gwKjsmgWlwoAA1F4AAwB+OfoIF1AQEBAQKDWJu1rD/wCIf3s7WdJRvGtZhc6Ozcin1CdtGklJ1rEt0ikQEBAQEBAQEBAQECt47xgaVFc1XW5bbims2MOROSB0HLr6xJ0pvTprp2rMePfnTWI7VJ+HSfM9d/4ry32eftR4rfZZ+1XxPw6T5nrv/FePZ5+1Hieyz9qvi36Ltklti1jS6xdzBdz6d1UZ8WPgPXOTgmI11jxcts8xGu9HiuOOO66e1qmCWKhZGb4O5RlQ3qJ5fTKGd7o+JLbRXegYrYiuABlvSAOCPMQNlGr3HGyxfWykD64Ebguod+9FjBilrVghdowApHLJ8/OBZQECn7L/ABVn6Rf++eBcQEBA5jtvbSnuZ7CA63oyH0shd6d6eXhjGYG7tVxDSihjdWLgrqorYHaXcZTdyIC4OSxBAECv7PUst1CpajgaPm+1yGHf8wmWBAHMDOeQEDpeGcgyfJYj6Ook79arFwiY6kyQWkBAQEBAQEBAQEBAQEBAQI+p0i2FC2TsbeBnlkdCR446jPQ84GqnhdS1mrYGQsz7XAcZdi5wD4ZJ5eEDLT8NprO5Ka0bplUVTz9YEDzh/D1p37Wc723tuYtz6Ejy8PqgTIGFobB2kA+BIJH0gEZ+uBUdk89y+cE+6L8kDA+OfoCTj64F1AQEBAQKb+kP7L/rQJtfo3MPlKG+rlJzxqqjhkn8UyQWkBAQEBAQEBAQEBA13XKgyxx4TsRM8nLWivNq931/LE7uW6kPW06z3fX8sRuW6j1tOt6mtrJwGGTG5LsZKz0tfF9RZXTZZUgd0UuEOfT2jJUEdCRyB85FNmNfV3S3GxRWyqyuxCqQ4BXmfPIgY6fidNh2pdW7dcK6seXqBgYcK1rWizeioyWGshWLg7QDnJVfPygR9FxOx9RZUy1Kikitu8Y2WbQu78WawFA3DozeHIZgW0Cn7L/FWfpF/wC+eBcQEBAq+K622q3ThQhrss7t87t4yrEbccv5vjAy4zrLENVdQTfbZsDOCyoAjuzFQQW5LjGR1gUfDOMh9ZU1oCWWaVl2DLjdVqNlgBxzGfE+E7o7p0ui13otW/k20+xpKvGJhTk4TEpkgtICAgICAgICAgICB4yg9RmDTVj3S/JH1Cd1lzdjqO6X5I+oRrJux1AqXyH1CNZNIaNdpDbtUthM5dQPhjwUnwXPUePTpmcdaOHcL7mkUB22qzbNvolVLFlQeoA49ggSKNJtOd9jepmyP2QIeg4dbX3mblJe0W5WorjpvXm7ZBAxnljn1gE4Qe+SxrSy1tY6KQc5t5HcxY5UAkAADr44gWVtgUFj0HqJ/uECo7JuGpcjodReehH5Z/AwLqB4TjmYFfouO6W5zXVqabHHVUtRm+oHMBxbhI1BrJtsTu23rsKj0sYBOQc4BP1wGu4StvWywMLO9RgRms7Nno5BGME8iD8IwOG7XaY6LU6fUU7tujpDOuSWeuy7bbknq3Pdk+MvwaWmaT0tOzRFpmk/W/N3+rxZUSpyCoZSPHxBEqrwtxY8tfozDfp7NyhvMZ/3nJjSdHazrGrZOJEBAQEBAQEBAQEBAQEBAQEBAQEBAp+y/wAVZ+kX/vngXEDVqdOlilHVXU9VYBgfHmDyMDl+H6q6+6uu+hBSpLVWmps3FD6JCEfyYrgHmTu5YxA6HV8Vpqda7LFV3xtU+tgoz5Akgc+p5QMtfxCqgA2OFycDkSScEnAAJPIE/RAp7Ur1GrIyHrt0WMg5DK9nUH2HrOxMxOsO1tNZ1hE/9PtUyJZoLTm3SN3efl1tk1OPo5eOMS/aIiZi8cpadqrEzGSvK359LoeHejvr+S3L2HmJVfjpLBi4a16kyQWkBAQEBAQEBAQEBAQEBAQEBAQEBAp+y/xVn6Rf++eBcQK/j1wTT2Mwc4HII2xiSQFAbIxzI5wKns/p7Ldxuu1Aeqza1JtrZQwCuMPXWhdcEdfYRAj9ouEXWWakIhZdVRTSHBUCk1PaWLZOSMWZGM8wRAmdodPbY1TrXZtrewHumRbSGr2qyFiAFJJyDz5DygQ+A8Peu7T1WYR69CistRwuVsAx05jlA19sAdHqaOJKPQH8n1QH5tyNj/8AS37RNOH6dZx98NeD/UpOKe2O10jsFtVwcq425HTzUymONdOp59vo3ietOkFpAQEBAQEBAQEBAQEBAQEBAQEBAwtTcCMkescjAqOya4qcZJxqL+Z6n8c/WBdQNWp06WKUdVdGGGVgGUjyIPIiBC0fZ/SUuHq01FbjkGSpFYZ64IGRAsoCBTf0h/Zf9aBZa7SJdW9Vg3I6lWHmCMGdraazrCVbTWYmHIdlL3VLeHXHN2kINbfnKvyTD2DkR4cppyRGsZI5T+azbaRavradPwl2VFu9Qw8RmZpjSdGettY1bJxIgICAgICAgICAgICAgICAgICAgU/Zf4qz9Iv/AHzwLiAgIHIdoeJ3JbqSjso01NFqVgDFpustDB8gkg7AoxjBJ+gJvajWXizT00AnvWsLFXWs/ikDBd5Vtuc+Az6MCLwfiQu1FF1au62aJWyxQMAbRzbngn2QOsgcp234dYvd6/TjN+mySv52o/GIcermPp85fhtHGluU/CWrZ7xxx35T8JWfZziNdyBqzmtx3iexuqnyIPKRy1mJ4sW5OK847dC4lSZAQEBAQEBAQEBAQEBAQEBAQEDC1iASAWPkMAn6ziBUdk2zS5IwfdF/I45fjn8oF1AQECJquGU2ulllSO9fwGZQSvMHkfaAfaIGOr4TRapSypHUtvIKggseRb2+uBXbkr4gqeio9ybVXkByt5AD/CQvlpSYi06a8kq0taJmI5L6TRIHCPozwzWAoP5LqGyF8KbT1UeSuOnrH164t62mk84+MeS7NPrccX+tT4x5O5RgQCOh5zIoideLKHSAgICAgICAgICAgICAgICAgIFP2X+Ks/SL/wB88C4gICBT8Q7QV02Gso7BAjWuu3bULWK1lskE5Ib4IOAMnECRx3iyaSh77AzBATtQZdsAnCjPM4BP0QK22lL9aNy5VtIGGeozbn6DKc+z489dzJGsLMWW+O29WdEzZdR8HN1fkeTr7D/Onn7u1bJ7v+pTq+tHzatcOfn9C3wn5Jmi4hXb8E8x1U8mHtE2bNtuHaPcnj0xPOO5ny7PfF70cOvoZ67SJcjV2DKsMEfsIPgR1zNdbTWdYVVtNZ1hW6bVe5itVreiTtSw8sk8gD5Z/b7RLbRvxvQrpHGax2x/n4LmUpkBAQEBAQEBAQEBAQEBAQEBAQKfsv8AF2fpF/754FxAQEDneL9nnutsK2KK71qS9WUlsUsx/FkMACwYqc9MA+qBt492fOrRg1rI4S6uspkKBeoX01OQxAHXlyLYxkwNGn4eo1laOBYa9IAGcAnItHPpyPKB0kCJrOHV282GGHRl5MPpmTadhw5+No0nrjhMd6/FtOTFwieHVPJF/lFPlen2XH+BmX9c2b/sr4W8136vm/cnxjyadbZRrK2pbkSCCjjaeY5jnNWy+k8N7aROluqeEqc2yZaaWjo4xMcVDwftDZorF0uuYmsnbRqm8cfk7j4OPleM9a+KLxvU74+TsVrnrv4+cc4+X4O5mRnICAgICAgICAgICAgICAgIGFtSuCrAMD1BAIPtBgVHZNAtLhQABqLwABgD8c/QQLqAgICAgU39If2X/WgXMBAQNGq0aWDDqG9vX6DKM+zYs8aZKxKzHmvjnWk6KjX9n1at0+MRhg1uNwx6j6v/AMZ3ZcNtniaUvOnRrx3fnH4fEy5pm8ZaxpaOenDXzcpw7WavhYx3b6nRA8gPStoHkPlKPIy6meclt3PXct1xxpbv6O/xbprg2qN7HbS34/5+TtuDcf02rUPRarg+GcMM+BU8wZy9opfctwnq+XWx5MGSnvQs51SQEBAQEBAQEBAQEBAQEBAp+y/xVn6Rf++eBcQEBA4bt1UDZbvRmf3JjQkKSV1G992wgYWz4jny5A+AMC07XazT9zi2lbyLO7RLEY1iwoTlztOECkndg+Q5wI3BdOyX0IlwsCaFVNjqxNgW0An4QKk8+uYHXQEBAQECJqNKc76zhvEeDe2Ti3RKu1J13q83K8Y7I6fUubKydJqvloBhs/KXkHB+gyV4renq8tYvTqn+3U2bN6Qvjndnw+SubiWt4fy1Yfuh/wARSDdWP69Z9JB6x9U8/wDRU/8AFzTX923GO5v38OflWJnq5T49LpOFcfa9d1LU6kePdvtYe1T0lN59I4PfxxfsnT81F8GDXjM17Y1hP9+lX4xLK/6y8vrEh+lcdP21LU7Y4eMK/YrW9y0W7JSaeI1P8GxT9OP2zVj23Z8nu3jxU32fLTnWUqalJAQEBAQEBAQEBAwtDYO0gHwJBI+kAjP1wKjsnnuXzgn3RfkgYHxz9AScfXAuoCAgICBTf0h/Zf8AWgXMBAQEBAQNV+nVxhhn/CdiZjkjasW5o/d21/BO9fJuR+uS1rPPghpevLi5/inZvRXtvettPcOYtqzU4PmGXkfpl1cmSscJ1hox7danCfCeTUnDeJ0c9PrK9WngmoXDAeA7xDz9pAibYre9XTsXxlwZOddOxpu49Yn/ALzhVij85TtvX1k7QGUfXMuT0bsuborPbGi6m9H7LL3TwNF2h4VZ8XqjS2cYLNUfqaY7ega09zer/wCZlZa+1R79Yt3RK+01buM06xbB7Es/vUyqdi2vHP0c09lq6/HgpnLi+vi07JmG/wDlS/mn+0s5/uFPsW8YR/Vbfajwk93Xj4WnJ9auD/cRHte1Vn6WDwtB6jBPLJ4we/AHwqrl9qZH90fpOI9/HeP4eB7HM+7es971eO0H+fj2gidr6X2S06b2nbEwTsOeOjVvTidJ6WJ9eJfXb9mtyyR4qp2XNHOstyalD0dT7GBl0Z8duVo8YVzjvHOJbZagQEBAp+y/xVn6Rf8AvngXEBAQOa432hspsu2Khr01dV127duYXO4xXg4UqqFsnOcgcusCfxnX2pZTRTs7y3ewawMVValBbkpBJJZR1HUnnjBCh0faWptRRqLc1LdogwBDNhjb6S5Uc8ecC8/CfSfnf1H/AIYD8J9J+d/Uf+GA/CfSfnf1H/hgPwn0n539R/4YGuntVpjnNmMMQPRs5gdD8GBs/CfSfnf1H/hgPwn0n539R/4YD8J9J+d/Uf8AhgatX2p0oRiHDEKSF2P6RAyB8Hxg01aW4voTz7zafMLYP8snvyrnFV57+acfB1Tf9SO3+WN6OmHPV2jlZG1fFdLbytai0f8APS5/y8pKLxHLWEq2zV5SodVwrhL8zTWD51m6v9iy2NotH1l9dt2mv4o1ldFZXuNbrq+YG0WvYqjz2vXO+uiecRPc77bafexxLaOIahOacVsbyFmjz/epH7I3sU/V+LvtOKeeKfFmvafXL/xOlcevT6hT/cs5pg/HxPW7P9i3wZv201g5FNI/0ahf2qZGcWC3Ofydi+D96O4XtjYfh6HTt7LXX9tBme2w7JbnEfywn6+scr28PNrHapSxDcPrAwDkXOepbP5EeQ+uZ59E7DPRHh5pxtkxyyW/l821e0Wn8dLav9Swn/ASn9B7FrrHDvmP7pe3X+1r21bR2o0/gmtX2EfxRPofH9XNaOy0ue19cVn+HyZDtXUOja0e1FaI9F2j3dot3zr/AGPaaTzpXwll+F6D8tqR7dNn9hkZ9H7Vrw2n+mD12Dpxx4z8l52C1HeaUvz9K+8gspQkG58Haemes3UratYi06z19bHeYm06cnRySJAQKriPAKr7O8YsNyoliqQFtWti1auMcwCzdMfCIPKBnruDrbg95YrqzOjqw3JvG1lGQRtI8CPLygUh1T6YlKSqUae3TaRadvNhZ3YZi555AsXGPkHOc8g62AgICBTcI1Vp1OqqscOtfdsnohdosDkjl1xgc4FzAQEDTrAxRtris4+GQG246nB5dPOBX9m9XZbUXdt6l27qzbtNlfLa5UchnngjqMHxgW0BAQKntJZalLPS1m5VY7a60sZjj0eTHpnywecCZwvU97TVYSpL1o5KHKncoPok9V58oEqAgIHJ6vtSvu+rTrfSqiw0WVll713aprBgZyqrhR09I2eG3mHWQEBAQOe7N6+4v3Oq3i/uxZtIq2EBtrGs188AlRhufMQOhgICAgIEC/g9L2i5ky42nqwBKZ2FlBwxXJwSOWYE+AgICBC03Cqq7GuVSHf4Tb3O7yyC2OXPHLl4QJsBAQI3EtBXqKnptXdW42suSMg9QceED3Q6NaV2qXIzn03ew/W5Jx6oEiBB0/F6Xs7pXzZ6eUwcr3ZAbcP5oyRjPXPLMCdAh8R4bXeAH34Gfg2WV5DYyG2MNw5eMCTTUqKFUBVUBVA5AADAAHlAzgICBqt06sVZhkodynyJUqT9RI+mBtgICAgQdBwimhiyKdxAUszu7bVJIUFySFBJ5DlAnQEBAQEBAQEBAQEBAQEBAQECn0HAu61D6kWMXtGLsgYcKSaQB/N2AsBjqGOc8sBcQEBAQEBAQEBAQEBAQP/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AR" dirty="0"/>
          </a:p>
        </p:txBody>
      </p:sp>
      <p:pic>
        <p:nvPicPr>
          <p:cNvPr id="47110" name="Picture 6" descr="http://upload.wikimedia.org/wikipedia/commons/thumb/e/ec/Exponential_pdf.svg/300px-Exponential_pdf.svg.png"/>
          <p:cNvPicPr>
            <a:picLocks noChangeAspect="1" noChangeArrowheads="1"/>
          </p:cNvPicPr>
          <p:nvPr/>
        </p:nvPicPr>
        <p:blipFill>
          <a:blip r:embed="rId3"/>
          <a:srcRect l="-1" r="4209"/>
          <a:stretch>
            <a:fillRect/>
          </a:stretch>
        </p:blipFill>
        <p:spPr bwMode="auto">
          <a:xfrm>
            <a:off x="7447348" y="1214428"/>
            <a:ext cx="1625246" cy="1357322"/>
          </a:xfrm>
          <a:prstGeom prst="rect">
            <a:avLst/>
          </a:prstGeom>
          <a:noFill/>
        </p:spPr>
      </p:pic>
    </p:spTree>
    <p:extLst>
      <p:ext uri="{BB962C8B-B14F-4D97-AF65-F5344CB8AC3E}">
        <p14:creationId xmlns:p14="http://schemas.microsoft.com/office/powerpoint/2010/main" xmlns="" val="5807019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sz="3000" dirty="0" smtClean="0"/>
              <a:t>Presentación del problema </a:t>
            </a:r>
            <a:endParaRPr lang="es-AR" sz="3000" dirty="0"/>
          </a:p>
        </p:txBody>
      </p:sp>
      <p:sp>
        <p:nvSpPr>
          <p:cNvPr id="3" name="2 Marcador de texto"/>
          <p:cNvSpPr>
            <a:spLocks noGrp="1"/>
          </p:cNvSpPr>
          <p:nvPr>
            <p:ph type="body" idx="1"/>
          </p:nvPr>
        </p:nvSpPr>
        <p:spPr/>
        <p:txBody>
          <a:bodyPr/>
          <a:lstStyle/>
          <a:p>
            <a:r>
              <a:rPr lang="es-AR" sz="1800" b="1" dirty="0" smtClean="0">
                <a:solidFill>
                  <a:schemeClr val="tx2">
                    <a:lumMod val="50000"/>
                  </a:schemeClr>
                </a:solidFill>
              </a:rPr>
              <a:t>Componentes principales del sistema</a:t>
            </a:r>
            <a:endParaRPr lang="es-AR" sz="1800" b="1" dirty="0">
              <a:solidFill>
                <a:schemeClr val="tx2">
                  <a:lumMod val="50000"/>
                </a:schemeClr>
              </a:solidFill>
            </a:endParaRPr>
          </a:p>
        </p:txBody>
      </p:sp>
      <p:graphicFrame>
        <p:nvGraphicFramePr>
          <p:cNvPr id="5" name="4 Tabla"/>
          <p:cNvGraphicFramePr>
            <a:graphicFrameLocks noGrp="1"/>
          </p:cNvGraphicFramePr>
          <p:nvPr/>
        </p:nvGraphicFramePr>
        <p:xfrm>
          <a:off x="1142976" y="1714494"/>
          <a:ext cx="6286544" cy="3162681"/>
        </p:xfrm>
        <a:graphic>
          <a:graphicData uri="http://schemas.openxmlformats.org/drawingml/2006/table">
            <a:tbl>
              <a:tblPr/>
              <a:tblGrid>
                <a:gridCol w="1948531"/>
                <a:gridCol w="4338013"/>
              </a:tblGrid>
              <a:tr h="0">
                <a:tc>
                  <a:txBody>
                    <a:bodyPr/>
                    <a:lstStyle/>
                    <a:p>
                      <a:pPr algn="ctr">
                        <a:lnSpc>
                          <a:spcPct val="115000"/>
                        </a:lnSpc>
                        <a:spcAft>
                          <a:spcPts val="0"/>
                        </a:spcAft>
                      </a:pPr>
                      <a:r>
                        <a:rPr lang="es-AR" sz="1100" b="1" dirty="0">
                          <a:solidFill>
                            <a:srgbClr val="000000"/>
                          </a:solidFill>
                          <a:latin typeface="Arial"/>
                          <a:ea typeface="Liberation Sans"/>
                          <a:cs typeface="Times New Roman"/>
                        </a:rPr>
                        <a:t>Componente</a:t>
                      </a:r>
                      <a:endParaRPr lang="es-AR" sz="11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ct val="115000"/>
                        </a:lnSpc>
                        <a:spcAft>
                          <a:spcPts val="0"/>
                        </a:spcAft>
                      </a:pPr>
                      <a:r>
                        <a:rPr lang="es-AR" sz="1100" b="1" dirty="0">
                          <a:solidFill>
                            <a:srgbClr val="000000"/>
                          </a:solidFill>
                          <a:latin typeface="Arial"/>
                          <a:ea typeface="Liberation Sans"/>
                          <a:cs typeface="Times New Roman"/>
                        </a:rPr>
                        <a:t>Descripción</a:t>
                      </a:r>
                      <a:endParaRPr lang="es-AR" sz="11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0">
                <a:tc>
                  <a:txBody>
                    <a:bodyPr/>
                    <a:lstStyle/>
                    <a:p>
                      <a:pPr algn="just">
                        <a:lnSpc>
                          <a:spcPct val="115000"/>
                        </a:lnSpc>
                        <a:spcAft>
                          <a:spcPts val="0"/>
                        </a:spcAft>
                      </a:pPr>
                      <a:r>
                        <a:rPr lang="es-AR" sz="1100" dirty="0">
                          <a:solidFill>
                            <a:srgbClr val="000000"/>
                          </a:solidFill>
                          <a:latin typeface="Arial"/>
                          <a:ea typeface="Liberation Sans"/>
                          <a:cs typeface="Times New Roman"/>
                        </a:rPr>
                        <a:t>Estado</a:t>
                      </a:r>
                      <a:endParaRPr lang="es-AR" sz="11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s-AR" sz="1100" dirty="0">
                          <a:solidFill>
                            <a:srgbClr val="000000"/>
                          </a:solidFill>
                          <a:latin typeface="Arial"/>
                          <a:ea typeface="Liberation Sans"/>
                          <a:cs typeface="Times New Roman"/>
                        </a:rPr>
                        <a:t>Las variables de estado del sistema nos permiten indicar en un determinado instante de tiempo </a:t>
                      </a:r>
                      <a:r>
                        <a:rPr lang="es-AR" sz="1100" b="1" dirty="0">
                          <a:solidFill>
                            <a:srgbClr val="000000"/>
                          </a:solidFill>
                          <a:latin typeface="Arial"/>
                          <a:ea typeface="Liberation Sans"/>
                          <a:cs typeface="Times New Roman"/>
                        </a:rPr>
                        <a:t>t</a:t>
                      </a:r>
                      <a:r>
                        <a:rPr lang="es-AR" sz="1100" dirty="0">
                          <a:solidFill>
                            <a:srgbClr val="000000"/>
                          </a:solidFill>
                          <a:latin typeface="Arial"/>
                          <a:ea typeface="Liberation Sans"/>
                          <a:cs typeface="Times New Roman"/>
                        </a:rPr>
                        <a:t>, entre otras:</a:t>
                      </a:r>
                      <a:endParaRPr lang="es-AR" sz="1100" dirty="0">
                        <a:solidFill>
                          <a:srgbClr val="000000"/>
                        </a:solidFill>
                        <a:latin typeface="Arial"/>
                        <a:ea typeface="Arial"/>
                        <a:cs typeface="Times New Roman"/>
                      </a:endParaRPr>
                    </a:p>
                    <a:p>
                      <a:pPr marL="342900" lvl="0" indent="-342900" algn="just">
                        <a:lnSpc>
                          <a:spcPct val="115000"/>
                        </a:lnSpc>
                        <a:spcAft>
                          <a:spcPts val="0"/>
                        </a:spcAft>
                        <a:buFont typeface="Arial"/>
                        <a:buChar char="-"/>
                      </a:pPr>
                      <a:r>
                        <a:rPr lang="es-AR" sz="1100" dirty="0">
                          <a:solidFill>
                            <a:srgbClr val="000000"/>
                          </a:solidFill>
                          <a:latin typeface="Arial"/>
                          <a:ea typeface="Liberation Sans"/>
                          <a:cs typeface="Times New Roman"/>
                        </a:rPr>
                        <a:t>Cantidad de llamadas en el sistema</a:t>
                      </a:r>
                    </a:p>
                    <a:p>
                      <a:pPr marL="342900" lvl="0" indent="-342900" algn="just">
                        <a:lnSpc>
                          <a:spcPct val="115000"/>
                        </a:lnSpc>
                        <a:spcAft>
                          <a:spcPts val="0"/>
                        </a:spcAft>
                        <a:buFont typeface="Arial"/>
                        <a:buChar char="-"/>
                      </a:pPr>
                      <a:r>
                        <a:rPr lang="es-AR" sz="1100" dirty="0">
                          <a:solidFill>
                            <a:srgbClr val="000000"/>
                          </a:solidFill>
                          <a:latin typeface="Arial"/>
                          <a:ea typeface="Liberation Sans"/>
                          <a:cs typeface="Times New Roman"/>
                        </a:rPr>
                        <a:t>Cantidad de llamadas que arribaron al sistema</a:t>
                      </a:r>
                    </a:p>
                    <a:p>
                      <a:pPr marL="342900" lvl="0" indent="-342900" algn="just">
                        <a:lnSpc>
                          <a:spcPct val="115000"/>
                        </a:lnSpc>
                        <a:spcAft>
                          <a:spcPts val="0"/>
                        </a:spcAft>
                        <a:buFont typeface="Arial"/>
                        <a:buChar char="-"/>
                      </a:pPr>
                      <a:r>
                        <a:rPr lang="es-AR" sz="1100" dirty="0">
                          <a:solidFill>
                            <a:srgbClr val="000000"/>
                          </a:solidFill>
                          <a:latin typeface="Arial"/>
                          <a:ea typeface="Liberation Sans"/>
                          <a:cs typeface="Times New Roman"/>
                        </a:rPr>
                        <a:t>Cantidad de llamadas que abandonaron el sistema</a:t>
                      </a:r>
                    </a:p>
                    <a:p>
                      <a:pPr marL="342900" lvl="0" indent="-342900" algn="just">
                        <a:lnSpc>
                          <a:spcPct val="115000"/>
                        </a:lnSpc>
                        <a:spcAft>
                          <a:spcPts val="0"/>
                        </a:spcAft>
                        <a:buFont typeface="Arial"/>
                        <a:buChar char="-"/>
                      </a:pPr>
                      <a:r>
                        <a:rPr lang="es-AR" sz="1100" dirty="0">
                          <a:solidFill>
                            <a:srgbClr val="000000"/>
                          </a:solidFill>
                          <a:latin typeface="Arial"/>
                          <a:ea typeface="Liberation Sans"/>
                          <a:cs typeface="Times New Roman"/>
                        </a:rPr>
                        <a:t>Cantidad de servidores ocupados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lnSpc>
                          <a:spcPct val="115000"/>
                        </a:lnSpc>
                        <a:spcAft>
                          <a:spcPts val="0"/>
                        </a:spcAft>
                      </a:pPr>
                      <a:r>
                        <a:rPr lang="es-AR" sz="1100" dirty="0">
                          <a:solidFill>
                            <a:srgbClr val="000000"/>
                          </a:solidFill>
                          <a:latin typeface="Arial"/>
                          <a:ea typeface="Liberation Sans"/>
                          <a:cs typeface="Times New Roman"/>
                        </a:rPr>
                        <a:t>Entidades</a:t>
                      </a:r>
                      <a:endParaRPr lang="es-AR" sz="11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just">
                        <a:lnSpc>
                          <a:spcPct val="115000"/>
                        </a:lnSpc>
                        <a:spcAft>
                          <a:spcPts val="0"/>
                        </a:spcAft>
                        <a:buFont typeface="Arial"/>
                        <a:buChar char="-"/>
                      </a:pPr>
                      <a:r>
                        <a:rPr lang="es-AR" sz="1100" dirty="0">
                          <a:solidFill>
                            <a:srgbClr val="000000"/>
                          </a:solidFill>
                          <a:latin typeface="Arial"/>
                          <a:ea typeface="Liberation Sans"/>
                          <a:cs typeface="Times New Roman"/>
                        </a:rPr>
                        <a:t>Llamadas</a:t>
                      </a:r>
                    </a:p>
                    <a:p>
                      <a:pPr marL="342900" lvl="0" indent="-342900" algn="just">
                        <a:lnSpc>
                          <a:spcPct val="115000"/>
                        </a:lnSpc>
                        <a:spcAft>
                          <a:spcPts val="0"/>
                        </a:spcAft>
                        <a:buFont typeface="Arial"/>
                        <a:buChar char="-"/>
                      </a:pPr>
                      <a:r>
                        <a:rPr lang="es-AR" sz="1100" dirty="0">
                          <a:solidFill>
                            <a:srgbClr val="000000"/>
                          </a:solidFill>
                          <a:latin typeface="Arial"/>
                          <a:ea typeface="Liberation Sans"/>
                          <a:cs typeface="Times New Roman"/>
                        </a:rPr>
                        <a:t>Enlaces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lnSpc>
                          <a:spcPct val="115000"/>
                        </a:lnSpc>
                        <a:spcAft>
                          <a:spcPts val="0"/>
                        </a:spcAft>
                      </a:pPr>
                      <a:r>
                        <a:rPr lang="es-AR" sz="1100" dirty="0">
                          <a:solidFill>
                            <a:srgbClr val="000000"/>
                          </a:solidFill>
                          <a:latin typeface="Arial"/>
                          <a:ea typeface="Liberation Sans"/>
                          <a:cs typeface="Times New Roman"/>
                        </a:rPr>
                        <a:t>Atributos</a:t>
                      </a:r>
                      <a:endParaRPr lang="es-AR" sz="11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s-AR" sz="1100" dirty="0">
                          <a:solidFill>
                            <a:srgbClr val="000000"/>
                          </a:solidFill>
                          <a:latin typeface="Arial"/>
                          <a:ea typeface="Liberation Sans"/>
                          <a:cs typeface="Times New Roman"/>
                        </a:rPr>
                        <a:t>Ninguna de las entidades tiene atributos distintivos que los caractericen,  como prioridad alta, media o baja para los enlaces, por ejemplo. </a:t>
                      </a:r>
                      <a:endParaRPr lang="es-AR" sz="11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lnSpc>
                          <a:spcPct val="115000"/>
                        </a:lnSpc>
                        <a:spcAft>
                          <a:spcPts val="0"/>
                        </a:spcAft>
                      </a:pPr>
                      <a:r>
                        <a:rPr lang="es-AR" sz="1100" dirty="0">
                          <a:solidFill>
                            <a:srgbClr val="000000"/>
                          </a:solidFill>
                          <a:latin typeface="Arial"/>
                          <a:ea typeface="Liberation Sans"/>
                          <a:cs typeface="Times New Roman"/>
                        </a:rPr>
                        <a:t>Eventos</a:t>
                      </a:r>
                      <a:endParaRPr lang="es-AR" sz="11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just">
                        <a:lnSpc>
                          <a:spcPct val="115000"/>
                        </a:lnSpc>
                        <a:spcAft>
                          <a:spcPts val="0"/>
                        </a:spcAft>
                        <a:buFont typeface="Arial"/>
                        <a:buChar char="-"/>
                      </a:pPr>
                      <a:r>
                        <a:rPr lang="es-AR" sz="1100" dirty="0">
                          <a:solidFill>
                            <a:srgbClr val="000000"/>
                          </a:solidFill>
                          <a:latin typeface="Arial"/>
                          <a:ea typeface="Liberation Sans"/>
                          <a:cs typeface="Times New Roman"/>
                        </a:rPr>
                        <a:t>Llegada de una llamada</a:t>
                      </a:r>
                    </a:p>
                    <a:p>
                      <a:pPr marL="342900" lvl="0" indent="-342900" algn="just">
                        <a:lnSpc>
                          <a:spcPct val="115000"/>
                        </a:lnSpc>
                        <a:spcAft>
                          <a:spcPts val="0"/>
                        </a:spcAft>
                        <a:buFont typeface="Arial"/>
                        <a:buChar char="-"/>
                      </a:pPr>
                      <a:r>
                        <a:rPr lang="es-AR" sz="1100" dirty="0">
                          <a:solidFill>
                            <a:srgbClr val="000000"/>
                          </a:solidFill>
                          <a:latin typeface="Arial"/>
                          <a:ea typeface="Liberation Sans"/>
                          <a:cs typeface="Times New Roman"/>
                        </a:rPr>
                        <a:t>Salida de una llamada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lnSpc>
                          <a:spcPct val="115000"/>
                        </a:lnSpc>
                        <a:spcAft>
                          <a:spcPts val="0"/>
                        </a:spcAft>
                      </a:pPr>
                      <a:r>
                        <a:rPr lang="es-AR" sz="1100" dirty="0">
                          <a:solidFill>
                            <a:srgbClr val="000000"/>
                          </a:solidFill>
                          <a:latin typeface="Arial"/>
                          <a:ea typeface="Liberation Sans"/>
                          <a:cs typeface="Times New Roman"/>
                        </a:rPr>
                        <a:t>Actividades</a:t>
                      </a:r>
                      <a:endParaRPr lang="es-AR" sz="11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just">
                        <a:lnSpc>
                          <a:spcPct val="115000"/>
                        </a:lnSpc>
                        <a:spcAft>
                          <a:spcPts val="0"/>
                        </a:spcAft>
                        <a:buFont typeface="Arial"/>
                        <a:buChar char="-"/>
                      </a:pPr>
                      <a:r>
                        <a:rPr lang="es-AR" sz="1100" dirty="0">
                          <a:solidFill>
                            <a:srgbClr val="000000"/>
                          </a:solidFill>
                          <a:latin typeface="Arial"/>
                          <a:ea typeface="Liberation Sans"/>
                          <a:cs typeface="Times New Roman"/>
                        </a:rPr>
                        <a:t>Tiempo entre llegadas de llamadas</a:t>
                      </a:r>
                    </a:p>
                    <a:p>
                      <a:pPr marL="342900" lvl="0" indent="-342900" algn="just">
                        <a:lnSpc>
                          <a:spcPct val="115000"/>
                        </a:lnSpc>
                        <a:spcAft>
                          <a:spcPts val="0"/>
                        </a:spcAft>
                        <a:buFont typeface="Arial"/>
                        <a:buChar char="-"/>
                      </a:pPr>
                      <a:r>
                        <a:rPr lang="es-AR" sz="1100" dirty="0">
                          <a:solidFill>
                            <a:srgbClr val="000000"/>
                          </a:solidFill>
                          <a:latin typeface="Arial"/>
                          <a:ea typeface="Liberation Sans"/>
                          <a:cs typeface="Times New Roman"/>
                        </a:rPr>
                        <a:t>Duración de las llamadas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lnSpc>
                          <a:spcPct val="115000"/>
                        </a:lnSpc>
                        <a:spcAft>
                          <a:spcPts val="0"/>
                        </a:spcAft>
                      </a:pPr>
                      <a:r>
                        <a:rPr lang="es-AR" sz="1100" dirty="0">
                          <a:solidFill>
                            <a:srgbClr val="000000"/>
                          </a:solidFill>
                          <a:latin typeface="Arial"/>
                          <a:ea typeface="Liberation Sans"/>
                          <a:cs typeface="Times New Roman"/>
                        </a:rPr>
                        <a:t>Conjuntos</a:t>
                      </a:r>
                      <a:endParaRPr lang="es-AR" sz="11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just">
                        <a:lnSpc>
                          <a:spcPct val="115000"/>
                        </a:lnSpc>
                        <a:spcAft>
                          <a:spcPts val="0"/>
                        </a:spcAft>
                        <a:buFont typeface="Arial"/>
                        <a:buChar char="-"/>
                      </a:pPr>
                      <a:r>
                        <a:rPr lang="es-AR" sz="1100" dirty="0">
                          <a:solidFill>
                            <a:srgbClr val="000000"/>
                          </a:solidFill>
                          <a:latin typeface="Arial"/>
                          <a:ea typeface="Liberation Sans"/>
                          <a:cs typeface="Times New Roman"/>
                        </a:rPr>
                        <a:t>La cola FIFO de espera de las llamadas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xmlns="" val="5807019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sz="3000" dirty="0" smtClean="0"/>
              <a:t>Presentación del problema </a:t>
            </a:r>
            <a:endParaRPr lang="es-AR" sz="3000" dirty="0"/>
          </a:p>
        </p:txBody>
      </p:sp>
      <p:sp>
        <p:nvSpPr>
          <p:cNvPr id="3" name="2 Marcador de texto"/>
          <p:cNvSpPr>
            <a:spLocks noGrp="1"/>
          </p:cNvSpPr>
          <p:nvPr>
            <p:ph type="body" idx="1"/>
          </p:nvPr>
        </p:nvSpPr>
        <p:spPr/>
        <p:txBody>
          <a:bodyPr/>
          <a:lstStyle/>
          <a:p>
            <a:endParaRPr lang="es-AR" sz="1800" dirty="0"/>
          </a:p>
        </p:txBody>
      </p:sp>
      <p:pic>
        <p:nvPicPr>
          <p:cNvPr id="7" name="6 Imagen"/>
          <p:cNvPicPr/>
          <p:nvPr/>
        </p:nvPicPr>
        <p:blipFill>
          <a:blip r:embed="rId3"/>
          <a:srcRect/>
          <a:stretch>
            <a:fillRect/>
          </a:stretch>
        </p:blipFill>
        <p:spPr bwMode="auto">
          <a:xfrm>
            <a:off x="2285984" y="1214428"/>
            <a:ext cx="4286280" cy="3929072"/>
          </a:xfrm>
          <a:prstGeom prst="rect">
            <a:avLst/>
          </a:prstGeom>
          <a:noFill/>
          <a:ln w="9525">
            <a:noFill/>
            <a:miter lim="800000"/>
            <a:headEnd/>
            <a:tailEnd/>
          </a:ln>
        </p:spPr>
      </p:pic>
    </p:spTree>
    <p:extLst>
      <p:ext uri="{BB962C8B-B14F-4D97-AF65-F5344CB8AC3E}">
        <p14:creationId xmlns:p14="http://schemas.microsoft.com/office/powerpoint/2010/main" xmlns="" val="5807019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sz="3000" dirty="0" smtClean="0"/>
              <a:t>Presentación del problema </a:t>
            </a:r>
            <a:endParaRPr lang="es-AR" sz="3000" dirty="0"/>
          </a:p>
        </p:txBody>
      </p:sp>
      <p:sp>
        <p:nvSpPr>
          <p:cNvPr id="3" name="2 Marcador de texto"/>
          <p:cNvSpPr>
            <a:spLocks noGrp="1"/>
          </p:cNvSpPr>
          <p:nvPr>
            <p:ph type="body" idx="1"/>
          </p:nvPr>
        </p:nvSpPr>
        <p:spPr/>
        <p:txBody>
          <a:bodyPr/>
          <a:lstStyle/>
          <a:p>
            <a:r>
              <a:rPr lang="es-AR" sz="1800" b="1" dirty="0" smtClean="0">
                <a:solidFill>
                  <a:schemeClr val="tx2">
                    <a:lumMod val="50000"/>
                  </a:schemeClr>
                </a:solidFill>
              </a:rPr>
              <a:t>Alternativas de resolución</a:t>
            </a:r>
          </a:p>
          <a:p>
            <a:endParaRPr lang="es-AR" sz="1800" b="1" dirty="0" smtClean="0">
              <a:solidFill>
                <a:schemeClr val="tx2">
                  <a:lumMod val="50000"/>
                </a:schemeClr>
              </a:solidFill>
            </a:endParaRPr>
          </a:p>
          <a:p>
            <a:r>
              <a:rPr lang="es-AR" sz="1800" b="1" dirty="0" smtClean="0">
                <a:solidFill>
                  <a:schemeClr val="tx1"/>
                </a:solidFill>
              </a:rPr>
              <a:t>Variante 1:</a:t>
            </a:r>
            <a:r>
              <a:rPr lang="es-AR" sz="1800" dirty="0" smtClean="0">
                <a:solidFill>
                  <a:schemeClr val="tx1"/>
                </a:solidFill>
              </a:rPr>
              <a:t> Destino ocupado o falta de enlace =&gt; No exitosa, abandona el sistema.</a:t>
            </a:r>
          </a:p>
          <a:p>
            <a:endParaRPr lang="es-AR" sz="1800" dirty="0" smtClean="0">
              <a:solidFill>
                <a:schemeClr val="tx1"/>
              </a:solidFill>
            </a:endParaRPr>
          </a:p>
          <a:p>
            <a:r>
              <a:rPr lang="es-AR" sz="1800" b="1" dirty="0" smtClean="0">
                <a:solidFill>
                  <a:schemeClr val="tx1"/>
                </a:solidFill>
              </a:rPr>
              <a:t>Variante 2:</a:t>
            </a:r>
            <a:r>
              <a:rPr lang="es-AR" sz="1800" dirty="0" smtClean="0">
                <a:solidFill>
                  <a:schemeClr val="tx1"/>
                </a:solidFill>
              </a:rPr>
              <a:t> falta de enlace =&gt; Se coloca en cola FIFO.</a:t>
            </a:r>
          </a:p>
          <a:p>
            <a:r>
              <a:rPr lang="es-AR" sz="1800" dirty="0" smtClean="0">
                <a:solidFill>
                  <a:schemeClr val="tx1"/>
                </a:solidFill>
              </a:rPr>
              <a:t>		       Solo se consideran no exitosas las llamadas ocupadas.</a:t>
            </a:r>
          </a:p>
          <a:p>
            <a:endParaRPr lang="es-AR" sz="1800" dirty="0" smtClean="0">
              <a:solidFill>
                <a:schemeClr val="tx1"/>
              </a:solidFill>
            </a:endParaRPr>
          </a:p>
          <a:p>
            <a:endParaRPr lang="es-AR" sz="1800" dirty="0">
              <a:solidFill>
                <a:schemeClr val="tx1"/>
              </a:solidFill>
            </a:endParaRPr>
          </a:p>
        </p:txBody>
      </p:sp>
    </p:spTree>
    <p:extLst>
      <p:ext uri="{BB962C8B-B14F-4D97-AF65-F5344CB8AC3E}">
        <p14:creationId xmlns:p14="http://schemas.microsoft.com/office/powerpoint/2010/main" xmlns="" val="5807019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buNone/>
            </a:pPr>
            <a:r>
              <a:rPr lang="x-none" sz="3000" smtClean="0"/>
              <a:t> </a:t>
            </a:r>
            <a:endParaRPr lang="x-none" sz="3000"/>
          </a:p>
        </p:txBody>
      </p:sp>
      <p:sp>
        <p:nvSpPr>
          <p:cNvPr id="155" name="Shape 155"/>
          <p:cNvSpPr txBox="1">
            <a:spLocks noGrp="1"/>
          </p:cNvSpPr>
          <p:nvPr>
            <p:ph type="body" idx="1"/>
          </p:nvPr>
        </p:nvSpPr>
        <p:spPr>
          <a:xfrm>
            <a:off x="168825" y="1200150"/>
            <a:ext cx="8654999" cy="3725699"/>
          </a:xfrm>
          <a:prstGeom prst="rect">
            <a:avLst/>
          </a:prstGeom>
        </p:spPr>
        <p:txBody>
          <a:bodyPr lIns="91425" tIns="91425" rIns="91425" bIns="91425" anchor="t" anchorCtr="0">
            <a:noAutofit/>
          </a:bodyPr>
          <a:lstStyle/>
          <a:p>
            <a:pPr>
              <a:buNone/>
            </a:pPr>
            <a:r>
              <a:rPr lang="x-none" sz="3200">
                <a:solidFill>
                  <a:srgbClr val="000000"/>
                </a:solidFill>
              </a:rPr>
              <a:t>
</a:t>
            </a:r>
          </a:p>
        </p:txBody>
      </p:sp>
      <p:pic>
        <p:nvPicPr>
          <p:cNvPr id="162" name="Shape 162"/>
          <p:cNvPicPr preferRelativeResize="0"/>
          <p:nvPr/>
        </p:nvPicPr>
        <p:blipFill>
          <a:blip r:embed="rId3"/>
          <a:stretch>
            <a:fillRect/>
          </a:stretch>
        </p:blipFill>
        <p:spPr>
          <a:xfrm>
            <a:off x="285720" y="0"/>
            <a:ext cx="1219200" cy="1219200"/>
          </a:xfrm>
          <a:prstGeom prst="rect">
            <a:avLst/>
          </a:prstGeom>
        </p:spPr>
      </p:pic>
      <p:pic>
        <p:nvPicPr>
          <p:cNvPr id="11" name="8 Imagen" descr="Ejercicio1.png"/>
          <p:cNvPicPr/>
          <p:nvPr/>
        </p:nvPicPr>
        <p:blipFill>
          <a:blip r:embed="rId4"/>
          <a:srcRect t="3148" b="1799"/>
          <a:stretch>
            <a:fillRect/>
          </a:stretch>
        </p:blipFill>
        <p:spPr>
          <a:xfrm>
            <a:off x="4643438" y="0"/>
            <a:ext cx="4500562" cy="5143500"/>
          </a:xfrm>
          <a:prstGeom prst="rect">
            <a:avLst/>
          </a:prstGeom>
        </p:spPr>
      </p:pic>
      <p:sp>
        <p:nvSpPr>
          <p:cNvPr id="13" name="12 CuadroTexto"/>
          <p:cNvSpPr txBox="1"/>
          <p:nvPr/>
        </p:nvSpPr>
        <p:spPr>
          <a:xfrm>
            <a:off x="285720" y="1285866"/>
            <a:ext cx="3429024" cy="369332"/>
          </a:xfrm>
          <a:prstGeom prst="rect">
            <a:avLst/>
          </a:prstGeom>
          <a:noFill/>
        </p:spPr>
        <p:txBody>
          <a:bodyPr wrap="square" rtlCol="0">
            <a:spAutoFit/>
          </a:bodyPr>
          <a:lstStyle/>
          <a:p>
            <a:r>
              <a:rPr lang="es-AR" sz="1800" b="1" dirty="0" smtClean="0">
                <a:solidFill>
                  <a:schemeClr val="tx2">
                    <a:lumMod val="50000"/>
                  </a:schemeClr>
                </a:solidFill>
              </a:rPr>
              <a:t>Diagrama de flujo Variante 1</a:t>
            </a:r>
            <a:endParaRPr lang="es-AR" sz="1800" b="1" dirty="0">
              <a:solidFill>
                <a:schemeClr val="tx2">
                  <a:lumMod val="50000"/>
                </a:schemeClr>
              </a:solidFill>
            </a:endParaRPr>
          </a:p>
        </p:txBody>
      </p:sp>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buNone/>
            </a:pPr>
            <a:r>
              <a:rPr lang="x-none" sz="3000" smtClean="0"/>
              <a:t> </a:t>
            </a:r>
            <a:endParaRPr lang="x-none" sz="3000"/>
          </a:p>
        </p:txBody>
      </p:sp>
      <p:sp>
        <p:nvSpPr>
          <p:cNvPr id="155" name="Shape 155"/>
          <p:cNvSpPr txBox="1">
            <a:spLocks noGrp="1"/>
          </p:cNvSpPr>
          <p:nvPr>
            <p:ph type="body" idx="1"/>
          </p:nvPr>
        </p:nvSpPr>
        <p:spPr>
          <a:xfrm>
            <a:off x="168825" y="1200150"/>
            <a:ext cx="8654999" cy="3725699"/>
          </a:xfrm>
          <a:prstGeom prst="rect">
            <a:avLst/>
          </a:prstGeom>
        </p:spPr>
        <p:txBody>
          <a:bodyPr lIns="91425" tIns="91425" rIns="91425" bIns="91425" anchor="t" anchorCtr="0">
            <a:noAutofit/>
          </a:bodyPr>
          <a:lstStyle/>
          <a:p>
            <a:pPr>
              <a:buNone/>
            </a:pPr>
            <a:r>
              <a:rPr lang="x-none" sz="3200">
                <a:solidFill>
                  <a:srgbClr val="000000"/>
                </a:solidFill>
              </a:rPr>
              <a:t>
</a:t>
            </a:r>
          </a:p>
        </p:txBody>
      </p:sp>
      <p:pic>
        <p:nvPicPr>
          <p:cNvPr id="162" name="Shape 162"/>
          <p:cNvPicPr preferRelativeResize="0"/>
          <p:nvPr/>
        </p:nvPicPr>
        <p:blipFill>
          <a:blip r:embed="rId3"/>
          <a:stretch>
            <a:fillRect/>
          </a:stretch>
        </p:blipFill>
        <p:spPr>
          <a:xfrm>
            <a:off x="285720" y="0"/>
            <a:ext cx="1219200" cy="1219200"/>
          </a:xfrm>
          <a:prstGeom prst="rect">
            <a:avLst/>
          </a:prstGeom>
        </p:spPr>
      </p:pic>
      <p:sp>
        <p:nvSpPr>
          <p:cNvPr id="13" name="12 CuadroTexto"/>
          <p:cNvSpPr txBox="1"/>
          <p:nvPr/>
        </p:nvSpPr>
        <p:spPr>
          <a:xfrm>
            <a:off x="285720" y="1285866"/>
            <a:ext cx="3429024" cy="369332"/>
          </a:xfrm>
          <a:prstGeom prst="rect">
            <a:avLst/>
          </a:prstGeom>
          <a:noFill/>
        </p:spPr>
        <p:txBody>
          <a:bodyPr wrap="square" rtlCol="0">
            <a:spAutoFit/>
          </a:bodyPr>
          <a:lstStyle/>
          <a:p>
            <a:r>
              <a:rPr lang="es-AR" sz="1800" b="1" dirty="0" smtClean="0">
                <a:solidFill>
                  <a:schemeClr val="tx2">
                    <a:lumMod val="50000"/>
                  </a:schemeClr>
                </a:solidFill>
              </a:rPr>
              <a:t>Diagrama de flujo Variante 2</a:t>
            </a:r>
            <a:endParaRPr lang="es-AR" sz="1800" b="1" dirty="0">
              <a:solidFill>
                <a:schemeClr val="tx2">
                  <a:lumMod val="50000"/>
                </a:schemeClr>
              </a:solidFill>
            </a:endParaRPr>
          </a:p>
        </p:txBody>
      </p:sp>
      <p:pic>
        <p:nvPicPr>
          <p:cNvPr id="7" name="9 Imagen" descr="Ejercicio2v1.png"/>
          <p:cNvPicPr/>
          <p:nvPr/>
        </p:nvPicPr>
        <p:blipFill>
          <a:blip r:embed="rId4"/>
          <a:srcRect t="2683" b="1341"/>
          <a:stretch>
            <a:fillRect/>
          </a:stretch>
        </p:blipFill>
        <p:spPr>
          <a:xfrm>
            <a:off x="5143504" y="0"/>
            <a:ext cx="4000496" cy="5143500"/>
          </a:xfrm>
          <a:prstGeom prst="rect">
            <a:avLst/>
          </a:prstGeom>
        </p:spPr>
      </p:pic>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906</TotalTime>
  <Words>1761</Words>
  <Application>Microsoft Office PowerPoint</Application>
  <PresentationFormat>Presentación en pantalla (16:9)</PresentationFormat>
  <Paragraphs>247</Paragraphs>
  <Slides>30</Slides>
  <Notes>30</Notes>
  <HiddenSlides>0</HiddenSlides>
  <MMClips>0</MMClips>
  <ScaleCrop>false</ScaleCrop>
  <HeadingPairs>
    <vt:vector size="4" baseType="variant">
      <vt:variant>
        <vt:lpstr>Tema</vt:lpstr>
      </vt:variant>
      <vt:variant>
        <vt:i4>1</vt:i4>
      </vt:variant>
      <vt:variant>
        <vt:lpstr>Títulos de diapositiva</vt:lpstr>
      </vt:variant>
      <vt:variant>
        <vt:i4>30</vt:i4>
      </vt:variant>
    </vt:vector>
  </HeadingPairs>
  <TitlesOfParts>
    <vt:vector size="31" baseType="lpstr">
      <vt:lpstr>biz</vt:lpstr>
      <vt:lpstr>
 Simulación de un conmutador telefónico mediante eventos discretos </vt:lpstr>
      <vt:lpstr> Contenido</vt:lpstr>
      <vt:lpstr>Objetivo</vt:lpstr>
      <vt:lpstr>Presentación del problema</vt:lpstr>
      <vt:lpstr>Presentación del problema </vt:lpstr>
      <vt:lpstr>Presentación del problema </vt:lpstr>
      <vt:lpstr>Presentación del problema </vt:lpstr>
      <vt:lpstr> </vt:lpstr>
      <vt:lpstr> </vt:lpstr>
      <vt:lpstr>Modelado e implementación</vt:lpstr>
      <vt:lpstr>Diapositiva 11</vt:lpstr>
      <vt:lpstr>Modelado e implementación</vt:lpstr>
      <vt:lpstr>Resultados</vt:lpstr>
      <vt:lpstr>Resultados variante 1</vt:lpstr>
      <vt:lpstr>Resultados Variante 1</vt:lpstr>
      <vt:lpstr>Resultados Variante 1</vt:lpstr>
      <vt:lpstr>Resultados Variante 1</vt:lpstr>
      <vt:lpstr>Resultados Variante 1</vt:lpstr>
      <vt:lpstr>Resultados Variante 1</vt:lpstr>
      <vt:lpstr>Resultados Variante 1</vt:lpstr>
      <vt:lpstr>Resultados variante 2</vt:lpstr>
      <vt:lpstr>Resultados Variante 2</vt:lpstr>
      <vt:lpstr>Resultados Variante 2</vt:lpstr>
      <vt:lpstr>Resultados Variante 2</vt:lpstr>
      <vt:lpstr>Resultados Variante 2</vt:lpstr>
      <vt:lpstr>Resultados</vt:lpstr>
      <vt:lpstr>Conclusiones</vt:lpstr>
      <vt:lpstr>Conclusiones</vt:lpstr>
      <vt:lpstr>Conclusiones</vt:lpstr>
      <vt:lpstr>Diapositiva 30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Integración de procesos de negocio aplicando Servicios Web  Un modelo para el BPI en el dominio de las PyMEs</dc:title>
  <dc:creator>Alumno</dc:creator>
  <cp:lastModifiedBy>Titan</cp:lastModifiedBy>
  <cp:revision>156</cp:revision>
  <dcterms:modified xsi:type="dcterms:W3CDTF">2014-10-02T01:12:57Z</dcterms:modified>
</cp:coreProperties>
</file>