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2" r:id="rId4"/>
    <p:sldId id="275" r:id="rId5"/>
    <p:sldId id="277" r:id="rId6"/>
    <p:sldId id="276" r:id="rId7"/>
    <p:sldId id="278" r:id="rId8"/>
    <p:sldId id="279" r:id="rId9"/>
    <p:sldId id="281" r:id="rId10"/>
    <p:sldId id="280" r:id="rId11"/>
    <p:sldId id="282" r:id="rId12"/>
    <p:sldId id="292" r:id="rId13"/>
    <p:sldId id="283" r:id="rId14"/>
    <p:sldId id="284" r:id="rId15"/>
    <p:sldId id="285" r:id="rId16"/>
    <p:sldId id="286" r:id="rId17"/>
    <p:sldId id="287" r:id="rId18"/>
    <p:sldId id="289" r:id="rId19"/>
    <p:sldId id="288" r:id="rId20"/>
    <p:sldId id="290" r:id="rId21"/>
    <p:sldId id="291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8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55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46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gital globe">
            <a:extLst>
              <a:ext uri="{FF2B5EF4-FFF2-40B4-BE49-F238E27FC236}">
                <a16:creationId xmlns:a16="http://schemas.microsoft.com/office/drawing/2014/main" id="{7DDD153E-644A-42DB-92D6-006003817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44BA6-19E7-4F58-9C04-57FE690EE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181101"/>
            <a:ext cx="5747328" cy="2247899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Analyses 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Fuel-Related Aircraft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B65FF-B690-4291-BA48-7F7BCE06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Julien Amrhein</a:t>
            </a:r>
          </a:p>
        </p:txBody>
      </p:sp>
    </p:spTree>
    <p:extLst>
      <p:ext uri="{BB962C8B-B14F-4D97-AF65-F5344CB8AC3E}">
        <p14:creationId xmlns:p14="http://schemas.microsoft.com/office/powerpoint/2010/main" val="1449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495E-FC08-4FFD-85C0-B5FA157A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78972"/>
            <a:ext cx="9905999" cy="1360898"/>
          </a:xfrm>
        </p:spPr>
        <p:txBody>
          <a:bodyPr/>
          <a:lstStyle/>
          <a:p>
            <a:r>
              <a:rPr lang="en-US" dirty="0"/>
              <a:t>Types of Fuel Problem Classifications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9407C-3E19-4D0E-B2C9-898E205F0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941" y="2254827"/>
            <a:ext cx="6713591" cy="3244152"/>
          </a:xfrm>
        </p:spPr>
      </p:pic>
    </p:spTree>
    <p:extLst>
      <p:ext uri="{BB962C8B-B14F-4D97-AF65-F5344CB8AC3E}">
        <p14:creationId xmlns:p14="http://schemas.microsoft.com/office/powerpoint/2010/main" val="266154691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801-1B5F-4264-906C-AC7E4A08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34" y="0"/>
            <a:ext cx="9905999" cy="1360898"/>
          </a:xfrm>
        </p:spPr>
        <p:txBody>
          <a:bodyPr/>
          <a:lstStyle/>
          <a:p>
            <a:r>
              <a:rPr lang="en-US" dirty="0"/>
              <a:t>Fuel Problems in Target Aircraft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12209A-7323-4540-A3F3-FC9495D61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005" y="1140576"/>
            <a:ext cx="8979990" cy="48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528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6FC5-E1A2-4A80-87C7-1CCF693C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1"/>
            <a:ext cx="9905999" cy="1360898"/>
          </a:xfrm>
        </p:spPr>
        <p:txBody>
          <a:bodyPr/>
          <a:lstStyle/>
          <a:p>
            <a:r>
              <a:rPr lang="en-US" dirty="0"/>
              <a:t>Fuel Problems across FAA Regions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A921E-5C01-41A8-B464-A109F9C99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732" y="1413163"/>
            <a:ext cx="8663722" cy="4467514"/>
          </a:xfrm>
        </p:spPr>
      </p:pic>
    </p:spTree>
    <p:extLst>
      <p:ext uri="{BB962C8B-B14F-4D97-AF65-F5344CB8AC3E}">
        <p14:creationId xmlns:p14="http://schemas.microsoft.com/office/powerpoint/2010/main" val="326608682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D3A4-9DA2-49DB-8B4C-5A5B44C2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on Only the Target is not Feasible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075FFC-680B-4514-8714-BFF852F76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1" y="2639144"/>
            <a:ext cx="11168800" cy="2147527"/>
          </a:xfrm>
        </p:spPr>
      </p:pic>
    </p:spTree>
    <p:extLst>
      <p:ext uri="{BB962C8B-B14F-4D97-AF65-F5344CB8AC3E}">
        <p14:creationId xmlns:p14="http://schemas.microsoft.com/office/powerpoint/2010/main" val="14560308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4DD6-5297-4D08-94FB-23A338F2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97444"/>
            <a:ext cx="9905999" cy="1360898"/>
          </a:xfrm>
        </p:spPr>
        <p:txBody>
          <a:bodyPr/>
          <a:lstStyle/>
          <a:p>
            <a:r>
              <a:rPr lang="en-US" dirty="0"/>
              <a:t>Features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B869-6878-4E34-B35D-1E55C482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147298"/>
            <a:ext cx="9905999" cy="3567118"/>
          </a:xfrm>
        </p:spPr>
        <p:txBody>
          <a:bodyPr numCol="2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Event type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Homebuilt?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Carburetor or fuel-injection engine?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Multiple engines?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Distance traveled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Gross weight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Highest level injury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Light conditions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Temperature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 velocity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Damage to aircraft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of flight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Engine type</a:t>
            </a:r>
          </a:p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And more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03345628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6D59-9398-4C2E-8477-78CEB2E8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1935"/>
            <a:ext cx="9905999" cy="1360898"/>
          </a:xfrm>
        </p:spPr>
        <p:txBody>
          <a:bodyPr/>
          <a:lstStyle/>
          <a:p>
            <a:r>
              <a:rPr lang="en-US" dirty="0"/>
              <a:t>Binary Variables</a:t>
            </a:r>
          </a:p>
        </p:txBody>
      </p:sp>
      <p:pic>
        <p:nvPicPr>
          <p:cNvPr id="5" name="Content Placeholder 4" descr="Calendar&#10;&#10;Description automatically generated with low confidence">
            <a:extLst>
              <a:ext uri="{FF2B5EF4-FFF2-40B4-BE49-F238E27FC236}">
                <a16:creationId xmlns:a16="http://schemas.microsoft.com/office/drawing/2014/main" id="{482CB9CC-7F45-4514-8717-410B91AE6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61" y="1828799"/>
            <a:ext cx="9312572" cy="4051489"/>
          </a:xfrm>
        </p:spPr>
      </p:pic>
    </p:spTree>
    <p:extLst>
      <p:ext uri="{BB962C8B-B14F-4D97-AF65-F5344CB8AC3E}">
        <p14:creationId xmlns:p14="http://schemas.microsoft.com/office/powerpoint/2010/main" val="128832545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6D59-9398-4C2E-8477-78CEB2E8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1935"/>
            <a:ext cx="9905999" cy="1360898"/>
          </a:xfrm>
        </p:spPr>
        <p:txBody>
          <a:bodyPr/>
          <a:lstStyle/>
          <a:p>
            <a:r>
              <a:rPr lang="en-US" dirty="0"/>
              <a:t>Continuous Variables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739A78E1-2AA9-4793-B588-398C51196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95" y="1731963"/>
            <a:ext cx="9204004" cy="4087812"/>
          </a:xfrm>
        </p:spPr>
      </p:pic>
    </p:spTree>
    <p:extLst>
      <p:ext uri="{BB962C8B-B14F-4D97-AF65-F5344CB8AC3E}">
        <p14:creationId xmlns:p14="http://schemas.microsoft.com/office/powerpoint/2010/main" val="101261216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6D59-9398-4C2E-8477-78CEB2E8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1935"/>
            <a:ext cx="9905999" cy="1360898"/>
          </a:xfrm>
        </p:spPr>
        <p:txBody>
          <a:bodyPr/>
          <a:lstStyle/>
          <a:p>
            <a:r>
              <a:rPr lang="en-US" dirty="0"/>
              <a:t>Categorical Variables</a:t>
            </a:r>
          </a:p>
        </p:txBody>
      </p:sp>
      <p:pic>
        <p:nvPicPr>
          <p:cNvPr id="8" name="Content Placeholder 7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09212F90-183F-4AAC-9788-FF3F93905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0218"/>
            <a:ext cx="9507357" cy="4136231"/>
          </a:xfrm>
        </p:spPr>
      </p:pic>
    </p:spTree>
    <p:extLst>
      <p:ext uri="{BB962C8B-B14F-4D97-AF65-F5344CB8AC3E}">
        <p14:creationId xmlns:p14="http://schemas.microsoft.com/office/powerpoint/2010/main" val="149584385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cikit-learn - Wikipedia">
            <a:extLst>
              <a:ext uri="{FF2B5EF4-FFF2-40B4-BE49-F238E27FC236}">
                <a16:creationId xmlns:a16="http://schemas.microsoft.com/office/drawing/2014/main" id="{A2646C64-1030-4404-8B25-FBA927BD9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5" r="4224" b="1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B87CD-71A2-4D82-B5FB-E2724702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685800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Predictive Model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1CE9-1ED8-464E-A735-32254E63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046698"/>
            <a:ext cx="3835398" cy="3840171"/>
          </a:xfrm>
        </p:spPr>
        <p:txBody>
          <a:bodyPr>
            <a:norm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Logistic Regression</a:t>
            </a:r>
          </a:p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Decision Tree</a:t>
            </a:r>
          </a:p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</a:p>
          <a:p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90 features after creating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37878570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0778-F65C-4757-9EB7-A7F4EB7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3408"/>
            <a:ext cx="9905999" cy="1360898"/>
          </a:xfrm>
        </p:spPr>
        <p:txBody>
          <a:bodyPr/>
          <a:lstStyle/>
          <a:p>
            <a:r>
              <a:rPr lang="en-US" dirty="0"/>
              <a:t>Predictive Modeling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6E828-72CA-41CC-A198-55076262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E50D-E0D2-451F-9673-81916811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9" y="1558053"/>
            <a:ext cx="8416183" cy="43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84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lass, drink, plastic&#10;&#10;Description automatically generated">
            <a:extLst>
              <a:ext uri="{FF2B5EF4-FFF2-40B4-BE49-F238E27FC236}">
                <a16:creationId xmlns:a16="http://schemas.microsoft.com/office/drawing/2014/main" id="{FB93A575-CA89-4907-AA34-555EF72B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0162-0C0C-4A75-AA85-6033A249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05" y="542926"/>
            <a:ext cx="8210549" cy="8953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7C02C-68C1-4C17-913F-87A5B8489136}"/>
              </a:ext>
            </a:extLst>
          </p:cNvPr>
          <p:cNvSpPr txBox="1"/>
          <p:nvPr/>
        </p:nvSpPr>
        <p:spPr>
          <a:xfrm>
            <a:off x="544605" y="1870508"/>
            <a:ext cx="7925140" cy="363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High Octane Unleaded Aviation Gasoline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gained approval for use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Will be replacing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100 Low Lead fuel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Goal: To analyze fuel-related accidents with the old fuel to create a foundation for studying the new fuel.</a:t>
            </a:r>
            <a:endParaRPr lang="en-US" sz="2000" dirty="0"/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443004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BF971-8EC2-40D6-84EC-509296E9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0618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6EE0-BB7D-44A9-84CE-F7AF3199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447800"/>
            <a:ext cx="6753225" cy="4724399"/>
          </a:xfrm>
        </p:spPr>
        <p:txBody>
          <a:bodyPr numCol="1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Fuel Problems</a:t>
            </a:r>
          </a:p>
          <a:p>
            <a:pPr marL="5715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apt_moved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 – 24.2%</a:t>
            </a:r>
          </a:p>
          <a:p>
            <a:pPr marL="5715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power_units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 – 13.0%</a:t>
            </a:r>
          </a:p>
          <a:p>
            <a:pPr marL="5715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damage_SUBS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 – 12.9%</a:t>
            </a:r>
          </a:p>
          <a:p>
            <a:pPr marL="5715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ev_highest_injury_NONE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10.3%</a:t>
            </a:r>
          </a:p>
          <a:p>
            <a:pPr marL="5715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Engine Problems</a:t>
            </a:r>
          </a:p>
          <a:p>
            <a:pPr marL="5715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apt_moved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 – 26.8%</a:t>
            </a:r>
          </a:p>
          <a:p>
            <a:pPr marL="5715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afm_hrs_last_insp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 – 16.7%</a:t>
            </a:r>
          </a:p>
          <a:p>
            <a:pPr marL="5715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ev_highest_injury_MINR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 - 8.4%</a:t>
            </a:r>
          </a:p>
          <a:p>
            <a:pPr marL="5715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power_units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 – 7.1%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C335E-59A0-41DA-B870-FD2A0BBAC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4238" b="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431080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B70A-677B-4A57-9590-A5E27BE7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1410"/>
            <a:ext cx="9905999" cy="1360898"/>
          </a:xfrm>
        </p:spPr>
        <p:txBody>
          <a:bodyPr/>
          <a:lstStyle/>
          <a:p>
            <a:r>
              <a:rPr lang="en-US" dirty="0"/>
              <a:t>Visualizations of Important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B625A5-5E26-4EF9-BACA-A0E42262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37" y="1193798"/>
            <a:ext cx="3895982" cy="477289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44FFF9F-3817-4F46-BE0B-93A969C1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19" y="1581580"/>
            <a:ext cx="5097780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32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2EE8-1D59-4CFE-86F7-818D2691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99" y="310158"/>
            <a:ext cx="7810169" cy="1246598"/>
          </a:xfrm>
        </p:spPr>
        <p:txBody>
          <a:bodyPr>
            <a:normAutofit/>
          </a:bodyPr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DCC4-DDB2-40AE-8577-744249E5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03" y="1556756"/>
            <a:ext cx="6362206" cy="43868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Unpacking aircraft/engine manufacturers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Analyze occurrence orders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 more foundational knowledge on the aircraft, as that would allow more fine tuning of the variables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Analyze scrapes of forums discussing the implementation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A picture containing row, line, lined, several&#10;&#10;Description automatically generated">
            <a:extLst>
              <a:ext uri="{FF2B5EF4-FFF2-40B4-BE49-F238E27FC236}">
                <a16:creationId xmlns:a16="http://schemas.microsoft.com/office/drawing/2014/main" id="{7493D99B-35C6-4536-85AA-908DA1DBA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r="6637"/>
          <a:stretch/>
        </p:blipFill>
        <p:spPr>
          <a:xfrm>
            <a:off x="4631925" y="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6580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9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-1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6DE01-70E7-406F-BD5F-06FD689D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083" y="435202"/>
            <a:ext cx="5270572" cy="892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 dirty="0" err="1"/>
              <a:t>DataseT</a:t>
            </a:r>
            <a:endParaRPr lang="en-US" sz="4800" cap="all" spc="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90D54-92A5-4B72-9B98-65D52402A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89" y="402643"/>
            <a:ext cx="2082132" cy="60527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029EBFA-30D9-46B1-879B-C5A97096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08" y="1260049"/>
            <a:ext cx="1903161" cy="1858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28C3B4-7CB5-4D5F-B721-9EED9C4DDA0D}"/>
              </a:ext>
            </a:extLst>
          </p:cNvPr>
          <p:cNvSpPr txBox="1"/>
          <p:nvPr/>
        </p:nvSpPr>
        <p:spPr>
          <a:xfrm>
            <a:off x="5970083" y="1508307"/>
            <a:ext cx="5867399" cy="440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Census for US Civil Aviation Accidents from the National Transportation Safety Board (1982 - present)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Over 17,000 accidents after filters</a:t>
            </a:r>
          </a:p>
        </p:txBody>
      </p:sp>
    </p:spTree>
    <p:extLst>
      <p:ext uri="{BB962C8B-B14F-4D97-AF65-F5344CB8AC3E}">
        <p14:creationId xmlns:p14="http://schemas.microsoft.com/office/powerpoint/2010/main" val="13768609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D151-CF20-4B72-B550-A385F623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1360898"/>
          </a:xfrm>
        </p:spPr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C67-D6BE-4A95-A98A-8154CF0D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53335"/>
            <a:ext cx="4731327" cy="35671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fuel_rel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fuel-related accidents</a:t>
            </a:r>
          </a:p>
          <a:p>
            <a:pPr lvl="2">
              <a:lnSpc>
                <a:spcPct val="2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aircraft systems - fuel system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engine fuel and control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fluids/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misc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hardware – fuel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fluids/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misc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hardware – fuel additive</a:t>
            </a:r>
          </a:p>
        </p:txBody>
      </p:sp>
    </p:spTree>
    <p:extLst>
      <p:ext uri="{BB962C8B-B14F-4D97-AF65-F5344CB8AC3E}">
        <p14:creationId xmlns:p14="http://schemas.microsoft.com/office/powerpoint/2010/main" val="421224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D151-CF20-4B72-B550-A385F623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1360898"/>
          </a:xfrm>
        </p:spPr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C67-D6BE-4A95-A98A-8154CF0D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53335"/>
            <a:ext cx="4731327" cy="35671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fuel_rel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fuel-related accidents</a:t>
            </a:r>
          </a:p>
          <a:p>
            <a:pPr lvl="2">
              <a:lnSpc>
                <a:spcPct val="2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aircraft systems - fuel system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engine fuel and control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fluids/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misc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hardware – fuel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fluids/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misc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hardware – fuel additive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EEF3F-938C-45CB-A16A-A386FC722CC5}"/>
              </a:ext>
            </a:extLst>
          </p:cNvPr>
          <p:cNvSpPr txBox="1"/>
          <p:nvPr/>
        </p:nvSpPr>
        <p:spPr>
          <a:xfrm>
            <a:off x="6317675" y="2357582"/>
            <a:ext cx="38330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~9.4%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total accidents</a:t>
            </a:r>
          </a:p>
        </p:txBody>
      </p:sp>
    </p:spTree>
    <p:extLst>
      <p:ext uri="{BB962C8B-B14F-4D97-AF65-F5344CB8AC3E}">
        <p14:creationId xmlns:p14="http://schemas.microsoft.com/office/powerpoint/2010/main" val="106493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D151-CF20-4B72-B550-A385F623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1360898"/>
          </a:xfrm>
        </p:spPr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C67-D6BE-4A95-A98A-8154CF0D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53335"/>
            <a:ext cx="4731327" cy="35671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eng_rel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engine-related accidents</a:t>
            </a:r>
          </a:p>
          <a:p>
            <a:pPr lvl="2">
              <a:lnSpc>
                <a:spcPct val="2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fuel_rel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’ variable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aircraft power plant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fluids/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misc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hardware – oil &amp; coolant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fluids/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misc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hardware – oil additive</a:t>
            </a:r>
          </a:p>
        </p:txBody>
      </p:sp>
    </p:spTree>
    <p:extLst>
      <p:ext uri="{BB962C8B-B14F-4D97-AF65-F5344CB8AC3E}">
        <p14:creationId xmlns:p14="http://schemas.microsoft.com/office/powerpoint/2010/main" val="61588771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D151-CF20-4B72-B550-A385F623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1360898"/>
          </a:xfrm>
        </p:spPr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C67-D6BE-4A95-A98A-8154CF0D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53335"/>
            <a:ext cx="4731327" cy="35671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eng_rel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engine-related accidents</a:t>
            </a:r>
          </a:p>
          <a:p>
            <a:pPr lvl="2">
              <a:lnSpc>
                <a:spcPct val="2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fuel_rel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’ variable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aircraft power plant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fluids/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misc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hardware – oil &amp; coolant</a:t>
            </a:r>
          </a:p>
          <a:p>
            <a:pPr lvl="2">
              <a:lnSpc>
                <a:spcPct val="200000"/>
              </a:lnSpc>
            </a:pP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fluids/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misc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hardware – oil additive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EEF3F-938C-45CB-A16A-A386FC722CC5}"/>
              </a:ext>
            </a:extLst>
          </p:cNvPr>
          <p:cNvSpPr txBox="1"/>
          <p:nvPr/>
        </p:nvSpPr>
        <p:spPr>
          <a:xfrm>
            <a:off x="6317675" y="2357582"/>
            <a:ext cx="459047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~17.5%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total accidents</a:t>
            </a:r>
          </a:p>
        </p:txBody>
      </p:sp>
    </p:spTree>
    <p:extLst>
      <p:ext uri="{BB962C8B-B14F-4D97-AF65-F5344CB8AC3E}">
        <p14:creationId xmlns:p14="http://schemas.microsoft.com/office/powerpoint/2010/main" val="189849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288E-2776-4FB7-A695-5EB35A21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0956"/>
            <a:ext cx="9905999" cy="1360898"/>
          </a:xfrm>
        </p:spPr>
        <p:txBody>
          <a:bodyPr/>
          <a:lstStyle/>
          <a:p>
            <a:r>
              <a:rPr lang="en-US" dirty="0"/>
              <a:t>Word Cloud for Fuel Problems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7F7127-A223-4BA5-B729-8403852A7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83" y="1662545"/>
            <a:ext cx="7909232" cy="406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894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288E-2776-4FB7-A695-5EB35A21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0956"/>
            <a:ext cx="9905999" cy="1360898"/>
          </a:xfrm>
        </p:spPr>
        <p:txBody>
          <a:bodyPr/>
          <a:lstStyle/>
          <a:p>
            <a:r>
              <a:rPr lang="en-US" dirty="0"/>
              <a:t>Word Cloud for Engine Problems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4D4276-0E09-475C-99DA-F7A2A3035C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817" y="1715654"/>
            <a:ext cx="7844586" cy="402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88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261D35"/>
      </a:dk2>
      <a:lt2>
        <a:srgbClr val="E4E2E8"/>
      </a:lt2>
      <a:accent1>
        <a:srgbClr val="86AE44"/>
      </a:accent1>
      <a:accent2>
        <a:srgbClr val="A9A438"/>
      </a:accent2>
      <a:accent3>
        <a:srgbClr val="C38D4D"/>
      </a:accent3>
      <a:accent4>
        <a:srgbClr val="B1493B"/>
      </a:accent4>
      <a:accent5>
        <a:srgbClr val="C34D6F"/>
      </a:accent5>
      <a:accent6>
        <a:srgbClr val="B13B8F"/>
      </a:accent6>
      <a:hlink>
        <a:srgbClr val="BF3F4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439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</vt:lpstr>
      <vt:lpstr>Walbaum Display</vt:lpstr>
      <vt:lpstr>Wingdings</vt:lpstr>
      <vt:lpstr>RegattaVTI</vt:lpstr>
      <vt:lpstr>Analyses on Fuel-Related Aircraft Accidents</vt:lpstr>
      <vt:lpstr>Problem Description</vt:lpstr>
      <vt:lpstr>DataseT</vt:lpstr>
      <vt:lpstr>Dependent Variable</vt:lpstr>
      <vt:lpstr>Dependent Variable</vt:lpstr>
      <vt:lpstr>Dependent Variable</vt:lpstr>
      <vt:lpstr>Dependent Variable</vt:lpstr>
      <vt:lpstr>Word Cloud for Fuel Problems</vt:lpstr>
      <vt:lpstr>Word Cloud for Engine Problems</vt:lpstr>
      <vt:lpstr>Types of Fuel Problem Classifications</vt:lpstr>
      <vt:lpstr>Fuel Problems in Target Aircraft</vt:lpstr>
      <vt:lpstr>Fuel Problems across FAA Regions</vt:lpstr>
      <vt:lpstr>Modeling on Only the Target is not Feasible</vt:lpstr>
      <vt:lpstr>Features for Modeling</vt:lpstr>
      <vt:lpstr>Binary Variables</vt:lpstr>
      <vt:lpstr>Continuous Variables</vt:lpstr>
      <vt:lpstr>Categorical Variables</vt:lpstr>
      <vt:lpstr>Predictive Model Types</vt:lpstr>
      <vt:lpstr>Predictive Modeling Results</vt:lpstr>
      <vt:lpstr>Feature Importances</vt:lpstr>
      <vt:lpstr>Visualizations of Important Features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jamrhein14@gmail.com</dc:creator>
  <cp:lastModifiedBy>jamrhein14@gmail.com</cp:lastModifiedBy>
  <cp:revision>82</cp:revision>
  <dcterms:created xsi:type="dcterms:W3CDTF">2022-02-21T15:36:15Z</dcterms:created>
  <dcterms:modified xsi:type="dcterms:W3CDTF">2022-04-20T18:21:32Z</dcterms:modified>
</cp:coreProperties>
</file>