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8" r:id="rId2"/>
    <p:sldId id="259" r:id="rId3"/>
    <p:sldId id="260" r:id="rId4"/>
    <p:sldId id="261" r:id="rId5"/>
    <p:sldId id="262" r:id="rId6"/>
    <p:sldId id="272" r:id="rId7"/>
    <p:sldId id="273" r:id="rId8"/>
    <p:sldId id="277" r:id="rId9"/>
    <p:sldId id="263" r:id="rId10"/>
    <p:sldId id="274" r:id="rId11"/>
    <p:sldId id="275" r:id="rId12"/>
    <p:sldId id="264" r:id="rId13"/>
    <p:sldId id="265" r:id="rId14"/>
    <p:sldId id="266" r:id="rId15"/>
    <p:sldId id="267" r:id="rId16"/>
    <p:sldId id="268" r:id="rId17"/>
    <p:sldId id="269" r:id="rId18"/>
    <p:sldId id="270" r:id="rId19"/>
    <p:sldId id="27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p:restoredTop sz="94682"/>
  </p:normalViewPr>
  <p:slideViewPr>
    <p:cSldViewPr snapToGrid="0" snapToObjects="1">
      <p:cViewPr varScale="1">
        <p:scale>
          <a:sx n="111" d="100"/>
          <a:sy n="111" d="100"/>
        </p:scale>
        <p:origin x="232" y="1544"/>
      </p:cViewPr>
      <p:guideLst/>
    </p:cSldViewPr>
  </p:slideViewPr>
  <p:notesTextViewPr>
    <p:cViewPr>
      <p:scale>
        <a:sx n="1" d="1"/>
        <a:sy n="1" d="1"/>
      </p:scale>
      <p:origin x="0" y="0"/>
    </p:cViewPr>
  </p:notesTextViewPr>
  <p:sorterViewPr>
    <p:cViewPr>
      <p:scale>
        <a:sx n="95" d="100"/>
        <a:sy n="9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CFB17-25FB-6440-9A68-1AFA733DE34F}" type="datetimeFigureOut">
              <a:rPr lang="en-US" smtClean="0"/>
              <a:t>3/14/17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C10E-B81A-E042-9E75-B181EF2B860E}" type="slidenum">
              <a:rPr lang="en-US" smtClean="0"/>
              <a:t>‹#›</a:t>
            </a:fld>
            <a:endParaRPr lang="en-US"/>
          </a:p>
        </p:txBody>
      </p:sp>
    </p:spTree>
    <p:extLst>
      <p:ext uri="{BB962C8B-B14F-4D97-AF65-F5344CB8AC3E}">
        <p14:creationId xmlns:p14="http://schemas.microsoft.com/office/powerpoint/2010/main" val="178009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sz="1200" dirty="0" err="1"/>
              <a:t>IoT</a:t>
            </a:r>
            <a:r>
              <a:rPr lang="en-US" sz="1200" dirty="0"/>
              <a:t> is about data.    Data fuels… insights.</a:t>
            </a:r>
            <a:r>
              <a:rPr lang="en-US" sz="1200" baseline="0" dirty="0"/>
              <a:t>   Process / workflow optimization.  New products and services.    Supply chain disruptions</a:t>
            </a:r>
          </a:p>
          <a:p>
            <a:pPr marL="171450" indent="-171450">
              <a:buFontTx/>
              <a:buChar char="-"/>
            </a:pPr>
            <a:r>
              <a:rPr lang="en-US" sz="1200" kern="1200" dirty="0">
                <a:solidFill>
                  <a:schemeClr val="tx1"/>
                </a:solidFill>
                <a:effectLst/>
                <a:latin typeface="+mn-lt"/>
                <a:ea typeface="+mn-ea"/>
                <a:cs typeface="+mn-cs"/>
              </a:rPr>
              <a:t>data sources are accelerating, as more and more of the world’s activity is expressed digitally by billions of interconnected devices - - mobile phones, interconnected devices and sensors, connected cars and appliances – plus components of machines - - like jet engines or oil rig drills. </a:t>
            </a:r>
          </a:p>
          <a:p>
            <a:r>
              <a:rPr lang="en-US" sz="1200" kern="1200" dirty="0">
                <a:solidFill>
                  <a:schemeClr val="tx1"/>
                </a:solidFill>
                <a:effectLst/>
                <a:latin typeface="+mn-lt"/>
                <a:ea typeface="+mn-ea"/>
                <a:cs typeface="+mn-cs"/>
              </a:rPr>
              <a:t>-  Interconnection is a critical element - instrumented objects communicating with each other and with people to generate massive amounts of data that can yield new insights, transactions and social connections, shared across countless networks, applications and data centers. </a:t>
            </a:r>
          </a:p>
          <a:p>
            <a:r>
              <a:rPr lang="en-US" sz="1200" kern="1200" dirty="0">
                <a:solidFill>
                  <a:schemeClr val="tx1"/>
                </a:solidFill>
                <a:effectLst/>
                <a:latin typeface="+mn-lt"/>
                <a:ea typeface="+mn-ea"/>
                <a:cs typeface="+mn-cs"/>
              </a:rPr>
              <a:t> - and of course - - where the true potential lies - - intelligence.  Having the ability to filter through that data, establish relevance, make it actionable, apply it to your business or organization, and use the resulting insights to optimize inventory or coordinate shipments or accurately predict industry trends or improve your customer’s experience of your brand. </a:t>
            </a:r>
          </a:p>
          <a:p>
            <a:pPr marL="171450" indent="-171450">
              <a:buFontTx/>
              <a:buChar char="-"/>
            </a:pPr>
            <a:r>
              <a:rPr lang="en-US" sz="1200" kern="1200" dirty="0">
                <a:solidFill>
                  <a:schemeClr val="tx1"/>
                </a:solidFill>
                <a:effectLst/>
                <a:latin typeface="+mn-lt"/>
                <a:ea typeface="+mn-ea"/>
                <a:cs typeface="+mn-cs"/>
              </a:rPr>
              <a:t>This is the Internet of Things. -</a:t>
            </a:r>
            <a:r>
              <a:rPr lang="en-US" sz="1200" kern="1200" baseline="0" dirty="0">
                <a:solidFill>
                  <a:schemeClr val="tx1"/>
                </a:solidFill>
                <a:effectLst/>
                <a:latin typeface="+mn-lt"/>
                <a:ea typeface="+mn-ea"/>
                <a:cs typeface="+mn-cs"/>
              </a:rPr>
              <a:t>  To take advantage of the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 we need to talk about how data, cloud, and engagement converge.    And…   as Marc pointed out…. S</a:t>
            </a:r>
            <a:r>
              <a:rPr lang="en-US" sz="1200" baseline="0" dirty="0"/>
              <a:t>ecurity is a constant </a:t>
            </a:r>
          </a:p>
          <a:p>
            <a:pPr marL="171450" indent="-171450">
              <a:buFontTx/>
              <a:buChar char="-"/>
            </a:pPr>
            <a:r>
              <a:rPr lang="en-US" sz="1200" baseline="0" dirty="0"/>
              <a:t>Before we do….</a:t>
            </a:r>
            <a:endParaRPr lang="en-US" sz="1200" dirty="0"/>
          </a:p>
          <a:p>
            <a:endParaRPr lang="en-US" dirty="0"/>
          </a:p>
        </p:txBody>
      </p:sp>
      <p:sp>
        <p:nvSpPr>
          <p:cNvPr id="4" name="Slide Number Placeholder 3"/>
          <p:cNvSpPr>
            <a:spLocks noGrp="1"/>
          </p:cNvSpPr>
          <p:nvPr>
            <p:ph type="sldNum" sz="quarter" idx="10"/>
          </p:nvPr>
        </p:nvSpPr>
        <p:spPr/>
        <p:txBody>
          <a:bodyPr/>
          <a:lstStyle/>
          <a:p>
            <a:fld id="{5B8467B0-626D-4863-8D19-F9395062919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2684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BC10E-B81A-E042-9E75-B181EF2B860E}" type="slidenum">
              <a:rPr lang="en-US" smtClean="0"/>
              <a:t>7</a:t>
            </a:fld>
            <a:endParaRPr lang="en-US"/>
          </a:p>
        </p:txBody>
      </p:sp>
    </p:spTree>
    <p:extLst>
      <p:ext uri="{BB962C8B-B14F-4D97-AF65-F5344CB8AC3E}">
        <p14:creationId xmlns:p14="http://schemas.microsoft.com/office/powerpoint/2010/main" val="51267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7975600" y="12560"/>
            <a:ext cx="4216400" cy="362712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1223433" y="1826121"/>
            <a:ext cx="1585384" cy="4189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130540" y="4703334"/>
            <a:ext cx="7924800" cy="448586"/>
          </a:xfrm>
          <a:noFill/>
          <a:ln>
            <a:noFill/>
          </a:ln>
        </p:spPr>
        <p:txBody>
          <a:bodyPr anchor="ctr">
            <a:noAutofit/>
          </a:bodyPr>
          <a:lstStyle>
            <a:lvl1pPr marL="0" indent="0">
              <a:buNone/>
              <a:defRPr lang="en-US" sz="2760" b="1" i="0" dirty="0">
                <a:solidFill>
                  <a:srgbClr val="6D6F71"/>
                </a:solidFill>
                <a:latin typeface="HelvNeue for IBM"/>
                <a:cs typeface="HelvNeue for IBM"/>
              </a:defRPr>
            </a:lvl1pPr>
          </a:lstStyle>
          <a:p>
            <a:pPr lvl="0"/>
            <a:r>
              <a:rPr lang="en-US" dirty="0"/>
              <a:t>Click to edit Master subtitle style</a:t>
            </a:r>
          </a:p>
        </p:txBody>
      </p:sp>
      <p:sp>
        <p:nvSpPr>
          <p:cNvPr id="9" name="Title 8"/>
          <p:cNvSpPr>
            <a:spLocks noGrp="1"/>
          </p:cNvSpPr>
          <p:nvPr>
            <p:ph type="title"/>
          </p:nvPr>
        </p:nvSpPr>
        <p:spPr>
          <a:xfrm>
            <a:off x="1130540" y="2623276"/>
            <a:ext cx="7924800" cy="1924554"/>
          </a:xfrm>
        </p:spPr>
        <p:txBody>
          <a:bodyPr/>
          <a:lstStyle>
            <a:lvl1pPr>
              <a:lnSpc>
                <a:spcPct val="100000"/>
              </a:lnSpc>
              <a:defRPr sz="6000">
                <a:solidFill>
                  <a:srgbClr val="339C96"/>
                </a:solidFill>
              </a:defRPr>
            </a:lvl1pPr>
          </a:lstStyle>
          <a:p>
            <a:r>
              <a:rPr lang="en-US" dirty="0"/>
              <a:t>Click to edit Master title style</a:t>
            </a:r>
          </a:p>
        </p:txBody>
      </p:sp>
      <p:sp>
        <p:nvSpPr>
          <p:cNvPr id="6" name="Date Placeholder 3"/>
          <p:cNvSpPr>
            <a:spLocks noGrp="1"/>
          </p:cNvSpPr>
          <p:nvPr>
            <p:ph type="dt" sz="half" idx="10"/>
          </p:nvPr>
        </p:nvSpPr>
        <p:spPr>
          <a:xfrm>
            <a:off x="609600" y="6356510"/>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7" name="Slide Number Placeholder 5"/>
          <p:cNvSpPr>
            <a:spLocks noGrp="1"/>
          </p:cNvSpPr>
          <p:nvPr>
            <p:ph type="sldNum" sz="quarter" idx="11"/>
          </p:nvPr>
        </p:nvSpPr>
        <p:spPr/>
        <p:txBody>
          <a:bodyPr/>
          <a:lstStyle>
            <a:lvl1pPr defTabSz="548640">
              <a:defRPr smtClean="0">
                <a:ea typeface="MS PGothic" charset="0"/>
                <a:cs typeface="MS PGothic" charset="0"/>
              </a:defRPr>
            </a:lvl1pPr>
          </a:lstStyle>
          <a:p>
            <a:pPr>
              <a:defRPr/>
            </a:pPr>
            <a:fld id="{ADC57D55-D524-8747-A2AD-5E291EDF4B4B}" type="slidenum">
              <a:rPr lang="en-US">
                <a:solidFill>
                  <a:prstClr val="black"/>
                </a:solidFill>
              </a:rPr>
              <a:pPr>
                <a:defRPr/>
              </a:pPr>
              <a:t>‹#›</a:t>
            </a:fld>
            <a:endParaRPr lang="en-US">
              <a:solidFill>
                <a:prstClr val="black"/>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Heading no Text condensed">
    <p:spTree>
      <p:nvGrpSpPr>
        <p:cNvPr id="1" name=""/>
        <p:cNvGrpSpPr/>
        <p:nvPr/>
      </p:nvGrpSpPr>
      <p:grpSpPr>
        <a:xfrm>
          <a:off x="0" y="0"/>
          <a:ext cx="0" cy="0"/>
          <a:chOff x="0" y="0"/>
          <a:chExt cx="0" cy="0"/>
        </a:xfrm>
      </p:grpSpPr>
      <p:sp>
        <p:nvSpPr>
          <p:cNvPr id="8" name="Title 7"/>
          <p:cNvSpPr>
            <a:spLocks noGrp="1"/>
          </p:cNvSpPr>
          <p:nvPr>
            <p:ph type="title"/>
          </p:nvPr>
        </p:nvSpPr>
        <p:spPr>
          <a:xfrm>
            <a:off x="304800" y="178806"/>
            <a:ext cx="10058400" cy="530296"/>
          </a:xfrm>
        </p:spPr>
        <p:txBody>
          <a:bodyPr/>
          <a:lstStyle>
            <a:lvl1pPr>
              <a:defRPr sz="3360">
                <a:solidFill>
                  <a:srgbClr val="339C96"/>
                </a:solidFill>
              </a:defRPr>
            </a:lvl1pPr>
          </a:lstStyle>
          <a:p>
            <a:r>
              <a:rPr lang="en-US" dirty="0"/>
              <a:t>Click to edit Master title style</a:t>
            </a:r>
          </a:p>
        </p:txBody>
      </p:sp>
      <p:sp>
        <p:nvSpPr>
          <p:cNvPr id="4"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EC7930A3-C655-9643-8F56-97E44D8CA291}" type="slidenum">
              <a:rPr lang="en-US">
                <a:solidFill>
                  <a:prstClr val="black"/>
                </a:solidFill>
              </a:rPr>
              <a:pPr>
                <a:defRPr/>
              </a:pPr>
              <a:t>‹#›</a:t>
            </a:fld>
            <a:endParaRPr lang="en-US">
              <a:solidFill>
                <a:prstClr val="black"/>
              </a:solidFill>
            </a:endParaRPr>
          </a:p>
        </p:txBody>
      </p:sp>
      <p:sp>
        <p:nvSpPr>
          <p:cNvPr id="3" name="Footer Placeholder 2"/>
          <p:cNvSpPr>
            <a:spLocks noGrp="1"/>
          </p:cNvSpPr>
          <p:nvPr>
            <p:ph type="ftr" sz="quarter" idx="12"/>
          </p:nvPr>
        </p:nvSpPr>
        <p:spPr>
          <a:xfrm>
            <a:off x="4038600" y="6356986"/>
            <a:ext cx="4114800" cy="363854"/>
          </a:xfrm>
          <a:prstGeom prst="rect">
            <a:avLst/>
          </a:prstGeom>
        </p:spPr>
        <p:txBody>
          <a:bodyPr/>
          <a:lstStyle/>
          <a:p>
            <a:pPr defTabSz="548640"/>
            <a:r>
              <a:rPr lang="en-US" smtClean="0">
                <a:solidFill>
                  <a:prstClr val="black"/>
                </a:solidFill>
              </a:rPr>
              <a:t>IBM Confidential</a:t>
            </a:r>
            <a:endParaRPr lang="en-US">
              <a:solidFill>
                <a:prstClr val="black"/>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8"/>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09600" y="457065"/>
            <a:ext cx="10972800" cy="5573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141821" y="2186130"/>
            <a:ext cx="7924800" cy="448586"/>
          </a:xfrm>
          <a:noFill/>
          <a:ln>
            <a:noFill/>
          </a:ln>
        </p:spPr>
        <p:txBody>
          <a:bodyPr anchor="ctr">
            <a:noAutofit/>
          </a:bodyPr>
          <a:lstStyle>
            <a:lvl1pPr marL="0" indent="0">
              <a:buNone/>
              <a:defRPr lang="en-US" sz="2760" b="1" i="0" dirty="0">
                <a:solidFill>
                  <a:srgbClr val="FFD91B"/>
                </a:solidFill>
                <a:latin typeface="HelvNeue for IBM"/>
                <a:cs typeface="HelvNeue for IBM"/>
              </a:defRPr>
            </a:lvl1pPr>
          </a:lstStyle>
          <a:p>
            <a:pPr lvl="0"/>
            <a:r>
              <a:rPr lang="en-US" dirty="0"/>
              <a:t>Click to edit Master subtitle style</a:t>
            </a:r>
          </a:p>
        </p:txBody>
      </p:sp>
      <p:sp>
        <p:nvSpPr>
          <p:cNvPr id="9" name="Title 8"/>
          <p:cNvSpPr>
            <a:spLocks noGrp="1"/>
          </p:cNvSpPr>
          <p:nvPr>
            <p:ph type="title"/>
          </p:nvPr>
        </p:nvSpPr>
        <p:spPr>
          <a:xfrm>
            <a:off x="1130540" y="2738011"/>
            <a:ext cx="7924800" cy="1924554"/>
          </a:xfrm>
        </p:spPr>
        <p:txBody>
          <a:bodyPr/>
          <a:lstStyle>
            <a:lvl1pPr>
              <a:lnSpc>
                <a:spcPct val="100000"/>
              </a:lnSpc>
              <a:defRPr sz="6000">
                <a:solidFill>
                  <a:schemeClr val="bg1"/>
                </a:solidFill>
              </a:defRPr>
            </a:lvl1pPr>
          </a:lstStyle>
          <a:p>
            <a:r>
              <a:rPr lang="en-US" dirty="0"/>
              <a:t>Click to edit Master title style</a:t>
            </a:r>
          </a:p>
        </p:txBody>
      </p:sp>
      <p:sp>
        <p:nvSpPr>
          <p:cNvPr id="8" name="Slide Number Placeholder 5"/>
          <p:cNvSpPr>
            <a:spLocks noGrp="1"/>
          </p:cNvSpPr>
          <p:nvPr>
            <p:ph type="sldNum" sz="quarter" idx="11"/>
          </p:nvPr>
        </p:nvSpPr>
        <p:spPr>
          <a:xfrm>
            <a:off x="10945284" y="6168183"/>
            <a:ext cx="607483" cy="363955"/>
          </a:xfrm>
        </p:spPr>
        <p:txBody>
          <a:bodyPr/>
          <a:lstStyle>
            <a:lvl1pPr defTabSz="548640">
              <a:defRPr smtClean="0">
                <a:ea typeface="MS PGothic" charset="0"/>
                <a:cs typeface="MS PGothic" charset="0"/>
              </a:defRPr>
            </a:lvl1pPr>
          </a:lstStyle>
          <a:p>
            <a:pPr>
              <a:defRPr/>
            </a:pPr>
            <a:fld id="{CA153072-123E-9141-B4DD-9B60C2170F32}" type="slidenum">
              <a:rPr lang="en-US">
                <a:solidFill>
                  <a:prstClr val="black"/>
                </a:solidFill>
              </a:rPr>
              <a:pPr>
                <a:defRPr/>
              </a:pPr>
              <a:t>‹#›</a:t>
            </a:fld>
            <a:endParaRPr lang="en-US">
              <a:solidFill>
                <a:prstClr val="black"/>
              </a:solidFill>
            </a:endParaRPr>
          </a:p>
        </p:txBody>
      </p:sp>
      <p:sp>
        <p:nvSpPr>
          <p:cNvPr id="7" name="Rectangle 6"/>
          <p:cNvSpPr/>
          <p:nvPr userDrawn="1"/>
        </p:nvSpPr>
        <p:spPr>
          <a:xfrm>
            <a:off x="609611" y="6301611"/>
            <a:ext cx="10623551" cy="129970"/>
          </a:xfrm>
          <a:prstGeom prst="rect">
            <a:avLst/>
          </a:prstGeom>
          <a:gradFill flip="none" rotWithShape="1">
            <a:gsLst>
              <a:gs pos="0">
                <a:srgbClr val="4ABAB8"/>
              </a:gs>
              <a:gs pos="100000">
                <a:srgbClr val="3EACD4"/>
              </a:gs>
            </a:gsLst>
            <a:lin ang="0" scaled="1"/>
            <a:tileRect/>
          </a:gradFill>
          <a:ln>
            <a:noFill/>
          </a:ln>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grpSp>
        <p:nvGrpSpPr>
          <p:cNvPr id="10" name="Group 9"/>
          <p:cNvGrpSpPr/>
          <p:nvPr userDrawn="1"/>
        </p:nvGrpSpPr>
        <p:grpSpPr>
          <a:xfrm>
            <a:off x="9245601" y="6245328"/>
            <a:ext cx="1605481" cy="242536"/>
            <a:chOff x="7650178" y="4675734"/>
            <a:chExt cx="1204111" cy="202113"/>
          </a:xfrm>
        </p:grpSpPr>
        <p:sp>
          <p:nvSpPr>
            <p:cNvPr id="11" name="Rectangle 10"/>
            <p:cNvSpPr/>
            <p:nvPr userDrawn="1"/>
          </p:nvSpPr>
          <p:spPr>
            <a:xfrm>
              <a:off x="7650178" y="4675734"/>
              <a:ext cx="1204111" cy="20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pic>
          <p:nvPicPr>
            <p:cNvPr id="12" name="Picture 11"/>
            <p:cNvPicPr>
              <a:picLocks noChangeAspect="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7721641" y="4718843"/>
              <a:ext cx="1061184" cy="1158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cxnSp>
        <p:nvCxnSpPr>
          <p:cNvPr id="5" name="Straight Connector 4"/>
          <p:cNvCxnSpPr/>
          <p:nvPr userDrawn="1"/>
        </p:nvCxnSpPr>
        <p:spPr>
          <a:xfrm>
            <a:off x="2571751" y="647502"/>
            <a:ext cx="0" cy="5700540"/>
          </a:xfrm>
          <a:prstGeom prst="line">
            <a:avLst/>
          </a:prstGeom>
          <a:ln w="3175" cmpd="sng">
            <a:solidFill>
              <a:srgbClr val="B8B8B7"/>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769101" y="614483"/>
            <a:ext cx="9134848" cy="887303"/>
          </a:xfrm>
        </p:spPr>
        <p:txBody>
          <a:bodyPr>
            <a:normAutofit/>
          </a:bodyPr>
          <a:lstStyle>
            <a:lvl1pPr>
              <a:defRPr sz="1920" b="1" i="0" spc="-108" normalizeH="0" baseline="0">
                <a:solidFill>
                  <a:schemeClr val="tx1"/>
                </a:solidFill>
                <a:latin typeface="Helvetica Neue"/>
                <a:cs typeface="Helvetica Neue"/>
              </a:defRPr>
            </a:lvl1pPr>
          </a:lstStyle>
          <a:p>
            <a:r>
              <a:rPr lang="en-US" dirty="0"/>
              <a:t>Click to edit Master title style</a:t>
            </a:r>
          </a:p>
        </p:txBody>
      </p:sp>
      <p:sp>
        <p:nvSpPr>
          <p:cNvPr id="4" name="Text Placeholder 3"/>
          <p:cNvSpPr>
            <a:spLocks noGrp="1"/>
          </p:cNvSpPr>
          <p:nvPr>
            <p:ph type="body" sz="quarter" idx="10"/>
          </p:nvPr>
        </p:nvSpPr>
        <p:spPr>
          <a:xfrm>
            <a:off x="281540" y="659603"/>
            <a:ext cx="2112433" cy="5566411"/>
          </a:xfrm>
        </p:spPr>
        <p:txBody>
          <a:bodyPr/>
          <a:lstStyle>
            <a:lvl1pPr marL="205740" indent="-205740">
              <a:buFont typeface="Arial"/>
              <a:buChar char="•"/>
              <a:defRPr sz="1440" b="1">
                <a:latin typeface="Helvetica Neue"/>
                <a:cs typeface="Helvetica Neue"/>
              </a:defRPr>
            </a:lvl1pPr>
            <a:lvl2pPr marL="205740" indent="-205740">
              <a:buFont typeface="Arial"/>
              <a:buChar char="•"/>
              <a:defRPr sz="1320" i="1"/>
            </a:lvl2pPr>
            <a:lvl3pPr marL="201930" indent="-201930">
              <a:buFont typeface="Lucida Grande"/>
              <a:buChar char="+"/>
              <a:defRPr sz="1320" i="1"/>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150" y="333779"/>
            <a:ext cx="11695823" cy="755003"/>
          </a:xfrm>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208150" y="1297977"/>
            <a:ext cx="11505484" cy="468848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lvl1pPr>
              <a:defRPr lang="en-US" sz="2000" dirty="0">
                <a:solidFill>
                  <a:schemeClr val="tx2"/>
                </a:solidFill>
                <a:latin typeface="Calibri" panose="020F0502020204030204" pitchFamily="34" charset="0"/>
                <a:ea typeface="Lubalin for IBM Book" charset="0"/>
                <a:cs typeface="Calibri"/>
              </a:defRPr>
            </a:lvl1pPr>
            <a:lvl2pPr>
              <a:defRPr lang="en-US" sz="1600" dirty="0">
                <a:solidFill>
                  <a:schemeClr val="tx2"/>
                </a:solidFill>
                <a:latin typeface="Calibri" panose="020F0502020204030204" pitchFamily="34" charset="0"/>
                <a:ea typeface="Lubalin for IBM Book" charset="0"/>
                <a:cs typeface="Lubalin for IBM Book" charset="0"/>
              </a:defRPr>
            </a:lvl2pPr>
            <a:lvl3pPr>
              <a:defRPr lang="en-US" sz="1400" dirty="0">
                <a:solidFill>
                  <a:schemeClr val="tx2"/>
                </a:solidFill>
                <a:latin typeface="Lubalin for IBM Book" charset="0"/>
                <a:ea typeface="Lubalin for IBM Book" charset="0"/>
                <a:cs typeface="Lubalin for IBM Book" charset="0"/>
              </a:defRPr>
            </a:lvl3pPr>
            <a:lvl4pPr>
              <a:defRPr lang="en-US" sz="2000" dirty="0">
                <a:solidFill>
                  <a:schemeClr val="tx2"/>
                </a:solidFill>
                <a:latin typeface="Lubalin for IBM Book" charset="0"/>
                <a:ea typeface="Lubalin for IBM Book" charset="0"/>
                <a:cs typeface="Lubalin for IBM Book" charset="0"/>
              </a:defRPr>
            </a:lvl4pPr>
            <a:lvl5pPr>
              <a:defRPr lang="en-US" sz="2000" dirty="0">
                <a:solidFill>
                  <a:schemeClr val="tx2"/>
                </a:solidFill>
                <a:latin typeface="Lubalin for IBM Book" charset="0"/>
                <a:ea typeface="Lubalin for IBM Book" charset="0"/>
                <a:cs typeface="Lubalin for IBM Book" charset="0"/>
              </a:defRPr>
            </a:lvl5pPr>
          </a:lstStyle>
          <a:p>
            <a:pPr marL="231775" lvl="0" indent="-231775">
              <a:spcBef>
                <a:spcPct val="20000"/>
              </a:spcBef>
              <a:buChar char="•"/>
            </a:pPr>
            <a:r>
              <a:rPr lang="en-US" dirty="0"/>
              <a:t>Click to edit Master text styles</a:t>
            </a:r>
          </a:p>
          <a:p>
            <a:pPr marL="742950" lvl="1" indent="-396875">
              <a:spcBef>
                <a:spcPct val="20000"/>
              </a:spcBef>
              <a:buChar char="–"/>
            </a:pPr>
            <a:r>
              <a:rPr lang="en-US" dirty="0"/>
              <a:t>Second level</a:t>
            </a:r>
          </a:p>
          <a:p>
            <a:pPr marL="1143000" lvl="2" indent="-228600">
              <a:spcBef>
                <a:spcPct val="20000"/>
              </a:spcBef>
              <a:buFont typeface="Arial" charset="0"/>
              <a:buChar char="–"/>
            </a:pPr>
            <a:r>
              <a:rPr lang="en-US" dirty="0"/>
              <a:t>Third level</a:t>
            </a:r>
          </a:p>
          <a:p>
            <a:pPr marL="1600200" lvl="3" indent="-228600">
              <a:buChar char="–"/>
            </a:pPr>
            <a:r>
              <a:rPr lang="en-US" dirty="0"/>
              <a:t>Fourth level</a:t>
            </a:r>
          </a:p>
          <a:p>
            <a:pPr marL="2057400" lvl="4" indent="-228600">
              <a:buChar char="»"/>
            </a:pPr>
            <a:r>
              <a:rPr lang="en-US" dirty="0"/>
              <a:t>Fifth level</a:t>
            </a:r>
          </a:p>
        </p:txBody>
      </p:sp>
      <p:sp>
        <p:nvSpPr>
          <p:cNvPr id="4"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548640"/>
            <a:endParaRPr lang="en-US">
              <a:solidFill>
                <a:prstClr val="black"/>
              </a:solidFil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pPr defTabSz="548640"/>
            <a:r>
              <a:rPr lang="en-US" smtClean="0">
                <a:solidFill>
                  <a:prstClr val="black"/>
                </a:solidFill>
              </a:rPr>
              <a:t>IBM Confidential</a:t>
            </a:r>
            <a:endParaRPr lang="en-US">
              <a:solidFill>
                <a:prstClr val="black"/>
              </a:solidFill>
            </a:endParaRPr>
          </a:p>
        </p:txBody>
      </p:sp>
      <p:sp>
        <p:nvSpPr>
          <p:cNvPr id="4" name="Slide Number Placeholder 3"/>
          <p:cNvSpPr>
            <a:spLocks noGrp="1"/>
          </p:cNvSpPr>
          <p:nvPr>
            <p:ph type="sldNum" sz="quarter" idx="12"/>
          </p:nvPr>
        </p:nvSpPr>
        <p:spPr/>
        <p:txBody>
          <a:bodyPr/>
          <a:lstStyle/>
          <a:p>
            <a:fld id="{4EA78233-EBE1-9140-A849-C509B8908A23}" type="slidenum">
              <a:rPr lang="en-US">
                <a:solidFill>
                  <a:prstClr val="black"/>
                </a:solidFill>
              </a:rPr>
              <a:pPr/>
              <a:t>‹#›</a:t>
            </a:fld>
            <a:endParaRPr lang="en-US">
              <a:solidFill>
                <a:prstClr val="black"/>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5C80"/>
                </a:solidFill>
              </a:defRPr>
            </a:lvl1pPr>
          </a:lstStyle>
          <a:p>
            <a:r>
              <a:rPr lang="en-US" dirty="0"/>
              <a:t>Click to edit Master title style</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lvl1pPr>
              <a:defRPr lang="en-US" sz="2000" dirty="0">
                <a:solidFill>
                  <a:schemeClr val="tx2"/>
                </a:solidFill>
                <a:latin typeface="Calibri" panose="020F0502020204030204" pitchFamily="34" charset="0"/>
                <a:ea typeface="Lubalin for IBM Book" charset="0"/>
                <a:cs typeface="Calibri"/>
              </a:defRPr>
            </a:lvl1pPr>
            <a:lvl2pPr>
              <a:defRPr lang="en-US" sz="1600" dirty="0">
                <a:solidFill>
                  <a:schemeClr val="tx2"/>
                </a:solidFill>
                <a:latin typeface="Calibri" panose="020F0502020204030204" pitchFamily="34" charset="0"/>
                <a:ea typeface="Lubalin for IBM Book" charset="0"/>
                <a:cs typeface="Lubalin for IBM Book" charset="0"/>
              </a:defRPr>
            </a:lvl2pPr>
            <a:lvl3pPr>
              <a:defRPr lang="en-US" sz="1400" dirty="0">
                <a:solidFill>
                  <a:schemeClr val="tx2"/>
                </a:solidFill>
                <a:latin typeface="Lubalin for IBM Book" charset="0"/>
                <a:ea typeface="Lubalin for IBM Book" charset="0"/>
                <a:cs typeface="Lubalin for IBM Book" charset="0"/>
              </a:defRPr>
            </a:lvl3pPr>
            <a:lvl4pPr>
              <a:defRPr lang="en-US" sz="2000" dirty="0">
                <a:solidFill>
                  <a:schemeClr val="tx2"/>
                </a:solidFill>
                <a:latin typeface="Lubalin for IBM Book" charset="0"/>
                <a:ea typeface="Lubalin for IBM Book" charset="0"/>
                <a:cs typeface="Lubalin for IBM Book" charset="0"/>
              </a:defRPr>
            </a:lvl4pPr>
            <a:lvl5pPr>
              <a:defRPr lang="en-US" sz="2000" dirty="0">
                <a:solidFill>
                  <a:schemeClr val="tx2"/>
                </a:solidFill>
                <a:latin typeface="Lubalin for IBM Book" charset="0"/>
                <a:ea typeface="Lubalin for IBM Book" charset="0"/>
                <a:cs typeface="Lubalin for IBM Book" charset="0"/>
              </a:defRPr>
            </a:lvl5pPr>
          </a:lstStyle>
          <a:p>
            <a:pPr marL="231775" lvl="0" indent="-231775">
              <a:spcBef>
                <a:spcPct val="20000"/>
              </a:spcBef>
              <a:buChar char="•"/>
            </a:pPr>
            <a:r>
              <a:rPr lang="en-US" dirty="0"/>
              <a:t>Click to edit Master text styles</a:t>
            </a:r>
          </a:p>
          <a:p>
            <a:pPr marL="742950" lvl="1" indent="-396875">
              <a:spcBef>
                <a:spcPct val="20000"/>
              </a:spcBef>
              <a:buChar char="–"/>
            </a:pPr>
            <a:r>
              <a:rPr lang="en-US" dirty="0"/>
              <a:t>Second level</a:t>
            </a:r>
          </a:p>
          <a:p>
            <a:pPr marL="1143000" lvl="2" indent="-228600">
              <a:spcBef>
                <a:spcPct val="20000"/>
              </a:spcBef>
              <a:buFont typeface="Arial" charset="0"/>
              <a:buChar char="–"/>
            </a:pPr>
            <a:r>
              <a:rPr lang="en-US" dirty="0"/>
              <a:t>Third level</a:t>
            </a:r>
          </a:p>
          <a:p>
            <a:pPr marL="1600200" lvl="3" indent="-228600">
              <a:buChar char="–"/>
            </a:pPr>
            <a:r>
              <a:rPr lang="en-US" dirty="0"/>
              <a:t>Fourth level</a:t>
            </a:r>
          </a:p>
          <a:p>
            <a:pPr marL="2057400" lvl="4" indent="-228600">
              <a:buChar char="»"/>
            </a:pPr>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a:solidFill>
                  <a:prstClr val="black"/>
                </a:solidFill>
              </a:rPr>
              <a:pPr/>
              <a:t>‹#›</a:t>
            </a:fld>
            <a:endParaRPr lang="en-US" dirty="0">
              <a:solidFill>
                <a:prstClr val="black"/>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densed title_blank">
    <p:spTree>
      <p:nvGrpSpPr>
        <p:cNvPr id="1" name=""/>
        <p:cNvGrpSpPr/>
        <p:nvPr/>
      </p:nvGrpSpPr>
      <p:grpSpPr>
        <a:xfrm>
          <a:off x="0" y="0"/>
          <a:ext cx="0" cy="0"/>
          <a:chOff x="0" y="0"/>
          <a:chExt cx="0" cy="0"/>
        </a:xfrm>
      </p:grpSpPr>
      <p:sp>
        <p:nvSpPr>
          <p:cNvPr id="2" name="Title 1"/>
          <p:cNvSpPr>
            <a:spLocks noGrp="1"/>
          </p:cNvSpPr>
          <p:nvPr>
            <p:ph type="title"/>
          </p:nvPr>
        </p:nvSpPr>
        <p:spPr>
          <a:xfrm>
            <a:off x="609600" y="1020"/>
            <a:ext cx="8636000" cy="543252"/>
          </a:xfrm>
        </p:spPr>
        <p:txBody>
          <a:bodyPr/>
          <a:lstStyle>
            <a:lvl1pPr>
              <a:defRPr sz="3360"/>
            </a:lvl1pPr>
          </a:lstStyle>
          <a:p>
            <a:r>
              <a:rPr lang="en-US"/>
              <a:t>Click to edit Master title style</a:t>
            </a:r>
            <a:endParaRPr lang="en-US" dirty="0"/>
          </a:p>
        </p:txBody>
      </p:sp>
      <p:sp>
        <p:nvSpPr>
          <p:cNvPr id="3" name="Date Placeholder 3"/>
          <p:cNvSpPr>
            <a:spLocks noGrp="1"/>
          </p:cNvSpPr>
          <p:nvPr>
            <p:ph type="dt" sz="half" idx="10"/>
          </p:nvPr>
        </p:nvSpPr>
        <p:spPr>
          <a:xfrm>
            <a:off x="609600" y="6356353"/>
            <a:ext cx="2844800" cy="366182"/>
          </a:xfrm>
          <a:prstGeom prst="rect">
            <a:avLst/>
          </a:prstGeom>
        </p:spPr>
        <p:txBody>
          <a:bodyPr/>
          <a:lstStyle>
            <a:lvl1pPr>
              <a:defRPr/>
            </a:lvl1pPr>
          </a:lstStyle>
          <a:p>
            <a:pPr defTabSz="548640"/>
            <a:endParaRPr lang="en-US" altLang="en-US">
              <a:solidFill>
                <a:prstClr val="black"/>
              </a:solidFill>
            </a:endParaRPr>
          </a:p>
        </p:txBody>
      </p:sp>
      <p:sp>
        <p:nvSpPr>
          <p:cNvPr id="4" name="Slide Number Placeholder 5"/>
          <p:cNvSpPr>
            <a:spLocks noGrp="1"/>
          </p:cNvSpPr>
          <p:nvPr>
            <p:ph type="sldNum" sz="quarter" idx="11"/>
          </p:nvPr>
        </p:nvSpPr>
        <p:spPr/>
        <p:txBody>
          <a:bodyPr/>
          <a:lstStyle>
            <a:lvl1pPr>
              <a:defRPr/>
            </a:lvl1pPr>
          </a:lstStyle>
          <a:p>
            <a:fld id="{436AC300-8525-4BCB-9650-4503B06D3D73}" type="slidenum">
              <a:rPr lang="en-US" altLang="en-US">
                <a:solidFill>
                  <a:prstClr val="black"/>
                </a:solidFill>
              </a:rPr>
              <a:pPr/>
              <a:t>‹#›</a:t>
            </a:fld>
            <a:endParaRPr lang="en-US" altLang="en-US">
              <a:solidFill>
                <a:prstClr val="black"/>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8370" name="Picture 7" descr="IoT_Graphic_Crops_Final_043015.pdf"/>
          <p:cNvPicPr>
            <a:picLocks noChangeAspect="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10297584" y="3"/>
            <a:ext cx="1894416" cy="16018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bwMode="auto">
          <a:xfrm>
            <a:off x="1016000" y="1354255"/>
            <a:ext cx="8229600" cy="729709"/>
          </a:xfrm>
          <a:prstGeom prst="rect">
            <a:avLst/>
          </a:prstGeom>
          <a:noFill/>
          <a:ln>
            <a:noFill/>
          </a:ln>
          <a:extLst/>
        </p:spPr>
        <p:txBody>
          <a:bodyPr vert="horz" wrap="square" lIns="64283" tIns="32142" rIns="64283" bIns="32142" numCol="1" anchor="t" anchorCtr="0" compatLnSpc="1">
            <a:prstTxWarp prst="textNoShape">
              <a:avLst/>
            </a:prstTxWarp>
            <a:spAutoFit/>
          </a:bodyPr>
          <a:lstStyle/>
          <a:p>
            <a:pPr lvl="0"/>
            <a:r>
              <a:rPr lang="en-US" dirty="0"/>
              <a:t>Click to edit Master title style</a:t>
            </a:r>
          </a:p>
        </p:txBody>
      </p:sp>
      <p:sp>
        <p:nvSpPr>
          <p:cNvPr id="58373" name="Text Placeholder 2"/>
          <p:cNvSpPr>
            <a:spLocks noGrp="1"/>
          </p:cNvSpPr>
          <p:nvPr>
            <p:ph type="body" idx="1"/>
          </p:nvPr>
        </p:nvSpPr>
        <p:spPr bwMode="auto">
          <a:xfrm>
            <a:off x="1016013" y="3021673"/>
            <a:ext cx="9952567" cy="313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231775" lvl="0" indent="-231775">
              <a:spcBef>
                <a:spcPct val="20000"/>
              </a:spcBef>
              <a:buChar char="•"/>
            </a:pPr>
            <a:r>
              <a:rPr lang="en-US"/>
              <a:t>Click to edit Master text styles</a:t>
            </a:r>
          </a:p>
          <a:p>
            <a:pPr marL="742950" lvl="1" indent="-396875">
              <a:spcBef>
                <a:spcPct val="20000"/>
              </a:spcBef>
              <a:buChar char="–"/>
            </a:pPr>
            <a:r>
              <a:rPr lang="en-US"/>
              <a:t>Second level</a:t>
            </a:r>
          </a:p>
          <a:p>
            <a:pPr marL="1143000" lvl="2" indent="-228600">
              <a:spcBef>
                <a:spcPct val="20000"/>
              </a:spcBef>
              <a:buFont typeface="Arial" charset="0"/>
              <a:buChar char="–"/>
            </a:pPr>
            <a:r>
              <a:rPr lang="en-US"/>
              <a:t>Third level</a:t>
            </a:r>
          </a:p>
          <a:p>
            <a:pPr marL="1600200" lvl="3" indent="-228600">
              <a:buChar char="–"/>
            </a:pPr>
            <a:r>
              <a:rPr lang="en-US"/>
              <a:t>Fourth level</a:t>
            </a:r>
          </a:p>
          <a:p>
            <a:pPr marL="2057400" lvl="4" indent="-228600">
              <a:buChar char="»"/>
            </a:pPr>
            <a:r>
              <a:rPr lang="en-US"/>
              <a:t>Fifth level</a:t>
            </a:r>
          </a:p>
        </p:txBody>
      </p:sp>
      <p:sp>
        <p:nvSpPr>
          <p:cNvPr id="6" name="Slide Number Placeholder 5"/>
          <p:cNvSpPr>
            <a:spLocks noGrp="1"/>
          </p:cNvSpPr>
          <p:nvPr>
            <p:ph type="sldNum" sz="quarter" idx="4"/>
          </p:nvPr>
        </p:nvSpPr>
        <p:spPr>
          <a:xfrm>
            <a:off x="10968579" y="6168183"/>
            <a:ext cx="607484" cy="363955"/>
          </a:xfrm>
          <a:prstGeom prst="rect">
            <a:avLst/>
          </a:prstGeom>
        </p:spPr>
        <p:txBody>
          <a:bodyPr vert="horz" wrap="square" lIns="64283" tIns="32142" rIns="64283" bIns="32142" numCol="1" anchor="ctr" anchorCtr="0" compatLnSpc="1">
            <a:prstTxWarp prst="textNoShape">
              <a:avLst/>
            </a:prstTxWarp>
          </a:bodyPr>
          <a:lstStyle>
            <a:lvl1pPr algn="r" defTabSz="1097280" eaLnBrk="1" hangingPunct="1">
              <a:defRPr sz="1200" smtClean="0">
                <a:solidFill>
                  <a:schemeClr val="tx1"/>
                </a:solidFill>
                <a:latin typeface="Lubalin for IBM Demi" charset="0"/>
                <a:ea typeface="ヒラギノ角ゴ ProN W3" charset="0"/>
                <a:cs typeface="ヒラギノ角ゴ ProN W3" charset="0"/>
                <a:sym typeface="Gill Sans" charset="0"/>
              </a:defRPr>
            </a:lvl1pPr>
          </a:lstStyle>
          <a:p>
            <a:pPr fontAlgn="base">
              <a:spcBef>
                <a:spcPct val="0"/>
              </a:spcBef>
              <a:spcAft>
                <a:spcPct val="0"/>
              </a:spcAft>
              <a:defRPr/>
            </a:pPr>
            <a:fld id="{F9C6F33B-F45D-4E47-9FCA-0A91BA6C10F1}" type="slidenum">
              <a:rPr lang="en-US">
                <a:solidFill>
                  <a:prstClr val="black"/>
                </a:solidFill>
              </a:rPr>
              <a:pPr fontAlgn="base">
                <a:spcBef>
                  <a:spcPct val="0"/>
                </a:spcBef>
                <a:spcAft>
                  <a:spcPct val="0"/>
                </a:spcAft>
                <a:defRPr/>
              </a:pPr>
              <a:t>‹#›</a:t>
            </a:fld>
            <a:endParaRPr lang="en-US" dirty="0">
              <a:solidFill>
                <a:prstClr val="black"/>
              </a:solidFill>
            </a:endParaRPr>
          </a:p>
        </p:txBody>
      </p:sp>
      <p:sp>
        <p:nvSpPr>
          <p:cNvPr id="5" name="Rectangle 4"/>
          <p:cNvSpPr/>
          <p:nvPr userDrawn="1"/>
        </p:nvSpPr>
        <p:spPr>
          <a:xfrm>
            <a:off x="609611" y="6301611"/>
            <a:ext cx="10623551" cy="129970"/>
          </a:xfrm>
          <a:prstGeom prst="rect">
            <a:avLst/>
          </a:prstGeom>
          <a:gradFill flip="none" rotWithShape="1">
            <a:gsLst>
              <a:gs pos="0">
                <a:srgbClr val="4ABAB8"/>
              </a:gs>
              <a:gs pos="100000">
                <a:srgbClr val="3EACD4"/>
              </a:gs>
            </a:gsLst>
            <a:lin ang="0" scaled="1"/>
            <a:tileRect/>
          </a:gradFill>
          <a:ln>
            <a:noFill/>
          </a:ln>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grpSp>
        <p:nvGrpSpPr>
          <p:cNvPr id="9" name="Group 8"/>
          <p:cNvGrpSpPr/>
          <p:nvPr userDrawn="1"/>
        </p:nvGrpSpPr>
        <p:grpSpPr>
          <a:xfrm>
            <a:off x="9245601" y="6245328"/>
            <a:ext cx="1605481" cy="242536"/>
            <a:chOff x="7650178" y="4675734"/>
            <a:chExt cx="1204111" cy="202113"/>
          </a:xfrm>
        </p:grpSpPr>
        <p:sp>
          <p:nvSpPr>
            <p:cNvPr id="8" name="Rectangle 7"/>
            <p:cNvSpPr/>
            <p:nvPr userDrawn="1"/>
          </p:nvSpPr>
          <p:spPr>
            <a:xfrm>
              <a:off x="7650178" y="4675734"/>
              <a:ext cx="1204111" cy="20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pic>
          <p:nvPicPr>
            <p:cNvPr id="7" name="Picture 6"/>
            <p:cNvPicPr>
              <a:picLocks noChangeAspect="1"/>
            </p:cNvPicPr>
            <p:nvPr userDrawn="1"/>
          </p:nvPicPr>
          <p:blipFill>
            <a:blip r:embed="rId12" cstate="hqprint">
              <a:extLst>
                <a:ext uri="{28A0092B-C50C-407E-A947-70E740481C1C}">
                  <a14:useLocalDpi xmlns:a14="http://schemas.microsoft.com/office/drawing/2010/main"/>
                </a:ext>
              </a:extLst>
            </a:blip>
            <a:srcRect/>
            <a:stretch>
              <a:fillRect/>
            </a:stretch>
          </p:blipFill>
          <p:spPr bwMode="auto">
            <a:xfrm>
              <a:off x="7721641" y="4718843"/>
              <a:ext cx="1061184" cy="1158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53412725"/>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8" r:id="rId4"/>
    <p:sldLayoutId id="2147483669" r:id="rId5"/>
    <p:sldLayoutId id="2147483670" r:id="rId6"/>
    <p:sldLayoutId id="2147483671" r:id="rId7"/>
    <p:sldLayoutId id="2147483673" r:id="rId8"/>
    <p:sldLayoutId id="2147483675" r:id="rId9"/>
  </p:sldLayoutIdLst>
  <p:hf sldNum="0" hdr="0" ftr="0" dt="0"/>
  <p:txStyles>
    <p:titleStyle>
      <a:lvl1pPr algn="l" defTabSz="382906" rtl="0" eaLnBrk="0" fontAlgn="base" hangingPunct="0">
        <a:lnSpc>
          <a:spcPct val="90000"/>
        </a:lnSpc>
        <a:spcBef>
          <a:spcPct val="0"/>
        </a:spcBef>
        <a:spcAft>
          <a:spcPct val="0"/>
        </a:spcAft>
        <a:defRPr sz="4800" kern="1200" spc="-60">
          <a:solidFill>
            <a:srgbClr val="339C96"/>
          </a:solidFill>
          <a:latin typeface="HelvNeue for IBM Light"/>
          <a:ea typeface="MS PGothic" pitchFamily="34" charset="-128"/>
          <a:cs typeface="HelvNeue for IBM Light"/>
        </a:defRPr>
      </a:lvl1pPr>
      <a:lvl2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2pPr>
      <a:lvl3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3pPr>
      <a:lvl4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4pPr>
      <a:lvl5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5pPr>
      <a:lvl6pPr marL="385703"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6pPr>
      <a:lvl7pPr marL="771408"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7pPr>
      <a:lvl8pPr marL="1157111"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8pPr>
      <a:lvl9pPr marL="1542815"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9pPr>
    </p:titleStyle>
    <p:bodyStyle>
      <a:lvl1pPr marL="411480" indent="-411480" algn="l" defTabSz="382906" rtl="0" eaLnBrk="0" fontAlgn="base" hangingPunct="0">
        <a:lnSpc>
          <a:spcPct val="150000"/>
        </a:lnSpc>
        <a:spcBef>
          <a:spcPts val="646"/>
        </a:spcBef>
        <a:spcAft>
          <a:spcPct val="0"/>
        </a:spcAft>
        <a:buFont typeface="Arial" charset="0"/>
        <a:defRPr lang="en-US" sz="2000" kern="1200">
          <a:solidFill>
            <a:schemeClr val="tx2"/>
          </a:solidFill>
          <a:latin typeface="Calibri" panose="020F0502020204030204" pitchFamily="34" charset="0"/>
          <a:ea typeface="Lubalin for IBM Book" charset="0"/>
          <a:cs typeface="Calibri"/>
        </a:defRPr>
      </a:lvl1pPr>
      <a:lvl2pPr marL="342900" indent="-342900" algn="l" defTabSz="382906" rtl="0" eaLnBrk="0" fontAlgn="base" hangingPunct="0">
        <a:lnSpc>
          <a:spcPct val="150000"/>
        </a:lnSpc>
        <a:spcBef>
          <a:spcPts val="1290"/>
        </a:spcBef>
        <a:spcAft>
          <a:spcPct val="0"/>
        </a:spcAft>
        <a:buClr>
          <a:srgbClr val="4FFAFF"/>
        </a:buClr>
        <a:buFont typeface="Arial" charset="0"/>
        <a:buChar char="•"/>
        <a:defRPr lang="en-US" sz="1600" kern="1200">
          <a:solidFill>
            <a:schemeClr val="tx2"/>
          </a:solidFill>
          <a:latin typeface="Calibri" panose="020F0502020204030204" pitchFamily="34" charset="0"/>
          <a:ea typeface="Lubalin for IBM Book" charset="0"/>
          <a:cs typeface="Lubalin for IBM Book" charset="0"/>
        </a:defRPr>
      </a:lvl2pPr>
      <a:lvl3pPr marL="1371600" indent="-274320" algn="l" defTabSz="382906" rtl="0" eaLnBrk="0" fontAlgn="base" hangingPunct="0">
        <a:lnSpc>
          <a:spcPct val="150000"/>
        </a:lnSpc>
        <a:spcBef>
          <a:spcPts val="1080"/>
        </a:spcBef>
        <a:spcAft>
          <a:spcPct val="0"/>
        </a:spcAft>
        <a:buClr>
          <a:srgbClr val="4FFAFF"/>
        </a:buClr>
        <a:defRPr lang="en-US" sz="1400" kern="1200">
          <a:solidFill>
            <a:schemeClr val="tx2"/>
          </a:solidFill>
          <a:latin typeface="Lubalin for IBM Book" charset="0"/>
          <a:ea typeface="Lubalin for IBM Book" charset="0"/>
          <a:cs typeface="Lubalin for IBM Book" charset="0"/>
        </a:defRPr>
      </a:lvl3pPr>
      <a:lvl4pPr marL="89536" indent="-89536" algn="l" defTabSz="382906" rtl="0" eaLnBrk="0" fontAlgn="base" hangingPunct="0">
        <a:lnSpc>
          <a:spcPct val="150000"/>
        </a:lnSpc>
        <a:spcBef>
          <a:spcPct val="20000"/>
        </a:spcBef>
        <a:spcAft>
          <a:spcPct val="0"/>
        </a:spcAft>
        <a:buClr>
          <a:srgbClr val="39B2E7"/>
        </a:buClr>
        <a:buSzPct val="125000"/>
        <a:buFont typeface="Arial" charset="0"/>
        <a:buChar char="•"/>
        <a:defRPr lang="en-US" sz="2000" kern="1200">
          <a:solidFill>
            <a:schemeClr val="tx2"/>
          </a:solidFill>
          <a:latin typeface="Lubalin for IBM Book" charset="0"/>
          <a:ea typeface="Lubalin for IBM Book" charset="0"/>
          <a:cs typeface="Lubalin for IBM Book" charset="0"/>
        </a:defRPr>
      </a:lvl4pPr>
      <a:lvl5pPr marL="369570" indent="-173356" algn="l" defTabSz="382906" rtl="0" eaLnBrk="0" fontAlgn="base" hangingPunct="0">
        <a:lnSpc>
          <a:spcPct val="150000"/>
        </a:lnSpc>
        <a:spcBef>
          <a:spcPct val="20000"/>
        </a:spcBef>
        <a:spcAft>
          <a:spcPct val="0"/>
        </a:spcAft>
        <a:buClr>
          <a:srgbClr val="39B2E7"/>
        </a:buClr>
        <a:buFont typeface="Arial" charset="0"/>
        <a:buChar char="–"/>
        <a:defRPr lang="en-US" sz="2000" kern="1200">
          <a:solidFill>
            <a:schemeClr val="tx2"/>
          </a:solidFill>
          <a:latin typeface="Lubalin for IBM Book" charset="0"/>
          <a:ea typeface="Lubalin for IBM Book" charset="0"/>
          <a:cs typeface="Lubalin for IBM Book" charset="0"/>
        </a:defRPr>
      </a:lvl5pPr>
      <a:lvl6pPr marL="2121370" indent="-192852" algn="l" defTabSz="385703" rtl="0" eaLnBrk="1" latinLnBrk="0" hangingPunct="1">
        <a:spcBef>
          <a:spcPct val="20000"/>
        </a:spcBef>
        <a:buFont typeface="Arial"/>
        <a:buChar char="•"/>
        <a:defRPr sz="1680" kern="1200">
          <a:solidFill>
            <a:schemeClr val="tx1"/>
          </a:solidFill>
          <a:latin typeface="+mn-lt"/>
          <a:ea typeface="+mn-ea"/>
          <a:cs typeface="+mn-cs"/>
        </a:defRPr>
      </a:lvl6pPr>
      <a:lvl7pPr marL="2507075" indent="-192852" algn="l" defTabSz="385703" rtl="0" eaLnBrk="1" latinLnBrk="0" hangingPunct="1">
        <a:spcBef>
          <a:spcPct val="20000"/>
        </a:spcBef>
        <a:buFont typeface="Arial"/>
        <a:buChar char="•"/>
        <a:defRPr sz="1680" kern="1200">
          <a:solidFill>
            <a:schemeClr val="tx1"/>
          </a:solidFill>
          <a:latin typeface="+mn-lt"/>
          <a:ea typeface="+mn-ea"/>
          <a:cs typeface="+mn-cs"/>
        </a:defRPr>
      </a:lvl7pPr>
      <a:lvl8pPr marL="2892778" indent="-192852" algn="l" defTabSz="385703" rtl="0" eaLnBrk="1" latinLnBrk="0" hangingPunct="1">
        <a:spcBef>
          <a:spcPct val="20000"/>
        </a:spcBef>
        <a:buFont typeface="Arial"/>
        <a:buChar char="•"/>
        <a:defRPr sz="1680" kern="1200">
          <a:solidFill>
            <a:schemeClr val="tx1"/>
          </a:solidFill>
          <a:latin typeface="+mn-lt"/>
          <a:ea typeface="+mn-ea"/>
          <a:cs typeface="+mn-cs"/>
        </a:defRPr>
      </a:lvl8pPr>
      <a:lvl9pPr marL="3278482" indent="-192852" algn="l" defTabSz="385703" rtl="0" eaLnBrk="1" latinLnBrk="0" hangingPunct="1">
        <a:spcBef>
          <a:spcPct val="20000"/>
        </a:spcBef>
        <a:buFont typeface="Arial"/>
        <a:buChar char="•"/>
        <a:defRPr sz="1680" kern="1200">
          <a:solidFill>
            <a:schemeClr val="tx1"/>
          </a:solidFill>
          <a:latin typeface="+mn-lt"/>
          <a:ea typeface="+mn-ea"/>
          <a:cs typeface="+mn-cs"/>
        </a:defRPr>
      </a:lvl9pPr>
    </p:bodyStyle>
    <p:otherStyle>
      <a:defPPr>
        <a:defRPr lang="en-US"/>
      </a:defPPr>
      <a:lvl1pPr marL="0" algn="l" defTabSz="385703" rtl="0" eaLnBrk="1" latinLnBrk="0" hangingPunct="1">
        <a:defRPr sz="1560" kern="1200">
          <a:solidFill>
            <a:schemeClr val="tx1"/>
          </a:solidFill>
          <a:latin typeface="+mn-lt"/>
          <a:ea typeface="+mn-ea"/>
          <a:cs typeface="+mn-cs"/>
        </a:defRPr>
      </a:lvl1pPr>
      <a:lvl2pPr marL="385703" algn="l" defTabSz="385703" rtl="0" eaLnBrk="1" latinLnBrk="0" hangingPunct="1">
        <a:defRPr sz="1560" kern="1200">
          <a:solidFill>
            <a:schemeClr val="tx1"/>
          </a:solidFill>
          <a:latin typeface="+mn-lt"/>
          <a:ea typeface="+mn-ea"/>
          <a:cs typeface="+mn-cs"/>
        </a:defRPr>
      </a:lvl2pPr>
      <a:lvl3pPr marL="771408" algn="l" defTabSz="385703" rtl="0" eaLnBrk="1" latinLnBrk="0" hangingPunct="1">
        <a:defRPr sz="1560" kern="1200">
          <a:solidFill>
            <a:schemeClr val="tx1"/>
          </a:solidFill>
          <a:latin typeface="+mn-lt"/>
          <a:ea typeface="+mn-ea"/>
          <a:cs typeface="+mn-cs"/>
        </a:defRPr>
      </a:lvl3pPr>
      <a:lvl4pPr marL="1157111" algn="l" defTabSz="385703" rtl="0" eaLnBrk="1" latinLnBrk="0" hangingPunct="1">
        <a:defRPr sz="1560" kern="1200">
          <a:solidFill>
            <a:schemeClr val="tx1"/>
          </a:solidFill>
          <a:latin typeface="+mn-lt"/>
          <a:ea typeface="+mn-ea"/>
          <a:cs typeface="+mn-cs"/>
        </a:defRPr>
      </a:lvl4pPr>
      <a:lvl5pPr marL="1542815" algn="l" defTabSz="385703" rtl="0" eaLnBrk="1" latinLnBrk="0" hangingPunct="1">
        <a:defRPr sz="1560" kern="1200">
          <a:solidFill>
            <a:schemeClr val="tx1"/>
          </a:solidFill>
          <a:latin typeface="+mn-lt"/>
          <a:ea typeface="+mn-ea"/>
          <a:cs typeface="+mn-cs"/>
        </a:defRPr>
      </a:lvl5pPr>
      <a:lvl6pPr marL="1928519" algn="l" defTabSz="385703" rtl="0" eaLnBrk="1" latinLnBrk="0" hangingPunct="1">
        <a:defRPr sz="1560" kern="1200">
          <a:solidFill>
            <a:schemeClr val="tx1"/>
          </a:solidFill>
          <a:latin typeface="+mn-lt"/>
          <a:ea typeface="+mn-ea"/>
          <a:cs typeface="+mn-cs"/>
        </a:defRPr>
      </a:lvl6pPr>
      <a:lvl7pPr marL="2314223" algn="l" defTabSz="385703" rtl="0" eaLnBrk="1" latinLnBrk="0" hangingPunct="1">
        <a:defRPr sz="1560" kern="1200">
          <a:solidFill>
            <a:schemeClr val="tx1"/>
          </a:solidFill>
          <a:latin typeface="+mn-lt"/>
          <a:ea typeface="+mn-ea"/>
          <a:cs typeface="+mn-cs"/>
        </a:defRPr>
      </a:lvl7pPr>
      <a:lvl8pPr marL="2699926" algn="l" defTabSz="385703" rtl="0" eaLnBrk="1" latinLnBrk="0" hangingPunct="1">
        <a:defRPr sz="1560" kern="1200">
          <a:solidFill>
            <a:schemeClr val="tx1"/>
          </a:solidFill>
          <a:latin typeface="+mn-lt"/>
          <a:ea typeface="+mn-ea"/>
          <a:cs typeface="+mn-cs"/>
        </a:defRPr>
      </a:lvl8pPr>
      <a:lvl9pPr marL="3085630" algn="l" defTabSz="385703"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ibm.com/support/knowledgecenter/SSYMRC_6.0.2/com.ibm.jazz.install.doc/topics/c_plan_identity_managemen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466" y="2716201"/>
            <a:ext cx="8577335" cy="3056500"/>
          </a:xfrm>
        </p:spPr>
        <p:txBody>
          <a:bodyPr/>
          <a:lstStyle/>
          <a:p>
            <a:r>
              <a:rPr lang="en-US" sz="5280" dirty="0" smtClean="0"/>
              <a:t>Syncing LDAP and RTC</a:t>
            </a:r>
            <a:r>
              <a:rPr lang="en-US" sz="3360" dirty="0">
                <a:solidFill>
                  <a:schemeClr val="tx1">
                    <a:lumMod val="50000"/>
                    <a:lumOff val="50000"/>
                  </a:schemeClr>
                </a:solidFill>
              </a:rPr>
              <a:t/>
            </a:r>
            <a:br>
              <a:rPr lang="en-US" sz="3360" dirty="0">
                <a:solidFill>
                  <a:schemeClr val="tx1">
                    <a:lumMod val="50000"/>
                    <a:lumOff val="50000"/>
                  </a:schemeClr>
                </a:solidFill>
              </a:rPr>
            </a:br>
            <a:r>
              <a:rPr lang="en-US" sz="3360" dirty="0" smtClean="0">
                <a:solidFill>
                  <a:schemeClr val="tx1">
                    <a:lumMod val="50000"/>
                    <a:lumOff val="50000"/>
                  </a:schemeClr>
                </a:solidFill>
              </a:rPr>
              <a:t>LDAP2RTCSync Utility</a:t>
            </a:r>
            <a:r>
              <a:rPr lang="en-US" sz="3360" dirty="0">
                <a:solidFill>
                  <a:schemeClr val="tx1">
                    <a:lumMod val="50000"/>
                    <a:lumOff val="50000"/>
                  </a:schemeClr>
                </a:solidFill>
              </a:rPr>
              <a:t/>
            </a:r>
            <a:br>
              <a:rPr lang="en-US" sz="3360" dirty="0">
                <a:solidFill>
                  <a:schemeClr val="tx1">
                    <a:lumMod val="50000"/>
                    <a:lumOff val="50000"/>
                  </a:schemeClr>
                </a:solidFill>
              </a:rPr>
            </a:br>
            <a:r>
              <a:rPr lang="en-US" sz="2880" dirty="0" smtClean="0">
                <a:solidFill>
                  <a:schemeClr val="tx1">
                    <a:lumMod val="50000"/>
                    <a:lumOff val="50000"/>
                  </a:schemeClr>
                </a:solidFill>
              </a:rPr>
              <a:t>March 2017</a:t>
            </a:r>
            <a:r>
              <a:rPr lang="en-US" sz="3360" dirty="0">
                <a:solidFill>
                  <a:schemeClr val="tx1">
                    <a:lumMod val="50000"/>
                    <a:lumOff val="50000"/>
                  </a:schemeClr>
                </a:solidFill>
              </a:rPr>
              <a:t/>
            </a:r>
            <a:br>
              <a:rPr lang="en-US" sz="3360" dirty="0">
                <a:solidFill>
                  <a:schemeClr val="tx1">
                    <a:lumMod val="50000"/>
                    <a:lumOff val="50000"/>
                  </a:schemeClr>
                </a:solidFill>
              </a:rPr>
            </a:br>
            <a:r>
              <a:rPr lang="en-US" sz="3360" dirty="0">
                <a:solidFill>
                  <a:schemeClr val="tx1">
                    <a:lumMod val="50000"/>
                    <a:lumOff val="50000"/>
                  </a:schemeClr>
                </a:solidFill>
              </a:rPr>
              <a:t/>
            </a:r>
            <a:br>
              <a:rPr lang="en-US" sz="3360" dirty="0">
                <a:solidFill>
                  <a:schemeClr val="tx1">
                    <a:lumMod val="50000"/>
                    <a:lumOff val="50000"/>
                  </a:schemeClr>
                </a:solidFill>
              </a:rPr>
            </a:br>
            <a:r>
              <a:rPr lang="en-US" sz="2880" b="1" dirty="0">
                <a:solidFill>
                  <a:schemeClr val="bg1">
                    <a:lumMod val="50000"/>
                  </a:schemeClr>
                </a:solidFill>
              </a:rPr>
              <a:t/>
            </a:r>
            <a:br>
              <a:rPr lang="en-US" sz="2880" b="1" dirty="0">
                <a:solidFill>
                  <a:schemeClr val="bg1">
                    <a:lumMod val="50000"/>
                  </a:schemeClr>
                </a:solidFill>
              </a:rPr>
            </a:br>
            <a:endParaRPr lang="en-US" sz="1680" b="1" dirty="0">
              <a:solidFill>
                <a:schemeClr val="bg1">
                  <a:lumMod val="50000"/>
                </a:schemeClr>
              </a:solidFill>
            </a:endParaRPr>
          </a:p>
        </p:txBody>
      </p:sp>
      <p:sp>
        <p:nvSpPr>
          <p:cNvPr id="3" name="TextBox 2"/>
          <p:cNvSpPr txBox="1"/>
          <p:nvPr/>
        </p:nvSpPr>
        <p:spPr>
          <a:xfrm>
            <a:off x="5227680" y="6414802"/>
            <a:ext cx="2531520" cy="424732"/>
          </a:xfrm>
          <a:prstGeom prst="rect">
            <a:avLst/>
          </a:prstGeom>
          <a:noFill/>
        </p:spPr>
        <p:txBody>
          <a:bodyPr wrap="square" rtlCol="0">
            <a:spAutoFit/>
          </a:bodyPr>
          <a:lstStyle/>
          <a:p>
            <a:pPr defTabSz="548640"/>
            <a:r>
              <a:rPr lang="en-GB" sz="2160" b="1" dirty="0">
                <a:solidFill>
                  <a:prstClr val="black"/>
                </a:solidFill>
              </a:rPr>
              <a:t>IBM Confidential</a:t>
            </a:r>
          </a:p>
        </p:txBody>
      </p:sp>
    </p:spTree>
    <p:extLst>
      <p:ext uri="{BB962C8B-B14F-4D97-AF65-F5344CB8AC3E}">
        <p14:creationId xmlns:p14="http://schemas.microsoft.com/office/powerpoint/2010/main" val="202866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036" y="2941008"/>
            <a:ext cx="8229600" cy="729709"/>
          </a:xfrm>
        </p:spPr>
        <p:txBody>
          <a:bodyPr/>
          <a:lstStyle/>
          <a:p>
            <a:pPr algn="ctr"/>
            <a:r>
              <a:rPr lang="en-US" dirty="0" smtClean="0"/>
              <a:t>Backup</a:t>
            </a:r>
            <a:endParaRPr lang="en-US" dirty="0"/>
          </a:p>
        </p:txBody>
      </p:sp>
    </p:spTree>
    <p:extLst>
      <p:ext uri="{BB962C8B-B14F-4D97-AF65-F5344CB8AC3E}">
        <p14:creationId xmlns:p14="http://schemas.microsoft.com/office/powerpoint/2010/main" val="171353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50" y="333779"/>
            <a:ext cx="11695823" cy="618910"/>
          </a:xfrm>
        </p:spPr>
        <p:txBody>
          <a:bodyPr/>
          <a:lstStyle/>
          <a:p>
            <a:r>
              <a:rPr lang="en-US" sz="4000" dirty="0" smtClean="0"/>
              <a:t>The following charts are based on the previous design</a:t>
            </a:r>
            <a:endParaRPr lang="en-US" sz="4000" dirty="0"/>
          </a:p>
        </p:txBody>
      </p:sp>
      <p:sp>
        <p:nvSpPr>
          <p:cNvPr id="3" name="Content Placeholder 2"/>
          <p:cNvSpPr>
            <a:spLocks noGrp="1"/>
          </p:cNvSpPr>
          <p:nvPr>
            <p:ph idx="1"/>
          </p:nvPr>
        </p:nvSpPr>
        <p:spPr/>
        <p:txBody>
          <a:bodyPr/>
          <a:lstStyle/>
          <a:p>
            <a:pPr>
              <a:buFont typeface="Arial" charset="0"/>
              <a:buChar char="•"/>
            </a:pPr>
            <a:r>
              <a:rPr lang="en-US" dirty="0" smtClean="0"/>
              <a:t>All configuration is in LDAP</a:t>
            </a:r>
          </a:p>
          <a:p>
            <a:pPr>
              <a:buFont typeface="Arial" charset="0"/>
              <a:buChar char="•"/>
            </a:pPr>
            <a:r>
              <a:rPr lang="en-US" dirty="0" smtClean="0"/>
              <a:t>There is no configuration file</a:t>
            </a:r>
          </a:p>
          <a:p>
            <a:pPr>
              <a:buFont typeface="Arial" charset="0"/>
              <a:buChar char="•"/>
            </a:pPr>
            <a:r>
              <a:rPr lang="en-US" dirty="0" smtClean="0"/>
              <a:t>Existing LDAP </a:t>
            </a:r>
            <a:r>
              <a:rPr lang="mr-IN" dirty="0" smtClean="0"/>
              <a:t>–</a:t>
            </a:r>
            <a:r>
              <a:rPr lang="en-US" dirty="0" smtClean="0"/>
              <a:t> JTS user sync is still required</a:t>
            </a:r>
            <a:endParaRPr lang="en-US" dirty="0"/>
          </a:p>
        </p:txBody>
      </p:sp>
    </p:spTree>
    <p:extLst>
      <p:ext uri="{BB962C8B-B14F-4D97-AF65-F5344CB8AC3E}">
        <p14:creationId xmlns:p14="http://schemas.microsoft.com/office/powerpoint/2010/main" val="194546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configuration </a:t>
            </a:r>
            <a:r>
              <a:rPr lang="en-US" dirty="0" err="1" smtClean="0"/>
              <a:t>organizationalUnit</a:t>
            </a:r>
            <a:endParaRPr lang="en-US" dirty="0"/>
          </a:p>
        </p:txBody>
      </p:sp>
      <p:pic>
        <p:nvPicPr>
          <p:cNvPr id="3" name="Picture 2"/>
          <p:cNvPicPr>
            <a:picLocks noChangeAspect="1"/>
          </p:cNvPicPr>
          <p:nvPr/>
        </p:nvPicPr>
        <p:blipFill>
          <a:blip r:embed="rId2"/>
          <a:stretch>
            <a:fillRect/>
          </a:stretch>
        </p:blipFill>
        <p:spPr>
          <a:xfrm>
            <a:off x="4224940" y="2417160"/>
            <a:ext cx="3111500" cy="2654300"/>
          </a:xfrm>
          <a:prstGeom prst="rect">
            <a:avLst/>
          </a:prstGeom>
        </p:spPr>
      </p:pic>
      <p:sp>
        <p:nvSpPr>
          <p:cNvPr id="4" name="TextBox 3"/>
          <p:cNvSpPr txBox="1"/>
          <p:nvPr/>
        </p:nvSpPr>
        <p:spPr>
          <a:xfrm>
            <a:off x="2942897" y="1341369"/>
            <a:ext cx="4557851" cy="369332"/>
          </a:xfrm>
          <a:prstGeom prst="rect">
            <a:avLst/>
          </a:prstGeom>
          <a:noFill/>
        </p:spPr>
        <p:txBody>
          <a:bodyPr wrap="none" rtlCol="0">
            <a:spAutoFit/>
          </a:bodyPr>
          <a:lstStyle/>
          <a:p>
            <a:r>
              <a:rPr lang="en-US" dirty="0" smtClean="0"/>
              <a:t>z/OS LDAP server to RACF and TMDB </a:t>
            </a:r>
            <a:r>
              <a:rPr lang="en-US" dirty="0" err="1" smtClean="0"/>
              <a:t>backends</a:t>
            </a:r>
            <a:endParaRPr lang="en-US" dirty="0"/>
          </a:p>
        </p:txBody>
      </p:sp>
    </p:spTree>
    <p:extLst>
      <p:ext uri="{BB962C8B-B14F-4D97-AF65-F5344CB8AC3E}">
        <p14:creationId xmlns:p14="http://schemas.microsoft.com/office/powerpoint/2010/main" val="471120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RTC Server, </a:t>
            </a:r>
            <a:r>
              <a:rPr lang="en-US" dirty="0" err="1" smtClean="0"/>
              <a:t>JazzAdmins</a:t>
            </a:r>
            <a:r>
              <a:rPr lang="en-US" dirty="0" smtClean="0"/>
              <a:t> and </a:t>
            </a:r>
            <a:r>
              <a:rPr lang="en-US" dirty="0" err="1" smtClean="0"/>
              <a:t>JazzUsers</a:t>
            </a:r>
            <a:endParaRPr lang="en-US" dirty="0"/>
          </a:p>
        </p:txBody>
      </p:sp>
      <p:pic>
        <p:nvPicPr>
          <p:cNvPr id="4" name="Picture 3"/>
          <p:cNvPicPr>
            <a:picLocks noChangeAspect="1"/>
          </p:cNvPicPr>
          <p:nvPr/>
        </p:nvPicPr>
        <p:blipFill>
          <a:blip r:embed="rId2"/>
          <a:stretch>
            <a:fillRect/>
          </a:stretch>
        </p:blipFill>
        <p:spPr>
          <a:xfrm>
            <a:off x="469462" y="1504652"/>
            <a:ext cx="4876800" cy="4025900"/>
          </a:xfrm>
          <a:prstGeom prst="rect">
            <a:avLst/>
          </a:prstGeom>
        </p:spPr>
      </p:pic>
      <p:pic>
        <p:nvPicPr>
          <p:cNvPr id="7" name="Picture 6"/>
          <p:cNvPicPr>
            <a:picLocks noChangeAspect="1"/>
          </p:cNvPicPr>
          <p:nvPr/>
        </p:nvPicPr>
        <p:blipFill>
          <a:blip r:embed="rId3"/>
          <a:stretch>
            <a:fillRect/>
          </a:stretch>
        </p:blipFill>
        <p:spPr>
          <a:xfrm>
            <a:off x="5849226" y="3671833"/>
            <a:ext cx="5727700" cy="2120900"/>
          </a:xfrm>
          <a:prstGeom prst="rect">
            <a:avLst/>
          </a:prstGeom>
        </p:spPr>
      </p:pic>
      <p:sp>
        <p:nvSpPr>
          <p:cNvPr id="8" name="TextBox 7"/>
          <p:cNvSpPr txBox="1"/>
          <p:nvPr/>
        </p:nvSpPr>
        <p:spPr>
          <a:xfrm>
            <a:off x="609600" y="839796"/>
            <a:ext cx="6091283" cy="369332"/>
          </a:xfrm>
          <a:prstGeom prst="rect">
            <a:avLst/>
          </a:prstGeom>
          <a:noFill/>
        </p:spPr>
        <p:txBody>
          <a:bodyPr wrap="none" rtlCol="0">
            <a:spAutoFit/>
          </a:bodyPr>
          <a:lstStyle/>
          <a:p>
            <a:r>
              <a:rPr lang="en-US" dirty="0" smtClean="0"/>
              <a:t>RTC server has administrators, users, licenses </a:t>
            </a:r>
            <a:r>
              <a:rPr lang="en-US" smtClean="0"/>
              <a:t>and project areas</a:t>
            </a:r>
            <a:endParaRPr lang="en-US"/>
          </a:p>
        </p:txBody>
      </p:sp>
      <p:pic>
        <p:nvPicPr>
          <p:cNvPr id="3" name="Picture 2"/>
          <p:cNvPicPr>
            <a:picLocks noChangeAspect="1"/>
          </p:cNvPicPr>
          <p:nvPr/>
        </p:nvPicPr>
        <p:blipFill>
          <a:blip r:embed="rId4"/>
          <a:stretch>
            <a:fillRect/>
          </a:stretch>
        </p:blipFill>
        <p:spPr>
          <a:xfrm>
            <a:off x="4299826" y="1792232"/>
            <a:ext cx="7277100" cy="1612900"/>
          </a:xfrm>
          <a:prstGeom prst="rect">
            <a:avLst/>
          </a:prstGeom>
        </p:spPr>
      </p:pic>
    </p:spTree>
    <p:extLst>
      <p:ext uri="{BB962C8B-B14F-4D97-AF65-F5344CB8AC3E}">
        <p14:creationId xmlns:p14="http://schemas.microsoft.com/office/powerpoint/2010/main" val="44062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20"/>
            <a:ext cx="9669518" cy="995679"/>
          </a:xfrm>
        </p:spPr>
        <p:txBody>
          <a:bodyPr/>
          <a:lstStyle/>
          <a:p>
            <a:r>
              <a:rPr lang="en-US" dirty="0" smtClean="0"/>
              <a:t>Installed Client </a:t>
            </a:r>
            <a:r>
              <a:rPr lang="en-US" smtClean="0"/>
              <a:t>Access Licenses and License Allocation</a:t>
            </a:r>
            <a:endParaRPr lang="en-US" dirty="0"/>
          </a:p>
        </p:txBody>
      </p:sp>
      <p:pic>
        <p:nvPicPr>
          <p:cNvPr id="4" name="Picture 3"/>
          <p:cNvPicPr>
            <a:picLocks noChangeAspect="1"/>
          </p:cNvPicPr>
          <p:nvPr/>
        </p:nvPicPr>
        <p:blipFill>
          <a:blip r:embed="rId2"/>
          <a:stretch>
            <a:fillRect/>
          </a:stretch>
        </p:blipFill>
        <p:spPr>
          <a:xfrm>
            <a:off x="279621" y="996699"/>
            <a:ext cx="4740655" cy="3783725"/>
          </a:xfrm>
          <a:prstGeom prst="rect">
            <a:avLst/>
          </a:prstGeom>
        </p:spPr>
      </p:pic>
      <p:pic>
        <p:nvPicPr>
          <p:cNvPr id="5" name="Picture 4"/>
          <p:cNvPicPr>
            <a:picLocks noChangeAspect="1"/>
          </p:cNvPicPr>
          <p:nvPr/>
        </p:nvPicPr>
        <p:blipFill>
          <a:blip r:embed="rId3"/>
          <a:stretch>
            <a:fillRect/>
          </a:stretch>
        </p:blipFill>
        <p:spPr>
          <a:xfrm>
            <a:off x="4783416" y="1797268"/>
            <a:ext cx="7362601" cy="1486777"/>
          </a:xfrm>
          <a:prstGeom prst="rect">
            <a:avLst/>
          </a:prstGeom>
        </p:spPr>
      </p:pic>
    </p:spTree>
    <p:extLst>
      <p:ext uri="{BB962C8B-B14F-4D97-AF65-F5344CB8AC3E}">
        <p14:creationId xmlns:p14="http://schemas.microsoft.com/office/powerpoint/2010/main" val="141073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Project and Team Areas</a:t>
            </a:r>
            <a:endParaRPr lang="en-US" dirty="0"/>
          </a:p>
        </p:txBody>
      </p:sp>
      <p:pic>
        <p:nvPicPr>
          <p:cNvPr id="5" name="Picture 4"/>
          <p:cNvPicPr>
            <a:picLocks noChangeAspect="1"/>
          </p:cNvPicPr>
          <p:nvPr/>
        </p:nvPicPr>
        <p:blipFill>
          <a:blip r:embed="rId2"/>
          <a:stretch>
            <a:fillRect/>
          </a:stretch>
        </p:blipFill>
        <p:spPr>
          <a:xfrm>
            <a:off x="5723321" y="3284044"/>
            <a:ext cx="5664200" cy="1803400"/>
          </a:xfrm>
          <a:prstGeom prst="rect">
            <a:avLst/>
          </a:prstGeom>
        </p:spPr>
      </p:pic>
      <p:pic>
        <p:nvPicPr>
          <p:cNvPr id="7" name="Picture 6"/>
          <p:cNvPicPr>
            <a:picLocks noChangeAspect="1"/>
          </p:cNvPicPr>
          <p:nvPr/>
        </p:nvPicPr>
        <p:blipFill>
          <a:blip r:embed="rId3"/>
          <a:stretch>
            <a:fillRect/>
          </a:stretch>
        </p:blipFill>
        <p:spPr>
          <a:xfrm>
            <a:off x="215900" y="1728952"/>
            <a:ext cx="4711700" cy="3505200"/>
          </a:xfrm>
          <a:prstGeom prst="rect">
            <a:avLst/>
          </a:prstGeom>
        </p:spPr>
      </p:pic>
    </p:spTree>
    <p:extLst>
      <p:ext uri="{BB962C8B-B14F-4D97-AF65-F5344CB8AC3E}">
        <p14:creationId xmlns:p14="http://schemas.microsoft.com/office/powerpoint/2010/main" val="585322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Roles</a:t>
            </a:r>
            <a:endParaRPr lang="en-US" dirty="0"/>
          </a:p>
        </p:txBody>
      </p:sp>
      <p:pic>
        <p:nvPicPr>
          <p:cNvPr id="6" name="Picture 5"/>
          <p:cNvPicPr>
            <a:picLocks noChangeAspect="1"/>
          </p:cNvPicPr>
          <p:nvPr/>
        </p:nvPicPr>
        <p:blipFill>
          <a:blip r:embed="rId2"/>
          <a:stretch>
            <a:fillRect/>
          </a:stretch>
        </p:blipFill>
        <p:spPr>
          <a:xfrm>
            <a:off x="5411515" y="3563007"/>
            <a:ext cx="5358085" cy="2143234"/>
          </a:xfrm>
          <a:prstGeom prst="rect">
            <a:avLst/>
          </a:prstGeom>
        </p:spPr>
      </p:pic>
      <p:pic>
        <p:nvPicPr>
          <p:cNvPr id="7" name="Picture 6"/>
          <p:cNvPicPr>
            <a:picLocks noChangeAspect="1"/>
          </p:cNvPicPr>
          <p:nvPr/>
        </p:nvPicPr>
        <p:blipFill>
          <a:blip r:embed="rId3"/>
          <a:stretch>
            <a:fillRect/>
          </a:stretch>
        </p:blipFill>
        <p:spPr>
          <a:xfrm>
            <a:off x="386255" y="885058"/>
            <a:ext cx="4419600" cy="5003800"/>
          </a:xfrm>
          <a:prstGeom prst="rect">
            <a:avLst/>
          </a:prstGeom>
        </p:spPr>
      </p:pic>
    </p:spTree>
    <p:extLst>
      <p:ext uri="{BB962C8B-B14F-4D97-AF65-F5344CB8AC3E}">
        <p14:creationId xmlns:p14="http://schemas.microsoft.com/office/powerpoint/2010/main" val="1826297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z/OS TDS configuration options</a:t>
            </a:r>
            <a:endParaRPr lang="en-US"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TDS configured for RACF and LDBM </a:t>
            </a:r>
            <a:r>
              <a:rPr lang="en-US" dirty="0" err="1" smtClean="0"/>
              <a:t>backends</a:t>
            </a:r>
            <a:r>
              <a:rPr lang="en-US" dirty="0" smtClean="0"/>
              <a:t> with appropriate permissions separating access to the RACF users and groups, and RTC configuration information</a:t>
            </a:r>
          </a:p>
          <a:p>
            <a:pPr marL="457200" indent="-457200">
              <a:buFont typeface="+mj-lt"/>
              <a:buAutoNum type="arabicPeriod"/>
            </a:pPr>
            <a:r>
              <a:rPr lang="en-US" dirty="0" smtClean="0"/>
              <a:t>RACF defines uses and groups and a federated LDAP server with LDBM backend contains the RTC configuration referencing the RACF users and groups</a:t>
            </a:r>
          </a:p>
          <a:p>
            <a:pPr marL="457200" indent="-457200">
              <a:buFont typeface="+mj-lt"/>
              <a:buAutoNum type="arabicPeriod"/>
            </a:pPr>
            <a:r>
              <a:rPr lang="en-US" dirty="0" smtClean="0"/>
              <a:t>RACF defines users and groups, all RTC configuration is in a separate JSON file mapping RACF groups to RTC project and team areas, process roles and client access licenses.</a:t>
            </a:r>
            <a:endParaRPr lang="en-US" dirty="0"/>
          </a:p>
        </p:txBody>
      </p:sp>
    </p:spTree>
    <p:extLst>
      <p:ext uri="{BB962C8B-B14F-4D97-AF65-F5344CB8AC3E}">
        <p14:creationId xmlns:p14="http://schemas.microsoft.com/office/powerpoint/2010/main" val="1322664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1. TDS </a:t>
            </a:r>
            <a:r>
              <a:rPr lang="en-US" sz="4400" dirty="0"/>
              <a:t>configured for RACF and LDBM </a:t>
            </a:r>
            <a:r>
              <a:rPr lang="en-US" sz="4400" dirty="0" err="1"/>
              <a:t>backends</a:t>
            </a:r>
            <a:endParaRPr lang="en-US" sz="4400"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The preferred solution if technically and politically possible. Both need to be investigated</a:t>
            </a:r>
          </a:p>
          <a:p>
            <a:pPr marL="457200" indent="-457200">
              <a:buFont typeface="+mj-lt"/>
              <a:buAutoNum type="arabicPeriod"/>
            </a:pPr>
            <a:r>
              <a:rPr lang="en-US" dirty="0" smtClean="0"/>
              <a:t>All user configuration and management are in one place</a:t>
            </a:r>
          </a:p>
          <a:p>
            <a:pPr marL="457200" indent="-457200">
              <a:buFont typeface="+mj-lt"/>
              <a:buAutoNum type="arabicPeriod"/>
            </a:pPr>
            <a:r>
              <a:rPr lang="en-US" dirty="0" smtClean="0"/>
              <a:t>One user interface is used for RACF users and RTC configuration of those users</a:t>
            </a:r>
            <a:endParaRPr lang="en-US" dirty="0"/>
          </a:p>
          <a:p>
            <a:pPr marL="457200" indent="-457200">
              <a:buFont typeface="+mj-lt"/>
              <a:buAutoNum type="arabicPeriod"/>
            </a:pPr>
            <a:r>
              <a:rPr lang="en-US" dirty="0" smtClean="0"/>
              <a:t>Members of RTC </a:t>
            </a:r>
            <a:r>
              <a:rPr lang="en-US" dirty="0" err="1" smtClean="0"/>
              <a:t>organizationalUnits</a:t>
            </a:r>
            <a:r>
              <a:rPr lang="en-US" dirty="0" smtClean="0"/>
              <a:t> can reference RACF users: e.g., see example on chart 7 with </a:t>
            </a:r>
            <a:r>
              <a:rPr lang="en-US" dirty="0" err="1" smtClean="0"/>
              <a:t>racfid</a:t>
            </a:r>
            <a:r>
              <a:rPr lang="en-US" dirty="0" smtClean="0"/>
              <a:t>=</a:t>
            </a:r>
            <a:r>
              <a:rPr lang="en-US" dirty="0" err="1" smtClean="0"/>
              <a:t>BGREEN,profiletype</a:t>
            </a:r>
            <a:r>
              <a:rPr lang="en-US" dirty="0" smtClean="0"/>
              <a:t>=USER,CN=RACF255,O=IBM,C=RTC</a:t>
            </a:r>
            <a:endParaRPr lang="en-US" dirty="0"/>
          </a:p>
          <a:p>
            <a:pPr marL="457200" indent="-457200">
              <a:buFont typeface="+mj-lt"/>
              <a:buAutoNum type="arabicPeriod"/>
            </a:pPr>
            <a:r>
              <a:rPr lang="en-US" dirty="0" smtClean="0"/>
              <a:t>No RTC configuration needed and no configuration files to edit that could introduce errors and security holes</a:t>
            </a:r>
          </a:p>
        </p:txBody>
      </p:sp>
    </p:spTree>
    <p:extLst>
      <p:ext uri="{BB962C8B-B14F-4D97-AF65-F5344CB8AC3E}">
        <p14:creationId xmlns:p14="http://schemas.microsoft.com/office/powerpoint/2010/main" val="1101221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2. Federated </a:t>
            </a:r>
            <a:r>
              <a:rPr lang="en-US" sz="4400" dirty="0"/>
              <a:t>LDAP </a:t>
            </a:r>
            <a:r>
              <a:rPr lang="en-US" sz="4400" dirty="0" smtClean="0"/>
              <a:t>servers</a:t>
            </a:r>
            <a:endParaRPr lang="en-US" sz="4400"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TDS/RACF used to manage corporate users and groups</a:t>
            </a:r>
          </a:p>
          <a:p>
            <a:pPr marL="457200" indent="-457200">
              <a:buFont typeface="+mj-lt"/>
              <a:buAutoNum type="arabicPeriod"/>
            </a:pPr>
            <a:r>
              <a:rPr lang="en-US" dirty="0" smtClean="0"/>
              <a:t>A separate LDAP server provides the RTC configuration</a:t>
            </a:r>
          </a:p>
          <a:p>
            <a:pPr marL="457200" indent="-457200">
              <a:buFont typeface="+mj-lt"/>
              <a:buAutoNum type="arabicPeriod"/>
            </a:pPr>
            <a:r>
              <a:rPr lang="en-US" dirty="0"/>
              <a:t>One user interface is used for RACF users and RTC configuration of those users</a:t>
            </a:r>
          </a:p>
          <a:p>
            <a:pPr marL="457200" indent="-457200">
              <a:buFont typeface="+mj-lt"/>
              <a:buAutoNum type="arabicPeriod"/>
            </a:pPr>
            <a:r>
              <a:rPr lang="en-US" dirty="0"/>
              <a:t>Members of RTC </a:t>
            </a:r>
            <a:r>
              <a:rPr lang="en-US" dirty="0" err="1"/>
              <a:t>organizationalUnits</a:t>
            </a:r>
            <a:r>
              <a:rPr lang="en-US" dirty="0"/>
              <a:t> can reference RACF </a:t>
            </a:r>
            <a:r>
              <a:rPr lang="en-US" dirty="0" smtClean="0"/>
              <a:t>users through federation</a:t>
            </a:r>
          </a:p>
          <a:p>
            <a:pPr marL="457200" indent="-457200">
              <a:buFont typeface="+mj-lt"/>
              <a:buAutoNum type="arabicPeriod"/>
            </a:pPr>
            <a:r>
              <a:rPr lang="en-US" dirty="0" smtClean="0"/>
              <a:t>No </a:t>
            </a:r>
            <a:r>
              <a:rPr lang="en-US" dirty="0"/>
              <a:t>RTC configuration </a:t>
            </a:r>
            <a:r>
              <a:rPr lang="en-US" dirty="0" smtClean="0"/>
              <a:t>needed </a:t>
            </a:r>
            <a:r>
              <a:rPr lang="en-US" dirty="0"/>
              <a:t>and no configuration files to edit that could introduce errors and security </a:t>
            </a:r>
            <a:r>
              <a:rPr lang="en-US" dirty="0" smtClean="0"/>
              <a:t>holes</a:t>
            </a:r>
          </a:p>
          <a:p>
            <a:pPr marL="457200" indent="-457200">
              <a:buFont typeface="+mj-lt"/>
              <a:buAutoNum type="arabicPeriod"/>
            </a:pPr>
            <a:r>
              <a:rPr lang="en-US" dirty="0" smtClean="0"/>
              <a:t>LDAP authentication can be used for both servers controlling access to user information</a:t>
            </a:r>
          </a:p>
          <a:p>
            <a:pPr marL="457200" indent="-457200">
              <a:buFont typeface="+mj-lt"/>
              <a:buAutoNum type="arabicPeriod"/>
            </a:pPr>
            <a:r>
              <a:rPr lang="en-US" dirty="0"/>
              <a:t>A</a:t>
            </a:r>
            <a:r>
              <a:rPr lang="en-US" dirty="0" smtClean="0"/>
              <a:t>n additional LDAP server is required to be installed, configured and maintained.</a:t>
            </a: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231712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240" y="516174"/>
            <a:ext cx="7406640" cy="596724"/>
          </a:xfrm>
        </p:spPr>
        <p:txBody>
          <a:bodyPr/>
          <a:lstStyle/>
          <a:p>
            <a:r>
              <a:rPr lang="en-GB" sz="3840" dirty="0">
                <a:solidFill>
                  <a:srgbClr val="339C96"/>
                </a:solidFill>
              </a:rPr>
              <a:t>Agenda</a:t>
            </a:r>
          </a:p>
        </p:txBody>
      </p:sp>
      <p:sp>
        <p:nvSpPr>
          <p:cNvPr id="3" name="Content Placeholder 2"/>
          <p:cNvSpPr>
            <a:spLocks noGrp="1"/>
          </p:cNvSpPr>
          <p:nvPr>
            <p:ph idx="1"/>
          </p:nvPr>
        </p:nvSpPr>
        <p:spPr>
          <a:xfrm>
            <a:off x="1584491" y="1745041"/>
            <a:ext cx="8957310" cy="3135932"/>
          </a:xfrm>
        </p:spPr>
        <p:txBody>
          <a:bodyPr/>
          <a:lstStyle/>
          <a:p>
            <a:pPr>
              <a:lnSpc>
                <a:spcPct val="100000"/>
              </a:lnSpc>
              <a:buFont typeface="Arial" panose="020B0604020202020204" pitchFamily="34" charset="0"/>
              <a:buChar char="•"/>
            </a:pPr>
            <a:r>
              <a:rPr lang="en-GB" sz="2160" dirty="0" smtClean="0"/>
              <a:t>LDAP2RTCSync Status Update</a:t>
            </a:r>
            <a:endParaRPr lang="en-GB" sz="2160" dirty="0"/>
          </a:p>
          <a:p>
            <a:pPr>
              <a:lnSpc>
                <a:spcPct val="100000"/>
              </a:lnSpc>
              <a:buFont typeface="Arial" panose="020B0604020202020204" pitchFamily="34" charset="0"/>
              <a:buChar char="•"/>
            </a:pPr>
            <a:r>
              <a:rPr lang="en-GB" sz="2160" dirty="0" smtClean="0"/>
              <a:t>LDAP to RTC User Synchronization Requirements</a:t>
            </a:r>
            <a:endParaRPr lang="en-GB" sz="2160" dirty="0"/>
          </a:p>
          <a:p>
            <a:pPr>
              <a:lnSpc>
                <a:spcPct val="100000"/>
              </a:lnSpc>
              <a:buFont typeface="Arial" panose="020B0604020202020204" pitchFamily="34" charset="0"/>
              <a:buChar char="•"/>
            </a:pPr>
            <a:r>
              <a:rPr lang="en-GB" sz="2160" dirty="0" smtClean="0"/>
              <a:t>Updated Design</a:t>
            </a:r>
            <a:endParaRPr lang="en-GB" sz="2160" dirty="0" smtClean="0"/>
          </a:p>
          <a:p>
            <a:pPr>
              <a:lnSpc>
                <a:spcPct val="100000"/>
              </a:lnSpc>
              <a:buFont typeface="Arial" panose="020B0604020202020204" pitchFamily="34" charset="0"/>
              <a:buChar char="•"/>
            </a:pPr>
            <a:r>
              <a:rPr lang="en-GB" sz="2160" dirty="0" smtClean="0"/>
              <a:t>Questions</a:t>
            </a:r>
          </a:p>
          <a:p>
            <a:pPr>
              <a:lnSpc>
                <a:spcPct val="100000"/>
              </a:lnSpc>
              <a:buFont typeface="Arial" panose="020B0604020202020204" pitchFamily="34" charset="0"/>
              <a:buChar char="•"/>
            </a:pPr>
            <a:r>
              <a:rPr lang="en-GB" sz="2160" dirty="0" smtClean="0"/>
              <a:t>Next Steps</a:t>
            </a:r>
            <a:endParaRPr lang="en-GB" dirty="0"/>
          </a:p>
          <a:p>
            <a:pPr marL="889636" lvl="1" indent="-411480">
              <a:buFont typeface="Arial" panose="020B0604020202020204" pitchFamily="34" charset="0"/>
              <a:buChar char="•"/>
            </a:pPr>
            <a:endParaRPr lang="en-GB" dirty="0"/>
          </a:p>
        </p:txBody>
      </p:sp>
      <p:sp>
        <p:nvSpPr>
          <p:cNvPr id="5" name="TextBox 4"/>
          <p:cNvSpPr txBox="1"/>
          <p:nvPr/>
        </p:nvSpPr>
        <p:spPr>
          <a:xfrm>
            <a:off x="5074231" y="6433906"/>
            <a:ext cx="2278368" cy="295466"/>
          </a:xfrm>
          <a:prstGeom prst="rect">
            <a:avLst/>
          </a:prstGeom>
          <a:noFill/>
        </p:spPr>
        <p:txBody>
          <a:bodyPr wrap="square" rtlCol="0">
            <a:spAutoFit/>
          </a:bodyPr>
          <a:lstStyle/>
          <a:p>
            <a:pPr algn="ctr"/>
            <a:r>
              <a:rPr lang="en-GB" sz="1320" b="1" dirty="0"/>
              <a:t>IBM Confidential</a:t>
            </a:r>
          </a:p>
        </p:txBody>
      </p:sp>
    </p:spTree>
    <p:extLst>
      <p:ext uri="{BB962C8B-B14F-4D97-AF65-F5344CB8AC3E}">
        <p14:creationId xmlns:p14="http://schemas.microsoft.com/office/powerpoint/2010/main" val="308240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Questions</a:t>
            </a:r>
            <a:endParaRPr lang="en-US" dirty="0"/>
          </a:p>
        </p:txBody>
      </p:sp>
      <p:sp>
        <p:nvSpPr>
          <p:cNvPr id="5" name="Content Placeholder 4"/>
          <p:cNvSpPr>
            <a:spLocks noGrp="1"/>
          </p:cNvSpPr>
          <p:nvPr>
            <p:ph idx="1"/>
          </p:nvPr>
        </p:nvSpPr>
        <p:spPr>
          <a:xfrm>
            <a:off x="208150" y="1266445"/>
            <a:ext cx="9952567" cy="4903127"/>
          </a:xfrm>
        </p:spPr>
        <p:txBody>
          <a:bodyPr>
            <a:normAutofit lnSpcReduction="10000"/>
          </a:bodyPr>
          <a:lstStyle/>
          <a:p>
            <a:pPr marL="457200" indent="-457200">
              <a:buFont typeface="+mj-lt"/>
              <a:buAutoNum type="arabicPeriod"/>
            </a:pPr>
            <a:r>
              <a:rPr lang="en-US" dirty="0"/>
              <a:t>Can LDAP and RTC names match</a:t>
            </a:r>
            <a:r>
              <a:rPr lang="en-US" dirty="0" smtClean="0"/>
              <a:t>? As long as the LDAP directory server supports the permissions and names</a:t>
            </a:r>
            <a:endParaRPr lang="en-US" dirty="0"/>
          </a:p>
          <a:p>
            <a:pPr marL="457200" indent="-457200">
              <a:buFont typeface="+mj-lt"/>
              <a:buAutoNum type="arabicPeriod"/>
            </a:pPr>
            <a:r>
              <a:rPr lang="en-US" dirty="0"/>
              <a:t>Does z/OS LDAP server with RACF support this design</a:t>
            </a:r>
            <a:r>
              <a:rPr lang="en-US" dirty="0" smtClean="0"/>
              <a:t>? Needs exploration, but even if it does, it may not be allowed at Rabobank </a:t>
            </a:r>
            <a:r>
              <a:rPr lang="mr-IN" dirty="0" smtClean="0"/>
              <a:t>–</a:t>
            </a:r>
            <a:r>
              <a:rPr lang="en-US" dirty="0" smtClean="0"/>
              <a:t> see following charts</a:t>
            </a:r>
          </a:p>
          <a:p>
            <a:pPr marL="457200" indent="-457200">
              <a:buFont typeface="+mj-lt"/>
              <a:buAutoNum type="arabicPeriod"/>
            </a:pPr>
            <a:r>
              <a:rPr lang="en-US" dirty="0" smtClean="0"/>
              <a:t>What is the configuration of the Rabobank z/OS LDAP server? TDS with RACF backend only</a:t>
            </a:r>
          </a:p>
          <a:p>
            <a:pPr marL="457200" indent="-457200">
              <a:buFont typeface="+mj-lt"/>
              <a:buAutoNum type="arabicPeriod"/>
            </a:pPr>
            <a:r>
              <a:rPr lang="en-US" dirty="0" smtClean="0"/>
              <a:t>Do </a:t>
            </a:r>
            <a:r>
              <a:rPr lang="en-US" dirty="0"/>
              <a:t>all user sync operations need to be logged, or just errors and warnings?</a:t>
            </a:r>
          </a:p>
          <a:p>
            <a:pPr marL="457200" indent="-457200">
              <a:buFont typeface="+mj-lt"/>
              <a:buAutoNum type="arabicPeriod"/>
            </a:pPr>
            <a:r>
              <a:rPr lang="en-US" dirty="0"/>
              <a:t>Should a —simulate option be supported to log what will be done without making the changes in RTC</a:t>
            </a:r>
            <a:r>
              <a:rPr lang="en-US" dirty="0" smtClean="0"/>
              <a:t>? Yes, especially if a configuration mapping file is required to debug the file.</a:t>
            </a:r>
            <a:endParaRPr lang="en-US" dirty="0"/>
          </a:p>
          <a:p>
            <a:pPr marL="457200" indent="-457200">
              <a:buFont typeface="+mj-lt"/>
              <a:buAutoNum type="arabicPeriod"/>
            </a:pPr>
            <a:r>
              <a:rPr lang="en-US" dirty="0"/>
              <a:t>Would it be desirable and/or possible to develop an RTC schema for the configuration information</a:t>
            </a:r>
            <a:r>
              <a:rPr lang="en-US" dirty="0" smtClean="0"/>
              <a:t>? Probably not necessary.</a:t>
            </a:r>
            <a:endParaRPr lang="en-US" dirty="0"/>
          </a:p>
        </p:txBody>
      </p:sp>
    </p:spTree>
    <p:extLst>
      <p:ext uri="{BB962C8B-B14F-4D97-AF65-F5344CB8AC3E}">
        <p14:creationId xmlns:p14="http://schemas.microsoft.com/office/powerpoint/2010/main" val="44005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Current Status</a:t>
            </a:r>
            <a:endParaRPr lang="en-US" dirty="0"/>
          </a:p>
        </p:txBody>
      </p:sp>
      <p:sp>
        <p:nvSpPr>
          <p:cNvPr id="5" name="Content Placeholder 4"/>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p>
            <a:pPr marL="231775" indent="-231775">
              <a:spcBef>
                <a:spcPct val="20000"/>
              </a:spcBef>
              <a:buChar char="•"/>
            </a:pPr>
            <a:r>
              <a:rPr lang="en-US" dirty="0"/>
              <a:t>Requirements reviewed</a:t>
            </a:r>
          </a:p>
          <a:p>
            <a:pPr marL="231775" indent="-231775">
              <a:spcBef>
                <a:spcPct val="20000"/>
              </a:spcBef>
              <a:buChar char="•"/>
            </a:pPr>
            <a:r>
              <a:rPr lang="en-US" dirty="0"/>
              <a:t>LDAP and JNDI exploration completed</a:t>
            </a:r>
          </a:p>
          <a:p>
            <a:pPr marL="231775" indent="-231775">
              <a:spcBef>
                <a:spcPct val="20000"/>
              </a:spcBef>
              <a:buChar char="•"/>
            </a:pPr>
            <a:r>
              <a:rPr lang="en-US" dirty="0"/>
              <a:t>RTC Plain Java API exploration completed</a:t>
            </a:r>
          </a:p>
          <a:p>
            <a:pPr marL="231775" indent="-231775">
              <a:spcBef>
                <a:spcPct val="20000"/>
              </a:spcBef>
              <a:buChar char="•"/>
            </a:pPr>
            <a:r>
              <a:rPr lang="en-US" dirty="0"/>
              <a:t>Design updated and documented</a:t>
            </a:r>
          </a:p>
          <a:p>
            <a:pPr marL="742950" lvl="1" indent="-396875">
              <a:spcBef>
                <a:spcPct val="20000"/>
              </a:spcBef>
              <a:buChar char="–"/>
            </a:pPr>
            <a:r>
              <a:rPr lang="en-US" dirty="0"/>
              <a:t>Use LDAP RACF to define groups and members, and a separate configuration file for RTC configuration</a:t>
            </a:r>
          </a:p>
          <a:p>
            <a:pPr marL="742950" lvl="1" indent="-396875">
              <a:spcBef>
                <a:spcPct val="20000"/>
              </a:spcBef>
              <a:buChar char="–"/>
            </a:pPr>
            <a:r>
              <a:rPr lang="en-US" dirty="0"/>
              <a:t>Reuse existing LDAP user synchronization for server users and their repository permissions</a:t>
            </a:r>
          </a:p>
          <a:p>
            <a:pPr marL="231775" indent="-231775">
              <a:spcBef>
                <a:spcPct val="20000"/>
              </a:spcBef>
              <a:buChar char="•"/>
            </a:pPr>
            <a:r>
              <a:rPr lang="en-US" dirty="0"/>
              <a:t>Application coding in progress</a:t>
            </a:r>
          </a:p>
          <a:p>
            <a:pPr marL="742950" lvl="1" indent="-396875">
              <a:spcBef>
                <a:spcPct val="20000"/>
              </a:spcBef>
              <a:buChar char="–"/>
            </a:pPr>
            <a:r>
              <a:rPr lang="en-US" dirty="0"/>
              <a:t>Initial </a:t>
            </a:r>
            <a:r>
              <a:rPr lang="en-US" dirty="0"/>
              <a:t>implementation</a:t>
            </a:r>
            <a:r>
              <a:rPr lang="en-US" dirty="0"/>
              <a:t> targeted for end of March</a:t>
            </a:r>
            <a:endParaRPr lang="en-US" dirty="0"/>
          </a:p>
        </p:txBody>
      </p:sp>
    </p:spTree>
    <p:extLst>
      <p:ext uri="{BB962C8B-B14F-4D97-AF65-F5344CB8AC3E}">
        <p14:creationId xmlns:p14="http://schemas.microsoft.com/office/powerpoint/2010/main" val="121287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a:t>
            </a:r>
            <a:endParaRPr lang="en-US"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a:t>LDAP </a:t>
            </a:r>
            <a:r>
              <a:rPr lang="en-US" dirty="0" smtClean="0"/>
              <a:t>(RACF backend only) used </a:t>
            </a:r>
            <a:r>
              <a:rPr lang="en-US" dirty="0"/>
              <a:t>to specify RTC user configuration information</a:t>
            </a:r>
          </a:p>
          <a:p>
            <a:pPr marL="457200" indent="-457200">
              <a:buFont typeface="+mj-lt"/>
              <a:buAutoNum type="arabicPeriod"/>
            </a:pPr>
            <a:r>
              <a:rPr lang="en-US" dirty="0"/>
              <a:t>Command line app </a:t>
            </a:r>
            <a:r>
              <a:rPr lang="en-US" dirty="0" smtClean="0"/>
              <a:t>LDAP2RTCSync </a:t>
            </a:r>
            <a:r>
              <a:rPr lang="en-US" dirty="0"/>
              <a:t>used to update RTC user configuration from LDAP</a:t>
            </a:r>
          </a:p>
          <a:p>
            <a:pPr marL="457200" indent="-457200">
              <a:buFont typeface="+mj-lt"/>
              <a:buAutoNum type="arabicPeriod"/>
            </a:pPr>
            <a:r>
              <a:rPr lang="en-US" dirty="0"/>
              <a:t>Add/remove users to/from project or team areas</a:t>
            </a:r>
          </a:p>
          <a:p>
            <a:pPr marL="457200" indent="-457200">
              <a:buFont typeface="+mj-lt"/>
              <a:buAutoNum type="arabicPeriod"/>
            </a:pPr>
            <a:r>
              <a:rPr lang="en-US" dirty="0"/>
              <a:t>Add/remove process roles to/from user</a:t>
            </a:r>
          </a:p>
          <a:p>
            <a:pPr marL="457200" indent="-457200">
              <a:buFont typeface="+mj-lt"/>
              <a:buAutoNum type="arabicPeriod"/>
            </a:pPr>
            <a:r>
              <a:rPr lang="en-US" dirty="0"/>
              <a:t>Assign/</a:t>
            </a:r>
            <a:r>
              <a:rPr lang="en-US" dirty="0" err="1"/>
              <a:t>unassign</a:t>
            </a:r>
            <a:r>
              <a:rPr lang="en-US" dirty="0"/>
              <a:t> client access license to/from </a:t>
            </a:r>
            <a:r>
              <a:rPr lang="en-US" dirty="0" smtClean="0"/>
              <a:t>user</a:t>
            </a:r>
          </a:p>
          <a:p>
            <a:pPr marL="457200" indent="-457200">
              <a:buFont typeface="+mj-lt"/>
              <a:buAutoNum type="arabicPeriod"/>
            </a:pPr>
            <a:r>
              <a:rPr lang="en-US" dirty="0" smtClean="0"/>
              <a:t>Update user name and email address</a:t>
            </a:r>
          </a:p>
          <a:p>
            <a:pPr marL="457200" indent="-457200">
              <a:buFont typeface="+mj-lt"/>
              <a:buAutoNum type="arabicPeriod"/>
            </a:pPr>
            <a:r>
              <a:rPr lang="en-US" dirty="0" smtClean="0"/>
              <a:t>Use LDAP Groups to organize collections of users with similar needs and apply the group to project or team areas, add process roles or assign licenses to everyone in the group.</a:t>
            </a:r>
            <a:endParaRPr lang="en-US" dirty="0"/>
          </a:p>
        </p:txBody>
      </p:sp>
    </p:spTree>
    <p:extLst>
      <p:ext uri="{BB962C8B-B14F-4D97-AF65-F5344CB8AC3E}">
        <p14:creationId xmlns:p14="http://schemas.microsoft.com/office/powerpoint/2010/main" val="38073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(updated)</a:t>
            </a:r>
            <a:endParaRPr lang="en-US" dirty="0"/>
          </a:p>
        </p:txBody>
      </p:sp>
      <p:sp>
        <p:nvSpPr>
          <p:cNvPr id="5" name="Content Placeholder 4"/>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0" tIns="0" rIns="0" bIns="0" numCol="1" anchor="t" anchorCtr="0" compatLnSpc="1">
            <a:prstTxWarp prst="textNoShape">
              <a:avLst/>
            </a:prstTxWarp>
            <a:normAutofit/>
          </a:bodyPr>
          <a:lstStyle/>
          <a:p>
            <a:pPr marL="231775" indent="-231775">
              <a:spcBef>
                <a:spcPct val="20000"/>
              </a:spcBef>
              <a:buChar char="•"/>
            </a:pPr>
            <a:r>
              <a:rPr lang="en-US" dirty="0"/>
              <a:t>LDAP RTC </a:t>
            </a:r>
            <a:r>
              <a:rPr lang="en-US" dirty="0"/>
              <a:t>configuration </a:t>
            </a:r>
            <a:r>
              <a:rPr lang="en-US" dirty="0"/>
              <a:t>is required, see </a:t>
            </a:r>
            <a:r>
              <a:rPr lang="en-US" dirty="0">
                <a:hlinkClick r:id="rId2"/>
              </a:rPr>
              <a:t>Managing users by using </a:t>
            </a:r>
            <a:r>
              <a:rPr lang="en-US" dirty="0">
                <a:hlinkClick r:id="rId2"/>
              </a:rPr>
              <a:t>LDAP</a:t>
            </a:r>
            <a:endParaRPr lang="en-US" dirty="0"/>
          </a:p>
          <a:p>
            <a:pPr marL="231775" indent="-231775">
              <a:spcBef>
                <a:spcPct val="20000"/>
              </a:spcBef>
              <a:buChar char="•"/>
            </a:pPr>
            <a:r>
              <a:rPr lang="en-US" dirty="0"/>
              <a:t>Additional Project and Team Area configuration information is in a JSON configuration file</a:t>
            </a:r>
            <a:endParaRPr lang="en-US" dirty="0"/>
          </a:p>
          <a:p>
            <a:pPr marL="231775" indent="-231775">
              <a:spcBef>
                <a:spcPct val="20000"/>
              </a:spcBef>
              <a:buChar char="•"/>
            </a:pPr>
            <a:r>
              <a:rPr lang="en-US" dirty="0"/>
              <a:t>Configuration UI:</a:t>
            </a:r>
          </a:p>
          <a:p>
            <a:pPr marL="742950" lvl="1" indent="-396875">
              <a:spcBef>
                <a:spcPct val="20000"/>
              </a:spcBef>
              <a:buChar char="–"/>
            </a:pPr>
            <a:r>
              <a:rPr lang="en-US" dirty="0"/>
              <a:t>Uses </a:t>
            </a:r>
            <a:r>
              <a:rPr lang="en-US" dirty="0"/>
              <a:t>existing LDAP admin </a:t>
            </a:r>
            <a:r>
              <a:rPr lang="en-US" dirty="0"/>
              <a:t>tools for </a:t>
            </a:r>
            <a:r>
              <a:rPr lang="en-US" dirty="0" smtClean="0"/>
              <a:t>LDAP groups and members</a:t>
            </a:r>
          </a:p>
          <a:p>
            <a:pPr marL="742950" lvl="1" indent="-396875">
              <a:spcBef>
                <a:spcPct val="20000"/>
              </a:spcBef>
              <a:buChar char="–"/>
            </a:pPr>
            <a:r>
              <a:rPr lang="en-US" dirty="0" smtClean="0"/>
              <a:t>Uses JSON configuration file for Project Area configuration (Administrators, Members, Process Roles)</a:t>
            </a:r>
            <a:endParaRPr lang="en-US" dirty="0"/>
          </a:p>
          <a:p>
            <a:pPr marL="231775" indent="-231775">
              <a:spcBef>
                <a:spcPct val="20000"/>
              </a:spcBef>
              <a:buChar char="•"/>
            </a:pPr>
            <a:r>
              <a:rPr lang="en-US" dirty="0" smtClean="0"/>
              <a:t>Supports </a:t>
            </a:r>
            <a:r>
              <a:rPr lang="en-US" dirty="0"/>
              <a:t>multiple RTC servers</a:t>
            </a:r>
          </a:p>
        </p:txBody>
      </p:sp>
    </p:spTree>
    <p:extLst>
      <p:ext uri="{BB962C8B-B14F-4D97-AF65-F5344CB8AC3E}">
        <p14:creationId xmlns:p14="http://schemas.microsoft.com/office/powerpoint/2010/main" val="2143576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3. RTC configuration </a:t>
            </a:r>
            <a:r>
              <a:rPr lang="en-US" sz="4400" dirty="0"/>
              <a:t>in a separate JSON</a:t>
            </a:r>
          </a:p>
        </p:txBody>
      </p:sp>
      <p:sp>
        <p:nvSpPr>
          <p:cNvPr id="5" name="Content Placeholder 4"/>
          <p:cNvSpPr>
            <a:spLocks noGrp="1"/>
          </p:cNvSpPr>
          <p:nvPr>
            <p:ph idx="1"/>
          </p:nvPr>
        </p:nvSpPr>
        <p:spPr>
          <a:xfrm>
            <a:off x="208150" y="1266445"/>
            <a:ext cx="9952567" cy="4903127"/>
          </a:xfrm>
        </p:spPr>
        <p:txBody>
          <a:bodyPr>
            <a:normAutofit/>
          </a:bodyPr>
          <a:lstStyle/>
          <a:p>
            <a:pPr marL="457200" indent="-457200">
              <a:buFont typeface="+mj-lt"/>
              <a:buAutoNum type="arabicPeriod"/>
            </a:pPr>
            <a:r>
              <a:rPr lang="en-US" dirty="0" smtClean="0"/>
              <a:t>TDS/RACF </a:t>
            </a:r>
            <a:r>
              <a:rPr lang="en-US" dirty="0" smtClean="0"/>
              <a:t>is used </a:t>
            </a:r>
            <a:r>
              <a:rPr lang="en-US" dirty="0" smtClean="0"/>
              <a:t>to manage corporate users and </a:t>
            </a:r>
            <a:r>
              <a:rPr lang="en-US" dirty="0" smtClean="0"/>
              <a:t>groups using existing LDAP-JTS </a:t>
            </a:r>
            <a:r>
              <a:rPr lang="en-US" dirty="0" err="1" smtClean="0"/>
              <a:t>userSync</a:t>
            </a:r>
            <a:endParaRPr lang="en-US" dirty="0" smtClean="0"/>
          </a:p>
          <a:p>
            <a:pPr marL="457200" indent="-457200">
              <a:buFont typeface="+mj-lt"/>
              <a:buAutoNum type="arabicPeriod"/>
            </a:pPr>
            <a:r>
              <a:rPr lang="en-US" dirty="0" smtClean="0"/>
              <a:t>RTC configuration is in a separate </a:t>
            </a:r>
            <a:r>
              <a:rPr lang="en-US" dirty="0" smtClean="0"/>
              <a:t>JSON </a:t>
            </a:r>
            <a:r>
              <a:rPr lang="en-US" dirty="0" smtClean="0"/>
              <a:t>file</a:t>
            </a:r>
          </a:p>
          <a:p>
            <a:pPr marL="457200" indent="-457200">
              <a:buFont typeface="+mj-lt"/>
              <a:buAutoNum type="arabicPeriod"/>
            </a:pPr>
            <a:r>
              <a:rPr lang="en-US" dirty="0" smtClean="0"/>
              <a:t>No additional LDAP server is needed and no changes to TDS/RACF are needed</a:t>
            </a:r>
          </a:p>
          <a:p>
            <a:pPr marL="457200" indent="-457200">
              <a:buFont typeface="+mj-lt"/>
              <a:buAutoNum type="arabicPeriod"/>
            </a:pPr>
            <a:r>
              <a:rPr lang="en-US" dirty="0" smtClean="0"/>
              <a:t>Minimal initial investment costs, but possibly </a:t>
            </a:r>
            <a:r>
              <a:rPr lang="en-US" dirty="0" smtClean="0"/>
              <a:t>higher incremental </a:t>
            </a:r>
            <a:r>
              <a:rPr lang="en-US" dirty="0" smtClean="0"/>
              <a:t>usage </a:t>
            </a:r>
            <a:r>
              <a:rPr lang="en-US" dirty="0" smtClean="0"/>
              <a:t>cost (editing JSON)</a:t>
            </a:r>
            <a:endParaRPr lang="en-US" dirty="0" smtClean="0"/>
          </a:p>
          <a:p>
            <a:pPr marL="457200" indent="-457200">
              <a:buFont typeface="+mj-lt"/>
              <a:buAutoNum type="arabicPeriod"/>
            </a:pPr>
            <a:r>
              <a:rPr lang="en-US" dirty="0" smtClean="0"/>
              <a:t>RTC configuration file is edited with a text </a:t>
            </a:r>
            <a:r>
              <a:rPr lang="en-US" dirty="0" smtClean="0"/>
              <a:t>editor</a:t>
            </a:r>
            <a:endParaRPr lang="en-US" dirty="0"/>
          </a:p>
          <a:p>
            <a:pPr marL="457200" indent="-457200">
              <a:buFont typeface="+mj-lt"/>
              <a:buAutoNum type="arabicPeriod"/>
            </a:pPr>
            <a:r>
              <a:rPr lang="en-US" dirty="0" smtClean="0"/>
              <a:t>Requires a mapping between LDAP groups and RTC project and team areas, process roles and client access licenses that </a:t>
            </a:r>
            <a:r>
              <a:rPr lang="en-US" dirty="0" smtClean="0"/>
              <a:t>must be maintained</a:t>
            </a:r>
            <a:endParaRPr lang="en-US" dirty="0" smtClean="0"/>
          </a:p>
          <a:p>
            <a:pPr marL="457200" indent="-457200">
              <a:buFont typeface="+mj-lt"/>
              <a:buAutoNum type="arabicPeriod"/>
            </a:pPr>
            <a:r>
              <a:rPr lang="en-US" dirty="0" smtClean="0"/>
              <a:t>Maintenance of configuration file is eased though simplifying </a:t>
            </a:r>
            <a:r>
              <a:rPr lang="en-US" dirty="0" smtClean="0"/>
              <a:t>assumptions (see next chart</a:t>
            </a:r>
            <a:r>
              <a:rPr lang="en-US" dirty="0" smtClean="0"/>
              <a:t>)</a:t>
            </a: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705843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Assumptions for scalability</a:t>
            </a:r>
            <a:endParaRPr lang="en-US" sz="4400" dirty="0"/>
          </a:p>
        </p:txBody>
      </p:sp>
      <p:sp>
        <p:nvSpPr>
          <p:cNvPr id="5" name="Content Placeholder 4"/>
          <p:cNvSpPr>
            <a:spLocks noGrp="1"/>
          </p:cNvSpPr>
          <p:nvPr>
            <p:ph idx="1"/>
          </p:nvPr>
        </p:nvSpPr>
        <p:spPr>
          <a:xfrm>
            <a:off x="208150" y="1266445"/>
            <a:ext cx="9952567" cy="4903127"/>
          </a:xfrm>
        </p:spPr>
        <p:txBody>
          <a:bodyPr>
            <a:normAutofit lnSpcReduction="10000"/>
          </a:bodyPr>
          <a:lstStyle/>
          <a:p>
            <a:r>
              <a:rPr lang="en-US" dirty="0"/>
              <a:t>If there’s only one server:</a:t>
            </a:r>
          </a:p>
          <a:p>
            <a:pPr marL="502920" indent="-274320">
              <a:lnSpc>
                <a:spcPct val="110000"/>
              </a:lnSpc>
              <a:spcBef>
                <a:spcPts val="0"/>
              </a:spcBef>
              <a:buFont typeface="Arial" charset="0"/>
              <a:buChar char="•"/>
            </a:pPr>
            <a:r>
              <a:rPr lang="en-US" dirty="0"/>
              <a:t>A small number of RACF groups could be used for </a:t>
            </a:r>
            <a:r>
              <a:rPr lang="en-US" dirty="0" err="1"/>
              <a:t>JazzAdmins</a:t>
            </a:r>
            <a:r>
              <a:rPr lang="en-US" dirty="0"/>
              <a:t>, </a:t>
            </a:r>
            <a:r>
              <a:rPr lang="en-US" dirty="0" err="1"/>
              <a:t>JazzUsers</a:t>
            </a:r>
            <a:r>
              <a:rPr lang="en-US" dirty="0"/>
              <a:t>, etc.</a:t>
            </a:r>
          </a:p>
          <a:p>
            <a:pPr marL="502920" indent="-274320">
              <a:lnSpc>
                <a:spcPct val="110000"/>
              </a:lnSpc>
              <a:spcBef>
                <a:spcPts val="0"/>
              </a:spcBef>
              <a:buFont typeface="Arial" charset="0"/>
              <a:buChar char="•"/>
            </a:pPr>
            <a:r>
              <a:rPr lang="en-US" dirty="0"/>
              <a:t>A group for each client access license type would </a:t>
            </a:r>
            <a:r>
              <a:rPr lang="en-US" dirty="0" smtClean="0"/>
              <a:t>likely be </a:t>
            </a:r>
            <a:r>
              <a:rPr lang="en-US" dirty="0"/>
              <a:t>sufficient.</a:t>
            </a:r>
          </a:p>
          <a:p>
            <a:pPr marL="0" indent="0">
              <a:lnSpc>
                <a:spcPct val="110000"/>
              </a:lnSpc>
              <a:spcBef>
                <a:spcPts val="0"/>
              </a:spcBef>
            </a:pPr>
            <a:r>
              <a:rPr lang="en-US" dirty="0"/>
              <a:t>That could be as few as 5 and as many as around 12 RACF groups depending on the number of client access licenses that are </a:t>
            </a:r>
            <a:r>
              <a:rPr lang="en-US" dirty="0" smtClean="0"/>
              <a:t>installed on the server.</a:t>
            </a:r>
            <a:endParaRPr lang="en-US" dirty="0"/>
          </a:p>
          <a:p>
            <a:pPr marL="0" indent="0">
              <a:lnSpc>
                <a:spcPct val="110000"/>
              </a:lnSpc>
              <a:spcBef>
                <a:spcPts val="0"/>
              </a:spcBef>
            </a:pPr>
            <a:endParaRPr lang="en-US" dirty="0" smtClean="0"/>
          </a:p>
          <a:p>
            <a:pPr marL="0" indent="0">
              <a:lnSpc>
                <a:spcPct val="110000"/>
              </a:lnSpc>
              <a:spcBef>
                <a:spcPts val="0"/>
              </a:spcBef>
            </a:pPr>
            <a:r>
              <a:rPr lang="en-US" dirty="0" smtClean="0"/>
              <a:t>If </a:t>
            </a:r>
            <a:r>
              <a:rPr lang="en-US" dirty="0"/>
              <a:t>all the project areas have the same administrators and members, or there’s a small set of </a:t>
            </a:r>
            <a:r>
              <a:rPr lang="en-US" dirty="0" smtClean="0"/>
              <a:t>RACF</a:t>
            </a:r>
          </a:p>
          <a:p>
            <a:pPr marL="0" indent="0">
              <a:lnSpc>
                <a:spcPct val="110000"/>
              </a:lnSpc>
              <a:spcBef>
                <a:spcPts val="0"/>
              </a:spcBef>
            </a:pPr>
            <a:r>
              <a:rPr lang="en-US" dirty="0" smtClean="0"/>
              <a:t>groups </a:t>
            </a:r>
            <a:r>
              <a:rPr lang="en-US" dirty="0"/>
              <a:t>that define typical members and the members always play the same roles:</a:t>
            </a:r>
          </a:p>
          <a:p>
            <a:pPr marL="502920" indent="-274320">
              <a:lnSpc>
                <a:spcPct val="110000"/>
              </a:lnSpc>
              <a:spcBef>
                <a:spcPts val="0"/>
              </a:spcBef>
              <a:buFont typeface="Arial" charset="0"/>
              <a:buChar char="•"/>
            </a:pPr>
            <a:r>
              <a:rPr lang="en-US" dirty="0"/>
              <a:t>RACF groups could be created to define the Administrators and Members</a:t>
            </a:r>
          </a:p>
          <a:p>
            <a:pPr marL="502920" indent="-274320">
              <a:lnSpc>
                <a:spcPct val="110000"/>
              </a:lnSpc>
              <a:spcBef>
                <a:spcPts val="0"/>
              </a:spcBef>
              <a:buFont typeface="Arial" charset="0"/>
              <a:buChar char="•"/>
            </a:pPr>
            <a:r>
              <a:rPr lang="en-US" dirty="0"/>
              <a:t>A </a:t>
            </a:r>
            <a:r>
              <a:rPr lang="en-US" dirty="0" smtClean="0"/>
              <a:t>RACF </a:t>
            </a:r>
            <a:r>
              <a:rPr lang="en-US" dirty="0"/>
              <a:t>group could be created for each process role, and the same group used for all project and team areas.</a:t>
            </a:r>
          </a:p>
          <a:p>
            <a:pPr marL="0" indent="0">
              <a:lnSpc>
                <a:spcPct val="110000"/>
              </a:lnSpc>
              <a:spcBef>
                <a:spcPts val="0"/>
              </a:spcBef>
            </a:pPr>
            <a:r>
              <a:rPr lang="en-US" dirty="0"/>
              <a:t>That could be around 6 RACF groups per project area depending on the number of process roles in the process description</a:t>
            </a:r>
            <a:r>
              <a:rPr lang="en-US" dirty="0" smtClean="0"/>
              <a:t>. This also assumes the same RACF groups could be used for project and team areas.</a:t>
            </a:r>
          </a:p>
          <a:p>
            <a:pPr marL="0" indent="0"/>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682817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configuration file</a:t>
            </a:r>
            <a:endParaRPr lang="en-US" dirty="0"/>
          </a:p>
        </p:txBody>
      </p:sp>
      <p:sp>
        <p:nvSpPr>
          <p:cNvPr id="4" name="Rectangle 3"/>
          <p:cNvSpPr/>
          <p:nvPr/>
        </p:nvSpPr>
        <p:spPr>
          <a:xfrm>
            <a:off x="115748" y="1088782"/>
            <a:ext cx="11979796" cy="5355312"/>
          </a:xfrm>
          <a:prstGeom prst="rect">
            <a:avLst/>
          </a:prstGeom>
        </p:spPr>
        <p:txBody>
          <a:bodyPr wrap="square">
            <a:spAutoFit/>
          </a:bodyPr>
          <a:lstStyle/>
          <a:p>
            <a:r>
              <a:rPr lang="mr-IN" dirty="0" smtClean="0"/>
              <a:t>{"</a:t>
            </a:r>
            <a:r>
              <a:rPr lang="mr-IN" dirty="0" err="1"/>
              <a:t>LDAPConnection</a:t>
            </a:r>
            <a:r>
              <a:rPr lang="mr-IN" dirty="0"/>
              <a:t>": </a:t>
            </a:r>
            <a:r>
              <a:rPr lang="mr-IN" dirty="0" smtClean="0"/>
              <a:t>{</a:t>
            </a:r>
            <a:endParaRPr lang="en-US" dirty="0" smtClean="0"/>
          </a:p>
          <a:p>
            <a:r>
              <a:rPr lang="en-US" dirty="0" smtClean="0"/>
              <a:t>    </a:t>
            </a:r>
            <a:r>
              <a:rPr lang="mr-IN" dirty="0" smtClean="0"/>
              <a:t>"</a:t>
            </a:r>
            <a:r>
              <a:rPr lang="mr-IN" dirty="0"/>
              <a:t>URI": "</a:t>
            </a:r>
            <a:r>
              <a:rPr lang="mr-IN" dirty="0" err="1"/>
              <a:t>ldap</a:t>
            </a:r>
            <a:r>
              <a:rPr lang="mr-IN" dirty="0"/>
              <a:t>://mvs255.rtp.raleigh.ibm.com</a:t>
            </a:r>
            <a:r>
              <a:rPr lang="mr-IN" dirty="0" smtClean="0"/>
              <a:t>",</a:t>
            </a:r>
            <a:endParaRPr lang="en-US" dirty="0" smtClean="0"/>
          </a:p>
          <a:p>
            <a:r>
              <a:rPr lang="en-US" dirty="0"/>
              <a:t> </a:t>
            </a:r>
            <a:r>
              <a:rPr lang="en-US" dirty="0" smtClean="0"/>
              <a:t>   </a:t>
            </a:r>
            <a:r>
              <a:rPr lang="mr-IN" dirty="0" smtClean="0"/>
              <a:t>"</a:t>
            </a:r>
            <a:r>
              <a:rPr lang="mr-IN" dirty="0" err="1"/>
              <a:t>adminId</a:t>
            </a:r>
            <a:r>
              <a:rPr lang="mr-IN" dirty="0"/>
              <a:t>": "</a:t>
            </a:r>
            <a:r>
              <a:rPr lang="mr-IN" dirty="0" err="1"/>
              <a:t>racfid</a:t>
            </a:r>
            <a:r>
              <a:rPr lang="mr-IN" dirty="0"/>
              <a:t>=</a:t>
            </a:r>
            <a:r>
              <a:rPr lang="mr-IN" dirty="0" err="1"/>
              <a:t>BGREEN,profiletype</a:t>
            </a:r>
            <a:r>
              <a:rPr lang="mr-IN" dirty="0"/>
              <a:t>=USER,CN=RACF255,O=IBM,C=RTC</a:t>
            </a:r>
            <a:r>
              <a:rPr lang="mr-IN" dirty="0" smtClean="0"/>
              <a:t>",</a:t>
            </a:r>
            <a:endParaRPr lang="en-US" dirty="0" smtClean="0"/>
          </a:p>
          <a:p>
            <a:r>
              <a:rPr lang="en-US" dirty="0"/>
              <a:t> </a:t>
            </a:r>
            <a:r>
              <a:rPr lang="en-US" dirty="0" smtClean="0"/>
              <a:t>   </a:t>
            </a:r>
            <a:r>
              <a:rPr lang="mr-IN" dirty="0" smtClean="0"/>
              <a:t>"</a:t>
            </a:r>
            <a:r>
              <a:rPr lang="mr-IN" dirty="0" err="1"/>
              <a:t>adminPassword</a:t>
            </a:r>
            <a:r>
              <a:rPr lang="mr-IN" dirty="0"/>
              <a:t>": "rtc2fun</a:t>
            </a:r>
            <a:r>
              <a:rPr lang="mr-IN" dirty="0" smtClean="0"/>
              <a:t>"},</a:t>
            </a:r>
            <a:endParaRPr lang="en-US" dirty="0" smtClean="0"/>
          </a:p>
          <a:p>
            <a:r>
              <a:rPr lang="mr-IN" dirty="0" smtClean="0"/>
              <a:t>  </a:t>
            </a:r>
            <a:r>
              <a:rPr lang="mr-IN" dirty="0"/>
              <a:t>"</a:t>
            </a:r>
            <a:r>
              <a:rPr lang="mr-IN" dirty="0" err="1"/>
              <a:t>RTCServers</a:t>
            </a:r>
            <a:r>
              <a:rPr lang="mr-IN" dirty="0"/>
              <a:t>": </a:t>
            </a:r>
            <a:r>
              <a:rPr lang="mr-IN" dirty="0" smtClean="0"/>
              <a:t>[{</a:t>
            </a:r>
            <a:endParaRPr lang="en-US" dirty="0" smtClean="0"/>
          </a:p>
          <a:p>
            <a:r>
              <a:rPr lang="en-US" dirty="0"/>
              <a:t> </a:t>
            </a:r>
            <a:r>
              <a:rPr lang="en-US" dirty="0" smtClean="0"/>
              <a:t>       </a:t>
            </a:r>
            <a:r>
              <a:rPr lang="mr-IN" dirty="0" smtClean="0"/>
              <a:t>"</a:t>
            </a:r>
            <a:r>
              <a:rPr lang="mr-IN" dirty="0" err="1"/>
              <a:t>serverURI</a:t>
            </a:r>
            <a:r>
              <a:rPr lang="mr-IN" dirty="0"/>
              <a:t>": "</a:t>
            </a:r>
            <a:r>
              <a:rPr lang="mr-IN" dirty="0" err="1"/>
              <a:t>https</a:t>
            </a:r>
            <a:r>
              <a:rPr lang="mr-IN" dirty="0"/>
              <a:t>://rtceerb.rtp.raleigh.ibm.com:9443/</a:t>
            </a:r>
            <a:r>
              <a:rPr lang="mr-IN" dirty="0" err="1"/>
              <a:t>ccm</a:t>
            </a:r>
            <a:r>
              <a:rPr lang="mr-IN" dirty="0" smtClean="0"/>
              <a:t>",</a:t>
            </a:r>
            <a:endParaRPr lang="en-US" dirty="0" smtClean="0"/>
          </a:p>
          <a:p>
            <a:r>
              <a:rPr lang="mr-IN" dirty="0" smtClean="0"/>
              <a:t>    </a:t>
            </a:r>
            <a:r>
              <a:rPr lang="mr-IN" dirty="0"/>
              <a:t>"</a:t>
            </a:r>
            <a:r>
              <a:rPr lang="mr-IN" dirty="0" err="1"/>
              <a:t>admin</a:t>
            </a:r>
            <a:r>
              <a:rPr lang="mr-IN" dirty="0"/>
              <a:t>": "BGREEN</a:t>
            </a:r>
            <a:r>
              <a:rPr lang="mr-IN" dirty="0" smtClean="0"/>
              <a:t>",</a:t>
            </a:r>
            <a:endParaRPr lang="en-US" dirty="0" smtClean="0"/>
          </a:p>
          <a:p>
            <a:r>
              <a:rPr lang="mr-IN" dirty="0" smtClean="0"/>
              <a:t>    </a:t>
            </a:r>
            <a:r>
              <a:rPr lang="mr-IN" dirty="0"/>
              <a:t>"</a:t>
            </a:r>
            <a:r>
              <a:rPr lang="mr-IN" dirty="0" err="1"/>
              <a:t>password</a:t>
            </a:r>
            <a:r>
              <a:rPr lang="mr-IN" dirty="0"/>
              <a:t>": "rtc2fun</a:t>
            </a:r>
            <a:r>
              <a:rPr lang="mr-IN" dirty="0" smtClean="0"/>
              <a:t>",</a:t>
            </a:r>
            <a:endParaRPr lang="en-US" dirty="0" smtClean="0"/>
          </a:p>
          <a:p>
            <a:r>
              <a:rPr lang="mr-IN" dirty="0" smtClean="0"/>
              <a:t>    </a:t>
            </a:r>
            <a:r>
              <a:rPr lang="mr-IN" dirty="0"/>
              <a:t>"</a:t>
            </a:r>
            <a:r>
              <a:rPr lang="mr-IN" dirty="0" err="1"/>
              <a:t>Licenses</a:t>
            </a:r>
            <a:r>
              <a:rPr lang="mr-IN" dirty="0"/>
              <a:t>": </a:t>
            </a:r>
            <a:r>
              <a:rPr lang="mr-IN" dirty="0" smtClean="0"/>
              <a:t>[{</a:t>
            </a:r>
            <a:endParaRPr lang="en-US" dirty="0" smtClean="0"/>
          </a:p>
          <a:p>
            <a:r>
              <a:rPr lang="en-US" dirty="0"/>
              <a:t> </a:t>
            </a:r>
            <a:r>
              <a:rPr lang="en-US" dirty="0" smtClean="0"/>
              <a:t>           </a:t>
            </a:r>
            <a:r>
              <a:rPr lang="mr-IN" dirty="0" smtClean="0"/>
              <a:t>"</a:t>
            </a:r>
            <a:r>
              <a:rPr lang="mr-IN" dirty="0" err="1"/>
              <a:t>Rational</a:t>
            </a:r>
            <a:r>
              <a:rPr lang="mr-IN" dirty="0"/>
              <a:t> </a:t>
            </a:r>
            <a:r>
              <a:rPr lang="mr-IN" dirty="0" err="1"/>
              <a:t>Team</a:t>
            </a:r>
            <a:r>
              <a:rPr lang="mr-IN" dirty="0"/>
              <a:t> </a:t>
            </a:r>
            <a:r>
              <a:rPr lang="mr-IN" dirty="0" err="1"/>
              <a:t>Concert</a:t>
            </a:r>
            <a:r>
              <a:rPr lang="mr-IN" dirty="0"/>
              <a:t> - Developer (</a:t>
            </a:r>
            <a:r>
              <a:rPr lang="mr-IN" dirty="0" err="1"/>
              <a:t>Trial</a:t>
            </a:r>
            <a:r>
              <a:rPr lang="mr-IN" dirty="0" smtClean="0"/>
              <a:t>)":</a:t>
            </a:r>
            <a:r>
              <a:rPr lang="en-US" dirty="0" smtClean="0"/>
              <a:t> </a:t>
            </a:r>
            <a:r>
              <a:rPr lang="mr-IN" dirty="0" smtClean="0"/>
              <a:t>"</a:t>
            </a:r>
            <a:r>
              <a:rPr lang="mr-IN" dirty="0" err="1"/>
              <a:t>racfid</a:t>
            </a:r>
            <a:r>
              <a:rPr lang="mr-IN" dirty="0"/>
              <a:t>=</a:t>
            </a:r>
            <a:r>
              <a:rPr lang="mr-IN" dirty="0" err="1"/>
              <a:t>RTCFLT,profiletype</a:t>
            </a:r>
            <a:r>
              <a:rPr lang="mr-IN" dirty="0"/>
              <a:t>=GROUP,CN=RACF255,O=IBM,C=RTC</a:t>
            </a:r>
            <a:r>
              <a:rPr lang="mr-IN" dirty="0" smtClean="0"/>
              <a:t>"}],</a:t>
            </a:r>
            <a:endParaRPr lang="en-US" dirty="0" smtClean="0"/>
          </a:p>
          <a:p>
            <a:r>
              <a:rPr lang="en-US" dirty="0"/>
              <a:t> </a:t>
            </a:r>
            <a:r>
              <a:rPr lang="en-US" dirty="0" smtClean="0"/>
              <a:t>       </a:t>
            </a:r>
            <a:r>
              <a:rPr lang="mr-IN" dirty="0" smtClean="0"/>
              <a:t>"</a:t>
            </a:r>
            <a:r>
              <a:rPr lang="mr-IN" dirty="0"/>
              <a:t>Project </a:t>
            </a:r>
            <a:r>
              <a:rPr lang="mr-IN" dirty="0" err="1"/>
              <a:t>Areas</a:t>
            </a:r>
            <a:r>
              <a:rPr lang="mr-IN" dirty="0"/>
              <a:t>": </a:t>
            </a:r>
            <a:r>
              <a:rPr lang="mr-IN" dirty="0" smtClean="0"/>
              <a:t>[{</a:t>
            </a:r>
            <a:endParaRPr lang="en-US" dirty="0" smtClean="0"/>
          </a:p>
          <a:p>
            <a:r>
              <a:rPr lang="mr-IN" dirty="0" smtClean="0"/>
              <a:t>        </a:t>
            </a:r>
            <a:r>
              <a:rPr lang="mr-IN" dirty="0"/>
              <a:t>"</a:t>
            </a:r>
            <a:r>
              <a:rPr lang="mr-IN" dirty="0" err="1"/>
              <a:t>name</a:t>
            </a:r>
            <a:r>
              <a:rPr lang="mr-IN" dirty="0"/>
              <a:t>": "</a:t>
            </a:r>
            <a:r>
              <a:rPr lang="mr-IN" dirty="0" err="1"/>
              <a:t>Pet</a:t>
            </a:r>
            <a:r>
              <a:rPr lang="mr-IN" dirty="0"/>
              <a:t> </a:t>
            </a:r>
            <a:r>
              <a:rPr lang="mr-IN" dirty="0" err="1"/>
              <a:t>Store</a:t>
            </a:r>
            <a:r>
              <a:rPr lang="mr-IN" dirty="0" smtClean="0"/>
              <a:t>",</a:t>
            </a:r>
            <a:endParaRPr lang="en-US" dirty="0" smtClean="0"/>
          </a:p>
          <a:p>
            <a:r>
              <a:rPr lang="mr-IN" dirty="0" smtClean="0"/>
              <a:t>        </a:t>
            </a:r>
            <a:r>
              <a:rPr lang="mr-IN" dirty="0"/>
              <a:t>"</a:t>
            </a:r>
            <a:r>
              <a:rPr lang="mr-IN" dirty="0" err="1"/>
              <a:t>Administrators</a:t>
            </a:r>
            <a:r>
              <a:rPr lang="mr-IN" dirty="0"/>
              <a:t>": "</a:t>
            </a:r>
            <a:r>
              <a:rPr lang="mr-IN" dirty="0" err="1"/>
              <a:t>racfid</a:t>
            </a:r>
            <a:r>
              <a:rPr lang="mr-IN" dirty="0"/>
              <a:t>=</a:t>
            </a:r>
            <a:r>
              <a:rPr lang="mr-IN" dirty="0" err="1"/>
              <a:t>JAZPADMN,profiletype</a:t>
            </a:r>
            <a:r>
              <a:rPr lang="mr-IN" dirty="0"/>
              <a:t>=GROUP,CN=RACF255,O=IBM,C=RTC</a:t>
            </a:r>
            <a:r>
              <a:rPr lang="mr-IN" dirty="0" smtClean="0"/>
              <a:t>",</a:t>
            </a:r>
            <a:endParaRPr lang="en-US" dirty="0" smtClean="0"/>
          </a:p>
          <a:p>
            <a:r>
              <a:rPr lang="mr-IN" dirty="0" smtClean="0"/>
              <a:t>        </a:t>
            </a:r>
            <a:r>
              <a:rPr lang="mr-IN" dirty="0"/>
              <a:t>"</a:t>
            </a:r>
            <a:r>
              <a:rPr lang="mr-IN" dirty="0" err="1"/>
              <a:t>Members</a:t>
            </a:r>
            <a:r>
              <a:rPr lang="mr-IN" dirty="0"/>
              <a:t>": </a:t>
            </a:r>
            <a:r>
              <a:rPr lang="en-US" dirty="0" smtClean="0"/>
              <a:t>         </a:t>
            </a:r>
            <a:r>
              <a:rPr lang="mr-IN" dirty="0" smtClean="0"/>
              <a:t>"</a:t>
            </a:r>
            <a:r>
              <a:rPr lang="mr-IN" dirty="0" err="1"/>
              <a:t>racfid</a:t>
            </a:r>
            <a:r>
              <a:rPr lang="mr-IN" dirty="0"/>
              <a:t>=</a:t>
            </a:r>
            <a:r>
              <a:rPr lang="mr-IN" dirty="0" err="1"/>
              <a:t>JAZZGRP,profiletype</a:t>
            </a:r>
            <a:r>
              <a:rPr lang="mr-IN" dirty="0"/>
              <a:t>=GROUP,CN=RACF255,O=IBM,C=RTC</a:t>
            </a:r>
            <a:r>
              <a:rPr lang="mr-IN" dirty="0" smtClean="0"/>
              <a:t>",</a:t>
            </a:r>
            <a:endParaRPr lang="en-US" dirty="0" smtClean="0"/>
          </a:p>
          <a:p>
            <a:r>
              <a:rPr lang="mr-IN" dirty="0" smtClean="0"/>
              <a:t>        </a:t>
            </a:r>
            <a:r>
              <a:rPr lang="mr-IN" dirty="0"/>
              <a:t>"</a:t>
            </a:r>
            <a:r>
              <a:rPr lang="mr-IN" dirty="0" err="1"/>
              <a:t>Process</a:t>
            </a:r>
            <a:r>
              <a:rPr lang="mr-IN" dirty="0"/>
              <a:t> </a:t>
            </a:r>
            <a:r>
              <a:rPr lang="mr-IN" dirty="0" err="1"/>
              <a:t>Roles</a:t>
            </a:r>
            <a:r>
              <a:rPr lang="mr-IN" dirty="0"/>
              <a:t>": </a:t>
            </a:r>
            <a:r>
              <a:rPr lang="mr-IN" dirty="0" smtClean="0"/>
              <a:t>[</a:t>
            </a:r>
            <a:endParaRPr lang="en-US" dirty="0" smtClean="0"/>
          </a:p>
          <a:p>
            <a:r>
              <a:rPr lang="mr-IN" dirty="0" smtClean="0"/>
              <a:t>            </a:t>
            </a:r>
            <a:r>
              <a:rPr lang="mr-IN" dirty="0"/>
              <a:t>{"</a:t>
            </a:r>
            <a:r>
              <a:rPr lang="mr-IN" dirty="0" err="1" smtClean="0"/>
              <a:t>Analyst</a:t>
            </a:r>
            <a:r>
              <a:rPr lang="mr-IN" dirty="0" smtClean="0"/>
              <a:t>": </a:t>
            </a:r>
            <a:r>
              <a:rPr lang="en-US" dirty="0" smtClean="0"/>
              <a:t>               </a:t>
            </a:r>
            <a:r>
              <a:rPr lang="mr-IN" dirty="0" smtClean="0"/>
              <a:t>"</a:t>
            </a:r>
            <a:r>
              <a:rPr lang="mr-IN" dirty="0" err="1" smtClean="0"/>
              <a:t>racfid</a:t>
            </a:r>
            <a:r>
              <a:rPr lang="mr-IN" dirty="0" smtClean="0"/>
              <a:t>=</a:t>
            </a:r>
            <a:r>
              <a:rPr lang="mr-IN" dirty="0" err="1" smtClean="0"/>
              <a:t>APETK,profiletype</a:t>
            </a:r>
            <a:r>
              <a:rPr lang="mr-IN" dirty="0" smtClean="0"/>
              <a:t>=GROUP,CN=RACF255,O=IBM,C=RTC"},</a:t>
            </a:r>
            <a:endParaRPr lang="en-US" dirty="0" smtClean="0"/>
          </a:p>
          <a:p>
            <a:r>
              <a:rPr lang="mr-IN" dirty="0" smtClean="0"/>
              <a:t>            </a:t>
            </a:r>
            <a:r>
              <a:rPr lang="en-US" dirty="0" smtClean="0"/>
              <a:t> </a:t>
            </a:r>
            <a:r>
              <a:rPr lang="mr-IN" dirty="0" smtClean="0"/>
              <a:t>{"Developer": </a:t>
            </a:r>
            <a:r>
              <a:rPr lang="en-US" dirty="0" smtClean="0"/>
              <a:t>          </a:t>
            </a:r>
            <a:r>
              <a:rPr lang="mr-IN" dirty="0" smtClean="0"/>
              <a:t>"</a:t>
            </a:r>
            <a:r>
              <a:rPr lang="mr-IN" dirty="0" err="1" smtClean="0"/>
              <a:t>racfid</a:t>
            </a:r>
            <a:r>
              <a:rPr lang="mr-IN" dirty="0" smtClean="0"/>
              <a:t>=</a:t>
            </a:r>
            <a:r>
              <a:rPr lang="mr-IN" dirty="0" err="1" smtClean="0"/>
              <a:t>OPETK,profiletype</a:t>
            </a:r>
            <a:r>
              <a:rPr lang="mr-IN" dirty="0" smtClean="0"/>
              <a:t>=GROUP,CN=RACF255,O=IBM,C=RTC"},</a:t>
            </a:r>
            <a:endParaRPr lang="en-US" dirty="0" smtClean="0"/>
          </a:p>
          <a:p>
            <a:r>
              <a:rPr lang="mr-IN" dirty="0" smtClean="0"/>
              <a:t>            </a:t>
            </a:r>
            <a:r>
              <a:rPr lang="mr-IN" dirty="0"/>
              <a:t>{"Project </a:t>
            </a:r>
            <a:r>
              <a:rPr lang="mr-IN" dirty="0" err="1"/>
              <a:t>Manager</a:t>
            </a:r>
            <a:r>
              <a:rPr lang="mr-IN" dirty="0"/>
              <a:t>": "</a:t>
            </a:r>
            <a:r>
              <a:rPr lang="mr-IN" dirty="0" err="1"/>
              <a:t>racfid</a:t>
            </a:r>
            <a:r>
              <a:rPr lang="mr-IN" dirty="0"/>
              <a:t>=</a:t>
            </a:r>
            <a:r>
              <a:rPr lang="mr-IN" dirty="0" err="1"/>
              <a:t>APETK,profiletype</a:t>
            </a:r>
            <a:r>
              <a:rPr lang="mr-IN" dirty="0"/>
              <a:t>=GROUP,CN=RACF255,O=IBM,C=RTC</a:t>
            </a:r>
            <a:r>
              <a:rPr lang="mr-IN" dirty="0" smtClean="0"/>
              <a:t>"},</a:t>
            </a:r>
            <a:endParaRPr lang="en-US" dirty="0" smtClean="0"/>
          </a:p>
          <a:p>
            <a:r>
              <a:rPr lang="mr-IN" dirty="0" smtClean="0"/>
              <a:t>            </a:t>
            </a:r>
            <a:r>
              <a:rPr lang="mr-IN" dirty="0"/>
              <a:t>{"</a:t>
            </a:r>
            <a:r>
              <a:rPr lang="mr-IN" dirty="0" err="1"/>
              <a:t>Tester</a:t>
            </a:r>
            <a:r>
              <a:rPr lang="mr-IN" dirty="0"/>
              <a:t>": </a:t>
            </a:r>
            <a:r>
              <a:rPr lang="en-US" dirty="0" smtClean="0"/>
              <a:t>                   </a:t>
            </a:r>
            <a:r>
              <a:rPr lang="mr-IN" dirty="0" smtClean="0"/>
              <a:t>"</a:t>
            </a:r>
            <a:r>
              <a:rPr lang="mr-IN" dirty="0" err="1"/>
              <a:t>racfid</a:t>
            </a:r>
            <a:r>
              <a:rPr lang="mr-IN" dirty="0"/>
              <a:t>=</a:t>
            </a:r>
            <a:r>
              <a:rPr lang="mr-IN" dirty="0" err="1"/>
              <a:t>TJKEK,profiletype</a:t>
            </a:r>
            <a:r>
              <a:rPr lang="mr-IN" dirty="0"/>
              <a:t>=GROUP,CN=RACF255,O=IBM,C=RTC</a:t>
            </a:r>
            <a:r>
              <a:rPr lang="mr-IN" dirty="0" smtClean="0"/>
              <a:t>"}]}]}]}</a:t>
            </a:r>
            <a:endParaRPr lang="en-US" dirty="0"/>
          </a:p>
        </p:txBody>
      </p:sp>
    </p:spTree>
    <p:extLst>
      <p:ext uri="{BB962C8B-B14F-4D97-AF65-F5344CB8AC3E}">
        <p14:creationId xmlns:p14="http://schemas.microsoft.com/office/powerpoint/2010/main" val="21453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Questions</a:t>
            </a:r>
            <a:endParaRPr lang="en-US" dirty="0"/>
          </a:p>
        </p:txBody>
      </p:sp>
      <p:sp>
        <p:nvSpPr>
          <p:cNvPr id="5" name="Content Placeholder 4"/>
          <p:cNvSpPr>
            <a:spLocks noGrp="1"/>
          </p:cNvSpPr>
          <p:nvPr>
            <p:ph idx="1"/>
          </p:nvPr>
        </p:nvSpPr>
        <p:spPr>
          <a:xfrm>
            <a:off x="208150" y="1266445"/>
            <a:ext cx="9952567" cy="4903127"/>
          </a:xfrm>
        </p:spPr>
        <p:txBody>
          <a:bodyPr>
            <a:normAutofit/>
          </a:bodyPr>
          <a:lstStyle/>
          <a:p>
            <a:pPr marL="457200" indent="-457200">
              <a:buFont typeface="+mj-lt"/>
              <a:buAutoNum type="arabicPeriod"/>
            </a:pPr>
            <a:r>
              <a:rPr lang="en-US" dirty="0"/>
              <a:t>What is the RACF DN for the user’s name? </a:t>
            </a:r>
            <a:r>
              <a:rPr lang="en-US" dirty="0" err="1" smtClean="0"/>
              <a:t>racfprogrammername</a:t>
            </a:r>
            <a:r>
              <a:rPr lang="en-US" dirty="0" smtClean="0"/>
              <a:t>? Do all users have this attribute?</a:t>
            </a:r>
            <a:endParaRPr lang="en-US" dirty="0"/>
          </a:p>
          <a:p>
            <a:pPr marL="457200" indent="-457200">
              <a:buFont typeface="+mj-lt"/>
              <a:buAutoNum type="arabicPeriod"/>
            </a:pPr>
            <a:r>
              <a:rPr lang="en-US" dirty="0" smtClean="0"/>
              <a:t>Do </a:t>
            </a:r>
            <a:r>
              <a:rPr lang="en-US" dirty="0"/>
              <a:t>all user sync operations need to be logged, or just errors and warnings?</a:t>
            </a:r>
          </a:p>
          <a:p>
            <a:pPr marL="457200" indent="-457200">
              <a:buFont typeface="+mj-lt"/>
              <a:buAutoNum type="arabicPeriod"/>
            </a:pPr>
            <a:r>
              <a:rPr lang="en-US" dirty="0"/>
              <a:t>Should a —simulate option be supported to log what will be done without making the changes in RTC</a:t>
            </a:r>
            <a:r>
              <a:rPr lang="en-US" dirty="0" smtClean="0"/>
              <a:t>? Yes, especially if a configuration mapping file is required to debug the file</a:t>
            </a:r>
            <a:r>
              <a:rPr lang="en-US" dirty="0" smtClean="0"/>
              <a:t>.</a:t>
            </a:r>
            <a:endParaRPr lang="en-US" dirty="0"/>
          </a:p>
        </p:txBody>
      </p:sp>
    </p:spTree>
    <p:extLst>
      <p:ext uri="{BB962C8B-B14F-4D97-AF65-F5344CB8AC3E}">
        <p14:creationId xmlns:p14="http://schemas.microsoft.com/office/powerpoint/2010/main" val="505467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IoT Design">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3B1E5"/>
      </a:hlink>
      <a:folHlink>
        <a:srgbClr val="4FF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1293</Words>
  <Application>Microsoft Macintosh PowerPoint</Application>
  <PresentationFormat>Widescreen</PresentationFormat>
  <Paragraphs>122</Paragraphs>
  <Slides>20</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Calibri</vt:lpstr>
      <vt:lpstr>Gill Sans</vt:lpstr>
      <vt:lpstr>Helvetica Neue</vt:lpstr>
      <vt:lpstr>HelvNeue for IBM</vt:lpstr>
      <vt:lpstr>HelvNeue for IBM Light</vt:lpstr>
      <vt:lpstr>Lubalin for IBM Book</vt:lpstr>
      <vt:lpstr>Lubalin for IBM Demi</vt:lpstr>
      <vt:lpstr>Lubalin for IBM Extra Light</vt:lpstr>
      <vt:lpstr>Lucida Grande</vt:lpstr>
      <vt:lpstr>Mangal</vt:lpstr>
      <vt:lpstr>MS PGothic</vt:lpstr>
      <vt:lpstr>ＭＳ Ｐゴシック</vt:lpstr>
      <vt:lpstr>ヒラギノ角ゴ ProN W3</vt:lpstr>
      <vt:lpstr>Arial</vt:lpstr>
      <vt:lpstr>IoT Design</vt:lpstr>
      <vt:lpstr>Syncing LDAP and RTC LDAP2RTCSync Utility March 2017   </vt:lpstr>
      <vt:lpstr>Agenda</vt:lpstr>
      <vt:lpstr>Current Status</vt:lpstr>
      <vt:lpstr>Requirements</vt:lpstr>
      <vt:lpstr>Design (updated)</vt:lpstr>
      <vt:lpstr>3. RTC configuration in a separate JSON</vt:lpstr>
      <vt:lpstr>Assumptions for scalability</vt:lpstr>
      <vt:lpstr>Example configuration file</vt:lpstr>
      <vt:lpstr>Open Questions</vt:lpstr>
      <vt:lpstr>Backup</vt:lpstr>
      <vt:lpstr>The following charts are based on the previous design</vt:lpstr>
      <vt:lpstr>RTC configuration organizationalUnit</vt:lpstr>
      <vt:lpstr>RTC Server, JazzAdmins and JazzUsers</vt:lpstr>
      <vt:lpstr>Installed Client Access Licenses and License Allocation</vt:lpstr>
      <vt:lpstr>RTC Project and Team Areas</vt:lpstr>
      <vt:lpstr>Process Roles</vt:lpstr>
      <vt:lpstr>z/OS TDS configuration options</vt:lpstr>
      <vt:lpstr>1. TDS configured for RACF and LDBM backends</vt:lpstr>
      <vt:lpstr>2. Federated LDAP servers</vt:lpstr>
      <vt:lpstr>Open Questions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Syncing LDAP and RTC LDAP2RTCSync Utility March 2017   </dc:title>
  <dc:creator>Jim Amsden</dc:creator>
  <cp:lastModifiedBy>Jim Amsden</cp:lastModifiedBy>
  <cp:revision>21</cp:revision>
  <dcterms:created xsi:type="dcterms:W3CDTF">2017-03-07T14:23:22Z</dcterms:created>
  <dcterms:modified xsi:type="dcterms:W3CDTF">2017-03-14T18:53:42Z</dcterms:modified>
</cp:coreProperties>
</file>