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8" r:id="rId13"/>
    <p:sldId id="269" r:id="rId14"/>
    <p:sldId id="270" r:id="rId15"/>
    <p:sldId id="271"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varScale="1">
        <p:scale>
          <a:sx n="69" d="100"/>
          <a:sy n="69" d="100"/>
        </p:scale>
        <p:origin x="78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F9F0EF5-5F5C-4F9F-B044-36A19B77F722}" type="datetimeFigureOut">
              <a:rPr lang="en-US" smtClean="0"/>
              <a:t>11/15/2020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A2DEF0F-10A9-43A6-A6D4-429BF8F80D78}" type="slidenum">
              <a:rPr lang="en-US" smtClean="0"/>
              <a:t>‹#›</a:t>
            </a:fld>
            <a:endParaRPr lang="en-US"/>
          </a:p>
        </p:txBody>
      </p:sp>
    </p:spTree>
    <p:extLst>
      <p:ext uri="{BB962C8B-B14F-4D97-AF65-F5344CB8AC3E}">
        <p14:creationId xmlns:p14="http://schemas.microsoft.com/office/powerpoint/2010/main" val="1658096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9F0EF5-5F5C-4F9F-B044-36A19B77F722}"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DEF0F-10A9-43A6-A6D4-429BF8F80D78}" type="slidenum">
              <a:rPr lang="en-US" smtClean="0"/>
              <a:t>‹#›</a:t>
            </a:fld>
            <a:endParaRPr lang="en-US"/>
          </a:p>
        </p:txBody>
      </p:sp>
    </p:spTree>
    <p:extLst>
      <p:ext uri="{BB962C8B-B14F-4D97-AF65-F5344CB8AC3E}">
        <p14:creationId xmlns:p14="http://schemas.microsoft.com/office/powerpoint/2010/main" val="527336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9F0EF5-5F5C-4F9F-B044-36A19B77F722}"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DEF0F-10A9-43A6-A6D4-429BF8F80D78}" type="slidenum">
              <a:rPr lang="en-US" smtClean="0"/>
              <a:t>‹#›</a:t>
            </a:fld>
            <a:endParaRPr lang="en-US"/>
          </a:p>
        </p:txBody>
      </p:sp>
    </p:spTree>
    <p:extLst>
      <p:ext uri="{BB962C8B-B14F-4D97-AF65-F5344CB8AC3E}">
        <p14:creationId xmlns:p14="http://schemas.microsoft.com/office/powerpoint/2010/main" val="638042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9F0EF5-5F5C-4F9F-B044-36A19B77F722}"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DEF0F-10A9-43A6-A6D4-429BF8F80D78}"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28175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9F0EF5-5F5C-4F9F-B044-36A19B77F722}"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DEF0F-10A9-43A6-A6D4-429BF8F80D78}" type="slidenum">
              <a:rPr lang="en-US" smtClean="0"/>
              <a:t>‹#›</a:t>
            </a:fld>
            <a:endParaRPr lang="en-US"/>
          </a:p>
        </p:txBody>
      </p:sp>
    </p:spTree>
    <p:extLst>
      <p:ext uri="{BB962C8B-B14F-4D97-AF65-F5344CB8AC3E}">
        <p14:creationId xmlns:p14="http://schemas.microsoft.com/office/powerpoint/2010/main" val="1918737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9F0EF5-5F5C-4F9F-B044-36A19B77F722}" type="datetimeFigureOut">
              <a:rPr lang="en-US" smtClean="0"/>
              <a:t>11/15/2020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2DEF0F-10A9-43A6-A6D4-429BF8F80D78}" type="slidenum">
              <a:rPr lang="en-US" smtClean="0"/>
              <a:t>‹#›</a:t>
            </a:fld>
            <a:endParaRPr lang="en-US"/>
          </a:p>
        </p:txBody>
      </p:sp>
    </p:spTree>
    <p:extLst>
      <p:ext uri="{BB962C8B-B14F-4D97-AF65-F5344CB8AC3E}">
        <p14:creationId xmlns:p14="http://schemas.microsoft.com/office/powerpoint/2010/main" val="2248482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9F0EF5-5F5C-4F9F-B044-36A19B77F722}" type="datetimeFigureOut">
              <a:rPr lang="en-US" smtClean="0"/>
              <a:t>11/15/2020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2DEF0F-10A9-43A6-A6D4-429BF8F80D78}" type="slidenum">
              <a:rPr lang="en-US" smtClean="0"/>
              <a:t>‹#›</a:t>
            </a:fld>
            <a:endParaRPr lang="en-US"/>
          </a:p>
        </p:txBody>
      </p:sp>
    </p:spTree>
    <p:extLst>
      <p:ext uri="{BB962C8B-B14F-4D97-AF65-F5344CB8AC3E}">
        <p14:creationId xmlns:p14="http://schemas.microsoft.com/office/powerpoint/2010/main" val="23032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9F0EF5-5F5C-4F9F-B044-36A19B77F722}"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DEF0F-10A9-43A6-A6D4-429BF8F80D78}" type="slidenum">
              <a:rPr lang="en-US" smtClean="0"/>
              <a:t>‹#›</a:t>
            </a:fld>
            <a:endParaRPr lang="en-US"/>
          </a:p>
        </p:txBody>
      </p:sp>
    </p:spTree>
    <p:extLst>
      <p:ext uri="{BB962C8B-B14F-4D97-AF65-F5344CB8AC3E}">
        <p14:creationId xmlns:p14="http://schemas.microsoft.com/office/powerpoint/2010/main" val="30547081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9F0EF5-5F5C-4F9F-B044-36A19B77F722}"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DEF0F-10A9-43A6-A6D4-429BF8F80D78}" type="slidenum">
              <a:rPr lang="en-US" smtClean="0"/>
              <a:t>‹#›</a:t>
            </a:fld>
            <a:endParaRPr lang="en-US"/>
          </a:p>
        </p:txBody>
      </p:sp>
    </p:spTree>
    <p:extLst>
      <p:ext uri="{BB962C8B-B14F-4D97-AF65-F5344CB8AC3E}">
        <p14:creationId xmlns:p14="http://schemas.microsoft.com/office/powerpoint/2010/main" val="1152948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9F0EF5-5F5C-4F9F-B044-36A19B77F722}"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DEF0F-10A9-43A6-A6D4-429BF8F80D78}" type="slidenum">
              <a:rPr lang="en-US" smtClean="0"/>
              <a:t>‹#›</a:t>
            </a:fld>
            <a:endParaRPr lang="en-US"/>
          </a:p>
        </p:txBody>
      </p:sp>
    </p:spTree>
    <p:extLst>
      <p:ext uri="{BB962C8B-B14F-4D97-AF65-F5344CB8AC3E}">
        <p14:creationId xmlns:p14="http://schemas.microsoft.com/office/powerpoint/2010/main" val="70711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9F0EF5-5F5C-4F9F-B044-36A19B77F722}"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DEF0F-10A9-43A6-A6D4-429BF8F80D78}" type="slidenum">
              <a:rPr lang="en-US" smtClean="0"/>
              <a:t>‹#›</a:t>
            </a:fld>
            <a:endParaRPr lang="en-US"/>
          </a:p>
        </p:txBody>
      </p:sp>
    </p:spTree>
    <p:extLst>
      <p:ext uri="{BB962C8B-B14F-4D97-AF65-F5344CB8AC3E}">
        <p14:creationId xmlns:p14="http://schemas.microsoft.com/office/powerpoint/2010/main" val="955753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9F0EF5-5F5C-4F9F-B044-36A19B77F722}"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DEF0F-10A9-43A6-A6D4-429BF8F80D78}" type="slidenum">
              <a:rPr lang="en-US" smtClean="0"/>
              <a:t>‹#›</a:t>
            </a:fld>
            <a:endParaRPr lang="en-US"/>
          </a:p>
        </p:txBody>
      </p:sp>
    </p:spTree>
    <p:extLst>
      <p:ext uri="{BB962C8B-B14F-4D97-AF65-F5344CB8AC3E}">
        <p14:creationId xmlns:p14="http://schemas.microsoft.com/office/powerpoint/2010/main" val="1557934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9F0EF5-5F5C-4F9F-B044-36A19B77F722}" type="datetimeFigureOut">
              <a:rPr lang="en-US" smtClean="0"/>
              <a:t>11/15/2020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2DEF0F-10A9-43A6-A6D4-429BF8F80D78}" type="slidenum">
              <a:rPr lang="en-US" smtClean="0"/>
              <a:t>‹#›</a:t>
            </a:fld>
            <a:endParaRPr lang="en-US"/>
          </a:p>
        </p:txBody>
      </p:sp>
    </p:spTree>
    <p:extLst>
      <p:ext uri="{BB962C8B-B14F-4D97-AF65-F5344CB8AC3E}">
        <p14:creationId xmlns:p14="http://schemas.microsoft.com/office/powerpoint/2010/main" val="2742628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9F0EF5-5F5C-4F9F-B044-36A19B77F722}" type="datetimeFigureOut">
              <a:rPr lang="en-US" smtClean="0"/>
              <a:t>11/15/2020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2DEF0F-10A9-43A6-A6D4-429BF8F80D78}" type="slidenum">
              <a:rPr lang="en-US" smtClean="0"/>
              <a:t>‹#›</a:t>
            </a:fld>
            <a:endParaRPr lang="en-US"/>
          </a:p>
        </p:txBody>
      </p:sp>
    </p:spTree>
    <p:extLst>
      <p:ext uri="{BB962C8B-B14F-4D97-AF65-F5344CB8AC3E}">
        <p14:creationId xmlns:p14="http://schemas.microsoft.com/office/powerpoint/2010/main" val="1635309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9F0EF5-5F5C-4F9F-B044-36A19B77F722}" type="datetimeFigureOut">
              <a:rPr lang="en-US" smtClean="0"/>
              <a:t>11/15/2020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2DEF0F-10A9-43A6-A6D4-429BF8F80D78}" type="slidenum">
              <a:rPr lang="en-US" smtClean="0"/>
              <a:t>‹#›</a:t>
            </a:fld>
            <a:endParaRPr lang="en-US"/>
          </a:p>
        </p:txBody>
      </p:sp>
    </p:spTree>
    <p:extLst>
      <p:ext uri="{BB962C8B-B14F-4D97-AF65-F5344CB8AC3E}">
        <p14:creationId xmlns:p14="http://schemas.microsoft.com/office/powerpoint/2010/main" val="3149853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9F0EF5-5F5C-4F9F-B044-36A19B77F722}"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DEF0F-10A9-43A6-A6D4-429BF8F80D78}" type="slidenum">
              <a:rPr lang="en-US" smtClean="0"/>
              <a:t>‹#›</a:t>
            </a:fld>
            <a:endParaRPr lang="en-US"/>
          </a:p>
        </p:txBody>
      </p:sp>
    </p:spTree>
    <p:extLst>
      <p:ext uri="{BB962C8B-B14F-4D97-AF65-F5344CB8AC3E}">
        <p14:creationId xmlns:p14="http://schemas.microsoft.com/office/powerpoint/2010/main" val="2498026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9F0EF5-5F5C-4F9F-B044-36A19B77F722}"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DEF0F-10A9-43A6-A6D4-429BF8F80D78}" type="slidenum">
              <a:rPr lang="en-US" smtClean="0"/>
              <a:t>‹#›</a:t>
            </a:fld>
            <a:endParaRPr lang="en-US"/>
          </a:p>
        </p:txBody>
      </p:sp>
    </p:spTree>
    <p:extLst>
      <p:ext uri="{BB962C8B-B14F-4D97-AF65-F5344CB8AC3E}">
        <p14:creationId xmlns:p14="http://schemas.microsoft.com/office/powerpoint/2010/main" val="1605085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F9F0EF5-5F5C-4F9F-B044-36A19B77F722}" type="datetimeFigureOut">
              <a:rPr lang="en-US" smtClean="0"/>
              <a:t>11/15/2020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A2DEF0F-10A9-43A6-A6D4-429BF8F80D78}" type="slidenum">
              <a:rPr lang="en-US" smtClean="0"/>
              <a:t>‹#›</a:t>
            </a:fld>
            <a:endParaRPr lang="en-US"/>
          </a:p>
        </p:txBody>
      </p:sp>
    </p:spTree>
    <p:extLst>
      <p:ext uri="{BB962C8B-B14F-4D97-AF65-F5344CB8AC3E}">
        <p14:creationId xmlns:p14="http://schemas.microsoft.com/office/powerpoint/2010/main" val="714480563"/>
      </p:ext>
    </p:extLst>
  </p:cSld>
  <p:clrMap bg1="dk1" tx1="lt1" bg2="dk2" tx2="lt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microsoft.com/we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BF30A-96AB-4481-A791-9574DC4D6AA4}"/>
              </a:ext>
            </a:extLst>
          </p:cNvPr>
          <p:cNvSpPr>
            <a:spLocks noGrp="1"/>
          </p:cNvSpPr>
          <p:nvPr>
            <p:ph type="ctrTitle"/>
          </p:nvPr>
        </p:nvSpPr>
        <p:spPr>
          <a:xfrm>
            <a:off x="1876424" y="1122363"/>
            <a:ext cx="8791575" cy="1413019"/>
          </a:xfrm>
        </p:spPr>
        <p:txBody>
          <a:bodyPr>
            <a:normAutofit/>
          </a:bodyPr>
          <a:lstStyle/>
          <a:p>
            <a:pPr algn="ct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An Multi Collaborative </a:t>
            </a:r>
            <a:br>
              <a:rPr lang="en-US" sz="3600" dirty="0">
                <a:effectLst/>
                <a:latin typeface="Times New Roman" panose="02020603050405020304" pitchFamily="18" charset="0"/>
                <a:ea typeface="Calibri" panose="020F0502020204030204" pitchFamily="34" charset="0"/>
                <a:cs typeface="Times New Roman" panose="02020603050405020304" pitchFamily="18" charset="0"/>
              </a:rPr>
            </a:b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Agents in E-Commerce System</a:t>
            </a:r>
            <a:endParaRPr lang="en-US"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7014202-8354-4668-A0D0-CB4B5B1AF8D0}"/>
              </a:ext>
            </a:extLst>
          </p:cNvPr>
          <p:cNvSpPr>
            <a:spLocks noGrp="1"/>
          </p:cNvSpPr>
          <p:nvPr>
            <p:ph type="subTitle" idx="1"/>
          </p:nvPr>
        </p:nvSpPr>
        <p:spPr>
          <a:xfrm>
            <a:off x="1876424" y="2729345"/>
            <a:ext cx="10010776" cy="4031673"/>
          </a:xfrm>
        </p:spPr>
        <p:txBody>
          <a:bodyPr>
            <a:normAutofit/>
          </a:bodyPr>
          <a:lstStyle/>
          <a:p>
            <a:pPr>
              <a:lnSpc>
                <a:spcPct val="100000"/>
              </a:lnSpc>
            </a:pPr>
            <a:r>
              <a:rPr lang="en-US" sz="2400" dirty="0"/>
              <a:t>                                     UNDER THE GUIDANCE OF </a:t>
            </a:r>
          </a:p>
          <a:p>
            <a:pPr>
              <a:lnSpc>
                <a:spcPct val="100000"/>
              </a:lnSpc>
            </a:pPr>
            <a:r>
              <a:rPr lang="en-US" sz="2400" dirty="0"/>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M.TRINATHBASU </a:t>
            </a:r>
          </a:p>
          <a:p>
            <a:r>
              <a:rPr lang="en-US" sz="2400" dirty="0">
                <a:latin typeface="Calibri" panose="020F0502020204030204" pitchFamily="34" charset="0"/>
                <a:cs typeface="Times New Roman" panose="02020603050405020304" pitchFamily="18" charset="0"/>
              </a:rPr>
              <a:t>				Batch  No:239</a:t>
            </a:r>
          </a:p>
          <a:p>
            <a:pPr>
              <a:lnSpc>
                <a:spcPct val="100000"/>
              </a:lnSpc>
            </a:pPr>
            <a:r>
              <a:rPr lang="en-US" sz="2400" dirty="0">
                <a:latin typeface="Calibri" panose="020F0502020204030204" pitchFamily="34" charset="0"/>
                <a:cs typeface="Times New Roman" panose="02020603050405020304" pitchFamily="18" charset="0"/>
              </a:rPr>
              <a:t>									By:</a:t>
            </a:r>
          </a:p>
          <a:p>
            <a:pPr>
              <a:lnSpc>
                <a:spcPct val="100000"/>
              </a:lnSpc>
            </a:pPr>
            <a:r>
              <a:rPr lang="en-US" sz="2400" dirty="0">
                <a:latin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       B.Ratnaji</a:t>
            </a:r>
            <a:r>
              <a:rPr lang="en-US" sz="2400" dirty="0">
                <a:latin typeface="Calibri" panose="020F0502020204030204" pitchFamily="34" charset="0"/>
                <a:ea typeface="Calibri" panose="020F0502020204030204" pitchFamily="34" charset="0"/>
                <a:cs typeface="Times New Roman" panose="02020603050405020304" pitchFamily="18" charset="0"/>
              </a:rPr>
              <a:t>-</a:t>
            </a:r>
            <a:r>
              <a:rPr lang="en-US" sz="2400" dirty="0">
                <a:effectLst/>
                <a:latin typeface="Calibri" panose="020F0502020204030204" pitchFamily="34" charset="0"/>
                <a:ea typeface="Calibri" panose="020F0502020204030204" pitchFamily="34" charset="0"/>
                <a:cs typeface="Times New Roman" panose="02020603050405020304" pitchFamily="18" charset="0"/>
              </a:rPr>
              <a:t>170030165</a:t>
            </a:r>
          </a:p>
          <a:p>
            <a:pPr>
              <a:lnSpc>
                <a:spcPct val="100000"/>
              </a:lnSpc>
            </a:pPr>
            <a:r>
              <a:rPr lang="en-US" sz="2400" dirty="0">
                <a:latin typeface="Calibri" panose="020F0502020204030204" pitchFamily="34" charset="0"/>
                <a:cs typeface="Times New Roman" panose="02020603050405020304" pitchFamily="18" charset="0"/>
              </a:rPr>
              <a:t>						  SK.JAMSHEER ASLAM-170031189</a:t>
            </a:r>
          </a:p>
          <a:p>
            <a:pPr>
              <a:lnSpc>
                <a:spcPct val="100000"/>
              </a:lnSpc>
            </a:pPr>
            <a:r>
              <a:rPr lang="en-US" sz="2400" dirty="0">
                <a:latin typeface="Calibri" panose="020F0502020204030204" pitchFamily="34" charset="0"/>
                <a:cs typeface="Times New Roman" panose="02020603050405020304" pitchFamily="18" charset="0"/>
              </a:rPr>
              <a:t>							       G.SAI RANI-170031506</a:t>
            </a:r>
          </a:p>
          <a:p>
            <a:pPr>
              <a:lnSpc>
                <a:spcPct val="100000"/>
              </a:lnSpc>
            </a:pPr>
            <a:r>
              <a:rPr lang="en-US" sz="2400" dirty="0">
                <a:latin typeface="Calibri" panose="020F0502020204030204" pitchFamily="34" charset="0"/>
                <a:cs typeface="Times New Roman" panose="02020603050405020304" pitchFamily="18" charset="0"/>
              </a:rPr>
              <a:t>							 Y.MADHURI SRI-17003159</a:t>
            </a:r>
            <a:endParaRPr lang="en-US" sz="2400" dirty="0"/>
          </a:p>
        </p:txBody>
      </p:sp>
    </p:spTree>
    <p:extLst>
      <p:ext uri="{BB962C8B-B14F-4D97-AF65-F5344CB8AC3E}">
        <p14:creationId xmlns:p14="http://schemas.microsoft.com/office/powerpoint/2010/main" val="2171686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9F00E2-5405-4424-A5C9-26605BC127ED}"/>
              </a:ext>
            </a:extLst>
          </p:cNvPr>
          <p:cNvSpPr>
            <a:spLocks noGrp="1"/>
          </p:cNvSpPr>
          <p:nvPr>
            <p:ph idx="1"/>
          </p:nvPr>
        </p:nvSpPr>
        <p:spPr>
          <a:xfrm>
            <a:off x="762000" y="609600"/>
            <a:ext cx="10488613" cy="5846763"/>
          </a:xfrm>
        </p:spPr>
        <p:txBody>
          <a:bodyPr>
            <a:normAutofit fontScale="92500" lnSpcReduction="20000"/>
          </a:bodyPr>
          <a:lstStyle/>
          <a:p>
            <a:pPr algn="l"/>
            <a:r>
              <a:rPr lang="en-US" b="0" i="0" dirty="0">
                <a:effectLst/>
                <a:latin typeface="Segoe UI" panose="020B0502040204020203" pitchFamily="34" charset="0"/>
              </a:rPr>
              <a:t>The User table would be only created if you want to allow the users to have accounts on their website. Users table would be like this</a:t>
            </a:r>
          </a:p>
          <a:p>
            <a:pPr algn="l">
              <a:buFont typeface="+mj-lt"/>
              <a:buAutoNum type="arabicPeriod"/>
            </a:pPr>
            <a:r>
              <a:rPr lang="en-US" b="1" i="0" dirty="0" err="1">
                <a:effectLst/>
                <a:latin typeface="Segoe UI" panose="020B0502040204020203" pitchFamily="34" charset="0"/>
              </a:rPr>
              <a:t>UserId</a:t>
            </a:r>
            <a:br>
              <a:rPr lang="en-US" b="0" i="0" dirty="0">
                <a:effectLst/>
                <a:latin typeface="Segoe UI" panose="020B0502040204020203" pitchFamily="34" charset="0"/>
              </a:rPr>
            </a:br>
            <a:r>
              <a:rPr lang="en-US" b="0" i="0" dirty="0">
                <a:effectLst/>
                <a:latin typeface="Segoe UI" panose="020B0502040204020203" pitchFamily="34" charset="0"/>
              </a:rPr>
              <a:t>Same purpose, just to distinguish between users. There might be another user with the name "</a:t>
            </a:r>
            <a:r>
              <a:rPr lang="en-US" b="0" i="0" dirty="0" err="1">
                <a:effectLst/>
                <a:latin typeface="Segoe UI" panose="020B0502040204020203" pitchFamily="34" charset="0"/>
              </a:rPr>
              <a:t>Afzaal</a:t>
            </a:r>
            <a:r>
              <a:rPr lang="en-US" b="0" i="0" dirty="0">
                <a:effectLst/>
                <a:latin typeface="Segoe UI" panose="020B0502040204020203" pitchFamily="34" charset="0"/>
              </a:rPr>
              <a:t>" but no other user with ID of 1. </a:t>
            </a:r>
            <a:br>
              <a:rPr lang="en-US" b="0" i="0" dirty="0">
                <a:effectLst/>
                <a:latin typeface="Segoe UI" panose="020B0502040204020203" pitchFamily="34" charset="0"/>
              </a:rPr>
            </a:br>
            <a:r>
              <a:rPr lang="en-US" b="0" i="0" dirty="0">
                <a:effectLst/>
                <a:latin typeface="Segoe UI" panose="020B0502040204020203" pitchFamily="34" charset="0"/>
              </a:rPr>
              <a:t> </a:t>
            </a:r>
          </a:p>
          <a:p>
            <a:pPr algn="l">
              <a:buFont typeface="+mj-lt"/>
              <a:buAutoNum type="arabicPeriod"/>
            </a:pPr>
            <a:r>
              <a:rPr lang="en-US" b="1" i="0" dirty="0">
                <a:effectLst/>
                <a:latin typeface="Segoe UI" panose="020B0502040204020203" pitchFamily="34" charset="0"/>
              </a:rPr>
              <a:t>Email</a:t>
            </a:r>
            <a:br>
              <a:rPr lang="en-US" b="0" i="0" dirty="0">
                <a:effectLst/>
                <a:latin typeface="Segoe UI" panose="020B0502040204020203" pitchFamily="34" charset="0"/>
              </a:rPr>
            </a:br>
            <a:r>
              <a:rPr lang="en-US" b="0" i="0" dirty="0">
                <a:effectLst/>
                <a:latin typeface="Segoe UI" panose="020B0502040204020203" pitchFamily="34" charset="0"/>
              </a:rPr>
              <a:t>Used to contact the user to inform the user for his purchase. </a:t>
            </a:r>
            <a:br>
              <a:rPr lang="en-US" b="0" i="0" dirty="0">
                <a:effectLst/>
                <a:latin typeface="Segoe UI" panose="020B0502040204020203" pitchFamily="34" charset="0"/>
              </a:rPr>
            </a:br>
            <a:r>
              <a:rPr lang="en-US" b="0" i="0" dirty="0">
                <a:effectLst/>
                <a:latin typeface="Segoe UI" panose="020B0502040204020203" pitchFamily="34" charset="0"/>
              </a:rPr>
              <a:t> </a:t>
            </a:r>
          </a:p>
          <a:p>
            <a:pPr algn="l">
              <a:buFont typeface="+mj-lt"/>
              <a:buAutoNum type="arabicPeriod"/>
            </a:pPr>
            <a:r>
              <a:rPr lang="en-US" b="1" i="0" dirty="0">
                <a:effectLst/>
                <a:latin typeface="Segoe UI" panose="020B0502040204020203" pitchFamily="34" charset="0"/>
              </a:rPr>
              <a:t>Name</a:t>
            </a:r>
            <a:br>
              <a:rPr lang="en-US" b="0" i="0" dirty="0">
                <a:effectLst/>
                <a:latin typeface="Segoe UI" panose="020B0502040204020203" pitchFamily="34" charset="0"/>
              </a:rPr>
            </a:br>
            <a:r>
              <a:rPr lang="en-US" b="0" i="0" dirty="0">
                <a:effectLst/>
                <a:latin typeface="Segoe UI" panose="020B0502040204020203" pitchFamily="34" charset="0"/>
              </a:rPr>
              <a:t>To identify the user. Although this is not required you can use the email of his, but calling the user as </a:t>
            </a:r>
            <a:br>
              <a:rPr lang="en-US" b="0" i="0" dirty="0">
                <a:effectLst/>
                <a:latin typeface="Segoe UI" panose="020B0502040204020203" pitchFamily="34" charset="0"/>
              </a:rPr>
            </a:br>
            <a:r>
              <a:rPr lang="en-US" b="0" i="0" dirty="0">
                <a:effectLst/>
                <a:latin typeface="Segoe UI" panose="020B0502040204020203" pitchFamily="34" charset="0"/>
              </a:rPr>
              <a:t>"Hello, </a:t>
            </a:r>
            <a:r>
              <a:rPr lang="en-US" b="0" i="0" dirty="0" err="1">
                <a:effectLst/>
                <a:latin typeface="Segoe UI" panose="020B0502040204020203" pitchFamily="34" charset="0"/>
              </a:rPr>
              <a:t>Afzaal</a:t>
            </a:r>
            <a:r>
              <a:rPr lang="en-US" b="0" i="0" dirty="0">
                <a:effectLst/>
                <a:latin typeface="Segoe UI" panose="020B0502040204020203" pitchFamily="34" charset="0"/>
              </a:rPr>
              <a:t>!" is better than calling him as "Hello, example@example.com". </a:t>
            </a:r>
            <a:br>
              <a:rPr lang="en-US" b="0" i="0" dirty="0">
                <a:effectLst/>
                <a:latin typeface="Segoe UI" panose="020B0502040204020203" pitchFamily="34" charset="0"/>
              </a:rPr>
            </a:br>
            <a:r>
              <a:rPr lang="en-US" b="0" i="0" dirty="0">
                <a:effectLst/>
                <a:latin typeface="Segoe UI" panose="020B0502040204020203" pitchFamily="34" charset="0"/>
              </a:rPr>
              <a:t> </a:t>
            </a:r>
          </a:p>
          <a:p>
            <a:pPr algn="l">
              <a:buFont typeface="+mj-lt"/>
              <a:buAutoNum type="arabicPeriod"/>
            </a:pPr>
            <a:r>
              <a:rPr lang="en-US" b="0" i="0" dirty="0">
                <a:effectLst/>
                <a:latin typeface="Segoe UI" panose="020B0502040204020203" pitchFamily="34" charset="0"/>
              </a:rPr>
              <a:t>...add more functions to this table if you need so.</a:t>
            </a:r>
          </a:p>
          <a:p>
            <a:endParaRPr lang="en-US" dirty="0"/>
          </a:p>
        </p:txBody>
      </p:sp>
    </p:spTree>
    <p:extLst>
      <p:ext uri="{BB962C8B-B14F-4D97-AF65-F5344CB8AC3E}">
        <p14:creationId xmlns:p14="http://schemas.microsoft.com/office/powerpoint/2010/main" val="3159871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7C4E435-FB42-4918-80E8-F2E1D4257AE8}"/>
              </a:ext>
            </a:extLst>
          </p:cNvPr>
          <p:cNvSpPr>
            <a:spLocks noGrp="1"/>
          </p:cNvSpPr>
          <p:nvPr>
            <p:ph idx="1"/>
          </p:nvPr>
        </p:nvSpPr>
        <p:spPr>
          <a:xfrm>
            <a:off x="1141413" y="1039813"/>
            <a:ext cx="9906000" cy="5097462"/>
          </a:xfrm>
        </p:spPr>
        <p:txBody>
          <a:bodyPr>
            <a:normAutofit fontScale="92500" lnSpcReduction="10000"/>
          </a:bodyPr>
          <a:lstStyle/>
          <a:p>
            <a:pPr algn="l"/>
            <a:r>
              <a:rPr lang="en-US" b="0" i="0" dirty="0">
                <a:effectLst/>
                <a:latin typeface="Segoe UI" panose="020B0502040204020203" pitchFamily="34" charset="0"/>
              </a:rPr>
              <a:t>Then comes the final table required, the purchases that are made through your website. You need to save these purchases, so that if any error occurs in transaction or the deal doesn't reach the destination you can track it in your website and guide the customer. It is as</a:t>
            </a:r>
          </a:p>
          <a:p>
            <a:pPr algn="l">
              <a:buFont typeface="+mj-lt"/>
              <a:buAutoNum type="arabicPeriod"/>
            </a:pPr>
            <a:r>
              <a:rPr lang="en-US" b="1" i="0" dirty="0" err="1">
                <a:effectLst/>
                <a:latin typeface="Segoe UI" panose="020B0502040204020203" pitchFamily="34" charset="0"/>
              </a:rPr>
              <a:t>UserId</a:t>
            </a:r>
            <a:br>
              <a:rPr lang="en-US" b="0" i="0" dirty="0">
                <a:effectLst/>
                <a:latin typeface="Segoe UI" panose="020B0502040204020203" pitchFamily="34" charset="0"/>
              </a:rPr>
            </a:br>
            <a:r>
              <a:rPr lang="en-US" b="0" i="0" dirty="0">
                <a:effectLst/>
                <a:latin typeface="Segoe UI" panose="020B0502040204020203" pitchFamily="34" charset="0"/>
              </a:rPr>
              <a:t>The user id of the user that made the purchase</a:t>
            </a:r>
            <a:br>
              <a:rPr lang="en-US" b="0" i="0" dirty="0">
                <a:effectLst/>
                <a:latin typeface="Segoe UI" panose="020B0502040204020203" pitchFamily="34" charset="0"/>
              </a:rPr>
            </a:br>
            <a:r>
              <a:rPr lang="en-US" b="0" i="0" dirty="0">
                <a:effectLst/>
                <a:latin typeface="Segoe UI" panose="020B0502040204020203" pitchFamily="34" charset="0"/>
              </a:rPr>
              <a:t> </a:t>
            </a:r>
          </a:p>
          <a:p>
            <a:pPr algn="l">
              <a:buFont typeface="+mj-lt"/>
              <a:buAutoNum type="arabicPeriod"/>
            </a:pPr>
            <a:r>
              <a:rPr lang="en-US" b="1" i="0" dirty="0" err="1">
                <a:effectLst/>
                <a:latin typeface="Segoe UI" panose="020B0502040204020203" pitchFamily="34" charset="0"/>
              </a:rPr>
              <a:t>ProductId</a:t>
            </a:r>
            <a:br>
              <a:rPr lang="en-US" b="0" i="0" dirty="0">
                <a:effectLst/>
                <a:latin typeface="Segoe UI" panose="020B0502040204020203" pitchFamily="34" charset="0"/>
              </a:rPr>
            </a:br>
            <a:r>
              <a:rPr lang="en-US" b="0" i="0" dirty="0">
                <a:effectLst/>
                <a:latin typeface="Segoe UI" panose="020B0502040204020203" pitchFamily="34" charset="0"/>
              </a:rPr>
              <a:t>The id of the product that was </a:t>
            </a:r>
            <a:r>
              <a:rPr lang="en-US" b="0" i="0" dirty="0" err="1">
                <a:effectLst/>
                <a:latin typeface="Segoe UI" panose="020B0502040204020203" pitchFamily="34" charset="0"/>
              </a:rPr>
              <a:t>purched</a:t>
            </a:r>
            <a:br>
              <a:rPr lang="en-US" b="0" i="0" dirty="0">
                <a:effectLst/>
                <a:latin typeface="Segoe UI" panose="020B0502040204020203" pitchFamily="34" charset="0"/>
              </a:rPr>
            </a:br>
            <a:r>
              <a:rPr lang="en-US" b="0" i="0" dirty="0">
                <a:effectLst/>
                <a:latin typeface="Segoe UI" panose="020B0502040204020203" pitchFamily="34" charset="0"/>
              </a:rPr>
              <a:t> </a:t>
            </a:r>
          </a:p>
          <a:p>
            <a:pPr algn="l">
              <a:buFont typeface="+mj-lt"/>
              <a:buAutoNum type="arabicPeriod"/>
            </a:pPr>
            <a:r>
              <a:rPr lang="en-US" b="1" i="0" dirty="0">
                <a:effectLst/>
                <a:latin typeface="Segoe UI" panose="020B0502040204020203" pitchFamily="34" charset="0"/>
              </a:rPr>
              <a:t>Time </a:t>
            </a:r>
            <a:br>
              <a:rPr lang="en-US" b="0" i="0" dirty="0">
                <a:effectLst/>
                <a:latin typeface="Segoe UI" panose="020B0502040204020203" pitchFamily="34" charset="0"/>
              </a:rPr>
            </a:br>
            <a:r>
              <a:rPr lang="en-US" b="0" i="0" dirty="0" err="1">
                <a:effectLst/>
                <a:latin typeface="Segoe UI" panose="020B0502040204020203" pitchFamily="34" charset="0"/>
              </a:rPr>
              <a:t>Time</a:t>
            </a:r>
            <a:r>
              <a:rPr lang="en-US" b="0" i="0" dirty="0">
                <a:effectLst/>
                <a:latin typeface="Segoe UI" panose="020B0502040204020203" pitchFamily="34" charset="0"/>
              </a:rPr>
              <a:t> of the purchase</a:t>
            </a:r>
          </a:p>
          <a:p>
            <a:endParaRPr lang="en-US" dirty="0"/>
          </a:p>
        </p:txBody>
      </p:sp>
    </p:spTree>
    <p:extLst>
      <p:ext uri="{BB962C8B-B14F-4D97-AF65-F5344CB8AC3E}">
        <p14:creationId xmlns:p14="http://schemas.microsoft.com/office/powerpoint/2010/main" val="2256047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7C4E435-FB42-4918-80E8-F2E1D4257AE8}"/>
              </a:ext>
            </a:extLst>
          </p:cNvPr>
          <p:cNvSpPr>
            <a:spLocks noGrp="1"/>
          </p:cNvSpPr>
          <p:nvPr>
            <p:ph idx="1"/>
          </p:nvPr>
        </p:nvSpPr>
        <p:spPr>
          <a:xfrm>
            <a:off x="1141413" y="1039813"/>
            <a:ext cx="9906000" cy="5097462"/>
          </a:xfrm>
        </p:spPr>
        <p:txBody>
          <a:bodyPr>
            <a:normAutofit fontScale="92500" lnSpcReduction="10000"/>
          </a:bodyPr>
          <a:lstStyle/>
          <a:p>
            <a:pPr algn="l"/>
            <a:r>
              <a:rPr lang="en-US" b="0" i="0" dirty="0">
                <a:effectLst/>
                <a:latin typeface="Segoe UI" panose="020B0502040204020203" pitchFamily="34" charset="0"/>
              </a:rPr>
              <a:t>Then comes the final table required, the purchases that are made through your website. You need to save these purchases, so that if any error occurs in transaction or the deal doesn't reach the destination you can track it in your website and guide the customer. It is as</a:t>
            </a:r>
          </a:p>
          <a:p>
            <a:pPr algn="l">
              <a:buFont typeface="+mj-lt"/>
              <a:buAutoNum type="arabicPeriod"/>
            </a:pPr>
            <a:r>
              <a:rPr lang="en-US" b="1" i="0" dirty="0" err="1">
                <a:effectLst/>
                <a:latin typeface="Segoe UI" panose="020B0502040204020203" pitchFamily="34" charset="0"/>
              </a:rPr>
              <a:t>UserId</a:t>
            </a:r>
            <a:br>
              <a:rPr lang="en-US" b="0" i="0" dirty="0">
                <a:effectLst/>
                <a:latin typeface="Segoe UI" panose="020B0502040204020203" pitchFamily="34" charset="0"/>
              </a:rPr>
            </a:br>
            <a:r>
              <a:rPr lang="en-US" b="0" i="0" dirty="0">
                <a:effectLst/>
                <a:latin typeface="Segoe UI" panose="020B0502040204020203" pitchFamily="34" charset="0"/>
              </a:rPr>
              <a:t>The user id of the user that made the purchase</a:t>
            </a:r>
            <a:br>
              <a:rPr lang="en-US" b="0" i="0" dirty="0">
                <a:effectLst/>
                <a:latin typeface="Segoe UI" panose="020B0502040204020203" pitchFamily="34" charset="0"/>
              </a:rPr>
            </a:br>
            <a:r>
              <a:rPr lang="en-US" b="0" i="0" dirty="0">
                <a:effectLst/>
                <a:latin typeface="Segoe UI" panose="020B0502040204020203" pitchFamily="34" charset="0"/>
              </a:rPr>
              <a:t> </a:t>
            </a:r>
          </a:p>
          <a:p>
            <a:pPr algn="l">
              <a:buFont typeface="+mj-lt"/>
              <a:buAutoNum type="arabicPeriod"/>
            </a:pPr>
            <a:r>
              <a:rPr lang="en-US" b="1" i="0" dirty="0" err="1">
                <a:effectLst/>
                <a:latin typeface="Segoe UI" panose="020B0502040204020203" pitchFamily="34" charset="0"/>
              </a:rPr>
              <a:t>ProductId</a:t>
            </a:r>
            <a:br>
              <a:rPr lang="en-US" b="0" i="0" dirty="0">
                <a:effectLst/>
                <a:latin typeface="Segoe UI" panose="020B0502040204020203" pitchFamily="34" charset="0"/>
              </a:rPr>
            </a:br>
            <a:r>
              <a:rPr lang="en-US" b="0" i="0" dirty="0">
                <a:effectLst/>
                <a:latin typeface="Segoe UI" panose="020B0502040204020203" pitchFamily="34" charset="0"/>
              </a:rPr>
              <a:t>The id of the product that was </a:t>
            </a:r>
            <a:r>
              <a:rPr lang="en-US" b="0" i="0" dirty="0" err="1">
                <a:effectLst/>
                <a:latin typeface="Segoe UI" panose="020B0502040204020203" pitchFamily="34" charset="0"/>
              </a:rPr>
              <a:t>purched</a:t>
            </a:r>
            <a:br>
              <a:rPr lang="en-US" b="0" i="0" dirty="0">
                <a:effectLst/>
                <a:latin typeface="Segoe UI" panose="020B0502040204020203" pitchFamily="34" charset="0"/>
              </a:rPr>
            </a:br>
            <a:r>
              <a:rPr lang="en-US" b="0" i="0" dirty="0">
                <a:effectLst/>
                <a:latin typeface="Segoe UI" panose="020B0502040204020203" pitchFamily="34" charset="0"/>
              </a:rPr>
              <a:t> </a:t>
            </a:r>
          </a:p>
          <a:p>
            <a:pPr algn="l">
              <a:buFont typeface="+mj-lt"/>
              <a:buAutoNum type="arabicPeriod"/>
            </a:pPr>
            <a:r>
              <a:rPr lang="en-US" b="1" i="0" dirty="0">
                <a:effectLst/>
                <a:latin typeface="Segoe UI" panose="020B0502040204020203" pitchFamily="34" charset="0"/>
              </a:rPr>
              <a:t>Time </a:t>
            </a:r>
            <a:br>
              <a:rPr lang="en-US" b="0" i="0" dirty="0">
                <a:effectLst/>
                <a:latin typeface="Segoe UI" panose="020B0502040204020203" pitchFamily="34" charset="0"/>
              </a:rPr>
            </a:br>
            <a:r>
              <a:rPr lang="en-US" b="0" i="0" dirty="0" err="1">
                <a:effectLst/>
                <a:latin typeface="Segoe UI" panose="020B0502040204020203" pitchFamily="34" charset="0"/>
              </a:rPr>
              <a:t>Time</a:t>
            </a:r>
            <a:r>
              <a:rPr lang="en-US" b="0" i="0" dirty="0">
                <a:effectLst/>
                <a:latin typeface="Segoe UI" panose="020B0502040204020203" pitchFamily="34" charset="0"/>
              </a:rPr>
              <a:t> of the purchase</a:t>
            </a:r>
          </a:p>
          <a:p>
            <a:endParaRPr lang="en-US" dirty="0"/>
          </a:p>
        </p:txBody>
      </p:sp>
    </p:spTree>
    <p:extLst>
      <p:ext uri="{BB962C8B-B14F-4D97-AF65-F5344CB8AC3E}">
        <p14:creationId xmlns:p14="http://schemas.microsoft.com/office/powerpoint/2010/main" val="2251121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DC93C-9BA1-4DB3-A382-35D5D59BD0AB}"/>
              </a:ext>
            </a:extLst>
          </p:cNvPr>
          <p:cNvSpPr>
            <a:spLocks noGrp="1"/>
          </p:cNvSpPr>
          <p:nvPr>
            <p:ph type="title"/>
          </p:nvPr>
        </p:nvSpPr>
        <p:spPr>
          <a:xfrm>
            <a:off x="1141413" y="304800"/>
            <a:ext cx="9905998" cy="983673"/>
          </a:xfrm>
        </p:spPr>
        <p:txBody>
          <a:bodyPr>
            <a:normAutofit fontScale="90000"/>
          </a:bodyPr>
          <a:lstStyle/>
          <a:p>
            <a:r>
              <a:rPr lang="en-US" sz="40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br>
              <a:rPr lang="en-US" sz="40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US" sz="40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ARCHITECTURE DESIGN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C885C7F4-6ACC-48A3-84DA-C2ABAE97BC9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41413" y="1288473"/>
            <a:ext cx="9720551" cy="4502727"/>
          </a:xfrm>
          <a:prstGeom prst="rect">
            <a:avLst/>
          </a:prstGeom>
        </p:spPr>
      </p:pic>
    </p:spTree>
    <p:extLst>
      <p:ext uri="{BB962C8B-B14F-4D97-AF65-F5344CB8AC3E}">
        <p14:creationId xmlns:p14="http://schemas.microsoft.com/office/powerpoint/2010/main" val="1899425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E1947-C9BD-46E2-B857-10E051CC11AB}"/>
              </a:ext>
            </a:extLst>
          </p:cNvPr>
          <p:cNvSpPr>
            <a:spLocks noGrp="1"/>
          </p:cNvSpPr>
          <p:nvPr>
            <p:ph type="title"/>
          </p:nvPr>
        </p:nvSpPr>
        <p:spPr>
          <a:xfrm>
            <a:off x="1141413" y="415636"/>
            <a:ext cx="9905998" cy="789709"/>
          </a:xfrm>
        </p:spPr>
        <p:txBody>
          <a:bodyPr/>
          <a:lstStyle/>
          <a:p>
            <a:r>
              <a:rPr lang="en-US" dirty="0">
                <a:solidFill>
                  <a:schemeClr val="accent2">
                    <a:lumMod val="75000"/>
                  </a:schemeClr>
                </a:solidFill>
              </a:rPr>
              <a:t>                            conclusion</a:t>
            </a:r>
          </a:p>
        </p:txBody>
      </p:sp>
      <p:sp>
        <p:nvSpPr>
          <p:cNvPr id="3" name="Content Placeholder 2">
            <a:extLst>
              <a:ext uri="{FF2B5EF4-FFF2-40B4-BE49-F238E27FC236}">
                <a16:creationId xmlns:a16="http://schemas.microsoft.com/office/drawing/2014/main" id="{DE5E6A5B-2E5F-40E7-9688-40F59481FB78}"/>
              </a:ext>
            </a:extLst>
          </p:cNvPr>
          <p:cNvSpPr>
            <a:spLocks noGrp="1"/>
          </p:cNvSpPr>
          <p:nvPr>
            <p:ph idx="1"/>
          </p:nvPr>
        </p:nvSpPr>
        <p:spPr>
          <a:xfrm>
            <a:off x="651164" y="1343891"/>
            <a:ext cx="11000509" cy="5098473"/>
          </a:xfrm>
        </p:spPr>
        <p:txBody>
          <a:bodyPr/>
          <a:lstStyle/>
          <a:p>
            <a:pPr marL="0" marR="0" algn="just">
              <a:lnSpc>
                <a:spcPct val="115000"/>
              </a:lnSpc>
              <a:spcBef>
                <a:spcPts val="0"/>
              </a:spcBef>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Ecommerce Application shall be developed using two servers and a Client using Microsoft Technologies. The client will be Browser based.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On the 1</a:t>
            </a:r>
            <a:r>
              <a:rPr lang="en-IN" sz="2000" baseline="30000" dirty="0">
                <a:effectLst/>
                <a:latin typeface="Times New Roman" panose="02020603050405020304" pitchFamily="18" charset="0"/>
                <a:ea typeface="Calibri" panose="020F0502020204030204" pitchFamily="34" charset="0"/>
                <a:cs typeface="Times New Roman" panose="02020603050405020304" pitchFamily="18" charset="0"/>
              </a:rPr>
              <a:t>st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Server five components will be developed which include a user interface component which is agent based component that interacts with five other components that include product, cart, order, and delivery tracking components. User interface agent component is intelligent that it learns the behaviour of the user maintains the user histories and provides the comparative picture of the produces that the user generally purchase.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the second server a payment agent related component will be a resident which interacts with many other banking system resident components. The Payment component is intelligent that keeps track of financial history of the User through adaption of a learning model.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Both the agents will be collaborating with each other by exchanging purchase history and the payment history so that quick actions are taken to facilitate effective and efficient ecommerce system.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534306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727F3-BDBB-4ECF-BE42-73252C58331F}"/>
              </a:ext>
            </a:extLst>
          </p:cNvPr>
          <p:cNvSpPr>
            <a:spLocks noGrp="1"/>
          </p:cNvSpPr>
          <p:nvPr>
            <p:ph type="title"/>
          </p:nvPr>
        </p:nvSpPr>
        <p:spPr/>
        <p:txBody>
          <a:bodyPr/>
          <a:lstStyle/>
          <a:p>
            <a:r>
              <a:rPr lang="en-US" dirty="0">
                <a:solidFill>
                  <a:schemeClr val="accent2">
                    <a:lumMod val="75000"/>
                  </a:schemeClr>
                </a:solidFill>
              </a:rPr>
              <a:t>DEVELOPMENT AND IMPLEMENTATION PLATFORM</a:t>
            </a:r>
          </a:p>
        </p:txBody>
      </p:sp>
      <p:sp>
        <p:nvSpPr>
          <p:cNvPr id="3" name="Content Placeholder 2">
            <a:extLst>
              <a:ext uri="{FF2B5EF4-FFF2-40B4-BE49-F238E27FC236}">
                <a16:creationId xmlns:a16="http://schemas.microsoft.com/office/drawing/2014/main" id="{A4F36A63-4387-4FDF-A942-E0C385651F93}"/>
              </a:ext>
            </a:extLst>
          </p:cNvPr>
          <p:cNvSpPr>
            <a:spLocks noGrp="1"/>
          </p:cNvSpPr>
          <p:nvPr>
            <p:ph idx="1"/>
          </p:nvPr>
        </p:nvSpPr>
        <p:spPr/>
        <p:txBody>
          <a:bodyPr/>
          <a:lstStyle/>
          <a:p>
            <a:pPr marL="0" marR="0" algn="just">
              <a:lnSpc>
                <a:spcPct val="115000"/>
              </a:lnSpc>
              <a:spcBef>
                <a:spcPts val="0"/>
              </a:spcBef>
              <a:spcAft>
                <a:spcPts val="10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Entire Application will be developed using Eclipse or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NETbeans</a:t>
            </a:r>
            <a:r>
              <a:rPr lang="en-IN" dirty="0">
                <a:effectLst/>
                <a:latin typeface="Times New Roman" panose="02020603050405020304" pitchFamily="18" charset="0"/>
                <a:ea typeface="Calibri" panose="020F0502020204030204" pitchFamily="34" charset="0"/>
                <a:cs typeface="Times New Roman" panose="02020603050405020304" pitchFamily="18" charset="0"/>
              </a:rPr>
              <a:t> platform and the same will be hosted on a private WEB and the working of the system will be demonstrated.</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Research will be carried to determine two learning models for User Interface agent, and the Payment agent and the findings will be published.</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83448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588BB-FC3B-4B5D-AE85-A388057273EB}"/>
              </a:ext>
            </a:extLst>
          </p:cNvPr>
          <p:cNvSpPr>
            <a:spLocks noGrp="1"/>
          </p:cNvSpPr>
          <p:nvPr>
            <p:ph type="title"/>
          </p:nvPr>
        </p:nvSpPr>
        <p:spPr/>
        <p:txBody>
          <a:bodyPr/>
          <a:lstStyle/>
          <a:p>
            <a:r>
              <a:rPr lang="en-US" sz="3600" dirty="0">
                <a:solidFill>
                  <a:schemeClr val="accent2">
                    <a:lumMod val="75000"/>
                  </a:schemeClr>
                </a:solidFill>
                <a:latin typeface="Times New Roman" panose="02020603050405020304" pitchFamily="18" charset="0"/>
                <a:cs typeface="Times New Roman" panose="02020603050405020304" pitchFamily="18" charset="0"/>
              </a:rPr>
              <a:t>                               References</a:t>
            </a:r>
            <a:br>
              <a:rPr lang="en-US" dirty="0"/>
            </a:br>
            <a:endParaRPr lang="en-US" dirty="0"/>
          </a:p>
        </p:txBody>
      </p:sp>
      <p:sp>
        <p:nvSpPr>
          <p:cNvPr id="3" name="Content Placeholder 2">
            <a:extLst>
              <a:ext uri="{FF2B5EF4-FFF2-40B4-BE49-F238E27FC236}">
                <a16:creationId xmlns:a16="http://schemas.microsoft.com/office/drawing/2014/main" id="{B9675FAA-0977-42F1-966E-AA43D1D04417}"/>
              </a:ext>
            </a:extLst>
          </p:cNvPr>
          <p:cNvSpPr>
            <a:spLocks noGrp="1"/>
          </p:cNvSpPr>
          <p:nvPr>
            <p:ph idx="1"/>
          </p:nvPr>
        </p:nvSpPr>
        <p:spPr>
          <a:xfrm>
            <a:off x="1141412" y="1717964"/>
            <a:ext cx="9905999" cy="4752109"/>
          </a:xfrm>
        </p:spPr>
        <p:txBody>
          <a:bodyPr>
            <a:normAutofit/>
          </a:bodyPr>
          <a:lstStyle/>
          <a:p>
            <a:pPr marL="0" marR="0" algn="just">
              <a:lnSpc>
                <a:spcPct val="150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Chen,J 2014, Pricing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Stratigies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in the Electronic Marketplace, in: Martinez-</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lopez</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2014,pp.489-522.</a:t>
            </a:r>
          </a:p>
          <a:p>
            <a:pPr marL="0" marR="0" algn="just">
              <a:lnSpc>
                <a:spcPct val="150000"/>
              </a:lnSpc>
              <a:spcBef>
                <a:spcPts val="0"/>
              </a:spcBef>
              <a:spcAft>
                <a:spcPts val="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Chuan</a:t>
            </a:r>
            <a:r>
              <a:rPr lang="en-US" sz="2400" dirty="0">
                <a:latin typeface="Times New Roman" panose="02020603050405020304" pitchFamily="18" charset="0"/>
                <a:ea typeface="Calibri" panose="020F0502020204030204" pitchFamily="34" charset="0"/>
                <a:cs typeface="Times New Roman" panose="02020603050405020304" pitchFamily="18" charset="0"/>
              </a:rPr>
              <a:t>, P &amp; </a:t>
            </a:r>
            <a:r>
              <a:rPr lang="en-US" sz="2400" dirty="0" err="1">
                <a:latin typeface="Times New Roman" panose="02020603050405020304" pitchFamily="18" charset="0"/>
                <a:ea typeface="Calibri" panose="020F0502020204030204" pitchFamily="34" charset="0"/>
                <a:cs typeface="Times New Roman" panose="02020603050405020304" pitchFamily="18" charset="0"/>
              </a:rPr>
              <a:t>Khchidze</a:t>
            </a:r>
            <a:r>
              <a:rPr lang="en-US" sz="2400" dirty="0">
                <a:latin typeface="Times New Roman" panose="02020603050405020304" pitchFamily="18" charset="0"/>
                <a:ea typeface="Calibri" panose="020F0502020204030204" pitchFamily="34" charset="0"/>
                <a:cs typeface="Times New Roman" panose="02020603050405020304" pitchFamily="18" charset="0"/>
              </a:rPr>
              <a:t>, V &amp; Lai, IKW &amp; Liu(ed.) 2013, Innovation in the High-Tec Economy ,Springer-</a:t>
            </a:r>
            <a:r>
              <a:rPr lang="en-US" sz="2400" dirty="0" err="1">
                <a:latin typeface="Times New Roman" panose="02020603050405020304" pitchFamily="18" charset="0"/>
                <a:ea typeface="Calibri" panose="020F0502020204030204" pitchFamily="34" charset="0"/>
                <a:cs typeface="Times New Roman" panose="02020603050405020304" pitchFamily="18" charset="0"/>
              </a:rPr>
              <a:t>Velag</a:t>
            </a:r>
            <a:r>
              <a:rPr lang="en-US" sz="2400" dirty="0">
                <a:latin typeface="Times New Roman" panose="02020603050405020304" pitchFamily="18" charset="0"/>
                <a:ea typeface="Calibri" panose="020F0502020204030204" pitchFamily="34" charset="0"/>
                <a:cs typeface="Times New Roman" panose="02020603050405020304" pitchFamily="18" charset="0"/>
              </a:rPr>
              <a:t> Heidelberg New </a:t>
            </a:r>
            <a:r>
              <a:rPr lang="en-US" sz="2400" dirty="0" err="1">
                <a:latin typeface="Times New Roman" panose="02020603050405020304" pitchFamily="18" charset="0"/>
                <a:ea typeface="Calibri" panose="020F0502020204030204" pitchFamily="34" charset="0"/>
                <a:cs typeface="Times New Roman" panose="02020603050405020304" pitchFamily="18" charset="0"/>
              </a:rPr>
              <a:t>york</a:t>
            </a:r>
            <a:r>
              <a:rPr lang="en-US" sz="2400" dirty="0">
                <a:latin typeface="Times New Roman" panose="02020603050405020304" pitchFamily="18" charset="0"/>
                <a:ea typeface="Calibri" panose="020F0502020204030204" pitchFamily="34" charset="0"/>
                <a:cs typeface="Times New Roman" panose="02020603050405020304" pitchFamily="18" charset="0"/>
              </a:rPr>
              <a:t> Dordrecht London, IBSN (</a:t>
            </a:r>
            <a:r>
              <a:rPr lang="en-US" sz="2400" dirty="0" err="1">
                <a:latin typeface="Times New Roman" panose="02020603050405020304" pitchFamily="18" charset="0"/>
                <a:ea typeface="Calibri" panose="020F0502020204030204" pitchFamily="34" charset="0"/>
                <a:cs typeface="Times New Roman" panose="02020603050405020304" pitchFamily="18" charset="0"/>
              </a:rPr>
              <a:t>ebook</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50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Online websites </a:t>
            </a:r>
            <a:r>
              <a:rPr lang="en-US" sz="2400" dirty="0" err="1">
                <a:latin typeface="Times New Roman" panose="02020603050405020304" pitchFamily="18" charset="0"/>
                <a:ea typeface="Calibri" panose="020F0502020204030204" pitchFamily="34" charset="0"/>
                <a:cs typeface="Times New Roman" panose="02020603050405020304" pitchFamily="18" charset="0"/>
              </a:rPr>
              <a:t>etc</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dirty="0"/>
              <a:t>https://www.codeproject.com/Articles/805726/Creating-a-shop-website-in-ASP-NET</a:t>
            </a:r>
          </a:p>
        </p:txBody>
      </p:sp>
    </p:spTree>
    <p:extLst>
      <p:ext uri="{BB962C8B-B14F-4D97-AF65-F5344CB8AC3E}">
        <p14:creationId xmlns:p14="http://schemas.microsoft.com/office/powerpoint/2010/main" val="1485161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A044A-B8B8-4C49-9972-E960E3EE3085}"/>
              </a:ext>
            </a:extLst>
          </p:cNvPr>
          <p:cNvSpPr>
            <a:spLocks noGrp="1"/>
          </p:cNvSpPr>
          <p:nvPr>
            <p:ph type="title"/>
          </p:nvPr>
        </p:nvSpPr>
        <p:spPr>
          <a:xfrm>
            <a:off x="1141412" y="374073"/>
            <a:ext cx="9905998" cy="1044027"/>
          </a:xfrm>
        </p:spPr>
        <p:txBody>
          <a:bodyPr/>
          <a:lstStyle/>
          <a:p>
            <a:r>
              <a:rPr lang="en-US" sz="3600" b="1" dirty="0">
                <a:latin typeface="Times New Roman" panose="02020603050405020304" pitchFamily="18" charset="0"/>
                <a:cs typeface="Times New Roman" panose="02020603050405020304" pitchFamily="18" charset="0"/>
              </a:rPr>
              <a:t>                                </a:t>
            </a:r>
            <a:r>
              <a:rPr lang="en-US" sz="3600" b="1" dirty="0">
                <a:solidFill>
                  <a:schemeClr val="accent2">
                    <a:lumMod val="75000"/>
                  </a:schemeClr>
                </a:solidFill>
                <a:latin typeface="Times New Roman" panose="02020603050405020304" pitchFamily="18" charset="0"/>
                <a:cs typeface="Times New Roman" panose="02020603050405020304" pitchFamily="18" charset="0"/>
              </a:rPr>
              <a:t>ABSTRACT</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8BB0DB51-6689-4B66-8C6F-D88BB4686B12}"/>
              </a:ext>
            </a:extLst>
          </p:cNvPr>
          <p:cNvSpPr>
            <a:spLocks noGrp="1"/>
          </p:cNvSpPr>
          <p:nvPr>
            <p:ph idx="1"/>
          </p:nvPr>
        </p:nvSpPr>
        <p:spPr>
          <a:xfrm>
            <a:off x="1141412" y="1418100"/>
            <a:ext cx="10413279" cy="5342917"/>
          </a:xfrm>
        </p:spPr>
        <p:txBody>
          <a:bodyPr>
            <a:noAutofit/>
          </a:bodyPr>
          <a:lstStyle/>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 E-Commerce based system is developed using many cooperative systems such as core business system, Payment Systems and a Logistics system. These systems must collaborative to provide overall functionality of the entire system. </a:t>
            </a:r>
          </a:p>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shall be software component in each of the system so as to facilitate communication for collocating and cooperating. </a:t>
            </a:r>
          </a:p>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collaborative agents needs to be intelligent that they behave dynamically as per the changing environment and profiles of the users who will be doing the e-commerce through the user interface provided by the e-commerce portal.  </a:t>
            </a:r>
          </a:p>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collaborative agents takes the environmental percepts as inputs, validates the same against the knowledgebase through different search techniques and finds solution models required to process the inputs. </a:t>
            </a:r>
          </a:p>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While the interaction takes place among the cooperating agents, each agent will learn other agent and provide input accordingly.</a:t>
            </a:r>
          </a:p>
          <a:p>
            <a:endParaRPr lang="en-US" sz="1600" dirty="0"/>
          </a:p>
        </p:txBody>
      </p:sp>
    </p:spTree>
    <p:extLst>
      <p:ext uri="{BB962C8B-B14F-4D97-AF65-F5344CB8AC3E}">
        <p14:creationId xmlns:p14="http://schemas.microsoft.com/office/powerpoint/2010/main" val="3192102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0342A-D9D7-4FFD-9C9B-638B73C94288}"/>
              </a:ext>
            </a:extLst>
          </p:cNvPr>
          <p:cNvSpPr>
            <a:spLocks noGrp="1"/>
          </p:cNvSpPr>
          <p:nvPr>
            <p:ph type="title"/>
          </p:nvPr>
        </p:nvSpPr>
        <p:spPr/>
        <p:txBody>
          <a:bodyPr/>
          <a:lstStyle/>
          <a:p>
            <a:r>
              <a:rPr lang="en-US" dirty="0">
                <a:solidFill>
                  <a:schemeClr val="accent2">
                    <a:lumMod val="75000"/>
                  </a:schemeClr>
                </a:solidFill>
              </a:rPr>
              <a:t>                              </a:t>
            </a:r>
            <a:r>
              <a:rPr lang="en-US" sz="4000" dirty="0">
                <a:solidFill>
                  <a:schemeClr val="accent2">
                    <a:lumMod val="75000"/>
                  </a:schemeClr>
                </a:solidFill>
              </a:rPr>
              <a:t>SUBSTRINGS</a:t>
            </a:r>
          </a:p>
        </p:txBody>
      </p:sp>
      <p:sp>
        <p:nvSpPr>
          <p:cNvPr id="3" name="Content Placeholder 2">
            <a:extLst>
              <a:ext uri="{FF2B5EF4-FFF2-40B4-BE49-F238E27FC236}">
                <a16:creationId xmlns:a16="http://schemas.microsoft.com/office/drawing/2014/main" id="{1A464AA3-FF2F-466C-A1C2-066281E5C738}"/>
              </a:ext>
            </a:extLst>
          </p:cNvPr>
          <p:cNvSpPr>
            <a:spLocks noGrp="1"/>
          </p:cNvSpPr>
          <p:nvPr>
            <p:ph idx="1"/>
          </p:nvPr>
        </p:nvSpPr>
        <p:spPr/>
        <p:txBody>
          <a:bodyPr/>
          <a:lstStyle/>
          <a:p>
            <a:pPr marL="342900" marR="0" lvl="0" indent="-342900" algn="just">
              <a:lnSpc>
                <a:spcPct val="150000"/>
              </a:lnSpc>
              <a:spcBef>
                <a:spcPts val="0"/>
              </a:spcBef>
              <a:spcAft>
                <a:spcPts val="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Collaborative Agents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Machine Learning Collaborative Agents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Modelling Collaborative Agents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Collaborative Agent based Applications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Collaborative Agents Frameworks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Times New Roman" panose="02020603050405020304" pitchFamily="18" charset="0"/>
                <a:ea typeface="Calibri" panose="020F0502020204030204" pitchFamily="34" charset="0"/>
              </a:rPr>
              <a:t>6.   Intelligent Collaborative Agents</a:t>
            </a:r>
            <a:endParaRPr lang="en-US" dirty="0"/>
          </a:p>
          <a:p>
            <a:endParaRPr lang="en-US" dirty="0"/>
          </a:p>
        </p:txBody>
      </p:sp>
    </p:spTree>
    <p:extLst>
      <p:ext uri="{BB962C8B-B14F-4D97-AF65-F5344CB8AC3E}">
        <p14:creationId xmlns:p14="http://schemas.microsoft.com/office/powerpoint/2010/main" val="2579156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9C4DB-7E82-409B-A70C-A9143183AA9C}"/>
              </a:ext>
            </a:extLst>
          </p:cNvPr>
          <p:cNvSpPr>
            <a:spLocks noGrp="1"/>
          </p:cNvSpPr>
          <p:nvPr>
            <p:ph type="title"/>
          </p:nvPr>
        </p:nvSpPr>
        <p:spPr/>
        <p:txBody>
          <a:bodyPr/>
          <a:lstStyle/>
          <a:p>
            <a:r>
              <a:rPr lang="en-US" b="0" i="0" dirty="0">
                <a:solidFill>
                  <a:srgbClr val="FF9900"/>
                </a:solidFill>
                <a:effectLst/>
                <a:latin typeface="Segoe UI" panose="020B0502040204020203" pitchFamily="34" charset="0"/>
              </a:rPr>
              <a:t>             Environment Requirement</a:t>
            </a:r>
            <a:br>
              <a:rPr lang="en-US" b="0" i="0" dirty="0">
                <a:solidFill>
                  <a:srgbClr val="FF99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D1E6EA4D-0150-4A0D-8FA8-D3A046F59959}"/>
              </a:ext>
            </a:extLst>
          </p:cNvPr>
          <p:cNvSpPr>
            <a:spLocks noGrp="1"/>
          </p:cNvSpPr>
          <p:nvPr>
            <p:ph idx="1"/>
          </p:nvPr>
        </p:nvSpPr>
        <p:spPr/>
        <p:txBody>
          <a:bodyPr/>
          <a:lstStyle/>
          <a:p>
            <a:pPr algn="just"/>
            <a:r>
              <a:rPr lang="en-US" b="0" i="0" dirty="0">
                <a:effectLst/>
                <a:latin typeface="Segoe UI" panose="020B0502040204020203" pitchFamily="34" charset="0"/>
              </a:rPr>
              <a:t>You need to be having Microsoft WebMatrix or Visual Studio where you can build, compile and run this project. For beginners you can download Microsoft WebMatrix from the Microsoft's website </a:t>
            </a:r>
            <a:r>
              <a:rPr lang="en-US" b="0" i="0" dirty="0">
                <a:solidFill>
                  <a:schemeClr val="accent2">
                    <a:lumMod val="75000"/>
                  </a:schemeClr>
                </a:solidFill>
                <a:effectLst/>
                <a:latin typeface="Segoe UI" panose="020B0502040204020203" pitchFamily="34" charset="0"/>
              </a:rPr>
              <a:t>(</a:t>
            </a:r>
            <a:r>
              <a:rPr lang="en-US" b="0" i="0" u="none" strike="noStrike" dirty="0">
                <a:solidFill>
                  <a:schemeClr val="accent2">
                    <a:lumMod val="75000"/>
                  </a:schemeClr>
                </a:solidFill>
                <a:effectLst/>
                <a:latin typeface="Segoe UI" panose="020B0502040204020203" pitchFamily="34" charset="0"/>
                <a:hlinkClick r:id="rId2">
                  <a:extLst>
                    <a:ext uri="{A12FA001-AC4F-418D-AE19-62706E023703}">
                      <ahyp:hlinkClr xmlns:ahyp="http://schemas.microsoft.com/office/drawing/2018/hyperlinkcolor" val="tx"/>
                    </a:ext>
                  </a:extLst>
                </a:hlinkClick>
              </a:rPr>
              <a:t>http://www.microsoft.com/web</a:t>
            </a:r>
            <a:r>
              <a:rPr lang="en-US" b="0" i="0" dirty="0">
                <a:solidFill>
                  <a:schemeClr val="accent2">
                    <a:lumMod val="75000"/>
                  </a:schemeClr>
                </a:solidFill>
                <a:effectLst/>
                <a:latin typeface="Segoe UI" panose="020B0502040204020203" pitchFamily="34" charset="0"/>
              </a:rPr>
              <a:t>) </a:t>
            </a:r>
            <a:r>
              <a:rPr lang="en-US" b="0" i="0" dirty="0">
                <a:effectLst/>
                <a:latin typeface="Segoe UI" panose="020B0502040204020203" pitchFamily="34" charset="0"/>
              </a:rPr>
              <a:t>and then run this project. When you download the software, Web Platform Installer would install all the required software for the project to run. </a:t>
            </a:r>
            <a:endParaRPr lang="en-US" dirty="0"/>
          </a:p>
        </p:txBody>
      </p:sp>
    </p:spTree>
    <p:extLst>
      <p:ext uri="{BB962C8B-B14F-4D97-AF65-F5344CB8AC3E}">
        <p14:creationId xmlns:p14="http://schemas.microsoft.com/office/powerpoint/2010/main" val="847895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2B7F2-2FDC-4443-A9F7-4B1E9A49041A}"/>
              </a:ext>
            </a:extLst>
          </p:cNvPr>
          <p:cNvSpPr>
            <a:spLocks noGrp="1"/>
          </p:cNvSpPr>
          <p:nvPr>
            <p:ph type="title"/>
          </p:nvPr>
        </p:nvSpPr>
        <p:spPr/>
        <p:txBody>
          <a:bodyPr/>
          <a:lstStyle/>
          <a:p>
            <a:r>
              <a:rPr lang="en-US" b="0" i="0" dirty="0">
                <a:solidFill>
                  <a:srgbClr val="FF9900"/>
                </a:solidFill>
                <a:effectLst/>
                <a:latin typeface="Segoe UI" panose="020B0502040204020203" pitchFamily="34" charset="0"/>
              </a:rPr>
              <a:t>                          Introduction</a:t>
            </a:r>
            <a:br>
              <a:rPr lang="en-US" b="0" i="0" dirty="0">
                <a:solidFill>
                  <a:srgbClr val="FF99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7EE2DD36-8EBA-4990-A356-D6F43F182206}"/>
              </a:ext>
            </a:extLst>
          </p:cNvPr>
          <p:cNvSpPr>
            <a:spLocks noGrp="1"/>
          </p:cNvSpPr>
          <p:nvPr>
            <p:ph idx="1"/>
          </p:nvPr>
        </p:nvSpPr>
        <p:spPr/>
        <p:txBody>
          <a:bodyPr/>
          <a:lstStyle/>
          <a:p>
            <a:pPr marL="0" marR="0" algn="just">
              <a:lnSpc>
                <a:spcPct val="150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An E-Commerce based system is developed using many cooperative systems such as core business system, Payment Systems and a Logistics system. These systems must collaborative to provide overall functionality of the entire system. </a:t>
            </a:r>
          </a:p>
          <a:p>
            <a:pPr marL="0" marR="0" algn="just">
              <a:lnSpc>
                <a:spcPct val="150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There shall be software component in each of the system so as to facilitate communication for collocating and cooperating. </a:t>
            </a:r>
          </a:p>
          <a:p>
            <a:pPr algn="just"/>
            <a:endParaRPr lang="en-US" dirty="0"/>
          </a:p>
        </p:txBody>
      </p:sp>
    </p:spTree>
    <p:extLst>
      <p:ext uri="{BB962C8B-B14F-4D97-AF65-F5344CB8AC3E}">
        <p14:creationId xmlns:p14="http://schemas.microsoft.com/office/powerpoint/2010/main" val="3228191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8569F-40D5-4506-9AB6-74B2AEC45C23}"/>
              </a:ext>
            </a:extLst>
          </p:cNvPr>
          <p:cNvSpPr>
            <a:spLocks noGrp="1"/>
          </p:cNvSpPr>
          <p:nvPr>
            <p:ph type="title"/>
          </p:nvPr>
        </p:nvSpPr>
        <p:spPr/>
        <p:txBody>
          <a:bodyPr/>
          <a:lstStyle/>
          <a:p>
            <a:r>
              <a:rPr lang="en-US" sz="3600" dirty="0">
                <a:solidFill>
                  <a:schemeClr val="accent2">
                    <a:lumMod val="75000"/>
                  </a:schemeClr>
                </a:solidFill>
                <a:latin typeface="Times New Roman" panose="02020603050405020304" pitchFamily="18" charset="0"/>
                <a:cs typeface="Times New Roman" panose="02020603050405020304" pitchFamily="18" charset="0"/>
              </a:rPr>
              <a:t>                    What is E-Commerce?</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327CE77C-4C15-44ED-8B85-AF5A6691A6F3}"/>
              </a:ext>
            </a:extLst>
          </p:cNvPr>
          <p:cNvSpPr>
            <a:spLocks noGrp="1"/>
          </p:cNvSpPr>
          <p:nvPr>
            <p:ph idx="1"/>
          </p:nvPr>
        </p:nvSpPr>
        <p:spPr>
          <a:xfrm>
            <a:off x="1141412" y="1731818"/>
            <a:ext cx="9905999" cy="4821381"/>
          </a:xfrm>
        </p:spPr>
        <p:txBody>
          <a:bodyPr>
            <a:noAutofit/>
          </a:bodyPr>
          <a:lstStyle/>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 E-Commerce based system is developed using many cooperative systems such as core business system, Payment Systems and a Logistics system. These systems must collaborative to provide overall functionality of the entire system. </a:t>
            </a:r>
          </a:p>
          <a:p>
            <a:pPr>
              <a:lnSpc>
                <a:spcPct val="150000"/>
              </a:lnSpc>
            </a:pPr>
            <a:r>
              <a:rPr lang="en-US" sz="1800" dirty="0">
                <a:latin typeface="Times New Roman" panose="02020603050405020304" pitchFamily="18" charset="0"/>
                <a:ea typeface="Calibri" panose="020F0502020204030204" pitchFamily="34" charset="0"/>
                <a:cs typeface="Times New Roman" panose="02020603050405020304" pitchFamily="18" charset="0"/>
              </a:rPr>
              <a:t>E-commerce business may employ some of all the following:</a:t>
            </a:r>
          </a:p>
          <a:p>
            <a:pPr>
              <a:lnSpc>
                <a:spcPct val="150000"/>
              </a:lnSpc>
            </a:pPr>
            <a:r>
              <a:rPr lang="en-US" sz="1800" dirty="0">
                <a:latin typeface="Times New Roman" panose="02020603050405020304" pitchFamily="18" charset="0"/>
                <a:ea typeface="Calibri" panose="020F0502020204030204" pitchFamily="34" charset="0"/>
                <a:cs typeface="Times New Roman" panose="02020603050405020304" pitchFamily="18" charset="0"/>
              </a:rPr>
              <a:t>Online shopping websites for retail sales direct to consumers.</a:t>
            </a:r>
          </a:p>
          <a:p>
            <a:pPr>
              <a:lnSpc>
                <a:spcPct val="150000"/>
              </a:lnSpc>
            </a:pPr>
            <a:r>
              <a:rPr lang="en-US" sz="1800" dirty="0">
                <a:latin typeface="Times New Roman" panose="02020603050405020304" pitchFamily="18" charset="0"/>
                <a:ea typeface="Calibri" panose="020F0502020204030204" pitchFamily="34" charset="0"/>
                <a:cs typeface="Times New Roman" panose="02020603050405020304" pitchFamily="18" charset="0"/>
              </a:rPr>
              <a:t>Business-to-business buying and selling.</a:t>
            </a:r>
          </a:p>
          <a:p>
            <a:pPr>
              <a:lnSpc>
                <a:spcPct val="150000"/>
              </a:lnSpc>
            </a:pPr>
            <a:r>
              <a:rPr lang="en-US" sz="1800" dirty="0">
                <a:latin typeface="Times New Roman" panose="02020603050405020304" pitchFamily="18" charset="0"/>
                <a:ea typeface="Calibri" panose="020F0502020204030204" pitchFamily="34" charset="0"/>
                <a:cs typeface="Times New Roman" panose="02020603050405020304" pitchFamily="18" charset="0"/>
              </a:rPr>
              <a:t>Gathering and using demographic data through web contacts and social medias.</a:t>
            </a:r>
          </a:p>
          <a:p>
            <a:pPr>
              <a:lnSpc>
                <a:spcPct val="150000"/>
              </a:lnSpc>
            </a:pPr>
            <a:r>
              <a:rPr lang="en-US" sz="1800" dirty="0">
                <a:latin typeface="Times New Roman" panose="02020603050405020304" pitchFamily="18" charset="0"/>
                <a:ea typeface="Calibri" panose="020F0502020204030204" pitchFamily="34" charset="0"/>
                <a:cs typeface="Times New Roman" panose="02020603050405020304" pitchFamily="18" charset="0"/>
              </a:rPr>
              <a:t>Business-to-business data electronic change .</a:t>
            </a:r>
          </a:p>
          <a:p>
            <a:pPr>
              <a:lnSpc>
                <a:spcPct val="150000"/>
              </a:lnSpc>
            </a:pPr>
            <a:r>
              <a:rPr lang="en-US" sz="1800" dirty="0">
                <a:latin typeface="Times New Roman" panose="02020603050405020304" pitchFamily="18" charset="0"/>
                <a:ea typeface="Calibri" panose="020F0502020204030204" pitchFamily="34" charset="0"/>
                <a:cs typeface="Times New Roman" panose="02020603050405020304" pitchFamily="18" charset="0"/>
              </a:rPr>
              <a:t>Engaging in </a:t>
            </a:r>
            <a:r>
              <a:rPr lang="en-US" sz="1800" dirty="0" err="1">
                <a:latin typeface="Times New Roman" panose="02020603050405020304" pitchFamily="18" charset="0"/>
                <a:ea typeface="Calibri" panose="020F0502020204030204" pitchFamily="34" charset="0"/>
                <a:cs typeface="Times New Roman" panose="02020603050405020304" pitchFamily="18" charset="0"/>
              </a:rPr>
              <a:t>pretail</a:t>
            </a:r>
            <a:r>
              <a:rPr lang="en-US" sz="1800" dirty="0">
                <a:latin typeface="Times New Roman" panose="02020603050405020304" pitchFamily="18" charset="0"/>
                <a:ea typeface="Calibri" panose="020F0502020204030204" pitchFamily="34" charset="0"/>
                <a:cs typeface="Times New Roman" panose="02020603050405020304" pitchFamily="18" charset="0"/>
              </a:rPr>
              <a:t> for launching new products and services.</a:t>
            </a:r>
          </a:p>
          <a:p>
            <a:pPr marL="0" indent="0">
              <a:lnSpc>
                <a:spcPct val="150000"/>
              </a:lnSpc>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r">
              <a:buNone/>
            </a:pPr>
            <a:endParaRPr lang="en-US" sz="1800" dirty="0"/>
          </a:p>
          <a:p>
            <a:endParaRPr lang="en-US" sz="1800" dirty="0"/>
          </a:p>
        </p:txBody>
      </p:sp>
    </p:spTree>
    <p:extLst>
      <p:ext uri="{BB962C8B-B14F-4D97-AF65-F5344CB8AC3E}">
        <p14:creationId xmlns:p14="http://schemas.microsoft.com/office/powerpoint/2010/main" val="1338203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3C9A-1842-4766-964B-7DDC69F107CC}"/>
              </a:ext>
            </a:extLst>
          </p:cNvPr>
          <p:cNvSpPr>
            <a:spLocks noGrp="1"/>
          </p:cNvSpPr>
          <p:nvPr>
            <p:ph type="title"/>
          </p:nvPr>
        </p:nvSpPr>
        <p:spPr/>
        <p:txBody>
          <a:bodyPr/>
          <a:lstStyle/>
          <a:p>
            <a:r>
              <a:rPr lang="en-US" b="1" i="0" dirty="0">
                <a:solidFill>
                  <a:schemeClr val="accent2">
                    <a:lumMod val="75000"/>
                  </a:schemeClr>
                </a:solidFill>
                <a:effectLst/>
                <a:latin typeface="Segoe UI" panose="020B0502040204020203" pitchFamily="34" charset="0"/>
              </a:rPr>
              <a:t>           Major points/Requirements</a:t>
            </a:r>
            <a:br>
              <a:rPr lang="en-US" b="1" i="0" dirty="0">
                <a:solidFill>
                  <a:schemeClr val="accent2">
                    <a:lumMod val="75000"/>
                  </a:schemeClr>
                </a:solidFill>
                <a:effectLst/>
                <a:latin typeface="Segoe UI" panose="020B0502040204020203" pitchFamily="34" charset="0"/>
              </a:rPr>
            </a:b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E4600EDA-29FE-4E6E-A83A-EAEF3152F262}"/>
              </a:ext>
            </a:extLst>
          </p:cNvPr>
          <p:cNvSpPr>
            <a:spLocks noGrp="1"/>
          </p:cNvSpPr>
          <p:nvPr>
            <p:ph idx="1"/>
          </p:nvPr>
        </p:nvSpPr>
        <p:spPr>
          <a:xfrm>
            <a:off x="1141412" y="1634836"/>
            <a:ext cx="9905999" cy="4890655"/>
          </a:xfrm>
        </p:spPr>
        <p:txBody>
          <a:bodyPr>
            <a:normAutofit fontScale="92500" lnSpcReduction="20000"/>
          </a:bodyPr>
          <a:lstStyle/>
          <a:p>
            <a:pPr algn="just">
              <a:buFont typeface="+mj-lt"/>
              <a:buAutoNum type="arabicPeriod"/>
            </a:pPr>
            <a:r>
              <a:rPr lang="en-US" b="0" i="0" dirty="0">
                <a:effectLst/>
                <a:latin typeface="Segoe UI" panose="020B0502040204020203" pitchFamily="34" charset="0"/>
              </a:rPr>
              <a:t>A platform where the a user can view all the content of the website. Like the items to display in the web page. </a:t>
            </a:r>
          </a:p>
          <a:p>
            <a:pPr algn="just">
              <a:buFont typeface="+mj-lt"/>
              <a:buAutoNum type="arabicPeriod"/>
            </a:pPr>
            <a:r>
              <a:rPr lang="en-US" b="0" i="0" dirty="0">
                <a:effectLst/>
                <a:latin typeface="Segoe UI" panose="020B0502040204020203" pitchFamily="34" charset="0"/>
              </a:rPr>
              <a:t>This project also requires a Database, that must be set up for the process of transaction and user account. Most of the eCommerce professionals build a database and allow the users to set up their account. So that they can have a customer and so on.</a:t>
            </a:r>
          </a:p>
          <a:p>
            <a:pPr algn="just">
              <a:buFont typeface="+mj-lt"/>
              <a:buAutoNum type="arabicPeriod"/>
            </a:pPr>
            <a:r>
              <a:rPr lang="en-US" b="0" i="0" dirty="0">
                <a:effectLst/>
                <a:latin typeface="Segoe UI" panose="020B0502040204020203" pitchFamily="34" charset="0"/>
              </a:rPr>
              <a:t>Basic implementation of security in your website, to prevent hacking and so on.</a:t>
            </a:r>
          </a:p>
          <a:p>
            <a:pPr algn="just">
              <a:buFont typeface="+mj-lt"/>
              <a:buAutoNum type="arabicPeriod"/>
            </a:pPr>
            <a:r>
              <a:rPr lang="en-US" b="0" i="0" dirty="0">
                <a:effectLst/>
                <a:latin typeface="Segoe UI" panose="020B0502040204020203" pitchFamily="34" charset="0"/>
              </a:rPr>
              <a:t>Code for each type of item to be handled, and for each user.  Guest and registered user must be handled as they deserve to be.</a:t>
            </a:r>
          </a:p>
          <a:p>
            <a:pPr algn="just">
              <a:buFont typeface="+mj-lt"/>
              <a:buAutoNum type="arabicPeriod"/>
            </a:pPr>
            <a:r>
              <a:rPr lang="en-US" b="0" i="0" dirty="0">
                <a:effectLst/>
                <a:latin typeface="Segoe UI" panose="020B0502040204020203" pitchFamily="34" charset="0"/>
              </a:rPr>
              <a:t>UI must be user friendly and user must feel free to browser your website. Provide him with less but efficient details.</a:t>
            </a:r>
          </a:p>
          <a:p>
            <a:pPr algn="just">
              <a:buFont typeface="+mj-lt"/>
              <a:buAutoNum type="arabicPeriod"/>
            </a:pPr>
            <a:endParaRPr lang="en-US" dirty="0"/>
          </a:p>
        </p:txBody>
      </p:sp>
    </p:spTree>
    <p:extLst>
      <p:ext uri="{BB962C8B-B14F-4D97-AF65-F5344CB8AC3E}">
        <p14:creationId xmlns:p14="http://schemas.microsoft.com/office/powerpoint/2010/main" val="1544006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44163-0562-4645-98D4-2547BAACB908}"/>
              </a:ext>
            </a:extLst>
          </p:cNvPr>
          <p:cNvSpPr>
            <a:spLocks noGrp="1"/>
          </p:cNvSpPr>
          <p:nvPr>
            <p:ph type="title"/>
          </p:nvPr>
        </p:nvSpPr>
        <p:spPr/>
        <p:txBody>
          <a:bodyPr/>
          <a:lstStyle/>
          <a:p>
            <a:r>
              <a:rPr lang="en-US" b="1" i="0" dirty="0">
                <a:solidFill>
                  <a:schemeClr val="accent2">
                    <a:lumMod val="75000"/>
                  </a:schemeClr>
                </a:solidFill>
                <a:effectLst/>
                <a:latin typeface="Segoe UI" panose="020B0502040204020203" pitchFamily="34" charset="0"/>
              </a:rPr>
              <a:t>                     Database Design</a:t>
            </a:r>
            <a:br>
              <a:rPr lang="en-US" b="1" i="0" dirty="0">
                <a:solidFill>
                  <a:srgbClr val="111111"/>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64BD3D62-CF49-44CC-9CE1-8747363AA136}"/>
              </a:ext>
            </a:extLst>
          </p:cNvPr>
          <p:cNvSpPr>
            <a:spLocks noGrp="1"/>
          </p:cNvSpPr>
          <p:nvPr>
            <p:ph idx="1"/>
          </p:nvPr>
        </p:nvSpPr>
        <p:spPr>
          <a:xfrm>
            <a:off x="1141412" y="1482436"/>
            <a:ext cx="9905999" cy="4946073"/>
          </a:xfrm>
        </p:spPr>
        <p:txBody>
          <a:bodyPr>
            <a:normAutofit fontScale="85000" lnSpcReduction="20000"/>
          </a:bodyPr>
          <a:lstStyle/>
          <a:p>
            <a:pPr algn="just"/>
            <a:r>
              <a:rPr lang="en-US" b="0" i="0" dirty="0">
                <a:effectLst/>
                <a:latin typeface="Segoe UI" panose="020B0502040204020203" pitchFamily="34" charset="0"/>
              </a:rPr>
              <a:t>Database design is a very basic and most important part in this shopping website. You put all of your content inside of the Database, and then extract it from there. </a:t>
            </a:r>
          </a:p>
          <a:p>
            <a:pPr algn="just"/>
            <a:r>
              <a:rPr lang="en-US" b="0" i="0" dirty="0">
                <a:effectLst/>
                <a:latin typeface="Segoe UI" panose="020B0502040204020203" pitchFamily="34" charset="0"/>
              </a:rPr>
              <a:t>Designing a database as per your requirement is very essential step. You need to make an algorithm for the tables and the objects inside each table that you would need. For example, in a Product table you need to be having these following objects a lot.</a:t>
            </a:r>
          </a:p>
          <a:p>
            <a:pPr marL="0" indent="0">
              <a:buNone/>
            </a:pPr>
            <a:r>
              <a:rPr lang="en-US" b="1" i="0" dirty="0">
                <a:effectLst/>
                <a:latin typeface="Segoe UI" panose="020B0502040204020203" pitchFamily="34" charset="0"/>
              </a:rPr>
              <a:t>1.ProductId</a:t>
            </a:r>
            <a:br>
              <a:rPr lang="en-US" b="0" i="0" dirty="0">
                <a:effectLst/>
                <a:latin typeface="Segoe UI" panose="020B0502040204020203" pitchFamily="34" charset="0"/>
              </a:rPr>
            </a:br>
            <a:r>
              <a:rPr lang="en-US" b="0" i="0" dirty="0">
                <a:effectLst/>
                <a:latin typeface="Segoe UI" panose="020B0502040204020203" pitchFamily="34" charset="0"/>
              </a:rPr>
              <a:t>Which is used to distinguish among all the products. This is the ID that you </a:t>
            </a:r>
            <a:r>
              <a:rPr lang="en-US" b="0" i="0" dirty="0" err="1">
                <a:effectLst/>
                <a:latin typeface="Segoe UI" panose="020B0502040204020203" pitchFamily="34" charset="0"/>
              </a:rPr>
              <a:t>assing</a:t>
            </a:r>
            <a:r>
              <a:rPr lang="en-US" b="0" i="0" dirty="0">
                <a:effectLst/>
                <a:latin typeface="Segoe UI" panose="020B0502040204020203" pitchFamily="34" charset="0"/>
              </a:rPr>
              <a:t> to it. Its data type is int, since you would not be using ABC as the ID of the product. </a:t>
            </a:r>
            <a:br>
              <a:rPr lang="en-US" b="0" i="0" dirty="0">
                <a:effectLst/>
                <a:latin typeface="Segoe UI" panose="020B0502040204020203" pitchFamily="34" charset="0"/>
              </a:rPr>
            </a:br>
            <a:r>
              <a:rPr lang="en-US" b="0" i="0" dirty="0">
                <a:effectLst/>
                <a:latin typeface="Segoe UI" panose="020B0502040204020203" pitchFamily="34" charset="0"/>
              </a:rPr>
              <a:t> </a:t>
            </a:r>
          </a:p>
          <a:p>
            <a:pPr marL="0" indent="0">
              <a:buNone/>
            </a:pPr>
            <a:r>
              <a:rPr lang="en-US" b="1" i="0" dirty="0">
                <a:effectLst/>
                <a:latin typeface="Segoe UI" panose="020B0502040204020203" pitchFamily="34" charset="0"/>
              </a:rPr>
              <a:t>2.ProductName</a:t>
            </a:r>
            <a:br>
              <a:rPr lang="en-US" b="0" i="0" dirty="0">
                <a:effectLst/>
                <a:latin typeface="Segoe UI" panose="020B0502040204020203" pitchFamily="34" charset="0"/>
              </a:rPr>
            </a:br>
            <a:r>
              <a:rPr lang="en-US" b="0" i="0" dirty="0">
                <a:effectLst/>
                <a:latin typeface="Segoe UI" panose="020B0502040204020203" pitchFamily="34" charset="0"/>
              </a:rPr>
              <a:t>This tells the user what is this product. Most of the products are understandable using their name. "Apple Pie" is a name for the product. It suggests the user what this product is. You can easily understand that this is a pie made up of apples. </a:t>
            </a:r>
          </a:p>
          <a:p>
            <a:pPr algn="just"/>
            <a:endParaRPr lang="en-US" dirty="0"/>
          </a:p>
        </p:txBody>
      </p:sp>
    </p:spTree>
    <p:extLst>
      <p:ext uri="{BB962C8B-B14F-4D97-AF65-F5344CB8AC3E}">
        <p14:creationId xmlns:p14="http://schemas.microsoft.com/office/powerpoint/2010/main" val="817375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B7504D-92DD-4E83-843F-39B32BF07455}"/>
              </a:ext>
            </a:extLst>
          </p:cNvPr>
          <p:cNvSpPr>
            <a:spLocks noGrp="1"/>
          </p:cNvSpPr>
          <p:nvPr>
            <p:ph idx="1"/>
          </p:nvPr>
        </p:nvSpPr>
        <p:spPr>
          <a:xfrm>
            <a:off x="776288" y="568325"/>
            <a:ext cx="10709275" cy="5670550"/>
          </a:xfrm>
        </p:spPr>
        <p:txBody>
          <a:bodyPr>
            <a:normAutofit fontScale="85000" lnSpcReduction="10000"/>
          </a:bodyPr>
          <a:lstStyle/>
          <a:p>
            <a:pPr marL="0" indent="0">
              <a:buNone/>
            </a:pPr>
            <a:r>
              <a:rPr lang="en-US" b="1" i="0" dirty="0">
                <a:effectLst/>
                <a:latin typeface="Segoe UI" panose="020B0502040204020203" pitchFamily="34" charset="0"/>
              </a:rPr>
              <a:t>3.ProductDescription</a:t>
            </a:r>
            <a:br>
              <a:rPr lang="en-US" b="0" i="0" dirty="0">
                <a:effectLst/>
                <a:latin typeface="Segoe UI" panose="020B0502040204020203" pitchFamily="34" charset="0"/>
              </a:rPr>
            </a:br>
            <a:r>
              <a:rPr lang="en-US" b="0" i="0" dirty="0">
                <a:effectLst/>
                <a:latin typeface="Segoe UI" panose="020B0502040204020203" pitchFamily="34" charset="0"/>
              </a:rPr>
              <a:t>Sometimes it is easy to fully describe your product and the help or support product would provide the user with. "Apple pie, made out of fresh apples". Nice description though, to explain that this pie is made up of fresh apples.</a:t>
            </a:r>
            <a:br>
              <a:rPr lang="en-US" b="0" i="0" dirty="0">
                <a:effectLst/>
                <a:latin typeface="Segoe UI" panose="020B0502040204020203" pitchFamily="34" charset="0"/>
              </a:rPr>
            </a:br>
            <a:r>
              <a:rPr lang="en-US" b="0" i="0" dirty="0">
                <a:effectLst/>
                <a:latin typeface="Segoe UI" panose="020B0502040204020203" pitchFamily="34" charset="0"/>
              </a:rPr>
              <a:t> </a:t>
            </a:r>
          </a:p>
          <a:p>
            <a:pPr marL="0" indent="0">
              <a:buNone/>
            </a:pPr>
            <a:r>
              <a:rPr lang="en-US" b="1" i="0" dirty="0">
                <a:effectLst/>
                <a:latin typeface="Segoe UI" panose="020B0502040204020203" pitchFamily="34" charset="0"/>
              </a:rPr>
              <a:t>4.ProductPrice</a:t>
            </a:r>
            <a:br>
              <a:rPr lang="en-US" b="0" i="0" dirty="0">
                <a:effectLst/>
                <a:latin typeface="Segoe UI" panose="020B0502040204020203" pitchFamily="34" charset="0"/>
              </a:rPr>
            </a:br>
            <a:r>
              <a:rPr lang="en-US" b="0" i="0" dirty="0">
                <a:effectLst/>
                <a:latin typeface="Segoe UI" panose="020B0502040204020203" pitchFamily="34" charset="0"/>
              </a:rPr>
              <a:t>Used to tell the user, how much he would be required to pay for this product. Usually you pass this value in dollars but providing this in user friendly mode (in local currency) is a better attempt.</a:t>
            </a:r>
            <a:br>
              <a:rPr lang="en-US" b="0" i="0" dirty="0">
                <a:effectLst/>
                <a:latin typeface="Segoe UI" panose="020B0502040204020203" pitchFamily="34" charset="0"/>
              </a:rPr>
            </a:br>
            <a:r>
              <a:rPr lang="en-US" b="0" i="0" dirty="0">
                <a:effectLst/>
                <a:latin typeface="Segoe UI" panose="020B0502040204020203" pitchFamily="34" charset="0"/>
              </a:rPr>
              <a:t> </a:t>
            </a:r>
          </a:p>
          <a:p>
            <a:pPr marL="0" indent="0">
              <a:buNone/>
            </a:pPr>
            <a:r>
              <a:rPr lang="en-US" b="1" i="0" dirty="0">
                <a:effectLst/>
                <a:latin typeface="Segoe UI" panose="020B0502040204020203" pitchFamily="34" charset="0"/>
              </a:rPr>
              <a:t>5.AvailableItems </a:t>
            </a:r>
            <a:br>
              <a:rPr lang="en-US" b="0" i="0" dirty="0">
                <a:effectLst/>
                <a:latin typeface="Segoe UI" panose="020B0502040204020203" pitchFamily="34" charset="0"/>
              </a:rPr>
            </a:br>
            <a:r>
              <a:rPr lang="en-US" b="0" i="0" dirty="0">
                <a:effectLst/>
                <a:latin typeface="Segoe UI" panose="020B0502040204020203" pitchFamily="34" charset="0"/>
              </a:rPr>
              <a:t>This feature enables the users to know how much quantity of the product is available. This is not required, it is just optional where you can tell the user how much he can buy right now. Most of the major companies use this to tell their customers, where purchase is made in tens and hundreds, that he can right now buy only this much items or he must order for more.</a:t>
            </a:r>
          </a:p>
          <a:p>
            <a:endParaRPr lang="en-US" dirty="0"/>
          </a:p>
        </p:txBody>
      </p:sp>
    </p:spTree>
    <p:extLst>
      <p:ext uri="{BB962C8B-B14F-4D97-AF65-F5344CB8AC3E}">
        <p14:creationId xmlns:p14="http://schemas.microsoft.com/office/powerpoint/2010/main" val="31444419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213</TotalTime>
  <Words>1618</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Segoe UI</vt:lpstr>
      <vt:lpstr>Times New Roman</vt:lpstr>
      <vt:lpstr>Tw Cen MT</vt:lpstr>
      <vt:lpstr>Circuit</vt:lpstr>
      <vt:lpstr>An Multi Collaborative  Agents in E-Commerce System</vt:lpstr>
      <vt:lpstr>                                ABSTRACT</vt:lpstr>
      <vt:lpstr>                              SUBSTRINGS</vt:lpstr>
      <vt:lpstr>             Environment Requirement </vt:lpstr>
      <vt:lpstr>                          Introduction </vt:lpstr>
      <vt:lpstr>                    What is E-Commerce?</vt:lpstr>
      <vt:lpstr>           Major points/Requirements </vt:lpstr>
      <vt:lpstr>                     Database Design </vt:lpstr>
      <vt:lpstr>PowerPoint Presentation</vt:lpstr>
      <vt:lpstr>PowerPoint Presentation</vt:lpstr>
      <vt:lpstr>PowerPoint Presentation</vt:lpstr>
      <vt:lpstr>PowerPoint Presentation</vt:lpstr>
      <vt:lpstr>                                                     ARCHITECTURE DESIGN  </vt:lpstr>
      <vt:lpstr>                            conclusion</vt:lpstr>
      <vt:lpstr>DEVELOPMENT AND IMPLEMENTATION PLATFORM</vt:lpstr>
      <vt:lpstr>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Intelligent and Machine Learning Based Collaborative  Agents built-in-E-Commerce System</dc:title>
  <dc:creator>GANGAVARAPU SAI RANI</dc:creator>
  <cp:lastModifiedBy>GANGAVARAPU SAI RANI</cp:lastModifiedBy>
  <cp:revision>10</cp:revision>
  <dcterms:created xsi:type="dcterms:W3CDTF">2020-11-15T12:21:37Z</dcterms:created>
  <dcterms:modified xsi:type="dcterms:W3CDTF">2020-11-15T15:55:36Z</dcterms:modified>
</cp:coreProperties>
</file>