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743" autoAdjust="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9E83-1765-4C98-8E4F-64BF2162F24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D1D54-C3D5-42CC-9480-5E91157AD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50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D1D54-C3D5-42CC-9480-5E91157ADF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1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D1D54-C3D5-42CC-9480-5E91157ADF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21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569E88-AB95-4ECB-9356-B5B3722CAD03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FB2FF8-EC6A-4E16-993B-E7E81A23F76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1613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E88-AB95-4ECB-9356-B5B3722CAD03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2FF8-EC6A-4E16-993B-E7E81A23F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23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E88-AB95-4ECB-9356-B5B3722CAD03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2FF8-EC6A-4E16-993B-E7E81A23F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45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E88-AB95-4ECB-9356-B5B3722CAD03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2FF8-EC6A-4E16-993B-E7E81A23F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01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69E88-AB95-4ECB-9356-B5B3722CAD03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FB2FF8-EC6A-4E16-993B-E7E81A23F76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1968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E88-AB95-4ECB-9356-B5B3722CAD03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2FF8-EC6A-4E16-993B-E7E81A23F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22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E88-AB95-4ECB-9356-B5B3722CAD03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2FF8-EC6A-4E16-993B-E7E81A23F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4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E88-AB95-4ECB-9356-B5B3722CAD03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2FF8-EC6A-4E16-993B-E7E81A23F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98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9E88-AB95-4ECB-9356-B5B3722CAD03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2FF8-EC6A-4E16-993B-E7E81A23F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06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69E88-AB95-4ECB-9356-B5B3722CAD03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FB2FF8-EC6A-4E16-993B-E7E81A23F76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92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569E88-AB95-4ECB-9356-B5B3722CAD03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FB2FF8-EC6A-4E16-993B-E7E81A23F76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797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569E88-AB95-4ECB-9356-B5B3722CAD03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FB2FF8-EC6A-4E16-993B-E7E81A23F76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952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unity.uzbekcoders.uz/" TargetMode="External"/><Relationship Id="rId5" Type="http://schemas.openxmlformats.org/officeDocument/2006/relationships/hyperlink" Target="https://uzbekcoders.uz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zbekcoders.uz/" TargetMode="External"/><Relationship Id="rId2" Type="http://schemas.openxmlformats.org/officeDocument/2006/relationships/hyperlink" Target="uzbekcoders.u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A557-98AA-4E0A-8279-241EFDC0E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274" y="2724901"/>
            <a:ext cx="8899451" cy="984959"/>
          </a:xfrm>
        </p:spPr>
        <p:txBody>
          <a:bodyPr/>
          <a:lstStyle/>
          <a:p>
            <a:r>
              <a:rPr lang="en-US" sz="6000" dirty="0">
                <a:latin typeface="Bahnschrift SemiBold" panose="020B0502040204020203" pitchFamily="34" charset="0"/>
              </a:rPr>
              <a:t>Full-Stack yo’nalishi</a:t>
            </a:r>
            <a:endParaRPr lang="ru-RU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774937-05A5-4E55-8D8A-620C50AE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8649" y="3839323"/>
            <a:ext cx="2613877" cy="509394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TAKRORLASH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99A731-6692-4460-9DC7-FD8506DD4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8224"/>
            <a:ext cx="3061511" cy="12652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ACDFCF-4140-4659-96A6-58B934046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363" y="138224"/>
            <a:ext cx="1693807" cy="12652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F81295-3BDC-41CA-B385-A5A73752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02" y="1833600"/>
            <a:ext cx="826569" cy="8265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D12324-68E6-4AB3-BA82-EB98D313C628}"/>
              </a:ext>
            </a:extLst>
          </p:cNvPr>
          <p:cNvSpPr txBox="1"/>
          <p:nvPr/>
        </p:nvSpPr>
        <p:spPr>
          <a:xfrm>
            <a:off x="1082748" y="5645887"/>
            <a:ext cx="282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uzbekcoders.uz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22239-DF37-4DC2-B3F2-EC757B5D7D0D}"/>
              </a:ext>
            </a:extLst>
          </p:cNvPr>
          <p:cNvSpPr txBox="1"/>
          <p:nvPr/>
        </p:nvSpPr>
        <p:spPr>
          <a:xfrm>
            <a:off x="1082748" y="6015219"/>
            <a:ext cx="28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community.uzbekcoders.uz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0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071AA-6297-4E72-A497-87E667B3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</a:t>
            </a:r>
            <a:r>
              <a:rPr lang="en-US" dirty="0" err="1"/>
              <a:t>selektorlar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265A5-04F9-48D6-BDE6-0F241277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6907"/>
            <a:ext cx="10367319" cy="51156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Selektor</a:t>
            </a:r>
            <a:r>
              <a:rPr lang="en-US" dirty="0">
                <a:latin typeface="Consolas" panose="020B0609020204030204" pitchFamily="49" charset="0"/>
              </a:rPr>
              <a:t> — </a:t>
            </a:r>
            <a:r>
              <a:rPr lang="en-US" dirty="0" err="1">
                <a:latin typeface="Consolas" panose="020B0609020204030204" pitchFamily="49" charset="0"/>
              </a:rPr>
              <a:t>qaysi</a:t>
            </a:r>
            <a:r>
              <a:rPr lang="en-US" dirty="0">
                <a:latin typeface="Consolas" panose="020B0609020204030204" pitchFamily="49" charset="0"/>
              </a:rPr>
              <a:t> HTML </a:t>
            </a:r>
            <a:r>
              <a:rPr lang="en-US" dirty="0" err="1">
                <a:latin typeface="Consolas" panose="020B0609020204030204" pitchFamily="49" charset="0"/>
              </a:rPr>
              <a:t>elementiga</a:t>
            </a:r>
            <a:r>
              <a:rPr lang="en-US" dirty="0">
                <a:latin typeface="Consolas" panose="020B0609020204030204" pitchFamily="49" charset="0"/>
              </a:rPr>
              <a:t> CSS qoidasi </a:t>
            </a:r>
            <a:r>
              <a:rPr lang="en-US" dirty="0" err="1">
                <a:latin typeface="Consolas" panose="020B0609020204030204" pitchFamily="49" charset="0"/>
              </a:rPr>
              <a:t>amlga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oshirilishini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belgilaydi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Umuman </a:t>
            </a:r>
            <a:r>
              <a:rPr lang="en-US" dirty="0" err="1">
                <a:latin typeface="Consolas" panose="020B0609020204030204" pitchFamily="49" charset="0"/>
              </a:rPr>
              <a:t>olganda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selektorlarni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uchga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bo’lsa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bo’ladi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Tip selektori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Sinf selektori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ID selektori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Keyingi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slaylarda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birma</a:t>
            </a:r>
            <a:r>
              <a:rPr lang="en-US" dirty="0">
                <a:latin typeface="Consolas" panose="020B0609020204030204" pitchFamily="49" charset="0"/>
              </a:rPr>
              <a:t>-bir ko’rib chiqamiz.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9B6A161-AD24-4EB9-8675-4ACCCB748B77}"/>
              </a:ext>
            </a:extLst>
          </p:cNvPr>
          <p:cNvCxnSpPr/>
          <p:nvPr/>
        </p:nvCxnSpPr>
        <p:spPr>
          <a:xfrm>
            <a:off x="1458097" y="2298357"/>
            <a:ext cx="10116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3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3F176-6C8E-494C-863A-1D6DEBE4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829962"/>
          </a:xfrm>
        </p:spPr>
        <p:txBody>
          <a:bodyPr/>
          <a:lstStyle/>
          <a:p>
            <a:pPr algn="ctr"/>
            <a:r>
              <a:rPr lang="en-US" dirty="0"/>
              <a:t>Tip selektori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42541-20EA-4B92-AF89-476B7255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5763"/>
            <a:ext cx="10021330" cy="50662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Tip selektori css qoidasini barcha HTML elemntlarida amalga oshiradi.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Masalan barcha h1 teglari uchun:</a:t>
            </a:r>
          </a:p>
          <a:p>
            <a:pPr marL="0" indent="0">
              <a:buNone/>
            </a:pP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color: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aqua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Yoki barcha p teglari uchun:</a:t>
            </a:r>
          </a:p>
          <a:p>
            <a:pPr marL="0" indent="0">
              <a:buNone/>
            </a:pP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font-style: italic;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B0C17D9-1D9F-4AFC-BC98-53D4542E6F2A}"/>
              </a:ext>
            </a:extLst>
          </p:cNvPr>
          <p:cNvCxnSpPr/>
          <p:nvPr/>
        </p:nvCxnSpPr>
        <p:spPr>
          <a:xfrm>
            <a:off x="1441622" y="2100649"/>
            <a:ext cx="9918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2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9D8AE-FADB-498E-A30B-DA4E048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Sinf (class) selektori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0E315-2FC0-47D7-9F25-73B2053E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51005"/>
            <a:ext cx="10457935" cy="51239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Sinf selektori class atributiga ega bo’lgan elementlar uchun css qoidasini amalga oshiradi.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Masalan: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'box’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=&gt; HTML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.box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=&gt; box uchun CSS qoidasi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width: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25%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68DC6A7-0836-49D8-B20B-DC5BD665D66B}"/>
              </a:ext>
            </a:extLst>
          </p:cNvPr>
          <p:cNvCxnSpPr/>
          <p:nvPr/>
        </p:nvCxnSpPr>
        <p:spPr>
          <a:xfrm>
            <a:off x="1449859" y="2240692"/>
            <a:ext cx="10313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92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793DD-1507-4DBD-959D-5411874D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962"/>
          </a:xfrm>
        </p:spPr>
        <p:txBody>
          <a:bodyPr/>
          <a:lstStyle/>
          <a:p>
            <a:pPr algn="ctr"/>
            <a:r>
              <a:rPr lang="en-US" dirty="0"/>
              <a:t>ID selektori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D5C51-9374-4313-8C32-08E089D6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41622"/>
            <a:ext cx="10054281" cy="49591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ID selektori id atributiga ega bo’lgan elementlar uchun css qoidasini amalga oshiradi.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Masalan: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'test'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&gt;id selektori&lt;/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#test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font-weight: bold;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53529E0-771E-4D67-88DB-F5DB42D363EB}"/>
              </a:ext>
            </a:extLst>
          </p:cNvPr>
          <p:cNvCxnSpPr/>
          <p:nvPr/>
        </p:nvCxnSpPr>
        <p:spPr>
          <a:xfrm>
            <a:off x="1433384" y="2265405"/>
            <a:ext cx="9943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37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52C22-6D4B-4536-BB7F-F434B6A3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4481"/>
            <a:ext cx="9601200" cy="764059"/>
          </a:xfrm>
        </p:spPr>
        <p:txBody>
          <a:bodyPr/>
          <a:lstStyle/>
          <a:p>
            <a:pPr algn="ctr"/>
            <a:r>
              <a:rPr lang="en-US" dirty="0"/>
              <a:t>CSS ni HTML ga ulash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305C52-6B58-42BC-9375-2D315F67C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988540"/>
            <a:ext cx="10783330" cy="578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HTML kodimizni css kodga ulashning uch xil yo’li bor: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tegi orqali. (internal)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HTML elementining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latin typeface="Consolas" panose="020B0609020204030204" pitchFamily="49" charset="0"/>
              </a:rPr>
              <a:t> atributi orqali. (inline)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latin typeface="Consolas" panose="020B0609020204030204" pitchFamily="49" charset="0"/>
              </a:rPr>
              <a:t>&gt; tegi orqali. (external)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Birinchi yo’l: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HTML kodimizning &lt;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latin typeface="Consolas" panose="020B0609020204030204" pitchFamily="49" charset="0"/>
              </a:rPr>
              <a:t>&gt; tegida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tegi ichiga css kodimizni yozamiz.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{color: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&lt;/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2B7936A-C971-4DB3-A10A-056D030BB29C}"/>
              </a:ext>
            </a:extLst>
          </p:cNvPr>
          <p:cNvCxnSpPr/>
          <p:nvPr/>
        </p:nvCxnSpPr>
        <p:spPr>
          <a:xfrm>
            <a:off x="1295400" y="2984156"/>
            <a:ext cx="10198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9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A73C8E-7571-4C63-9CA9-0981B94C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578" y="107092"/>
            <a:ext cx="10667999" cy="65573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500" dirty="0">
                <a:latin typeface="Consolas" panose="020B0609020204030204" pitchFamily="49" charset="0"/>
              </a:rPr>
              <a:t>Ikkinchi yo’l</a:t>
            </a:r>
            <a:r>
              <a:rPr lang="en-US" sz="5500" dirty="0"/>
              <a:t>:</a:t>
            </a:r>
          </a:p>
          <a:p>
            <a:pPr marL="0" indent="0">
              <a:buNone/>
            </a:pPr>
            <a:r>
              <a:rPr lang="en-US" sz="55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5500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5500" dirty="0">
                <a:solidFill>
                  <a:srgbClr val="D19A66"/>
                </a:solidFill>
                <a:latin typeface="Consolas" panose="020B0609020204030204" pitchFamily="49" charset="0"/>
              </a:rPr>
              <a:t>style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sz="5500" dirty="0">
                <a:solidFill>
                  <a:srgbClr val="98C379"/>
                </a:solidFill>
                <a:latin typeface="Consolas" panose="020B0609020204030204" pitchFamily="49" charset="0"/>
              </a:rPr>
              <a:t>"border: solid 2px"</a:t>
            </a:r>
            <a:r>
              <a:rPr lang="en-US" sz="5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Inline styling</a:t>
            </a:r>
            <a:r>
              <a:rPr lang="en-US" sz="5500" dirty="0">
                <a:solidFill>
                  <a:schemeClr val="tx1"/>
                </a:solidFill>
                <a:latin typeface="Consolas" panose="020B0609020204030204" pitchFamily="49" charset="0"/>
              </a:rPr>
              <a:t>&lt;/</a:t>
            </a:r>
            <a:r>
              <a:rPr lang="en-US" sz="5500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sz="5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5500" dirty="0"/>
          </a:p>
          <a:p>
            <a:pPr marL="0" indent="0">
              <a:buNone/>
            </a:pPr>
            <a:r>
              <a:rPr lang="en-US" sz="5500" dirty="0">
                <a:latin typeface="Consolas" panose="020B0609020204030204" pitchFamily="49" charset="0"/>
              </a:rPr>
              <a:t>Uchinchi yo’l:</a:t>
            </a:r>
          </a:p>
          <a:p>
            <a:pPr marL="0" indent="0">
              <a:buNone/>
            </a:pPr>
            <a:r>
              <a:rPr lang="en-US" sz="55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5500" dirty="0">
                <a:solidFill>
                  <a:srgbClr val="E06C75"/>
                </a:solidFill>
                <a:latin typeface="Consolas" panose="020B0609020204030204" pitchFamily="49" charset="0"/>
              </a:rPr>
              <a:t>link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5500" dirty="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sz="5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5500" dirty="0">
                <a:solidFill>
                  <a:srgbClr val="98C379"/>
                </a:solidFill>
                <a:latin typeface="Consolas" panose="020B0609020204030204" pitchFamily="49" charset="0"/>
              </a:rPr>
              <a:t>"style.css"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5500" dirty="0">
                <a:solidFill>
                  <a:srgbClr val="D19A66"/>
                </a:solidFill>
                <a:latin typeface="Consolas" panose="020B0609020204030204" pitchFamily="49" charset="0"/>
              </a:rPr>
              <a:t>rel</a:t>
            </a:r>
            <a:r>
              <a:rPr lang="en-US" sz="5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5500" dirty="0">
                <a:solidFill>
                  <a:srgbClr val="98C379"/>
                </a:solidFill>
                <a:latin typeface="Consolas" panose="020B0609020204030204" pitchFamily="49" charset="0"/>
              </a:rPr>
              <a:t>"stylesheet"</a:t>
            </a:r>
            <a:r>
              <a:rPr lang="en-US" sz="55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5500" dirty="0">
                <a:solidFill>
                  <a:schemeClr val="tx1"/>
                </a:solidFill>
                <a:latin typeface="Consolas" panose="020B0609020204030204" pitchFamily="49" charset="0"/>
              </a:rPr>
              <a:t>E’tibor bering: </a:t>
            </a:r>
            <a:r>
              <a:rPr lang="en-US" sz="5500" dirty="0">
                <a:solidFill>
                  <a:srgbClr val="98C379"/>
                </a:solidFill>
                <a:latin typeface="Consolas" panose="020B0609020204030204" pitchFamily="49" charset="0"/>
              </a:rPr>
              <a:t>style.css </a:t>
            </a:r>
            <a:r>
              <a:rPr lang="en-US" sz="5500" dirty="0">
                <a:solidFill>
                  <a:schemeClr val="tx1"/>
                </a:solidFill>
                <a:latin typeface="Consolas" panose="020B0609020204030204" pitchFamily="49" charset="0"/>
              </a:rPr>
              <a:t>fayli .html fayli bilan bitta joyda bo’lishi kerak va bu tegni &lt;</a:t>
            </a:r>
            <a:r>
              <a:rPr lang="en-US" sz="5500" dirty="0">
                <a:solidFill>
                  <a:srgbClr val="E06C75"/>
                </a:solidFill>
                <a:latin typeface="Consolas" panose="020B0609020204030204" pitchFamily="49" charset="0"/>
              </a:rPr>
              <a:t>head</a:t>
            </a:r>
            <a:r>
              <a:rPr lang="en-US" sz="5500" dirty="0">
                <a:solidFill>
                  <a:schemeClr val="tx1"/>
                </a:solidFill>
                <a:latin typeface="Consolas" panose="020B0609020204030204" pitchFamily="49" charset="0"/>
              </a:rPr>
              <a:t>&gt; ga joylashtiramiz.</a:t>
            </a:r>
          </a:p>
          <a:p>
            <a:pPr marL="0" indent="0">
              <a:buNone/>
            </a:pPr>
            <a:endParaRPr lang="en-US" sz="5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500" dirty="0">
                <a:solidFill>
                  <a:schemeClr val="tx1"/>
                </a:solidFill>
                <a:latin typeface="Consolas" panose="020B0609020204030204" pitchFamily="49" charset="0"/>
              </a:rPr>
              <a:t>style.css fayli: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 { padding: </a:t>
            </a:r>
            <a:r>
              <a:rPr lang="en-US" sz="5500" dirty="0">
                <a:solidFill>
                  <a:srgbClr val="D19A66"/>
                </a:solidFill>
                <a:latin typeface="Consolas" panose="020B0609020204030204" pitchFamily="49" charset="0"/>
              </a:rPr>
              <a:t>0px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55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500" dirty="0">
                <a:solidFill>
                  <a:schemeClr val="tx1"/>
                </a:solidFill>
                <a:latin typeface="Consolas" panose="020B0609020204030204" pitchFamily="49" charset="0"/>
              </a:rPr>
              <a:t>.html fayli: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sz="5500" dirty="0">
                <a:solidFill>
                  <a:srgbClr val="E06C75"/>
                </a:solidFill>
                <a:latin typeface="Consolas" panose="020B0609020204030204" pitchFamily="49" charset="0"/>
              </a:rPr>
              <a:t>head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sz="5500" dirty="0">
                <a:solidFill>
                  <a:srgbClr val="E06C75"/>
                </a:solidFill>
                <a:latin typeface="Consolas" panose="020B0609020204030204" pitchFamily="49" charset="0"/>
              </a:rPr>
              <a:t>link</a:t>
            </a:r>
            <a:r>
              <a:rPr lang="en-US" sz="5500" dirty="0">
                <a:solidFill>
                  <a:srgbClr val="D19A66"/>
                </a:solidFill>
                <a:latin typeface="Consolas" panose="020B0609020204030204" pitchFamily="49" charset="0"/>
              </a:rPr>
              <a:t> href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sz="5500" dirty="0">
                <a:solidFill>
                  <a:srgbClr val="98C379"/>
                </a:solidFill>
                <a:latin typeface="Consolas" panose="020B0609020204030204" pitchFamily="49" charset="0"/>
              </a:rPr>
              <a:t>"style.css"</a:t>
            </a:r>
            <a:r>
              <a:rPr lang="en-US" sz="5500" dirty="0">
                <a:solidFill>
                  <a:srgbClr val="D19A66"/>
                </a:solidFill>
                <a:latin typeface="Consolas" panose="020B0609020204030204" pitchFamily="49" charset="0"/>
              </a:rPr>
              <a:t> rel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sz="5500" dirty="0">
                <a:solidFill>
                  <a:srgbClr val="98C379"/>
                </a:solidFill>
                <a:latin typeface="Consolas" panose="020B0609020204030204" pitchFamily="49" charset="0"/>
              </a:rPr>
              <a:t>"stylesheet"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sz="5500" dirty="0">
                <a:solidFill>
                  <a:srgbClr val="E06C75"/>
                </a:solidFill>
                <a:latin typeface="Consolas" panose="020B0609020204030204" pitchFamily="49" charset="0"/>
              </a:rPr>
              <a:t>head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sz="5500" dirty="0">
                <a:solidFill>
                  <a:srgbClr val="E06C75"/>
                </a:solidFill>
                <a:latin typeface="Consolas" panose="020B0609020204030204" pitchFamily="49" charset="0"/>
              </a:rPr>
              <a:t>body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</a:t>
            </a:r>
            <a:r>
              <a:rPr lang="en-US" sz="55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BOX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    &lt;/</a:t>
            </a:r>
            <a:r>
              <a:rPr lang="en-US" sz="55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sz="5500" dirty="0">
                <a:solidFill>
                  <a:srgbClr val="E06C75"/>
                </a:solidFill>
                <a:latin typeface="Consolas" panose="020B0609020204030204" pitchFamily="49" charset="0"/>
              </a:rPr>
              <a:t>body</a:t>
            </a:r>
            <a:r>
              <a:rPr lang="en-US" sz="55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9CF48E9-FBA9-46CF-AE9C-A095EF8A253D}"/>
              </a:ext>
            </a:extLst>
          </p:cNvPr>
          <p:cNvCxnSpPr/>
          <p:nvPr/>
        </p:nvCxnSpPr>
        <p:spPr>
          <a:xfrm>
            <a:off x="1441621" y="873210"/>
            <a:ext cx="944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A8B5DF9-CE8B-4107-8863-B305FCB77D05}"/>
              </a:ext>
            </a:extLst>
          </p:cNvPr>
          <p:cNvCxnSpPr>
            <a:cxnSpLocks/>
          </p:cNvCxnSpPr>
          <p:nvPr/>
        </p:nvCxnSpPr>
        <p:spPr>
          <a:xfrm flipV="1">
            <a:off x="3855308" y="2257168"/>
            <a:ext cx="422601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D1F204-7AE6-43E4-B9C0-4E887A69C8B0}"/>
              </a:ext>
            </a:extLst>
          </p:cNvPr>
          <p:cNvCxnSpPr>
            <a:cxnSpLocks/>
          </p:cNvCxnSpPr>
          <p:nvPr/>
        </p:nvCxnSpPr>
        <p:spPr>
          <a:xfrm flipV="1">
            <a:off x="3855308" y="3158868"/>
            <a:ext cx="4226011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43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F9D71-F9DD-4174-AC44-8C005BEF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4850"/>
          </a:xfrm>
        </p:spPr>
        <p:txBody>
          <a:bodyPr/>
          <a:lstStyle/>
          <a:p>
            <a:pPr algn="ctr"/>
            <a:r>
              <a:rPr lang="en-US" dirty="0"/>
              <a:t>Ranglar bilan ishlash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699A0-0A3B-4E79-9414-37409C40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3525"/>
            <a:ext cx="9601200" cy="5081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CSS da ko’pincha 3 xil yo’l bilan ranglar belgilanadi:</a:t>
            </a:r>
          </a:p>
          <a:p>
            <a:pPr marL="0" indent="0"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.white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color: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ffffff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.pink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color: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rgb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80%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80%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.aqua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color: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aqua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58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46E90B-0C4D-474E-A600-B88709D1A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37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012D7-7638-4DCE-92F6-8B24755F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04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Python da o’zgaruvchilar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40D19-76FB-49C7-AA0B-EFB1BF54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6293"/>
            <a:ext cx="10597978" cy="454110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Umuman hamma </a:t>
            </a:r>
            <a:r>
              <a:rPr lang="en-US" dirty="0" err="1">
                <a:latin typeface="Consolas" panose="020B0609020204030204" pitchFamily="49" charset="0"/>
              </a:rPr>
              <a:t>dasturlash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tillarida</a:t>
            </a:r>
            <a:r>
              <a:rPr lang="en-US" dirty="0">
                <a:latin typeface="Consolas" panose="020B0609020204030204" pitchFamily="49" charset="0"/>
              </a:rPr>
              <a:t> o’zgaruvchilar </a:t>
            </a:r>
            <a:r>
              <a:rPr lang="en-US" dirty="0" err="1">
                <a:latin typeface="Consolas" panose="020B0609020204030204" pitchFamily="49" charset="0"/>
              </a:rPr>
              <a:t>kodning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takrorlanishing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oldini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olish</a:t>
            </a:r>
            <a:r>
              <a:rPr lang="en-US" dirty="0">
                <a:latin typeface="Consolas" panose="020B0609020204030204" pitchFamily="49" charset="0"/>
              </a:rPr>
              <a:t> uchun ishlatiladi.</a:t>
            </a:r>
          </a:p>
          <a:p>
            <a:r>
              <a:rPr lang="en-US" dirty="0">
                <a:latin typeface="Consolas" panose="020B0609020204030204" pitchFamily="49" charset="0"/>
              </a:rPr>
              <a:t>Python </a:t>
            </a:r>
            <a:r>
              <a:rPr lang="en-US" dirty="0" err="1">
                <a:latin typeface="Consolas" panose="020B0609020204030204" pitchFamily="49" charset="0"/>
              </a:rPr>
              <a:t>dinamik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bo’lgani</a:t>
            </a:r>
            <a:r>
              <a:rPr lang="en-US" dirty="0">
                <a:latin typeface="Consolas" panose="020B0609020204030204" pitchFamily="49" charset="0"/>
              </a:rPr>
              <a:t> uchun </a:t>
            </a:r>
            <a:r>
              <a:rPr lang="en-US" dirty="0" err="1">
                <a:latin typeface="Consolas" panose="020B0609020204030204" pitchFamily="49" charset="0"/>
              </a:rPr>
              <a:t>o’zgaruvchining</a:t>
            </a:r>
            <a:r>
              <a:rPr lang="en-US" dirty="0">
                <a:latin typeface="Consolas" panose="020B0609020204030204" pitchFamily="49" charset="0"/>
              </a:rPr>
              <a:t> tipi </a:t>
            </a:r>
            <a:r>
              <a:rPr lang="en-US" dirty="0" err="1">
                <a:latin typeface="Consolas" panose="020B0609020204030204" pitchFamily="49" charset="0"/>
              </a:rPr>
              <a:t>ko’rsatilishi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kerak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emas</a:t>
            </a:r>
            <a:r>
              <a:rPr lang="en-US" dirty="0">
                <a:latin typeface="Consolas" panose="020B0609020204030204" pitchFamily="49" charset="0"/>
              </a:rPr>
              <a:t>. (C++ ga </a:t>
            </a:r>
            <a:r>
              <a:rPr lang="en-US" dirty="0" err="1">
                <a:latin typeface="Consolas" panose="020B0609020204030204" pitchFamily="49" charset="0"/>
              </a:rPr>
              <a:t>o’xshab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masalan</a:t>
            </a:r>
            <a:r>
              <a:rPr lang="en-US" dirty="0">
                <a:latin typeface="Consolas" panose="020B0609020204030204" pitchFamily="49" charset="0"/>
              </a:rPr>
              <a:t>.)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Juda </a:t>
            </a:r>
            <a:r>
              <a:rPr lang="en-US" dirty="0" err="1">
                <a:latin typeface="Consolas" panose="020B0609020204030204" pitchFamily="49" charset="0"/>
              </a:rPr>
              <a:t>oddiy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misol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greeting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"Hello"        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|   #o’zgaruvchisiz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(greeting,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"Anvar"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   | 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"Anvar"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(greeting,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"Akbar"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   | 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"Akbar"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(greeting,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"Akmal"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   | 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"Akmal"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   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24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4586E-0296-4882-B784-EC13E645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3995"/>
            <a:ext cx="9601200" cy="7063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Pythoda shart instruksiyasi (if-else)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E95EF-4FBF-4C38-BE0B-70A92A16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2195"/>
            <a:ext cx="9601200" cy="4308389"/>
          </a:xfrm>
        </p:spPr>
        <p:txBody>
          <a:bodyPr/>
          <a:lstStyle/>
          <a:p>
            <a:r>
              <a:rPr lang="en-US" dirty="0"/>
              <a:t>Pythonda if-else ma’lum bir shartni tekshirish uchun ishlatiladi.</a:t>
            </a:r>
          </a:p>
          <a:p>
            <a:pPr marL="0" indent="0">
              <a:buNone/>
            </a:pPr>
            <a:r>
              <a:rPr lang="en-US" dirty="0"/>
              <a:t>Masalan: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age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17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age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"Sizning yoshingiz 18 dan kichkina!"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"Sizning yoshingiz 18 dan katta!"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40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37BAF-D905-46E8-BE64-B26456D1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915"/>
          </a:xfrm>
        </p:spPr>
        <p:txBody>
          <a:bodyPr/>
          <a:lstStyle/>
          <a:p>
            <a:pPr algn="ctr"/>
            <a:r>
              <a:rPr lang="en-US" dirty="0"/>
              <a:t>Quyidagilarni ko’rib chiqamiz: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E73517-CB79-4FB3-A066-7D35B971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38000"/>
            </a:pPr>
            <a:endParaRPr lang="en-US" sz="4800" dirty="0"/>
          </a:p>
          <a:p>
            <a:pPr marL="0" indent="0">
              <a:buSzPct val="138000"/>
              <a:buNone/>
            </a:pPr>
            <a:endParaRPr lang="en-US" sz="4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6749CFC-A5E8-4153-AB5F-E0430AA58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92" y="2286000"/>
            <a:ext cx="2177016" cy="319896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53B730C-83EF-4BEC-8EF7-C47A36295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90" y="2286000"/>
            <a:ext cx="3167395" cy="319896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BB8C2BB-0558-4A41-9DDB-60159C270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62150"/>
            <a:ext cx="3388907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8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4586E-0296-4882-B784-EC13E645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3995"/>
            <a:ext cx="10293178" cy="7063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Pythoda shart instruksiyasi (if-elif-else)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E95EF-4FBF-4C38-BE0B-70A92A16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2195"/>
            <a:ext cx="9601200" cy="43083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Masalan: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number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float(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()) #1</a:t>
            </a:r>
          </a:p>
          <a:p>
            <a:pPr marL="0" indent="0"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number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"Kiritilgan son 0 dan katta"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number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"Kiritilgan son 0 ga teng"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"Minus son kiritdingiz"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67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0ED55-203E-4B8A-9ABF-1D7D8AED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249"/>
          </a:xfrm>
        </p:spPr>
        <p:txBody>
          <a:bodyPr/>
          <a:lstStyle/>
          <a:p>
            <a:pPr algn="ctr"/>
            <a:r>
              <a:rPr lang="en-US" dirty="0"/>
              <a:t>Pythonda sikllar (for)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0D616-6CDC-4E1E-9993-DF86DCB0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049"/>
            <a:ext cx="10408508" cy="4366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Debugger misolida PyCharmda: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number_list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[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23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556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767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334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number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number_list: 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number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"juft son"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"toq son"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9722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92FA6-6316-473B-B1CB-22EA1456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4676"/>
          </a:xfrm>
        </p:spPr>
        <p:txBody>
          <a:bodyPr/>
          <a:lstStyle/>
          <a:p>
            <a:pPr algn="ctr"/>
            <a:r>
              <a:rPr lang="en-US" dirty="0"/>
              <a:t>range() - generatori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187B6-6D10-45FE-8870-8793C17C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0519"/>
            <a:ext cx="9601200" cy="42610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 dan 10 gacha bo’lgan sonlarning kvadrati:</a:t>
            </a:r>
          </a:p>
          <a:p>
            <a:pPr marL="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number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(number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number)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 dan 100 gacha bo’lgan oraliqda faqat juft sonlar:</a:t>
            </a:r>
          </a:p>
          <a:p>
            <a:pPr marL="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number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(number)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45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01907-04F3-40B6-9803-E17C0718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28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Pythonda sikllar (while)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D83B1B-4D45-42FD-B91D-190D7DDC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097"/>
            <a:ext cx="9601200" cy="44093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10 gacha bo’lgan sonlarnig yig’indisi: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limit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sumOfNumbers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counter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counter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limit: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sumOfNumbers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sumOfNumbers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counter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counter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counter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"The sum is: 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sumOfNumbers)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255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6BC40-2D7A-4F63-861E-39BAFBA4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4059"/>
          </a:xfrm>
        </p:spPr>
        <p:txBody>
          <a:bodyPr/>
          <a:lstStyle/>
          <a:p>
            <a:pPr algn="ctr"/>
            <a:r>
              <a:rPr lang="en-US" dirty="0"/>
              <a:t>Pythonda satrlar (str)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4C409-9B37-4EA6-AED7-0E508A9B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5189"/>
            <a:ext cx="9601200" cy="4302211"/>
          </a:xfrm>
        </p:spPr>
        <p:txBody>
          <a:bodyPr/>
          <a:lstStyle/>
          <a:p>
            <a:r>
              <a:rPr lang="en-US" dirty="0"/>
              <a:t>Pythonda satrlar o’zgarmas ma’lumot turi hisoblanadi.</a:t>
            </a:r>
          </a:p>
          <a:p>
            <a:r>
              <a:rPr lang="en-US" dirty="0"/>
              <a:t>Satrlar “” literali orqali yaratiladi.</a:t>
            </a:r>
          </a:p>
          <a:p>
            <a:r>
              <a:rPr lang="en-US" dirty="0"/>
              <a:t>Satrlarda indekslash va boshqa bir qancha amallar bilan ishlash mumkin.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Masalan: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name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"Jamshid"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name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'Jamshid'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greetingName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"Mening ismim 'Jamshid'!"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3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2680E-379F-4966-87E7-3CCBFD24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103"/>
          </a:xfrm>
        </p:spPr>
        <p:txBody>
          <a:bodyPr/>
          <a:lstStyle/>
          <a:p>
            <a:pPr algn="ctr"/>
            <a:r>
              <a:rPr lang="en-US" dirty="0"/>
              <a:t>Satrlarni idekslash va slicing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1C4FA-E16E-4E3D-809D-15003483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903"/>
            <a:ext cx="9601200" cy="47449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WORD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“WAKE UP!“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#IDE orqali tekshiramiz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WORD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WORD[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] #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WORD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WORD[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:] 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WORD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WORD[: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]  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WORD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WORD[:] 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WORD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WORD[::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WORD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WORD[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WORD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WORD[::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411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06C31-8AF5-41A8-8F21-631F4519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4059"/>
          </a:xfrm>
        </p:spPr>
        <p:txBody>
          <a:bodyPr/>
          <a:lstStyle/>
          <a:p>
            <a:pPr algn="ctr"/>
            <a:r>
              <a:rPr lang="en-US" dirty="0"/>
              <a:t>Satrlarda metodlar (terminalda)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7B4BFE-8BC1-45A4-A6B4-F2B0F1DE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9858"/>
            <a:ext cx="10111946" cy="495917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300" dirty="0">
                <a:solidFill>
                  <a:schemeClr val="tx1"/>
                </a:solidFill>
                <a:latin typeface="Consolas" panose="020B0609020204030204" pitchFamily="49" charset="0"/>
              </a:rPr>
              <a:t>Satrlar ustida bajariladigan metodlar </a:t>
            </a:r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</a:rPr>
              <a:t>juda</a:t>
            </a:r>
            <a:r>
              <a:rPr lang="en-US" sz="23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</a:rPr>
              <a:t>ko’p</a:t>
            </a:r>
            <a:r>
              <a:rPr lang="en-US" sz="23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</a:rPr>
              <a:t>Ularning</a:t>
            </a:r>
            <a:r>
              <a:rPr lang="en-US" sz="2300" dirty="0">
                <a:solidFill>
                  <a:schemeClr val="tx1"/>
                </a:solidFill>
                <a:latin typeface="Consolas" panose="020B0609020204030204" pitchFamily="49" charset="0"/>
              </a:rPr>
              <a:t> bir </a:t>
            </a:r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</a:rPr>
              <a:t>qismi</a:t>
            </a:r>
            <a:r>
              <a:rPr lang="en-US" sz="2300" dirty="0">
                <a:solidFill>
                  <a:schemeClr val="tx1"/>
                </a:solidFill>
                <a:latin typeface="Consolas" panose="020B0609020204030204" pitchFamily="49" charset="0"/>
              </a:rPr>
              <a:t> va </a:t>
            </a:r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</a:rPr>
              <a:t>asosaiylari</a:t>
            </a:r>
            <a:r>
              <a:rPr lang="en-US" sz="23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</a:rPr>
              <a:t>quyidagilar</a:t>
            </a:r>
            <a:r>
              <a:rPr lang="en-US" sz="23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en-US" sz="2300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C678DD"/>
                </a:solidFill>
                <a:latin typeface="Consolas" panose="020B0609020204030204" pitchFamily="49" charset="0"/>
              </a:rPr>
              <a:t>&gt;&gt;&gt;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"UzBeKcOdErS"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.lower()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sz="2300" dirty="0" err="1">
                <a:solidFill>
                  <a:srgbClr val="98C379"/>
                </a:solidFill>
                <a:latin typeface="Consolas" panose="020B0609020204030204" pitchFamily="49" charset="0"/>
              </a:rPr>
              <a:t>uzbekcoders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endParaRPr lang="en-US" sz="23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C678DD"/>
                </a:solidFill>
                <a:latin typeface="Consolas" panose="020B0609020204030204" pitchFamily="49" charset="0"/>
              </a:rPr>
              <a:t>&gt;&gt;&gt;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"UzBeKcOdErS"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.upper()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‘UZBEKCODERS'</a:t>
            </a:r>
            <a:endParaRPr lang="en-US" sz="23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C678DD"/>
                </a:solidFill>
                <a:latin typeface="Consolas" panose="020B0609020204030204" pitchFamily="49" charset="0"/>
              </a:rPr>
              <a:t>&gt;&gt;&gt;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"This will split all words into a list"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.split()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'This'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'will'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'split'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'all'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'words'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'into'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'a'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'list'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C678DD"/>
                </a:solidFill>
                <a:latin typeface="Consolas" panose="020B0609020204030204" pitchFamily="49" charset="0"/>
              </a:rPr>
              <a:t>&gt;&gt;&gt;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 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.join([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'This'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'will'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'join'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'all'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'words'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'into'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'a'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'string'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'This will join all words into a string'</a:t>
            </a:r>
            <a:endParaRPr lang="en-US" sz="23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C678DD"/>
                </a:solidFill>
                <a:latin typeface="Consolas" panose="020B0609020204030204" pitchFamily="49" charset="0"/>
              </a:rPr>
              <a:t>&gt;&gt;&gt;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'Happy New Year'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.find(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sz="2300" dirty="0" err="1">
                <a:solidFill>
                  <a:srgbClr val="98C379"/>
                </a:solidFill>
                <a:latin typeface="Consolas" panose="020B0609020204030204" pitchFamily="49" charset="0"/>
              </a:rPr>
              <a:t>ew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endParaRPr lang="en-US" sz="23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C678DD"/>
                </a:solidFill>
                <a:latin typeface="Consolas" panose="020B0609020204030204" pitchFamily="49" charset="0"/>
              </a:rPr>
              <a:t>&gt;&gt;&gt;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'Happy New Year'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.replace(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'Happy'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'Brilliant'</a:t>
            </a:r>
            <a:r>
              <a:rPr lang="en-US" sz="23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98C379"/>
                </a:solidFill>
                <a:latin typeface="Consolas" panose="020B0609020204030204" pitchFamily="49" charset="0"/>
              </a:rPr>
              <a:t>'Brilliant New Year'</a:t>
            </a:r>
            <a:endParaRPr lang="en-US" sz="23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46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19B98-3616-4E72-AA48-7B467FD3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53529"/>
          </a:xfrm>
        </p:spPr>
        <p:txBody>
          <a:bodyPr/>
          <a:lstStyle/>
          <a:p>
            <a:pPr algn="ctr"/>
            <a:r>
              <a:rPr lang="en-US" dirty="0"/>
              <a:t>Python da ro’yxatlar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4333E-8F21-42DF-AFF5-AEC79453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9330"/>
            <a:ext cx="9996616" cy="4868562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Python ro’yxatlar o’zgaruvchan ma’lumot turi hisoblanadi.</a:t>
            </a:r>
          </a:p>
          <a:p>
            <a:r>
              <a:rPr lang="en-US" dirty="0">
                <a:latin typeface="Consolas" panose="020B0609020204030204" pitchFamily="49" charset="0"/>
              </a:rPr>
              <a:t>Ro’yxat [] literali </a:t>
            </a:r>
            <a:r>
              <a:rPr lang="en-US" dirty="0" err="1">
                <a:latin typeface="Consolas" panose="020B0609020204030204" pitchFamily="49" charset="0"/>
              </a:rPr>
              <a:t>yoki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latin typeface="Consolas" panose="020B0609020204030204" pitchFamily="49" charset="0"/>
              </a:rPr>
              <a:t>funksiyasi</a:t>
            </a:r>
            <a:r>
              <a:rPr lang="en-US" dirty="0">
                <a:latin typeface="Consolas" panose="020B0609020204030204" pitchFamily="49" charset="0"/>
              </a:rPr>
              <a:t> orqali yaratiladi.</a:t>
            </a:r>
          </a:p>
          <a:p>
            <a:r>
              <a:rPr lang="en-US" dirty="0">
                <a:latin typeface="Consolas" panose="020B0609020204030204" pitchFamily="49" charset="0"/>
              </a:rPr>
              <a:t>Ro’yxatlar ham indekslash, slicing va </a:t>
            </a:r>
            <a:r>
              <a:rPr lang="en-US" dirty="0" err="1">
                <a:latin typeface="Consolas" panose="020B0609020204030204" pitchFamily="49" charset="0"/>
              </a:rPr>
              <a:t>juda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ko’p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metodlarga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ega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Masalan: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number </a:t>
            </a:r>
            <a:r>
              <a:rPr lang="en-US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endParaRPr lang="en-US" sz="16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myList </a:t>
            </a:r>
            <a:r>
              <a:rPr lang="en-US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 [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"satr"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12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, [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"boshqa bir ro'yxat"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], number]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anotherList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B6C2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98C379"/>
                </a:solidFill>
                <a:latin typeface="Consolas" panose="020B0609020204030204" pitchFamily="49" charset="0"/>
              </a:rPr>
              <a:t>Qodir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"va </a:t>
            </a:r>
            <a:r>
              <a:rPr lang="en-US" sz="1600" dirty="0" err="1">
                <a:solidFill>
                  <a:srgbClr val="98C379"/>
                </a:solidFill>
                <a:latin typeface="Consolas" panose="020B0609020204030204" pitchFamily="49" charset="0"/>
              </a:rPr>
              <a:t>hokazo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16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372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19B98-3616-4E72-AA48-7B467FD3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53529"/>
          </a:xfrm>
        </p:spPr>
        <p:txBody>
          <a:bodyPr/>
          <a:lstStyle/>
          <a:p>
            <a:pPr algn="ctr"/>
            <a:r>
              <a:rPr lang="en-US" dirty="0"/>
              <a:t>Ro’yxatlarni indekslash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4333E-8F21-42DF-AFF5-AEC79453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9330"/>
            <a:ext cx="9996616" cy="486856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# IDE orqali tekshiramiz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 [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'p'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'r'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'o'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'b'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'e'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n_list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 [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"Happy"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, [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n_list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ABB2BF"/>
                </a:solidFill>
                <a:latin typeface="Consolas" panose="020B0609020204030204" pitchFamily="49" charset="0"/>
              </a:rPr>
              <a:t>n_list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959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E4BA1-9D44-4110-A26C-9ED23E71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</p:spPr>
        <p:txBody>
          <a:bodyPr/>
          <a:lstStyle/>
          <a:p>
            <a:pPr algn="ctr"/>
            <a:r>
              <a:rPr lang="en-US" dirty="0" err="1"/>
              <a:t>Ro’yxatlarda</a:t>
            </a:r>
            <a:r>
              <a:rPr lang="en-US" dirty="0"/>
              <a:t> slicing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0A3434-A07F-488F-BB50-EF4A3D80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0519"/>
            <a:ext cx="9601200" cy="41868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# satrlar bilan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juda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o’xshash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 ide orqali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javoblarni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ko’ramiz</a:t>
            </a: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my_list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[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u'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'z'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'b'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'e'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'k'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'c'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'o'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'd'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'e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'r'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's'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my_list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my_list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[: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my_list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:])</a:t>
            </a:r>
          </a:p>
          <a:p>
            <a:pPr marL="0" indent="0">
              <a:buNone/>
            </a:pPr>
            <a:b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my_list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[:])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27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85DED-EDEB-4E71-8E91-77164F09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3660"/>
            <a:ext cx="9601200" cy="792126"/>
          </a:xfrm>
        </p:spPr>
        <p:txBody>
          <a:bodyPr/>
          <a:lstStyle/>
          <a:p>
            <a:pPr algn="ctr"/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376E1A-7BEF-4FD8-B1B1-CF92AD829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11464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33956-0709-48B4-8B63-AD58319C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/>
          <a:lstStyle/>
          <a:p>
            <a:pPr algn="ctr"/>
            <a:r>
              <a:rPr lang="en-US" dirty="0"/>
              <a:t>Ro’yxat </a:t>
            </a:r>
            <a:r>
              <a:rPr lang="en-US" dirty="0" err="1"/>
              <a:t>metodlari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B3C02-BB19-45E0-BF9B-1E665355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4043"/>
            <a:ext cx="9601200" cy="420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 da </a:t>
            </a:r>
            <a:r>
              <a:rPr lang="en-US" dirty="0" err="1"/>
              <a:t>tanishamiz</a:t>
            </a:r>
            <a:r>
              <a:rPr lang="en-US" dirty="0"/>
              <a:t> ;)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484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33956-0709-48B4-8B63-AD58319C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/>
          <a:lstStyle/>
          <a:p>
            <a:pPr algn="ctr"/>
            <a:r>
              <a:rPr lang="en-US" dirty="0"/>
              <a:t>Python da </a:t>
            </a:r>
            <a:r>
              <a:rPr lang="en-US" dirty="0" err="1"/>
              <a:t>funksiyalar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B3C02-BB19-45E0-BF9B-1E665355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4043"/>
            <a:ext cx="9601200" cy="4203357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Python da </a:t>
            </a:r>
            <a:r>
              <a:rPr lang="en-US" dirty="0" err="1">
                <a:latin typeface="Consolas" panose="020B0609020204030204" pitchFamily="49" charset="0"/>
              </a:rPr>
              <a:t>funksiyalar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kalit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so’zi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orqali yaratiladi.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Ularning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asosiy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vazifasi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—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takrorlanayotgan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kodni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oldini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olish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hisoblanadi.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Umumiy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ko’rinish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function_name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19A66"/>
                </a:solidFill>
                <a:latin typeface="Consolas" panose="020B0609020204030204" pitchFamily="49" charset="0"/>
              </a:rPr>
              <a:t>parametrs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 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"""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funksiya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 haqida ma'lumot"""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   </a:t>
            </a:r>
            <a:r>
              <a:rPr 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#</a:t>
            </a:r>
            <a:r>
              <a:rPr lang="en-US" i="1" dirty="0" err="1">
                <a:solidFill>
                  <a:srgbClr val="5C6370"/>
                </a:solidFill>
                <a:latin typeface="Consolas" panose="020B0609020204030204" pitchFamily="49" charset="0"/>
              </a:rPr>
              <a:t>kod</a:t>
            </a:r>
            <a:r>
              <a:rPr lang="en-US" i="1" dirty="0">
                <a:solidFill>
                  <a:srgbClr val="5C637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5C6370"/>
                </a:solidFill>
                <a:latin typeface="Consolas" panose="020B0609020204030204" pitchFamily="49" charset="0"/>
              </a:rPr>
              <a:t>bloki</a:t>
            </a: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28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F3CC3-E0CD-418A-A94D-29308E37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4676"/>
          </a:xfrm>
        </p:spPr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 err="1"/>
              <a:t>funskiyalar</a:t>
            </a:r>
            <a:r>
              <a:rPr lang="en-US" dirty="0"/>
              <a:t>(</a:t>
            </a:r>
            <a:r>
              <a:rPr lang="en-US" dirty="0" err="1"/>
              <a:t>misollar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50161-2430-4BB2-A86A-2F90967F4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4615"/>
            <a:ext cx="9601200" cy="4654379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greet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Salom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, 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name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". 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Hayrli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 tong!"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678DD"/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61AFEF"/>
                </a:solidFill>
                <a:latin typeface="Consolas" panose="020B0609020204030204" pitchFamily="49" charset="0"/>
              </a:rPr>
              <a:t>absolute_value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D19A66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 num </a:t>
            </a:r>
            <a:r>
              <a:rPr lang="pt-BR" dirty="0">
                <a:solidFill>
                  <a:srgbClr val="C678DD"/>
                </a:solidFill>
                <a:latin typeface="Consolas" panose="020B0609020204030204" pitchFamily="49" charset="0"/>
              </a:rPr>
              <a:t>&gt;=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 num</a:t>
            </a:r>
          </a:p>
          <a:p>
            <a:pPr marL="0" indent="0">
              <a:buNone/>
            </a:pP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num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810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E28CB-E60C-4DB1-89D8-45126CFB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3530"/>
          </a:xfrm>
        </p:spPr>
        <p:txBody>
          <a:bodyPr/>
          <a:lstStyle/>
          <a:p>
            <a:pPr algn="ctr"/>
            <a:r>
              <a:rPr lang="en-US" dirty="0" err="1"/>
              <a:t>Masalalar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6A25D-163D-4AAF-834E-3ECEECE2A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9330"/>
            <a:ext cx="9601200" cy="42280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1dan 2000 gacha bo’lgan oraliqda </a:t>
            </a:r>
            <a:r>
              <a:rPr lang="en-US" dirty="0" err="1">
                <a:latin typeface="Consolas" panose="020B0609020204030204" pitchFamily="49" charset="0"/>
              </a:rPr>
              <a:t>polindrom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sonlarni</a:t>
            </a:r>
            <a:r>
              <a:rPr lang="en-US" dirty="0">
                <a:latin typeface="Consolas" panose="020B0609020204030204" pitchFamily="49" charset="0"/>
              </a:rPr>
              <a:t> toping.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Palindrom</a:t>
            </a:r>
            <a:r>
              <a:rPr lang="en-US" dirty="0">
                <a:latin typeface="Consolas" panose="020B0609020204030204" pitchFamily="49" charset="0"/>
              </a:rPr>
              <a:t> sonlar — 101, 202, 9009 </a:t>
            </a:r>
            <a:r>
              <a:rPr lang="en-US" dirty="0" err="1">
                <a:latin typeface="Consolas" panose="020B0609020204030204" pitchFamily="49" charset="0"/>
              </a:rPr>
              <a:t>ya’ni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ikkita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tomondan</a:t>
            </a:r>
            <a:r>
              <a:rPr lang="en-US" dirty="0">
                <a:latin typeface="Consolas" panose="020B0609020204030204" pitchFamily="49" charset="0"/>
              </a:rPr>
              <a:t> ham bir xil </a:t>
            </a:r>
            <a:r>
              <a:rPr lang="en-US" dirty="0" err="1">
                <a:latin typeface="Consolas" panose="020B0609020204030204" pitchFamily="49" charset="0"/>
              </a:rPr>
              <a:t>o’qiladi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2. 1 dan 1000 gacha bo’lgan </a:t>
            </a:r>
            <a:r>
              <a:rPr lang="en-US" dirty="0" err="1">
                <a:latin typeface="Consolas" panose="020B0609020204030204" pitchFamily="49" charset="0"/>
              </a:rPr>
              <a:t>orqalida</a:t>
            </a:r>
            <a:r>
              <a:rPr lang="en-US" dirty="0">
                <a:latin typeface="Consolas" panose="020B0609020204030204" pitchFamily="49" charset="0"/>
              </a:rPr>
              <a:t> 3 ga va 5 ga </a:t>
            </a:r>
            <a:r>
              <a:rPr lang="en-US" dirty="0" err="1">
                <a:latin typeface="Consolas" panose="020B0609020204030204" pitchFamily="49" charset="0"/>
              </a:rPr>
              <a:t>bo’linadigan</a:t>
            </a:r>
            <a:r>
              <a:rPr lang="en-US" dirty="0">
                <a:latin typeface="Consolas" panose="020B0609020204030204" pitchFamily="49" charset="0"/>
              </a:rPr>
              <a:t> sonlarning </a:t>
            </a:r>
            <a:r>
              <a:rPr lang="en-US" dirty="0" err="1">
                <a:latin typeface="Consolas" panose="020B0609020204030204" pitchFamily="49" charset="0"/>
              </a:rPr>
              <a:t>yig’indisini</a:t>
            </a:r>
            <a:r>
              <a:rPr lang="en-US" dirty="0">
                <a:latin typeface="Consolas" panose="020B0609020204030204" pitchFamily="49" charset="0"/>
              </a:rPr>
              <a:t> toping.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3. N gacha bo’lgan sonlarning </a:t>
            </a:r>
            <a:r>
              <a:rPr lang="en-US" dirty="0" err="1">
                <a:latin typeface="Consolas" panose="020B0609020204030204" pitchFamily="49" charset="0"/>
              </a:rPr>
              <a:t>faktorialini</a:t>
            </a:r>
            <a:r>
              <a:rPr lang="en-US" dirty="0">
                <a:latin typeface="Consolas" panose="020B0609020204030204" pitchFamily="49" charset="0"/>
              </a:rPr>
              <a:t> toping.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4. N ta </a:t>
            </a:r>
            <a:r>
              <a:rPr lang="en-US" dirty="0" err="1">
                <a:latin typeface="Consolas" panose="020B0609020204030204" pitchFamily="49" charset="0"/>
              </a:rPr>
              <a:t>fibonachchi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raqamlarini</a:t>
            </a:r>
            <a:r>
              <a:rPr lang="en-US" dirty="0">
                <a:latin typeface="Consolas" panose="020B0609020204030204" pitchFamily="49" charset="0"/>
              </a:rPr>
              <a:t> list orqali </a:t>
            </a:r>
            <a:r>
              <a:rPr lang="en-US" dirty="0" err="1">
                <a:latin typeface="Consolas" panose="020B0609020204030204" pitchFamily="49" charset="0"/>
              </a:rPr>
              <a:t>ko’rsating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Fibonacchi</a:t>
            </a:r>
            <a:r>
              <a:rPr lang="en-US" dirty="0">
                <a:latin typeface="Consolas" panose="020B0609020204030204" pitchFamily="49" charset="0"/>
              </a:rPr>
              <a:t> sonlar — 3,5,8,13,21,34... </a:t>
            </a:r>
            <a:r>
              <a:rPr lang="en-US" dirty="0" err="1">
                <a:latin typeface="Consolas" panose="020B0609020204030204" pitchFamily="49" charset="0"/>
              </a:rPr>
              <a:t>Ya’ni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oxirgi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ikkita</a:t>
            </a:r>
            <a:r>
              <a:rPr lang="en-US" dirty="0">
                <a:latin typeface="Consolas" panose="020B0609020204030204" pitchFamily="49" charset="0"/>
              </a:rPr>
              <a:t> son </a:t>
            </a:r>
            <a:r>
              <a:rPr lang="en-US" dirty="0" err="1">
                <a:latin typeface="Consolas" panose="020B0609020204030204" pitchFamily="49" charset="0"/>
              </a:rPr>
              <a:t>qo’shilmasi</a:t>
            </a:r>
            <a:r>
              <a:rPr lang="en-US" dirty="0">
                <a:latin typeface="Consolas" panose="020B0609020204030204" pitchFamily="49" charset="0"/>
              </a:rPr>
              <a:t> keying </a:t>
            </a:r>
            <a:r>
              <a:rPr lang="en-US" dirty="0" err="1">
                <a:latin typeface="Consolas" panose="020B0609020204030204" pitchFamily="49" charset="0"/>
              </a:rPr>
              <a:t>sonni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beradi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5059F-F6CD-4A7F-9ED1-6305BE2B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8326"/>
          </a:xfrm>
        </p:spPr>
        <p:txBody>
          <a:bodyPr/>
          <a:lstStyle/>
          <a:p>
            <a:pPr algn="ctr"/>
            <a:r>
              <a:rPr lang="en-US" dirty="0"/>
              <a:t>BLOCK elementlar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CA89D-27AA-4C46-87C9-218A9800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54126"/>
            <a:ext cx="9601200" cy="392403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—</a:t>
            </a:r>
            <a:r>
              <a:rPr lang="en-US" sz="17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paragraf. (</a:t>
            </a:r>
            <a:r>
              <a:rPr lang="en-US" sz="1700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aragraph)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&gt; va &lt;</a:t>
            </a:r>
            <a:r>
              <a:rPr lang="en-US" sz="1700" dirty="0">
                <a:solidFill>
                  <a:srgbClr val="E06C75"/>
                </a:solidFill>
                <a:latin typeface="Consolas" panose="020B0609020204030204" pitchFamily="49" charset="0"/>
              </a:rPr>
              <a:t>ol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&gt; — tartibsiz va tartibli ro’yxatlar.(</a:t>
            </a:r>
            <a:r>
              <a:rPr lang="en-US" sz="1700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nordered &amp; </a:t>
            </a:r>
            <a:r>
              <a:rPr lang="en-US" sz="1700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rdered </a:t>
            </a:r>
            <a:r>
              <a:rPr lang="en-US" sz="17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ist)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&gt; — ro’yxat elementi. (</a:t>
            </a:r>
            <a:r>
              <a:rPr lang="en-US" sz="1700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ist </a:t>
            </a:r>
            <a:r>
              <a:rPr lang="en-US" sz="1700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tem)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E06C75"/>
                </a:solidFill>
                <a:latin typeface="Consolas" panose="020B0609020204030204" pitchFamily="49" charset="0"/>
              </a:rPr>
              <a:t>h1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&gt; dan &lt;</a:t>
            </a:r>
            <a:r>
              <a:rPr lang="en-US" sz="1700" dirty="0">
                <a:solidFill>
                  <a:srgbClr val="E06C75"/>
                </a:solidFill>
                <a:latin typeface="Consolas" panose="020B0609020204030204" pitchFamily="49" charset="0"/>
              </a:rPr>
              <a:t>h6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&gt; gacha — sarlavhalar. (</a:t>
            </a:r>
            <a:r>
              <a:rPr lang="en-US" sz="1700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eader)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&gt; - sahifaning mantiqiy bo’linmasi. (</a:t>
            </a:r>
            <a:r>
              <a:rPr lang="en-US" sz="1700" i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div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ision)</a:t>
            </a:r>
          </a:p>
        </p:txBody>
      </p:sp>
    </p:spTree>
    <p:extLst>
      <p:ext uri="{BB962C8B-B14F-4D97-AF65-F5344CB8AC3E}">
        <p14:creationId xmlns:p14="http://schemas.microsoft.com/office/powerpoint/2010/main" val="320494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DEBC7-44F1-4F32-B690-C9B34A60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685800"/>
            <a:ext cx="90678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/>
              <a:t>INLINE elementlar</a:t>
            </a:r>
            <a:br>
              <a:rPr lang="en-US" b="1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639DEE-E3C9-4CEB-A01F-9B7B9DECF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2028825"/>
                <a:ext cx="9601200" cy="41433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800" dirty="0">
                    <a:solidFill>
                      <a:srgbClr val="E06C75"/>
                    </a:solidFill>
                    <a:latin typeface="Consolas" panose="020B0609020204030204" pitchFamily="49" charset="0"/>
                  </a:rPr>
                  <a:t>em</a:t>
                </a: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&gt; va &lt;</a:t>
                </a:r>
                <a:r>
                  <a:rPr lang="en-US" sz="1800" dirty="0">
                    <a:solidFill>
                      <a:srgbClr val="E06C75"/>
                    </a:solidFill>
                    <a:latin typeface="Consolas" panose="020B0609020204030204" pitchFamily="49" charset="0"/>
                  </a:rPr>
                  <a:t>strong</a:t>
                </a: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&gt; — matnni ajratib ko’rsatish.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800" dirty="0">
                    <a:solidFill>
                      <a:srgbClr val="E06C75"/>
                    </a:solidFill>
                    <a:latin typeface="Consolas" panose="020B0609020204030204" pitchFamily="49" charset="0"/>
                  </a:rPr>
                  <a:t>br</a:t>
                </a: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&gt; — qator ‘uzilishi’. (</a:t>
                </a:r>
                <a:r>
                  <a:rPr lang="en-US" sz="1800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br</a:t>
                </a: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eak)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800" dirty="0">
                    <a:solidFill>
                      <a:srgbClr val="E06C75"/>
                    </a:solidFill>
                    <a:latin typeface="Consolas" panose="020B0609020204030204" pitchFamily="49" charset="0"/>
                  </a:rPr>
                  <a:t>sub</a:t>
                </a: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&gt; va &lt;</a:t>
                </a:r>
                <a:r>
                  <a:rPr lang="en-US" sz="1800" dirty="0">
                    <a:solidFill>
                      <a:srgbClr val="E06C75"/>
                    </a:solidFill>
                    <a:latin typeface="Consolas" panose="020B0609020204030204" pitchFamily="49" charset="0"/>
                  </a:rPr>
                  <a:t>sup</a:t>
                </a: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&gt;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satr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osti</m:t>
                        </m:r>
                      </m:sub>
                    </m:sSub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</m:t>
                    </m:r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satr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usti</m:t>
                        </m:r>
                      </m:sup>
                    </m:sSup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sz="1800" dirty="0">
                  <a:solidFill>
                    <a:srgbClr val="ABB2BF"/>
                  </a:solidFill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800" dirty="0">
                    <a:solidFill>
                      <a:srgbClr val="E06C75"/>
                    </a:solidFill>
                    <a:latin typeface="Consolas" panose="020B0609020204030204" pitchFamily="49" charset="0"/>
                  </a:rPr>
                  <a:t>mark</a:t>
                </a: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&gt; — </a:t>
                </a:r>
                <a:r>
                  <a:rPr lang="en-US" sz="1800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shunday</a:t>
                </a: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qilib</a:t>
                </a: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belgilash</a:t>
                </a: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800" dirty="0">
                    <a:solidFill>
                      <a:srgbClr val="E06C75"/>
                    </a:solidFill>
                    <a:latin typeface="Consolas" panose="020B0609020204030204" pitchFamily="49" charset="0"/>
                  </a:rPr>
                  <a:t>img</a:t>
                </a: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&gt; — rasmlar bilan ishlash. (</a:t>
                </a:r>
                <a:r>
                  <a:rPr lang="en-US" sz="1800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im</a:t>
                </a:r>
                <a:r>
                  <a:rPr lang="en-US" sz="1800" i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1800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g</a:t>
                </a:r>
                <a:r>
                  <a:rPr lang="en-US" sz="1800" i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e</a:t>
                </a: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800" dirty="0">
                    <a:solidFill>
                      <a:srgbClr val="E06C75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&gt; — giperhavolalar bilan ishlash.</a:t>
                </a:r>
                <a:br>
                  <a:rPr lang="en-US" dirty="0">
                    <a:solidFill>
                      <a:srgbClr val="ABB2BF"/>
                    </a:solidFill>
                    <a:latin typeface="Consolas" panose="020B0609020204030204" pitchFamily="49" charset="0"/>
                  </a:rPr>
                </a:br>
                <a:endParaRPr lang="en-US" dirty="0">
                  <a:solidFill>
                    <a:srgbClr val="ABB2BF"/>
                  </a:solidFill>
                  <a:latin typeface="Consolas" panose="020B0609020204030204" pitchFamily="49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639DEE-E3C9-4CEB-A01F-9B7B9DECF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2028825"/>
                <a:ext cx="9601200" cy="4143375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20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55FA7-17A7-4DD0-A862-29BCAD99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2425"/>
            <a:ext cx="9601200" cy="762001"/>
          </a:xfrm>
        </p:spPr>
        <p:txBody>
          <a:bodyPr/>
          <a:lstStyle/>
          <a:p>
            <a:pPr algn="ctr"/>
            <a:r>
              <a:rPr lang="en-US" dirty="0"/>
              <a:t>Rasmlar bilan ishlash  — &lt;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EBAD8-9F45-40DA-AD81-090058B9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5" y="1464276"/>
            <a:ext cx="96012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Umumiy ko’rinish quyidagicha: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98C379"/>
                </a:solidFill>
                <a:latin typeface="Consolas" panose="020B0609020204030204" pitchFamily="49" charset="0"/>
              </a:rPr>
              <a:t>"rasmgacha bo'lgan manzil"</a:t>
            </a:r>
            <a:r>
              <a:rPr lang="en-US" sz="18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19A66"/>
                </a:solidFill>
                <a:latin typeface="Consolas" panose="020B0609020204030204" pitchFamily="49" charset="0"/>
              </a:rPr>
              <a:t>alt</a:t>
            </a:r>
            <a:r>
              <a:rPr lang="en-US" sz="18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98C379"/>
                </a:solidFill>
                <a:latin typeface="Consolas" panose="020B0609020204030204" pitchFamily="49" charset="0"/>
              </a:rPr>
              <a:t>"rasm haqida ma'lumot“</a:t>
            </a:r>
            <a:r>
              <a:rPr lang="en-US" sz="18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Bu yerda: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19A66"/>
                </a:solidFill>
                <a:latin typeface="Consolas" panose="020B0609020204030204" pitchFamily="49" charset="0"/>
              </a:rPr>
              <a:t>src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— rasm manzili ko’rsatilishi kerak bo’lgan atribut.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19A66"/>
                </a:solidFill>
                <a:latin typeface="Consolas" panose="020B0609020204030204" pitchFamily="49" charset="0"/>
              </a:rPr>
              <a:t>alt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— agar rasm yuklash vaqtida xatolik yuzaga kelsa, ko’rsatiladigan matn.</a:t>
            </a: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Rasmimizni ikki xil usul orqali joylashtirishimiz mumkin: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Mutloq URL manzili </a:t>
            </a: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(1)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Nisbiy URL manzili </a:t>
            </a: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atributiga e’tibor bering: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(1)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98C379"/>
                </a:solidFill>
                <a:latin typeface="Consolas" panose="020B0609020204030204" pitchFamily="49" charset="0"/>
              </a:rPr>
              <a:t>"http://placebear.com/800/600"</a:t>
            </a:r>
            <a:r>
              <a:rPr lang="en-US" sz="18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19A66"/>
                </a:solidFill>
                <a:latin typeface="Consolas" panose="020B0609020204030204" pitchFamily="49" charset="0"/>
              </a:rPr>
              <a:t>alt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98C379"/>
                </a:solidFill>
                <a:latin typeface="Consolas" panose="020B0609020204030204" pitchFamily="49" charset="0"/>
              </a:rPr>
              <a:t>"Ayiq"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(2)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98C379"/>
                </a:solidFill>
                <a:latin typeface="Consolas" panose="020B0609020204030204" pitchFamily="49" charset="0"/>
              </a:rPr>
              <a:t>“bear.jpg"</a:t>
            </a:r>
            <a:r>
              <a:rPr lang="en-US" sz="18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19A66"/>
                </a:solidFill>
                <a:latin typeface="Consolas" panose="020B0609020204030204" pitchFamily="49" charset="0"/>
              </a:rPr>
              <a:t>alt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98C379"/>
                </a:solidFill>
                <a:latin typeface="Consolas" panose="020B0609020204030204" pitchFamily="49" charset="0"/>
              </a:rPr>
              <a:t>"Ayiq"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E06C75"/>
                </a:solidFill>
                <a:latin typeface="Consolas" panose="020B0609020204030204" pitchFamily="49" charset="0"/>
              </a:rPr>
              <a:t>(2)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holatda </a:t>
            </a:r>
            <a:r>
              <a:rPr lang="en-US" sz="1800" dirty="0">
                <a:solidFill>
                  <a:srgbClr val="98C379"/>
                </a:solidFill>
                <a:latin typeface="Consolas" panose="020B0609020204030204" pitchFamily="49" charset="0"/>
              </a:rPr>
              <a:t>"bear.jpg“</a:t>
            </a:r>
            <a:r>
              <a:rPr lang="en-US" sz="1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rasmi .html faylimiz bilan bir joyda saqlanishi kerak.</a:t>
            </a:r>
            <a:endParaRPr lang="en-US" sz="18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9685674-2309-40BC-ABBA-DB814D52ADDF}"/>
              </a:ext>
            </a:extLst>
          </p:cNvPr>
          <p:cNvCxnSpPr/>
          <p:nvPr/>
        </p:nvCxnSpPr>
        <p:spPr>
          <a:xfrm>
            <a:off x="1457325" y="5686425"/>
            <a:ext cx="9353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B651556-2BA9-4803-BE1A-C181F59F5087}"/>
              </a:ext>
            </a:extLst>
          </p:cNvPr>
          <p:cNvCxnSpPr>
            <a:cxnSpLocks/>
          </p:cNvCxnSpPr>
          <p:nvPr/>
        </p:nvCxnSpPr>
        <p:spPr>
          <a:xfrm>
            <a:off x="1457325" y="3276600"/>
            <a:ext cx="9353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16D61-5DB3-4A7E-93EF-B57A442D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809625"/>
          </a:xfrm>
        </p:spPr>
        <p:txBody>
          <a:bodyPr/>
          <a:lstStyle/>
          <a:p>
            <a:pPr algn="ctr"/>
            <a:r>
              <a:rPr lang="en-US" dirty="0"/>
              <a:t>Giperhavolalar bilan ishlash — &lt;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CD4FA-3472-4E99-AF66-16CAEA1C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314449"/>
            <a:ext cx="10525125" cy="5057775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Umumiy ko’rinish quyidagicha: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sz="17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98C379"/>
                </a:solidFill>
                <a:latin typeface="Consolas" panose="020B0609020204030204" pitchFamily="49" charset="0"/>
              </a:rPr>
              <a:t>"URL manzil"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&gt;Url manzil uchun qisqa nom&lt;/</a:t>
            </a:r>
            <a:r>
              <a:rPr lang="en-US" sz="17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sz="17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98C379"/>
                </a:solidFill>
                <a:latin typeface="Consolas" panose="020B0609020204030204" pitchFamily="49" charset="0"/>
              </a:rPr>
              <a:t>"https://uzbekcoders.uz"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&gt;Ushbu havola orqali OMUC saytiga o'ting&lt;/</a:t>
            </a:r>
            <a:r>
              <a:rPr lang="en-US" sz="17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Tepadagi giperhavolamiz quyidagicha ko’rinadi: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Ushbu havola orqali OMUC saytiga o'ting</a:t>
            </a:r>
            <a:endParaRPr lang="en-US" sz="17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Rasm va giperhavolani birlashtiradigan bo’lsak: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"https://uzbekcoders.uz"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img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"shorturl.at/szV19"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19A66"/>
                </a:solidFill>
                <a:latin typeface="Consolas" panose="020B0609020204030204" pitchFamily="49" charset="0"/>
              </a:rPr>
              <a:t>alt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98C379"/>
                </a:solidFill>
                <a:latin typeface="Consolas" panose="020B0609020204030204" pitchFamily="49" charset="0"/>
              </a:rPr>
              <a:t>“logo"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5C59010-20A0-49CD-844C-E197BED519E4}"/>
              </a:ext>
            </a:extLst>
          </p:cNvPr>
          <p:cNvCxnSpPr/>
          <p:nvPr/>
        </p:nvCxnSpPr>
        <p:spPr>
          <a:xfrm>
            <a:off x="1371600" y="2324100"/>
            <a:ext cx="931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91B7A27-DD12-44C7-9D8C-FC8AAEC12C2B}"/>
              </a:ext>
            </a:extLst>
          </p:cNvPr>
          <p:cNvCxnSpPr/>
          <p:nvPr/>
        </p:nvCxnSpPr>
        <p:spPr>
          <a:xfrm>
            <a:off x="1371600" y="3848100"/>
            <a:ext cx="931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hlinkClick r:id="rId3"/>
            <a:extLst>
              <a:ext uri="{FF2B5EF4-FFF2-40B4-BE49-F238E27FC236}">
                <a16:creationId xmlns:a16="http://schemas.microsoft.com/office/drawing/2014/main" id="{2B5E958E-3EFF-45DF-B6AE-CF1E3D95B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56" y="4948094"/>
            <a:ext cx="2161487" cy="14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0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8BC71-B1F7-409A-9B2C-31ECD44F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75A28B-03BD-471E-A433-19F6801A7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76"/>
            <a:ext cx="12192000" cy="6886576"/>
          </a:xfrm>
        </p:spPr>
      </p:pic>
    </p:spTree>
    <p:extLst>
      <p:ext uri="{BB962C8B-B14F-4D97-AF65-F5344CB8AC3E}">
        <p14:creationId xmlns:p14="http://schemas.microsoft.com/office/powerpoint/2010/main" val="373076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D638A-B4EB-4502-B928-DCF0B328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9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CSS sintaksis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438A2-D1B6-4F9C-AC5F-25DF0E42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28118"/>
            <a:ext cx="9601200" cy="4782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Umumiy ko’rinish: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selektor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   xossa : qiymat;</a:t>
            </a:r>
          </a:p>
          <a:p>
            <a:pPr marL="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Bizga kerakli bo’lgan selektor tanladi.</a:t>
            </a:r>
          </a:p>
          <a:p>
            <a:r>
              <a:rPr lang="en-US" dirty="0">
                <a:latin typeface="Consolas" panose="020B0609020204030204" pitchFamily="49" charset="0"/>
              </a:rPr>
              <a:t>Har bir ifoda {  } qavslar orasiga yoziladi.</a:t>
            </a:r>
          </a:p>
          <a:p>
            <a:r>
              <a:rPr lang="en-US" dirty="0">
                <a:latin typeface="Consolas" panose="020B0609020204030204" pitchFamily="49" charset="0"/>
              </a:rPr>
              <a:t>Xossa va qiymat : orqali ajratiladi.</a:t>
            </a:r>
          </a:p>
          <a:p>
            <a:r>
              <a:rPr lang="en-US" dirty="0">
                <a:latin typeface="Consolas" panose="020B0609020204030204" pitchFamily="49" charset="0"/>
              </a:rPr>
              <a:t>Ifoda ; orqali tugatiladi.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3471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805</TotalTime>
  <Words>1903</Words>
  <Application>Microsoft Office PowerPoint</Application>
  <PresentationFormat>Широкоэкранный</PresentationFormat>
  <Paragraphs>282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Bahnschrift SemiBold</vt:lpstr>
      <vt:lpstr>Calibri</vt:lpstr>
      <vt:lpstr>Cambria Math</vt:lpstr>
      <vt:lpstr>Consolas</vt:lpstr>
      <vt:lpstr>Franklin Gothic Book</vt:lpstr>
      <vt:lpstr>Уголки</vt:lpstr>
      <vt:lpstr>Full-Stack yo’nalishi</vt:lpstr>
      <vt:lpstr>Quyidagilarni ko’rib chiqamiz:</vt:lpstr>
      <vt:lpstr>Презентация PowerPoint</vt:lpstr>
      <vt:lpstr>BLOCK elementlar</vt:lpstr>
      <vt:lpstr>INLINE elementlar </vt:lpstr>
      <vt:lpstr>Rasmlar bilan ishlash  — &lt;img&gt;</vt:lpstr>
      <vt:lpstr>Giperhavolalar bilan ishlash — &lt;a&gt;</vt:lpstr>
      <vt:lpstr>Презентация PowerPoint</vt:lpstr>
      <vt:lpstr>CSS sintaksis</vt:lpstr>
      <vt:lpstr>CSS selektorlar</vt:lpstr>
      <vt:lpstr>Tip selektori</vt:lpstr>
      <vt:lpstr>Sinf (class) selektori</vt:lpstr>
      <vt:lpstr>ID selektori</vt:lpstr>
      <vt:lpstr>CSS ni HTML ga ulash</vt:lpstr>
      <vt:lpstr>Презентация PowerPoint</vt:lpstr>
      <vt:lpstr>Ranglar bilan ishlash</vt:lpstr>
      <vt:lpstr>Презентация PowerPoint</vt:lpstr>
      <vt:lpstr>Python da o’zgaruvchilar</vt:lpstr>
      <vt:lpstr>Pythoda shart instruksiyasi (if-else)</vt:lpstr>
      <vt:lpstr>Pythoda shart instruksiyasi (if-elif-else)</vt:lpstr>
      <vt:lpstr>Pythonda sikllar (for)</vt:lpstr>
      <vt:lpstr>range() - generatori</vt:lpstr>
      <vt:lpstr>Pythonda sikllar (while)</vt:lpstr>
      <vt:lpstr>Pythonda satrlar (str)</vt:lpstr>
      <vt:lpstr>Satrlarni idekslash va slicing </vt:lpstr>
      <vt:lpstr>Satrlarda metodlar (terminalda)</vt:lpstr>
      <vt:lpstr>Python da ro’yxatlar</vt:lpstr>
      <vt:lpstr>Ro’yxatlarni indekslash</vt:lpstr>
      <vt:lpstr>Ro’yxatlarda slicing</vt:lpstr>
      <vt:lpstr>Ro’yxat metodlari</vt:lpstr>
      <vt:lpstr>Python da funksiyalar</vt:lpstr>
      <vt:lpstr>Python funskiyalar(misollar)</vt:lpstr>
      <vt:lpstr>Masalalar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Full-Stack yo’nalishi</dc:title>
  <dc:creator>jam shid</dc:creator>
  <cp:lastModifiedBy>jam shid</cp:lastModifiedBy>
  <cp:revision>58</cp:revision>
  <dcterms:created xsi:type="dcterms:W3CDTF">2020-05-21T12:29:07Z</dcterms:created>
  <dcterms:modified xsi:type="dcterms:W3CDTF">2020-05-22T12:37:22Z</dcterms:modified>
</cp:coreProperties>
</file>