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22"/>
  </p:notesMasterIdLst>
  <p:sldIdLst>
    <p:sldId id="256" r:id="rId2"/>
    <p:sldId id="257" r:id="rId3"/>
    <p:sldId id="273" r:id="rId4"/>
    <p:sldId id="274" r:id="rId5"/>
    <p:sldId id="258" r:id="rId6"/>
    <p:sldId id="275" r:id="rId7"/>
    <p:sldId id="276" r:id="rId8"/>
    <p:sldId id="277" r:id="rId9"/>
    <p:sldId id="265" r:id="rId10"/>
    <p:sldId id="264" r:id="rId11"/>
    <p:sldId id="259" r:id="rId12"/>
    <p:sldId id="281" r:id="rId13"/>
    <p:sldId id="282" r:id="rId14"/>
    <p:sldId id="285" r:id="rId15"/>
    <p:sldId id="260" r:id="rId16"/>
    <p:sldId id="279" r:id="rId17"/>
    <p:sldId id="261" r:id="rId18"/>
    <p:sldId id="268" r:id="rId19"/>
    <p:sldId id="26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p:scale>
          <a:sx n="70" d="100"/>
          <a:sy n="70" d="100"/>
        </p:scale>
        <p:origin x="-73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840A3-D0CF-4D81-BB1D-E861C479D828}" type="datetimeFigureOut">
              <a:rPr lang="en-IN" smtClean="0"/>
              <a:t>04-05-2022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00B8B-450D-4C58-8AA7-678E206D6B85}" type="slidenum">
              <a:rPr lang="en-IN" smtClean="0"/>
              <a:t>‹#›</a:t>
            </a:fld>
            <a:endParaRPr lang="en-IN"/>
          </a:p>
        </p:txBody>
      </p:sp>
    </p:spTree>
    <p:extLst>
      <p:ext uri="{BB962C8B-B14F-4D97-AF65-F5344CB8AC3E}">
        <p14:creationId xmlns:p14="http://schemas.microsoft.com/office/powerpoint/2010/main" val="30521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75470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248454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196947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056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134821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0288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4258525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66601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227244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93537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47247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33711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218323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67054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287291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125740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4837C4-76A0-4598-9E29-4083CFB808F6}" type="datetimeFigureOut">
              <a:rPr lang="en-IN" smtClean="0"/>
              <a:pPr/>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04590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bright="70000" contrast="-70000"/>
            <a:extLst>
              <a:ext uri="{BEBA8EAE-BF5A-486C-A8C5-ECC9F3942E4B}">
                <a14:imgProps xmlns:a14="http://schemas.microsoft.com/office/drawing/2010/main">
                  <a14:imgLayer r:embed="rId20">
                    <a14:imgEffect>
                      <a14:artisticPhotocopy/>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4837C4-76A0-4598-9E29-4083CFB808F6}" type="datetimeFigureOut">
              <a:rPr lang="en-IN" smtClean="0"/>
              <a:pPr/>
              <a:t>04-05-2022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2781C3-345A-49E6-AF6C-A0B2A986D463}" type="slidenum">
              <a:rPr lang="en-IN" smtClean="0"/>
              <a:pPr/>
              <a:t>‹#›</a:t>
            </a:fld>
            <a:endParaRPr lang="en-IN"/>
          </a:p>
        </p:txBody>
      </p:sp>
    </p:spTree>
    <p:extLst>
      <p:ext uri="{BB962C8B-B14F-4D97-AF65-F5344CB8AC3E}">
        <p14:creationId xmlns:p14="http://schemas.microsoft.com/office/powerpoint/2010/main" val="2140268184"/>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618040" cy="1282154"/>
          </a:xfrm>
        </p:spPr>
        <p:txBody>
          <a:bodyPr>
            <a:normAutofit fontScale="90000"/>
          </a:bodyPr>
          <a:lstStyle/>
          <a:p>
            <a:pPr algn="ctr"/>
            <a:r>
              <a:rPr lang="en-IN" sz="2800" b="1" dirty="0">
                <a:solidFill>
                  <a:schemeClr val="bg1"/>
                </a:solidFill>
              </a:rPr>
              <a:t>ALERT SYSTEM FOR VEHICLES TO AVOID COLLISION DURING MURKY CONDITIONS  </a:t>
            </a:r>
            <a:br>
              <a:rPr lang="en-IN" sz="2800" b="1" dirty="0">
                <a:solidFill>
                  <a:schemeClr val="bg1"/>
                </a:solidFill>
              </a:rPr>
            </a:br>
            <a:endParaRPr lang="en-IN" sz="2800" b="1" dirty="0">
              <a:solidFill>
                <a:schemeClr val="bg1"/>
              </a:solidFill>
            </a:endParaRPr>
          </a:p>
        </p:txBody>
      </p:sp>
      <p:sp>
        <p:nvSpPr>
          <p:cNvPr id="6" name="Subtitle 5"/>
          <p:cNvSpPr>
            <a:spLocks noGrp="1"/>
          </p:cNvSpPr>
          <p:nvPr>
            <p:ph idx="1"/>
          </p:nvPr>
        </p:nvSpPr>
        <p:spPr>
          <a:xfrm>
            <a:off x="1919536" y="1493912"/>
            <a:ext cx="8496944" cy="5364088"/>
          </a:xfrm>
        </p:spPr>
        <p:txBody>
          <a:bodyPr>
            <a:normAutofit/>
          </a:bodyPr>
          <a:lstStyle/>
          <a:p>
            <a:pPr marL="64008" indent="0">
              <a:buNone/>
            </a:pPr>
            <a:r>
              <a:rPr lang="en-IN" sz="3600" b="1" dirty="0">
                <a:solidFill>
                  <a:schemeClr val="bg1"/>
                </a:solidFill>
              </a:rPr>
              <a:t>							</a:t>
            </a:r>
            <a:endParaRPr lang="en-IN" sz="3200" b="1" dirty="0">
              <a:solidFill>
                <a:schemeClr val="bg1"/>
              </a:solidFill>
            </a:endParaRPr>
          </a:p>
          <a:p>
            <a:pPr marL="64008" indent="0">
              <a:buNone/>
            </a:pPr>
            <a:r>
              <a:rPr lang="en-IN" sz="3200" b="1" dirty="0">
                <a:solidFill>
                  <a:schemeClr val="bg1"/>
                </a:solidFill>
              </a:rPr>
              <a:t>Presented  by         </a:t>
            </a:r>
          </a:p>
          <a:p>
            <a:pPr algn="l"/>
            <a:r>
              <a:rPr lang="en-IN" sz="2400" b="1" dirty="0">
                <a:solidFill>
                  <a:schemeClr val="bg1"/>
                </a:solidFill>
                <a:latin typeface="Times New Roman" pitchFamily="18" charset="0"/>
                <a:ea typeface="Adobe Heiti Std R" pitchFamily="34" charset="-128"/>
                <a:cs typeface="Times New Roman" pitchFamily="18" charset="0"/>
              </a:rPr>
              <a:t> </a:t>
            </a:r>
            <a:r>
              <a:rPr lang="en-IN" b="1" dirty="0" smtClean="0">
                <a:solidFill>
                  <a:schemeClr val="bg1"/>
                </a:solidFill>
                <a:latin typeface="Times New Roman" pitchFamily="18" charset="0"/>
                <a:ea typeface="Adobe Heiti Std R" pitchFamily="34" charset="-128"/>
                <a:cs typeface="Times New Roman" pitchFamily="18" charset="0"/>
              </a:rPr>
              <a:t>SUDHAN</a:t>
            </a:r>
            <a:r>
              <a:rPr lang="en-IN" b="1" dirty="0" smtClean="0">
                <a:solidFill>
                  <a:schemeClr val="bg1"/>
                </a:solidFill>
                <a:latin typeface="Times New Roman" pitchFamily="18" charset="0"/>
                <a:ea typeface="Dotum" pitchFamily="34" charset="-127"/>
                <a:cs typeface="Times New Roman" pitchFamily="18" charset="0"/>
              </a:rPr>
              <a:t> </a:t>
            </a:r>
            <a:r>
              <a:rPr lang="en-IN" b="1" dirty="0">
                <a:solidFill>
                  <a:schemeClr val="bg1"/>
                </a:solidFill>
                <a:latin typeface="Times New Roman" pitchFamily="18" charset="0"/>
                <a:ea typeface="Dotum" pitchFamily="34" charset="-127"/>
                <a:cs typeface="Times New Roman" pitchFamily="18" charset="0"/>
              </a:rPr>
              <a:t>A – (19351029)</a:t>
            </a:r>
          </a:p>
          <a:p>
            <a:pPr algn="l"/>
            <a:r>
              <a:rPr lang="en-IN" b="1" dirty="0">
                <a:solidFill>
                  <a:schemeClr val="bg1"/>
                </a:solidFill>
                <a:latin typeface="Times New Roman" pitchFamily="18" charset="0"/>
                <a:ea typeface="Dotum" pitchFamily="34" charset="-127"/>
                <a:cs typeface="Times New Roman" pitchFamily="18" charset="0"/>
              </a:rPr>
              <a:t> </a:t>
            </a:r>
            <a:r>
              <a:rPr lang="en-IN" b="1" dirty="0" smtClean="0">
                <a:solidFill>
                  <a:schemeClr val="bg1"/>
                </a:solidFill>
                <a:latin typeface="Times New Roman" pitchFamily="18" charset="0"/>
                <a:ea typeface="Dotum" pitchFamily="34" charset="-127"/>
                <a:cs typeface="Times New Roman" pitchFamily="18" charset="0"/>
              </a:rPr>
              <a:t>VARUN </a:t>
            </a:r>
            <a:r>
              <a:rPr lang="en-IN" b="1" dirty="0">
                <a:solidFill>
                  <a:schemeClr val="bg1"/>
                </a:solidFill>
                <a:latin typeface="Times New Roman" pitchFamily="18" charset="0"/>
                <a:ea typeface="Dotum" pitchFamily="34" charset="-127"/>
                <a:cs typeface="Times New Roman" pitchFamily="18" charset="0"/>
              </a:rPr>
              <a:t>M – (19351007)</a:t>
            </a:r>
          </a:p>
          <a:p>
            <a:pPr algn="l"/>
            <a:r>
              <a:rPr lang="en-IN" b="1" dirty="0">
                <a:solidFill>
                  <a:schemeClr val="bg1"/>
                </a:solidFill>
                <a:latin typeface="Times New Roman" pitchFamily="18" charset="0"/>
                <a:ea typeface="Dotum" pitchFamily="34" charset="-127"/>
                <a:cs typeface="Times New Roman" pitchFamily="18" charset="0"/>
              </a:rPr>
              <a:t> </a:t>
            </a:r>
            <a:r>
              <a:rPr lang="en-IN" b="1" dirty="0" smtClean="0">
                <a:solidFill>
                  <a:schemeClr val="bg1"/>
                </a:solidFill>
                <a:latin typeface="Times New Roman" pitchFamily="18" charset="0"/>
                <a:ea typeface="Dotum" pitchFamily="34" charset="-127"/>
                <a:cs typeface="Times New Roman" pitchFamily="18" charset="0"/>
              </a:rPr>
              <a:t>SAHAYA JAMSON  </a:t>
            </a:r>
            <a:r>
              <a:rPr lang="en-IN" b="1" dirty="0">
                <a:solidFill>
                  <a:schemeClr val="bg1"/>
                </a:solidFill>
                <a:latin typeface="Times New Roman" pitchFamily="18" charset="0"/>
                <a:ea typeface="Dotum" pitchFamily="34" charset="-127"/>
                <a:cs typeface="Times New Roman" pitchFamily="18" charset="0"/>
              </a:rPr>
              <a:t>S – (19351033)</a:t>
            </a:r>
            <a:r>
              <a:rPr lang="en-IN" b="1" dirty="0">
                <a:solidFill>
                  <a:schemeClr val="bg1"/>
                </a:solidFill>
                <a:latin typeface="Dotum" pitchFamily="34" charset="-127"/>
                <a:ea typeface="Dotum" pitchFamily="34" charset="-127"/>
              </a:rPr>
              <a:t>	 	 			</a:t>
            </a:r>
            <a:endParaRPr lang="en-IN" sz="2400" b="1" dirty="0">
              <a:solidFill>
                <a:schemeClr val="bg1"/>
              </a:solidFill>
              <a:latin typeface="Dotum" pitchFamily="34" charset="-127"/>
              <a:ea typeface="Dotum" pitchFamily="34" charset="-127"/>
            </a:endParaRPr>
          </a:p>
          <a:p>
            <a:pPr marL="0" indent="0">
              <a:buNone/>
            </a:pPr>
            <a:r>
              <a:rPr lang="en-IN" sz="2400" b="1" dirty="0">
                <a:solidFill>
                  <a:schemeClr val="bg1"/>
                </a:solidFill>
                <a:latin typeface="Dotum" pitchFamily="34" charset="-127"/>
                <a:ea typeface="Dotum" pitchFamily="34" charset="-127"/>
              </a:rPr>
              <a:t>  		         </a:t>
            </a:r>
          </a:p>
          <a:p>
            <a:pPr marL="0" indent="0">
              <a:buNone/>
            </a:pPr>
            <a:r>
              <a:rPr lang="en-IN" sz="2400" b="1" dirty="0">
                <a:solidFill>
                  <a:schemeClr val="bg1"/>
                </a:solidFill>
                <a:latin typeface="Dotum" pitchFamily="34" charset="-127"/>
                <a:ea typeface="Dotum" pitchFamily="34" charset="-127"/>
              </a:rPr>
              <a:t>				</a:t>
            </a:r>
          </a:p>
          <a:p>
            <a:pPr marL="0" indent="0">
              <a:buNone/>
            </a:pPr>
            <a:r>
              <a:rPr lang="en-IN" sz="2400" b="1" dirty="0">
                <a:solidFill>
                  <a:schemeClr val="bg1"/>
                </a:solidFill>
                <a:latin typeface="Dotum" pitchFamily="34" charset="-127"/>
                <a:ea typeface="Dotum" pitchFamily="34" charset="-127"/>
              </a:rPr>
              <a:t>								  </a:t>
            </a:r>
            <a:r>
              <a:rPr lang="en-IN" sz="2400" b="1" dirty="0">
                <a:solidFill>
                  <a:schemeClr val="bg1"/>
                </a:solidFill>
                <a:latin typeface="Adobe Fan Heiti Std B" pitchFamily="34" charset="-128"/>
                <a:ea typeface="Adobe Fan Heiti Std B" pitchFamily="34" charset="-128"/>
              </a:rPr>
              <a:t>Guided by 	</a:t>
            </a:r>
            <a:r>
              <a:rPr lang="en-IN" sz="2400" b="1" dirty="0">
                <a:solidFill>
                  <a:schemeClr val="bg1"/>
                </a:solidFill>
                <a:latin typeface="Dotum" pitchFamily="34" charset="-127"/>
                <a:ea typeface="Dotum" pitchFamily="34" charset="-127"/>
              </a:rPr>
              <a:t>				                    	   	 						 </a:t>
            </a:r>
            <a:r>
              <a:rPr lang="en-IN" b="1" dirty="0">
                <a:solidFill>
                  <a:schemeClr val="bg1"/>
                </a:solidFill>
                <a:latin typeface="Dotum" pitchFamily="34" charset="-127"/>
                <a:ea typeface="Dotum" pitchFamily="34" charset="-127"/>
              </a:rPr>
              <a:t>Mr. France</a:t>
            </a:r>
          </a:p>
          <a:p>
            <a:pPr marL="0" indent="0">
              <a:buNone/>
            </a:pPr>
            <a:r>
              <a:rPr lang="en-IN" b="1" dirty="0">
                <a:solidFill>
                  <a:schemeClr val="bg1"/>
                </a:solidFill>
                <a:latin typeface="Dotum" pitchFamily="34" charset="-127"/>
                <a:ea typeface="Dotum" pitchFamily="34" charset="-127"/>
              </a:rPr>
              <a:t>	  						       (Assistant Professor)</a:t>
            </a:r>
          </a:p>
          <a:p>
            <a:pPr marL="0" indent="0">
              <a:buNone/>
            </a:pPr>
            <a:endParaRPr lang="en-IN" b="1" dirty="0">
              <a:solidFill>
                <a:schemeClr val="bg1"/>
              </a:solidFill>
              <a:latin typeface="Dotum" pitchFamily="34" charset="-127"/>
              <a:ea typeface="Dotum" pitchFamily="34" charset="-127"/>
            </a:endParaRPr>
          </a:p>
        </p:txBody>
      </p:sp>
    </p:spTree>
    <p:extLst>
      <p:ext uri="{BB962C8B-B14F-4D97-AF65-F5344CB8AC3E}">
        <p14:creationId xmlns:p14="http://schemas.microsoft.com/office/powerpoint/2010/main" val="150670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260648"/>
            <a:ext cx="8229600" cy="720080"/>
          </a:xfrm>
        </p:spPr>
        <p:txBody>
          <a:bodyPr>
            <a:normAutofit/>
          </a:bodyPr>
          <a:lstStyle/>
          <a:p>
            <a:pPr algn="just"/>
            <a:r>
              <a:rPr lang="en-IN" sz="3600" b="1" dirty="0">
                <a:solidFill>
                  <a:schemeClr val="bg1"/>
                </a:solidFill>
              </a:rPr>
              <a:t>BLOCK DIAGRAM :</a:t>
            </a:r>
          </a:p>
        </p:txBody>
      </p:sp>
      <p:sp>
        <p:nvSpPr>
          <p:cNvPr id="6" name="TextBox 5"/>
          <p:cNvSpPr txBox="1"/>
          <p:nvPr/>
        </p:nvSpPr>
        <p:spPr>
          <a:xfrm>
            <a:off x="533400" y="1187832"/>
            <a:ext cx="1676400" cy="369332"/>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solidFill>
                  <a:schemeClr val="bg1"/>
                </a:solidFill>
              </a:rPr>
              <a:t>TEST IMAGE</a:t>
            </a:r>
          </a:p>
        </p:txBody>
      </p:sp>
      <p:sp>
        <p:nvSpPr>
          <p:cNvPr id="7" name="TextBox 6"/>
          <p:cNvSpPr txBox="1"/>
          <p:nvPr/>
        </p:nvSpPr>
        <p:spPr>
          <a:xfrm>
            <a:off x="4185138" y="1172044"/>
            <a:ext cx="25908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Image enhancement</a:t>
            </a:r>
          </a:p>
        </p:txBody>
      </p:sp>
      <p:sp>
        <p:nvSpPr>
          <p:cNvPr id="8" name="TextBox 7"/>
          <p:cNvSpPr txBox="1"/>
          <p:nvPr/>
        </p:nvSpPr>
        <p:spPr>
          <a:xfrm>
            <a:off x="4185138" y="1939084"/>
            <a:ext cx="25908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Fog Removal Based on</a:t>
            </a:r>
          </a:p>
        </p:txBody>
      </p:sp>
      <p:sp>
        <p:nvSpPr>
          <p:cNvPr id="9" name="TextBox 8"/>
          <p:cNvSpPr txBox="1"/>
          <p:nvPr/>
        </p:nvSpPr>
        <p:spPr>
          <a:xfrm>
            <a:off x="225669" y="2077583"/>
            <a:ext cx="29718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Dark Channel Prior</a:t>
            </a:r>
          </a:p>
        </p:txBody>
      </p:sp>
      <p:sp>
        <p:nvSpPr>
          <p:cNvPr id="10" name="TextBox 9"/>
          <p:cNvSpPr txBox="1"/>
          <p:nvPr/>
        </p:nvSpPr>
        <p:spPr>
          <a:xfrm>
            <a:off x="8779119" y="1939084"/>
            <a:ext cx="25908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Bilateral &amp; Guided Filter</a:t>
            </a:r>
          </a:p>
        </p:txBody>
      </p:sp>
      <p:sp>
        <p:nvSpPr>
          <p:cNvPr id="11" name="TextBox 10"/>
          <p:cNvSpPr txBox="1"/>
          <p:nvPr/>
        </p:nvSpPr>
        <p:spPr>
          <a:xfrm>
            <a:off x="225669" y="2882544"/>
            <a:ext cx="2971800" cy="92333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Dark Pixels are separated from RGB image </a:t>
            </a:r>
          </a:p>
        </p:txBody>
      </p:sp>
      <p:sp>
        <p:nvSpPr>
          <p:cNvPr id="12" name="TextBox 11"/>
          <p:cNvSpPr txBox="1"/>
          <p:nvPr/>
        </p:nvSpPr>
        <p:spPr>
          <a:xfrm>
            <a:off x="8297007" y="2882215"/>
            <a:ext cx="3555024"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Image Decomposed into LF &amp; HF part</a:t>
            </a:r>
          </a:p>
        </p:txBody>
      </p:sp>
      <p:sp>
        <p:nvSpPr>
          <p:cNvPr id="13" name="TextBox 12"/>
          <p:cNvSpPr txBox="1"/>
          <p:nvPr/>
        </p:nvSpPr>
        <p:spPr>
          <a:xfrm>
            <a:off x="3650944" y="4526386"/>
            <a:ext cx="36576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Object Detection using Saliency Map</a:t>
            </a:r>
          </a:p>
        </p:txBody>
      </p:sp>
      <p:sp>
        <p:nvSpPr>
          <p:cNvPr id="14" name="TextBox 13"/>
          <p:cNvSpPr txBox="1"/>
          <p:nvPr/>
        </p:nvSpPr>
        <p:spPr>
          <a:xfrm>
            <a:off x="4070044" y="5410200"/>
            <a:ext cx="28194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Distance calculation</a:t>
            </a:r>
          </a:p>
        </p:txBody>
      </p:sp>
      <p:sp>
        <p:nvSpPr>
          <p:cNvPr id="15" name="TextBox 14"/>
          <p:cNvSpPr txBox="1"/>
          <p:nvPr/>
        </p:nvSpPr>
        <p:spPr>
          <a:xfrm>
            <a:off x="4336744" y="6022258"/>
            <a:ext cx="22860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Alert System to driver</a:t>
            </a:r>
          </a:p>
        </p:txBody>
      </p:sp>
      <p:sp>
        <p:nvSpPr>
          <p:cNvPr id="16" name="TextBox 15"/>
          <p:cNvSpPr txBox="1"/>
          <p:nvPr/>
        </p:nvSpPr>
        <p:spPr>
          <a:xfrm>
            <a:off x="8030307" y="3813471"/>
            <a:ext cx="4088424"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HF part is further removal using guided filter</a:t>
            </a:r>
          </a:p>
        </p:txBody>
      </p:sp>
      <p:cxnSp>
        <p:nvCxnSpPr>
          <p:cNvPr id="19" name="Straight Arrow Connector 18"/>
          <p:cNvCxnSpPr>
            <a:cxnSpLocks/>
          </p:cNvCxnSpPr>
          <p:nvPr/>
        </p:nvCxnSpPr>
        <p:spPr>
          <a:xfrm flipV="1">
            <a:off x="2336555" y="1436224"/>
            <a:ext cx="1975338" cy="157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8" idx="0"/>
          </p:cNvCxnSpPr>
          <p:nvPr/>
        </p:nvCxnSpPr>
        <p:spPr>
          <a:xfrm>
            <a:off x="5480538" y="1541376"/>
            <a:ext cx="0" cy="3977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 idx="2"/>
          </p:cNvCxnSpPr>
          <p:nvPr/>
        </p:nvCxnSpPr>
        <p:spPr>
          <a:xfrm flipH="1" flipV="1">
            <a:off x="5479744" y="2549479"/>
            <a:ext cx="794" cy="56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8" idx="3"/>
            <a:endCxn id="10" idx="1"/>
          </p:cNvCxnSpPr>
          <p:nvPr/>
        </p:nvCxnSpPr>
        <p:spPr>
          <a:xfrm>
            <a:off x="6775938" y="2262250"/>
            <a:ext cx="20031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1"/>
            <a:endCxn id="9" idx="3"/>
          </p:cNvCxnSpPr>
          <p:nvPr/>
        </p:nvCxnSpPr>
        <p:spPr>
          <a:xfrm flipH="1" flipV="1">
            <a:off x="3197469" y="2262249"/>
            <a:ext cx="987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2"/>
            <a:endCxn id="11" idx="0"/>
          </p:cNvCxnSpPr>
          <p:nvPr/>
        </p:nvCxnSpPr>
        <p:spPr>
          <a:xfrm>
            <a:off x="1711569" y="2446915"/>
            <a:ext cx="0" cy="435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a:endCxn id="12" idx="0"/>
          </p:cNvCxnSpPr>
          <p:nvPr/>
        </p:nvCxnSpPr>
        <p:spPr>
          <a:xfrm>
            <a:off x="10074519" y="2516329"/>
            <a:ext cx="0" cy="365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a:stCxn id="12" idx="2"/>
            <a:endCxn id="16" idx="0"/>
          </p:cNvCxnSpPr>
          <p:nvPr/>
        </p:nvCxnSpPr>
        <p:spPr>
          <a:xfrm>
            <a:off x="10074519" y="3528546"/>
            <a:ext cx="0" cy="284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11" idx="2"/>
            <a:endCxn id="13" idx="1"/>
          </p:cNvCxnSpPr>
          <p:nvPr/>
        </p:nvCxnSpPr>
        <p:spPr>
          <a:xfrm rot="16200000" flipH="1">
            <a:off x="2159417" y="3358025"/>
            <a:ext cx="1043678" cy="19393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16" idx="2"/>
            <a:endCxn id="13" idx="3"/>
          </p:cNvCxnSpPr>
          <p:nvPr/>
        </p:nvCxnSpPr>
        <p:spPr>
          <a:xfrm rot="5400000">
            <a:off x="8496657" y="3271690"/>
            <a:ext cx="389750" cy="27659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3" idx="2"/>
            <a:endCxn id="14" idx="0"/>
          </p:cNvCxnSpPr>
          <p:nvPr/>
        </p:nvCxnSpPr>
        <p:spPr>
          <a:xfrm>
            <a:off x="5479744" y="5172717"/>
            <a:ext cx="0" cy="237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4" idx="2"/>
            <a:endCxn id="15" idx="0"/>
          </p:cNvCxnSpPr>
          <p:nvPr/>
        </p:nvCxnSpPr>
        <p:spPr>
          <a:xfrm>
            <a:off x="5479744" y="5779532"/>
            <a:ext cx="0" cy="24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398069B7-7896-411C-AD58-95AB11255921}"/>
              </a:ext>
            </a:extLst>
          </p:cNvPr>
          <p:cNvCxnSpPr>
            <a:cxnSpLocks/>
            <a:stCxn id="6" idx="3"/>
            <a:endCxn id="7" idx="1"/>
          </p:cNvCxnSpPr>
          <p:nvPr/>
        </p:nvCxnSpPr>
        <p:spPr>
          <a:xfrm flipV="1">
            <a:off x="2209800" y="1356710"/>
            <a:ext cx="1975338" cy="15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xmlns="" id="{A39EDF75-D3F1-41CE-B489-123C79F8C67A}"/>
              </a:ext>
            </a:extLst>
          </p:cNvPr>
          <p:cNvCxnSpPr>
            <a:cxnSpLocks/>
          </p:cNvCxnSpPr>
          <p:nvPr/>
        </p:nvCxnSpPr>
        <p:spPr>
          <a:xfrm>
            <a:off x="5479744" y="1591123"/>
            <a:ext cx="0" cy="347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xmlns="" id="{61F40A77-2C54-4EAC-AD9E-A986D2E9F6E6}"/>
              </a:ext>
            </a:extLst>
          </p:cNvPr>
          <p:cNvCxnSpPr>
            <a:cxnSpLocks/>
          </p:cNvCxnSpPr>
          <p:nvPr/>
        </p:nvCxnSpPr>
        <p:spPr>
          <a:xfrm>
            <a:off x="6834689" y="2207529"/>
            <a:ext cx="17539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xmlns="" id="{321AC040-62CF-4E15-A2CE-6A746AC70E04}"/>
              </a:ext>
            </a:extLst>
          </p:cNvPr>
          <p:cNvCxnSpPr>
            <a:cxnSpLocks/>
          </p:cNvCxnSpPr>
          <p:nvPr/>
        </p:nvCxnSpPr>
        <p:spPr>
          <a:xfrm>
            <a:off x="10023231" y="2629371"/>
            <a:ext cx="0" cy="240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xmlns="" id="{89FDF59E-E691-404A-AB75-1B2F82495AF4}"/>
              </a:ext>
            </a:extLst>
          </p:cNvPr>
          <p:cNvCxnSpPr>
            <a:cxnSpLocks/>
            <a:stCxn id="12" idx="2"/>
            <a:endCxn id="16" idx="0"/>
          </p:cNvCxnSpPr>
          <p:nvPr/>
        </p:nvCxnSpPr>
        <p:spPr>
          <a:xfrm>
            <a:off x="10074519" y="3528546"/>
            <a:ext cx="0" cy="28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xmlns="" id="{FCB110A7-B045-46EB-BDA8-192801D00145}"/>
              </a:ext>
            </a:extLst>
          </p:cNvPr>
          <p:cNvCxnSpPr>
            <a:cxnSpLocks/>
          </p:cNvCxnSpPr>
          <p:nvPr/>
        </p:nvCxnSpPr>
        <p:spPr>
          <a:xfrm>
            <a:off x="10074519" y="4504879"/>
            <a:ext cx="0" cy="344672"/>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xmlns="" id="{1E595152-F39D-46BA-9176-6E877B031DDF}"/>
              </a:ext>
            </a:extLst>
          </p:cNvPr>
          <p:cNvCxnSpPr>
            <a:cxnSpLocks/>
            <a:endCxn id="13" idx="3"/>
          </p:cNvCxnSpPr>
          <p:nvPr/>
        </p:nvCxnSpPr>
        <p:spPr>
          <a:xfrm flipH="1">
            <a:off x="7308544" y="4849551"/>
            <a:ext cx="276597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xmlns="" id="{2B7D4EE0-7C40-4D84-8FA2-978970F4DDBD}"/>
              </a:ext>
            </a:extLst>
          </p:cNvPr>
          <p:cNvCxnSpPr>
            <a:cxnSpLocks/>
            <a:stCxn id="13" idx="2"/>
            <a:endCxn id="14" idx="0"/>
          </p:cNvCxnSpPr>
          <p:nvPr/>
        </p:nvCxnSpPr>
        <p:spPr>
          <a:xfrm>
            <a:off x="5479744" y="5172717"/>
            <a:ext cx="0" cy="237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xmlns="" id="{499A51F0-1DEE-46DD-98B8-33B59FA6243E}"/>
              </a:ext>
            </a:extLst>
          </p:cNvPr>
          <p:cNvCxnSpPr>
            <a:cxnSpLocks/>
            <a:stCxn id="14" idx="2"/>
            <a:endCxn id="15" idx="0"/>
          </p:cNvCxnSpPr>
          <p:nvPr/>
        </p:nvCxnSpPr>
        <p:spPr>
          <a:xfrm>
            <a:off x="5479744" y="5779532"/>
            <a:ext cx="0" cy="242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xmlns="" id="{5C50C898-A571-40FC-98A0-51A802296589}"/>
              </a:ext>
            </a:extLst>
          </p:cNvPr>
          <p:cNvCxnSpPr>
            <a:cxnSpLocks/>
            <a:stCxn id="8" idx="1"/>
            <a:endCxn id="9" idx="3"/>
          </p:cNvCxnSpPr>
          <p:nvPr/>
        </p:nvCxnSpPr>
        <p:spPr>
          <a:xfrm flipH="1" flipV="1">
            <a:off x="3197469" y="2262249"/>
            <a:ext cx="9876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xmlns="" id="{61CB033D-2551-4151-B3A0-AE9099156F38}"/>
              </a:ext>
            </a:extLst>
          </p:cNvPr>
          <p:cNvCxnSpPr>
            <a:cxnSpLocks/>
            <a:stCxn id="9" idx="2"/>
            <a:endCxn id="11" idx="0"/>
          </p:cNvCxnSpPr>
          <p:nvPr/>
        </p:nvCxnSpPr>
        <p:spPr>
          <a:xfrm>
            <a:off x="1711569" y="2446915"/>
            <a:ext cx="0" cy="435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xmlns="" id="{E6C7B69E-0720-496B-BAB9-56C291357713}"/>
              </a:ext>
            </a:extLst>
          </p:cNvPr>
          <p:cNvCxnSpPr>
            <a:cxnSpLocks/>
            <a:stCxn id="11" idx="2"/>
          </p:cNvCxnSpPr>
          <p:nvPr/>
        </p:nvCxnSpPr>
        <p:spPr>
          <a:xfrm>
            <a:off x="1711569" y="3805874"/>
            <a:ext cx="0" cy="1043677"/>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xmlns="" id="{0AB61ED2-C34F-41DA-987E-8A4D5FA69ACB}"/>
              </a:ext>
            </a:extLst>
          </p:cNvPr>
          <p:cNvCxnSpPr>
            <a:cxnSpLocks/>
            <a:endCxn id="13" idx="1"/>
          </p:cNvCxnSpPr>
          <p:nvPr/>
        </p:nvCxnSpPr>
        <p:spPr>
          <a:xfrm>
            <a:off x="1748203" y="4849551"/>
            <a:ext cx="190274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922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RESULTS AND DISCUSSIONS :</a:t>
            </a:r>
          </a:p>
        </p:txBody>
      </p:sp>
      <p:sp>
        <p:nvSpPr>
          <p:cNvPr id="3" name="Content Placeholder 2"/>
          <p:cNvSpPr>
            <a:spLocks noGrp="1"/>
          </p:cNvSpPr>
          <p:nvPr>
            <p:ph idx="1"/>
          </p:nvPr>
        </p:nvSpPr>
        <p:spPr>
          <a:xfrm>
            <a:off x="646111" y="1853248"/>
            <a:ext cx="10591800" cy="3429000"/>
          </a:xfrm>
        </p:spPr>
        <p:txBody>
          <a:bodyPr>
            <a:normAutofit fontScale="85000" lnSpcReduction="10000"/>
          </a:bodyPr>
          <a:lstStyle/>
          <a:p>
            <a:r>
              <a:rPr lang="en-US" dirty="0">
                <a:solidFill>
                  <a:schemeClr val="bg1"/>
                </a:solidFill>
              </a:rPr>
              <a:t>The image enhancement has become one of the active areas in the field of image processing. </a:t>
            </a:r>
          </a:p>
          <a:p>
            <a:pPr marL="0" indent="0">
              <a:buNone/>
            </a:pPr>
            <a:endParaRPr lang="en-US" dirty="0">
              <a:solidFill>
                <a:schemeClr val="bg1"/>
              </a:solidFill>
            </a:endParaRPr>
          </a:p>
          <a:p>
            <a:r>
              <a:rPr lang="en-US" dirty="0">
                <a:solidFill>
                  <a:schemeClr val="bg1"/>
                </a:solidFill>
              </a:rPr>
              <a:t>Thus in this project using the image enhancement and detection we get a better and sharp output image.</a:t>
            </a:r>
          </a:p>
          <a:p>
            <a:endParaRPr lang="en-US" dirty="0">
              <a:solidFill>
                <a:schemeClr val="bg1"/>
              </a:solidFill>
            </a:endParaRPr>
          </a:p>
          <a:p>
            <a:r>
              <a:rPr lang="en-US" dirty="0">
                <a:solidFill>
                  <a:schemeClr val="bg1"/>
                </a:solidFill>
              </a:rPr>
              <a:t> Finally distance is calculated between detected object and camera mounted vehicle based on the pixel values of the final output image.</a:t>
            </a:r>
          </a:p>
          <a:p>
            <a:endParaRPr lang="en-US" dirty="0">
              <a:solidFill>
                <a:schemeClr val="bg1"/>
              </a:solidFill>
            </a:endParaRPr>
          </a:p>
          <a:p>
            <a:r>
              <a:rPr lang="en-US" dirty="0">
                <a:solidFill>
                  <a:schemeClr val="bg1"/>
                </a:solidFill>
              </a:rPr>
              <a:t> Thus, an efficient automatic vehicle detection and a alert system using image processing can help drivers in reducing the number of accidents during the murky conditions and leads to a safe journey.</a:t>
            </a:r>
          </a:p>
          <a:p>
            <a:endParaRPr lang="en-IN" dirty="0">
              <a:solidFill>
                <a:schemeClr val="bg1"/>
              </a:solidFill>
            </a:endParaRPr>
          </a:p>
        </p:txBody>
      </p:sp>
    </p:spTree>
    <p:extLst>
      <p:ext uri="{BB962C8B-B14F-4D97-AF65-F5344CB8AC3E}">
        <p14:creationId xmlns:p14="http://schemas.microsoft.com/office/powerpoint/2010/main" val="72380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530A52-3C4E-418D-9E95-A2B3D6759ED8}"/>
              </a:ext>
            </a:extLst>
          </p:cNvPr>
          <p:cNvSpPr txBox="1"/>
          <p:nvPr/>
        </p:nvSpPr>
        <p:spPr>
          <a:xfrm>
            <a:off x="6109996" y="1600200"/>
            <a:ext cx="4191000" cy="369332"/>
          </a:xfrm>
          <a:prstGeom prst="rect">
            <a:avLst/>
          </a:prstGeom>
          <a:noFill/>
        </p:spPr>
        <p:txBody>
          <a:bodyPr wrap="square" rtlCol="0">
            <a:spAutoFit/>
          </a:bodyPr>
          <a:lstStyle/>
          <a:p>
            <a:pPr algn="ctr"/>
            <a:r>
              <a:rPr lang="en-US" dirty="0">
                <a:solidFill>
                  <a:schemeClr val="bg1"/>
                </a:solidFill>
              </a:rPr>
              <a:t>Grayscale Image</a:t>
            </a:r>
            <a:endParaRPr lang="en-IN" dirty="0">
              <a:solidFill>
                <a:schemeClr val="bg1"/>
              </a:solidFill>
            </a:endParaRPr>
          </a:p>
        </p:txBody>
      </p:sp>
      <p:pic>
        <p:nvPicPr>
          <p:cNvPr id="4" name="Picture 3">
            <a:extLst>
              <a:ext uri="{FF2B5EF4-FFF2-40B4-BE49-F238E27FC236}">
                <a16:creationId xmlns:a16="http://schemas.microsoft.com/office/drawing/2014/main" xmlns="" id="{C70B8EC3-5F28-42F7-8188-CCEC55528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596" y="2286000"/>
            <a:ext cx="3124200" cy="2324100"/>
          </a:xfrm>
          <a:prstGeom prst="rect">
            <a:avLst/>
          </a:prstGeom>
        </p:spPr>
      </p:pic>
      <p:sp>
        <p:nvSpPr>
          <p:cNvPr id="8" name="TextBox 7">
            <a:extLst>
              <a:ext uri="{FF2B5EF4-FFF2-40B4-BE49-F238E27FC236}">
                <a16:creationId xmlns:a16="http://schemas.microsoft.com/office/drawing/2014/main" xmlns="" id="{EE1F9E34-0B0B-43FE-8AEC-24BC2B287F1E}"/>
              </a:ext>
            </a:extLst>
          </p:cNvPr>
          <p:cNvSpPr txBox="1"/>
          <p:nvPr/>
        </p:nvSpPr>
        <p:spPr>
          <a:xfrm>
            <a:off x="1066800" y="1676400"/>
            <a:ext cx="4191000" cy="369332"/>
          </a:xfrm>
          <a:prstGeom prst="rect">
            <a:avLst/>
          </a:prstGeom>
          <a:noFill/>
        </p:spPr>
        <p:txBody>
          <a:bodyPr wrap="square" rtlCol="0">
            <a:spAutoFit/>
          </a:bodyPr>
          <a:lstStyle/>
          <a:p>
            <a:pPr algn="ctr"/>
            <a:r>
              <a:rPr lang="en-US" dirty="0">
                <a:solidFill>
                  <a:schemeClr val="bg1"/>
                </a:solidFill>
              </a:rPr>
              <a:t>Original Image</a:t>
            </a:r>
            <a:endParaRPr lang="en-IN" dirty="0">
              <a:solidFill>
                <a:schemeClr val="bg1"/>
              </a:solidFill>
            </a:endParaRPr>
          </a:p>
        </p:txBody>
      </p:sp>
      <p:pic>
        <p:nvPicPr>
          <p:cNvPr id="11" name="Picture 10">
            <a:extLst>
              <a:ext uri="{FF2B5EF4-FFF2-40B4-BE49-F238E27FC236}">
                <a16:creationId xmlns:a16="http://schemas.microsoft.com/office/drawing/2014/main" xmlns="" id="{C16CC8C1-5A4D-4E3D-BACB-A170BB376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286000"/>
            <a:ext cx="3124201" cy="2324100"/>
          </a:xfrm>
          <a:prstGeom prst="rect">
            <a:avLst/>
          </a:prstGeom>
        </p:spPr>
      </p:pic>
    </p:spTree>
    <p:extLst>
      <p:ext uri="{BB962C8B-B14F-4D97-AF65-F5344CB8AC3E}">
        <p14:creationId xmlns:p14="http://schemas.microsoft.com/office/powerpoint/2010/main" val="163583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5B12D5-84DB-461D-B85E-38199811DB98}"/>
              </a:ext>
            </a:extLst>
          </p:cNvPr>
          <p:cNvSpPr txBox="1"/>
          <p:nvPr/>
        </p:nvSpPr>
        <p:spPr>
          <a:xfrm>
            <a:off x="1981200" y="408214"/>
            <a:ext cx="1636987" cy="369332"/>
          </a:xfrm>
          <a:prstGeom prst="rect">
            <a:avLst/>
          </a:prstGeom>
          <a:noFill/>
        </p:spPr>
        <p:txBody>
          <a:bodyPr wrap="none" rtlCol="0">
            <a:spAutoFit/>
          </a:bodyPr>
          <a:lstStyle/>
          <a:p>
            <a:pPr algn="ctr"/>
            <a:r>
              <a:rPr lang="en-US" dirty="0">
                <a:solidFill>
                  <a:schemeClr val="bg1"/>
                </a:solidFill>
              </a:rPr>
              <a:t>Bilateral Filter</a:t>
            </a:r>
            <a:endParaRPr lang="en-IN" dirty="0">
              <a:solidFill>
                <a:schemeClr val="bg1"/>
              </a:solidFill>
            </a:endParaRPr>
          </a:p>
        </p:txBody>
      </p:sp>
      <p:pic>
        <p:nvPicPr>
          <p:cNvPr id="3" name="Picture 2">
            <a:extLst>
              <a:ext uri="{FF2B5EF4-FFF2-40B4-BE49-F238E27FC236}">
                <a16:creationId xmlns:a16="http://schemas.microsoft.com/office/drawing/2014/main" xmlns="" id="{889E1C4D-5A65-4868-AE96-B6B14D511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45" y="1080018"/>
            <a:ext cx="3124200" cy="2324100"/>
          </a:xfrm>
          <a:prstGeom prst="rect">
            <a:avLst/>
          </a:prstGeom>
        </p:spPr>
      </p:pic>
      <p:sp>
        <p:nvSpPr>
          <p:cNvPr id="4" name="TextBox 3">
            <a:extLst>
              <a:ext uri="{FF2B5EF4-FFF2-40B4-BE49-F238E27FC236}">
                <a16:creationId xmlns:a16="http://schemas.microsoft.com/office/drawing/2014/main" xmlns="" id="{2C7D385D-DC12-46BD-989B-DD75D61DDD6D}"/>
              </a:ext>
            </a:extLst>
          </p:cNvPr>
          <p:cNvSpPr txBox="1"/>
          <p:nvPr/>
        </p:nvSpPr>
        <p:spPr>
          <a:xfrm>
            <a:off x="7162800" y="440871"/>
            <a:ext cx="1609736" cy="369332"/>
          </a:xfrm>
          <a:prstGeom prst="rect">
            <a:avLst/>
          </a:prstGeom>
          <a:noFill/>
        </p:spPr>
        <p:txBody>
          <a:bodyPr wrap="none" rtlCol="0">
            <a:spAutoFit/>
          </a:bodyPr>
          <a:lstStyle/>
          <a:p>
            <a:pPr algn="ctr"/>
            <a:r>
              <a:rPr lang="en-US" dirty="0">
                <a:solidFill>
                  <a:schemeClr val="bg1"/>
                </a:solidFill>
              </a:rPr>
              <a:t>Guided Filter</a:t>
            </a:r>
            <a:endParaRPr lang="en-IN" dirty="0">
              <a:solidFill>
                <a:schemeClr val="bg1"/>
              </a:solidFill>
            </a:endParaRPr>
          </a:p>
        </p:txBody>
      </p:sp>
      <p:pic>
        <p:nvPicPr>
          <p:cNvPr id="7" name="Picture 6">
            <a:extLst>
              <a:ext uri="{FF2B5EF4-FFF2-40B4-BE49-F238E27FC236}">
                <a16:creationId xmlns:a16="http://schemas.microsoft.com/office/drawing/2014/main" xmlns="" id="{D1D05B3A-2E70-454E-838B-D78E0232D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118" y="1072242"/>
            <a:ext cx="3124200" cy="2324100"/>
          </a:xfrm>
          <a:prstGeom prst="rect">
            <a:avLst/>
          </a:prstGeom>
        </p:spPr>
      </p:pic>
      <p:sp>
        <p:nvSpPr>
          <p:cNvPr id="8" name="TextBox 7">
            <a:extLst>
              <a:ext uri="{FF2B5EF4-FFF2-40B4-BE49-F238E27FC236}">
                <a16:creationId xmlns:a16="http://schemas.microsoft.com/office/drawing/2014/main" xmlns="" id="{3166976D-4E1A-4760-B4CE-DBDA48B5A08E}"/>
              </a:ext>
            </a:extLst>
          </p:cNvPr>
          <p:cNvSpPr txBox="1"/>
          <p:nvPr/>
        </p:nvSpPr>
        <p:spPr>
          <a:xfrm>
            <a:off x="4956144" y="3519196"/>
            <a:ext cx="1114409" cy="369332"/>
          </a:xfrm>
          <a:prstGeom prst="rect">
            <a:avLst/>
          </a:prstGeom>
          <a:noFill/>
        </p:spPr>
        <p:txBody>
          <a:bodyPr wrap="none" rtlCol="0">
            <a:spAutoFit/>
          </a:bodyPr>
          <a:lstStyle/>
          <a:p>
            <a:pPr algn="ctr"/>
            <a:r>
              <a:rPr lang="en-US" dirty="0">
                <a:solidFill>
                  <a:schemeClr val="bg1"/>
                </a:solidFill>
              </a:rPr>
              <a:t>Saliency</a:t>
            </a:r>
            <a:endParaRPr lang="en-IN" dirty="0">
              <a:solidFill>
                <a:schemeClr val="bg1"/>
              </a:solidFill>
            </a:endParaRPr>
          </a:p>
        </p:txBody>
      </p:sp>
      <p:pic>
        <p:nvPicPr>
          <p:cNvPr id="11" name="Picture 10">
            <a:extLst>
              <a:ext uri="{FF2B5EF4-FFF2-40B4-BE49-F238E27FC236}">
                <a16:creationId xmlns:a16="http://schemas.microsoft.com/office/drawing/2014/main" xmlns="" id="{B68FC5CC-7C47-43BC-BE03-63FFF05D10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4055707"/>
            <a:ext cx="3124200" cy="2324100"/>
          </a:xfrm>
          <a:prstGeom prst="rect">
            <a:avLst/>
          </a:prstGeom>
        </p:spPr>
      </p:pic>
      <p:cxnSp>
        <p:nvCxnSpPr>
          <p:cNvPr id="13" name="Straight Arrow Connector 12">
            <a:extLst>
              <a:ext uri="{FF2B5EF4-FFF2-40B4-BE49-F238E27FC236}">
                <a16:creationId xmlns:a16="http://schemas.microsoft.com/office/drawing/2014/main" xmlns="" id="{6A5CE500-68A8-4FDB-B5D0-5108A8D70A20}"/>
              </a:ext>
            </a:extLst>
          </p:cNvPr>
          <p:cNvCxnSpPr/>
          <p:nvPr/>
        </p:nvCxnSpPr>
        <p:spPr>
          <a:xfrm>
            <a:off x="5715000" y="4953000"/>
            <a:ext cx="28194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xmlns="" id="{3582168E-4062-43D8-9F44-F44F39BBCB6D}"/>
              </a:ext>
            </a:extLst>
          </p:cNvPr>
          <p:cNvCxnSpPr/>
          <p:nvPr/>
        </p:nvCxnSpPr>
        <p:spPr>
          <a:xfrm>
            <a:off x="4267200" y="5867400"/>
            <a:ext cx="4267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xmlns="" id="{B96DDB51-AFCE-441B-BE84-BE58FD2DA5B6}"/>
              </a:ext>
            </a:extLst>
          </p:cNvPr>
          <p:cNvSpPr txBox="1"/>
          <p:nvPr/>
        </p:nvSpPr>
        <p:spPr>
          <a:xfrm>
            <a:off x="8540079" y="4776888"/>
            <a:ext cx="598241" cy="369332"/>
          </a:xfrm>
          <a:prstGeom prst="rect">
            <a:avLst/>
          </a:prstGeom>
          <a:noFill/>
        </p:spPr>
        <p:txBody>
          <a:bodyPr wrap="none" rtlCol="0">
            <a:spAutoFit/>
          </a:bodyPr>
          <a:lstStyle/>
          <a:p>
            <a:r>
              <a:rPr lang="en-US" dirty="0">
                <a:solidFill>
                  <a:schemeClr val="bg1"/>
                </a:solidFill>
              </a:rPr>
              <a:t>Car</a:t>
            </a:r>
            <a:endParaRPr lang="en-IN" dirty="0">
              <a:solidFill>
                <a:schemeClr val="bg1"/>
              </a:solidFill>
            </a:endParaRPr>
          </a:p>
        </p:txBody>
      </p:sp>
      <p:sp>
        <p:nvSpPr>
          <p:cNvPr id="17" name="TextBox 16">
            <a:extLst>
              <a:ext uri="{FF2B5EF4-FFF2-40B4-BE49-F238E27FC236}">
                <a16:creationId xmlns:a16="http://schemas.microsoft.com/office/drawing/2014/main" xmlns="" id="{88AA448A-3BC0-435C-8F7E-8B3D43021080}"/>
              </a:ext>
            </a:extLst>
          </p:cNvPr>
          <p:cNvSpPr txBox="1"/>
          <p:nvPr/>
        </p:nvSpPr>
        <p:spPr>
          <a:xfrm>
            <a:off x="8540079" y="5665628"/>
            <a:ext cx="1664238" cy="369332"/>
          </a:xfrm>
          <a:prstGeom prst="rect">
            <a:avLst/>
          </a:prstGeom>
          <a:noFill/>
        </p:spPr>
        <p:txBody>
          <a:bodyPr wrap="none" rtlCol="0">
            <a:spAutoFit/>
          </a:bodyPr>
          <a:lstStyle/>
          <a:p>
            <a:r>
              <a:rPr lang="en-US" dirty="0">
                <a:solidFill>
                  <a:schemeClr val="bg1"/>
                </a:solidFill>
              </a:rPr>
              <a:t>Some Object</a:t>
            </a:r>
            <a:endParaRPr lang="en-IN" dirty="0">
              <a:solidFill>
                <a:schemeClr val="bg1"/>
              </a:solidFill>
            </a:endParaRPr>
          </a:p>
        </p:txBody>
      </p:sp>
    </p:spTree>
    <p:extLst>
      <p:ext uri="{BB962C8B-B14F-4D97-AF65-F5344CB8AC3E}">
        <p14:creationId xmlns:p14="http://schemas.microsoft.com/office/powerpoint/2010/main" val="250473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71D9913-AB80-4410-9BB1-B67E05838B81}"/>
              </a:ext>
            </a:extLst>
          </p:cNvPr>
          <p:cNvPicPr>
            <a:picLocks noChangeAspect="1"/>
          </p:cNvPicPr>
          <p:nvPr/>
        </p:nvPicPr>
        <p:blipFill>
          <a:blip r:embed="rId2"/>
          <a:stretch>
            <a:fillRect/>
          </a:stretch>
        </p:blipFill>
        <p:spPr>
          <a:xfrm>
            <a:off x="881062" y="826532"/>
            <a:ext cx="10429875" cy="5857875"/>
          </a:xfrm>
          <a:prstGeom prst="rect">
            <a:avLst/>
          </a:prstGeom>
        </p:spPr>
      </p:pic>
      <p:sp>
        <p:nvSpPr>
          <p:cNvPr id="4" name="TextBox 3">
            <a:extLst>
              <a:ext uri="{FF2B5EF4-FFF2-40B4-BE49-F238E27FC236}">
                <a16:creationId xmlns:a16="http://schemas.microsoft.com/office/drawing/2014/main" xmlns="" id="{2EC36033-565B-45BE-A4F6-D393960B15E5}"/>
              </a:ext>
            </a:extLst>
          </p:cNvPr>
          <p:cNvSpPr txBox="1"/>
          <p:nvPr/>
        </p:nvSpPr>
        <p:spPr>
          <a:xfrm>
            <a:off x="5105400" y="457200"/>
            <a:ext cx="1516762" cy="369332"/>
          </a:xfrm>
          <a:prstGeom prst="rect">
            <a:avLst/>
          </a:prstGeom>
          <a:noFill/>
        </p:spPr>
        <p:txBody>
          <a:bodyPr wrap="none" rtlCol="0">
            <a:spAutoFit/>
          </a:bodyPr>
          <a:lstStyle/>
          <a:p>
            <a:r>
              <a:rPr lang="en-US" b="1" dirty="0">
                <a:solidFill>
                  <a:schemeClr val="bg1"/>
                </a:solidFill>
              </a:rPr>
              <a:t>SIMULATION</a:t>
            </a:r>
            <a:endParaRPr lang="en-IN" b="1" dirty="0">
              <a:solidFill>
                <a:schemeClr val="bg1"/>
              </a:solidFill>
            </a:endParaRPr>
          </a:p>
        </p:txBody>
      </p:sp>
    </p:spTree>
    <p:extLst>
      <p:ext uri="{BB962C8B-B14F-4D97-AF65-F5344CB8AC3E}">
        <p14:creationId xmlns:p14="http://schemas.microsoft.com/office/powerpoint/2010/main" val="2532336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FUTURE SCOPE :</a:t>
            </a:r>
          </a:p>
        </p:txBody>
      </p:sp>
      <p:sp>
        <p:nvSpPr>
          <p:cNvPr id="3" name="Content Placeholder 2"/>
          <p:cNvSpPr>
            <a:spLocks noGrp="1"/>
          </p:cNvSpPr>
          <p:nvPr>
            <p:ph idx="1"/>
          </p:nvPr>
        </p:nvSpPr>
        <p:spPr>
          <a:xfrm>
            <a:off x="685800" y="1371600"/>
            <a:ext cx="9643872" cy="4953000"/>
          </a:xfrm>
        </p:spPr>
        <p:txBody>
          <a:bodyPr>
            <a:normAutofit/>
          </a:bodyPr>
          <a:lstStyle/>
          <a:p>
            <a:pPr algn="just"/>
            <a:r>
              <a:rPr lang="en-US" dirty="0">
                <a:solidFill>
                  <a:schemeClr val="bg1"/>
                </a:solidFill>
              </a:rPr>
              <a:t>  As a future step, we have to analyze the behavior for images from other categories too.</a:t>
            </a:r>
          </a:p>
          <a:p>
            <a:pPr algn="just"/>
            <a:endParaRPr lang="en-US" dirty="0">
              <a:solidFill>
                <a:schemeClr val="bg1"/>
              </a:solidFill>
            </a:endParaRPr>
          </a:p>
          <a:p>
            <a:pPr algn="just"/>
            <a:r>
              <a:rPr lang="en-US" dirty="0">
                <a:solidFill>
                  <a:schemeClr val="bg1"/>
                </a:solidFill>
              </a:rPr>
              <a:t>Furthermore another interesting question is if and how this method would work on night-time scenes .</a:t>
            </a:r>
          </a:p>
          <a:p>
            <a:pPr algn="just"/>
            <a:endParaRPr lang="en-US" dirty="0">
              <a:solidFill>
                <a:schemeClr val="bg1"/>
              </a:solidFill>
            </a:endParaRPr>
          </a:p>
          <a:p>
            <a:pPr algn="just"/>
            <a:r>
              <a:rPr lang="en-US" dirty="0">
                <a:solidFill>
                  <a:schemeClr val="bg1"/>
                </a:solidFill>
              </a:rPr>
              <a:t> And as a hardware setup, we have to install our modules in a vehicle and to test it in a real-time scenario and to check out the practical output of our design and to install more cameras to monitor from all sides of the vehicle as the obstacles can reach out and hit our vehicle in any directions.</a:t>
            </a:r>
          </a:p>
        </p:txBody>
      </p:sp>
    </p:spTree>
    <p:extLst>
      <p:ext uri="{BB962C8B-B14F-4D97-AF65-F5344CB8AC3E}">
        <p14:creationId xmlns:p14="http://schemas.microsoft.com/office/powerpoint/2010/main" val="122551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3313" y="1066800"/>
            <a:ext cx="4396338" cy="609600"/>
          </a:xfrm>
        </p:spPr>
        <p:txBody>
          <a:bodyPr/>
          <a:lstStyle/>
          <a:p>
            <a:r>
              <a:rPr lang="en-IN" b="1" dirty="0">
                <a:solidFill>
                  <a:schemeClr val="bg1"/>
                </a:solidFill>
              </a:rPr>
              <a:t>Advantages:</a:t>
            </a:r>
          </a:p>
        </p:txBody>
      </p:sp>
      <p:sp>
        <p:nvSpPr>
          <p:cNvPr id="4" name="Content Placeholder 3"/>
          <p:cNvSpPr>
            <a:spLocks noGrp="1"/>
          </p:cNvSpPr>
          <p:nvPr>
            <p:ph sz="half" idx="2"/>
          </p:nvPr>
        </p:nvSpPr>
        <p:spPr>
          <a:xfrm>
            <a:off x="1103313" y="1905000"/>
            <a:ext cx="4396339" cy="3741738"/>
          </a:xfrm>
        </p:spPr>
        <p:txBody>
          <a:bodyPr/>
          <a:lstStyle/>
          <a:p>
            <a:r>
              <a:rPr lang="en-US" dirty="0">
                <a:solidFill>
                  <a:schemeClr val="bg1"/>
                </a:solidFill>
              </a:rPr>
              <a:t>The high level of performance occurs in removal of rain and haze.</a:t>
            </a:r>
            <a:endParaRPr lang="en-IN" dirty="0">
              <a:solidFill>
                <a:schemeClr val="bg1"/>
              </a:solidFill>
            </a:endParaRPr>
          </a:p>
          <a:p>
            <a:pPr lvl="0"/>
            <a:r>
              <a:rPr lang="en-US" dirty="0">
                <a:solidFill>
                  <a:schemeClr val="bg1"/>
                </a:solidFill>
              </a:rPr>
              <a:t>The rate of detection accuracy is high.</a:t>
            </a:r>
            <a:endParaRPr lang="en-IN" dirty="0">
              <a:solidFill>
                <a:schemeClr val="bg1"/>
              </a:solidFill>
            </a:endParaRPr>
          </a:p>
          <a:p>
            <a:pPr lvl="0"/>
            <a:r>
              <a:rPr lang="en-US" dirty="0">
                <a:solidFill>
                  <a:schemeClr val="bg1"/>
                </a:solidFill>
              </a:rPr>
              <a:t>The distance calculation is implemented to prevent the accident</a:t>
            </a:r>
            <a:endParaRPr lang="en-IN" dirty="0">
              <a:solidFill>
                <a:schemeClr val="bg1"/>
              </a:solidFill>
            </a:endParaRPr>
          </a:p>
          <a:p>
            <a:endParaRPr lang="en-IN" dirty="0">
              <a:solidFill>
                <a:schemeClr val="bg1"/>
              </a:solidFill>
            </a:endParaRPr>
          </a:p>
        </p:txBody>
      </p:sp>
      <p:sp>
        <p:nvSpPr>
          <p:cNvPr id="5" name="Text Placeholder 4"/>
          <p:cNvSpPr>
            <a:spLocks noGrp="1"/>
          </p:cNvSpPr>
          <p:nvPr>
            <p:ph type="body" sz="quarter" idx="3"/>
          </p:nvPr>
        </p:nvSpPr>
        <p:spPr>
          <a:xfrm>
            <a:off x="5654495" y="1066800"/>
            <a:ext cx="4396339" cy="609600"/>
          </a:xfrm>
        </p:spPr>
        <p:txBody>
          <a:bodyPr/>
          <a:lstStyle/>
          <a:p>
            <a:r>
              <a:rPr lang="en-IN" b="1" dirty="0">
                <a:solidFill>
                  <a:schemeClr val="bg1"/>
                </a:solidFill>
              </a:rPr>
              <a:t>Disadvantages:</a:t>
            </a:r>
          </a:p>
        </p:txBody>
      </p:sp>
      <p:sp>
        <p:nvSpPr>
          <p:cNvPr id="6" name="Content Placeholder 5"/>
          <p:cNvSpPr>
            <a:spLocks noGrp="1"/>
          </p:cNvSpPr>
          <p:nvPr>
            <p:ph sz="quarter" idx="4"/>
          </p:nvPr>
        </p:nvSpPr>
        <p:spPr>
          <a:xfrm>
            <a:off x="5642772" y="1905000"/>
            <a:ext cx="4396339" cy="3741738"/>
          </a:xfrm>
        </p:spPr>
        <p:txBody>
          <a:bodyPr/>
          <a:lstStyle/>
          <a:p>
            <a:pPr lvl="0"/>
            <a:r>
              <a:rPr lang="en-US" dirty="0">
                <a:solidFill>
                  <a:schemeClr val="bg1"/>
                </a:solidFill>
              </a:rPr>
              <a:t>In existing less amount of haze/murk removal in image is proposed.</a:t>
            </a:r>
            <a:endParaRPr lang="en-IN" dirty="0">
              <a:solidFill>
                <a:schemeClr val="bg1"/>
              </a:solidFill>
            </a:endParaRPr>
          </a:p>
          <a:p>
            <a:pPr lvl="0"/>
            <a:r>
              <a:rPr lang="en-US" dirty="0">
                <a:solidFill>
                  <a:schemeClr val="bg1"/>
                </a:solidFill>
              </a:rPr>
              <a:t>The rate of detection accuracy was less.</a:t>
            </a:r>
            <a:endParaRPr lang="en-IN" dirty="0">
              <a:solidFill>
                <a:schemeClr val="bg1"/>
              </a:solidFill>
            </a:endParaRPr>
          </a:p>
          <a:p>
            <a:r>
              <a:rPr lang="en-US" dirty="0">
                <a:solidFill>
                  <a:schemeClr val="bg1"/>
                </a:solidFill>
              </a:rPr>
              <a:t>And distance calculation is not implemented in existing for alert the driver</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402851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MODULES USED :</a:t>
            </a:r>
          </a:p>
        </p:txBody>
      </p:sp>
      <p:sp>
        <p:nvSpPr>
          <p:cNvPr id="3" name="Content Placeholder 2"/>
          <p:cNvSpPr>
            <a:spLocks noGrp="1"/>
          </p:cNvSpPr>
          <p:nvPr>
            <p:ph idx="1"/>
          </p:nvPr>
        </p:nvSpPr>
        <p:spPr>
          <a:xfrm>
            <a:off x="1856232" y="1556792"/>
            <a:ext cx="8503920" cy="4572000"/>
          </a:xfrm>
        </p:spPr>
        <p:txBody>
          <a:bodyPr>
            <a:normAutofit fontScale="92500" lnSpcReduction="20000"/>
          </a:bodyPr>
          <a:lstStyle/>
          <a:p>
            <a:r>
              <a:rPr lang="fr-FR" sz="3200" dirty="0">
                <a:solidFill>
                  <a:schemeClr val="bg1"/>
                </a:solidFill>
              </a:rPr>
              <a:t>Image Acquisition</a:t>
            </a:r>
          </a:p>
          <a:p>
            <a:pPr marL="0" indent="0">
              <a:buNone/>
            </a:pPr>
            <a:endParaRPr lang="fr-FR" sz="3200" dirty="0">
              <a:solidFill>
                <a:schemeClr val="bg1"/>
              </a:solidFill>
            </a:endParaRPr>
          </a:p>
          <a:p>
            <a:r>
              <a:rPr lang="fr-FR" sz="3200" dirty="0">
                <a:solidFill>
                  <a:schemeClr val="bg1"/>
                </a:solidFill>
              </a:rPr>
              <a:t>Image Enhancement</a:t>
            </a:r>
          </a:p>
          <a:p>
            <a:pPr marL="0" indent="0">
              <a:buNone/>
            </a:pPr>
            <a:endParaRPr lang="fr-FR" sz="3200" dirty="0">
              <a:solidFill>
                <a:schemeClr val="bg1"/>
              </a:solidFill>
            </a:endParaRPr>
          </a:p>
          <a:p>
            <a:r>
              <a:rPr lang="fr-FR" sz="3200" dirty="0">
                <a:solidFill>
                  <a:schemeClr val="bg1"/>
                </a:solidFill>
              </a:rPr>
              <a:t>Obstacle Detection &amp; Classification</a:t>
            </a:r>
          </a:p>
          <a:p>
            <a:pPr marL="0" indent="0">
              <a:buNone/>
            </a:pPr>
            <a:endParaRPr lang="fr-FR" sz="3200" dirty="0">
              <a:solidFill>
                <a:schemeClr val="bg1"/>
              </a:solidFill>
            </a:endParaRPr>
          </a:p>
          <a:p>
            <a:r>
              <a:rPr lang="fr-FR" sz="3200" dirty="0">
                <a:solidFill>
                  <a:schemeClr val="bg1"/>
                </a:solidFill>
              </a:rPr>
              <a:t>Distance Calculation</a:t>
            </a:r>
          </a:p>
          <a:p>
            <a:endParaRPr lang="fr-FR" sz="3200" dirty="0">
              <a:solidFill>
                <a:schemeClr val="bg1"/>
              </a:solidFill>
            </a:endParaRPr>
          </a:p>
          <a:p>
            <a:pPr marL="0" indent="0">
              <a:buNone/>
            </a:pPr>
            <a:r>
              <a:rPr lang="fr-FR"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05271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REFERENCES:</a:t>
            </a:r>
          </a:p>
        </p:txBody>
      </p:sp>
      <p:sp>
        <p:nvSpPr>
          <p:cNvPr id="3" name="Content Placeholder 2"/>
          <p:cNvSpPr>
            <a:spLocks noGrp="1"/>
          </p:cNvSpPr>
          <p:nvPr>
            <p:ph idx="1"/>
          </p:nvPr>
        </p:nvSpPr>
        <p:spPr>
          <a:xfrm>
            <a:off x="762000" y="1524000"/>
            <a:ext cx="10439400" cy="4953000"/>
          </a:xfrm>
        </p:spPr>
        <p:txBody>
          <a:bodyPr>
            <a:normAutofit fontScale="85000" lnSpcReduction="20000"/>
          </a:bodyPr>
          <a:lstStyle/>
          <a:p>
            <a:pPr marL="0" indent="0">
              <a:buNone/>
            </a:pPr>
            <a:r>
              <a:rPr lang="en-IN" dirty="0">
                <a:solidFill>
                  <a:schemeClr val="bg1"/>
                </a:solidFill>
              </a:rPr>
              <a:t> </a:t>
            </a:r>
            <a:r>
              <a:rPr lang="en-US" dirty="0">
                <a:solidFill>
                  <a:schemeClr val="bg1"/>
                </a:solidFill>
              </a:rPr>
              <a:t>[1] G. He, H.-Y. Qin, and Q. Zheng, “Rayleigh, mie, and tyndall scatterings of polystyrene microspheres in water: Wavelength, size, and angle dependences,” Journal of Applied Physics, vol. 105, no. 2, pp. 023 110– 023 110–10, Jan 2009.</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[2] U. Brummund and B. Mesnier, “A comparative study of planar mie and rayleigh scattering for supersonic flowfield diagnostics,” in Instrumentation in Aerospace Simulation Facilities, 1999. ICIASF 99. 18th International Congress on, 1999, pp. 42/1–4210.</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[3] H. Koschmider, “Theorie der horizontalen sichtweite,” in Proc. BeitragePhys. Freien Atmos., 1924, pp. 33–53.</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[4] S. Narasimhan and S. Nayar, “Chromatic framework for vision in bad weather,” in Computer Vision and Pattern Recognition, 2000. Proceedings. IEEE Conference on, vol. 1, 2000, pp. 598–605.</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[5] S. G. Narasimhan and S. K. Nayar, “Vision and the atmosphere,” Int. J. Comput. Vision, vol. 48, no. 3, pp. 233–254, Jul. 2002. [Online]. Available: http://dx.doi.org/10.1023/A:1016328200723</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315554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0"/>
            <a:ext cx="9664739" cy="4800600"/>
          </a:xfrm>
        </p:spPr>
        <p:txBody>
          <a:bodyPr>
            <a:normAutofit fontScale="77500" lnSpcReduction="20000"/>
          </a:bodyPr>
          <a:lstStyle/>
          <a:p>
            <a:pPr marL="0" indent="0">
              <a:buNone/>
            </a:pPr>
            <a:r>
              <a:rPr lang="en-US" dirty="0">
                <a:solidFill>
                  <a:schemeClr val="bg1"/>
                </a:solidFill>
              </a:rPr>
              <a:t>[6] Y.Y. Schechner and N. Karpel, “Recovery of underwater visibility and structure by polarization analysis,” IEEE Journal of Oceanic Engineering, Volume: 30, Issue: 3, pp. 570 – 587, July 2005.</a:t>
            </a:r>
            <a:endParaRPr lang="en-IN" dirty="0">
              <a:solidFill>
                <a:schemeClr val="bg1"/>
              </a:solidFill>
            </a:endParaRPr>
          </a:p>
          <a:p>
            <a:endParaRPr lang="en-IN" dirty="0">
              <a:solidFill>
                <a:schemeClr val="bg1"/>
              </a:solidFill>
            </a:endParaRPr>
          </a:p>
          <a:p>
            <a:pPr marL="0" indent="0">
              <a:buNone/>
            </a:pPr>
            <a:r>
              <a:rPr lang="en-US" dirty="0">
                <a:solidFill>
                  <a:schemeClr val="bg1"/>
                </a:solidFill>
              </a:rPr>
              <a:t>[7] J. Kopf, B. Neubert, B. Chen, M. Cohen, D. Cohen-Or, O. Deussen, M. Uyttendaele, and D. Lischinski, “Deep photo: Model-based photograph enhancement and viewing,” ACM Trans. Graph., vol. 27, no. 5, pp. 116:1–116:10, Dec. 2008.</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[8] K. B. Gibson “An investigation of dehazing effects on image and video coding,” Image Processing, IEEE Transactions on, vol.21 issue.2, pp. 66 –673, Jan 2012.</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[9] R. Tan, “Visibility in bad weather from a single image,” in Computer Vision and Pattern Recognition, 2008. CVPR 2008. IEEE Conference on, June 2008, pp. 1–8.</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[10] J.-P. Tarel and N. Hauti`ere, “Fast visibility restoration from a single color or gray level image,” in Proceedings of IEEE International Conference on Computer Vision (ICCV’09), Kyoto, Japan, 2009, pp. 2201–2208, http://perso.lcpc.fr/tarel.jean-philippe/publis/iccv09.html.</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39033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365" y="116633"/>
            <a:ext cx="9011344" cy="947481"/>
          </a:xfrm>
        </p:spPr>
        <p:txBody>
          <a:bodyPr>
            <a:normAutofit/>
          </a:bodyPr>
          <a:lstStyle/>
          <a:p>
            <a:r>
              <a:rPr lang="en-IN" sz="3200" b="1" dirty="0">
                <a:solidFill>
                  <a:schemeClr val="bg1"/>
                </a:solidFill>
              </a:rPr>
              <a:t>OBJECTIVE :</a:t>
            </a:r>
          </a:p>
        </p:txBody>
      </p:sp>
      <p:sp>
        <p:nvSpPr>
          <p:cNvPr id="3" name="Content Placeholder 2"/>
          <p:cNvSpPr>
            <a:spLocks noGrp="1"/>
          </p:cNvSpPr>
          <p:nvPr>
            <p:ph idx="1"/>
          </p:nvPr>
        </p:nvSpPr>
        <p:spPr>
          <a:xfrm>
            <a:off x="1559173" y="914400"/>
            <a:ext cx="8781728" cy="5826968"/>
          </a:xfrm>
        </p:spPr>
        <p:txBody>
          <a:bodyPr>
            <a:normAutofit/>
          </a:bodyPr>
          <a:lstStyle/>
          <a:p>
            <a:pPr lvl="0"/>
            <a:r>
              <a:rPr lang="en-IN" sz="2400" dirty="0">
                <a:solidFill>
                  <a:schemeClr val="bg1"/>
                </a:solidFill>
              </a:rPr>
              <a:t>To enhance the haze (fog) images.</a:t>
            </a:r>
          </a:p>
          <a:p>
            <a:pPr lvl="0"/>
            <a:r>
              <a:rPr lang="en-IN" sz="2400" dirty="0">
                <a:solidFill>
                  <a:schemeClr val="bg1"/>
                </a:solidFill>
              </a:rPr>
              <a:t>To detect the object from the enhanced image.</a:t>
            </a:r>
          </a:p>
          <a:p>
            <a:pPr lvl="0"/>
            <a:r>
              <a:rPr lang="en-IN" sz="2400" dirty="0">
                <a:solidFill>
                  <a:schemeClr val="bg1"/>
                </a:solidFill>
              </a:rPr>
              <a:t>To prevent the accident by calculation of distance between detected object and camera mounted vehicle</a:t>
            </a:r>
            <a:r>
              <a:rPr lang="en-IN" dirty="0">
                <a:solidFill>
                  <a:schemeClr val="bg1"/>
                </a:solidFill>
              </a:rPr>
              <a:t>.</a:t>
            </a:r>
          </a:p>
          <a:p>
            <a:pPr marL="64008" indent="0" algn="just">
              <a:buNone/>
            </a:pPr>
            <a:endParaRPr lang="en-IN" dirty="0">
              <a:solidFill>
                <a:schemeClr val="bg1"/>
              </a:solidFill>
            </a:endParaRPr>
          </a:p>
          <a:p>
            <a:pPr marL="64008" indent="0" algn="just">
              <a:buNone/>
            </a:pPr>
            <a:endParaRPr lang="en-IN"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5521" y="3501009"/>
            <a:ext cx="4174517" cy="29523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016" y="3447257"/>
            <a:ext cx="4008105" cy="3006079"/>
          </a:xfrm>
          <a:prstGeom prst="rect">
            <a:avLst/>
          </a:prstGeom>
        </p:spPr>
      </p:pic>
    </p:spTree>
    <p:extLst>
      <p:ext uri="{BB962C8B-B14F-4D97-AF65-F5344CB8AC3E}">
        <p14:creationId xmlns:p14="http://schemas.microsoft.com/office/powerpoint/2010/main" val="371702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9FC32DC-64C0-478D-BEC4-355727706907}"/>
              </a:ext>
            </a:extLst>
          </p:cNvPr>
          <p:cNvSpPr txBox="1"/>
          <p:nvPr/>
        </p:nvSpPr>
        <p:spPr>
          <a:xfrm>
            <a:off x="2590800" y="2514600"/>
            <a:ext cx="7620000" cy="1569660"/>
          </a:xfrm>
          <a:prstGeom prst="rect">
            <a:avLst/>
          </a:prstGeom>
          <a:noFill/>
        </p:spPr>
        <p:txBody>
          <a:bodyPr wrap="square" rtlCol="0">
            <a:spAutoFit/>
          </a:bodyPr>
          <a:lstStyle/>
          <a:p>
            <a:r>
              <a:rPr lang="en-US" sz="9600" b="1" dirty="0">
                <a:solidFill>
                  <a:srgbClr val="C00000"/>
                </a:solidFill>
              </a:rPr>
              <a:t>THANK YOU</a:t>
            </a:r>
            <a:endParaRPr lang="en-IN" sz="9600" b="1" dirty="0">
              <a:solidFill>
                <a:srgbClr val="C00000"/>
              </a:solidFill>
            </a:endParaRPr>
          </a:p>
        </p:txBody>
      </p:sp>
    </p:spTree>
    <p:extLst>
      <p:ext uri="{BB962C8B-B14F-4D97-AF65-F5344CB8AC3E}">
        <p14:creationId xmlns:p14="http://schemas.microsoft.com/office/powerpoint/2010/main" val="32703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INTRODUCTION</a:t>
            </a:r>
          </a:p>
        </p:txBody>
      </p:sp>
      <p:sp>
        <p:nvSpPr>
          <p:cNvPr id="3" name="Content Placeholder 2"/>
          <p:cNvSpPr>
            <a:spLocks noGrp="1"/>
          </p:cNvSpPr>
          <p:nvPr>
            <p:ph idx="1"/>
          </p:nvPr>
        </p:nvSpPr>
        <p:spPr>
          <a:xfrm>
            <a:off x="990600" y="1600201"/>
            <a:ext cx="9059253" cy="3505200"/>
          </a:xfrm>
        </p:spPr>
        <p:txBody>
          <a:bodyPr>
            <a:normAutofit/>
          </a:bodyPr>
          <a:lstStyle/>
          <a:p>
            <a:r>
              <a:rPr lang="en-US" dirty="0">
                <a:solidFill>
                  <a:schemeClr val="bg1"/>
                </a:solidFill>
              </a:rPr>
              <a:t>Diverse weather situations such as murk, smoke, rain or snow will degrades the visibility during Driving.</a:t>
            </a:r>
          </a:p>
          <a:p>
            <a:r>
              <a:rPr lang="en-US" dirty="0">
                <a:solidFill>
                  <a:schemeClr val="bg1"/>
                </a:solidFill>
              </a:rPr>
              <a:t>Fog/Murk may appreciably humiliate the performances of outdoor vision systems relying on image/video feature extraction or visual attention.</a:t>
            </a:r>
          </a:p>
          <a:p>
            <a:r>
              <a:rPr lang="en-US" dirty="0">
                <a:solidFill>
                  <a:schemeClr val="bg1"/>
                </a:solidFill>
              </a:rPr>
              <a:t>Event detection, Object detection, tracking and recognition, scene analysis and classification of image indexing and retrieval is not possible during Foggy conditions.</a:t>
            </a: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94938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914400"/>
            <a:ext cx="9220200" cy="4724400"/>
          </a:xfrm>
        </p:spPr>
        <p:txBody>
          <a:bodyPr>
            <a:normAutofit/>
          </a:bodyPr>
          <a:lstStyle/>
          <a:p>
            <a:r>
              <a:rPr lang="en-US" dirty="0">
                <a:solidFill>
                  <a:schemeClr val="bg1"/>
                </a:solidFill>
              </a:rPr>
              <a:t>They generally fail to correctly detect objects due to low scene visibility. In order to get clear surveillance frames, the obtained images are filtered and enhanced and are free from fog.</a:t>
            </a:r>
          </a:p>
          <a:p>
            <a:pPr marL="0" indent="0">
              <a:buNone/>
            </a:pPr>
            <a:endParaRPr lang="en-US" dirty="0">
              <a:solidFill>
                <a:schemeClr val="bg1"/>
              </a:solidFill>
            </a:endParaRPr>
          </a:p>
          <a:p>
            <a:r>
              <a:rPr lang="en-US" dirty="0">
                <a:solidFill>
                  <a:schemeClr val="bg1"/>
                </a:solidFill>
              </a:rPr>
              <a:t>From the Enhanced image ,Objects are detected, classified and the distance of the object from the camera mounted vehicle is calculated.</a:t>
            </a:r>
          </a:p>
          <a:p>
            <a:pPr marL="0" indent="0">
              <a:buNone/>
            </a:pPr>
            <a:endParaRPr lang="en-US" dirty="0">
              <a:solidFill>
                <a:schemeClr val="bg1"/>
              </a:solidFill>
            </a:endParaRPr>
          </a:p>
          <a:p>
            <a:r>
              <a:rPr lang="en-US" dirty="0">
                <a:solidFill>
                  <a:schemeClr val="bg1"/>
                </a:solidFill>
              </a:rPr>
              <a:t>Using the calculated distance to the object, the driver is alerted in case of any possibilities of accidents.</a:t>
            </a:r>
          </a:p>
          <a:p>
            <a:endParaRPr lang="en-IN" dirty="0">
              <a:solidFill>
                <a:schemeClr val="bg1"/>
              </a:solidFill>
            </a:endParaRPr>
          </a:p>
        </p:txBody>
      </p:sp>
    </p:spTree>
    <p:extLst>
      <p:ext uri="{BB962C8B-B14F-4D97-AF65-F5344CB8AC3E}">
        <p14:creationId xmlns:p14="http://schemas.microsoft.com/office/powerpoint/2010/main" val="336849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8229600" cy="720080"/>
          </a:xfrm>
        </p:spPr>
        <p:txBody>
          <a:bodyPr>
            <a:normAutofit/>
          </a:bodyPr>
          <a:lstStyle/>
          <a:p>
            <a:pPr algn="just"/>
            <a:r>
              <a:rPr lang="en-IN" sz="3200" b="1" dirty="0">
                <a:solidFill>
                  <a:schemeClr val="bg1"/>
                </a:solidFill>
              </a:rPr>
              <a:t>ABSTRACT :</a:t>
            </a:r>
          </a:p>
        </p:txBody>
      </p:sp>
      <p:sp>
        <p:nvSpPr>
          <p:cNvPr id="3" name="Content Placeholder 2"/>
          <p:cNvSpPr>
            <a:spLocks noGrp="1"/>
          </p:cNvSpPr>
          <p:nvPr>
            <p:ph idx="1"/>
          </p:nvPr>
        </p:nvSpPr>
        <p:spPr>
          <a:xfrm>
            <a:off x="1847528" y="1143000"/>
            <a:ext cx="8287072" cy="5257800"/>
          </a:xfrm>
        </p:spPr>
        <p:txBody>
          <a:bodyPr>
            <a:normAutofit fontScale="92500" lnSpcReduction="20000"/>
          </a:bodyPr>
          <a:lstStyle/>
          <a:p>
            <a:r>
              <a:rPr lang="en-IN" dirty="0">
                <a:solidFill>
                  <a:schemeClr val="bg1"/>
                </a:solidFill>
              </a:rPr>
              <a:t>One serious problem that all the developed nations are facing today is death and injuries due to road accidents during Bad Weather conditions.</a:t>
            </a:r>
          </a:p>
          <a:p>
            <a:r>
              <a:rPr lang="en-IN" dirty="0">
                <a:solidFill>
                  <a:schemeClr val="bg1"/>
                </a:solidFill>
              </a:rPr>
              <a:t> During </a:t>
            </a:r>
            <a:r>
              <a:rPr lang="en-IN" b="1" dirty="0">
                <a:solidFill>
                  <a:schemeClr val="bg1"/>
                </a:solidFill>
              </a:rPr>
              <a:t>Foggy </a:t>
            </a:r>
            <a:r>
              <a:rPr lang="en-IN" dirty="0">
                <a:solidFill>
                  <a:schemeClr val="bg1"/>
                </a:solidFill>
              </a:rPr>
              <a:t>weather conditions, roads are covered with murk(fog) which blocks the view of vehicles in and around which might end up in </a:t>
            </a:r>
            <a:r>
              <a:rPr lang="en-IN" b="1" dirty="0">
                <a:solidFill>
                  <a:schemeClr val="bg1"/>
                </a:solidFill>
              </a:rPr>
              <a:t>Collision</a:t>
            </a:r>
            <a:r>
              <a:rPr lang="en-IN" dirty="0">
                <a:solidFill>
                  <a:schemeClr val="bg1"/>
                </a:solidFill>
              </a:rPr>
              <a:t>.</a:t>
            </a:r>
          </a:p>
          <a:p>
            <a:r>
              <a:rPr lang="en-IN" dirty="0">
                <a:solidFill>
                  <a:schemeClr val="bg1"/>
                </a:solidFill>
              </a:rPr>
              <a:t> In the proposed system  to avoid accidents an camera is mounted to the vehicle, the captured video is segmented  into multiple frames in which  certain filters are applied to filter out the fog and enhance the details of the object present in the frames to obtain an Murk-Free clear image.</a:t>
            </a:r>
          </a:p>
          <a:p>
            <a:r>
              <a:rPr lang="en-IN" dirty="0">
                <a:solidFill>
                  <a:schemeClr val="bg1"/>
                </a:solidFill>
              </a:rPr>
              <a:t> Further the enhanced image is segmented and the objects are detected and classified  (Humans, Vehicles and Animals). </a:t>
            </a:r>
          </a:p>
          <a:p>
            <a:r>
              <a:rPr lang="en-IN" dirty="0">
                <a:solidFill>
                  <a:schemeClr val="bg1"/>
                </a:solidFill>
              </a:rPr>
              <a:t>Further the distance between the vehicle and the object is calculated  based on pixel values. After distance calculation, the values are observed and alerts the driver accordingly to prevent collision.</a:t>
            </a:r>
          </a:p>
          <a:p>
            <a:r>
              <a:rPr lang="en-IN" dirty="0">
                <a:solidFill>
                  <a:schemeClr val="bg1"/>
                </a:solidFill>
              </a:rPr>
              <a:t> By using this concept an overall accuracy of almost </a:t>
            </a:r>
            <a:r>
              <a:rPr lang="en-IN" b="1" dirty="0">
                <a:solidFill>
                  <a:schemeClr val="bg1"/>
                </a:solidFill>
              </a:rPr>
              <a:t>90.5%</a:t>
            </a:r>
            <a:r>
              <a:rPr lang="en-IN" dirty="0">
                <a:solidFill>
                  <a:schemeClr val="bg1"/>
                </a:solidFill>
              </a:rPr>
              <a:t> is achieved</a:t>
            </a:r>
          </a:p>
          <a:p>
            <a:endParaRPr lang="en-IN" dirty="0">
              <a:solidFill>
                <a:schemeClr val="bg1"/>
              </a:solidFill>
            </a:endParaRPr>
          </a:p>
        </p:txBody>
      </p:sp>
    </p:spTree>
    <p:extLst>
      <p:ext uri="{BB962C8B-B14F-4D97-AF65-F5344CB8AC3E}">
        <p14:creationId xmlns:p14="http://schemas.microsoft.com/office/powerpoint/2010/main" val="238922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677" y="152400"/>
            <a:ext cx="8679234" cy="537882"/>
          </a:xfrm>
        </p:spPr>
        <p:txBody>
          <a:bodyPr/>
          <a:lstStyle/>
          <a:p>
            <a:r>
              <a:rPr lang="en-IN" sz="3200" dirty="0">
                <a:solidFill>
                  <a:schemeClr val="bg1"/>
                </a:solidFill>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0759081"/>
              </p:ext>
            </p:extLst>
          </p:nvPr>
        </p:nvGraphicFramePr>
        <p:xfrm>
          <a:off x="533400" y="1165924"/>
          <a:ext cx="11430000" cy="5478138"/>
        </p:xfrm>
        <a:graphic>
          <a:graphicData uri="http://schemas.openxmlformats.org/drawingml/2006/table">
            <a:tbl>
              <a:tblPr firstRow="1" bandRow="1">
                <a:tableStyleId>{5C22544A-7EE6-4342-B048-85BDC9FD1C3A}</a:tableStyleId>
              </a:tblPr>
              <a:tblGrid>
                <a:gridCol w="2857500">
                  <a:extLst>
                    <a:ext uri="{9D8B030D-6E8A-4147-A177-3AD203B41FA5}">
                      <a16:colId xmlns:a16="http://schemas.microsoft.com/office/drawing/2014/main" xmlns="" val="1988555748"/>
                    </a:ext>
                  </a:extLst>
                </a:gridCol>
                <a:gridCol w="2857500">
                  <a:extLst>
                    <a:ext uri="{9D8B030D-6E8A-4147-A177-3AD203B41FA5}">
                      <a16:colId xmlns:a16="http://schemas.microsoft.com/office/drawing/2014/main" xmlns="" val="2000759051"/>
                    </a:ext>
                  </a:extLst>
                </a:gridCol>
                <a:gridCol w="2857500">
                  <a:extLst>
                    <a:ext uri="{9D8B030D-6E8A-4147-A177-3AD203B41FA5}">
                      <a16:colId xmlns:a16="http://schemas.microsoft.com/office/drawing/2014/main" xmlns="" val="1754157549"/>
                    </a:ext>
                  </a:extLst>
                </a:gridCol>
                <a:gridCol w="2857500">
                  <a:extLst>
                    <a:ext uri="{9D8B030D-6E8A-4147-A177-3AD203B41FA5}">
                      <a16:colId xmlns:a16="http://schemas.microsoft.com/office/drawing/2014/main" xmlns="" val="3863933230"/>
                    </a:ext>
                  </a:extLst>
                </a:gridCol>
              </a:tblGrid>
              <a:tr h="792914">
                <a:tc>
                  <a:txBody>
                    <a:bodyPr/>
                    <a:lstStyle/>
                    <a:p>
                      <a:pPr algn="ctr"/>
                      <a:r>
                        <a:rPr lang="en-IN" sz="2800" dirty="0"/>
                        <a:t>TITLE</a:t>
                      </a:r>
                    </a:p>
                  </a:txBody>
                  <a:tcPr/>
                </a:tc>
                <a:tc>
                  <a:txBody>
                    <a:bodyPr/>
                    <a:lstStyle/>
                    <a:p>
                      <a:pPr algn="ctr"/>
                      <a:r>
                        <a:rPr lang="en-IN" sz="2800" dirty="0"/>
                        <a:t>AUTHOR</a:t>
                      </a:r>
                    </a:p>
                  </a:txBody>
                  <a:tcPr/>
                </a:tc>
                <a:tc>
                  <a:txBody>
                    <a:bodyPr/>
                    <a:lstStyle/>
                    <a:p>
                      <a:pPr algn="ctr"/>
                      <a:r>
                        <a:rPr lang="en-IN" sz="2800" dirty="0"/>
                        <a:t>YEAR</a:t>
                      </a:r>
                    </a:p>
                  </a:txBody>
                  <a:tcPr/>
                </a:tc>
                <a:tc>
                  <a:txBody>
                    <a:bodyPr/>
                    <a:lstStyle/>
                    <a:p>
                      <a:pPr algn="ctr"/>
                      <a:r>
                        <a:rPr lang="en-IN" sz="2800" dirty="0"/>
                        <a:t>REMARKS</a:t>
                      </a:r>
                    </a:p>
                  </a:txBody>
                  <a:tcPr/>
                </a:tc>
                <a:extLst>
                  <a:ext uri="{0D108BD9-81ED-4DB2-BD59-A6C34878D82A}">
                    <a16:rowId xmlns:a16="http://schemas.microsoft.com/office/drawing/2014/main" xmlns="" val="2111886051"/>
                  </a:ext>
                </a:extLst>
              </a:tr>
              <a:tr h="14848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Study of single image fog removal techniques in low visibility foggy images</a:t>
                      </a:r>
                      <a:endParaRPr lang="en-IN" sz="1800" b="1" kern="1200" dirty="0">
                        <a:solidFill>
                          <a:schemeClr val="dk1"/>
                        </a:solidFill>
                        <a:effectLst/>
                        <a:latin typeface="+mn-lt"/>
                        <a:ea typeface="+mn-ea"/>
                        <a:cs typeface="+mn-cs"/>
                      </a:endParaRPr>
                    </a:p>
                    <a:p>
                      <a:endParaRPr lang="en-IN" dirty="0"/>
                    </a:p>
                  </a:txBody>
                  <a:tcPr/>
                </a:tc>
                <a:tc>
                  <a:txBody>
                    <a:bodyPr/>
                    <a:lstStyle/>
                    <a:p>
                      <a:r>
                        <a:rPr lang="en-IN" b="1" dirty="0"/>
                        <a:t>Neha</a:t>
                      </a:r>
                      <a:r>
                        <a:rPr lang="en-IN" b="1" baseline="0" dirty="0"/>
                        <a:t>, Rajesh kumar agarwal</a:t>
                      </a:r>
                    </a:p>
                  </a:txBody>
                  <a:tcPr/>
                </a:tc>
                <a:tc>
                  <a:txBody>
                    <a:bodyPr/>
                    <a:lstStyle/>
                    <a:p>
                      <a:pPr algn="ctr"/>
                      <a:r>
                        <a:rPr lang="en-IN" b="1" dirty="0"/>
                        <a:t>2017</a:t>
                      </a:r>
                    </a:p>
                  </a:txBody>
                  <a:tcPr/>
                </a:tc>
                <a:tc>
                  <a:txBody>
                    <a:bodyPr/>
                    <a:lstStyle/>
                    <a:p>
                      <a:r>
                        <a:rPr lang="en-US" sz="1800" b="1" kern="1200" dirty="0">
                          <a:solidFill>
                            <a:schemeClr val="dk1"/>
                          </a:solidFill>
                          <a:effectLst/>
                          <a:latin typeface="+mn-lt"/>
                          <a:ea typeface="+mn-ea"/>
                          <a:cs typeface="+mn-cs"/>
                        </a:rPr>
                        <a:t>The problem in this is that recovered image obtained have some halos or block artifacts.</a:t>
                      </a:r>
                      <a:endParaRPr lang="en-IN" dirty="0"/>
                    </a:p>
                  </a:txBody>
                  <a:tcPr/>
                </a:tc>
                <a:extLst>
                  <a:ext uri="{0D108BD9-81ED-4DB2-BD59-A6C34878D82A}">
                    <a16:rowId xmlns:a16="http://schemas.microsoft.com/office/drawing/2014/main" xmlns="" val="65737516"/>
                  </a:ext>
                </a:extLst>
              </a:tr>
              <a:tr h="1667073">
                <a:tc>
                  <a:txBody>
                    <a:bodyPr/>
                    <a:lstStyle/>
                    <a:p>
                      <a:r>
                        <a:rPr lang="en-US" sz="1800" b="1" kern="1200" dirty="0">
                          <a:solidFill>
                            <a:schemeClr val="dk1"/>
                          </a:solidFill>
                          <a:effectLst/>
                          <a:latin typeface="+mn-lt"/>
                          <a:ea typeface="+mn-ea"/>
                          <a:cs typeface="+mn-cs"/>
                        </a:rPr>
                        <a:t>Fast Dark Channel Prior Based Haze Removal   from a Single Image </a:t>
                      </a:r>
                      <a:endParaRPr lang="en-IN" sz="1800" kern="1200" dirty="0">
                        <a:solidFill>
                          <a:schemeClr val="dk1"/>
                        </a:solidFill>
                        <a:effectLst/>
                        <a:latin typeface="+mn-lt"/>
                        <a:ea typeface="+mn-ea"/>
                        <a:cs typeface="+mn-cs"/>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Yutaro Iwamoto, Naoaki Hashimoto, Yen-Wei Chen  </a:t>
                      </a:r>
                      <a:endParaRPr lang="en-IN" sz="1800" b="1" kern="1200" dirty="0">
                        <a:solidFill>
                          <a:schemeClr val="dk1"/>
                        </a:solidFill>
                        <a:effectLst/>
                        <a:latin typeface="+mn-lt"/>
                        <a:ea typeface="+mn-ea"/>
                        <a:cs typeface="+mn-cs"/>
                      </a:endParaRPr>
                    </a:p>
                    <a:p>
                      <a:endParaRPr lang="en-IN" dirty="0"/>
                    </a:p>
                  </a:txBody>
                  <a:tcPr/>
                </a:tc>
                <a:tc>
                  <a:txBody>
                    <a:bodyPr/>
                    <a:lstStyle/>
                    <a:p>
                      <a:pPr algn="ctr"/>
                      <a:r>
                        <a:rPr lang="en-IN" b="1" dirty="0"/>
                        <a:t>2018</a:t>
                      </a:r>
                    </a:p>
                  </a:txBody>
                  <a:tcPr/>
                </a:tc>
                <a:tc>
                  <a:txBody>
                    <a:bodyPr/>
                    <a:lstStyle/>
                    <a:p>
                      <a:pPr marL="171450" lvl="0" indent="-171450">
                        <a:buFont typeface="Arial" panose="020B0604020202020204" pitchFamily="34" charset="0"/>
                        <a:buChar char="•"/>
                      </a:pPr>
                      <a:r>
                        <a:rPr lang="en-US" sz="1800" b="1" kern="1200" dirty="0">
                          <a:solidFill>
                            <a:schemeClr val="dk1"/>
                          </a:solidFill>
                          <a:effectLst/>
                          <a:latin typeface="+mn-lt"/>
                          <a:ea typeface="+mn-ea"/>
                          <a:cs typeface="+mn-cs"/>
                        </a:rPr>
                        <a:t>High computational complexity.</a:t>
                      </a:r>
                      <a:endParaRPr lang="en-IN" sz="1800" b="1"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sz="1800" b="1" kern="1200" dirty="0">
                          <a:solidFill>
                            <a:schemeClr val="dk1"/>
                          </a:solidFill>
                          <a:effectLst/>
                          <a:latin typeface="+mn-lt"/>
                          <a:ea typeface="+mn-ea"/>
                          <a:cs typeface="+mn-cs"/>
                        </a:rPr>
                        <a:t>Over-enhancement in the sky region.</a:t>
                      </a:r>
                      <a:endParaRPr lang="en-IN" sz="1800" b="1"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b="1" kern="1200" dirty="0">
                          <a:solidFill>
                            <a:schemeClr val="dk1"/>
                          </a:solidFill>
                          <a:effectLst/>
                          <a:latin typeface="+mn-lt"/>
                          <a:ea typeface="+mn-ea"/>
                          <a:cs typeface="+mn-cs"/>
                        </a:rPr>
                        <a:t>Poor</a:t>
                      </a:r>
                      <a:r>
                        <a:rPr lang="en-US" sz="1800" b="1" kern="1200" baseline="0" dirty="0">
                          <a:solidFill>
                            <a:schemeClr val="dk1"/>
                          </a:solidFill>
                          <a:effectLst/>
                          <a:latin typeface="+mn-lt"/>
                          <a:ea typeface="+mn-ea"/>
                          <a:cs typeface="+mn-cs"/>
                        </a:rPr>
                        <a:t> Dehazing</a:t>
                      </a:r>
                      <a:endParaRPr lang="en-IN" sz="1800" b="1"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xmlns="" val="91619854"/>
                  </a:ext>
                </a:extLst>
              </a:tr>
              <a:tr h="1403851">
                <a:tc>
                  <a:txBody>
                    <a:bodyPr/>
                    <a:lstStyle/>
                    <a:p>
                      <a:r>
                        <a:rPr lang="en-US" sz="1800" b="1" kern="1200" dirty="0">
                          <a:solidFill>
                            <a:schemeClr val="dk1"/>
                          </a:solidFill>
                          <a:effectLst/>
                          <a:latin typeface="+mn-lt"/>
                          <a:ea typeface="+mn-ea"/>
                          <a:cs typeface="+mn-cs"/>
                        </a:rPr>
                        <a:t>Stereo System based Distance Calculation of an Object in Image</a:t>
                      </a:r>
                      <a:endParaRPr lang="en-IN" sz="1800" b="1"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endParaRPr lang="en-IN" dirty="0"/>
                    </a:p>
                  </a:txBody>
                  <a:tcPr/>
                </a:tc>
                <a:tc>
                  <a:txBody>
                    <a:bodyPr/>
                    <a:lstStyle/>
                    <a:p>
                      <a:r>
                        <a:rPr lang="en-US" sz="1800" u="none" strike="noStrike" kern="1200" dirty="0">
                          <a:solidFill>
                            <a:schemeClr val="bg1">
                              <a:lumMod val="95000"/>
                              <a:lumOff val="5000"/>
                            </a:schemeClr>
                          </a:solidFill>
                          <a:effectLst/>
                          <a:latin typeface="+mn-lt"/>
                          <a:ea typeface="+mn-ea"/>
                          <a:cs typeface="+mn-cs"/>
                        </a:rPr>
                        <a:t> </a:t>
                      </a:r>
                      <a:r>
                        <a:rPr lang="en-US" sz="1800" b="1" u="none" strike="noStrike" kern="1200" dirty="0">
                          <a:solidFill>
                            <a:schemeClr val="bg1">
                              <a:lumMod val="95000"/>
                              <a:lumOff val="5000"/>
                            </a:schemeClr>
                          </a:solidFill>
                          <a:effectLst/>
                          <a:latin typeface="+mn-lt"/>
                          <a:ea typeface="+mn-ea"/>
                          <a:cs typeface="+mn-cs"/>
                        </a:rPr>
                        <a:t>Ningthoujam</a:t>
                      </a:r>
                      <a:r>
                        <a:rPr lang="en-US" sz="1800" b="1" u="none" strike="noStrike" kern="1200" baseline="0" dirty="0">
                          <a:solidFill>
                            <a:schemeClr val="bg1">
                              <a:lumMod val="95000"/>
                              <a:lumOff val="5000"/>
                            </a:schemeClr>
                          </a:solidFill>
                          <a:effectLst/>
                          <a:latin typeface="+mn-lt"/>
                          <a:ea typeface="+mn-ea"/>
                          <a:cs typeface="+mn-cs"/>
                        </a:rPr>
                        <a:t> johny singh, Kishorjit Nongmeikapam</a:t>
                      </a:r>
                      <a:endParaRPr lang="en-IN" sz="1800" kern="1200" dirty="0">
                        <a:solidFill>
                          <a:schemeClr val="bg1">
                            <a:lumMod val="95000"/>
                            <a:lumOff val="5000"/>
                          </a:schemeClr>
                        </a:solidFill>
                        <a:effectLst/>
                        <a:latin typeface="+mn-lt"/>
                        <a:ea typeface="+mn-ea"/>
                        <a:cs typeface="+mn-cs"/>
                      </a:endParaRPr>
                    </a:p>
                    <a:p>
                      <a:endParaRPr lang="en-IN" dirty="0"/>
                    </a:p>
                  </a:txBody>
                  <a:tcPr/>
                </a:tc>
                <a:tc>
                  <a:txBody>
                    <a:bodyPr/>
                    <a:lstStyle/>
                    <a:p>
                      <a:pPr algn="ctr"/>
                      <a:r>
                        <a:rPr lang="en-IN" b="1" dirty="0"/>
                        <a:t>2019</a:t>
                      </a:r>
                    </a:p>
                  </a:txBody>
                  <a:tcPr/>
                </a:tc>
                <a:tc>
                  <a:txBody>
                    <a:bodyPr/>
                    <a:lstStyle/>
                    <a:p>
                      <a:r>
                        <a:rPr lang="en-IN" b="1" dirty="0"/>
                        <a:t>The actual distance  compared</a:t>
                      </a:r>
                      <a:r>
                        <a:rPr lang="en-IN" b="1" baseline="0" dirty="0"/>
                        <a:t> to the measured distance has minute errors  </a:t>
                      </a:r>
                      <a:endParaRPr lang="en-IN" b="1" dirty="0"/>
                    </a:p>
                  </a:txBody>
                  <a:tcPr/>
                </a:tc>
                <a:extLst>
                  <a:ext uri="{0D108BD9-81ED-4DB2-BD59-A6C34878D82A}">
                    <a16:rowId xmlns:a16="http://schemas.microsoft.com/office/drawing/2014/main" xmlns="" val="1473420729"/>
                  </a:ext>
                </a:extLst>
              </a:tr>
            </a:tbl>
          </a:graphicData>
        </a:graphic>
      </p:graphicFrame>
    </p:spTree>
    <p:extLst>
      <p:ext uri="{BB962C8B-B14F-4D97-AF65-F5344CB8AC3E}">
        <p14:creationId xmlns:p14="http://schemas.microsoft.com/office/powerpoint/2010/main" val="395823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8802689" cy="766482"/>
          </a:xfrm>
        </p:spPr>
        <p:txBody>
          <a:bodyPr/>
          <a:lstStyle/>
          <a:p>
            <a:r>
              <a:rPr lang="en-IN" dirty="0">
                <a:solidFill>
                  <a:schemeClr val="bg1"/>
                </a:solidFill>
              </a:rPr>
              <a:t>EXISTING SYSTEM:</a:t>
            </a:r>
          </a:p>
        </p:txBody>
      </p:sp>
      <p:sp>
        <p:nvSpPr>
          <p:cNvPr id="3" name="Content Placeholder 2"/>
          <p:cNvSpPr>
            <a:spLocks noGrp="1"/>
          </p:cNvSpPr>
          <p:nvPr>
            <p:ph idx="1"/>
          </p:nvPr>
        </p:nvSpPr>
        <p:spPr>
          <a:xfrm>
            <a:off x="457200" y="1219200"/>
            <a:ext cx="11277600" cy="5181600"/>
          </a:xfrm>
        </p:spPr>
        <p:txBody>
          <a:bodyPr>
            <a:noAutofit/>
          </a:bodyPr>
          <a:lstStyle/>
          <a:p>
            <a:pPr lvl="0"/>
            <a:r>
              <a:rPr lang="en-US" sz="3200" dirty="0">
                <a:solidFill>
                  <a:schemeClr val="bg1"/>
                </a:solidFill>
              </a:rPr>
              <a:t>In existing, they proposed murk/haze removal by using CLAHE and object detection using Curvelet Transform. </a:t>
            </a:r>
            <a:endParaRPr lang="en-IN" sz="3200" dirty="0">
              <a:solidFill>
                <a:schemeClr val="bg1"/>
              </a:solidFill>
            </a:endParaRPr>
          </a:p>
          <a:p>
            <a:pPr lvl="0"/>
            <a:r>
              <a:rPr lang="en-US" sz="3200" dirty="0">
                <a:solidFill>
                  <a:schemeClr val="bg1"/>
                </a:solidFill>
              </a:rPr>
              <a:t>Initially the RGB image is converted to gray scale image. </a:t>
            </a:r>
            <a:endParaRPr lang="en-IN" sz="3200" dirty="0">
              <a:solidFill>
                <a:schemeClr val="bg1"/>
              </a:solidFill>
            </a:endParaRPr>
          </a:p>
          <a:p>
            <a:pPr lvl="0"/>
            <a:r>
              <a:rPr lang="en-US" sz="3200" dirty="0">
                <a:solidFill>
                  <a:schemeClr val="bg1"/>
                </a:solidFill>
              </a:rPr>
              <a:t>The gray scale image is then filtered using median filter. </a:t>
            </a:r>
            <a:endParaRPr lang="en-IN" sz="3200" dirty="0">
              <a:solidFill>
                <a:schemeClr val="bg1"/>
              </a:solidFill>
            </a:endParaRPr>
          </a:p>
          <a:p>
            <a:pPr lvl="0"/>
            <a:r>
              <a:rPr lang="en-US" sz="3200" dirty="0">
                <a:solidFill>
                  <a:schemeClr val="bg1"/>
                </a:solidFill>
              </a:rPr>
              <a:t>The filtered image is enhanced using CLAHE. </a:t>
            </a:r>
            <a:endParaRPr lang="en-IN" sz="3200" dirty="0">
              <a:solidFill>
                <a:schemeClr val="bg1"/>
              </a:solidFill>
            </a:endParaRPr>
          </a:p>
          <a:p>
            <a:pPr lvl="0"/>
            <a:r>
              <a:rPr lang="en-US" sz="3200" dirty="0">
                <a:solidFill>
                  <a:schemeClr val="bg1"/>
                </a:solidFill>
              </a:rPr>
              <a:t>Finally the enhanced image is segmented by Curvelet Transform. </a:t>
            </a:r>
            <a:endParaRPr lang="en-IN" sz="3200" dirty="0">
              <a:solidFill>
                <a:schemeClr val="bg1"/>
              </a:solidFill>
            </a:endParaRPr>
          </a:p>
          <a:p>
            <a:endParaRPr lang="en-IN" sz="3200" dirty="0">
              <a:solidFill>
                <a:schemeClr val="bg1"/>
              </a:solidFill>
            </a:endParaRPr>
          </a:p>
        </p:txBody>
      </p:sp>
    </p:spTree>
    <p:extLst>
      <p:ext uri="{BB962C8B-B14F-4D97-AF65-F5344CB8AC3E}">
        <p14:creationId xmlns:p14="http://schemas.microsoft.com/office/powerpoint/2010/main" val="78415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955089" cy="766482"/>
          </a:xfrm>
        </p:spPr>
        <p:txBody>
          <a:bodyPr/>
          <a:lstStyle/>
          <a:p>
            <a:r>
              <a:rPr lang="en-IN" dirty="0">
                <a:solidFill>
                  <a:schemeClr val="bg1"/>
                </a:solidFill>
              </a:rPr>
              <a:t>PROPOSED SYSTEM:</a:t>
            </a:r>
          </a:p>
        </p:txBody>
      </p:sp>
      <p:sp>
        <p:nvSpPr>
          <p:cNvPr id="3" name="Content Placeholder 2"/>
          <p:cNvSpPr>
            <a:spLocks noGrp="1"/>
          </p:cNvSpPr>
          <p:nvPr>
            <p:ph idx="1"/>
          </p:nvPr>
        </p:nvSpPr>
        <p:spPr>
          <a:xfrm>
            <a:off x="838200" y="1219200"/>
            <a:ext cx="10896600" cy="5410200"/>
          </a:xfrm>
        </p:spPr>
        <p:txBody>
          <a:bodyPr/>
          <a:lstStyle/>
          <a:p>
            <a:r>
              <a:rPr lang="en-US" b="1" dirty="0">
                <a:solidFill>
                  <a:schemeClr val="bg1"/>
                </a:solidFill>
              </a:rPr>
              <a:t>Step 1</a:t>
            </a:r>
            <a:r>
              <a:rPr lang="en-US" dirty="0">
                <a:solidFill>
                  <a:schemeClr val="bg1"/>
                </a:solidFill>
              </a:rPr>
              <a:t>:  Collecting the test images from public database.</a:t>
            </a:r>
            <a:endParaRPr lang="en-IN" dirty="0">
              <a:solidFill>
                <a:schemeClr val="bg1"/>
              </a:solidFill>
            </a:endParaRPr>
          </a:p>
          <a:p>
            <a:r>
              <a:rPr lang="en-US" b="1" dirty="0">
                <a:solidFill>
                  <a:schemeClr val="bg1"/>
                </a:solidFill>
              </a:rPr>
              <a:t>Step 2</a:t>
            </a:r>
            <a:r>
              <a:rPr lang="en-US" dirty="0">
                <a:solidFill>
                  <a:schemeClr val="bg1"/>
                </a:solidFill>
              </a:rPr>
              <a:t>:  Image decomposition is proposed in fog image. In image decomposition, image is decomposed into </a:t>
            </a:r>
            <a:r>
              <a:rPr lang="en-US" b="1" dirty="0">
                <a:solidFill>
                  <a:schemeClr val="bg1"/>
                </a:solidFill>
              </a:rPr>
              <a:t>low frequency part </a:t>
            </a:r>
            <a:r>
              <a:rPr lang="en-US" dirty="0">
                <a:solidFill>
                  <a:schemeClr val="bg1"/>
                </a:solidFill>
              </a:rPr>
              <a:t>and </a:t>
            </a:r>
            <a:r>
              <a:rPr lang="en-US" b="1" dirty="0">
                <a:solidFill>
                  <a:schemeClr val="bg1"/>
                </a:solidFill>
              </a:rPr>
              <a:t>high frequency part</a:t>
            </a:r>
            <a:r>
              <a:rPr lang="en-US" dirty="0">
                <a:solidFill>
                  <a:schemeClr val="bg1"/>
                </a:solidFill>
              </a:rPr>
              <a:t> (details layers) based on </a:t>
            </a:r>
            <a:r>
              <a:rPr lang="en-US" b="1" dirty="0">
                <a:solidFill>
                  <a:schemeClr val="bg1"/>
                </a:solidFill>
              </a:rPr>
              <a:t>bilateral filter</a:t>
            </a:r>
            <a:r>
              <a:rPr lang="en-US" dirty="0">
                <a:solidFill>
                  <a:schemeClr val="bg1"/>
                </a:solidFill>
              </a:rPr>
              <a:t>. </a:t>
            </a:r>
            <a:endParaRPr lang="en-IN" dirty="0">
              <a:solidFill>
                <a:schemeClr val="bg1"/>
              </a:solidFill>
            </a:endParaRPr>
          </a:p>
          <a:p>
            <a:r>
              <a:rPr lang="en-US" b="1" dirty="0">
                <a:solidFill>
                  <a:schemeClr val="bg1"/>
                </a:solidFill>
              </a:rPr>
              <a:t>Step 3</a:t>
            </a:r>
            <a:r>
              <a:rPr lang="en-US" dirty="0">
                <a:solidFill>
                  <a:schemeClr val="bg1"/>
                </a:solidFill>
              </a:rPr>
              <a:t>:  After that, dark channel prior based fog removal implement in original fog image; details layers (HF part) enhanced using </a:t>
            </a:r>
            <a:r>
              <a:rPr lang="en-US" b="1" dirty="0">
                <a:solidFill>
                  <a:schemeClr val="bg1"/>
                </a:solidFill>
              </a:rPr>
              <a:t>guided filter</a:t>
            </a:r>
            <a:r>
              <a:rPr lang="en-US" dirty="0">
                <a:solidFill>
                  <a:schemeClr val="bg1"/>
                </a:solidFill>
              </a:rPr>
              <a:t> for restore the </a:t>
            </a:r>
            <a:r>
              <a:rPr lang="en-US" dirty="0" err="1">
                <a:solidFill>
                  <a:schemeClr val="bg1"/>
                </a:solidFill>
              </a:rPr>
              <a:t>dehazed</a:t>
            </a:r>
            <a:r>
              <a:rPr lang="en-US" dirty="0">
                <a:solidFill>
                  <a:schemeClr val="bg1"/>
                </a:solidFill>
              </a:rPr>
              <a:t> image with initial fog removed image. </a:t>
            </a:r>
            <a:endParaRPr lang="en-IN" dirty="0">
              <a:solidFill>
                <a:schemeClr val="bg1"/>
              </a:solidFill>
            </a:endParaRPr>
          </a:p>
          <a:p>
            <a:r>
              <a:rPr lang="en-US" b="1" dirty="0">
                <a:solidFill>
                  <a:schemeClr val="bg1"/>
                </a:solidFill>
              </a:rPr>
              <a:t>Step 4</a:t>
            </a:r>
            <a:r>
              <a:rPr lang="en-US" dirty="0">
                <a:solidFill>
                  <a:schemeClr val="bg1"/>
                </a:solidFill>
              </a:rPr>
              <a:t>:  The enhanced image is segmented and the object are detected based on </a:t>
            </a:r>
            <a:r>
              <a:rPr lang="en-US" b="1" dirty="0">
                <a:solidFill>
                  <a:schemeClr val="bg1"/>
                </a:solidFill>
              </a:rPr>
              <a:t>saliency map</a:t>
            </a:r>
            <a:r>
              <a:rPr lang="en-US" dirty="0">
                <a:solidFill>
                  <a:schemeClr val="bg1"/>
                </a:solidFill>
              </a:rPr>
              <a:t>. And also detected object or obstacles are classified based on the statistical feature i.e. Human, Vehicle and Animal.</a:t>
            </a:r>
            <a:endParaRPr lang="en-IN" dirty="0">
              <a:solidFill>
                <a:schemeClr val="bg1"/>
              </a:solidFill>
            </a:endParaRPr>
          </a:p>
          <a:p>
            <a:r>
              <a:rPr lang="en-US" b="1" dirty="0">
                <a:solidFill>
                  <a:schemeClr val="bg1"/>
                </a:solidFill>
              </a:rPr>
              <a:t>Step 5</a:t>
            </a:r>
            <a:r>
              <a:rPr lang="en-US" dirty="0">
                <a:solidFill>
                  <a:schemeClr val="bg1"/>
                </a:solidFill>
              </a:rPr>
              <a:t>:  To avoid the accident distance was calculated between the detected object and camera mounted vehicle. Finally based on the distance, some alert system provided to drivers – this can be done with the Hardware setup.</a:t>
            </a:r>
          </a:p>
          <a:p>
            <a:endParaRPr lang="en-IN" dirty="0">
              <a:solidFill>
                <a:schemeClr val="bg1"/>
              </a:solidFill>
            </a:endParaRPr>
          </a:p>
        </p:txBody>
      </p:sp>
    </p:spTree>
    <p:extLst>
      <p:ext uri="{BB962C8B-B14F-4D97-AF65-F5344CB8AC3E}">
        <p14:creationId xmlns:p14="http://schemas.microsoft.com/office/powerpoint/2010/main" val="151450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chemeClr val="bg1"/>
                </a:solidFill>
              </a:rPr>
              <a:t>NOVELTY OF THE PROPOSED WORK:</a:t>
            </a:r>
          </a:p>
        </p:txBody>
      </p:sp>
      <p:sp>
        <p:nvSpPr>
          <p:cNvPr id="3" name="Content Placeholder 2"/>
          <p:cNvSpPr>
            <a:spLocks noGrp="1"/>
          </p:cNvSpPr>
          <p:nvPr>
            <p:ph idx="1"/>
          </p:nvPr>
        </p:nvSpPr>
        <p:spPr>
          <a:xfrm>
            <a:off x="304800" y="1371600"/>
            <a:ext cx="11582400" cy="5257800"/>
          </a:xfrm>
        </p:spPr>
        <p:txBody>
          <a:bodyPr>
            <a:normAutofit/>
          </a:bodyPr>
          <a:lstStyle/>
          <a:p>
            <a:r>
              <a:rPr lang="en-IN" dirty="0">
                <a:solidFill>
                  <a:schemeClr val="bg1"/>
                </a:solidFill>
              </a:rPr>
              <a:t>In the existing work the </a:t>
            </a:r>
            <a:r>
              <a:rPr lang="en-IN" b="1" dirty="0">
                <a:solidFill>
                  <a:schemeClr val="bg1"/>
                </a:solidFill>
              </a:rPr>
              <a:t>haze/murk</a:t>
            </a:r>
            <a:r>
              <a:rPr lang="en-IN" dirty="0">
                <a:solidFill>
                  <a:schemeClr val="bg1"/>
                </a:solidFill>
              </a:rPr>
              <a:t> removal is done using </a:t>
            </a:r>
            <a:r>
              <a:rPr lang="en-IN" b="1" dirty="0">
                <a:solidFill>
                  <a:schemeClr val="bg1"/>
                </a:solidFill>
              </a:rPr>
              <a:t>CLAHE</a:t>
            </a:r>
            <a:r>
              <a:rPr lang="en-IN" dirty="0">
                <a:solidFill>
                  <a:schemeClr val="bg1"/>
                </a:solidFill>
              </a:rPr>
              <a:t>(Contrast Limited Adaptive Histogram Equalization) &amp; object detection using </a:t>
            </a:r>
            <a:r>
              <a:rPr lang="en-IN" b="1" dirty="0">
                <a:solidFill>
                  <a:schemeClr val="bg1"/>
                </a:solidFill>
              </a:rPr>
              <a:t>CURVELET TRANSFORM </a:t>
            </a:r>
            <a:r>
              <a:rPr lang="en-IN" dirty="0">
                <a:solidFill>
                  <a:schemeClr val="bg1"/>
                </a:solidFill>
              </a:rPr>
              <a:t>, in which less amount of haze/murk was removed and the detection accuracy was less and distance calculation was not implemented in this work.</a:t>
            </a:r>
          </a:p>
          <a:p>
            <a:endParaRPr lang="en-IN" dirty="0">
              <a:solidFill>
                <a:schemeClr val="bg1"/>
              </a:solidFill>
            </a:endParaRPr>
          </a:p>
          <a:p>
            <a:r>
              <a:rPr lang="en-IN" dirty="0">
                <a:solidFill>
                  <a:schemeClr val="bg1"/>
                </a:solidFill>
              </a:rPr>
              <a:t> The proposed system follows </a:t>
            </a:r>
            <a:r>
              <a:rPr lang="en-IN" b="1" dirty="0">
                <a:solidFill>
                  <a:schemeClr val="bg1"/>
                </a:solidFill>
              </a:rPr>
              <a:t>dark channel prior , bilateral filter </a:t>
            </a:r>
            <a:r>
              <a:rPr lang="en-IN" dirty="0">
                <a:solidFill>
                  <a:schemeClr val="bg1"/>
                </a:solidFill>
              </a:rPr>
              <a:t>and an </a:t>
            </a:r>
            <a:r>
              <a:rPr lang="en-IN" b="1" dirty="0">
                <a:solidFill>
                  <a:schemeClr val="bg1"/>
                </a:solidFill>
              </a:rPr>
              <a:t>guided filter.</a:t>
            </a:r>
          </a:p>
          <a:p>
            <a:pPr marL="0" indent="0">
              <a:buNone/>
            </a:pPr>
            <a:endParaRPr lang="en-IN" dirty="0">
              <a:solidFill>
                <a:schemeClr val="bg1"/>
              </a:solidFill>
            </a:endParaRPr>
          </a:p>
          <a:p>
            <a:r>
              <a:rPr lang="en-IN" dirty="0">
                <a:solidFill>
                  <a:schemeClr val="bg1"/>
                </a:solidFill>
              </a:rPr>
              <a:t> The object is detected using </a:t>
            </a:r>
            <a:r>
              <a:rPr lang="en-IN" b="1" dirty="0">
                <a:solidFill>
                  <a:schemeClr val="bg1"/>
                </a:solidFill>
              </a:rPr>
              <a:t>saliency map </a:t>
            </a:r>
            <a:r>
              <a:rPr lang="en-IN" dirty="0">
                <a:solidFill>
                  <a:schemeClr val="bg1"/>
                </a:solidFill>
              </a:rPr>
              <a:t>and finally the distance is calculated and an alert signal is sent to the driver.</a:t>
            </a:r>
          </a:p>
          <a:p>
            <a:pPr marL="0" indent="0">
              <a:buNone/>
            </a:pPr>
            <a:endParaRPr lang="en-IN" dirty="0">
              <a:solidFill>
                <a:schemeClr val="bg1"/>
              </a:solidFill>
            </a:endParaRPr>
          </a:p>
          <a:p>
            <a:r>
              <a:rPr lang="en-IN" dirty="0">
                <a:solidFill>
                  <a:schemeClr val="bg1"/>
                </a:solidFill>
              </a:rPr>
              <a:t>In this model we have set alert signal to be switched ON only if the forward obstacle is </a:t>
            </a:r>
            <a:r>
              <a:rPr lang="en-IN" b="1" dirty="0">
                <a:solidFill>
                  <a:schemeClr val="bg1"/>
                </a:solidFill>
              </a:rPr>
              <a:t>under 7 meters </a:t>
            </a:r>
            <a:r>
              <a:rPr lang="en-IN" dirty="0">
                <a:solidFill>
                  <a:schemeClr val="bg1"/>
                </a:solidFill>
              </a:rPr>
              <a:t>in distance </a:t>
            </a: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1595</TotalTime>
  <Words>1325</Words>
  <Application>Microsoft Office PowerPoint</Application>
  <PresentationFormat>Custom</PresentationFormat>
  <Paragraphs>145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ALERT SYSTEM FOR VEHICLES TO AVOID COLLISION DURING MURKY CONDITIONS   </vt:lpstr>
      <vt:lpstr>OBJECTIVE :</vt:lpstr>
      <vt:lpstr>INTRODUCTION</vt:lpstr>
      <vt:lpstr>PowerPoint Presentation</vt:lpstr>
      <vt:lpstr>ABSTRACT :</vt:lpstr>
      <vt:lpstr>LITERATURE SURVEY:</vt:lpstr>
      <vt:lpstr>EXISTING SYSTEM:</vt:lpstr>
      <vt:lpstr>PROPOSED SYSTEM:</vt:lpstr>
      <vt:lpstr>NOVELTY OF THE PROPOSED WORK:</vt:lpstr>
      <vt:lpstr>BLOCK DIAGRAM :</vt:lpstr>
      <vt:lpstr>RESULTS AND DISCUSSIONS :</vt:lpstr>
      <vt:lpstr>PowerPoint Presentation</vt:lpstr>
      <vt:lpstr>PowerPoint Presentation</vt:lpstr>
      <vt:lpstr>PowerPoint Presentation</vt:lpstr>
      <vt:lpstr>FUTURE SCOPE :</vt:lpstr>
      <vt:lpstr>PowerPoint Presentation</vt:lpstr>
      <vt:lpstr>MODULES USED :</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dc:creator>
  <cp:lastModifiedBy>SUDHAN</cp:lastModifiedBy>
  <cp:revision>80</cp:revision>
  <dcterms:created xsi:type="dcterms:W3CDTF">2020-03-04T07:34:20Z</dcterms:created>
  <dcterms:modified xsi:type="dcterms:W3CDTF">2022-05-04T16:42:30Z</dcterms:modified>
</cp:coreProperties>
</file>