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8" r:id="rId2"/>
    <p:sldId id="258" r:id="rId3"/>
    <p:sldId id="314" r:id="rId4"/>
    <p:sldId id="313" r:id="rId5"/>
    <p:sldId id="302" r:id="rId6"/>
    <p:sldId id="30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7ADE0"/>
    <a:srgbClr val="587BBC"/>
    <a:srgbClr val="D28BA1"/>
    <a:srgbClr val="FFAC28"/>
    <a:srgbClr val="0EB2A8"/>
    <a:srgbClr val="F26B29"/>
    <a:srgbClr val="818181"/>
    <a:srgbClr val="636363"/>
    <a:srgbClr val="95B5B6"/>
    <a:srgbClr val="6D9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7CB8-6F5C-46FB-B1FD-1C493F052BE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B7895-5EBD-46CA-9A40-5A7CC5C72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2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7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B7895-5EBD-46CA-9A40-5A7CC5C72E2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345" y="258487"/>
            <a:ext cx="10515600" cy="59147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981634"/>
            <a:ext cx="12192000" cy="587636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987164"/>
            <a:ext cx="12192000" cy="28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168900" cy="6858000"/>
          </a:xfrm>
          <a:custGeom>
            <a:avLst/>
            <a:gdLst>
              <a:gd name="connsiteX0" fmla="*/ 0 w 5168900"/>
              <a:gd name="connsiteY0" fmla="*/ 0 h 6858000"/>
              <a:gd name="connsiteX1" fmla="*/ 5168900 w 5168900"/>
              <a:gd name="connsiteY1" fmla="*/ 0 h 6858000"/>
              <a:gd name="connsiteX2" fmla="*/ 5168900 w 5168900"/>
              <a:gd name="connsiteY2" fmla="*/ 6858000 h 6858000"/>
              <a:gd name="connsiteX3" fmla="*/ 0 w 5168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6858000">
                <a:moveTo>
                  <a:pt x="0" y="0"/>
                </a:moveTo>
                <a:lnTo>
                  <a:pt x="5168900" y="0"/>
                </a:lnTo>
                <a:lnTo>
                  <a:pt x="51689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slab.org/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raffaello.nam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asl.ethz.ch/" TargetMode="External"/><Relationship Id="rId11" Type="http://schemas.openxmlformats.org/officeDocument/2006/relationships/hyperlink" Target="http://lavalle.pl/" TargetMode="External"/><Relationship Id="rId5" Type="http://schemas.openxmlformats.org/officeDocument/2006/relationships/hyperlink" Target="http://groups.csail.mit.edu/rrg/" TargetMode="External"/><Relationship Id="rId10" Type="http://schemas.openxmlformats.org/officeDocument/2006/relationships/hyperlink" Target="http://www.kumarrobotics.org/" TargetMode="External"/><Relationship Id="rId4" Type="http://schemas.openxmlformats.org/officeDocument/2006/relationships/hyperlink" Target="http://www.mit.edu/~jhow" TargetMode="External"/><Relationship Id="rId9" Type="http://schemas.openxmlformats.org/officeDocument/2006/relationships/hyperlink" Target="http://theairlab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289" y="2698595"/>
            <a:ext cx="13396937" cy="415940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007879" y="856064"/>
            <a:ext cx="8176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67ADE0"/>
                </a:solidFill>
                <a:latin typeface="Adobe Caslon Pro Bold" panose="0205070206050A020403" pitchFamily="18" charset="0"/>
                <a:ea typeface="黑体" panose="02010609060101010101" pitchFamily="49" charset="-122"/>
              </a:rPr>
              <a:t>Motion Planning</a:t>
            </a:r>
            <a:endParaRPr lang="zh-CN" altLang="en-US" sz="6000" b="1" dirty="0">
              <a:solidFill>
                <a:srgbClr val="67ADE0"/>
              </a:solidFill>
              <a:latin typeface="Adobe Caslon Pro Bold" panose="0205070206050A020403" pitchFamily="18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354829" y="7487319"/>
            <a:ext cx="243713" cy="243713"/>
          </a:xfrm>
          <a:prstGeom prst="ellipse">
            <a:avLst/>
          </a:prstGeom>
          <a:solidFill>
            <a:srgbClr val="67A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CE55C9-11F5-4AB2-A232-9591E186BC5E}"/>
              </a:ext>
            </a:extLst>
          </p:cNvPr>
          <p:cNvSpPr/>
          <p:nvPr/>
        </p:nvSpPr>
        <p:spPr>
          <a:xfrm>
            <a:off x="630197" y="2369863"/>
            <a:ext cx="611361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one : Outline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BEB1B2-8317-4559-B05E-D06DBE96FEAF}"/>
              </a:ext>
            </a:extLst>
          </p:cNvPr>
          <p:cNvSpPr/>
          <p:nvPr/>
        </p:nvSpPr>
        <p:spPr>
          <a:xfrm>
            <a:off x="630196" y="3241534"/>
            <a:ext cx="906827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two : BFS DFS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A330C-25D7-4DAD-9685-62B6DA199296}"/>
              </a:ext>
            </a:extLst>
          </p:cNvPr>
          <p:cNvSpPr/>
          <p:nvPr/>
        </p:nvSpPr>
        <p:spPr>
          <a:xfrm>
            <a:off x="630196" y="4113205"/>
            <a:ext cx="872463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three : Groups and Researchers </a:t>
            </a:r>
          </a:p>
        </p:txBody>
      </p:sp>
    </p:spTree>
    <p:extLst>
      <p:ext uri="{BB962C8B-B14F-4D97-AF65-F5344CB8AC3E}">
        <p14:creationId xmlns:p14="http://schemas.microsoft.com/office/powerpoint/2010/main" val="3275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743D25-E4D1-4C11-94E4-BC6A892EBA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13040" r="1710" b="3314"/>
          <a:stretch/>
        </p:blipFill>
        <p:spPr>
          <a:xfrm>
            <a:off x="924187" y="693334"/>
            <a:ext cx="9429225" cy="57617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6150" y="139336"/>
            <a:ext cx="611361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one: Outline</a:t>
            </a:r>
          </a:p>
        </p:txBody>
      </p:sp>
    </p:spTree>
    <p:extLst>
      <p:ext uri="{BB962C8B-B14F-4D97-AF65-F5344CB8AC3E}">
        <p14:creationId xmlns:p14="http://schemas.microsoft.com/office/powerpoint/2010/main" val="41390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6150" y="139336"/>
            <a:ext cx="10256867" cy="16619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two: Breadth First Search (BFS) </a:t>
            </a:r>
          </a:p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                Depth First Search (DFS)</a:t>
            </a:r>
          </a:p>
          <a:p>
            <a:endParaRPr lang="en-US" altLang="zh-CN" sz="3600" b="1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1BAC2B-1BC1-423E-9C23-0C6EAC105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42" y="1339935"/>
            <a:ext cx="9286875" cy="5133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E3F486-73EE-44EF-8FB5-8B7754C14D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11"/>
          <a:stretch/>
        </p:blipFill>
        <p:spPr>
          <a:xfrm>
            <a:off x="1216141" y="1444142"/>
            <a:ext cx="9286875" cy="50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760251" y="1087564"/>
            <a:ext cx="5466227" cy="3472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Massachusetts Institute of Technology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dirty="0"/>
              <a:t>Jonathan How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Research Interests: modelling, control, planning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Homepage: </a:t>
            </a:r>
            <a:r>
              <a:rPr lang="en-US" altLang="zh-CN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www.mit.edu/~jhow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zh-CN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dirty="0"/>
              <a:t>Nicholas Roy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Research Interests: perception, learning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Homepage: </a:t>
            </a:r>
            <a:r>
              <a:rPr lang="en-US" altLang="zh-CN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http://groups.csail.mit.edu/rrg/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Bef>
                <a:spcPts val="200"/>
              </a:spcBef>
              <a:defRPr/>
            </a:pP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TextBox 26"/>
          <p:cNvSpPr txBox="1">
            <a:spLocks noChangeArrowheads="1"/>
          </p:cNvSpPr>
          <p:nvPr/>
        </p:nvSpPr>
        <p:spPr bwMode="auto">
          <a:xfrm>
            <a:off x="6493040" y="1061551"/>
            <a:ext cx="5466227" cy="291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ETH Zurich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ASL Team, Roland Siegwart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Research Interests: perception, control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Homepage: </a:t>
            </a:r>
            <a:r>
              <a:rPr lang="en-US" altLang="zh-CN" sz="1800" dirty="0">
                <a:solidFill>
                  <a:srgbClr val="00B050"/>
                </a:solidFill>
                <a:latin typeface="+mn-lt"/>
                <a:ea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https://asl.ethz.ch/</a:t>
            </a:r>
            <a:endParaRPr lang="en-US" altLang="zh-CN" sz="18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Raffaello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</a:rPr>
              <a:t>D’Andrea</a:t>
            </a: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Research Interests : control, swarm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</a:rPr>
              <a:t>   Homepage: </a:t>
            </a:r>
            <a:r>
              <a:rPr lang="en-US" altLang="zh-CN" sz="1800" dirty="0">
                <a:solidFill>
                  <a:srgbClr val="00B050"/>
                </a:solidFill>
                <a:latin typeface="+mn-lt"/>
                <a:ea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https://raffaello.name/</a:t>
            </a:r>
            <a:endParaRPr lang="en-US" altLang="zh-CN" sz="18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reeform 21"/>
          <p:cNvSpPr>
            <a:spLocks noEditPoints="1"/>
          </p:cNvSpPr>
          <p:nvPr/>
        </p:nvSpPr>
        <p:spPr bwMode="auto">
          <a:xfrm>
            <a:off x="493692" y="1153765"/>
            <a:ext cx="266561" cy="268147"/>
          </a:xfrm>
          <a:custGeom>
            <a:avLst/>
            <a:gdLst>
              <a:gd name="T0" fmla="*/ 151984808 w 234"/>
              <a:gd name="T1" fmla="*/ 0 h 234"/>
              <a:gd name="T2" fmla="*/ 303969615 w 234"/>
              <a:gd name="T3" fmla="*/ 153799536 h 234"/>
              <a:gd name="T4" fmla="*/ 151984808 w 234"/>
              <a:gd name="T5" fmla="*/ 307599071 h 234"/>
              <a:gd name="T6" fmla="*/ 0 w 234"/>
              <a:gd name="T7" fmla="*/ 153799536 h 234"/>
              <a:gd name="T8" fmla="*/ 151984808 w 234"/>
              <a:gd name="T9" fmla="*/ 0 h 234"/>
              <a:gd name="T10" fmla="*/ 128602968 w 234"/>
              <a:gd name="T11" fmla="*/ 261590144 h 234"/>
              <a:gd name="T12" fmla="*/ 175366647 w 234"/>
              <a:gd name="T13" fmla="*/ 261590144 h 234"/>
              <a:gd name="T14" fmla="*/ 175366647 w 234"/>
              <a:gd name="T15" fmla="*/ 178775450 h 234"/>
              <a:gd name="T16" fmla="*/ 258504104 w 234"/>
              <a:gd name="T17" fmla="*/ 178775450 h 234"/>
              <a:gd name="T18" fmla="*/ 258504104 w 234"/>
              <a:gd name="T19" fmla="*/ 130137539 h 234"/>
              <a:gd name="T20" fmla="*/ 175366647 w 234"/>
              <a:gd name="T21" fmla="*/ 130137539 h 234"/>
              <a:gd name="T22" fmla="*/ 175366647 w 234"/>
              <a:gd name="T23" fmla="*/ 46008927 h 234"/>
              <a:gd name="T24" fmla="*/ 128602968 w 234"/>
              <a:gd name="T25" fmla="*/ 46008927 h 234"/>
              <a:gd name="T26" fmla="*/ 128602968 w 234"/>
              <a:gd name="T27" fmla="*/ 130137539 h 234"/>
              <a:gd name="T28" fmla="*/ 45465512 w 234"/>
              <a:gd name="T29" fmla="*/ 130137539 h 234"/>
              <a:gd name="T30" fmla="*/ 45465512 w 234"/>
              <a:gd name="T31" fmla="*/ 178775450 h 234"/>
              <a:gd name="T32" fmla="*/ 128602968 w 234"/>
              <a:gd name="T33" fmla="*/ 178775450 h 234"/>
              <a:gd name="T34" fmla="*/ 128602968 w 234"/>
              <a:gd name="T35" fmla="*/ 261590144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67ADE0"/>
          </a:solidFill>
          <a:ln>
            <a:noFill/>
          </a:ln>
        </p:spPr>
        <p:txBody>
          <a:bodyPr/>
          <a:lstStyle/>
          <a:p>
            <a:endParaRPr lang="zh-CN" altLang="en-US" sz="1799">
              <a:solidFill>
                <a:srgbClr val="0EB2A8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22"/>
          <p:cNvSpPr>
            <a:spLocks noEditPoints="1"/>
          </p:cNvSpPr>
          <p:nvPr/>
        </p:nvSpPr>
        <p:spPr bwMode="auto">
          <a:xfrm>
            <a:off x="6226480" y="1127399"/>
            <a:ext cx="266561" cy="268147"/>
          </a:xfrm>
          <a:custGeom>
            <a:avLst/>
            <a:gdLst>
              <a:gd name="T0" fmla="*/ 151984808 w 234"/>
              <a:gd name="T1" fmla="*/ 0 h 234"/>
              <a:gd name="T2" fmla="*/ 303969615 w 234"/>
              <a:gd name="T3" fmla="*/ 153799536 h 234"/>
              <a:gd name="T4" fmla="*/ 151984808 w 234"/>
              <a:gd name="T5" fmla="*/ 307599071 h 234"/>
              <a:gd name="T6" fmla="*/ 0 w 234"/>
              <a:gd name="T7" fmla="*/ 153799536 h 234"/>
              <a:gd name="T8" fmla="*/ 151984808 w 234"/>
              <a:gd name="T9" fmla="*/ 0 h 234"/>
              <a:gd name="T10" fmla="*/ 128602968 w 234"/>
              <a:gd name="T11" fmla="*/ 261590144 h 234"/>
              <a:gd name="T12" fmla="*/ 175366647 w 234"/>
              <a:gd name="T13" fmla="*/ 261590144 h 234"/>
              <a:gd name="T14" fmla="*/ 175366647 w 234"/>
              <a:gd name="T15" fmla="*/ 178775450 h 234"/>
              <a:gd name="T16" fmla="*/ 258504104 w 234"/>
              <a:gd name="T17" fmla="*/ 178775450 h 234"/>
              <a:gd name="T18" fmla="*/ 258504104 w 234"/>
              <a:gd name="T19" fmla="*/ 128823621 h 234"/>
              <a:gd name="T20" fmla="*/ 175366647 w 234"/>
              <a:gd name="T21" fmla="*/ 128823621 h 234"/>
              <a:gd name="T22" fmla="*/ 175366647 w 234"/>
              <a:gd name="T23" fmla="*/ 46008927 h 234"/>
              <a:gd name="T24" fmla="*/ 128602968 w 234"/>
              <a:gd name="T25" fmla="*/ 46008927 h 234"/>
              <a:gd name="T26" fmla="*/ 128602968 w 234"/>
              <a:gd name="T27" fmla="*/ 128823621 h 234"/>
              <a:gd name="T28" fmla="*/ 45465512 w 234"/>
              <a:gd name="T29" fmla="*/ 128823621 h 234"/>
              <a:gd name="T30" fmla="*/ 45465512 w 234"/>
              <a:gd name="T31" fmla="*/ 178775450 h 234"/>
              <a:gd name="T32" fmla="*/ 128602968 w 234"/>
              <a:gd name="T33" fmla="*/ 178775450 h 234"/>
              <a:gd name="T34" fmla="*/ 128602968 w 234"/>
              <a:gd name="T35" fmla="*/ 261590144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67ADE0"/>
          </a:solidFill>
          <a:ln>
            <a:noFill/>
          </a:ln>
        </p:spPr>
        <p:txBody>
          <a:bodyPr/>
          <a:lstStyle/>
          <a:p>
            <a:endParaRPr lang="zh-CN" altLang="en-US" sz="1799">
              <a:solidFill>
                <a:srgbClr val="0EB2A8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6150" y="139336"/>
            <a:ext cx="914952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three: Groups and Researchers 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742477" y="3453307"/>
            <a:ext cx="5057432" cy="350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Carnegie Mellon University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dirty="0"/>
              <a:t>Nathan Michael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Research Interests: planning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Homepage: </a:t>
            </a:r>
            <a:r>
              <a:rPr lang="en-US" altLang="zh-CN" dirty="0">
                <a:solidFill>
                  <a:srgbClr val="00B05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www.rislab.org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dirty="0"/>
              <a:t>Sebastian Scherer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Research Interests: perception, planning</a:t>
            </a:r>
          </a:p>
          <a:p>
            <a:pPr>
              <a:spcBef>
                <a:spcPts val="200"/>
              </a:spcBef>
              <a:defRPr/>
            </a:pPr>
            <a:r>
              <a:rPr lang="en-US" altLang="zh-CN" dirty="0"/>
              <a:t>   Homepage: </a:t>
            </a:r>
            <a:r>
              <a:rPr lang="en-US" altLang="zh-CN" dirty="0">
                <a:solidFill>
                  <a:srgbClr val="00B05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http://theairlab.org/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>
              <a:defRPr/>
            </a:pPr>
            <a:endParaRPr lang="zh-CN" altLang="en-US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463921" y="3453307"/>
            <a:ext cx="5298369" cy="167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University of Pennsylvania</a:t>
            </a:r>
          </a:p>
          <a:p>
            <a:pPr lvl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•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GRASP </a:t>
            </a:r>
            <a:r>
              <a:rPr lang="en-US" altLang="zh-CN" sz="1800" dirty="0" err="1">
                <a:solidFill>
                  <a:srgbClr val="000000"/>
                </a:solidFill>
                <a:latin typeface="Arial"/>
                <a:ea typeface="微软雅黑"/>
              </a:rPr>
              <a:t>Lab,Vijay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 Kumar</a:t>
            </a:r>
          </a:p>
          <a:p>
            <a:pPr lvl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   Research Interests: planning, control, swarm</a:t>
            </a:r>
          </a:p>
          <a:p>
            <a:pPr lvl="0">
              <a:spcBef>
                <a:spcPts val="2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   Homepage: </a:t>
            </a:r>
            <a:r>
              <a:rPr lang="en-US" altLang="zh-CN" sz="1800" dirty="0">
                <a:solidFill>
                  <a:srgbClr val="00B050"/>
                </a:solidFill>
                <a:latin typeface="Arial"/>
                <a:ea typeface="微软雅黑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www.kumarrobotics.org</a:t>
            </a:r>
            <a:endParaRPr lang="en-US" altLang="zh-CN" sz="1800" dirty="0">
              <a:solidFill>
                <a:srgbClr val="00B050"/>
              </a:solidFill>
              <a:latin typeface="Arial"/>
              <a:ea typeface="微软雅黑"/>
            </a:endParaRPr>
          </a:p>
          <a:p>
            <a:pPr>
              <a:buNone/>
              <a:defRPr/>
            </a:pPr>
            <a:endParaRPr lang="en-US" altLang="zh-CN" sz="1999" dirty="0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484803" y="3519225"/>
            <a:ext cx="266561" cy="268147"/>
          </a:xfrm>
          <a:custGeom>
            <a:avLst/>
            <a:gdLst>
              <a:gd name="T0" fmla="*/ 151984808 w 234"/>
              <a:gd name="T1" fmla="*/ 0 h 234"/>
              <a:gd name="T2" fmla="*/ 303969615 w 234"/>
              <a:gd name="T3" fmla="*/ 153799536 h 234"/>
              <a:gd name="T4" fmla="*/ 151984808 w 234"/>
              <a:gd name="T5" fmla="*/ 307599071 h 234"/>
              <a:gd name="T6" fmla="*/ 0 w 234"/>
              <a:gd name="T7" fmla="*/ 153799536 h 234"/>
              <a:gd name="T8" fmla="*/ 151984808 w 234"/>
              <a:gd name="T9" fmla="*/ 0 h 234"/>
              <a:gd name="T10" fmla="*/ 128602968 w 234"/>
              <a:gd name="T11" fmla="*/ 261590144 h 234"/>
              <a:gd name="T12" fmla="*/ 175366647 w 234"/>
              <a:gd name="T13" fmla="*/ 261590144 h 234"/>
              <a:gd name="T14" fmla="*/ 175366647 w 234"/>
              <a:gd name="T15" fmla="*/ 178775450 h 234"/>
              <a:gd name="T16" fmla="*/ 258504104 w 234"/>
              <a:gd name="T17" fmla="*/ 178775450 h 234"/>
              <a:gd name="T18" fmla="*/ 258504104 w 234"/>
              <a:gd name="T19" fmla="*/ 130137539 h 234"/>
              <a:gd name="T20" fmla="*/ 175366647 w 234"/>
              <a:gd name="T21" fmla="*/ 130137539 h 234"/>
              <a:gd name="T22" fmla="*/ 175366647 w 234"/>
              <a:gd name="T23" fmla="*/ 46008927 h 234"/>
              <a:gd name="T24" fmla="*/ 128602968 w 234"/>
              <a:gd name="T25" fmla="*/ 46008927 h 234"/>
              <a:gd name="T26" fmla="*/ 128602968 w 234"/>
              <a:gd name="T27" fmla="*/ 130137539 h 234"/>
              <a:gd name="T28" fmla="*/ 45465512 w 234"/>
              <a:gd name="T29" fmla="*/ 130137539 h 234"/>
              <a:gd name="T30" fmla="*/ 45465512 w 234"/>
              <a:gd name="T31" fmla="*/ 178775450 h 234"/>
              <a:gd name="T32" fmla="*/ 128602968 w 234"/>
              <a:gd name="T33" fmla="*/ 178775450 h 234"/>
              <a:gd name="T34" fmla="*/ 128602968 w 234"/>
              <a:gd name="T35" fmla="*/ 261590144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67ADE0"/>
          </a:solidFill>
          <a:ln>
            <a:noFill/>
          </a:ln>
        </p:spPr>
        <p:txBody>
          <a:bodyPr/>
          <a:lstStyle/>
          <a:p>
            <a:endParaRPr lang="zh-CN" altLang="en-US" sz="1799">
              <a:solidFill>
                <a:srgbClr val="0EB2A8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6211919" y="3519155"/>
            <a:ext cx="266561" cy="268147"/>
          </a:xfrm>
          <a:custGeom>
            <a:avLst/>
            <a:gdLst>
              <a:gd name="T0" fmla="*/ 151984808 w 234"/>
              <a:gd name="T1" fmla="*/ 0 h 234"/>
              <a:gd name="T2" fmla="*/ 303969615 w 234"/>
              <a:gd name="T3" fmla="*/ 153799536 h 234"/>
              <a:gd name="T4" fmla="*/ 151984808 w 234"/>
              <a:gd name="T5" fmla="*/ 307599071 h 234"/>
              <a:gd name="T6" fmla="*/ 0 w 234"/>
              <a:gd name="T7" fmla="*/ 153799536 h 234"/>
              <a:gd name="T8" fmla="*/ 151984808 w 234"/>
              <a:gd name="T9" fmla="*/ 0 h 234"/>
              <a:gd name="T10" fmla="*/ 128602968 w 234"/>
              <a:gd name="T11" fmla="*/ 261590144 h 234"/>
              <a:gd name="T12" fmla="*/ 175366647 w 234"/>
              <a:gd name="T13" fmla="*/ 261590144 h 234"/>
              <a:gd name="T14" fmla="*/ 175366647 w 234"/>
              <a:gd name="T15" fmla="*/ 178775450 h 234"/>
              <a:gd name="T16" fmla="*/ 258504104 w 234"/>
              <a:gd name="T17" fmla="*/ 178775450 h 234"/>
              <a:gd name="T18" fmla="*/ 258504104 w 234"/>
              <a:gd name="T19" fmla="*/ 128823621 h 234"/>
              <a:gd name="T20" fmla="*/ 175366647 w 234"/>
              <a:gd name="T21" fmla="*/ 128823621 h 234"/>
              <a:gd name="T22" fmla="*/ 175366647 w 234"/>
              <a:gd name="T23" fmla="*/ 46008927 h 234"/>
              <a:gd name="T24" fmla="*/ 128602968 w 234"/>
              <a:gd name="T25" fmla="*/ 46008927 h 234"/>
              <a:gd name="T26" fmla="*/ 128602968 w 234"/>
              <a:gd name="T27" fmla="*/ 128823621 h 234"/>
              <a:gd name="T28" fmla="*/ 45465512 w 234"/>
              <a:gd name="T29" fmla="*/ 128823621 h 234"/>
              <a:gd name="T30" fmla="*/ 45465512 w 234"/>
              <a:gd name="T31" fmla="*/ 178775450 h 234"/>
              <a:gd name="T32" fmla="*/ 128602968 w 234"/>
              <a:gd name="T33" fmla="*/ 178775450 h 234"/>
              <a:gd name="T34" fmla="*/ 128602968 w 234"/>
              <a:gd name="T35" fmla="*/ 261590144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67ADE0"/>
          </a:solidFill>
          <a:ln>
            <a:noFill/>
          </a:ln>
        </p:spPr>
        <p:txBody>
          <a:bodyPr/>
          <a:lstStyle/>
          <a:p>
            <a:endParaRPr lang="zh-CN" altLang="en-US" sz="1799">
              <a:solidFill>
                <a:srgbClr val="0EB2A8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979632B1-66A6-442A-8684-9A1CE0688EEE}"/>
              </a:ext>
            </a:extLst>
          </p:cNvPr>
          <p:cNvSpPr>
            <a:spLocks noEditPoints="1"/>
          </p:cNvSpPr>
          <p:nvPr/>
        </p:nvSpPr>
        <p:spPr bwMode="auto">
          <a:xfrm>
            <a:off x="6235365" y="4984307"/>
            <a:ext cx="266561" cy="262205"/>
          </a:xfrm>
          <a:custGeom>
            <a:avLst/>
            <a:gdLst>
              <a:gd name="T0" fmla="*/ 151984808 w 234"/>
              <a:gd name="T1" fmla="*/ 0 h 234"/>
              <a:gd name="T2" fmla="*/ 303969615 w 234"/>
              <a:gd name="T3" fmla="*/ 153799536 h 234"/>
              <a:gd name="T4" fmla="*/ 151984808 w 234"/>
              <a:gd name="T5" fmla="*/ 307599071 h 234"/>
              <a:gd name="T6" fmla="*/ 0 w 234"/>
              <a:gd name="T7" fmla="*/ 153799536 h 234"/>
              <a:gd name="T8" fmla="*/ 151984808 w 234"/>
              <a:gd name="T9" fmla="*/ 0 h 234"/>
              <a:gd name="T10" fmla="*/ 128602968 w 234"/>
              <a:gd name="T11" fmla="*/ 261590144 h 234"/>
              <a:gd name="T12" fmla="*/ 175366647 w 234"/>
              <a:gd name="T13" fmla="*/ 261590144 h 234"/>
              <a:gd name="T14" fmla="*/ 175366647 w 234"/>
              <a:gd name="T15" fmla="*/ 178775450 h 234"/>
              <a:gd name="T16" fmla="*/ 258504104 w 234"/>
              <a:gd name="T17" fmla="*/ 178775450 h 234"/>
              <a:gd name="T18" fmla="*/ 258504104 w 234"/>
              <a:gd name="T19" fmla="*/ 128823621 h 234"/>
              <a:gd name="T20" fmla="*/ 175366647 w 234"/>
              <a:gd name="T21" fmla="*/ 128823621 h 234"/>
              <a:gd name="T22" fmla="*/ 175366647 w 234"/>
              <a:gd name="T23" fmla="*/ 46008927 h 234"/>
              <a:gd name="T24" fmla="*/ 128602968 w 234"/>
              <a:gd name="T25" fmla="*/ 46008927 h 234"/>
              <a:gd name="T26" fmla="*/ 128602968 w 234"/>
              <a:gd name="T27" fmla="*/ 128823621 h 234"/>
              <a:gd name="T28" fmla="*/ 45465512 w 234"/>
              <a:gd name="T29" fmla="*/ 128823621 h 234"/>
              <a:gd name="T30" fmla="*/ 45465512 w 234"/>
              <a:gd name="T31" fmla="*/ 178775450 h 234"/>
              <a:gd name="T32" fmla="*/ 128602968 w 234"/>
              <a:gd name="T33" fmla="*/ 178775450 h 234"/>
              <a:gd name="T34" fmla="*/ 128602968 w 234"/>
              <a:gd name="T35" fmla="*/ 261590144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67ADE0"/>
          </a:solidFill>
          <a:ln>
            <a:noFill/>
          </a:ln>
        </p:spPr>
        <p:txBody>
          <a:bodyPr/>
          <a:lstStyle/>
          <a:p>
            <a:endParaRPr lang="zh-CN" altLang="en-US" sz="1799">
              <a:solidFill>
                <a:srgbClr val="0EB2A8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5942F264-1A9B-4605-8F98-8E930E5D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039" y="4915420"/>
            <a:ext cx="4956483" cy="133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rgbClr val="42494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2494D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University of Oulu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999" dirty="0">
                <a:solidFill>
                  <a:srgbClr val="67ADE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•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Steven M. LaValle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    Research Interests: planning, control</a:t>
            </a:r>
          </a:p>
          <a:p>
            <a:pPr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微软雅黑"/>
              </a:rPr>
              <a:t>    Homepage: </a:t>
            </a:r>
            <a:r>
              <a:rPr lang="en-US" altLang="zh-CN" sz="1800" dirty="0">
                <a:solidFill>
                  <a:srgbClr val="00B050"/>
                </a:solidFill>
                <a:latin typeface="Arial"/>
                <a:ea typeface="微软雅黑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http://lavalle.pl/</a:t>
            </a:r>
            <a:endParaRPr lang="en-US" altLang="zh-CN" sz="1800" dirty="0">
              <a:solidFill>
                <a:srgbClr val="00B050"/>
              </a:solidFill>
              <a:latin typeface="Arial"/>
              <a:ea typeface="微软雅黑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5B8F8-63E9-4EE7-BD0C-30FB5874C8E0}"/>
              </a:ext>
            </a:extLst>
          </p:cNvPr>
          <p:cNvSpPr txBox="1"/>
          <p:nvPr/>
        </p:nvSpPr>
        <p:spPr>
          <a:xfrm>
            <a:off x="493691" y="1485681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4" grpId="0"/>
      <p:bldP spid="15" grpId="0"/>
      <p:bldP spid="16" grpId="0" animBg="1"/>
      <p:bldP spid="17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289" y="2698595"/>
            <a:ext cx="13396937" cy="415940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737827" y="2190763"/>
            <a:ext cx="871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67ADE0"/>
                </a:solidFill>
                <a:latin typeface="Adobe Caslon Pro" panose="0205050205050A020403" pitchFamily="18" charset="0"/>
                <a:ea typeface="黑体" panose="02010609060101010101" pitchFamily="49" charset="-122"/>
              </a:rPr>
              <a:t>Thanks for Listening</a:t>
            </a:r>
            <a:r>
              <a:rPr lang="zh-CN" altLang="en-US" sz="6000" b="1" dirty="0">
                <a:solidFill>
                  <a:srgbClr val="67ADE0"/>
                </a:solidFill>
                <a:latin typeface="Adobe Caslon Pro" panose="0205050205050A020403" pitchFamily="18" charset="0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34" name="椭圆 33"/>
          <p:cNvSpPr/>
          <p:nvPr/>
        </p:nvSpPr>
        <p:spPr>
          <a:xfrm>
            <a:off x="7635757" y="3507198"/>
            <a:ext cx="243713" cy="243713"/>
          </a:xfrm>
          <a:prstGeom prst="ellipse">
            <a:avLst/>
          </a:prstGeom>
          <a:solidFill>
            <a:srgbClr val="67A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8289" y="2698595"/>
            <a:ext cx="13396937" cy="4159402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7635757" y="3507198"/>
            <a:ext cx="243713" cy="243713"/>
          </a:xfrm>
          <a:prstGeom prst="ellipse">
            <a:avLst/>
          </a:prstGeom>
          <a:solidFill>
            <a:srgbClr val="67AD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ADE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9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商务通用工作计划PPT模板"/>
  <p:tag name="ISPRING_SCORM_RATE_SLIDES" val="0"/>
  <p:tag name="ISPRING_SCORM_RATE_QUIZZES" val="0"/>
  <p:tag name="ISPRING_SCORM_PASSING_SCORE" val="0.000000"/>
  <p:tag name="ISPRING_ULTRA_SCORM_COURSE_ID" val="649D9D06-39CD-4AAD-AA51-4AF99FDA30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E:\1.25修改\49599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自定义 3783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7193F"/>
      </a:accent1>
      <a:accent2>
        <a:srgbClr val="08509C"/>
      </a:accent2>
      <a:accent3>
        <a:srgbClr val="F79625"/>
      </a:accent3>
      <a:accent4>
        <a:srgbClr val="4194CB"/>
      </a:accent4>
      <a:accent5>
        <a:srgbClr val="AE3B3A"/>
      </a:accent5>
      <a:accent6>
        <a:srgbClr val="C79249"/>
      </a:accent6>
      <a:hlink>
        <a:srgbClr val="E7193F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783">
    <a:dk1>
      <a:srgbClr val="000000"/>
    </a:dk1>
    <a:lt1>
      <a:srgbClr val="FFFFFF"/>
    </a:lt1>
    <a:dk2>
      <a:srgbClr val="768395"/>
    </a:dk2>
    <a:lt2>
      <a:srgbClr val="F0F0F0"/>
    </a:lt2>
    <a:accent1>
      <a:srgbClr val="E7193F"/>
    </a:accent1>
    <a:accent2>
      <a:srgbClr val="08509C"/>
    </a:accent2>
    <a:accent3>
      <a:srgbClr val="F79625"/>
    </a:accent3>
    <a:accent4>
      <a:srgbClr val="4194CB"/>
    </a:accent4>
    <a:accent5>
      <a:srgbClr val="AE3B3A"/>
    </a:accent5>
    <a:accent6>
      <a:srgbClr val="C79249"/>
    </a:accent6>
    <a:hlink>
      <a:srgbClr val="E7193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239</Words>
  <Application>Microsoft Office PowerPoint</Application>
  <PresentationFormat>宽屏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字魂58号-创中黑</vt:lpstr>
      <vt:lpstr>Adobe Caslon Pro</vt:lpstr>
      <vt:lpstr>Adobe Caslon Pro Bold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蓝色简约商务通用工作计划PPT模板</dc:title>
  <dc:creator>MICHAEL</dc:creator>
  <cp:lastModifiedBy>L YD</cp:lastModifiedBy>
  <cp:revision>123</cp:revision>
  <dcterms:created xsi:type="dcterms:W3CDTF">2015-05-05T08:02:14Z</dcterms:created>
  <dcterms:modified xsi:type="dcterms:W3CDTF">2021-11-17T07:03:27Z</dcterms:modified>
</cp:coreProperties>
</file>