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8" r:id="rId11"/>
    <p:sldId id="273" r:id="rId12"/>
    <p:sldId id="265" r:id="rId13"/>
    <p:sldId id="266" r:id="rId14"/>
    <p:sldId id="267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731" autoAdjust="0"/>
  </p:normalViewPr>
  <p:slideViewPr>
    <p:cSldViewPr snapToGrid="0">
      <p:cViewPr varScale="1">
        <p:scale>
          <a:sx n="73" d="100"/>
          <a:sy n="73" d="100"/>
        </p:scale>
        <p:origin x="9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603C8-764E-4DE2-9278-59249A068F7A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F1460-BBC3-4AEE-9090-D74424659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34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~~</a:t>
            </a:r>
            <a:r>
              <a:rPr lang="ko-KR" altLang="en-US" dirty="0"/>
              <a:t>분석 발표를 맡은 장선영입니다</a:t>
            </a:r>
            <a:r>
              <a:rPr lang="en-US" altLang="ko-KR" dirty="0"/>
              <a:t>. </a:t>
            </a:r>
            <a:r>
              <a:rPr lang="ko-KR" altLang="en-US" dirty="0"/>
              <a:t>지금부터 분석 프로젝트 보고를 시작하겠습니다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1460-BBC3-4AEE-9090-D7442465945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2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 별로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콘솔이 지속적으로 우위를 점하고 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다만 기종 상관 없이 판매량이 지속적으로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감소하고있음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스마트폰의 발달로 점유율이 모바일 게임으로 넘어가고 있지 않나 조심스럽게 추측되며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이는 추가적인 사후 분석이 필요할 것으로 보입니다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1460-BBC3-4AEE-9090-D744246594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79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유럽과 북미의 장르 선호도는 비슷하게 슈팅게임과 액션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스포츠게임을 선호하는 것으로 나타났다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다만 가설 검증 필요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일본에서는 명확히 롤플레잉 게임이 우위를 점하고 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북미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유럽에서 높은 점유율을 보이던 슈팅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스포츠 게임은 매우 낮은 판매량을 보인다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기타 지역은 일본을 제외한 나머지 지역과 비슷한 장르 분포를 보인다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Action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게임의 경우 지역 상관없이 항상 상위 판매량을 보였다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.4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개 집단의 차이 검정을 위해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카이제곱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분석이 필요할 것으로 보인다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1460-BBC3-4AEE-9090-D7442465945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72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일본을 제외하고 콘솔의 점유율이 압도적으로 높다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이는 닌텐도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DS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와 같은 휴대용 게임 기기가 일본에서 특히 발달했다는 것을 알 수 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-&gt;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지역 별 콘솔 기기의 선호도에 차이가 나는지 여부에 대한 가설 검증이 가능하다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뒤이어 계속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1460-BBC3-4AEE-9090-D7442465945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45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1460-BBC3-4AEE-9090-D7442465945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21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1460-BBC3-4AEE-9090-D7442465945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69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전 지역에서 최고 판매량을 보여준 게임들을 심층적으로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2014</a:t>
            </a:r>
            <a:r>
              <a:rPr lang="ko-KR" altLang="en-US" dirty="0"/>
              <a:t>년</a:t>
            </a:r>
            <a:r>
              <a:rPr lang="en-US" altLang="ko-KR" dirty="0"/>
              <a:t>~2016</a:t>
            </a:r>
            <a:r>
              <a:rPr lang="ko-KR" altLang="en-US" dirty="0"/>
              <a:t>년 사이 최고 판매량을 보여준 게임들은 주로 콘솔 게임이고</a:t>
            </a:r>
            <a:r>
              <a:rPr lang="en-US" altLang="ko-KR" dirty="0"/>
              <a:t>, </a:t>
            </a:r>
            <a:r>
              <a:rPr lang="ko-KR" altLang="en-US" dirty="0"/>
              <a:t>그 중 </a:t>
            </a:r>
            <a:r>
              <a:rPr lang="en-US" altLang="ko-KR" dirty="0"/>
              <a:t>PS4, 3DS </a:t>
            </a:r>
            <a:r>
              <a:rPr lang="ko-KR" altLang="en-US" dirty="0"/>
              <a:t>플랫폼이며</a:t>
            </a:r>
            <a:r>
              <a:rPr lang="en-US" altLang="ko-KR" dirty="0"/>
              <a:t>, </a:t>
            </a:r>
            <a:r>
              <a:rPr lang="ko-KR" altLang="en-US" dirty="0"/>
              <a:t>슈팅</a:t>
            </a:r>
            <a:r>
              <a:rPr lang="en-US" altLang="ko-KR" dirty="0"/>
              <a:t>, </a:t>
            </a:r>
            <a:r>
              <a:rPr lang="ko-KR" altLang="en-US" dirty="0" err="1"/>
              <a:t>엑션</a:t>
            </a:r>
            <a:r>
              <a:rPr lang="en-US" altLang="ko-KR" dirty="0"/>
              <a:t>, </a:t>
            </a:r>
            <a:r>
              <a:rPr lang="ko-KR" altLang="en-US" dirty="0"/>
              <a:t>롤 </a:t>
            </a:r>
            <a:r>
              <a:rPr lang="ko-KR" altLang="en-US" dirty="0" err="1"/>
              <a:t>플레잉</a:t>
            </a:r>
            <a:r>
              <a:rPr lang="ko-KR" altLang="en-US" dirty="0"/>
              <a:t> 장르라는 공통점이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1460-BBC3-4AEE-9090-D7442465945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02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다만 이는 </a:t>
            </a:r>
            <a:r>
              <a:rPr lang="en-US" altLang="ko-KR" dirty="0"/>
              <a:t>2016</a:t>
            </a:r>
            <a:r>
              <a:rPr lang="ko-KR" altLang="en-US" dirty="0"/>
              <a:t>년으로 한정할 경우 휴대용 게임기의 시대는 가고 콘솔게임이 독점했음을 알 수 있습니다</a:t>
            </a:r>
            <a:r>
              <a:rPr lang="en-US" altLang="ko-KR" dirty="0"/>
              <a:t>. </a:t>
            </a:r>
            <a:r>
              <a:rPr lang="ko-KR" altLang="en-US" dirty="0"/>
              <a:t>그 중 특히 </a:t>
            </a:r>
            <a:r>
              <a:rPr lang="en-US" altLang="ko-KR" dirty="0"/>
              <a:t>PS4</a:t>
            </a:r>
            <a:r>
              <a:rPr lang="ko-KR" altLang="en-US" dirty="0"/>
              <a:t>가 높은 판매량을 보여</a:t>
            </a:r>
            <a:r>
              <a:rPr lang="en-US" altLang="ko-KR" dirty="0"/>
              <a:t>, </a:t>
            </a:r>
            <a:r>
              <a:rPr lang="ko-KR" altLang="en-US" dirty="0"/>
              <a:t>플랫폼 트랜드는 </a:t>
            </a:r>
            <a:r>
              <a:rPr lang="en-US" altLang="ko-KR" dirty="0"/>
              <a:t>PS4</a:t>
            </a:r>
            <a:r>
              <a:rPr lang="ko-KR" altLang="en-US" dirty="0"/>
              <a:t>임을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장르의 경우 </a:t>
            </a:r>
            <a:r>
              <a:rPr lang="en-US" altLang="ko-KR" dirty="0"/>
              <a:t>Far cry, No man’s Sky</a:t>
            </a:r>
            <a:r>
              <a:rPr lang="ko-KR" altLang="en-US" dirty="0"/>
              <a:t>는 사실상 슈팅게임의 성격을 보임을 감안한다면 이는 </a:t>
            </a:r>
            <a:r>
              <a:rPr lang="en-US" altLang="ko-KR" dirty="0"/>
              <a:t>2016</a:t>
            </a:r>
            <a:r>
              <a:rPr lang="ko-KR" altLang="en-US" dirty="0"/>
              <a:t>년도 장르 트랜드는 슈팅게임이 이끌었다는 것을 시사한다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1460-BBC3-4AEE-9090-D7442465945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120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1460-BBC3-4AEE-9090-D7442465945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7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프로젝트의 구성은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1460-BBC3-4AEE-9090-D7442465945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3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 분석에 앞서 분석에 대한 정확한 진단을 위하여 다음과 같은 사전 가정을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주어진 데이터 분석 목표는 다음분기에 어떠한 게임을 설계 하여야 하는가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원본 데이터의 시간 범위는 </a:t>
            </a:r>
            <a:r>
              <a:rPr lang="en-US" altLang="ko-KR" dirty="0"/>
              <a:t>2017</a:t>
            </a:r>
            <a:r>
              <a:rPr lang="ko-KR" altLang="en-US" dirty="0"/>
              <a:t>년까지 존재하나</a:t>
            </a:r>
            <a:r>
              <a:rPr lang="en-US" altLang="ko-KR" dirty="0"/>
              <a:t>, 17</a:t>
            </a:r>
            <a:r>
              <a:rPr lang="ko-KR" altLang="en-US" dirty="0"/>
              <a:t>년도 데이터는 </a:t>
            </a:r>
            <a:r>
              <a:rPr lang="en-US" altLang="ko-KR" dirty="0"/>
              <a:t>3</a:t>
            </a:r>
            <a:r>
              <a:rPr lang="ko-KR" altLang="en-US" dirty="0"/>
              <a:t>개에 불과하므로 이를 제외하여 분석 목표의 다음 분기는 </a:t>
            </a:r>
            <a:r>
              <a:rPr lang="en-US" altLang="ko-KR" dirty="0"/>
              <a:t>2017</a:t>
            </a:r>
            <a:r>
              <a:rPr lang="ko-KR" altLang="en-US" dirty="0"/>
              <a:t>년도 </a:t>
            </a:r>
            <a:r>
              <a:rPr lang="en-US" altLang="ko-KR" dirty="0"/>
              <a:t>1</a:t>
            </a:r>
            <a:r>
              <a:rPr lang="ko-KR" altLang="en-US" dirty="0"/>
              <a:t>분기로 설정하였습니다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이에 따라</a:t>
            </a:r>
            <a:r>
              <a:rPr lang="en-US" altLang="ko-KR" dirty="0"/>
              <a:t>, </a:t>
            </a:r>
            <a:r>
              <a:rPr lang="ko-KR" altLang="en-US" dirty="0"/>
              <a:t>기획 시점은 </a:t>
            </a:r>
            <a:r>
              <a:rPr lang="en-US" altLang="ko-KR" dirty="0"/>
              <a:t>2016</a:t>
            </a:r>
            <a:r>
              <a:rPr lang="ko-KR" altLang="en-US" dirty="0"/>
              <a:t>년도 </a:t>
            </a:r>
            <a:r>
              <a:rPr lang="en-US" altLang="ko-KR" dirty="0"/>
              <a:t>12</a:t>
            </a:r>
            <a:r>
              <a:rPr lang="ko-KR" altLang="en-US" dirty="0"/>
              <a:t>월로 가정하였습니다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가상의 게임 회사는 콘솔 게임 개발사이고</a:t>
            </a:r>
            <a:r>
              <a:rPr lang="en-US" altLang="ko-KR" dirty="0"/>
              <a:t>, </a:t>
            </a:r>
            <a:r>
              <a:rPr lang="ko-KR" altLang="en-US" dirty="0"/>
              <a:t>이전까지의 주요 매출은 </a:t>
            </a:r>
            <a:r>
              <a:rPr lang="en-US" altLang="ko-KR" dirty="0"/>
              <a:t>RPG</a:t>
            </a:r>
            <a:r>
              <a:rPr lang="ko-KR" altLang="en-US" dirty="0"/>
              <a:t>게임이 차지하며 해당 </a:t>
            </a:r>
            <a:r>
              <a:rPr lang="en-US" altLang="ko-KR" dirty="0"/>
              <a:t>IP</a:t>
            </a:r>
            <a:r>
              <a:rPr lang="ko-KR" altLang="en-US" dirty="0"/>
              <a:t>로 글로벌 시장에서도 </a:t>
            </a:r>
            <a:r>
              <a:rPr lang="ko-KR" altLang="en-US" dirty="0" err="1"/>
              <a:t>어느정도의</a:t>
            </a:r>
            <a:r>
              <a:rPr lang="ko-KR" altLang="en-US" dirty="0"/>
              <a:t> 인지도를 획득한 것으로 가정하였습니다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1460-BBC3-4AEE-9090-D744246594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71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 분석 목표를 달성하기 위하여 문제 정의는 다음과 같이 설정하였습니다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 지역에 따른 장르의 선호도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 연도별 게임 트랜드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</a:t>
            </a:r>
            <a:r>
              <a:rPr lang="ko-KR" altLang="en-US" dirty="0"/>
              <a:t>번 근 </a:t>
            </a:r>
            <a:r>
              <a:rPr lang="en-US" altLang="ko-KR" dirty="0"/>
              <a:t>3</a:t>
            </a:r>
            <a:r>
              <a:rPr lang="ko-KR" altLang="en-US" dirty="0"/>
              <a:t>년간 전 지역에서 </a:t>
            </a:r>
            <a:r>
              <a:rPr lang="en-US" altLang="ko-KR" dirty="0"/>
              <a:t>Top sales</a:t>
            </a:r>
            <a:r>
              <a:rPr lang="ko-KR" altLang="en-US" dirty="0"/>
              <a:t>를 보여준 상위 </a:t>
            </a:r>
            <a:r>
              <a:rPr lang="en-US" altLang="ko-KR" dirty="0"/>
              <a:t>10</a:t>
            </a:r>
            <a:r>
              <a:rPr lang="ko-KR" altLang="en-US" dirty="0"/>
              <a:t>개 게임 분석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1460-BBC3-4AEE-9090-D744246594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06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1460-BBC3-4AEE-9090-D744246594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37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1460-BBC3-4AEE-9090-D744246594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71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1460-BBC3-4AEE-9090-D744246594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29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데이터 분석 범위는 </a:t>
            </a:r>
            <a:r>
              <a:rPr lang="en-US" altLang="ko-KR" dirty="0"/>
              <a:t>2014</a:t>
            </a:r>
            <a:r>
              <a:rPr lang="ko-KR" altLang="en-US" dirty="0"/>
              <a:t>년도</a:t>
            </a:r>
            <a:r>
              <a:rPr lang="en-US" altLang="ko-KR" dirty="0"/>
              <a:t>~2016</a:t>
            </a:r>
            <a:r>
              <a:rPr lang="ko-KR" altLang="en-US" dirty="0"/>
              <a:t>년도만을 대상으로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1460-BBC3-4AEE-9090-D744246594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222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 별로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액션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슈팅게임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스포츠 게임이 꾸준히 전체 판매량에서 상위를 차지하는 것을 알 수 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1460-BBC3-4AEE-9090-D744246594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0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284BD-70D0-16A6-FA90-6DD5E183D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F10427-F6AD-B594-C126-398A33BC6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B96A5-AED1-26A5-A1EF-9F17AC87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3AC-1631-406C-965A-B121948D568E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D027B-0A7B-60F1-ED85-4ED57D84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A0B1D-D993-04B9-D283-1D5E759A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6484-CE40-4608-8E1D-DEE69B27D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5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31CA5-5104-80FD-62D4-EB71DC5F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1D3AD0-335F-58E7-4AE8-B49B530F7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CE4E2-77D8-D978-B13E-0C47E66C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3AC-1631-406C-965A-B121948D568E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08684-6D30-49EB-3F5C-4A5E1BF7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CF2A1-7E55-DD10-4C82-65A5ED2A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6484-CE40-4608-8E1D-DEE69B27D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7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57BE26-112D-78B8-0095-DEFE37484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204046-B835-F055-856B-FE67309A3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4F5D1-7D43-7D3A-ABC5-3F7FA607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3AC-1631-406C-965A-B121948D568E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68225-9149-C996-FDE5-EF7C9EE6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B8B6E-6BED-C2BD-6680-942A946B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6484-CE40-4608-8E1D-DEE69B27D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1980A-0696-DBD2-68EB-954AC2F1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D023D-AFCC-9335-E7D6-081710D8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2D28A-8739-DEF6-971F-47D4FFDC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3AC-1631-406C-965A-B121948D568E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91255-5EA3-773F-571E-318C1EDE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3C12F-0957-DED6-93B4-B9FC0D58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6484-CE40-4608-8E1D-DEE69B27D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2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0F4D5-1909-F279-DB05-3CDA3F65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FE717-F600-5EBD-21AD-1C4DD530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7BB5F-833D-112A-E8B0-DB800000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3AC-1631-406C-965A-B121948D568E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CD2DB-E791-EBFB-F9E6-C11167A0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12471-F178-D2FE-BD01-8A009C07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6484-CE40-4608-8E1D-DEE69B27D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6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EC6F7-1089-86A8-5EED-B1E67C60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47996-9E27-AB48-5DBD-289C4922D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A887F-A629-E3F6-D23F-1411EB989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C30D0B-C106-735F-577C-ADDD430B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3AC-1631-406C-965A-B121948D568E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E908-A776-165A-EB87-F76BF42B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DC761-9312-3965-3878-EF166AC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6484-CE40-4608-8E1D-DEE69B27D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6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7FF70-C231-0CFA-25DE-3F346E44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D11E3-C6C1-9B47-A6E6-CB31F987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08C107-8B27-8532-5E03-95F075CE0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40B777-63AF-11CF-DD3E-62CFE1C48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4006EC-2F2F-4B08-01D6-2DE3FE738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BA3CD8-F2A6-26E8-0C74-C3905C82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3AC-1631-406C-965A-B121948D568E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F25CE4-BAD9-BFCD-E29A-647FD349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0AC70D-09E0-1697-B0FA-A105EF7E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6484-CE40-4608-8E1D-DEE69B27D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60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98EB4-3C40-5BFB-61DE-E2FF600F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0DBBFF-A863-155F-51DB-3CB6A8B7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3AC-1631-406C-965A-B121948D568E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4B7BC3-BB2F-BADF-6B97-06087B2C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8C5607-6BDF-5716-0940-0985AD1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6484-CE40-4608-8E1D-DEE69B27D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8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76DD96-A70D-72BB-B6BC-60B7CEE3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3AC-1631-406C-965A-B121948D568E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46F066-F078-0766-4168-5CB38618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F2CA9-7308-EE3B-B403-DA05A382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6484-CE40-4608-8E1D-DEE69B27D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27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1BA3F-6133-F0FA-BD74-893B20F1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0EF98-51EC-A4E4-B56C-899109337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B96C95-E310-0B3B-2C58-FF799D88C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FE5238-35E9-9EFC-3D40-4E53AECD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3AC-1631-406C-965A-B121948D568E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965736-757F-1A85-F7C3-9AD6634C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8D283-873B-CD25-5371-D202C3CC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6484-CE40-4608-8E1D-DEE69B27D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4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F359E-67F2-12DB-19D2-534ACAB2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F44480-E3BC-BA00-A013-191DDAFD1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14E06B-E800-2E56-C10D-05C4FFFF7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D0015-3ECC-AFE5-72D7-47B10459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3AC-1631-406C-965A-B121948D568E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E5EF5-5586-2481-9F5F-90B5FE0E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2F0936-357E-D147-9A4D-A27D181E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6484-CE40-4608-8E1D-DEE69B27D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5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FD794F-D198-D28E-35CC-F8D94AC9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29E42-B46A-C5A3-F2BB-85B2727B2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8E8FA-C0D7-8E04-56C4-A10B46DB5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13AC-1631-406C-965A-B121948D568E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8271D-2485-7446-A27B-291B1CFC8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064E6-C666-F61E-62B8-9B71A8B6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C6484-CE40-4608-8E1D-DEE69B27D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4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27DDC-B5DD-7030-46D3-4371AC0A3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비디오 게임 </a:t>
            </a:r>
            <a:br>
              <a:rPr lang="en-US" altLang="ko-KR" b="1" dirty="0"/>
            </a:br>
            <a:r>
              <a:rPr lang="ko-KR" altLang="en-US" b="1" dirty="0"/>
              <a:t>데이터 분석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689E93-3755-21E1-7742-8D855071B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장선영</a:t>
            </a:r>
            <a:endParaRPr lang="en-US" altLang="ko-KR" dirty="0"/>
          </a:p>
          <a:p>
            <a:r>
              <a:rPr lang="ko-KR" altLang="en-US" dirty="0"/>
              <a:t>프로젝트 진행 기간 </a:t>
            </a:r>
            <a:r>
              <a:rPr lang="en-US" altLang="ko-KR" dirty="0"/>
              <a:t>: 2022.08.24 ~ 2022.08.29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78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24DE8-9C4C-4FD1-2FED-2037EB1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EDA -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Descriptive statistics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22B413-DE63-CD78-7B4B-27B8D1BDCD12}"/>
              </a:ext>
            </a:extLst>
          </p:cNvPr>
          <p:cNvSpPr txBox="1">
            <a:spLocks/>
          </p:cNvSpPr>
          <p:nvPr/>
        </p:nvSpPr>
        <p:spPr>
          <a:xfrm>
            <a:off x="838200" y="1507139"/>
            <a:ext cx="8852338" cy="549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rgbClr val="212121"/>
                </a:solidFill>
                <a:latin typeface="Roboto" panose="02000000000000000000" pitchFamily="2" charset="0"/>
              </a:rPr>
              <a:t>2. </a:t>
            </a:r>
            <a:r>
              <a:rPr lang="ko-KR" alt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연도별 트랜드 </a:t>
            </a:r>
            <a:r>
              <a:rPr lang="en-US" altLang="ko-KR" b="1" dirty="0">
                <a:solidFill>
                  <a:srgbClr val="212121"/>
                </a:solidFill>
                <a:latin typeface="Roboto" panose="02000000000000000000" pitchFamily="2" charset="0"/>
              </a:rPr>
              <a:t>- </a:t>
            </a:r>
            <a:r>
              <a:rPr lang="ko-KR" alt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장르</a:t>
            </a:r>
            <a:endParaRPr lang="en-US" altLang="ko-KR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8E989496-E9A3-C658-2D60-06C30E7CA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387600"/>
            <a:ext cx="88201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69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24DE8-9C4C-4FD1-2FED-2037EB1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EDA -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Descriptive statistics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22B413-DE63-CD78-7B4B-27B8D1BDCD12}"/>
              </a:ext>
            </a:extLst>
          </p:cNvPr>
          <p:cNvSpPr txBox="1">
            <a:spLocks/>
          </p:cNvSpPr>
          <p:nvPr/>
        </p:nvSpPr>
        <p:spPr>
          <a:xfrm>
            <a:off x="838200" y="1507139"/>
            <a:ext cx="8852338" cy="549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rgbClr val="212121"/>
                </a:solidFill>
                <a:latin typeface="Roboto" panose="02000000000000000000" pitchFamily="2" charset="0"/>
              </a:rPr>
              <a:t>2. </a:t>
            </a:r>
            <a:r>
              <a:rPr lang="ko-KR" alt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연도별 트랜드 </a:t>
            </a:r>
            <a:r>
              <a:rPr lang="en-US" altLang="ko-KR" b="1" dirty="0">
                <a:solidFill>
                  <a:srgbClr val="212121"/>
                </a:solidFill>
                <a:latin typeface="Roboto" panose="02000000000000000000" pitchFamily="2" charset="0"/>
              </a:rPr>
              <a:t>- </a:t>
            </a:r>
            <a:r>
              <a:rPr lang="ko-KR" alt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플랫폼</a:t>
            </a:r>
            <a:endParaRPr lang="en-US" altLang="ko-KR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24F1B33-271C-174E-61CC-23925F7B8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240456"/>
            <a:ext cx="88201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0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24DE8-9C4C-4FD1-2FED-2037EB1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EDA -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Descriptive statistics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22B413-DE63-CD78-7B4B-27B8D1BDCD1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852338" cy="865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rgbClr val="212121"/>
                </a:solidFill>
                <a:latin typeface="Roboto" panose="02000000000000000000" pitchFamily="2" charset="0"/>
              </a:rPr>
              <a:t>3. </a:t>
            </a:r>
            <a:r>
              <a:rPr lang="ko-KR" alt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지역별 장르 선호도 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북미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 &amp; 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일본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)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C8E628EF-435F-93F1-E3D2-8D1C621F1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2" y="2522205"/>
            <a:ext cx="4833857" cy="397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8AEF7EFE-C08E-6E86-E652-6304E1FC5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06440"/>
            <a:ext cx="4833858" cy="39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34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24DE8-9C4C-4FD1-2FED-2037EB1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EDA -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Descriptive statistics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22B413-DE63-CD78-7B4B-27B8D1BDCD1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852338" cy="549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rgbClr val="212121"/>
                </a:solidFill>
                <a:latin typeface="Roboto" panose="02000000000000000000" pitchFamily="2" charset="0"/>
              </a:rPr>
              <a:t>3. </a:t>
            </a:r>
            <a:r>
              <a:rPr lang="ko-KR" alt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지역별 장르 선호도 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유럽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 &amp; 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기타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796CEF6-FECF-E707-56C9-C1D88650D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24" y="2445351"/>
            <a:ext cx="4953010" cy="406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3A3A3D3-441F-E041-77FC-87E53F30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913" y="2445350"/>
            <a:ext cx="5032848" cy="41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8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24DE8-9C4C-4FD1-2FED-2037EB1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EDA -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Descriptive statistics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22B413-DE63-CD78-7B4B-27B8D1BDCD1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852338" cy="549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rgbClr val="212121"/>
                </a:solidFill>
                <a:latin typeface="Roboto" panose="02000000000000000000" pitchFamily="2" charset="0"/>
              </a:rPr>
              <a:t>4. </a:t>
            </a:r>
            <a:r>
              <a:rPr lang="ko-KR" alt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지역별 플랫폼 선호도 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유럽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 &amp; 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기타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5CFAE9-0288-7614-6072-C0D3A8C6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572" y="2535034"/>
            <a:ext cx="6114228" cy="389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F54CB5-129F-E4CF-762C-293DB252E292}"/>
              </a:ext>
            </a:extLst>
          </p:cNvPr>
          <p:cNvSpPr txBox="1"/>
          <p:nvPr/>
        </p:nvSpPr>
        <p:spPr>
          <a:xfrm>
            <a:off x="838200" y="3531476"/>
            <a:ext cx="4099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일본 제외 콘솔의 점유율이 압도적으로 높음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닌텐도 </a:t>
            </a:r>
            <a:r>
              <a:rPr lang="en-US" altLang="ko-KR" dirty="0"/>
              <a:t>DS</a:t>
            </a:r>
            <a:r>
              <a:rPr lang="ko-KR" altLang="en-US" dirty="0"/>
              <a:t>와 같은 휴대용 게임 기기가 일본에서 특히 발달</a:t>
            </a:r>
          </a:p>
        </p:txBody>
      </p:sp>
    </p:spTree>
    <p:extLst>
      <p:ext uri="{BB962C8B-B14F-4D97-AF65-F5344CB8AC3E}">
        <p14:creationId xmlns:p14="http://schemas.microsoft.com/office/powerpoint/2010/main" val="36476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79066-9E3F-D37E-6D20-147EDE42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EDA -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Inference statistics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3B60F-6160-D4F8-DF00-0B987CECF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AutoNum type="arabicPeriod"/>
            </a:pPr>
            <a:r>
              <a:rPr lang="ko-KR" alt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가설 수립</a:t>
            </a:r>
            <a:endParaRPr lang="en-US" altLang="ko-KR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지역에 따라 선호하는 게임장르는 다르다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1"/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지역에 따라 선호하는 게임플랫폼은 다르다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514350" indent="-514350" algn="l">
              <a:buAutoNum type="arabicPeriod"/>
            </a:pP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ko-KR" altLang="en-US" b="1" dirty="0"/>
              <a:t>두 가설을 검증하기 위하여 통계적 검정방법을 사용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검정 방법 </a:t>
            </a:r>
            <a:r>
              <a:rPr lang="en-US" altLang="ko-KR" sz="2400" b="1" dirty="0"/>
              <a:t>| </a:t>
            </a:r>
            <a:r>
              <a:rPr lang="en-US" altLang="ko-KR" sz="2400" dirty="0"/>
              <a:t>Two way Chi square test</a:t>
            </a:r>
          </a:p>
        </p:txBody>
      </p:sp>
    </p:spTree>
    <p:extLst>
      <p:ext uri="{BB962C8B-B14F-4D97-AF65-F5344CB8AC3E}">
        <p14:creationId xmlns:p14="http://schemas.microsoft.com/office/powerpoint/2010/main" val="223613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79066-9E3F-D37E-6D20-147EDE42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EDA -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Inference statistics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3B60F-6160-D4F8-DF00-0B987CEC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6858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 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가설 검정 결과</a:t>
            </a:r>
            <a:endParaRPr lang="en-US" altLang="ko-KR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FB898-07CB-8428-5C4B-15EFAA5C318C}"/>
              </a:ext>
            </a:extLst>
          </p:cNvPr>
          <p:cNvSpPr txBox="1"/>
          <p:nvPr/>
        </p:nvSpPr>
        <p:spPr>
          <a:xfrm>
            <a:off x="838200" y="2732690"/>
            <a:ext cx="4805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지역에 따라 선호하는 </a:t>
            </a:r>
            <a:r>
              <a:rPr lang="ko-KR" altLang="en-US" b="1" dirty="0"/>
              <a:t>게임장르</a:t>
            </a:r>
            <a:r>
              <a:rPr lang="ko-KR" altLang="en-US" dirty="0"/>
              <a:t>는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유의수준 </a:t>
            </a:r>
            <a:r>
              <a:rPr lang="en-US" altLang="ko-KR" dirty="0"/>
              <a:t>0.05</a:t>
            </a:r>
            <a:r>
              <a:rPr lang="ko-KR" altLang="en-US" dirty="0"/>
              <a:t>에서 지역 판매량과 장르 간에는 </a:t>
            </a:r>
            <a:r>
              <a:rPr lang="ko-KR" altLang="en-US" b="1" dirty="0"/>
              <a:t>통계적으로 유의미</a:t>
            </a:r>
            <a:r>
              <a:rPr lang="ko-KR" altLang="en-US" dirty="0"/>
              <a:t>한 관련성이 있는 것으로 나타났다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통계량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BDAD7-3135-8D60-3AAA-E5456CE1173D}"/>
              </a:ext>
            </a:extLst>
          </p:cNvPr>
          <p:cNvSpPr txBox="1"/>
          <p:nvPr/>
        </p:nvSpPr>
        <p:spPr>
          <a:xfrm>
            <a:off x="6103883" y="2687707"/>
            <a:ext cx="50160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지역에 따라 선호하는 </a:t>
            </a:r>
            <a:r>
              <a:rPr lang="ko-KR" altLang="en-US" b="1" dirty="0"/>
              <a:t>게임플랫폼</a:t>
            </a:r>
            <a:r>
              <a:rPr lang="ko-KR" altLang="en-US" dirty="0"/>
              <a:t>은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유의확률이 </a:t>
            </a:r>
            <a:r>
              <a:rPr lang="en-US" altLang="ko-KR" dirty="0"/>
              <a:t>0.0 </a:t>
            </a:r>
            <a:r>
              <a:rPr lang="ko-KR" altLang="en-US" dirty="0"/>
              <a:t>이므로 유의수준 </a:t>
            </a:r>
            <a:r>
              <a:rPr lang="en-US" altLang="ko-KR" dirty="0"/>
              <a:t>0.05</a:t>
            </a:r>
            <a:r>
              <a:rPr lang="ko-KR" altLang="en-US" dirty="0"/>
              <a:t>에서 지역 판매량과 플랫폼 간에는 </a:t>
            </a:r>
            <a:r>
              <a:rPr lang="ko-KR" altLang="en-US" b="1" dirty="0"/>
              <a:t>통계적으로 유의미</a:t>
            </a:r>
            <a:r>
              <a:rPr lang="ko-KR" altLang="en-US" dirty="0"/>
              <a:t>한 관련성이 있는 것으로 나타났다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통계량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5CE1A2-6052-003E-6A9A-3B62AC6D1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4015"/>
            <a:ext cx="2477237" cy="5289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0917B2-AB6A-9006-F402-B02108172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170" y="4764015"/>
            <a:ext cx="2472740" cy="52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86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0B647-C78F-3B4E-26A5-4FBABBD8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EDA 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2C6E433-845E-AFB4-02DC-87BE1186E9BA}"/>
              </a:ext>
            </a:extLst>
          </p:cNvPr>
          <p:cNvSpPr txBox="1">
            <a:spLocks/>
          </p:cNvSpPr>
          <p:nvPr/>
        </p:nvSpPr>
        <p:spPr>
          <a:xfrm>
            <a:off x="838200" y="1507139"/>
            <a:ext cx="8852338" cy="549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rgbClr val="212121"/>
                </a:solidFill>
                <a:latin typeface="Roboto" panose="02000000000000000000" pitchFamily="2" charset="0"/>
              </a:rPr>
              <a:t>1. </a:t>
            </a:r>
            <a:r>
              <a:rPr lang="ko-KR" alt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근 </a:t>
            </a:r>
            <a:r>
              <a:rPr lang="en-US" altLang="ko-KR" b="1" dirty="0">
                <a:solidFill>
                  <a:srgbClr val="212121"/>
                </a:solidFill>
                <a:latin typeface="Roboto" panose="02000000000000000000" pitchFamily="2" charset="0"/>
              </a:rPr>
              <a:t>3</a:t>
            </a:r>
            <a:r>
              <a:rPr lang="ko-KR" alt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년간 전 지역에서 </a:t>
            </a:r>
            <a:r>
              <a:rPr lang="en-US" altLang="ko-KR" b="1" dirty="0">
                <a:solidFill>
                  <a:srgbClr val="212121"/>
                </a:solidFill>
                <a:latin typeface="Roboto" panose="02000000000000000000" pitchFamily="2" charset="0"/>
              </a:rPr>
              <a:t>Top sales</a:t>
            </a:r>
            <a:r>
              <a:rPr lang="ko-KR" alt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를 보여준 상위 </a:t>
            </a:r>
            <a:r>
              <a:rPr lang="en-US" altLang="ko-KR" b="1" dirty="0">
                <a:solidFill>
                  <a:srgbClr val="212121"/>
                </a:solidFill>
                <a:latin typeface="Roboto" panose="02000000000000000000" pitchFamily="2" charset="0"/>
              </a:rPr>
              <a:t>10</a:t>
            </a:r>
            <a:r>
              <a:rPr lang="ko-KR" alt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개 게임</a:t>
            </a:r>
            <a:endParaRPr lang="en-US" altLang="ko-KR" b="1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ko-KR" altLang="en-US"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FAC490-7028-C7A3-F805-576133211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62" y="2077424"/>
            <a:ext cx="11532476" cy="346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76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0B647-C78F-3B4E-26A5-4FBABBD8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EDA 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2C6E433-845E-AFB4-02DC-87BE1186E9BA}"/>
              </a:ext>
            </a:extLst>
          </p:cNvPr>
          <p:cNvSpPr txBox="1">
            <a:spLocks/>
          </p:cNvSpPr>
          <p:nvPr/>
        </p:nvSpPr>
        <p:spPr>
          <a:xfrm>
            <a:off x="838200" y="1507139"/>
            <a:ext cx="8852338" cy="549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rgbClr val="212121"/>
                </a:solidFill>
                <a:latin typeface="Roboto" panose="02000000000000000000" pitchFamily="2" charset="0"/>
              </a:rPr>
              <a:t>2. 2016</a:t>
            </a:r>
            <a:r>
              <a:rPr lang="ko-KR" alt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년 전 지역에서 </a:t>
            </a:r>
            <a:r>
              <a:rPr lang="en-US" altLang="ko-KR" b="1" dirty="0">
                <a:solidFill>
                  <a:srgbClr val="212121"/>
                </a:solidFill>
                <a:latin typeface="Roboto" panose="02000000000000000000" pitchFamily="2" charset="0"/>
              </a:rPr>
              <a:t>Top sales</a:t>
            </a:r>
            <a:r>
              <a:rPr lang="ko-KR" alt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를 보여준 상위 </a:t>
            </a:r>
            <a:r>
              <a:rPr lang="en-US" altLang="ko-KR" b="1" dirty="0">
                <a:solidFill>
                  <a:srgbClr val="212121"/>
                </a:solidFill>
                <a:latin typeface="Roboto" panose="02000000000000000000" pitchFamily="2" charset="0"/>
              </a:rPr>
              <a:t>10</a:t>
            </a:r>
            <a:r>
              <a:rPr lang="ko-KR" alt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개 게임</a:t>
            </a:r>
            <a:endParaRPr lang="en-US" altLang="ko-KR" b="1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ko-KR" altLang="en-US"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87640E-41BE-F8B3-57C8-44417A9BF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79" y="2284101"/>
            <a:ext cx="11603069" cy="3677163"/>
          </a:xfrm>
          <a:prstGeom prst="rect">
            <a:avLst/>
          </a:prstGeom>
        </p:spPr>
      </p:pic>
      <p:pic>
        <p:nvPicPr>
          <p:cNvPr id="8194" name="Picture 2" descr="PS4 | Incredible games, non-stop entertainment | PlayStation">
            <a:extLst>
              <a:ext uri="{FF2B5EF4-FFF2-40B4-BE49-F238E27FC236}">
                <a16:creationId xmlns:a16="http://schemas.microsoft.com/office/drawing/2014/main" id="{9F8834F6-6EE0-D241-7CA9-3357335F0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328" y="385508"/>
            <a:ext cx="1898593" cy="18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and Gun PNG Transparent SVG Vector | OnlyGFX.com">
            <a:extLst>
              <a:ext uri="{FF2B5EF4-FFF2-40B4-BE49-F238E27FC236}">
                <a16:creationId xmlns:a16="http://schemas.microsoft.com/office/drawing/2014/main" id="{10719B9D-F0B3-9A5B-1275-75348D1B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24" y="224512"/>
            <a:ext cx="1632677" cy="128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343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44D06-787B-6590-C0E9-39866178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574FB-58A9-8D9B-81DA-6EFB742D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8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1. Summary</a:t>
            </a:r>
          </a:p>
          <a:p>
            <a:pPr>
              <a:buFontTx/>
              <a:buChar char="-"/>
            </a:pPr>
            <a:r>
              <a:rPr lang="ko-KR" altLang="en-US" dirty="0"/>
              <a:t>지역에 따른 선호도</a:t>
            </a:r>
            <a:endParaRPr lang="en-US" altLang="ko-KR" dirty="0"/>
          </a:p>
          <a:p>
            <a:pPr lvl="1"/>
            <a:r>
              <a:rPr lang="en-US" altLang="ko-KR" dirty="0"/>
              <a:t>Genre : </a:t>
            </a:r>
            <a:r>
              <a:rPr lang="ko-KR" altLang="en-US" dirty="0"/>
              <a:t>일본은 </a:t>
            </a:r>
            <a:r>
              <a:rPr lang="en-US" altLang="ko-KR" dirty="0"/>
              <a:t>RPG, </a:t>
            </a:r>
            <a:r>
              <a:rPr lang="ko-KR" altLang="en-US" dirty="0"/>
              <a:t>나머지 지역은 </a:t>
            </a:r>
            <a:r>
              <a:rPr lang="en-US" altLang="ko-KR" dirty="0"/>
              <a:t>Action, Shooter </a:t>
            </a:r>
            <a:r>
              <a:rPr lang="ko-KR" altLang="en-US" dirty="0"/>
              <a:t>게임이 선호</a:t>
            </a:r>
            <a:endParaRPr lang="en-US" altLang="ko-KR" dirty="0"/>
          </a:p>
          <a:p>
            <a:pPr lvl="1"/>
            <a:r>
              <a:rPr lang="en-US" altLang="ko-KR" dirty="0"/>
              <a:t>Platform : Console(Total) / Nintendo(JP) 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연도별 </a:t>
            </a:r>
            <a:r>
              <a:rPr lang="en-US" altLang="ko-KR" dirty="0"/>
              <a:t>(2014~2016) </a:t>
            </a:r>
            <a:r>
              <a:rPr lang="ko-KR" altLang="en-US" dirty="0"/>
              <a:t>게임 트랜드</a:t>
            </a:r>
            <a:endParaRPr lang="en-US" altLang="ko-KR" dirty="0"/>
          </a:p>
          <a:p>
            <a:pPr lvl="1"/>
            <a:r>
              <a:rPr lang="en-US" altLang="ko-KR" dirty="0"/>
              <a:t>Action &gt; Shooter &gt; Sports </a:t>
            </a:r>
          </a:p>
          <a:p>
            <a:pPr lvl="1"/>
            <a:r>
              <a:rPr lang="ko-KR" altLang="en-US" dirty="0"/>
              <a:t>순위 변동 없음</a:t>
            </a:r>
            <a:endParaRPr lang="en-US" altLang="ko-KR" dirty="0"/>
          </a:p>
          <a:p>
            <a:pPr lvl="1"/>
            <a:r>
              <a:rPr lang="ko-KR" altLang="en-US" dirty="0"/>
              <a:t>다만 </a:t>
            </a:r>
            <a:r>
              <a:rPr lang="en-US" altLang="ko-KR" dirty="0"/>
              <a:t>2016</a:t>
            </a:r>
            <a:r>
              <a:rPr lang="ko-KR" altLang="en-US" dirty="0"/>
              <a:t>년은 </a:t>
            </a:r>
            <a:r>
              <a:rPr lang="en-US" altLang="ko-KR" dirty="0"/>
              <a:t>Shooter </a:t>
            </a:r>
            <a:r>
              <a:rPr lang="ko-KR" altLang="en-US" dirty="0"/>
              <a:t>장르가 </a:t>
            </a:r>
            <a:r>
              <a:rPr lang="en-US" altLang="ko-KR" dirty="0"/>
              <a:t>Top sales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주로 분포</a:t>
            </a:r>
            <a:endParaRPr lang="en-US" altLang="ko-KR" sz="10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64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872BB-937D-ED9A-374D-2ED001A7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1EED6-E081-CAC0-63EC-D0182A111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Data Preparation</a:t>
            </a:r>
          </a:p>
          <a:p>
            <a:r>
              <a:rPr lang="en-US" altLang="ko-KR" dirty="0"/>
              <a:t>EDA</a:t>
            </a:r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38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44D06-787B-6590-C0E9-39866178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574FB-58A9-8D9B-81DA-6EFB742D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8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2. Action Plan</a:t>
            </a:r>
          </a:p>
          <a:p>
            <a:r>
              <a:rPr lang="ko-KR" altLang="en-US" dirty="0"/>
              <a:t>다음 분기 </a:t>
            </a:r>
            <a:r>
              <a:rPr lang="en-US" altLang="ko-KR" b="1" dirty="0"/>
              <a:t>Action, Shooter </a:t>
            </a:r>
            <a:r>
              <a:rPr lang="ko-KR" altLang="en-US" dirty="0"/>
              <a:t>장르를 결합한 </a:t>
            </a:r>
            <a:r>
              <a:rPr lang="en-US" altLang="ko-KR" dirty="0"/>
              <a:t>PS4 </a:t>
            </a:r>
            <a:r>
              <a:rPr lang="ko-KR" altLang="en-US" dirty="0"/>
              <a:t>게임 기획 제안 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RPG </a:t>
            </a:r>
            <a:r>
              <a:rPr lang="ko-KR" altLang="en-US" dirty="0"/>
              <a:t>게임 </a:t>
            </a:r>
            <a:r>
              <a:rPr lang="en-US" altLang="ko-KR" dirty="0"/>
              <a:t>IP</a:t>
            </a:r>
            <a:r>
              <a:rPr lang="ko-KR" altLang="en-US" dirty="0"/>
              <a:t>를 활용하여 액션성을 가미한 </a:t>
            </a:r>
            <a:r>
              <a:rPr lang="ko-KR" altLang="en-US" dirty="0" err="1"/>
              <a:t>확장팩</a:t>
            </a:r>
            <a:r>
              <a:rPr lang="ko-KR" altLang="en-US" dirty="0"/>
              <a:t> 시리즈 개발</a:t>
            </a:r>
            <a:endParaRPr lang="en-US" altLang="ko-KR" b="1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07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3ABE9-0395-CD1E-2072-DD44C91F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78E53-729D-41B0-44F8-CBA61AB79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사전 가정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ko-KR" altLang="en-US" dirty="0"/>
              <a:t>데이터 분석 목표 </a:t>
            </a:r>
            <a:r>
              <a:rPr lang="en-US" altLang="ko-KR" dirty="0"/>
              <a:t>: </a:t>
            </a:r>
            <a:r>
              <a:rPr lang="ko-KR" altLang="en-US" dirty="0"/>
              <a:t>다음분기</a:t>
            </a:r>
            <a:r>
              <a:rPr lang="en-US" altLang="ko-KR" dirty="0"/>
              <a:t>(2017</a:t>
            </a:r>
            <a:r>
              <a:rPr lang="ko-KR" altLang="en-US" dirty="0"/>
              <a:t>년도</a:t>
            </a:r>
            <a:r>
              <a:rPr lang="en-US" altLang="ko-KR" dirty="0"/>
              <a:t>) </a:t>
            </a:r>
            <a:r>
              <a:rPr lang="ko-KR" altLang="en-US" dirty="0"/>
              <a:t>게임 기획을 위한 탐색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기획 시점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회사 정보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콘솔게임 개발사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주요 매출은 </a:t>
            </a:r>
            <a:r>
              <a:rPr lang="en-US" altLang="ko-KR" dirty="0"/>
              <a:t>RPG </a:t>
            </a:r>
            <a:r>
              <a:rPr lang="ko-KR" altLang="en-US" dirty="0"/>
              <a:t>게임 </a:t>
            </a:r>
            <a:r>
              <a:rPr lang="en-US" altLang="ko-KR" dirty="0"/>
              <a:t>IP</a:t>
            </a:r>
            <a:r>
              <a:rPr lang="ko-KR" altLang="en-US" dirty="0"/>
              <a:t>에서 창출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글로벌 시장에서도 어느정도 인지도 보유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새로운 장르의 게임</a:t>
            </a:r>
            <a:r>
              <a:rPr lang="en-US" altLang="ko-KR" dirty="0"/>
              <a:t> </a:t>
            </a:r>
            <a:r>
              <a:rPr lang="ko-KR" altLang="en-US" dirty="0"/>
              <a:t>개발 역량 보유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57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E525C-AD25-8FFB-BB31-A11D3A1F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C0B68-2C20-2101-05C0-20865A44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323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문제정의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 algn="ctr">
              <a:buNone/>
            </a:pPr>
            <a:r>
              <a:rPr lang="en-US" altLang="ko-KR" b="1" dirty="0"/>
              <a:t>Key ask : </a:t>
            </a:r>
            <a:r>
              <a:rPr lang="ko-KR" altLang="en-US" b="1" i="0" dirty="0">
                <a:solidFill>
                  <a:srgbClr val="262F40"/>
                </a:solidFill>
                <a:effectLst/>
                <a:latin typeface="-apple-system"/>
              </a:rPr>
              <a:t>다음 분기에 어떤 장르의 게임을 설계해야 하는가</a:t>
            </a:r>
            <a:r>
              <a:rPr lang="en-US" altLang="ko-KR" b="1" i="0" dirty="0">
                <a:solidFill>
                  <a:srgbClr val="262F40"/>
                </a:solidFill>
                <a:effectLst/>
                <a:latin typeface="-apple-system"/>
              </a:rPr>
              <a:t>?</a:t>
            </a:r>
          </a:p>
          <a:p>
            <a:pPr marL="0" indent="0">
              <a:buNone/>
            </a:pPr>
            <a:endParaRPr lang="en-US" altLang="ko-KR" b="1" i="0" dirty="0">
              <a:solidFill>
                <a:srgbClr val="262F40"/>
              </a:solidFill>
              <a:effectLst/>
              <a:latin typeface="-apple-system"/>
            </a:endParaRPr>
          </a:p>
          <a:p>
            <a:pPr>
              <a:buFontTx/>
              <a:buChar char="-"/>
            </a:pPr>
            <a:r>
              <a:rPr lang="ko-KR" altLang="en-US" dirty="0"/>
              <a:t>지역에 따른 장르 선호도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연도별 </a:t>
            </a:r>
            <a:r>
              <a:rPr lang="en-US" altLang="ko-KR" dirty="0"/>
              <a:t>(2014~2016) </a:t>
            </a:r>
            <a:r>
              <a:rPr lang="ko-KR" altLang="en-US" dirty="0"/>
              <a:t>게임 트랜드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근 </a:t>
            </a:r>
            <a:r>
              <a:rPr lang="en-US" altLang="ko-KR" dirty="0"/>
              <a:t>3</a:t>
            </a:r>
            <a:r>
              <a:rPr lang="ko-KR" altLang="en-US" dirty="0"/>
              <a:t>년간 전 지역에서 </a:t>
            </a:r>
            <a:r>
              <a:rPr lang="en-US" altLang="ko-KR" dirty="0"/>
              <a:t>Top sales</a:t>
            </a:r>
            <a:r>
              <a:rPr lang="ko-KR" altLang="en-US" dirty="0"/>
              <a:t>를 보여준 상위 </a:t>
            </a:r>
            <a:r>
              <a:rPr lang="en-US" altLang="ko-KR" dirty="0"/>
              <a:t>10</a:t>
            </a:r>
            <a:r>
              <a:rPr lang="ko-KR" altLang="en-US" dirty="0"/>
              <a:t>개 게임 분석</a:t>
            </a:r>
            <a:endParaRPr lang="en-US" altLang="ko-KR" sz="1400" dirty="0"/>
          </a:p>
          <a:p>
            <a:pPr marL="0" indent="0" algn="r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4313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5F5D1-1170-C684-1268-538DD392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Data preparation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35D19-3881-57E6-A57D-9B45C2091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분석 대상 데이터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최근 추세 확인을 위하여 </a:t>
            </a:r>
            <a:r>
              <a:rPr lang="en-US" altLang="ko-KR" dirty="0"/>
              <a:t>2014 ~ 2016 </a:t>
            </a:r>
            <a:r>
              <a:rPr lang="ko-KR" altLang="en-US" dirty="0"/>
              <a:t>기간의 데이터로 한정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총 </a:t>
            </a:r>
            <a:r>
              <a:rPr lang="en-US" altLang="ko-KR" dirty="0"/>
              <a:t>867</a:t>
            </a:r>
            <a:r>
              <a:rPr lang="ko-KR" altLang="en-US" dirty="0"/>
              <a:t>개의 개별 타이틀 분석 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36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5F5D1-1170-C684-1268-538DD392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Data preparation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35D19-3881-57E6-A57D-9B45C2091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 err="1"/>
              <a:t>결측값</a:t>
            </a:r>
            <a:endParaRPr lang="en-US" altLang="ko-KR" dirty="0"/>
          </a:p>
          <a:p>
            <a:pPr lvl="1"/>
            <a:r>
              <a:rPr lang="en-US" altLang="ko-KR" dirty="0"/>
              <a:t>Year #271 Drop</a:t>
            </a:r>
          </a:p>
          <a:p>
            <a:pPr lvl="1"/>
            <a:r>
              <a:rPr lang="en-US" altLang="ko-KR" dirty="0"/>
              <a:t>Genre # 50 Drop</a:t>
            </a:r>
          </a:p>
          <a:p>
            <a:pPr lvl="1"/>
            <a:r>
              <a:rPr lang="en-US" altLang="ko-KR" dirty="0"/>
              <a:t>Publisher # 58 “Unknown”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 err="1"/>
              <a:t>중복값</a:t>
            </a:r>
            <a:endParaRPr lang="en-US" altLang="ko-KR" dirty="0"/>
          </a:p>
          <a:p>
            <a:pPr lvl="1"/>
            <a:r>
              <a:rPr lang="en-US" altLang="ko-KR" dirty="0"/>
              <a:t>Name, Platform </a:t>
            </a:r>
            <a:r>
              <a:rPr lang="ko-KR" altLang="en-US" dirty="0"/>
              <a:t>모두</a:t>
            </a:r>
            <a:r>
              <a:rPr lang="en-US" altLang="ko-KR" dirty="0"/>
              <a:t> </a:t>
            </a:r>
            <a:r>
              <a:rPr lang="ko-KR" altLang="en-US" dirty="0"/>
              <a:t>겹치는 </a:t>
            </a:r>
            <a:r>
              <a:rPr lang="en-US" altLang="ko-KR" dirty="0"/>
              <a:t>3</a:t>
            </a:r>
            <a:r>
              <a:rPr lang="ko-KR" altLang="en-US" dirty="0"/>
              <a:t>개 데이터 제거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626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5F5D1-1170-C684-1268-538DD392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Data preparation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35D19-3881-57E6-A57D-9B45C2091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부정확한 데이터 </a:t>
            </a:r>
            <a:r>
              <a:rPr lang="en-US" altLang="ko-KR" dirty="0"/>
              <a:t>&amp;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ko-KR" altLang="en-US" dirty="0"/>
              <a:t>분석을 위하여 </a:t>
            </a:r>
            <a:r>
              <a:rPr lang="en-US" altLang="ko-KR" dirty="0"/>
              <a:t>Sales </a:t>
            </a:r>
            <a:r>
              <a:rPr lang="ko-KR" altLang="en-US" dirty="0"/>
              <a:t>수치는 </a:t>
            </a:r>
            <a:r>
              <a:rPr lang="en-US" altLang="ko-KR" dirty="0" err="1"/>
              <a:t>Milion</a:t>
            </a:r>
            <a:r>
              <a:rPr lang="en-US" altLang="ko-KR" dirty="0"/>
              <a:t> </a:t>
            </a:r>
            <a:r>
              <a:rPr lang="ko-KR" altLang="en-US" dirty="0"/>
              <a:t>단위로 통일</a:t>
            </a:r>
            <a:endParaRPr lang="en-US" altLang="ko-KR" dirty="0"/>
          </a:p>
          <a:p>
            <a:pPr lvl="1"/>
            <a:r>
              <a:rPr lang="ko-KR" altLang="en-US" dirty="0"/>
              <a:t>타이틀 당 지역별로 나뉘어진 타이틀은 플랫폼이 동일한 경우 통합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638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5F5D1-1170-C684-1268-538DD392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Data preparation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35D19-3881-57E6-A57D-9B45C2091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3. Feature engineering</a:t>
            </a:r>
          </a:p>
          <a:p>
            <a:pPr>
              <a:buFontTx/>
              <a:buChar char="-"/>
            </a:pPr>
            <a:r>
              <a:rPr lang="en-US" altLang="ko-KR" dirty="0"/>
              <a:t>Total : </a:t>
            </a:r>
            <a:r>
              <a:rPr lang="ko-KR" altLang="en-US" dirty="0"/>
              <a:t>전 지역의 판매량을 합한 값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Type : Platform </a:t>
            </a:r>
            <a:r>
              <a:rPr lang="ko-KR" altLang="en-US" dirty="0" err="1"/>
              <a:t>피쳐에서</a:t>
            </a:r>
            <a:r>
              <a:rPr lang="ko-KR" altLang="en-US" dirty="0"/>
              <a:t> 콘솔게임</a:t>
            </a:r>
            <a:r>
              <a:rPr lang="en-US" altLang="ko-KR" dirty="0"/>
              <a:t>, </a:t>
            </a:r>
            <a:r>
              <a:rPr lang="ko-KR" altLang="en-US" dirty="0"/>
              <a:t>휴대용 게임기</a:t>
            </a:r>
            <a:r>
              <a:rPr lang="en-US" altLang="ko-KR" dirty="0"/>
              <a:t>, PC</a:t>
            </a:r>
            <a:r>
              <a:rPr lang="ko-KR" altLang="en-US" dirty="0"/>
              <a:t>게임 세가지로 분류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42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CD6C8-53D0-2AA6-F139-1E1B3C0E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EDA -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Descriptive statistics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37180-1B11-5B4D-A966-A2EE4582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시장 규모</a:t>
            </a:r>
            <a:endParaRPr lang="en-US" altLang="ko-KR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ko-KR" altLang="en-U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endParaRPr lang="en-US" altLang="ko-KR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altLang="ko-KR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altLang="ko-KR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미국 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유럽 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일본 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기타 지역</a:t>
            </a:r>
            <a:endParaRPr lang="en-US" altLang="ko-KR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9412A7-30CF-252A-BCAD-B4BB97572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116" y="1825625"/>
            <a:ext cx="4976812" cy="460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72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961</Words>
  <Application>Microsoft Office PowerPoint</Application>
  <PresentationFormat>와이드스크린</PresentationFormat>
  <Paragraphs>151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-apple-system</vt:lpstr>
      <vt:lpstr>맑은 고딕</vt:lpstr>
      <vt:lpstr>Arial</vt:lpstr>
      <vt:lpstr>Roboto</vt:lpstr>
      <vt:lpstr>Office 테마</vt:lpstr>
      <vt:lpstr>비디오 게임  데이터 분석 프로젝트</vt:lpstr>
      <vt:lpstr>Contents</vt:lpstr>
      <vt:lpstr>Introduction</vt:lpstr>
      <vt:lpstr>Introduction</vt:lpstr>
      <vt:lpstr>Data preparation</vt:lpstr>
      <vt:lpstr>Data preparation</vt:lpstr>
      <vt:lpstr>Data preparation</vt:lpstr>
      <vt:lpstr>Data preparation</vt:lpstr>
      <vt:lpstr>EDA - Descriptive statistics</vt:lpstr>
      <vt:lpstr>EDA - Descriptive statistics</vt:lpstr>
      <vt:lpstr>EDA - Descriptive statistics</vt:lpstr>
      <vt:lpstr>EDA - Descriptive statistics</vt:lpstr>
      <vt:lpstr>EDA - Descriptive statistics</vt:lpstr>
      <vt:lpstr>EDA - Descriptive statistics</vt:lpstr>
      <vt:lpstr>EDA - Inference statistics</vt:lpstr>
      <vt:lpstr>EDA - Inference statistics</vt:lpstr>
      <vt:lpstr>EDA </vt:lpstr>
      <vt:lpstr>EDA 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데이터 분석</dc:title>
  <dc:creator>Sunyoung_Jang</dc:creator>
  <cp:lastModifiedBy>Sunyoung_Jang</cp:lastModifiedBy>
  <cp:revision>3</cp:revision>
  <dcterms:created xsi:type="dcterms:W3CDTF">2022-08-29T06:08:55Z</dcterms:created>
  <dcterms:modified xsi:type="dcterms:W3CDTF">2022-09-01T08:40:02Z</dcterms:modified>
</cp:coreProperties>
</file>