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7" r:id="rId5"/>
    <p:sldId id="273" r:id="rId6"/>
    <p:sldId id="260" r:id="rId7"/>
    <p:sldId id="261" r:id="rId8"/>
    <p:sldId id="262" r:id="rId9"/>
    <p:sldId id="270" r:id="rId10"/>
    <p:sldId id="279" r:id="rId11"/>
    <p:sldId id="292" r:id="rId12"/>
    <p:sldId id="294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5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20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3A14-DE3A-421E-B01C-8B20E4CC46BE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1CD06-9BA9-4084-94EC-6A420F31ADA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BD405-863F-4BCC-943A-857CFF5B68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BD405-863F-4BCC-943A-857CFF5B68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BD405-863F-4BCC-943A-857CFF5B68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31905-7A99-497A-98D6-DE0DE2BD373C}" type="slidenum">
              <a:rPr lang="en-US"/>
              <a:pPr/>
              <a:t>13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C2885-C7AC-4499-8566-D9C167DF6FF0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E60F5-D4DA-4CB0-8EFA-FCE5CF48B52D}" type="slidenum">
              <a:rPr lang="en-US"/>
              <a:pPr/>
              <a:t>15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2737-2C59-405D-9337-3ECC54902FDD}" type="datetimeFigureOut">
              <a:rPr lang="id-ID" smtClean="0"/>
              <a:pPr/>
              <a:t>03/06/2011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760E-EE5C-4525-8082-5EB96A19A0E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Alur FAMSYS Rabobank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sp>
        <p:nvSpPr>
          <p:cNvPr id="4" name="Flowchart: Process 3"/>
          <p:cNvSpPr/>
          <p:nvPr/>
        </p:nvSpPr>
        <p:spPr>
          <a:xfrm>
            <a:off x="838199" y="76200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Create New Supplier Return</a:t>
            </a:r>
            <a:endParaRPr lang="id-ID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Stock management</a:t>
            </a:r>
            <a:endParaRPr lang="id-ID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04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Stock Supervisor</a:t>
            </a:r>
            <a:endParaRPr lang="id-ID" sz="800" dirty="0"/>
          </a:p>
        </p:txBody>
      </p:sp>
      <p:sp>
        <p:nvSpPr>
          <p:cNvPr id="7" name="Flowchart: Process 6"/>
          <p:cNvSpPr/>
          <p:nvPr/>
        </p:nvSpPr>
        <p:spPr>
          <a:xfrm>
            <a:off x="838199" y="1371600"/>
            <a:ext cx="900545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Send to Branch Head</a:t>
            </a:r>
            <a:endParaRPr lang="id-ID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838200" y="220980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Supplier Return</a:t>
            </a:r>
            <a:endParaRPr lang="id-ID" sz="1000" dirty="0"/>
          </a:p>
        </p:txBody>
      </p:sp>
      <p:cxnSp>
        <p:nvCxnSpPr>
          <p:cNvPr id="10" name="Elbow Connector 9"/>
          <p:cNvCxnSpPr>
            <a:stCxn id="4" idx="2"/>
            <a:endCxn id="7" idx="0"/>
          </p:cNvCxnSpPr>
          <p:nvPr/>
        </p:nvCxnSpPr>
        <p:spPr>
          <a:xfrm rot="5400000">
            <a:off x="1197032" y="1280160"/>
            <a:ext cx="1828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8" idx="0"/>
          </p:cNvCxnSpPr>
          <p:nvPr/>
        </p:nvCxnSpPr>
        <p:spPr>
          <a:xfrm rot="16200000" flipH="1">
            <a:off x="1136072" y="2057399"/>
            <a:ext cx="3048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91" idx="0"/>
          </p:cNvCxnSpPr>
          <p:nvPr/>
        </p:nvCxnSpPr>
        <p:spPr>
          <a:xfrm rot="5400000" flipH="1" flipV="1">
            <a:off x="2793077" y="-285404"/>
            <a:ext cx="1417320" cy="4426528"/>
          </a:xfrm>
          <a:prstGeom prst="bentConnector5">
            <a:avLst>
              <a:gd name="adj1" fmla="val -16129"/>
              <a:gd name="adj2" fmla="val 47340"/>
              <a:gd name="adj3" fmla="val 116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71600" y="11430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95400" y="1905000"/>
            <a:ext cx="167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sent_to_stock_supervisor</a:t>
            </a:r>
            <a:endParaRPr lang="id-ID" sz="1000" dirty="0"/>
          </a:p>
        </p:txBody>
      </p:sp>
      <p:sp>
        <p:nvSpPr>
          <p:cNvPr id="91" name="Flowchart: Decision 90"/>
          <p:cNvSpPr/>
          <p:nvPr/>
        </p:nvSpPr>
        <p:spPr>
          <a:xfrm>
            <a:off x="5029201" y="1219200"/>
            <a:ext cx="1371600" cy="63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Approve?</a:t>
            </a:r>
            <a:endParaRPr lang="id-ID" sz="1000" dirty="0"/>
          </a:p>
        </p:txBody>
      </p:sp>
      <p:sp>
        <p:nvSpPr>
          <p:cNvPr id="103" name="Flowchart: Alternate Process 102"/>
          <p:cNvSpPr/>
          <p:nvPr/>
        </p:nvSpPr>
        <p:spPr>
          <a:xfrm>
            <a:off x="5334001" y="2819400"/>
            <a:ext cx="7620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</a:t>
            </a:r>
            <a:endParaRPr lang="id-ID" sz="1000" dirty="0"/>
          </a:p>
        </p:txBody>
      </p:sp>
      <p:sp>
        <p:nvSpPr>
          <p:cNvPr id="104" name="Flowchart: Alternate Process 103"/>
          <p:cNvSpPr/>
          <p:nvPr/>
        </p:nvSpPr>
        <p:spPr>
          <a:xfrm>
            <a:off x="6542314" y="2133600"/>
            <a:ext cx="7620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Reject</a:t>
            </a:r>
            <a:endParaRPr lang="id-ID" sz="1000" dirty="0"/>
          </a:p>
        </p:txBody>
      </p:sp>
      <p:cxnSp>
        <p:nvCxnSpPr>
          <p:cNvPr id="108" name="Shape 107"/>
          <p:cNvCxnSpPr>
            <a:stCxn id="91" idx="2"/>
            <a:endCxn id="103" idx="0"/>
          </p:cNvCxnSpPr>
          <p:nvPr/>
        </p:nvCxnSpPr>
        <p:spPr>
          <a:xfrm rot="5400000">
            <a:off x="5232401" y="2336800"/>
            <a:ext cx="965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91" idx="3"/>
            <a:endCxn id="104" idx="0"/>
          </p:cNvCxnSpPr>
          <p:nvPr/>
        </p:nvCxnSpPr>
        <p:spPr>
          <a:xfrm>
            <a:off x="6400801" y="1536700"/>
            <a:ext cx="522513" cy="596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6389914" y="5181600"/>
            <a:ext cx="1077686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Supplier Return Reject</a:t>
            </a:r>
            <a:endParaRPr lang="id-ID" sz="1000" dirty="0"/>
          </a:p>
        </p:txBody>
      </p:sp>
      <p:cxnSp>
        <p:nvCxnSpPr>
          <p:cNvPr id="117" name="Shape 116"/>
          <p:cNvCxnSpPr>
            <a:stCxn id="104" idx="2"/>
            <a:endCxn id="119" idx="0"/>
          </p:cNvCxnSpPr>
          <p:nvPr/>
        </p:nvCxnSpPr>
        <p:spPr>
          <a:xfrm rot="16200000" flipH="1">
            <a:off x="6786335" y="2651578"/>
            <a:ext cx="2794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16200000">
            <a:off x="6315226" y="3503688"/>
            <a:ext cx="85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Reject</a:t>
            </a:r>
            <a:endParaRPr lang="id-ID" sz="1000" dirty="0"/>
          </a:p>
        </p:txBody>
      </p:sp>
      <p:sp>
        <p:nvSpPr>
          <p:cNvPr id="119" name="Flowchart: Process 118"/>
          <p:cNvSpPr/>
          <p:nvPr/>
        </p:nvSpPr>
        <p:spPr>
          <a:xfrm>
            <a:off x="6389914" y="27940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Supplier Return Reject Notes</a:t>
            </a:r>
            <a:endParaRPr lang="id-ID" sz="1000" dirty="0"/>
          </a:p>
        </p:txBody>
      </p:sp>
      <p:cxnSp>
        <p:nvCxnSpPr>
          <p:cNvPr id="125" name="Shape 124"/>
          <p:cNvCxnSpPr>
            <a:stCxn id="119" idx="2"/>
            <a:endCxn id="115" idx="0"/>
          </p:cNvCxnSpPr>
          <p:nvPr/>
        </p:nvCxnSpPr>
        <p:spPr>
          <a:xfrm rot="5400000">
            <a:off x="5988957" y="4241800"/>
            <a:ext cx="187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Stock Return / HQ – Supplier (supplier_returs)</a:t>
            </a:r>
            <a:endParaRPr lang="id-ID" dirty="0"/>
          </a:p>
        </p:txBody>
      </p:sp>
      <p:sp>
        <p:nvSpPr>
          <p:cNvPr id="116" name="Flowchart: Alternate Process 115"/>
          <p:cNvSpPr/>
          <p:nvPr/>
        </p:nvSpPr>
        <p:spPr>
          <a:xfrm>
            <a:off x="4038600" y="1879600"/>
            <a:ext cx="772886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Cancel</a:t>
            </a:r>
            <a:endParaRPr lang="id-ID" sz="1000" dirty="0"/>
          </a:p>
        </p:txBody>
      </p:sp>
      <p:cxnSp>
        <p:nvCxnSpPr>
          <p:cNvPr id="120" name="Shape 116"/>
          <p:cNvCxnSpPr>
            <a:stCxn id="116" idx="2"/>
            <a:endCxn id="121" idx="0"/>
          </p:cNvCxnSpPr>
          <p:nvPr/>
        </p:nvCxnSpPr>
        <p:spPr>
          <a:xfrm rot="5400000">
            <a:off x="4298043" y="2387600"/>
            <a:ext cx="25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Process 120"/>
          <p:cNvSpPr/>
          <p:nvPr/>
        </p:nvSpPr>
        <p:spPr>
          <a:xfrm>
            <a:off x="3886200" y="25146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 Supplier Return Cancel Notes</a:t>
            </a:r>
            <a:endParaRPr lang="id-ID" sz="1000" dirty="0"/>
          </a:p>
        </p:txBody>
      </p:sp>
      <p:cxnSp>
        <p:nvCxnSpPr>
          <p:cNvPr id="152" name="Shape 151"/>
          <p:cNvCxnSpPr>
            <a:stCxn id="91" idx="1"/>
            <a:endCxn id="116" idx="0"/>
          </p:cNvCxnSpPr>
          <p:nvPr/>
        </p:nvCxnSpPr>
        <p:spPr>
          <a:xfrm rot="10800000" flipV="1">
            <a:off x="4425043" y="1536700"/>
            <a:ext cx="604158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Process 163"/>
          <p:cNvSpPr/>
          <p:nvPr/>
        </p:nvSpPr>
        <p:spPr>
          <a:xfrm>
            <a:off x="3886200" y="3429000"/>
            <a:ext cx="1077686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Supplier Return Reject</a:t>
            </a:r>
            <a:endParaRPr lang="id-ID" sz="1000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971211" y="306458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 Cancel</a:t>
            </a:r>
            <a:endParaRPr lang="id-ID" sz="1000" dirty="0"/>
          </a:p>
        </p:txBody>
      </p:sp>
      <p:cxnSp>
        <p:nvCxnSpPr>
          <p:cNvPr id="166" name="Shape 124"/>
          <p:cNvCxnSpPr>
            <a:stCxn id="121" idx="2"/>
            <a:endCxn id="164" idx="0"/>
          </p:cNvCxnSpPr>
          <p:nvPr/>
        </p:nvCxnSpPr>
        <p:spPr>
          <a:xfrm rot="5400000">
            <a:off x="4221843" y="3225800"/>
            <a:ext cx="406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Process 169"/>
          <p:cNvSpPr/>
          <p:nvPr/>
        </p:nvSpPr>
        <p:spPr>
          <a:xfrm>
            <a:off x="838200" y="3429000"/>
            <a:ext cx="990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Edit Supplier Return </a:t>
            </a:r>
            <a:endParaRPr lang="id-ID" sz="1000" dirty="0"/>
          </a:p>
        </p:txBody>
      </p:sp>
      <p:cxnSp>
        <p:nvCxnSpPr>
          <p:cNvPr id="172" name="Elbow Connector 171"/>
          <p:cNvCxnSpPr>
            <a:stCxn id="164" idx="1"/>
            <a:endCxn id="170" idx="3"/>
          </p:cNvCxnSpPr>
          <p:nvPr/>
        </p:nvCxnSpPr>
        <p:spPr>
          <a:xfrm rot="10800000">
            <a:off x="1828800" y="3619500"/>
            <a:ext cx="2057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590800" y="37338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cxnSp>
        <p:nvCxnSpPr>
          <p:cNvPr id="175" name="Elbow Connector 174"/>
          <p:cNvCxnSpPr>
            <a:stCxn id="170" idx="1"/>
            <a:endCxn id="7" idx="1"/>
          </p:cNvCxnSpPr>
          <p:nvPr/>
        </p:nvCxnSpPr>
        <p:spPr>
          <a:xfrm rot="10800000">
            <a:off x="838200" y="1638300"/>
            <a:ext cx="1" cy="1981200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572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2579914" y="5181600"/>
            <a:ext cx="990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Archive</a:t>
            </a:r>
            <a:endParaRPr lang="id-ID" sz="1000" dirty="0"/>
          </a:p>
        </p:txBody>
      </p:sp>
      <p:cxnSp>
        <p:nvCxnSpPr>
          <p:cNvPr id="44" name="Straight Arrow Connector 43"/>
          <p:cNvCxnSpPr>
            <a:stCxn id="115" idx="1"/>
            <a:endCxn id="42" idx="3"/>
          </p:cNvCxnSpPr>
          <p:nvPr/>
        </p:nvCxnSpPr>
        <p:spPr>
          <a:xfrm rot="10800000">
            <a:off x="3570514" y="53721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1219200" y="5791200"/>
            <a:ext cx="900545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Process Ledger/ Adjust Stock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8001000" y="5791200"/>
            <a:ext cx="900545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Supplier Return Jurnal</a:t>
            </a: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44958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103" idx="2"/>
            <a:endCxn id="57" idx="0"/>
          </p:cNvCxnSpPr>
          <p:nvPr/>
        </p:nvCxnSpPr>
        <p:spPr>
          <a:xfrm rot="5400000">
            <a:off x="2396837" y="2473036"/>
            <a:ext cx="2590800" cy="40455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58" idx="1"/>
          </p:cNvCxnSpPr>
          <p:nvPr/>
        </p:nvCxnSpPr>
        <p:spPr>
          <a:xfrm>
            <a:off x="2119745" y="6019800"/>
            <a:ext cx="588125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96200" y="304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7924800" y="525780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Supplier retur</a:t>
            </a:r>
          </a:p>
          <a:p>
            <a:r>
              <a:rPr lang="id-ID" sz="1000" dirty="0" smtClean="0"/>
              <a:t>Status = processed</a:t>
            </a:r>
            <a:endParaRPr lang="id-ID" sz="1000" dirty="0"/>
          </a:p>
        </p:txBody>
      </p:sp>
      <p:sp>
        <p:nvSpPr>
          <p:cNvPr id="110" name="Oval 109"/>
          <p:cNvSpPr/>
          <p:nvPr/>
        </p:nvSpPr>
        <p:spPr>
          <a:xfrm>
            <a:off x="8153400" y="6400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Done</a:t>
            </a:r>
            <a:endParaRPr lang="id-ID" sz="900" dirty="0"/>
          </a:p>
        </p:txBody>
      </p:sp>
      <p:cxnSp>
        <p:nvCxnSpPr>
          <p:cNvPr id="113" name="Elbow Connector 112"/>
          <p:cNvCxnSpPr>
            <a:stCxn id="58" idx="2"/>
            <a:endCxn id="110" idx="0"/>
          </p:cNvCxnSpPr>
          <p:nvPr/>
        </p:nvCxnSpPr>
        <p:spPr>
          <a:xfrm rot="16200000" flipH="1">
            <a:off x="8378536" y="6321136"/>
            <a:ext cx="152400" cy="6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2057400" y="3429000"/>
            <a:ext cx="685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381000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Cabang</a:t>
            </a:r>
            <a:endParaRPr lang="id-ID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81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Stock Management</a:t>
            </a:r>
            <a:endParaRPr lang="id-ID" sz="800" dirty="0"/>
          </a:p>
        </p:txBody>
      </p:sp>
      <p:sp>
        <p:nvSpPr>
          <p:cNvPr id="106" name="Rectangle 10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Stock Retur Branch – HQ (returs)</a:t>
            </a:r>
            <a:endParaRPr lang="id-ID" dirty="0"/>
          </a:p>
        </p:txBody>
      </p:sp>
      <p:sp>
        <p:nvSpPr>
          <p:cNvPr id="62" name="Flowchart: Process 61"/>
          <p:cNvSpPr/>
          <p:nvPr/>
        </p:nvSpPr>
        <p:spPr>
          <a:xfrm>
            <a:off x="381000" y="76200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Create New Return HQ</a:t>
            </a:r>
            <a:endParaRPr lang="id-ID" sz="1000" dirty="0"/>
          </a:p>
        </p:txBody>
      </p:sp>
      <p:sp>
        <p:nvSpPr>
          <p:cNvPr id="63" name="Flowchart: Process 62"/>
          <p:cNvSpPr/>
          <p:nvPr/>
        </p:nvSpPr>
        <p:spPr>
          <a:xfrm>
            <a:off x="381000" y="1371600"/>
            <a:ext cx="900545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Send to Branch Head</a:t>
            </a:r>
            <a:endParaRPr lang="id-ID" sz="1000" dirty="0"/>
          </a:p>
        </p:txBody>
      </p:sp>
      <p:sp>
        <p:nvSpPr>
          <p:cNvPr id="67" name="Flowchart: Process 66"/>
          <p:cNvSpPr/>
          <p:nvPr/>
        </p:nvSpPr>
        <p:spPr>
          <a:xfrm>
            <a:off x="381001" y="220980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Return HQ</a:t>
            </a:r>
            <a:endParaRPr lang="id-ID" sz="1000" dirty="0"/>
          </a:p>
        </p:txBody>
      </p:sp>
      <p:cxnSp>
        <p:nvCxnSpPr>
          <p:cNvPr id="69" name="Elbow Connector 68"/>
          <p:cNvCxnSpPr>
            <a:stCxn id="62" idx="2"/>
            <a:endCxn id="63" idx="0"/>
          </p:cNvCxnSpPr>
          <p:nvPr/>
        </p:nvCxnSpPr>
        <p:spPr>
          <a:xfrm rot="5400000">
            <a:off x="739833" y="1280160"/>
            <a:ext cx="1828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2"/>
            <a:endCxn id="67" idx="0"/>
          </p:cNvCxnSpPr>
          <p:nvPr/>
        </p:nvCxnSpPr>
        <p:spPr>
          <a:xfrm rot="16200000" flipH="1">
            <a:off x="678873" y="2057399"/>
            <a:ext cx="3048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7" idx="2"/>
            <a:endCxn id="87" idx="0"/>
          </p:cNvCxnSpPr>
          <p:nvPr/>
        </p:nvCxnSpPr>
        <p:spPr>
          <a:xfrm rot="16200000" flipH="1">
            <a:off x="2038697" y="1429097"/>
            <a:ext cx="335280" cy="2750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88" idx="3"/>
            <a:endCxn id="120" idx="2"/>
          </p:cNvCxnSpPr>
          <p:nvPr/>
        </p:nvCxnSpPr>
        <p:spPr>
          <a:xfrm>
            <a:off x="4898570" y="3848100"/>
            <a:ext cx="28303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2000" y="11430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685800" y="1905000"/>
            <a:ext cx="167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sent_to_branch_head</a:t>
            </a:r>
            <a:endParaRPr lang="id-ID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4038600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branch_approved</a:t>
            </a:r>
            <a:endParaRPr lang="id-ID" sz="800" dirty="0"/>
          </a:p>
        </p:txBody>
      </p:sp>
      <p:sp>
        <p:nvSpPr>
          <p:cNvPr id="87" name="Flowchart: Decision 86"/>
          <p:cNvSpPr/>
          <p:nvPr/>
        </p:nvSpPr>
        <p:spPr>
          <a:xfrm>
            <a:off x="2895600" y="2971800"/>
            <a:ext cx="13716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Approve?</a:t>
            </a:r>
            <a:endParaRPr lang="id-ID" sz="1000" dirty="0"/>
          </a:p>
        </p:txBody>
      </p:sp>
      <p:sp>
        <p:nvSpPr>
          <p:cNvPr id="88" name="Flowchart: Alternate Process 87"/>
          <p:cNvSpPr/>
          <p:nvPr/>
        </p:nvSpPr>
        <p:spPr>
          <a:xfrm>
            <a:off x="4114799" y="3657600"/>
            <a:ext cx="783771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</a:t>
            </a:r>
            <a:endParaRPr lang="id-ID" sz="1000" dirty="0"/>
          </a:p>
        </p:txBody>
      </p:sp>
      <p:sp>
        <p:nvSpPr>
          <p:cNvPr id="90" name="Flowchart: Alternate Process 89"/>
          <p:cNvSpPr/>
          <p:nvPr/>
        </p:nvSpPr>
        <p:spPr>
          <a:xfrm>
            <a:off x="3200398" y="3657600"/>
            <a:ext cx="762001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Reject</a:t>
            </a:r>
            <a:endParaRPr lang="id-ID" sz="1000" dirty="0"/>
          </a:p>
        </p:txBody>
      </p:sp>
      <p:cxnSp>
        <p:nvCxnSpPr>
          <p:cNvPr id="92" name="Shape 91"/>
          <p:cNvCxnSpPr>
            <a:stCxn id="87" idx="3"/>
            <a:endCxn id="88" idx="0"/>
          </p:cNvCxnSpPr>
          <p:nvPr/>
        </p:nvCxnSpPr>
        <p:spPr>
          <a:xfrm>
            <a:off x="4267200" y="3213100"/>
            <a:ext cx="239485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111"/>
          <p:cNvCxnSpPr>
            <a:stCxn id="87" idx="2"/>
            <a:endCxn id="90" idx="0"/>
          </p:cNvCxnSpPr>
          <p:nvPr/>
        </p:nvCxnSpPr>
        <p:spPr>
          <a:xfrm rot="5400000">
            <a:off x="3479800" y="3556000"/>
            <a:ext cx="2032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/>
          <p:cNvSpPr/>
          <p:nvPr/>
        </p:nvSpPr>
        <p:spPr>
          <a:xfrm>
            <a:off x="1905000" y="5486400"/>
            <a:ext cx="1077686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Stock Return HQ  Cancel</a:t>
            </a:r>
            <a:endParaRPr lang="id-ID" sz="1000" dirty="0"/>
          </a:p>
        </p:txBody>
      </p:sp>
      <p:cxnSp>
        <p:nvCxnSpPr>
          <p:cNvPr id="96" name="Shape 116"/>
          <p:cNvCxnSpPr>
            <a:stCxn id="90" idx="2"/>
            <a:endCxn id="102" idx="0"/>
          </p:cNvCxnSpPr>
          <p:nvPr/>
        </p:nvCxnSpPr>
        <p:spPr>
          <a:xfrm rot="16200000" flipH="1">
            <a:off x="3444420" y="4175578"/>
            <a:ext cx="2794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16200000">
            <a:off x="3278111" y="5027688"/>
            <a:ext cx="85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Reject</a:t>
            </a:r>
            <a:endParaRPr lang="id-ID" sz="1000" dirty="0"/>
          </a:p>
        </p:txBody>
      </p:sp>
      <p:sp>
        <p:nvSpPr>
          <p:cNvPr id="102" name="Flowchart: Process 101"/>
          <p:cNvSpPr/>
          <p:nvPr/>
        </p:nvSpPr>
        <p:spPr>
          <a:xfrm>
            <a:off x="3047999" y="43180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 Stock Return  HQ Reject Notes</a:t>
            </a:r>
            <a:endParaRPr lang="id-ID" sz="1000" dirty="0"/>
          </a:p>
        </p:txBody>
      </p:sp>
      <p:cxnSp>
        <p:nvCxnSpPr>
          <p:cNvPr id="105" name="Shape 124"/>
          <p:cNvCxnSpPr>
            <a:stCxn id="102" idx="2"/>
            <a:endCxn id="114" idx="0"/>
          </p:cNvCxnSpPr>
          <p:nvPr/>
        </p:nvCxnSpPr>
        <p:spPr>
          <a:xfrm rot="16200000" flipH="1">
            <a:off x="3028042" y="5384799"/>
            <a:ext cx="11176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Alternate Process 107"/>
          <p:cNvSpPr/>
          <p:nvPr/>
        </p:nvSpPr>
        <p:spPr>
          <a:xfrm>
            <a:off x="2057399" y="3683000"/>
            <a:ext cx="772886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Cancel</a:t>
            </a:r>
            <a:endParaRPr lang="id-ID" sz="1000" dirty="0"/>
          </a:p>
        </p:txBody>
      </p:sp>
      <p:cxnSp>
        <p:nvCxnSpPr>
          <p:cNvPr id="109" name="Shape 116"/>
          <p:cNvCxnSpPr>
            <a:stCxn id="108" idx="2"/>
            <a:endCxn id="111" idx="0"/>
          </p:cNvCxnSpPr>
          <p:nvPr/>
        </p:nvCxnSpPr>
        <p:spPr>
          <a:xfrm rot="5400000">
            <a:off x="2316842" y="4191000"/>
            <a:ext cx="25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/>
          <p:cNvSpPr/>
          <p:nvPr/>
        </p:nvSpPr>
        <p:spPr>
          <a:xfrm>
            <a:off x="1904999" y="43180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Stock Return  HQ Cancel Notes</a:t>
            </a:r>
            <a:endParaRPr lang="id-ID" sz="1000" dirty="0"/>
          </a:p>
        </p:txBody>
      </p:sp>
      <p:cxnSp>
        <p:nvCxnSpPr>
          <p:cNvPr id="113" name="Shape 112"/>
          <p:cNvCxnSpPr>
            <a:stCxn id="87" idx="1"/>
            <a:endCxn id="108" idx="0"/>
          </p:cNvCxnSpPr>
          <p:nvPr/>
        </p:nvCxnSpPr>
        <p:spPr>
          <a:xfrm rot="10800000" flipV="1">
            <a:off x="2443842" y="3213100"/>
            <a:ext cx="451758" cy="469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3048000" y="5943600"/>
            <a:ext cx="1077686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Stock Return HQ Reject</a:t>
            </a:r>
            <a:endParaRPr lang="id-ID" sz="1000" dirty="0"/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157877" y="5004922"/>
            <a:ext cx="959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 Cancel</a:t>
            </a:r>
            <a:endParaRPr lang="id-ID" sz="1000" dirty="0"/>
          </a:p>
        </p:txBody>
      </p:sp>
      <p:cxnSp>
        <p:nvCxnSpPr>
          <p:cNvPr id="116" name="Shape 124"/>
          <p:cNvCxnSpPr>
            <a:stCxn id="111" idx="2"/>
            <a:endCxn id="95" idx="0"/>
          </p:cNvCxnSpPr>
          <p:nvPr/>
        </p:nvCxnSpPr>
        <p:spPr>
          <a:xfrm rot="16200000" flipH="1">
            <a:off x="2113642" y="5156199"/>
            <a:ext cx="6604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/>
          <p:cNvSpPr/>
          <p:nvPr/>
        </p:nvSpPr>
        <p:spPr>
          <a:xfrm>
            <a:off x="381000" y="55626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Edit Stock Return HQ</a:t>
            </a:r>
            <a:endParaRPr lang="id-ID" sz="1000" dirty="0"/>
          </a:p>
        </p:txBody>
      </p:sp>
      <p:cxnSp>
        <p:nvCxnSpPr>
          <p:cNvPr id="118" name="Elbow Connector 117"/>
          <p:cNvCxnSpPr>
            <a:stCxn id="95" idx="1"/>
            <a:endCxn id="117" idx="3"/>
          </p:cNvCxnSpPr>
          <p:nvPr/>
        </p:nvCxnSpPr>
        <p:spPr>
          <a:xfrm rot="10800000">
            <a:off x="1371600" y="57150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54864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sp>
        <p:nvSpPr>
          <p:cNvPr id="120" name="Oval 119"/>
          <p:cNvSpPr/>
          <p:nvPr/>
        </p:nvSpPr>
        <p:spPr>
          <a:xfrm>
            <a:off x="5181600" y="35052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Stock Management</a:t>
            </a:r>
            <a:endParaRPr lang="id-ID" sz="1000" dirty="0"/>
          </a:p>
        </p:txBody>
      </p:sp>
      <p:sp>
        <p:nvSpPr>
          <p:cNvPr id="121" name="Flowchart: Process 120"/>
          <p:cNvSpPr/>
          <p:nvPr/>
        </p:nvSpPr>
        <p:spPr>
          <a:xfrm>
            <a:off x="381000" y="60198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Archive</a:t>
            </a:r>
            <a:endParaRPr lang="id-ID" sz="1000" dirty="0"/>
          </a:p>
        </p:txBody>
      </p:sp>
      <p:cxnSp>
        <p:nvCxnSpPr>
          <p:cNvPr id="123" name="Straight Arrow Connector 122"/>
          <p:cNvCxnSpPr>
            <a:stCxn id="114" idx="1"/>
            <a:endCxn id="121" idx="3"/>
          </p:cNvCxnSpPr>
          <p:nvPr/>
        </p:nvCxnSpPr>
        <p:spPr>
          <a:xfrm rot="10800000">
            <a:off x="1371600" y="6172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-1600200" y="3733800"/>
            <a:ext cx="685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288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Pim cab </a:t>
            </a:r>
            <a:endParaRPr lang="id-ID" sz="800" dirty="0"/>
          </a:p>
        </p:txBody>
      </p:sp>
      <p:cxnSp>
        <p:nvCxnSpPr>
          <p:cNvPr id="168" name="Elbow Connector 167"/>
          <p:cNvCxnSpPr>
            <a:stCxn id="117" idx="1"/>
            <a:endCxn id="63" idx="1"/>
          </p:cNvCxnSpPr>
          <p:nvPr/>
        </p:nvCxnSpPr>
        <p:spPr>
          <a:xfrm rot="10800000">
            <a:off x="381000" y="1638300"/>
            <a:ext cx="1588" cy="40767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Process 176"/>
          <p:cNvSpPr/>
          <p:nvPr/>
        </p:nvSpPr>
        <p:spPr>
          <a:xfrm>
            <a:off x="6248400" y="9144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Stock Return  HQ </a:t>
            </a:r>
          </a:p>
          <a:p>
            <a:pPr algn="ctr"/>
            <a:r>
              <a:rPr lang="id-ID" sz="1000" dirty="0" smtClean="0"/>
              <a:t>branch approved</a:t>
            </a:r>
            <a:endParaRPr lang="id-ID" sz="1000" dirty="0"/>
          </a:p>
        </p:txBody>
      </p:sp>
      <p:cxnSp>
        <p:nvCxnSpPr>
          <p:cNvPr id="181" name="Shape 180"/>
          <p:cNvCxnSpPr>
            <a:stCxn id="120" idx="0"/>
            <a:endCxn id="177" idx="1"/>
          </p:cNvCxnSpPr>
          <p:nvPr/>
        </p:nvCxnSpPr>
        <p:spPr>
          <a:xfrm rot="5400000" flipH="1" flipV="1">
            <a:off x="4775200" y="2032000"/>
            <a:ext cx="23368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/>
          <p:cNvSpPr/>
          <p:nvPr/>
        </p:nvSpPr>
        <p:spPr>
          <a:xfrm>
            <a:off x="6096000" y="1676400"/>
            <a:ext cx="13716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Approve?</a:t>
            </a:r>
            <a:endParaRPr lang="id-ID" sz="1000" dirty="0"/>
          </a:p>
        </p:txBody>
      </p:sp>
      <p:cxnSp>
        <p:nvCxnSpPr>
          <p:cNvPr id="191" name="Elbow Connector 190"/>
          <p:cNvCxnSpPr>
            <a:stCxn id="177" idx="2"/>
            <a:endCxn id="189" idx="0"/>
          </p:cNvCxnSpPr>
          <p:nvPr/>
        </p:nvCxnSpPr>
        <p:spPr>
          <a:xfrm rot="5400000">
            <a:off x="6657522" y="1546679"/>
            <a:ext cx="2540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Process 193"/>
          <p:cNvSpPr/>
          <p:nvPr/>
        </p:nvSpPr>
        <p:spPr>
          <a:xfrm>
            <a:off x="6248400" y="28194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Process Return HQ</a:t>
            </a:r>
            <a:endParaRPr lang="id-ID" sz="1000" dirty="0"/>
          </a:p>
        </p:txBody>
      </p:sp>
      <p:sp>
        <p:nvSpPr>
          <p:cNvPr id="195" name="Flowchart: Process 194"/>
          <p:cNvSpPr/>
          <p:nvPr/>
        </p:nvSpPr>
        <p:spPr>
          <a:xfrm>
            <a:off x="6248400" y="44958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Process  input Stock retur</a:t>
            </a:r>
            <a:endParaRPr lang="id-ID" sz="1000" dirty="0"/>
          </a:p>
        </p:txBody>
      </p:sp>
      <p:sp>
        <p:nvSpPr>
          <p:cNvPr id="196" name="Flowchart: Process 195"/>
          <p:cNvSpPr/>
          <p:nvPr/>
        </p:nvSpPr>
        <p:spPr>
          <a:xfrm>
            <a:off x="7924800" y="33528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Generate Return HQ Journal</a:t>
            </a:r>
            <a:endParaRPr lang="id-ID" sz="1000" dirty="0"/>
          </a:p>
        </p:txBody>
      </p:sp>
      <p:cxnSp>
        <p:nvCxnSpPr>
          <p:cNvPr id="198" name="Elbow Connector 197"/>
          <p:cNvCxnSpPr>
            <a:stCxn id="189" idx="2"/>
            <a:endCxn id="194" idx="0"/>
          </p:cNvCxnSpPr>
          <p:nvPr/>
        </p:nvCxnSpPr>
        <p:spPr>
          <a:xfrm rot="16200000" flipH="1">
            <a:off x="6454321" y="2486478"/>
            <a:ext cx="6604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2"/>
            <a:endCxn id="195" idx="3"/>
          </p:cNvCxnSpPr>
          <p:nvPr/>
        </p:nvCxnSpPr>
        <p:spPr>
          <a:xfrm rot="5400000">
            <a:off x="7450365" y="3736522"/>
            <a:ext cx="889000" cy="11375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4" idx="3"/>
            <a:endCxn id="196" idx="0"/>
          </p:cNvCxnSpPr>
          <p:nvPr/>
        </p:nvCxnSpPr>
        <p:spPr>
          <a:xfrm>
            <a:off x="7326086" y="3073400"/>
            <a:ext cx="1137557" cy="279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71600" y="838200"/>
            <a:ext cx="167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Details from stocks</a:t>
            </a:r>
            <a:endParaRPr lang="id-ID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248400" y="5181600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Include return_hq into</a:t>
            </a:r>
          </a:p>
          <a:p>
            <a:r>
              <a:rPr lang="id-ID" sz="800" dirty="0" smtClean="0"/>
              <a:t>Ledgers, so it will increase</a:t>
            </a:r>
          </a:p>
          <a:p>
            <a:r>
              <a:rPr lang="id-ID" sz="800" dirty="0" smtClean="0"/>
              <a:t>Stock at HQ,</a:t>
            </a:r>
          </a:p>
          <a:p>
            <a:r>
              <a:rPr lang="id-ID" sz="800" dirty="0" smtClean="0"/>
              <a:t>Decrease stock at Branch</a:t>
            </a:r>
          </a:p>
          <a:p>
            <a:endParaRPr lang="id-ID" sz="800" dirty="0" smtClean="0"/>
          </a:p>
          <a:p>
            <a:r>
              <a:rPr lang="id-ID" sz="800" dirty="0" smtClean="0"/>
              <a:t>Process_ledger function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-914400" y="3429000"/>
            <a:ext cx="685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3810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Cabang</a:t>
            </a:r>
            <a:endParaRPr lang="id-ID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81000"/>
            <a:ext cx="3429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Pimcab</a:t>
            </a:r>
            <a:endParaRPr lang="id-ID" sz="800" dirty="0"/>
          </a:p>
        </p:txBody>
      </p:sp>
      <p:sp>
        <p:nvSpPr>
          <p:cNvPr id="106" name="Rectangle 10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Stock  Usage at Branch</a:t>
            </a:r>
            <a:endParaRPr lang="id-ID" dirty="0"/>
          </a:p>
        </p:txBody>
      </p:sp>
      <p:sp>
        <p:nvSpPr>
          <p:cNvPr id="7" name="Flowchart: Process 6"/>
          <p:cNvSpPr/>
          <p:nvPr/>
        </p:nvSpPr>
        <p:spPr>
          <a:xfrm>
            <a:off x="381000" y="170688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Create New Usage</a:t>
            </a:r>
            <a:endParaRPr lang="id-ID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381000" y="2316480"/>
            <a:ext cx="900545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Send to Branch Head</a:t>
            </a:r>
            <a:endParaRPr lang="id-ID" sz="1000" dirty="0"/>
          </a:p>
        </p:txBody>
      </p:sp>
      <p:sp>
        <p:nvSpPr>
          <p:cNvPr id="9" name="Flowchart: Process 8"/>
          <p:cNvSpPr/>
          <p:nvPr/>
        </p:nvSpPr>
        <p:spPr>
          <a:xfrm>
            <a:off x="381001" y="315468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Usage</a:t>
            </a:r>
            <a:endParaRPr lang="id-ID" sz="1000" dirty="0"/>
          </a:p>
        </p:txBody>
      </p: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739833" y="2225040"/>
            <a:ext cx="1828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9" idx="0"/>
          </p:cNvCxnSpPr>
          <p:nvPr/>
        </p:nvCxnSpPr>
        <p:spPr>
          <a:xfrm rot="16200000" flipH="1">
            <a:off x="678873" y="3002279"/>
            <a:ext cx="3048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6" idx="0"/>
          </p:cNvCxnSpPr>
          <p:nvPr/>
        </p:nvCxnSpPr>
        <p:spPr>
          <a:xfrm rot="5400000" flipH="1" flipV="1">
            <a:off x="1787237" y="644237"/>
            <a:ext cx="1981200" cy="3893126"/>
          </a:xfrm>
          <a:prstGeom prst="bentConnector5">
            <a:avLst>
              <a:gd name="adj1" fmla="val -11538"/>
              <a:gd name="adj2" fmla="val 46975"/>
              <a:gd name="adj3" fmla="val 111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0" y="208788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sent_to_branch_head</a:t>
            </a:r>
            <a:endParaRPr lang="id-ID" sz="1000" dirty="0"/>
          </a:p>
        </p:txBody>
      </p:sp>
      <p:sp>
        <p:nvSpPr>
          <p:cNvPr id="16" name="Flowchart: Decision 15"/>
          <p:cNvSpPr/>
          <p:nvPr/>
        </p:nvSpPr>
        <p:spPr>
          <a:xfrm>
            <a:off x="4038600" y="1600200"/>
            <a:ext cx="13716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Approve?</a:t>
            </a:r>
            <a:endParaRPr lang="id-ID" sz="10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5257799" y="2286000"/>
            <a:ext cx="783771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</a:t>
            </a:r>
            <a:endParaRPr lang="id-ID" sz="10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4343398" y="2286000"/>
            <a:ext cx="762001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Reject</a:t>
            </a:r>
            <a:endParaRPr lang="id-ID" sz="1000" dirty="0"/>
          </a:p>
        </p:txBody>
      </p:sp>
      <p:cxnSp>
        <p:nvCxnSpPr>
          <p:cNvPr id="19" name="Shape 18"/>
          <p:cNvCxnSpPr>
            <a:stCxn id="16" idx="3"/>
            <a:endCxn id="17" idx="0"/>
          </p:cNvCxnSpPr>
          <p:nvPr/>
        </p:nvCxnSpPr>
        <p:spPr>
          <a:xfrm>
            <a:off x="5410200" y="1841500"/>
            <a:ext cx="239485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11"/>
          <p:cNvCxnSpPr>
            <a:stCxn id="16" idx="2"/>
            <a:endCxn id="18" idx="0"/>
          </p:cNvCxnSpPr>
          <p:nvPr/>
        </p:nvCxnSpPr>
        <p:spPr>
          <a:xfrm rot="5400000">
            <a:off x="4622800" y="2184400"/>
            <a:ext cx="2032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048000" y="4114800"/>
            <a:ext cx="1077686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Usage Cancel</a:t>
            </a:r>
            <a:endParaRPr lang="id-ID" sz="1000" dirty="0"/>
          </a:p>
        </p:txBody>
      </p:sp>
      <p:cxnSp>
        <p:nvCxnSpPr>
          <p:cNvPr id="22" name="Shape 116"/>
          <p:cNvCxnSpPr>
            <a:stCxn id="18" idx="2"/>
            <a:endCxn id="24" idx="0"/>
          </p:cNvCxnSpPr>
          <p:nvPr/>
        </p:nvCxnSpPr>
        <p:spPr>
          <a:xfrm rot="16200000" flipH="1">
            <a:off x="4587420" y="2803978"/>
            <a:ext cx="2794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190999" y="29464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Usage Reject Notes</a:t>
            </a:r>
            <a:endParaRPr lang="id-ID" sz="1000" dirty="0"/>
          </a:p>
        </p:txBody>
      </p:sp>
      <p:cxnSp>
        <p:nvCxnSpPr>
          <p:cNvPr id="25" name="Shape 124"/>
          <p:cNvCxnSpPr>
            <a:stCxn id="24" idx="2"/>
            <a:endCxn id="30" idx="0"/>
          </p:cNvCxnSpPr>
          <p:nvPr/>
        </p:nvCxnSpPr>
        <p:spPr>
          <a:xfrm rot="16200000" flipH="1">
            <a:off x="4171042" y="4013199"/>
            <a:ext cx="11176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3200399" y="2311400"/>
            <a:ext cx="772886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Cancel</a:t>
            </a:r>
            <a:endParaRPr lang="id-ID" sz="1000" dirty="0"/>
          </a:p>
        </p:txBody>
      </p:sp>
      <p:cxnSp>
        <p:nvCxnSpPr>
          <p:cNvPr id="27" name="Shape 116"/>
          <p:cNvCxnSpPr>
            <a:stCxn id="26" idx="2"/>
            <a:endCxn id="28" idx="0"/>
          </p:cNvCxnSpPr>
          <p:nvPr/>
        </p:nvCxnSpPr>
        <p:spPr>
          <a:xfrm rot="5400000">
            <a:off x="3459842" y="2819400"/>
            <a:ext cx="25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047999" y="29464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Stock Usage Cancel Notes</a:t>
            </a:r>
            <a:endParaRPr lang="id-ID" sz="1000" dirty="0"/>
          </a:p>
        </p:txBody>
      </p:sp>
      <p:cxnSp>
        <p:nvCxnSpPr>
          <p:cNvPr id="29" name="Shape 28"/>
          <p:cNvCxnSpPr>
            <a:stCxn id="16" idx="1"/>
            <a:endCxn id="26" idx="0"/>
          </p:cNvCxnSpPr>
          <p:nvPr/>
        </p:nvCxnSpPr>
        <p:spPr>
          <a:xfrm rot="10800000" flipV="1">
            <a:off x="3586842" y="1841500"/>
            <a:ext cx="451758" cy="469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4191000" y="4572000"/>
            <a:ext cx="1077686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Stock Usage Reject</a:t>
            </a:r>
            <a:endParaRPr lang="id-ID" sz="1000" dirty="0"/>
          </a:p>
        </p:txBody>
      </p:sp>
      <p:cxnSp>
        <p:nvCxnSpPr>
          <p:cNvPr id="32" name="Shape 124"/>
          <p:cNvCxnSpPr>
            <a:stCxn id="28" idx="2"/>
            <a:endCxn id="21" idx="0"/>
          </p:cNvCxnSpPr>
          <p:nvPr/>
        </p:nvCxnSpPr>
        <p:spPr>
          <a:xfrm rot="16200000" flipH="1">
            <a:off x="3256642" y="3784599"/>
            <a:ext cx="6604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90600" y="41910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Edit Usage</a:t>
            </a:r>
            <a:endParaRPr lang="id-ID" sz="1000" dirty="0"/>
          </a:p>
        </p:txBody>
      </p:sp>
      <p:cxnSp>
        <p:nvCxnSpPr>
          <p:cNvPr id="34" name="Elbow Connector 33"/>
          <p:cNvCxnSpPr>
            <a:stCxn id="21" idx="1"/>
            <a:endCxn id="33" idx="3"/>
          </p:cNvCxnSpPr>
          <p:nvPr/>
        </p:nvCxnSpPr>
        <p:spPr>
          <a:xfrm rot="10800000">
            <a:off x="1981200" y="43434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1148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sp>
        <p:nvSpPr>
          <p:cNvPr id="36" name="Flowchart: Process 35"/>
          <p:cNvSpPr/>
          <p:nvPr/>
        </p:nvSpPr>
        <p:spPr>
          <a:xfrm>
            <a:off x="990600" y="4648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Archive</a:t>
            </a:r>
            <a:endParaRPr lang="id-ID" sz="1000" dirty="0"/>
          </a:p>
        </p:txBody>
      </p:sp>
      <p:cxnSp>
        <p:nvCxnSpPr>
          <p:cNvPr id="37" name="Straight Arrow Connector 36"/>
          <p:cNvCxnSpPr>
            <a:stCxn id="30" idx="1"/>
            <a:endCxn id="36" idx="3"/>
          </p:cNvCxnSpPr>
          <p:nvPr/>
        </p:nvCxnSpPr>
        <p:spPr>
          <a:xfrm rot="10800000">
            <a:off x="1981200" y="48006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1"/>
            <a:endCxn id="8" idx="1"/>
          </p:cNvCxnSpPr>
          <p:nvPr/>
        </p:nvCxnSpPr>
        <p:spPr>
          <a:xfrm rot="10800000">
            <a:off x="381000" y="2583180"/>
            <a:ext cx="609600" cy="1760220"/>
          </a:xfrm>
          <a:prstGeom prst="bentConnector3">
            <a:avLst>
              <a:gd name="adj1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651170" y="16002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Process Usage</a:t>
            </a:r>
            <a:endParaRPr lang="id-ID" sz="1000" dirty="0"/>
          </a:p>
        </p:txBody>
      </p:sp>
      <p:sp>
        <p:nvSpPr>
          <p:cNvPr id="43" name="Flowchart: Process 42"/>
          <p:cNvSpPr/>
          <p:nvPr/>
        </p:nvSpPr>
        <p:spPr>
          <a:xfrm>
            <a:off x="6651170" y="22860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Auto: Generate </a:t>
            </a:r>
            <a:r>
              <a:rPr lang="id-ID" sz="1000" dirty="0" smtClean="0"/>
              <a:t>Journal Usage</a:t>
            </a:r>
            <a:endParaRPr lang="id-ID" sz="1000" dirty="0"/>
          </a:p>
        </p:txBody>
      </p:sp>
      <p:cxnSp>
        <p:nvCxnSpPr>
          <p:cNvPr id="45" name="Shape 44"/>
          <p:cNvCxnSpPr>
            <a:stCxn id="17" idx="2"/>
            <a:endCxn id="42" idx="0"/>
          </p:cNvCxnSpPr>
          <p:nvPr/>
        </p:nvCxnSpPr>
        <p:spPr>
          <a:xfrm rot="5400000" flipH="1" flipV="1">
            <a:off x="5886449" y="1363436"/>
            <a:ext cx="1066800" cy="1540328"/>
          </a:xfrm>
          <a:prstGeom prst="bentConnector5">
            <a:avLst>
              <a:gd name="adj1" fmla="val -21429"/>
              <a:gd name="adj2" fmla="val 45230"/>
              <a:gd name="adj3" fmla="val 1214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2"/>
            <a:endCxn id="43" idx="0"/>
          </p:cNvCxnSpPr>
          <p:nvPr/>
        </p:nvCxnSpPr>
        <p:spPr>
          <a:xfrm rot="5400000">
            <a:off x="7101113" y="2197100"/>
            <a:ext cx="17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03570" y="3581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Done</a:t>
            </a:r>
            <a:endParaRPr lang="id-ID" sz="900" dirty="0"/>
          </a:p>
        </p:txBody>
      </p:sp>
      <p:cxnSp>
        <p:nvCxnSpPr>
          <p:cNvPr id="50" name="Elbow Connector 49"/>
          <p:cNvCxnSpPr>
            <a:stCxn id="43" idx="2"/>
            <a:endCxn id="48" idx="0"/>
          </p:cNvCxnSpPr>
          <p:nvPr/>
        </p:nvCxnSpPr>
        <p:spPr>
          <a:xfrm rot="5400000">
            <a:off x="6793592" y="3184979"/>
            <a:ext cx="7874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81000" y="990600"/>
            <a:ext cx="914400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Branch Stock</a:t>
            </a:r>
            <a:endParaRPr lang="id-ID" sz="1000" dirty="0"/>
          </a:p>
        </p:txBody>
      </p:sp>
      <p:cxnSp>
        <p:nvCxnSpPr>
          <p:cNvPr id="49" name="Elbow Connector 48"/>
          <p:cNvCxnSpPr>
            <a:stCxn id="60" idx="2"/>
            <a:endCxn id="7" idx="0"/>
          </p:cNvCxnSpPr>
          <p:nvPr/>
        </p:nvCxnSpPr>
        <p:spPr>
          <a:xfrm rot="5400000">
            <a:off x="689957" y="1558637"/>
            <a:ext cx="289560" cy="6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1066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List stocks table</a:t>
            </a:r>
          </a:p>
          <a:p>
            <a:r>
              <a:rPr lang="id-ID" sz="1000" dirty="0" smtClean="0"/>
              <a:t>For the branch</a:t>
            </a:r>
            <a:endParaRPr lang="id-ID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371600" y="1752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Details from stocks</a:t>
            </a:r>
            <a:endParaRPr lang="id-ID" sz="10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2667000" y="3657600"/>
            <a:ext cx="685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9800" y="3810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Cabang</a:t>
            </a:r>
            <a:endParaRPr lang="id-ID" sz="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33400" y="1600200"/>
            <a:ext cx="1981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14600" y="1600200"/>
            <a:ext cx="1981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 Head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95800" y="1600200"/>
            <a:ext cx="41148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Fincon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Fixed </a:t>
            </a:r>
            <a:r>
              <a:rPr lang="en-US" dirty="0" smtClean="0"/>
              <a:t>Asset</a:t>
            </a:r>
            <a:r>
              <a:rPr lang="id-ID" dirty="0" smtClean="0"/>
              <a:t> Transfer</a:t>
            </a:r>
            <a:endParaRPr lang="en-US" dirty="0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685800" y="2895600"/>
            <a:ext cx="15240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900" dirty="0" smtClean="0"/>
              <a:t>Create</a:t>
            </a:r>
            <a:endParaRPr lang="en-US" sz="900" dirty="0" smtClean="0"/>
          </a:p>
          <a:p>
            <a:pPr algn="ctr"/>
            <a:r>
              <a:rPr lang="id-ID" sz="900" dirty="0" smtClean="0"/>
              <a:t>FA Transfer</a:t>
            </a:r>
          </a:p>
          <a:p>
            <a:pPr algn="ctr"/>
            <a:r>
              <a:rPr lang="id-ID" sz="900" dirty="0" smtClean="0"/>
              <a:t>Document</a:t>
            </a:r>
            <a:endParaRPr lang="en-US" sz="900" dirty="0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2895600"/>
            <a:ext cx="1204913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/>
              <a:t>Approval </a:t>
            </a:r>
          </a:p>
          <a:p>
            <a:pPr algn="ctr"/>
            <a:r>
              <a:rPr lang="id-ID" sz="1400" dirty="0" smtClean="0"/>
              <a:t>FA Transfer</a:t>
            </a:r>
            <a:endParaRPr lang="en-US" sz="1400" dirty="0"/>
          </a:p>
          <a:p>
            <a:pPr algn="ctr"/>
            <a:r>
              <a:rPr lang="en-US" sz="1400" dirty="0"/>
              <a:t>Level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76800" y="2895600"/>
            <a:ext cx="1204913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/>
              <a:t>Approval </a:t>
            </a:r>
          </a:p>
          <a:p>
            <a:pPr algn="ctr"/>
            <a:r>
              <a:rPr lang="id-ID" sz="1400" dirty="0" smtClean="0"/>
              <a:t>FA Transfer</a:t>
            </a:r>
            <a:endParaRPr lang="en-US" sz="1400" dirty="0"/>
          </a:p>
          <a:p>
            <a:pPr algn="ctr"/>
            <a:r>
              <a:rPr lang="en-US" sz="1400" dirty="0"/>
              <a:t>Level 2</a:t>
            </a:r>
          </a:p>
        </p:txBody>
      </p:sp>
      <p:cxnSp>
        <p:nvCxnSpPr>
          <p:cNvPr id="13321" name="AutoShape 9"/>
          <p:cNvCxnSpPr>
            <a:cxnSpLocks noChangeShapeType="1"/>
            <a:stCxn id="13318" idx="3"/>
            <a:endCxn id="13319" idx="1"/>
          </p:cNvCxnSpPr>
          <p:nvPr/>
        </p:nvCxnSpPr>
        <p:spPr bwMode="auto">
          <a:xfrm>
            <a:off x="2209800" y="3314700"/>
            <a:ext cx="6096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22" name="AutoShape 10"/>
          <p:cNvCxnSpPr>
            <a:cxnSpLocks noChangeShapeType="1"/>
            <a:stCxn id="13319" idx="3"/>
            <a:endCxn id="13320" idx="1"/>
          </p:cNvCxnSpPr>
          <p:nvPr/>
        </p:nvCxnSpPr>
        <p:spPr bwMode="auto">
          <a:xfrm>
            <a:off x="4024313" y="3314700"/>
            <a:ext cx="852487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26" name="AutoShape 14"/>
          <p:cNvCxnSpPr>
            <a:cxnSpLocks noChangeShapeType="1"/>
            <a:stCxn id="13320" idx="3"/>
            <a:endCxn id="17" idx="1"/>
          </p:cNvCxnSpPr>
          <p:nvPr/>
        </p:nvCxnSpPr>
        <p:spPr bwMode="auto">
          <a:xfrm>
            <a:off x="6081713" y="3314700"/>
            <a:ext cx="623887" cy="1588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705600" y="2895600"/>
            <a:ext cx="18288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1400" dirty="0" smtClean="0"/>
              <a:t>Process FA Transfer</a:t>
            </a:r>
          </a:p>
          <a:p>
            <a:pPr algn="ctr"/>
            <a:r>
              <a:rPr lang="id-ID" sz="1400" dirty="0" smtClean="0"/>
              <a:t>and </a:t>
            </a:r>
          </a:p>
          <a:p>
            <a:pPr algn="ctr"/>
            <a:r>
              <a:rPr lang="id-ID" sz="1400" dirty="0" smtClean="0"/>
              <a:t>Generate </a:t>
            </a:r>
          </a:p>
          <a:p>
            <a:pPr algn="ctr"/>
            <a:r>
              <a:rPr lang="id-ID" sz="1400" dirty="0" smtClean="0"/>
              <a:t>GL Journal</a:t>
            </a:r>
            <a:endParaRPr lang="en-US" sz="140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85800" y="1905000"/>
            <a:ext cx="1524000" cy="6096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900" dirty="0" smtClean="0"/>
              <a:t>List MR </a:t>
            </a:r>
          </a:p>
          <a:p>
            <a:pPr algn="ctr"/>
            <a:r>
              <a:rPr lang="id-ID" sz="900" dirty="0" smtClean="0"/>
              <a:t>sent_to_fa_management_id</a:t>
            </a:r>
            <a:endParaRPr lang="en-US" sz="900" dirty="0"/>
          </a:p>
        </p:txBody>
      </p:sp>
      <p:cxnSp>
        <p:nvCxnSpPr>
          <p:cNvPr id="16" name="Straight Arrow Connector 15"/>
          <p:cNvCxnSpPr>
            <a:stCxn id="14" idx="2"/>
            <a:endCxn id="13318" idx="0"/>
          </p:cNvCxnSpPr>
          <p:nvPr/>
        </p:nvCxnSpPr>
        <p:spPr>
          <a:xfrm rot="5400000">
            <a:off x="1257300" y="270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33400" y="1600200"/>
            <a:ext cx="1981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514600" y="1600200"/>
            <a:ext cx="1981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 Head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495800" y="1600200"/>
            <a:ext cx="41148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Fincon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Fixed </a:t>
            </a:r>
            <a:r>
              <a:rPr lang="en-US" dirty="0" smtClean="0"/>
              <a:t>Asset</a:t>
            </a:r>
            <a:r>
              <a:rPr lang="id-ID" dirty="0" smtClean="0"/>
              <a:t> </a:t>
            </a:r>
            <a:r>
              <a:rPr lang="en-US" dirty="0" smtClean="0"/>
              <a:t>Disposal</a:t>
            </a:r>
            <a:endParaRPr lang="en-US" dirty="0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685800" y="2895600"/>
            <a:ext cx="15240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1400" dirty="0" smtClean="0"/>
              <a:t>Create</a:t>
            </a:r>
            <a:endParaRPr lang="en-US" sz="1400" dirty="0"/>
          </a:p>
          <a:p>
            <a:pPr algn="ctr"/>
            <a:r>
              <a:rPr lang="en-US" sz="1400" dirty="0" smtClean="0"/>
              <a:t>Disposal</a:t>
            </a:r>
            <a:endParaRPr lang="id-ID" sz="1400" dirty="0" smtClean="0"/>
          </a:p>
          <a:p>
            <a:pPr algn="ctr"/>
            <a:r>
              <a:rPr lang="id-ID" sz="1400" dirty="0" smtClean="0"/>
              <a:t>Document</a:t>
            </a:r>
            <a:endParaRPr lang="en-US" sz="1400" dirty="0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819400" y="2895600"/>
            <a:ext cx="1204913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/>
              <a:t>Approval </a:t>
            </a:r>
          </a:p>
          <a:p>
            <a:pPr algn="ctr"/>
            <a:r>
              <a:rPr lang="en-US" sz="1400" dirty="0"/>
              <a:t>Disposal</a:t>
            </a:r>
          </a:p>
          <a:p>
            <a:pPr algn="ctr"/>
            <a:r>
              <a:rPr lang="en-US" sz="1400" dirty="0"/>
              <a:t>Level 1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876800" y="2895600"/>
            <a:ext cx="1204913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/>
              <a:t>Approval </a:t>
            </a:r>
          </a:p>
          <a:p>
            <a:pPr algn="ctr"/>
            <a:r>
              <a:rPr lang="en-US" sz="1400" dirty="0"/>
              <a:t>Disposal</a:t>
            </a:r>
          </a:p>
          <a:p>
            <a:pPr algn="ctr"/>
            <a:r>
              <a:rPr lang="en-US" sz="1400" dirty="0"/>
              <a:t>Level 2</a:t>
            </a:r>
          </a:p>
        </p:txBody>
      </p:sp>
      <p:cxnSp>
        <p:nvCxnSpPr>
          <p:cNvPr id="5128" name="AutoShape 8"/>
          <p:cNvCxnSpPr>
            <a:cxnSpLocks noChangeShapeType="1"/>
            <a:stCxn id="5125" idx="3"/>
            <a:endCxn id="5126" idx="1"/>
          </p:cNvCxnSpPr>
          <p:nvPr/>
        </p:nvCxnSpPr>
        <p:spPr bwMode="auto">
          <a:xfrm>
            <a:off x="2209800" y="3314700"/>
            <a:ext cx="6096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9" name="AutoShape 9"/>
          <p:cNvCxnSpPr>
            <a:cxnSpLocks noChangeShapeType="1"/>
            <a:stCxn id="5126" idx="3"/>
            <a:endCxn id="5127" idx="1"/>
          </p:cNvCxnSpPr>
          <p:nvPr/>
        </p:nvCxnSpPr>
        <p:spPr bwMode="auto">
          <a:xfrm>
            <a:off x="4024313" y="3314700"/>
            <a:ext cx="852487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705600" y="2895600"/>
            <a:ext cx="18288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1400" dirty="0" smtClean="0"/>
              <a:t>Process Disposal </a:t>
            </a:r>
          </a:p>
          <a:p>
            <a:pPr algn="ctr"/>
            <a:r>
              <a:rPr lang="id-ID" sz="1400" dirty="0" smtClean="0"/>
              <a:t>and </a:t>
            </a:r>
          </a:p>
          <a:p>
            <a:pPr algn="ctr"/>
            <a:r>
              <a:rPr lang="id-ID" sz="1400" dirty="0" smtClean="0"/>
              <a:t>Generate </a:t>
            </a:r>
          </a:p>
          <a:p>
            <a:pPr algn="ctr"/>
            <a:r>
              <a:rPr lang="id-ID" sz="1400" dirty="0" smtClean="0"/>
              <a:t>GL Journal</a:t>
            </a:r>
            <a:endParaRPr lang="en-US" sz="1400" dirty="0"/>
          </a:p>
        </p:txBody>
      </p:sp>
      <p:cxnSp>
        <p:nvCxnSpPr>
          <p:cNvPr id="5139" name="AutoShape 19"/>
          <p:cNvCxnSpPr>
            <a:cxnSpLocks noChangeShapeType="1"/>
            <a:stCxn id="5127" idx="3"/>
            <a:endCxn id="5138" idx="1"/>
          </p:cNvCxnSpPr>
          <p:nvPr/>
        </p:nvCxnSpPr>
        <p:spPr bwMode="auto">
          <a:xfrm>
            <a:off x="6081713" y="3314700"/>
            <a:ext cx="623887" cy="1588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3400" y="1600200"/>
            <a:ext cx="1981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14600" y="1600200"/>
            <a:ext cx="19812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 Head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95800" y="1600200"/>
            <a:ext cx="4114800" cy="396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Fincon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Fixed </a:t>
            </a:r>
            <a:r>
              <a:rPr lang="en-US" dirty="0" smtClean="0"/>
              <a:t>Asset </a:t>
            </a:r>
            <a:r>
              <a:rPr lang="id-ID" dirty="0" smtClean="0"/>
              <a:t>Reclass</a:t>
            </a:r>
            <a:endParaRPr lang="en-US" dirty="0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85800" y="2895600"/>
            <a:ext cx="15240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1400" dirty="0" smtClean="0"/>
              <a:t>Create</a:t>
            </a:r>
            <a:endParaRPr lang="en-US" sz="1400" dirty="0"/>
          </a:p>
          <a:p>
            <a:pPr algn="ctr"/>
            <a:r>
              <a:rPr lang="en-US" sz="1400" dirty="0" smtClean="0"/>
              <a:t>Re</a:t>
            </a:r>
            <a:r>
              <a:rPr lang="id-ID" sz="1400" dirty="0" smtClean="0"/>
              <a:t>class</a:t>
            </a:r>
          </a:p>
          <a:p>
            <a:pPr algn="ctr"/>
            <a:r>
              <a:rPr lang="id-ID" sz="1400" dirty="0" smtClean="0"/>
              <a:t>Document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819400" y="2895600"/>
            <a:ext cx="1204913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/>
              <a:t>Approval </a:t>
            </a:r>
          </a:p>
          <a:p>
            <a:pPr algn="ctr"/>
            <a:r>
              <a:rPr lang="id-ID" sz="1400" dirty="0" smtClean="0"/>
              <a:t>Reclass </a:t>
            </a:r>
            <a:endParaRPr lang="en-US" sz="1400" dirty="0"/>
          </a:p>
          <a:p>
            <a:pPr algn="ctr"/>
            <a:r>
              <a:rPr lang="en-US" sz="1400" dirty="0"/>
              <a:t>Level 1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876800" y="2895600"/>
            <a:ext cx="1204913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/>
              <a:t>Approval </a:t>
            </a:r>
          </a:p>
          <a:p>
            <a:pPr algn="ctr"/>
            <a:r>
              <a:rPr lang="id-ID" sz="1400" dirty="0" smtClean="0"/>
              <a:t>Reclass</a:t>
            </a:r>
            <a:endParaRPr lang="en-US" sz="1400" dirty="0"/>
          </a:p>
          <a:p>
            <a:pPr algn="ctr"/>
            <a:r>
              <a:rPr lang="en-US" sz="1400" dirty="0"/>
              <a:t>Level 2</a:t>
            </a:r>
          </a:p>
        </p:txBody>
      </p:sp>
      <p:cxnSp>
        <p:nvCxnSpPr>
          <p:cNvPr id="15369" name="AutoShape 9"/>
          <p:cNvCxnSpPr>
            <a:cxnSpLocks noChangeShapeType="1"/>
            <a:stCxn id="15366" idx="3"/>
            <a:endCxn id="15367" idx="1"/>
          </p:cNvCxnSpPr>
          <p:nvPr/>
        </p:nvCxnSpPr>
        <p:spPr bwMode="auto">
          <a:xfrm>
            <a:off x="2209800" y="3314700"/>
            <a:ext cx="6096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70" name="AutoShape 10"/>
          <p:cNvCxnSpPr>
            <a:cxnSpLocks noChangeShapeType="1"/>
            <a:stCxn id="15367" idx="3"/>
            <a:endCxn id="15368" idx="1"/>
          </p:cNvCxnSpPr>
          <p:nvPr/>
        </p:nvCxnSpPr>
        <p:spPr bwMode="auto">
          <a:xfrm>
            <a:off x="4024313" y="3314700"/>
            <a:ext cx="852487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705600" y="2895600"/>
            <a:ext cx="1828800" cy="838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id-ID" sz="1400" dirty="0" smtClean="0"/>
              <a:t>Process FA Reclass</a:t>
            </a:r>
          </a:p>
          <a:p>
            <a:pPr algn="ctr"/>
            <a:r>
              <a:rPr lang="id-ID" sz="1400" dirty="0" smtClean="0"/>
              <a:t>and </a:t>
            </a:r>
          </a:p>
          <a:p>
            <a:pPr algn="ctr"/>
            <a:r>
              <a:rPr lang="id-ID" sz="1400" dirty="0" smtClean="0"/>
              <a:t>Generate </a:t>
            </a:r>
          </a:p>
          <a:p>
            <a:pPr algn="ctr"/>
            <a:r>
              <a:rPr lang="id-ID" sz="1400" dirty="0" smtClean="0"/>
              <a:t>GL Journal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5368" idx="3"/>
            <a:endCxn id="17" idx="1"/>
          </p:cNvCxnSpPr>
          <p:nvPr/>
        </p:nvCxnSpPr>
        <p:spPr>
          <a:xfrm>
            <a:off x="6081713" y="3314700"/>
            <a:ext cx="6238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457200" y="914400"/>
            <a:ext cx="1143000" cy="4351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the Invoice and Details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57200" y="1600200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For each invoice details, get $assetCategoryId,</a:t>
            </a:r>
          </a:p>
          <a:p>
            <a:pPr algn="ctr"/>
            <a:r>
              <a:rPr lang="id-ID" sz="800" dirty="0" smtClean="0"/>
              <a:t>$amountNett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57200" y="2362200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 Journal Template (“Pembelian FA”, $assetCategoryId)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752600" y="2721185"/>
            <a:ext cx="838200" cy="228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Hutang Pada Supplier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752600" y="2416385"/>
            <a:ext cx="838200" cy="228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Asset Account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57200" y="3940385"/>
            <a:ext cx="1143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Insert Into Journal Transaction: </a:t>
            </a:r>
          </a:p>
          <a:p>
            <a:pPr algn="ctr"/>
            <a:r>
              <a:rPr lang="id-ID" sz="800" dirty="0" smtClean="0"/>
              <a:t>$date, $accountId , $positionId, $deptId, $amountNett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0" y="3581400"/>
          <a:ext cx="6629401" cy="146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/>
                <a:gridCol w="997307"/>
                <a:gridCol w="1030369"/>
                <a:gridCol w="695472"/>
                <a:gridCol w="762000"/>
                <a:gridCol w="838200"/>
                <a:gridCol w="1905001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DateTime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Position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Department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Amount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AccountCode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1080-01 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&lt;branchCode&gt;&lt;accountCode&gt;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Hutang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Cr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4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09800" y="3276600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JournalTransaction</a:t>
            </a:r>
            <a:endParaRPr lang="id-ID" sz="11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57200" y="304800"/>
            <a:ext cx="1143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Invoice </a:t>
            </a:r>
          </a:p>
          <a:p>
            <a:pPr algn="ctr"/>
            <a:r>
              <a:rPr lang="id-ID" sz="800" dirty="0" smtClean="0"/>
              <a:t>Posting Journal</a:t>
            </a:r>
            <a:endParaRPr lang="id-ID" sz="800" dirty="0"/>
          </a:p>
        </p:txBody>
      </p:sp>
      <p:cxnSp>
        <p:nvCxnSpPr>
          <p:cNvPr id="14" name="Elbow Connector 13"/>
          <p:cNvCxnSpPr>
            <a:stCxn id="12" idx="2"/>
            <a:endCxn id="3" idx="0"/>
          </p:cNvCxnSpPr>
          <p:nvPr/>
        </p:nvCxnSpPr>
        <p:spPr>
          <a:xfrm rot="5400000">
            <a:off x="914400" y="8001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4" idx="0"/>
          </p:cNvCxnSpPr>
          <p:nvPr/>
        </p:nvCxnSpPr>
        <p:spPr>
          <a:xfrm rot="5400000">
            <a:off x="903393" y="1474892"/>
            <a:ext cx="2506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5" idx="0"/>
          </p:cNvCxnSpPr>
          <p:nvPr/>
        </p:nvCxnSpPr>
        <p:spPr>
          <a:xfrm rot="5400000">
            <a:off x="914400" y="22479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9" idx="2"/>
            <a:endCxn id="4" idx="1"/>
          </p:cNvCxnSpPr>
          <p:nvPr/>
        </p:nvCxnSpPr>
        <p:spPr>
          <a:xfrm rot="10800000">
            <a:off x="457200" y="1866901"/>
            <a:ext cx="457200" cy="3178385"/>
          </a:xfrm>
          <a:prstGeom prst="bent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914400" y="49309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Arrow Connector 31"/>
          <p:cNvCxnSpPr>
            <a:stCxn id="8" idx="2"/>
            <a:endCxn id="29" idx="0"/>
          </p:cNvCxnSpPr>
          <p:nvPr/>
        </p:nvCxnSpPr>
        <p:spPr>
          <a:xfrm rot="5400000">
            <a:off x="914400" y="4816685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457200" y="3178385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For each Journal Template Detail:</a:t>
            </a:r>
          </a:p>
          <a:p>
            <a:pPr algn="ctr"/>
            <a:r>
              <a:rPr lang="id-ID" sz="800" dirty="0" smtClean="0"/>
              <a:t>$accountId, $positionId</a:t>
            </a:r>
          </a:p>
        </p:txBody>
      </p:sp>
      <p:cxnSp>
        <p:nvCxnSpPr>
          <p:cNvPr id="82" name="Elbow Connector 81"/>
          <p:cNvCxnSpPr>
            <a:stCxn id="5" idx="2"/>
            <a:endCxn id="80" idx="0"/>
          </p:cNvCxnSpPr>
          <p:nvPr/>
        </p:nvCxnSpPr>
        <p:spPr>
          <a:xfrm rot="5400000">
            <a:off x="887308" y="3036992"/>
            <a:ext cx="28278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2"/>
            <a:endCxn id="8" idx="0"/>
          </p:cNvCxnSpPr>
          <p:nvPr/>
        </p:nvCxnSpPr>
        <p:spPr>
          <a:xfrm rot="5400000">
            <a:off x="914400" y="3826085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8" idx="3"/>
            <a:endCxn id="80" idx="3"/>
          </p:cNvCxnSpPr>
          <p:nvPr/>
        </p:nvCxnSpPr>
        <p:spPr>
          <a:xfrm flipV="1">
            <a:off x="1600200" y="3445085"/>
            <a:ext cx="1588" cy="8763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itle 1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Invoice Journal Posting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457200" y="914400"/>
            <a:ext cx="1143000" cy="4351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the Invoice and Details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57200" y="1600200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For each invoice details, get $assetCategoryId,</a:t>
            </a:r>
          </a:p>
          <a:p>
            <a:pPr algn="ctr"/>
            <a:r>
              <a:rPr lang="id-ID" sz="800" dirty="0" smtClean="0"/>
              <a:t>$amountNett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57200" y="2362200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 Journal Template (“Pembelian FA”, $assetCategoryId)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752600" y="2721185"/>
            <a:ext cx="838200" cy="228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Hutang Pada Supplier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752600" y="2416385"/>
            <a:ext cx="838200" cy="228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Asset Account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57200" y="3940385"/>
            <a:ext cx="1143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Insert Into Journal Transaction: </a:t>
            </a:r>
          </a:p>
          <a:p>
            <a:pPr algn="ctr"/>
            <a:r>
              <a:rPr lang="id-ID" sz="800" dirty="0" smtClean="0"/>
              <a:t>$date, $accountId , $positionId, $deptId, $amountNett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0" y="3581400"/>
          <a:ext cx="6629401" cy="146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/>
                <a:gridCol w="997307"/>
                <a:gridCol w="1030369"/>
                <a:gridCol w="695472"/>
                <a:gridCol w="762000"/>
                <a:gridCol w="838200"/>
                <a:gridCol w="1905001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DateTime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Position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Department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Amount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AccountCode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1080-01 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&lt;branchCode&gt;&lt;accountCode&gt;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Hutang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Cr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4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09800" y="3276600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JournalTransaction</a:t>
            </a:r>
            <a:endParaRPr lang="id-ID" sz="11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57200" y="304800"/>
            <a:ext cx="1143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Invoice </a:t>
            </a:r>
          </a:p>
          <a:p>
            <a:pPr algn="ctr"/>
            <a:r>
              <a:rPr lang="id-ID" sz="800" dirty="0" smtClean="0"/>
              <a:t>Posting Journal</a:t>
            </a:r>
            <a:endParaRPr lang="id-ID" sz="800" dirty="0"/>
          </a:p>
        </p:txBody>
      </p:sp>
      <p:cxnSp>
        <p:nvCxnSpPr>
          <p:cNvPr id="14" name="Elbow Connector 13"/>
          <p:cNvCxnSpPr>
            <a:stCxn id="12" idx="2"/>
            <a:endCxn id="3" idx="0"/>
          </p:cNvCxnSpPr>
          <p:nvPr/>
        </p:nvCxnSpPr>
        <p:spPr>
          <a:xfrm rot="5400000">
            <a:off x="914400" y="8001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4" idx="0"/>
          </p:cNvCxnSpPr>
          <p:nvPr/>
        </p:nvCxnSpPr>
        <p:spPr>
          <a:xfrm rot="5400000">
            <a:off x="903393" y="1474892"/>
            <a:ext cx="2506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5" idx="0"/>
          </p:cNvCxnSpPr>
          <p:nvPr/>
        </p:nvCxnSpPr>
        <p:spPr>
          <a:xfrm rot="5400000">
            <a:off x="914400" y="22479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9" idx="2"/>
            <a:endCxn id="4" idx="1"/>
          </p:cNvCxnSpPr>
          <p:nvPr/>
        </p:nvCxnSpPr>
        <p:spPr>
          <a:xfrm rot="10800000">
            <a:off x="457200" y="1866901"/>
            <a:ext cx="457200" cy="3178385"/>
          </a:xfrm>
          <a:prstGeom prst="bent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914400" y="49309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Arrow Connector 31"/>
          <p:cNvCxnSpPr>
            <a:stCxn id="8" idx="2"/>
            <a:endCxn id="29" idx="0"/>
          </p:cNvCxnSpPr>
          <p:nvPr/>
        </p:nvCxnSpPr>
        <p:spPr>
          <a:xfrm rot="5400000">
            <a:off x="914400" y="4816685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457200" y="3178385"/>
            <a:ext cx="1143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For each Journal Template Detail:</a:t>
            </a:r>
          </a:p>
          <a:p>
            <a:pPr algn="ctr"/>
            <a:r>
              <a:rPr lang="id-ID" sz="800" dirty="0" smtClean="0"/>
              <a:t>$accountId, $positionId</a:t>
            </a:r>
          </a:p>
        </p:txBody>
      </p:sp>
      <p:cxnSp>
        <p:nvCxnSpPr>
          <p:cNvPr id="82" name="Elbow Connector 81"/>
          <p:cNvCxnSpPr>
            <a:stCxn id="5" idx="2"/>
            <a:endCxn id="80" idx="0"/>
          </p:cNvCxnSpPr>
          <p:nvPr/>
        </p:nvCxnSpPr>
        <p:spPr>
          <a:xfrm rot="5400000">
            <a:off x="887308" y="3036992"/>
            <a:ext cx="28278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2"/>
            <a:endCxn id="8" idx="0"/>
          </p:cNvCxnSpPr>
          <p:nvPr/>
        </p:nvCxnSpPr>
        <p:spPr>
          <a:xfrm rot="5400000">
            <a:off x="914400" y="3826085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8" idx="3"/>
            <a:endCxn id="80" idx="3"/>
          </p:cNvCxnSpPr>
          <p:nvPr/>
        </p:nvCxnSpPr>
        <p:spPr>
          <a:xfrm flipV="1">
            <a:off x="1600200" y="3445085"/>
            <a:ext cx="1588" cy="8763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itle 1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Payment Journal Posting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JournalGroup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447800"/>
            <a:ext cx="10668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JournalTemplate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JournalGroupId</a:t>
            </a:r>
            <a:br>
              <a:rPr lang="id-ID" sz="800" dirty="0" smtClean="0"/>
            </a:br>
            <a:r>
              <a:rPr lang="id-ID" sz="800" dirty="0" smtClean="0"/>
              <a:t>AssetCategoryId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2667000"/>
            <a:ext cx="10668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Account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Code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1676400" y="1740188"/>
            <a:ext cx="838200" cy="1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  <a:endCxn id="29" idx="3"/>
          </p:cNvCxnSpPr>
          <p:nvPr/>
        </p:nvCxnSpPr>
        <p:spPr>
          <a:xfrm rot="10800000">
            <a:off x="5638800" y="1725544"/>
            <a:ext cx="1219200" cy="123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3810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AssetCategory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cxnSp>
        <p:nvCxnSpPr>
          <p:cNvPr id="20" name="Straight Arrow Connector 19"/>
          <p:cNvCxnSpPr>
            <a:stCxn id="18" idx="2"/>
            <a:endCxn id="4" idx="0"/>
          </p:cNvCxnSpPr>
          <p:nvPr/>
        </p:nvCxnSpPr>
        <p:spPr>
          <a:xfrm rot="5400000">
            <a:off x="2745433" y="1145232"/>
            <a:ext cx="60513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67200" y="1371600"/>
            <a:ext cx="1371600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JournalTemplateDetail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JournalTemplateId</a:t>
            </a:r>
            <a:br>
              <a:rPr lang="id-ID" sz="800" dirty="0" smtClean="0"/>
            </a:br>
            <a:r>
              <a:rPr lang="id-ID" sz="800" dirty="0" smtClean="0"/>
              <a:t>AccountId</a:t>
            </a:r>
          </a:p>
          <a:p>
            <a:r>
              <a:rPr lang="id-ID" sz="800" dirty="0" smtClean="0"/>
              <a:t>JournalPositionId</a:t>
            </a:r>
          </a:p>
        </p:txBody>
      </p:sp>
      <p:cxnSp>
        <p:nvCxnSpPr>
          <p:cNvPr id="34" name="Straight Arrow Connector 33"/>
          <p:cNvCxnSpPr>
            <a:stCxn id="4" idx="3"/>
            <a:endCxn id="29" idx="1"/>
          </p:cNvCxnSpPr>
          <p:nvPr/>
        </p:nvCxnSpPr>
        <p:spPr>
          <a:xfrm flipV="1">
            <a:off x="3581400" y="1725543"/>
            <a:ext cx="685800" cy="1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10400" y="1066800"/>
            <a:ext cx="10668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JournalPosition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Code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cxnSp>
        <p:nvCxnSpPr>
          <p:cNvPr id="46" name="Straight Arrow Connector 45"/>
          <p:cNvCxnSpPr>
            <a:stCxn id="44" idx="1"/>
            <a:endCxn id="29" idx="3"/>
          </p:cNvCxnSpPr>
          <p:nvPr/>
        </p:nvCxnSpPr>
        <p:spPr>
          <a:xfrm rot="10800000" flipV="1">
            <a:off x="5638800" y="1359187"/>
            <a:ext cx="1371600" cy="366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86600" y="3962400"/>
            <a:ext cx="10668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Department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Code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cxnSp>
        <p:nvCxnSpPr>
          <p:cNvPr id="54" name="Straight Arrow Connector 53"/>
          <p:cNvCxnSpPr>
            <a:stCxn id="52" idx="1"/>
            <a:endCxn id="143" idx="3"/>
          </p:cNvCxnSpPr>
          <p:nvPr/>
        </p:nvCxnSpPr>
        <p:spPr>
          <a:xfrm rot="10800000">
            <a:off x="5638800" y="4213830"/>
            <a:ext cx="1447800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GL Journal Templates and Transastions</a:t>
            </a:r>
            <a:endParaRPr lang="id-ID" dirty="0"/>
          </a:p>
        </p:txBody>
      </p:sp>
      <p:sp>
        <p:nvSpPr>
          <p:cNvPr id="143" name="TextBox 142"/>
          <p:cNvSpPr txBox="1"/>
          <p:nvPr/>
        </p:nvSpPr>
        <p:spPr>
          <a:xfrm>
            <a:off x="4267200" y="3429000"/>
            <a:ext cx="1371600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800" b="1" dirty="0" smtClean="0"/>
              <a:t>JournalTransaction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JournalTemplateId</a:t>
            </a:r>
          </a:p>
          <a:p>
            <a:r>
              <a:rPr lang="id-ID" sz="800" dirty="0" smtClean="0"/>
              <a:t>DateTime </a:t>
            </a:r>
          </a:p>
          <a:p>
            <a:r>
              <a:rPr lang="id-ID" sz="800" dirty="0" smtClean="0"/>
              <a:t>AccountId</a:t>
            </a:r>
          </a:p>
          <a:p>
            <a:r>
              <a:rPr lang="id-ID" sz="800" dirty="0" smtClean="0"/>
              <a:t>JournalPositionId</a:t>
            </a:r>
          </a:p>
          <a:p>
            <a:r>
              <a:rPr lang="id-ID" sz="800" dirty="0" smtClean="0"/>
              <a:t>DepartmentId</a:t>
            </a:r>
          </a:p>
          <a:p>
            <a:r>
              <a:rPr lang="id-ID" sz="800" dirty="0" smtClean="0"/>
              <a:t>Amount</a:t>
            </a:r>
          </a:p>
          <a:p>
            <a:r>
              <a:rPr lang="id-ID" sz="800" dirty="0" smtClean="0"/>
              <a:t>Posting</a:t>
            </a:r>
          </a:p>
          <a:p>
            <a:r>
              <a:rPr lang="id-ID" sz="800" dirty="0" smtClean="0"/>
              <a:t>AccountCode</a:t>
            </a:r>
          </a:p>
          <a:p>
            <a:r>
              <a:rPr lang="id-ID" sz="800" dirty="0" smtClean="0"/>
              <a:t>Source</a:t>
            </a:r>
          </a:p>
          <a:p>
            <a:r>
              <a:rPr lang="id-ID" sz="800" dirty="0" smtClean="0"/>
              <a:t>DocId</a:t>
            </a:r>
          </a:p>
        </p:txBody>
      </p:sp>
      <p:cxnSp>
        <p:nvCxnSpPr>
          <p:cNvPr id="132" name="Straight Arrow Connector 131"/>
          <p:cNvCxnSpPr>
            <a:stCxn id="44" idx="1"/>
            <a:endCxn id="143" idx="3"/>
          </p:cNvCxnSpPr>
          <p:nvPr/>
        </p:nvCxnSpPr>
        <p:spPr>
          <a:xfrm rot="10800000" flipV="1">
            <a:off x="5638800" y="1359188"/>
            <a:ext cx="1371600" cy="2854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" idx="1"/>
            <a:endCxn id="143" idx="3"/>
          </p:cNvCxnSpPr>
          <p:nvPr/>
        </p:nvCxnSpPr>
        <p:spPr>
          <a:xfrm rot="10800000" flipV="1">
            <a:off x="5638800" y="2959388"/>
            <a:ext cx="1219200" cy="125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2"/>
            <a:endCxn id="143" idx="0"/>
          </p:cNvCxnSpPr>
          <p:nvPr/>
        </p:nvCxnSpPr>
        <p:spPr>
          <a:xfrm rot="16200000" flipH="1">
            <a:off x="3302288" y="1778287"/>
            <a:ext cx="1396425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209800" y="3886200"/>
          <a:ext cx="6629401" cy="146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/>
                <a:gridCol w="997307"/>
                <a:gridCol w="1030369"/>
                <a:gridCol w="695472"/>
                <a:gridCol w="762000"/>
                <a:gridCol w="838200"/>
                <a:gridCol w="1905001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DateTime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Position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Department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Amount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AccountCode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1080-01 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&lt;branchCode&gt;&lt;accountCode&gt;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Hutang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Cr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4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2209800" y="3581400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JournalTransaction</a:t>
            </a:r>
            <a:endParaRPr lang="id-ID" sz="1100" dirty="0"/>
          </a:p>
        </p:txBody>
      </p:sp>
      <p:sp>
        <p:nvSpPr>
          <p:cNvPr id="93" name="Rectangle 92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GL Journal Transastions: Pembelian</a:t>
            </a:r>
            <a:endParaRPr lang="id-ID" dirty="0"/>
          </a:p>
        </p:txBody>
      </p:sp>
      <p:sp>
        <p:nvSpPr>
          <p:cNvPr id="102" name="Rectangle 101"/>
          <p:cNvSpPr/>
          <p:nvPr/>
        </p:nvSpPr>
        <p:spPr>
          <a:xfrm>
            <a:off x="0" y="1600200"/>
            <a:ext cx="182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u="sng" dirty="0" smtClean="0"/>
              <a:t>Posting GL Journals</a:t>
            </a:r>
          </a:p>
          <a:p>
            <a:r>
              <a:rPr lang="id-ID" sz="800" b="1" dirty="0" smtClean="0"/>
              <a:t>insertTransaction(</a:t>
            </a:r>
          </a:p>
          <a:p>
            <a:r>
              <a:rPr lang="id-ID" sz="800" b="1" dirty="0" smtClean="0"/>
              <a:t>Journal=“Pembelian”,</a:t>
            </a:r>
          </a:p>
          <a:p>
            <a:r>
              <a:rPr lang="id-ID" sz="800" b="1" dirty="0" smtClean="0"/>
              <a:t>AssetCategory=“Land”,</a:t>
            </a:r>
          </a:p>
          <a:p>
            <a:r>
              <a:rPr lang="id-ID" sz="800" b="1" dirty="0" smtClean="0"/>
              <a:t>Amount=array(100000,100000)</a:t>
            </a:r>
            <a:r>
              <a:rPr lang="id-ID" sz="800" dirty="0" smtClean="0"/>
              <a:t> )</a:t>
            </a:r>
            <a:endParaRPr lang="id-ID" sz="8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381000" y="2971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JournalAccounts for $JournalId, $AssetCategoryId</a:t>
            </a:r>
            <a:endParaRPr lang="id-ID" sz="800" dirty="0"/>
          </a:p>
        </p:txBody>
      </p:sp>
      <p:sp>
        <p:nvSpPr>
          <p:cNvPr id="104" name="Rectangle 103"/>
          <p:cNvSpPr/>
          <p:nvPr/>
        </p:nvSpPr>
        <p:spPr>
          <a:xfrm>
            <a:off x="381000" y="3962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AccountCode = BranchCode + AccountCode</a:t>
            </a:r>
            <a:endParaRPr lang="id-ID" sz="800" dirty="0"/>
          </a:p>
        </p:txBody>
      </p:sp>
      <p:cxnSp>
        <p:nvCxnSpPr>
          <p:cNvPr id="106" name="Elbow Connector 105"/>
          <p:cNvCxnSpPr>
            <a:stCxn id="102" idx="2"/>
            <a:endCxn id="103" idx="0"/>
          </p:cNvCxnSpPr>
          <p:nvPr/>
        </p:nvCxnSpPr>
        <p:spPr>
          <a:xfrm rot="5400000">
            <a:off x="582543" y="2639943"/>
            <a:ext cx="6637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3" idx="2"/>
            <a:endCxn id="104" idx="0"/>
          </p:cNvCxnSpPr>
          <p:nvPr/>
        </p:nvCxnSpPr>
        <p:spPr>
          <a:xfrm rot="5400000">
            <a:off x="647700" y="3695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81000" y="4876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Insert to JournalTransaction</a:t>
            </a:r>
            <a:endParaRPr lang="id-ID" sz="800" dirty="0"/>
          </a:p>
        </p:txBody>
      </p:sp>
      <p:cxnSp>
        <p:nvCxnSpPr>
          <p:cNvPr id="178" name="Elbow Connector 177"/>
          <p:cNvCxnSpPr>
            <a:stCxn id="104" idx="2"/>
            <a:endCxn id="174" idx="0"/>
          </p:cNvCxnSpPr>
          <p:nvPr/>
        </p:nvCxnSpPr>
        <p:spPr>
          <a:xfrm rot="5400000">
            <a:off x="723900" y="46863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981200" y="1143000"/>
            <a:ext cx="7010400" cy="1828800"/>
          </a:xfrm>
          <a:prstGeom prst="roundRect">
            <a:avLst>
              <a:gd name="adj" fmla="val 70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83" name="Table 182"/>
          <p:cNvGraphicFramePr>
            <a:graphicFrameLocks noGrp="1"/>
          </p:cNvGraphicFramePr>
          <p:nvPr/>
        </p:nvGraphicFramePr>
        <p:xfrm>
          <a:off x="2209800" y="1447800"/>
          <a:ext cx="1828799" cy="13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/>
                <a:gridCol w="719667"/>
                <a:gridCol w="838199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TrxGroup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AssetCategory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1</a:t>
                      </a:r>
                      <a:endParaRPr lang="id-ID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Pembelian</a:t>
                      </a:r>
                      <a:endParaRPr lang="id-ID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Land</a:t>
                      </a:r>
                      <a:endParaRPr lang="id-ID" sz="800" u="sng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Pembelian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Building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Pembelian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Perpheral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4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Pembelian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...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Pembelian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...</a:t>
                      </a:r>
                      <a:endParaRPr lang="id-ID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4" name="Table 183"/>
          <p:cNvGraphicFramePr>
            <a:graphicFrameLocks noGrp="1"/>
          </p:cNvGraphicFramePr>
          <p:nvPr/>
        </p:nvGraphicFramePr>
        <p:xfrm>
          <a:off x="4572000" y="1524000"/>
          <a:ext cx="3810000" cy="78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10"/>
                <a:gridCol w="693894"/>
                <a:gridCol w="1189531"/>
                <a:gridCol w="736314"/>
                <a:gridCol w="793751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Position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Movement Target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1080-01 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Hutang Supplier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Cr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5" name="Straight Arrow Connector 184"/>
          <p:cNvCxnSpPr/>
          <p:nvPr/>
        </p:nvCxnSpPr>
        <p:spPr>
          <a:xfrm>
            <a:off x="4114800" y="1828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209800" y="1143000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JournalTemplate</a:t>
            </a:r>
            <a:endParaRPr lang="id-ID" sz="1100" dirty="0"/>
          </a:p>
        </p:txBody>
      </p:sp>
      <p:sp>
        <p:nvSpPr>
          <p:cNvPr id="187" name="Rectangle 186"/>
          <p:cNvSpPr/>
          <p:nvPr/>
        </p:nvSpPr>
        <p:spPr>
          <a:xfrm>
            <a:off x="4583988" y="1262390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JournalTemplateDetail</a:t>
            </a:r>
            <a:endParaRPr lang="id-ID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sp>
        <p:nvSpPr>
          <p:cNvPr id="4" name="Flowchart: Process 3"/>
          <p:cNvSpPr/>
          <p:nvPr/>
        </p:nvSpPr>
        <p:spPr>
          <a:xfrm>
            <a:off x="838199" y="76200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Create New MR </a:t>
            </a:r>
            <a:endParaRPr lang="id-ID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cabang</a:t>
            </a:r>
            <a:endParaRPr lang="id-ID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04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pimcab</a:t>
            </a:r>
            <a:endParaRPr lang="id-ID" sz="800" dirty="0"/>
          </a:p>
        </p:txBody>
      </p:sp>
      <p:sp>
        <p:nvSpPr>
          <p:cNvPr id="7" name="Flowchart: Process 6"/>
          <p:cNvSpPr/>
          <p:nvPr/>
        </p:nvSpPr>
        <p:spPr>
          <a:xfrm>
            <a:off x="838199" y="1371600"/>
            <a:ext cx="900545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Send to Branch Head</a:t>
            </a:r>
            <a:endParaRPr lang="id-ID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838200" y="2209800"/>
            <a:ext cx="900545" cy="426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MR</a:t>
            </a:r>
            <a:endParaRPr lang="id-ID" sz="1000" dirty="0"/>
          </a:p>
        </p:txBody>
      </p:sp>
      <p:cxnSp>
        <p:nvCxnSpPr>
          <p:cNvPr id="10" name="Elbow Connector 9"/>
          <p:cNvCxnSpPr>
            <a:stCxn id="4" idx="2"/>
            <a:endCxn id="7" idx="0"/>
          </p:cNvCxnSpPr>
          <p:nvPr/>
        </p:nvCxnSpPr>
        <p:spPr>
          <a:xfrm rot="5400000">
            <a:off x="1197032" y="1280160"/>
            <a:ext cx="1828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8" idx="0"/>
          </p:cNvCxnSpPr>
          <p:nvPr/>
        </p:nvCxnSpPr>
        <p:spPr>
          <a:xfrm rot="16200000" flipH="1">
            <a:off x="1136072" y="2057399"/>
            <a:ext cx="3048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91" idx="0"/>
          </p:cNvCxnSpPr>
          <p:nvPr/>
        </p:nvCxnSpPr>
        <p:spPr>
          <a:xfrm rot="16200000" flipH="1">
            <a:off x="3219797" y="705196"/>
            <a:ext cx="563880" cy="44265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3" idx="3"/>
            <a:endCxn id="194" idx="2"/>
          </p:cNvCxnSpPr>
          <p:nvPr/>
        </p:nvCxnSpPr>
        <p:spPr>
          <a:xfrm>
            <a:off x="7032171" y="4229100"/>
            <a:ext cx="104502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71600" y="11430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95400" y="1905000"/>
            <a:ext cx="167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sent_to_branch_head</a:t>
            </a:r>
            <a:endParaRPr lang="id-ID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162800" y="4267200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branch_approved</a:t>
            </a:r>
            <a:endParaRPr lang="id-ID" sz="800" dirty="0"/>
          </a:p>
        </p:txBody>
      </p:sp>
      <p:sp>
        <p:nvSpPr>
          <p:cNvPr id="91" name="Flowchart: Decision 90"/>
          <p:cNvSpPr/>
          <p:nvPr/>
        </p:nvSpPr>
        <p:spPr>
          <a:xfrm>
            <a:off x="5029201" y="3200400"/>
            <a:ext cx="1371600" cy="63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Approve?</a:t>
            </a:r>
            <a:endParaRPr lang="id-ID" sz="1000" dirty="0"/>
          </a:p>
        </p:txBody>
      </p:sp>
      <p:sp>
        <p:nvSpPr>
          <p:cNvPr id="103" name="Flowchart: Alternate Process 102"/>
          <p:cNvSpPr/>
          <p:nvPr/>
        </p:nvSpPr>
        <p:spPr>
          <a:xfrm>
            <a:off x="6248400" y="4038600"/>
            <a:ext cx="783771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Approve</a:t>
            </a:r>
            <a:endParaRPr lang="id-ID" sz="1000" dirty="0"/>
          </a:p>
        </p:txBody>
      </p:sp>
      <p:sp>
        <p:nvSpPr>
          <p:cNvPr id="104" name="Flowchart: Alternate Process 103"/>
          <p:cNvSpPr/>
          <p:nvPr/>
        </p:nvSpPr>
        <p:spPr>
          <a:xfrm>
            <a:off x="5334000" y="4038600"/>
            <a:ext cx="7620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Reject</a:t>
            </a:r>
            <a:endParaRPr lang="id-ID" sz="1000" dirty="0"/>
          </a:p>
        </p:txBody>
      </p:sp>
      <p:cxnSp>
        <p:nvCxnSpPr>
          <p:cNvPr id="108" name="Shape 107"/>
          <p:cNvCxnSpPr>
            <a:stCxn id="91" idx="3"/>
            <a:endCxn id="103" idx="0"/>
          </p:cNvCxnSpPr>
          <p:nvPr/>
        </p:nvCxnSpPr>
        <p:spPr>
          <a:xfrm>
            <a:off x="6400801" y="3517900"/>
            <a:ext cx="239485" cy="52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91" idx="2"/>
            <a:endCxn id="104" idx="0"/>
          </p:cNvCxnSpPr>
          <p:nvPr/>
        </p:nvCxnSpPr>
        <p:spPr>
          <a:xfrm rot="5400000">
            <a:off x="5613401" y="3937000"/>
            <a:ext cx="2032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5181600" y="6400800"/>
            <a:ext cx="1077686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 MR Reject</a:t>
            </a:r>
            <a:endParaRPr lang="id-ID" sz="1000" dirty="0"/>
          </a:p>
        </p:txBody>
      </p:sp>
      <p:cxnSp>
        <p:nvCxnSpPr>
          <p:cNvPr id="117" name="Shape 116"/>
          <p:cNvCxnSpPr>
            <a:stCxn id="104" idx="2"/>
            <a:endCxn id="119" idx="0"/>
          </p:cNvCxnSpPr>
          <p:nvPr/>
        </p:nvCxnSpPr>
        <p:spPr>
          <a:xfrm rot="16200000" flipH="1">
            <a:off x="5578021" y="4556578"/>
            <a:ext cx="279400" cy="5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16200000">
            <a:off x="5106912" y="5408688"/>
            <a:ext cx="85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Reject</a:t>
            </a:r>
            <a:endParaRPr lang="id-ID" sz="1000" dirty="0"/>
          </a:p>
        </p:txBody>
      </p:sp>
      <p:sp>
        <p:nvSpPr>
          <p:cNvPr id="119" name="Flowchart: Process 118"/>
          <p:cNvSpPr/>
          <p:nvPr/>
        </p:nvSpPr>
        <p:spPr>
          <a:xfrm>
            <a:off x="5181600" y="46990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 MR Reject Notes</a:t>
            </a:r>
            <a:endParaRPr lang="id-ID" sz="1000" dirty="0"/>
          </a:p>
        </p:txBody>
      </p:sp>
      <p:cxnSp>
        <p:nvCxnSpPr>
          <p:cNvPr id="125" name="Shape 124"/>
          <p:cNvCxnSpPr>
            <a:stCxn id="119" idx="2"/>
            <a:endCxn id="115" idx="0"/>
          </p:cNvCxnSpPr>
          <p:nvPr/>
        </p:nvCxnSpPr>
        <p:spPr>
          <a:xfrm rot="5400000">
            <a:off x="5123543" y="5803900"/>
            <a:ext cx="1193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Procurement (MR at Branch)</a:t>
            </a:r>
            <a:endParaRPr lang="id-ID" dirty="0"/>
          </a:p>
        </p:txBody>
      </p:sp>
      <p:sp>
        <p:nvSpPr>
          <p:cNvPr id="116" name="Flowchart: Alternate Process 115"/>
          <p:cNvSpPr/>
          <p:nvPr/>
        </p:nvSpPr>
        <p:spPr>
          <a:xfrm>
            <a:off x="4191000" y="4064000"/>
            <a:ext cx="772886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Cancel</a:t>
            </a:r>
            <a:endParaRPr lang="id-ID" sz="1000" dirty="0"/>
          </a:p>
        </p:txBody>
      </p:sp>
      <p:cxnSp>
        <p:nvCxnSpPr>
          <p:cNvPr id="120" name="Shape 116"/>
          <p:cNvCxnSpPr>
            <a:stCxn id="116" idx="2"/>
            <a:endCxn id="121" idx="0"/>
          </p:cNvCxnSpPr>
          <p:nvPr/>
        </p:nvCxnSpPr>
        <p:spPr>
          <a:xfrm rot="5400000">
            <a:off x="4450443" y="4572000"/>
            <a:ext cx="25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Process 120"/>
          <p:cNvSpPr/>
          <p:nvPr/>
        </p:nvSpPr>
        <p:spPr>
          <a:xfrm>
            <a:off x="4038600" y="4699000"/>
            <a:ext cx="1077686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Fill MR Cancel Notes</a:t>
            </a:r>
            <a:endParaRPr lang="id-ID" sz="1000" dirty="0"/>
          </a:p>
        </p:txBody>
      </p:sp>
      <p:cxnSp>
        <p:nvCxnSpPr>
          <p:cNvPr id="152" name="Shape 151"/>
          <p:cNvCxnSpPr>
            <a:stCxn id="91" idx="1"/>
            <a:endCxn id="116" idx="0"/>
          </p:cNvCxnSpPr>
          <p:nvPr/>
        </p:nvCxnSpPr>
        <p:spPr>
          <a:xfrm rot="10800000" flipV="1">
            <a:off x="4577443" y="3517900"/>
            <a:ext cx="451758" cy="546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Process 163"/>
          <p:cNvSpPr/>
          <p:nvPr/>
        </p:nvSpPr>
        <p:spPr>
          <a:xfrm>
            <a:off x="4038600" y="5943600"/>
            <a:ext cx="1077686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List MR Reject</a:t>
            </a:r>
            <a:endParaRPr lang="id-ID" sz="1000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986678" y="5385922"/>
            <a:ext cx="959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 Cancel</a:t>
            </a:r>
            <a:endParaRPr lang="id-ID" sz="1000" dirty="0"/>
          </a:p>
        </p:txBody>
      </p:sp>
      <p:cxnSp>
        <p:nvCxnSpPr>
          <p:cNvPr id="166" name="Shape 124"/>
          <p:cNvCxnSpPr>
            <a:stCxn id="121" idx="2"/>
            <a:endCxn id="164" idx="0"/>
          </p:cNvCxnSpPr>
          <p:nvPr/>
        </p:nvCxnSpPr>
        <p:spPr>
          <a:xfrm rot="5400000">
            <a:off x="4209143" y="5575300"/>
            <a:ext cx="736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Process 169"/>
          <p:cNvSpPr/>
          <p:nvPr/>
        </p:nvSpPr>
        <p:spPr>
          <a:xfrm>
            <a:off x="1524000" y="59436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Edit MR</a:t>
            </a:r>
            <a:endParaRPr lang="id-ID" sz="1000" dirty="0"/>
          </a:p>
        </p:txBody>
      </p:sp>
      <p:cxnSp>
        <p:nvCxnSpPr>
          <p:cNvPr id="172" name="Elbow Connector 171"/>
          <p:cNvCxnSpPr>
            <a:stCxn id="164" idx="1"/>
            <a:endCxn id="170" idx="3"/>
          </p:cNvCxnSpPr>
          <p:nvPr/>
        </p:nvCxnSpPr>
        <p:spPr>
          <a:xfrm rot="10800000">
            <a:off x="2514600" y="6096000"/>
            <a:ext cx="152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590800" y="6019800"/>
            <a:ext cx="51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draft</a:t>
            </a:r>
            <a:endParaRPr lang="id-ID" sz="1000" dirty="0"/>
          </a:p>
        </p:txBody>
      </p:sp>
      <p:cxnSp>
        <p:nvCxnSpPr>
          <p:cNvPr id="175" name="Elbow Connector 174"/>
          <p:cNvCxnSpPr>
            <a:stCxn id="170" idx="1"/>
            <a:endCxn id="7" idx="1"/>
          </p:cNvCxnSpPr>
          <p:nvPr/>
        </p:nvCxnSpPr>
        <p:spPr>
          <a:xfrm rot="10800000">
            <a:off x="838200" y="1638300"/>
            <a:ext cx="685801" cy="4457700"/>
          </a:xfrm>
          <a:prstGeom prst="bentConnector3">
            <a:avLst>
              <a:gd name="adj1" fmla="val 1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572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8077200" y="38862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GS</a:t>
            </a:r>
          </a:p>
          <a:p>
            <a:pPr algn="ctr"/>
            <a:r>
              <a:rPr lang="id-ID" sz="1100" dirty="0" smtClean="0"/>
              <a:t>Admin</a:t>
            </a:r>
            <a:endParaRPr lang="id-ID" sz="1100" dirty="0"/>
          </a:p>
        </p:txBody>
      </p:sp>
      <p:sp>
        <p:nvSpPr>
          <p:cNvPr id="46" name="Flowchart: Process 45"/>
          <p:cNvSpPr/>
          <p:nvPr/>
        </p:nvSpPr>
        <p:spPr>
          <a:xfrm>
            <a:off x="1524000" y="64008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Archive</a:t>
            </a:r>
            <a:endParaRPr lang="id-ID" sz="1000" dirty="0"/>
          </a:p>
        </p:txBody>
      </p:sp>
      <p:cxnSp>
        <p:nvCxnSpPr>
          <p:cNvPr id="49" name="Straight Arrow Connector 48"/>
          <p:cNvCxnSpPr>
            <a:stCxn id="115" idx="1"/>
            <a:endCxn id="46" idx="3"/>
          </p:cNvCxnSpPr>
          <p:nvPr/>
        </p:nvCxnSpPr>
        <p:spPr>
          <a:xfrm rot="10800000">
            <a:off x="2514600" y="65532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209800" y="3886200"/>
          <a:ext cx="6629401" cy="169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/>
                <a:gridCol w="741948"/>
                <a:gridCol w="1676400"/>
                <a:gridCol w="685800"/>
                <a:gridCol w="762000"/>
                <a:gridCol w="685800"/>
                <a:gridCol w="1676401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DateTime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</a:t>
                      </a:r>
                      <a:r>
                        <a:rPr lang="id-ID" sz="800" baseline="0" dirty="0" smtClean="0"/>
                        <a:t> </a:t>
                      </a:r>
                      <a:r>
                        <a:rPr lang="id-ID" sz="800" dirty="0" smtClean="0"/>
                        <a:t>Position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Department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Amount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AccountCode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Akumulasi penyusutan</a:t>
                      </a:r>
                      <a:r>
                        <a:rPr lang="id-ID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Building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4,000,000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&lt;branchCode1&gt;&lt;accountCode&gt;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Cabang yang dituju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6,000,000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&lt;branchCode1&gt;&lt;accountCode&gt;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&lt;branchCode1&gt;&lt;accountCode&gt;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2010-05-05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Building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Db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10,000,000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&lt;branchCode20&gt;&lt;accountCode&gt;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2010-05-05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Cabang Asal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6,000,000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&lt;branchCode20&gt;&lt;accountCode&gt;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2010-05-05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Akumulasi penyusutan</a:t>
                      </a:r>
                      <a:r>
                        <a:rPr lang="id-ID" sz="8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Building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4,000,000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&lt;branchCode20&gt;&lt;accountCode&gt;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2209800" y="3581400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JournalTransaction</a:t>
            </a:r>
            <a:endParaRPr lang="id-ID" sz="1100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GL Journal Transastions: Movement</a:t>
            </a:r>
            <a:endParaRPr lang="id-ID" dirty="0"/>
          </a:p>
        </p:txBody>
      </p:sp>
      <p:sp>
        <p:nvSpPr>
          <p:cNvPr id="102" name="Rectangle 101"/>
          <p:cNvSpPr/>
          <p:nvPr/>
        </p:nvSpPr>
        <p:spPr>
          <a:xfrm>
            <a:off x="0" y="1600200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u="sng" dirty="0" smtClean="0"/>
              <a:t>Posting GL Journals</a:t>
            </a:r>
          </a:p>
          <a:p>
            <a:r>
              <a:rPr lang="id-ID" sz="800" b="1" dirty="0" smtClean="0"/>
              <a:t>insertTransaction(</a:t>
            </a:r>
          </a:p>
          <a:p>
            <a:r>
              <a:rPr lang="id-ID" sz="800" b="1" dirty="0" smtClean="0"/>
              <a:t>Journal=“Pembelian”,</a:t>
            </a:r>
          </a:p>
          <a:p>
            <a:r>
              <a:rPr lang="id-ID" sz="800" b="1" dirty="0" smtClean="0"/>
              <a:t>AssetCategory=“Land”,</a:t>
            </a:r>
          </a:p>
          <a:p>
            <a:r>
              <a:rPr lang="id-ID" sz="800" b="1" dirty="0" smtClean="0"/>
              <a:t>Amount=</a:t>
            </a:r>
          </a:p>
          <a:p>
            <a:r>
              <a:rPr lang="id-ID" sz="800" b="1" dirty="0" smtClean="0"/>
              <a:t>array(4000000, 6000000, 10000000)</a:t>
            </a:r>
            <a:r>
              <a:rPr lang="id-ID" sz="800" dirty="0" smtClean="0"/>
              <a:t> )</a:t>
            </a:r>
            <a:endParaRPr lang="id-ID" sz="8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381000" y="2971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JournalAccounts for $JournalId, $AssetCategoryId</a:t>
            </a:r>
            <a:endParaRPr lang="id-ID" sz="800" dirty="0"/>
          </a:p>
        </p:txBody>
      </p:sp>
      <p:sp>
        <p:nvSpPr>
          <p:cNvPr id="104" name="Rectangle 103"/>
          <p:cNvSpPr/>
          <p:nvPr/>
        </p:nvSpPr>
        <p:spPr>
          <a:xfrm>
            <a:off x="381000" y="3962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AccountCode = BranchCode + AccountCode</a:t>
            </a:r>
            <a:endParaRPr lang="id-ID" sz="800" dirty="0"/>
          </a:p>
        </p:txBody>
      </p:sp>
      <p:cxnSp>
        <p:nvCxnSpPr>
          <p:cNvPr id="106" name="Elbow Connector 105"/>
          <p:cNvCxnSpPr>
            <a:stCxn id="102" idx="2"/>
            <a:endCxn id="103" idx="0"/>
          </p:cNvCxnSpPr>
          <p:nvPr/>
        </p:nvCxnSpPr>
        <p:spPr>
          <a:xfrm rot="5400000">
            <a:off x="644099" y="2701498"/>
            <a:ext cx="54060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3" idx="2"/>
            <a:endCxn id="104" idx="0"/>
          </p:cNvCxnSpPr>
          <p:nvPr/>
        </p:nvCxnSpPr>
        <p:spPr>
          <a:xfrm rot="5400000">
            <a:off x="647700" y="3695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81000" y="4876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Insert to JournalTransaction</a:t>
            </a:r>
            <a:endParaRPr lang="id-ID" sz="800" dirty="0"/>
          </a:p>
        </p:txBody>
      </p:sp>
      <p:cxnSp>
        <p:nvCxnSpPr>
          <p:cNvPr id="178" name="Elbow Connector 177"/>
          <p:cNvCxnSpPr>
            <a:stCxn id="104" idx="2"/>
            <a:endCxn id="174" idx="0"/>
          </p:cNvCxnSpPr>
          <p:nvPr/>
        </p:nvCxnSpPr>
        <p:spPr>
          <a:xfrm rot="5400000">
            <a:off x="723900" y="46863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981200" y="457200"/>
            <a:ext cx="7010400" cy="2514600"/>
          </a:xfrm>
          <a:prstGeom prst="roundRect">
            <a:avLst>
              <a:gd name="adj" fmla="val 70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83" name="Table 182"/>
          <p:cNvGraphicFramePr>
            <a:graphicFrameLocks noGrp="1"/>
          </p:cNvGraphicFramePr>
          <p:nvPr/>
        </p:nvGraphicFramePr>
        <p:xfrm>
          <a:off x="2209800" y="772158"/>
          <a:ext cx="1905000" cy="13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22"/>
                <a:gridCol w="829029"/>
                <a:gridCol w="793749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JournalGroup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AssetCategory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1</a:t>
                      </a:r>
                      <a:endParaRPr lang="id-ID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Mutasi</a:t>
                      </a:r>
                      <a:endParaRPr lang="id-ID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Land</a:t>
                      </a:r>
                      <a:endParaRPr lang="id-ID" sz="800" u="none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Mutasi</a:t>
                      </a:r>
                      <a:endParaRPr lang="id-ID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Building</a:t>
                      </a:r>
                      <a:endParaRPr lang="id-ID" sz="800" u="sng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Mutasi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Perpheral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4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Mutasi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Inventaris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Mutasi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Leasehold</a:t>
                      </a:r>
                      <a:endParaRPr lang="id-ID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4" name="Table 183"/>
          <p:cNvGraphicFramePr>
            <a:graphicFrameLocks noGrp="1"/>
          </p:cNvGraphicFramePr>
          <p:nvPr/>
        </p:nvGraphicFramePr>
        <p:xfrm>
          <a:off x="4572000" y="718810"/>
          <a:ext cx="3657600" cy="181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  <a:gridCol w="1600200"/>
                <a:gridCol w="533400"/>
                <a:gridCol w="685800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JournalPositionId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MovementTarget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Akumulasi penyusutan</a:t>
                      </a:r>
                      <a:r>
                        <a:rPr lang="id-ID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Building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Source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Cabang yang dituju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Source 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Building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Db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Cabang Asal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Akumulasi penyusutan</a:t>
                      </a:r>
                      <a:r>
                        <a:rPr lang="id-ID" sz="8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Building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Dest</a:t>
                      </a:r>
                      <a:endParaRPr lang="id-ID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5" name="Straight Arrow Connector 184"/>
          <p:cNvCxnSpPr/>
          <p:nvPr/>
        </p:nvCxnSpPr>
        <p:spPr>
          <a:xfrm>
            <a:off x="4114800" y="137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209800" y="467358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JournalTemplate</a:t>
            </a:r>
            <a:endParaRPr lang="id-ID" sz="1100" dirty="0"/>
          </a:p>
        </p:txBody>
      </p:sp>
      <p:sp>
        <p:nvSpPr>
          <p:cNvPr id="187" name="Rectangle 186"/>
          <p:cNvSpPr/>
          <p:nvPr/>
        </p:nvSpPr>
        <p:spPr>
          <a:xfrm>
            <a:off x="4583988" y="457200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JournalTemplateDetail</a:t>
            </a:r>
            <a:endParaRPr lang="id-ID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209800" y="3886200"/>
          <a:ext cx="6629401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/>
                <a:gridCol w="741948"/>
                <a:gridCol w="1676400"/>
                <a:gridCol w="609600"/>
                <a:gridCol w="762000"/>
                <a:gridCol w="838200"/>
                <a:gridCol w="1600201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DateTime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Position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Department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Amount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AccountCode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Akumulasi penyusutan</a:t>
                      </a:r>
                      <a:r>
                        <a:rPr lang="id-ID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Building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15,000,000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&lt;branchCode&gt;&lt;accountCode&gt;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2010-05-05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Biaya non operasional linnya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&lt;branchCode&gt;&lt;accountCode&gt;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2010-05-05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Cr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 smtClean="0"/>
                        <a:t>14,999,999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dirty="0" smtClean="0"/>
                        <a:t>&lt;branchCode&gt;&lt;accountCode&gt;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2209800" y="3581400"/>
            <a:ext cx="12955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JournalTransaction</a:t>
            </a:r>
          </a:p>
          <a:p>
            <a:endParaRPr lang="id-ID" sz="1100" dirty="0"/>
          </a:p>
        </p:txBody>
      </p:sp>
      <p:sp>
        <p:nvSpPr>
          <p:cNvPr id="93" name="Rectangle 92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GL Journal Transastions: Write off</a:t>
            </a:r>
            <a:endParaRPr lang="id-ID" dirty="0"/>
          </a:p>
        </p:txBody>
      </p:sp>
      <p:sp>
        <p:nvSpPr>
          <p:cNvPr id="102" name="Rectangle 101"/>
          <p:cNvSpPr/>
          <p:nvPr/>
        </p:nvSpPr>
        <p:spPr>
          <a:xfrm>
            <a:off x="0" y="1600200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u="sng" dirty="0" smtClean="0"/>
              <a:t>Posting GL Journals</a:t>
            </a:r>
          </a:p>
          <a:p>
            <a:r>
              <a:rPr lang="id-ID" sz="800" b="1" dirty="0" smtClean="0"/>
              <a:t>insertTransaction(</a:t>
            </a:r>
          </a:p>
          <a:p>
            <a:r>
              <a:rPr lang="id-ID" sz="800" b="1" dirty="0" smtClean="0"/>
              <a:t>Journal=“</a:t>
            </a:r>
            <a:r>
              <a:rPr lang="id-ID" sz="800" dirty="0" smtClean="0"/>
              <a:t>Write Off</a:t>
            </a:r>
            <a:r>
              <a:rPr lang="id-ID" sz="800" b="1" dirty="0" smtClean="0"/>
              <a:t>”,</a:t>
            </a:r>
          </a:p>
          <a:p>
            <a:r>
              <a:rPr lang="id-ID" sz="800" b="1" dirty="0" smtClean="0"/>
              <a:t>AssetCategory=“Building”,</a:t>
            </a:r>
          </a:p>
          <a:p>
            <a:r>
              <a:rPr lang="id-ID" sz="800" b="1" dirty="0" smtClean="0"/>
              <a:t>Amount=</a:t>
            </a:r>
          </a:p>
          <a:p>
            <a:r>
              <a:rPr lang="id-ID" sz="800" b="1" dirty="0" smtClean="0"/>
              <a:t>array(15000000, 1 , 14999999)</a:t>
            </a:r>
            <a:r>
              <a:rPr lang="id-ID" sz="800" dirty="0" smtClean="0"/>
              <a:t> )</a:t>
            </a:r>
            <a:endParaRPr lang="id-ID" sz="8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381000" y="2971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Get JournalAccounts for $JournalId, $AssetCategoryId</a:t>
            </a:r>
            <a:endParaRPr lang="id-ID" sz="800" dirty="0"/>
          </a:p>
        </p:txBody>
      </p:sp>
      <p:sp>
        <p:nvSpPr>
          <p:cNvPr id="104" name="Rectangle 103"/>
          <p:cNvSpPr/>
          <p:nvPr/>
        </p:nvSpPr>
        <p:spPr>
          <a:xfrm>
            <a:off x="381000" y="3962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AccountCode = BranchCode + AccountCode</a:t>
            </a:r>
            <a:endParaRPr lang="id-ID" sz="800" dirty="0"/>
          </a:p>
        </p:txBody>
      </p:sp>
      <p:cxnSp>
        <p:nvCxnSpPr>
          <p:cNvPr id="106" name="Elbow Connector 105"/>
          <p:cNvCxnSpPr>
            <a:stCxn id="102" idx="2"/>
            <a:endCxn id="103" idx="0"/>
          </p:cNvCxnSpPr>
          <p:nvPr/>
        </p:nvCxnSpPr>
        <p:spPr>
          <a:xfrm rot="5400000">
            <a:off x="644099" y="2701498"/>
            <a:ext cx="54060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3" idx="2"/>
            <a:endCxn id="104" idx="0"/>
          </p:cNvCxnSpPr>
          <p:nvPr/>
        </p:nvCxnSpPr>
        <p:spPr>
          <a:xfrm rot="5400000">
            <a:off x="647700" y="3695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81000" y="4876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Insert to JournalTransaction</a:t>
            </a:r>
            <a:endParaRPr lang="id-ID" sz="800" dirty="0"/>
          </a:p>
        </p:txBody>
      </p:sp>
      <p:cxnSp>
        <p:nvCxnSpPr>
          <p:cNvPr id="178" name="Elbow Connector 177"/>
          <p:cNvCxnSpPr>
            <a:stCxn id="104" idx="2"/>
            <a:endCxn id="174" idx="0"/>
          </p:cNvCxnSpPr>
          <p:nvPr/>
        </p:nvCxnSpPr>
        <p:spPr>
          <a:xfrm rot="5400000">
            <a:off x="723900" y="46863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981200" y="457200"/>
            <a:ext cx="7010400" cy="2514600"/>
          </a:xfrm>
          <a:prstGeom prst="roundRect">
            <a:avLst>
              <a:gd name="adj" fmla="val 70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83" name="Table 182"/>
          <p:cNvGraphicFramePr>
            <a:graphicFrameLocks noGrp="1"/>
          </p:cNvGraphicFramePr>
          <p:nvPr/>
        </p:nvGraphicFramePr>
        <p:xfrm>
          <a:off x="2209800" y="772158"/>
          <a:ext cx="1905000" cy="13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22"/>
                <a:gridCol w="829029"/>
                <a:gridCol w="793749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JournalGroup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AssetCategory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1</a:t>
                      </a:r>
                      <a:endParaRPr lang="id-ID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Write Off</a:t>
                      </a:r>
                      <a:endParaRPr lang="id-ID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Land</a:t>
                      </a:r>
                      <a:endParaRPr lang="id-ID" sz="800" u="none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Write Off</a:t>
                      </a:r>
                      <a:endParaRPr lang="id-ID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sng" dirty="0" smtClean="0"/>
                        <a:t>Building</a:t>
                      </a:r>
                      <a:endParaRPr lang="id-ID" sz="800" u="sng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3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Write Off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Perpheral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4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Write Off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Inventaris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5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u="none" dirty="0" smtClean="0"/>
                        <a:t>Write Off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Leasehold</a:t>
                      </a:r>
                      <a:endParaRPr lang="id-ID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4" name="Table 183"/>
          <p:cNvGraphicFramePr>
            <a:graphicFrameLocks noGrp="1"/>
          </p:cNvGraphicFramePr>
          <p:nvPr/>
        </p:nvGraphicFramePr>
        <p:xfrm>
          <a:off x="4572000" y="718810"/>
          <a:ext cx="3657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  <a:gridCol w="1600200"/>
                <a:gridCol w="533400"/>
                <a:gridCol w="685800"/>
              </a:tblGrid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 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AccountId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JournalPositionId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MovementTarget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1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Akumulasi penyusutan</a:t>
                      </a:r>
                      <a:r>
                        <a:rPr lang="id-ID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Building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null</a:t>
                      </a:r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2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Biaya non operasional linnya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Db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/>
                        <a:t>null</a:t>
                      </a:r>
                      <a:endParaRPr lang="id-ID" sz="800" dirty="0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id-ID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5" name="Straight Arrow Connector 184"/>
          <p:cNvCxnSpPr/>
          <p:nvPr/>
        </p:nvCxnSpPr>
        <p:spPr>
          <a:xfrm>
            <a:off x="4114800" y="137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209800" y="467358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JournalTemplate</a:t>
            </a:r>
            <a:endParaRPr lang="id-ID" sz="1100" dirty="0"/>
          </a:p>
        </p:txBody>
      </p:sp>
      <p:sp>
        <p:nvSpPr>
          <p:cNvPr id="187" name="Rectangle 186"/>
          <p:cNvSpPr/>
          <p:nvPr/>
        </p:nvSpPr>
        <p:spPr>
          <a:xfrm>
            <a:off x="4583988" y="457200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100" b="1" dirty="0" smtClean="0"/>
              <a:t>JournalTemplateDetail</a:t>
            </a:r>
            <a:endParaRPr lang="id-ID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Pembayaran Uang Muka, Termin, dan Pelunasan Invoice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PO</a:t>
            </a:r>
            <a:endParaRPr lang="id-ID" sz="1000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Input Uang Muka</a:t>
            </a:r>
            <a:endParaRPr lang="id-ID" sz="1000" dirty="0"/>
          </a:p>
        </p:txBody>
      </p:sp>
      <p:sp>
        <p:nvSpPr>
          <p:cNvPr id="8" name="Rectangle 7"/>
          <p:cNvSpPr/>
          <p:nvPr/>
        </p:nvSpPr>
        <p:spPr>
          <a:xfrm>
            <a:off x="2057400" y="914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DO</a:t>
            </a:r>
            <a:endParaRPr lang="id-ID" sz="1000" dirty="0"/>
          </a:p>
        </p:txBody>
      </p:sp>
      <p:sp>
        <p:nvSpPr>
          <p:cNvPr id="10" name="Rectangle 9"/>
          <p:cNvSpPr/>
          <p:nvPr/>
        </p:nvSpPr>
        <p:spPr>
          <a:xfrm>
            <a:off x="3657600" y="914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Invoice</a:t>
            </a:r>
            <a:endParaRPr lang="id-ID" sz="1000" dirty="0"/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1295400" y="1066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2971800" y="1066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828800"/>
            <a:ext cx="1676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Pada saat journal penerimaan , cek apakah ada uang muka (DP) untuk PO ini</a:t>
            </a:r>
          </a:p>
          <a:p>
            <a:endParaRPr lang="id-ID" sz="900" dirty="0" smtClean="0"/>
          </a:p>
          <a:p>
            <a:r>
              <a:rPr lang="id-ID" sz="900" dirty="0" smtClean="0"/>
              <a:t>Jika ada, maka besaran DP diincludekan pada saat generate journal penerimaan sbb:</a:t>
            </a:r>
          </a:p>
          <a:p>
            <a:endParaRPr lang="id-ID" sz="900" dirty="0" smtClean="0"/>
          </a:p>
          <a:p>
            <a:r>
              <a:rPr lang="id-ID" sz="900" dirty="0" smtClean="0"/>
              <a:t>Db:  Fixed Asset</a:t>
            </a:r>
          </a:p>
          <a:p>
            <a:r>
              <a:rPr lang="id-ID" sz="900" dirty="0" smtClean="0"/>
              <a:t>Cr:       Hutang Suppiler</a:t>
            </a:r>
          </a:p>
          <a:p>
            <a:r>
              <a:rPr lang="id-ID" sz="900" u="sng" dirty="0" smtClean="0">
                <a:solidFill>
                  <a:schemeClr val="accent1"/>
                </a:solidFill>
              </a:rPr>
              <a:t>Cr:       Uang Muka</a:t>
            </a:r>
          </a:p>
          <a:p>
            <a:endParaRPr lang="id-ID" sz="900" dirty="0" smtClean="0"/>
          </a:p>
          <a:p>
            <a:endParaRPr lang="id-ID" sz="900" dirty="0" smtClean="0"/>
          </a:p>
          <a:p>
            <a:endParaRPr lang="id-ID" sz="900" dirty="0" smtClean="0"/>
          </a:p>
          <a:p>
            <a:endParaRPr lang="id-ID" sz="900" dirty="0" smtClean="0"/>
          </a:p>
          <a:p>
            <a:r>
              <a:rPr lang="id-ID" sz="900" dirty="0" smtClean="0"/>
              <a:t>Db:  Fixed Asset               200jt</a:t>
            </a:r>
          </a:p>
          <a:p>
            <a:r>
              <a:rPr lang="id-ID" sz="900" dirty="0" smtClean="0"/>
              <a:t>Cr:       Hutang Supplier    80jt</a:t>
            </a:r>
          </a:p>
          <a:p>
            <a:r>
              <a:rPr lang="id-ID" sz="900" dirty="0" smtClean="0"/>
              <a:t>Cr:       Uang Muka             20jt</a:t>
            </a:r>
          </a:p>
          <a:p>
            <a:endParaRPr lang="id-ID" sz="900" dirty="0" smtClean="0"/>
          </a:p>
          <a:p>
            <a:r>
              <a:rPr lang="id-ID" sz="900" dirty="0" smtClean="0"/>
              <a:t>Sisa hutang supplier 80jt</a:t>
            </a:r>
            <a:endParaRPr lang="id-ID" sz="900" dirty="0"/>
          </a:p>
        </p:txBody>
      </p:sp>
      <p:sp>
        <p:nvSpPr>
          <p:cNvPr id="18" name="Rectangle 17"/>
          <p:cNvSpPr/>
          <p:nvPr/>
        </p:nvSpPr>
        <p:spPr>
          <a:xfrm>
            <a:off x="5562600" y="914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Invoice Payment</a:t>
            </a:r>
            <a:endParaRPr lang="id-ID" sz="1000" dirty="0"/>
          </a:p>
        </p:txBody>
      </p:sp>
      <p:cxnSp>
        <p:nvCxnSpPr>
          <p:cNvPr id="20" name="Straight Arrow Connector 19"/>
          <p:cNvCxnSpPr>
            <a:stCxn id="10" idx="3"/>
            <a:endCxn id="18" idx="1"/>
          </p:cNvCxnSpPr>
          <p:nvPr/>
        </p:nvCxnSpPr>
        <p:spPr>
          <a:xfrm>
            <a:off x="4572000" y="1066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57400"/>
            <a:ext cx="1371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Pada saat process uang muka (DP), generate journal Uang Muka Pembelian :</a:t>
            </a:r>
          </a:p>
          <a:p>
            <a:endParaRPr lang="id-ID" sz="900" dirty="0" smtClean="0"/>
          </a:p>
          <a:p>
            <a:r>
              <a:rPr lang="id-ID" sz="900" dirty="0" smtClean="0"/>
              <a:t>Db: Uang Muka</a:t>
            </a:r>
          </a:p>
          <a:p>
            <a:r>
              <a:rPr lang="id-ID" sz="900" dirty="0" smtClean="0"/>
              <a:t>Cr:       Kas Bank</a:t>
            </a:r>
          </a:p>
          <a:p>
            <a:endParaRPr lang="id-ID" sz="900" dirty="0" smtClean="0"/>
          </a:p>
          <a:p>
            <a:endParaRPr lang="id-ID" sz="900" dirty="0" smtClean="0"/>
          </a:p>
          <a:p>
            <a:endParaRPr lang="id-ID" sz="900" dirty="0" smtClean="0"/>
          </a:p>
          <a:p>
            <a:r>
              <a:rPr lang="id-ID" sz="900" dirty="0" smtClean="0"/>
              <a:t>Misal: Beli FA Rp 100 juta DP 20%:</a:t>
            </a:r>
          </a:p>
          <a:p>
            <a:endParaRPr lang="id-ID" sz="900" dirty="0" smtClean="0"/>
          </a:p>
          <a:p>
            <a:r>
              <a:rPr lang="id-ID" sz="900" dirty="0" smtClean="0"/>
              <a:t>Db: Uang muka 20jt</a:t>
            </a:r>
          </a:p>
          <a:p>
            <a:r>
              <a:rPr lang="id-ID" sz="900" dirty="0" smtClean="0"/>
              <a:t>Cr:       Kas Bank 20 jt</a:t>
            </a:r>
            <a:endParaRPr lang="id-ID" sz="900" dirty="0"/>
          </a:p>
        </p:txBody>
      </p:sp>
      <p:sp>
        <p:nvSpPr>
          <p:cNvPr id="24" name="Rectangle 23"/>
          <p:cNvSpPr/>
          <p:nvPr/>
        </p:nvSpPr>
        <p:spPr>
          <a:xfrm>
            <a:off x="2057400" y="1371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Receive Journal</a:t>
            </a:r>
            <a:endParaRPr lang="id-ID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1828800"/>
            <a:ext cx="1752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Pada saat input_payment, baik itu termin maupun sekaligus, </a:t>
            </a:r>
            <a:endParaRPr lang="id-ID" sz="900" dirty="0" smtClean="0"/>
          </a:p>
          <a:p>
            <a:r>
              <a:rPr lang="id-ID" sz="900" dirty="0" smtClean="0"/>
              <a:t>Generate journal pembayaran:</a:t>
            </a:r>
          </a:p>
          <a:p>
            <a:endParaRPr lang="id-ID" sz="900" dirty="0" smtClean="0"/>
          </a:p>
          <a:p>
            <a:r>
              <a:rPr lang="id-ID" sz="900" dirty="0" smtClean="0"/>
              <a:t>Db: Hutang Supplier</a:t>
            </a:r>
          </a:p>
          <a:p>
            <a:r>
              <a:rPr lang="id-ID" sz="900" dirty="0" smtClean="0"/>
              <a:t>Cr:       Kas Bank</a:t>
            </a:r>
          </a:p>
          <a:p>
            <a:endParaRPr lang="id-ID" sz="900" dirty="0" smtClean="0"/>
          </a:p>
          <a:p>
            <a:endParaRPr lang="id-ID" sz="900" dirty="0" smtClean="0"/>
          </a:p>
          <a:p>
            <a:endParaRPr lang="id-ID" sz="900" dirty="0" smtClean="0"/>
          </a:p>
          <a:p>
            <a:r>
              <a:rPr lang="id-ID" sz="900" dirty="0" smtClean="0"/>
              <a:t>Term1</a:t>
            </a:r>
          </a:p>
          <a:p>
            <a:r>
              <a:rPr lang="id-ID" sz="900" dirty="0" smtClean="0"/>
              <a:t>Db: Hutang Supplier    30 jt</a:t>
            </a:r>
          </a:p>
          <a:p>
            <a:r>
              <a:rPr lang="id-ID" sz="900" dirty="0" smtClean="0"/>
              <a:t>Cr:      Kas Bank              30 jt</a:t>
            </a:r>
          </a:p>
          <a:p>
            <a:endParaRPr lang="id-ID" sz="900" dirty="0" smtClean="0"/>
          </a:p>
          <a:p>
            <a:r>
              <a:rPr lang="id-ID" sz="900" dirty="0" smtClean="0"/>
              <a:t>Sisa Hutang: 50jt</a:t>
            </a:r>
          </a:p>
          <a:p>
            <a:endParaRPr lang="id-ID" sz="900" dirty="0" smtClean="0"/>
          </a:p>
          <a:p>
            <a:r>
              <a:rPr lang="id-ID" sz="900" dirty="0" smtClean="0"/>
              <a:t>Term2 (lunas hutang 80 juta)</a:t>
            </a:r>
            <a:endParaRPr lang="id-ID" sz="900" dirty="0" smtClean="0"/>
          </a:p>
          <a:p>
            <a:r>
              <a:rPr lang="id-ID" sz="900" dirty="0" smtClean="0"/>
              <a:t>Db: Hutang Supplier    </a:t>
            </a:r>
            <a:r>
              <a:rPr lang="id-ID" sz="900" dirty="0" smtClean="0"/>
              <a:t>50 </a:t>
            </a:r>
            <a:r>
              <a:rPr lang="id-ID" sz="900" dirty="0" smtClean="0"/>
              <a:t>jt</a:t>
            </a:r>
          </a:p>
          <a:p>
            <a:r>
              <a:rPr lang="id-ID" sz="900" dirty="0" smtClean="0"/>
              <a:t>Cr:      Kas Bank              </a:t>
            </a:r>
            <a:r>
              <a:rPr lang="id-ID" sz="900" dirty="0" smtClean="0"/>
              <a:t>50 </a:t>
            </a:r>
            <a:r>
              <a:rPr lang="id-ID" sz="900" dirty="0" smtClean="0"/>
              <a:t>jt</a:t>
            </a:r>
          </a:p>
          <a:p>
            <a:endParaRPr lang="id-ID" sz="900" dirty="0" smtClean="0"/>
          </a:p>
          <a:p>
            <a:r>
              <a:rPr lang="id-ID" sz="900" dirty="0" smtClean="0"/>
              <a:t>Sisa Hutang: 0 (lunas)..</a:t>
            </a:r>
          </a:p>
          <a:p>
            <a:r>
              <a:rPr lang="id-ID" sz="900" dirty="0" smtClean="0"/>
              <a:t>Update PO is_payment_settled: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1371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Payment Journal</a:t>
            </a:r>
            <a:endParaRPr lang="id-ID" sz="1000" dirty="0"/>
          </a:p>
        </p:txBody>
      </p:sp>
      <p:sp>
        <p:nvSpPr>
          <p:cNvPr id="27" name="Rectangle 26"/>
          <p:cNvSpPr/>
          <p:nvPr/>
        </p:nvSpPr>
        <p:spPr>
          <a:xfrm>
            <a:off x="381000" y="1600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DP Journal</a:t>
            </a:r>
            <a:endParaRPr lang="id-ID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sp>
        <p:nvSpPr>
          <p:cNvPr id="17" name="TextBox 16"/>
          <p:cNvSpPr txBox="1"/>
          <p:nvPr/>
        </p:nvSpPr>
        <p:spPr>
          <a:xfrm>
            <a:off x="1371600" y="381000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GS Admin / IT Admin</a:t>
            </a:r>
            <a:endParaRPr lang="id-ID" sz="800" dirty="0"/>
          </a:p>
        </p:txBody>
      </p:sp>
      <p:sp>
        <p:nvSpPr>
          <p:cNvPr id="20" name="Flowchart: Process 19"/>
          <p:cNvSpPr/>
          <p:nvPr/>
        </p:nvSpPr>
        <p:spPr>
          <a:xfrm>
            <a:off x="2438400" y="762000"/>
            <a:ext cx="77085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List  MR branch approved</a:t>
            </a:r>
            <a:endParaRPr lang="id-ID" sz="900" dirty="0"/>
          </a:p>
        </p:txBody>
      </p:sp>
      <p:sp>
        <p:nvSpPr>
          <p:cNvPr id="21" name="Flowchart: Process 20"/>
          <p:cNvSpPr/>
          <p:nvPr/>
        </p:nvSpPr>
        <p:spPr>
          <a:xfrm>
            <a:off x="2438400" y="12954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View  MR</a:t>
            </a:r>
            <a:endParaRPr lang="id-ID" sz="900" dirty="0"/>
          </a:p>
        </p:txBody>
      </p:sp>
      <p:cxnSp>
        <p:nvCxnSpPr>
          <p:cNvPr id="22" name="Elbow Connector 21"/>
          <p:cNvCxnSpPr>
            <a:stCxn id="101" idx="6"/>
            <a:endCxn id="20" idx="1"/>
          </p:cNvCxnSpPr>
          <p:nvPr/>
        </p:nvCxnSpPr>
        <p:spPr>
          <a:xfrm>
            <a:off x="990600" y="9525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2"/>
            <a:endCxn id="21" idx="0"/>
          </p:cNvCxnSpPr>
          <p:nvPr/>
        </p:nvCxnSpPr>
        <p:spPr>
          <a:xfrm rot="5400000">
            <a:off x="2745413" y="1216988"/>
            <a:ext cx="152400" cy="4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57600" y="3810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GS Procurement</a:t>
            </a:r>
            <a:endParaRPr lang="id-ID" sz="800" dirty="0"/>
          </a:p>
        </p:txBody>
      </p:sp>
      <p:cxnSp>
        <p:nvCxnSpPr>
          <p:cNvPr id="96" name="Straight Connector 95"/>
          <p:cNvCxnSpPr/>
          <p:nvPr/>
        </p:nvCxnSpPr>
        <p:spPr>
          <a:xfrm rot="16200000" flipH="1">
            <a:off x="381001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GS Admin/ Determine Request Type, Transfer, or PO</a:t>
            </a:r>
            <a:endParaRPr lang="id-ID" dirty="0"/>
          </a:p>
        </p:txBody>
      </p:sp>
      <p:sp>
        <p:nvSpPr>
          <p:cNvPr id="279" name="Flowchart: Decision 278"/>
          <p:cNvSpPr/>
          <p:nvPr/>
        </p:nvSpPr>
        <p:spPr>
          <a:xfrm>
            <a:off x="2286000" y="2514600"/>
            <a:ext cx="10668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Procurement ?</a:t>
            </a:r>
            <a:endParaRPr lang="id-ID" sz="800" dirty="0"/>
          </a:p>
        </p:txBody>
      </p:sp>
      <p:cxnSp>
        <p:nvCxnSpPr>
          <p:cNvPr id="293" name="Elbow Connector 292"/>
          <p:cNvCxnSpPr>
            <a:stCxn id="21" idx="2"/>
            <a:endCxn id="76" idx="0"/>
          </p:cNvCxnSpPr>
          <p:nvPr/>
        </p:nvCxnSpPr>
        <p:spPr>
          <a:xfrm rot="5400000">
            <a:off x="2743200" y="16002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79" idx="2"/>
            <a:endCxn id="109" idx="0"/>
          </p:cNvCxnSpPr>
          <p:nvPr/>
        </p:nvCxnSpPr>
        <p:spPr>
          <a:xfrm rot="5400000">
            <a:off x="2743200" y="32004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Off-page Connector 307"/>
          <p:cNvSpPr/>
          <p:nvPr/>
        </p:nvSpPr>
        <p:spPr>
          <a:xfrm>
            <a:off x="4953000" y="3746956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0" name="Shape 309"/>
          <p:cNvCxnSpPr>
            <a:stCxn id="279" idx="3"/>
            <a:endCxn id="308" idx="0"/>
          </p:cNvCxnSpPr>
          <p:nvPr/>
        </p:nvCxnSpPr>
        <p:spPr>
          <a:xfrm>
            <a:off x="3352800" y="2819400"/>
            <a:ext cx="1714500" cy="927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4800600" y="4051756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FA Transfer</a:t>
            </a:r>
            <a:endParaRPr lang="id-ID" sz="800" dirty="0"/>
          </a:p>
        </p:txBody>
      </p:sp>
      <p:sp>
        <p:nvSpPr>
          <p:cNvPr id="101" name="Oval 100"/>
          <p:cNvSpPr/>
          <p:nvPr/>
        </p:nvSpPr>
        <p:spPr>
          <a:xfrm>
            <a:off x="152400" y="6858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Branch</a:t>
            </a:r>
            <a:endParaRPr lang="id-ID" sz="1050" dirty="0"/>
          </a:p>
        </p:txBody>
      </p:sp>
      <p:sp>
        <p:nvSpPr>
          <p:cNvPr id="76" name="Flowchart: Decision 75"/>
          <p:cNvSpPr/>
          <p:nvPr/>
        </p:nvSpPr>
        <p:spPr>
          <a:xfrm>
            <a:off x="2133600" y="1676400"/>
            <a:ext cx="13716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Request  Type: FA or Stock?</a:t>
            </a:r>
            <a:endParaRPr lang="id-ID" sz="900" dirty="0"/>
          </a:p>
        </p:txBody>
      </p:sp>
      <p:cxnSp>
        <p:nvCxnSpPr>
          <p:cNvPr id="104" name="Straight Arrow Connector 103"/>
          <p:cNvCxnSpPr>
            <a:stCxn id="76" idx="2"/>
            <a:endCxn id="279" idx="0"/>
          </p:cNvCxnSpPr>
          <p:nvPr/>
        </p:nvCxnSpPr>
        <p:spPr>
          <a:xfrm rot="5400000">
            <a:off x="27051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5410200" y="1371600"/>
            <a:ext cx="838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Check Stock</a:t>
            </a:r>
            <a:endParaRPr lang="id-ID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00200" y="1676400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stock</a:t>
            </a:r>
            <a:endParaRPr lang="id-ID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048000" y="228600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FA</a:t>
            </a:r>
            <a:endParaRPr lang="id-ID" sz="900" dirty="0"/>
          </a:p>
        </p:txBody>
      </p:sp>
      <p:sp>
        <p:nvSpPr>
          <p:cNvPr id="133" name="Flowchart: Decision 132"/>
          <p:cNvSpPr/>
          <p:nvPr/>
        </p:nvSpPr>
        <p:spPr>
          <a:xfrm>
            <a:off x="5334000" y="2057400"/>
            <a:ext cx="9906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Available?</a:t>
            </a:r>
            <a:endParaRPr lang="id-ID" sz="900" dirty="0"/>
          </a:p>
        </p:txBody>
      </p:sp>
      <p:cxnSp>
        <p:nvCxnSpPr>
          <p:cNvPr id="136" name="Elbow Connector 135"/>
          <p:cNvCxnSpPr>
            <a:stCxn id="108" idx="2"/>
            <a:endCxn id="133" idx="0"/>
          </p:cNvCxnSpPr>
          <p:nvPr/>
        </p:nvCxnSpPr>
        <p:spPr>
          <a:xfrm rot="5400000">
            <a:off x="5638800" y="18669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Off-page Connector 143"/>
          <p:cNvSpPr/>
          <p:nvPr/>
        </p:nvSpPr>
        <p:spPr>
          <a:xfrm>
            <a:off x="5715000" y="6290846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6" name="TextBox 145"/>
          <p:cNvSpPr txBox="1"/>
          <p:nvPr/>
        </p:nvSpPr>
        <p:spPr>
          <a:xfrm>
            <a:off x="5943600" y="629084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Stock </a:t>
            </a:r>
          </a:p>
          <a:p>
            <a:r>
              <a:rPr lang="id-ID" sz="800" dirty="0" smtClean="0"/>
              <a:t>Outlog</a:t>
            </a:r>
            <a:endParaRPr lang="id-ID" sz="800" dirty="0"/>
          </a:p>
        </p:txBody>
      </p:sp>
      <p:cxnSp>
        <p:nvCxnSpPr>
          <p:cNvPr id="150" name="Shape 149"/>
          <p:cNvCxnSpPr>
            <a:stCxn id="133" idx="2"/>
            <a:endCxn id="144" idx="0"/>
          </p:cNvCxnSpPr>
          <p:nvPr/>
        </p:nvCxnSpPr>
        <p:spPr>
          <a:xfrm rot="5400000">
            <a:off x="3903077" y="4364623"/>
            <a:ext cx="385244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153"/>
          <p:cNvCxnSpPr>
            <a:stCxn id="88" idx="3"/>
            <a:endCxn id="58" idx="0"/>
          </p:cNvCxnSpPr>
          <p:nvPr/>
        </p:nvCxnSpPr>
        <p:spPr>
          <a:xfrm flipV="1">
            <a:off x="6858000" y="1828800"/>
            <a:ext cx="1257300" cy="1828800"/>
          </a:xfrm>
          <a:prstGeom prst="bentConnector4">
            <a:avLst>
              <a:gd name="adj1" fmla="val 33333"/>
              <a:gd name="adj2" fmla="val 11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400800" y="23622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791200" y="25146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276600" y="32004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Y: Sent to </a:t>
            </a:r>
          </a:p>
          <a:p>
            <a:r>
              <a:rPr lang="id-ID" sz="800" dirty="0" smtClean="0"/>
              <a:t>GS Procurement</a:t>
            </a:r>
            <a:endParaRPr lang="id-ID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352800" y="24384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N: Sent to </a:t>
            </a:r>
          </a:p>
          <a:p>
            <a:r>
              <a:rPr lang="id-ID" sz="800" dirty="0" smtClean="0"/>
              <a:t>FA Management</a:t>
            </a:r>
            <a:endParaRPr lang="id-ID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143000" y="2819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Y: Sent to </a:t>
            </a:r>
          </a:p>
          <a:p>
            <a:r>
              <a:rPr lang="id-ID" sz="900" dirty="0" smtClean="0"/>
              <a:t>GS Procurement</a:t>
            </a:r>
            <a:endParaRPr lang="id-ID" sz="900" dirty="0"/>
          </a:p>
        </p:txBody>
      </p:sp>
      <p:sp>
        <p:nvSpPr>
          <p:cNvPr id="109" name="Flowchart: Process 108"/>
          <p:cNvSpPr/>
          <p:nvPr/>
        </p:nvSpPr>
        <p:spPr>
          <a:xfrm>
            <a:off x="2438400" y="3276600"/>
            <a:ext cx="762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If IT: IT MR approval</a:t>
            </a:r>
            <a:endParaRPr lang="id-ID" sz="900" dirty="0"/>
          </a:p>
        </p:txBody>
      </p:sp>
      <p:cxnSp>
        <p:nvCxnSpPr>
          <p:cNvPr id="118" name="Elbow Connector 117"/>
          <p:cNvCxnSpPr>
            <a:stCxn id="109" idx="3"/>
            <a:endCxn id="169" idx="0"/>
          </p:cNvCxnSpPr>
          <p:nvPr/>
        </p:nvCxnSpPr>
        <p:spPr>
          <a:xfrm>
            <a:off x="3200400" y="3581400"/>
            <a:ext cx="876300" cy="2286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H="1">
            <a:off x="12192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19812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95800" y="381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FA Management</a:t>
            </a:r>
            <a:endParaRPr lang="id-ID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486400" y="381000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Stock Management</a:t>
            </a:r>
            <a:endParaRPr lang="id-ID" sz="800" dirty="0"/>
          </a:p>
        </p:txBody>
      </p:sp>
      <p:cxnSp>
        <p:nvCxnSpPr>
          <p:cNvPr id="158" name="Elbow Connector 157"/>
          <p:cNvCxnSpPr>
            <a:stCxn id="76" idx="1"/>
            <a:endCxn id="162" idx="0"/>
          </p:cNvCxnSpPr>
          <p:nvPr/>
        </p:nvCxnSpPr>
        <p:spPr>
          <a:xfrm rot="10800000" flipV="1">
            <a:off x="1143000" y="1981200"/>
            <a:ext cx="9906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/>
          <p:cNvSpPr/>
          <p:nvPr/>
        </p:nvSpPr>
        <p:spPr>
          <a:xfrm>
            <a:off x="381000" y="2209800"/>
            <a:ext cx="15240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Inventory Procurement Request ?</a:t>
            </a:r>
            <a:endParaRPr lang="id-ID" sz="900" dirty="0"/>
          </a:p>
        </p:txBody>
      </p:sp>
      <p:sp>
        <p:nvSpPr>
          <p:cNvPr id="169" name="Flowchart: Off-page Connector 168"/>
          <p:cNvSpPr/>
          <p:nvPr/>
        </p:nvSpPr>
        <p:spPr>
          <a:xfrm>
            <a:off x="3962400" y="5867400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9" name="Elbow Connector 188"/>
          <p:cNvCxnSpPr>
            <a:stCxn id="162" idx="2"/>
            <a:endCxn id="169" idx="0"/>
          </p:cNvCxnSpPr>
          <p:nvPr/>
        </p:nvCxnSpPr>
        <p:spPr>
          <a:xfrm rot="16200000" flipH="1">
            <a:off x="1047750" y="2838450"/>
            <a:ext cx="3124200" cy="2933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0" y="2743200"/>
            <a:ext cx="106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N: Sent to</a:t>
            </a:r>
          </a:p>
          <a:p>
            <a:r>
              <a:rPr lang="id-ID" sz="900" dirty="0" smtClean="0"/>
              <a:t>Stock Management</a:t>
            </a:r>
            <a:endParaRPr lang="id-ID" sz="900" dirty="0"/>
          </a:p>
        </p:txBody>
      </p:sp>
      <p:sp>
        <p:nvSpPr>
          <p:cNvPr id="194" name="Flowchart: Off-page Connector 193"/>
          <p:cNvSpPr/>
          <p:nvPr/>
        </p:nvSpPr>
        <p:spPr>
          <a:xfrm>
            <a:off x="228600" y="3352800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/>
          </a:p>
        </p:txBody>
      </p:sp>
      <p:cxnSp>
        <p:nvCxnSpPr>
          <p:cNvPr id="196" name="Shape 195"/>
          <p:cNvCxnSpPr>
            <a:stCxn id="162" idx="1"/>
            <a:endCxn id="194" idx="0"/>
          </p:cNvCxnSpPr>
          <p:nvPr/>
        </p:nvCxnSpPr>
        <p:spPr>
          <a:xfrm rot="10800000" flipV="1">
            <a:off x="342900" y="2476500"/>
            <a:ext cx="381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lowchart: Off-page Connector 202"/>
          <p:cNvSpPr/>
          <p:nvPr/>
        </p:nvSpPr>
        <p:spPr>
          <a:xfrm>
            <a:off x="5715000" y="685800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5" name="Elbow Connector 204"/>
          <p:cNvCxnSpPr>
            <a:stCxn id="203" idx="2"/>
            <a:endCxn id="108" idx="0"/>
          </p:cNvCxnSpPr>
          <p:nvPr/>
        </p:nvCxnSpPr>
        <p:spPr>
          <a:xfrm rot="5400000">
            <a:off x="5638800" y="11811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810000" y="617220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Create PO</a:t>
            </a:r>
            <a:endParaRPr lang="id-ID" sz="800" dirty="0"/>
          </a:p>
        </p:txBody>
      </p:sp>
      <p:cxnSp>
        <p:nvCxnSpPr>
          <p:cNvPr id="51" name="Straight Connector 50"/>
          <p:cNvCxnSpPr/>
          <p:nvPr/>
        </p:nvCxnSpPr>
        <p:spPr>
          <a:xfrm rot="16200000" flipH="1">
            <a:off x="3657599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7696200" y="1828800"/>
            <a:ext cx="8382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Approve</a:t>
            </a:r>
            <a:endParaRPr lang="id-ID" sz="900" dirty="0"/>
          </a:p>
        </p:txBody>
      </p:sp>
      <p:sp>
        <p:nvSpPr>
          <p:cNvPr id="63" name="Flowchart: Process 62"/>
          <p:cNvSpPr/>
          <p:nvPr/>
        </p:nvSpPr>
        <p:spPr>
          <a:xfrm>
            <a:off x="7086600" y="4114800"/>
            <a:ext cx="838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Cancel</a:t>
            </a:r>
            <a:endParaRPr lang="id-ID" sz="900" dirty="0"/>
          </a:p>
        </p:txBody>
      </p:sp>
      <p:sp>
        <p:nvSpPr>
          <p:cNvPr id="64" name="Flowchart: Process 63"/>
          <p:cNvSpPr/>
          <p:nvPr/>
        </p:nvSpPr>
        <p:spPr>
          <a:xfrm>
            <a:off x="7696200" y="2667000"/>
            <a:ext cx="838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Reject</a:t>
            </a:r>
            <a:endParaRPr lang="id-ID" sz="900" dirty="0"/>
          </a:p>
        </p:txBody>
      </p:sp>
      <p:sp>
        <p:nvSpPr>
          <p:cNvPr id="65" name="Flowchart: Process 64"/>
          <p:cNvSpPr/>
          <p:nvPr/>
        </p:nvSpPr>
        <p:spPr>
          <a:xfrm>
            <a:off x="8382000" y="38100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Send to GS</a:t>
            </a:r>
            <a:endParaRPr lang="id-ID" sz="900" dirty="0"/>
          </a:p>
        </p:txBody>
      </p:sp>
      <p:cxnSp>
        <p:nvCxnSpPr>
          <p:cNvPr id="69" name="Shape 68"/>
          <p:cNvCxnSpPr>
            <a:stCxn id="58" idx="1"/>
            <a:endCxn id="63" idx="0"/>
          </p:cNvCxnSpPr>
          <p:nvPr/>
        </p:nvCxnSpPr>
        <p:spPr>
          <a:xfrm rot="10800000" flipV="1">
            <a:off x="7505700" y="2019300"/>
            <a:ext cx="190500" cy="2095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8" idx="2"/>
            <a:endCxn id="64" idx="0"/>
          </p:cNvCxnSpPr>
          <p:nvPr/>
        </p:nvCxnSpPr>
        <p:spPr>
          <a:xfrm rot="5400000">
            <a:off x="7886700" y="24384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8" idx="3"/>
            <a:endCxn id="65" idx="0"/>
          </p:cNvCxnSpPr>
          <p:nvPr/>
        </p:nvCxnSpPr>
        <p:spPr>
          <a:xfrm>
            <a:off x="8534400" y="2019300"/>
            <a:ext cx="228600" cy="179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67600" y="381000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Stock Supervisor</a:t>
            </a:r>
            <a:endParaRPr lang="id-ID" sz="800" dirty="0"/>
          </a:p>
        </p:txBody>
      </p:sp>
      <p:sp>
        <p:nvSpPr>
          <p:cNvPr id="88" name="Flowchart: Process 87"/>
          <p:cNvSpPr/>
          <p:nvPr/>
        </p:nvSpPr>
        <p:spPr>
          <a:xfrm>
            <a:off x="6019800" y="3505200"/>
            <a:ext cx="838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Create MR Purchase</a:t>
            </a:r>
            <a:endParaRPr lang="id-ID" sz="900" dirty="0"/>
          </a:p>
        </p:txBody>
      </p:sp>
      <p:cxnSp>
        <p:nvCxnSpPr>
          <p:cNvPr id="91" name="Elbow Connector 90"/>
          <p:cNvCxnSpPr>
            <a:stCxn id="133" idx="3"/>
            <a:endCxn id="88" idx="0"/>
          </p:cNvCxnSpPr>
          <p:nvPr/>
        </p:nvCxnSpPr>
        <p:spPr>
          <a:xfrm>
            <a:off x="6324600" y="2247900"/>
            <a:ext cx="1143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63" idx="1"/>
            <a:endCxn id="88" idx="2"/>
          </p:cNvCxnSpPr>
          <p:nvPr/>
        </p:nvCxnSpPr>
        <p:spPr>
          <a:xfrm rot="10800000">
            <a:off x="6438900" y="3810000"/>
            <a:ext cx="6477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Process 140"/>
          <p:cNvSpPr/>
          <p:nvPr/>
        </p:nvSpPr>
        <p:spPr>
          <a:xfrm>
            <a:off x="5943600" y="4800600"/>
            <a:ext cx="838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Archive</a:t>
            </a:r>
            <a:endParaRPr lang="id-ID" sz="900" dirty="0"/>
          </a:p>
        </p:txBody>
      </p:sp>
      <p:cxnSp>
        <p:nvCxnSpPr>
          <p:cNvPr id="143" name="Shape 142"/>
          <p:cNvCxnSpPr>
            <a:stCxn id="64" idx="2"/>
            <a:endCxn id="141" idx="3"/>
          </p:cNvCxnSpPr>
          <p:nvPr/>
        </p:nvCxnSpPr>
        <p:spPr>
          <a:xfrm rot="5400000">
            <a:off x="6457950" y="3295650"/>
            <a:ext cx="1981200" cy="133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Off-page Connector 144"/>
          <p:cNvSpPr/>
          <p:nvPr/>
        </p:nvSpPr>
        <p:spPr>
          <a:xfrm>
            <a:off x="8686800" y="4800600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7" name="TextBox 146"/>
          <p:cNvSpPr txBox="1"/>
          <p:nvPr/>
        </p:nvSpPr>
        <p:spPr>
          <a:xfrm>
            <a:off x="8464750" y="518160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Create PO</a:t>
            </a:r>
            <a:endParaRPr lang="id-ID" sz="800" dirty="0"/>
          </a:p>
        </p:txBody>
      </p:sp>
      <p:cxnSp>
        <p:nvCxnSpPr>
          <p:cNvPr id="149" name="Elbow Connector 148"/>
          <p:cNvCxnSpPr>
            <a:stCxn id="65" idx="2"/>
            <a:endCxn id="145" idx="0"/>
          </p:cNvCxnSpPr>
          <p:nvPr/>
        </p:nvCxnSpPr>
        <p:spPr>
          <a:xfrm rot="16200000" flipH="1">
            <a:off x="8439150" y="4438650"/>
            <a:ext cx="6858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019800" y="54864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Done</a:t>
            </a:r>
            <a:endParaRPr lang="id-ID" sz="800" dirty="0"/>
          </a:p>
        </p:txBody>
      </p:sp>
      <p:cxnSp>
        <p:nvCxnSpPr>
          <p:cNvPr id="166" name="Elbow Connector 165"/>
          <p:cNvCxnSpPr>
            <a:stCxn id="141" idx="2"/>
            <a:endCxn id="164" idx="0"/>
          </p:cNvCxnSpPr>
          <p:nvPr/>
        </p:nvCxnSpPr>
        <p:spPr>
          <a:xfrm rot="5400000">
            <a:off x="6172200" y="52959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sp>
        <p:nvSpPr>
          <p:cNvPr id="25" name="Flowchart: Process 24"/>
          <p:cNvSpPr/>
          <p:nvPr/>
        </p:nvSpPr>
        <p:spPr>
          <a:xfrm>
            <a:off x="2971800" y="20574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Draft PO</a:t>
            </a:r>
            <a:endParaRPr lang="id-ID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81000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Approval PO level1</a:t>
            </a:r>
            <a:endParaRPr lang="id-ID" sz="800" dirty="0"/>
          </a:p>
        </p:txBody>
      </p:sp>
      <p:sp>
        <p:nvSpPr>
          <p:cNvPr id="24" name="Flowchart: Process 23"/>
          <p:cNvSpPr/>
          <p:nvPr/>
        </p:nvSpPr>
        <p:spPr>
          <a:xfrm>
            <a:off x="5715000" y="990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</a:t>
            </a:r>
            <a:endParaRPr lang="id-ID" sz="800" dirty="0"/>
          </a:p>
        </p:txBody>
      </p:sp>
      <p:cxnSp>
        <p:nvCxnSpPr>
          <p:cNvPr id="28" name="Elbow Connector 27"/>
          <p:cNvCxnSpPr>
            <a:stCxn id="24" idx="2"/>
            <a:endCxn id="132" idx="0"/>
          </p:cNvCxnSpPr>
          <p:nvPr/>
        </p:nvCxnSpPr>
        <p:spPr>
          <a:xfrm rot="5400000">
            <a:off x="5943600" y="1447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7162800" y="990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</a:t>
            </a:r>
            <a:endParaRPr lang="id-ID" sz="800" dirty="0"/>
          </a:p>
        </p:txBody>
      </p:sp>
      <p:cxnSp>
        <p:nvCxnSpPr>
          <p:cNvPr id="33" name="Elbow Connector 32"/>
          <p:cNvCxnSpPr>
            <a:stCxn id="31" idx="2"/>
            <a:endCxn id="128" idx="0"/>
          </p:cNvCxnSpPr>
          <p:nvPr/>
        </p:nvCxnSpPr>
        <p:spPr>
          <a:xfrm rot="5400000">
            <a:off x="7277100" y="1562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4" idx="2"/>
            <a:endCxn id="92" idx="0"/>
          </p:cNvCxnSpPr>
          <p:nvPr/>
        </p:nvCxnSpPr>
        <p:spPr>
          <a:xfrm rot="5400000">
            <a:off x="8614537" y="4233037"/>
            <a:ext cx="182626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2" idx="3"/>
            <a:endCxn id="24" idx="1"/>
          </p:cNvCxnSpPr>
          <p:nvPr/>
        </p:nvCxnSpPr>
        <p:spPr>
          <a:xfrm flipV="1">
            <a:off x="3733800" y="1143000"/>
            <a:ext cx="19812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2" idx="3"/>
            <a:endCxn id="31" idx="1"/>
          </p:cNvCxnSpPr>
          <p:nvPr/>
        </p:nvCxnSpPr>
        <p:spPr>
          <a:xfrm flipV="1">
            <a:off x="6553200" y="1143000"/>
            <a:ext cx="6096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5" idx="3"/>
            <a:endCxn id="44" idx="1"/>
          </p:cNvCxnSpPr>
          <p:nvPr/>
        </p:nvCxnSpPr>
        <p:spPr>
          <a:xfrm flipV="1">
            <a:off x="5562600" y="3962400"/>
            <a:ext cx="28956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ocument 43"/>
          <p:cNvSpPr/>
          <p:nvPr/>
        </p:nvSpPr>
        <p:spPr>
          <a:xfrm>
            <a:off x="8458200" y="3733800"/>
            <a:ext cx="533400" cy="457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bg2"/>
                </a:solidFill>
              </a:rPr>
              <a:t>PO</a:t>
            </a:r>
            <a:endParaRPr lang="id-ID" sz="800" dirty="0">
              <a:solidFill>
                <a:schemeClr val="bg2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457200" y="5791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Input Approve Level 3</a:t>
            </a:r>
            <a:endParaRPr lang="id-ID" sz="800" dirty="0"/>
          </a:p>
        </p:txBody>
      </p:sp>
      <p:sp>
        <p:nvSpPr>
          <p:cNvPr id="53" name="Flowchart: Process 52"/>
          <p:cNvSpPr/>
          <p:nvPr/>
        </p:nvSpPr>
        <p:spPr>
          <a:xfrm>
            <a:off x="3733800" y="5791200"/>
            <a:ext cx="762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FINCON:</a:t>
            </a:r>
          </a:p>
          <a:p>
            <a:pPr algn="ctr"/>
            <a:r>
              <a:rPr lang="id-ID" sz="800" dirty="0" smtClean="0"/>
              <a:t>Finish</a:t>
            </a:r>
            <a:endParaRPr lang="id-ID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3962400" y="381000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GS Procurement</a:t>
            </a:r>
            <a:endParaRPr lang="id-ID" sz="800" dirty="0"/>
          </a:p>
        </p:txBody>
      </p: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1066800" y="59817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2" idx="2"/>
            <a:endCxn id="145" idx="0"/>
          </p:cNvCxnSpPr>
          <p:nvPr/>
        </p:nvCxnSpPr>
        <p:spPr>
          <a:xfrm rot="5400000" flipH="1">
            <a:off x="4419600" y="533400"/>
            <a:ext cx="609600" cy="7924800"/>
          </a:xfrm>
          <a:prstGeom prst="bentConnector5">
            <a:avLst>
              <a:gd name="adj1" fmla="val -37500"/>
              <a:gd name="adj2" fmla="val 73318"/>
              <a:gd name="adj3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1828800" y="63246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PO (Print, Email)</a:t>
            </a:r>
            <a:endParaRPr lang="id-ID" sz="800" dirty="0"/>
          </a:p>
        </p:txBody>
      </p:sp>
      <p:cxnSp>
        <p:nvCxnSpPr>
          <p:cNvPr id="64" name="Shape 63"/>
          <p:cNvCxnSpPr>
            <a:stCxn id="53" idx="2"/>
            <a:endCxn id="62" idx="3"/>
          </p:cNvCxnSpPr>
          <p:nvPr/>
        </p:nvCxnSpPr>
        <p:spPr>
          <a:xfrm rot="5400000">
            <a:off x="3257550" y="5657850"/>
            <a:ext cx="3429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4724400" y="43434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Print</a:t>
            </a:r>
            <a:endParaRPr lang="id-ID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276600" y="2514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draft</a:t>
            </a:r>
            <a:endParaRPr lang="id-ID" sz="800" dirty="0"/>
          </a:p>
        </p:txBody>
      </p:sp>
      <p:sp>
        <p:nvSpPr>
          <p:cNvPr id="82" name="Flowchart: Process 81"/>
          <p:cNvSpPr/>
          <p:nvPr/>
        </p:nvSpPr>
        <p:spPr>
          <a:xfrm>
            <a:off x="2971800" y="2819400"/>
            <a:ext cx="762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Request Approval</a:t>
            </a:r>
            <a:endParaRPr lang="id-ID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3733800" y="2743200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request_for_approval</a:t>
            </a:r>
            <a:endParaRPr lang="id-ID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934200" y="381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Approval PO level2</a:t>
            </a:r>
            <a:endParaRPr lang="id-ID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8153400" y="382488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Direksi</a:t>
            </a:r>
            <a:endParaRPr lang="id-ID" sz="800" dirty="0"/>
          </a:p>
        </p:txBody>
      </p:sp>
      <p:sp>
        <p:nvSpPr>
          <p:cNvPr id="87" name="Rectangle 86"/>
          <p:cNvSpPr/>
          <p:nvPr/>
        </p:nvSpPr>
        <p:spPr>
          <a:xfrm rot="16200000">
            <a:off x="6174639" y="1153717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status_po_approved_1</a:t>
            </a:r>
            <a:endParaRPr lang="id-ID" sz="800" dirty="0"/>
          </a:p>
        </p:txBody>
      </p:sp>
      <p:sp>
        <p:nvSpPr>
          <p:cNvPr id="88" name="Rectangle 87"/>
          <p:cNvSpPr/>
          <p:nvPr/>
        </p:nvSpPr>
        <p:spPr>
          <a:xfrm>
            <a:off x="6400800" y="3276600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status_po_approved_2</a:t>
            </a:r>
            <a:endParaRPr lang="id-ID" sz="800" dirty="0"/>
          </a:p>
        </p:txBody>
      </p:sp>
      <p:sp>
        <p:nvSpPr>
          <p:cNvPr id="92" name="Flowchart: Manual Operation 91"/>
          <p:cNvSpPr/>
          <p:nvPr/>
        </p:nvSpPr>
        <p:spPr>
          <a:xfrm>
            <a:off x="8229600" y="4343400"/>
            <a:ext cx="914400" cy="4572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</a:p>
          <a:p>
            <a:pPr algn="ctr"/>
            <a:r>
              <a:rPr lang="id-ID" sz="800" dirty="0" smtClean="0"/>
              <a:t>Or Reject</a:t>
            </a:r>
            <a:endParaRPr lang="id-ID" sz="800" dirty="0"/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22098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16200000">
            <a:off x="65484" y="5039916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status_po_approved_3</a:t>
            </a:r>
            <a:endParaRPr lang="id-ID" sz="800" dirty="0"/>
          </a:p>
        </p:txBody>
      </p:sp>
      <p:sp>
        <p:nvSpPr>
          <p:cNvPr id="100" name="Rectangle 99"/>
          <p:cNvSpPr/>
          <p:nvPr/>
        </p:nvSpPr>
        <p:spPr>
          <a:xfrm>
            <a:off x="3276600" y="6477000"/>
            <a:ext cx="8771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status_po_finish</a:t>
            </a:r>
            <a:endParaRPr lang="id-ID" sz="800" dirty="0"/>
          </a:p>
        </p:txBody>
      </p:sp>
      <p:cxnSp>
        <p:nvCxnSpPr>
          <p:cNvPr id="107" name="Elbow Connector 106"/>
          <p:cNvCxnSpPr>
            <a:stCxn id="128" idx="2"/>
            <a:endCxn id="65" idx="0"/>
          </p:cNvCxnSpPr>
          <p:nvPr/>
        </p:nvCxnSpPr>
        <p:spPr>
          <a:xfrm rot="5400000">
            <a:off x="5276850" y="2076450"/>
            <a:ext cx="2133600" cy="24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8768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5" idx="2"/>
            <a:endCxn id="82" idx="0"/>
          </p:cNvCxnSpPr>
          <p:nvPr/>
        </p:nvCxnSpPr>
        <p:spPr>
          <a:xfrm rot="5400000">
            <a:off x="3124200" y="25908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ecision 131"/>
          <p:cNvSpPr/>
          <p:nvPr/>
        </p:nvSpPr>
        <p:spPr>
          <a:xfrm>
            <a:off x="5638800" y="16002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141" name="Flowchart: Process 140"/>
          <p:cNvSpPr/>
          <p:nvPr/>
        </p:nvSpPr>
        <p:spPr>
          <a:xfrm>
            <a:off x="5638800" y="2286000"/>
            <a:ext cx="914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Reject Notes</a:t>
            </a:r>
            <a:endParaRPr lang="id-ID" sz="800" dirty="0"/>
          </a:p>
        </p:txBody>
      </p:sp>
      <p:cxnSp>
        <p:nvCxnSpPr>
          <p:cNvPr id="143" name="Elbow Connector 142"/>
          <p:cNvCxnSpPr>
            <a:stCxn id="132" idx="2"/>
            <a:endCxn id="141" idx="0"/>
          </p:cNvCxnSpPr>
          <p:nvPr/>
        </p:nvCxnSpPr>
        <p:spPr>
          <a:xfrm rot="5400000">
            <a:off x="5943600" y="2133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Process 148"/>
          <p:cNvSpPr/>
          <p:nvPr/>
        </p:nvSpPr>
        <p:spPr>
          <a:xfrm>
            <a:off x="5715000" y="28956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 Reject</a:t>
            </a:r>
            <a:endParaRPr lang="id-ID" sz="800" dirty="0"/>
          </a:p>
        </p:txBody>
      </p:sp>
      <p:cxnSp>
        <p:nvCxnSpPr>
          <p:cNvPr id="151" name="Elbow Connector 150"/>
          <p:cNvCxnSpPr>
            <a:stCxn id="141" idx="2"/>
            <a:endCxn id="149" idx="0"/>
          </p:cNvCxnSpPr>
          <p:nvPr/>
        </p:nvCxnSpPr>
        <p:spPr>
          <a:xfrm rot="5400000">
            <a:off x="5905500" y="27051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562600" y="2667000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status_po_reject</a:t>
            </a:r>
            <a:endParaRPr lang="id-ID" sz="800" dirty="0"/>
          </a:p>
        </p:txBody>
      </p:sp>
      <p:sp>
        <p:nvSpPr>
          <p:cNvPr id="128" name="Flowchart: Decision 127"/>
          <p:cNvSpPr/>
          <p:nvPr/>
        </p:nvSpPr>
        <p:spPr>
          <a:xfrm>
            <a:off x="7086600" y="18288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cxnSp>
        <p:nvCxnSpPr>
          <p:cNvPr id="135" name="Elbow Connector 134"/>
          <p:cNvCxnSpPr>
            <a:stCxn id="128" idx="1"/>
            <a:endCxn id="141" idx="3"/>
          </p:cNvCxnSpPr>
          <p:nvPr/>
        </p:nvCxnSpPr>
        <p:spPr>
          <a:xfrm rot="10800000" flipV="1">
            <a:off x="6553200" y="2019300"/>
            <a:ext cx="5334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144"/>
          <p:cNvSpPr/>
          <p:nvPr/>
        </p:nvSpPr>
        <p:spPr>
          <a:xfrm>
            <a:off x="381000" y="4191000"/>
            <a:ext cx="762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cxnSp>
        <p:nvCxnSpPr>
          <p:cNvPr id="156" name="Elbow Connector 155"/>
          <p:cNvCxnSpPr>
            <a:stCxn id="145" idx="2"/>
            <a:endCxn id="52" idx="0"/>
          </p:cNvCxnSpPr>
          <p:nvPr/>
        </p:nvCxnSpPr>
        <p:spPr>
          <a:xfrm rot="5400000">
            <a:off x="152400" y="5181600"/>
            <a:ext cx="1219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/>
          <p:cNvSpPr/>
          <p:nvPr/>
        </p:nvSpPr>
        <p:spPr>
          <a:xfrm>
            <a:off x="1143000" y="46482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Reject Notes</a:t>
            </a:r>
            <a:endParaRPr lang="id-ID" sz="800" dirty="0"/>
          </a:p>
        </p:txBody>
      </p:sp>
      <p:sp>
        <p:nvSpPr>
          <p:cNvPr id="226" name="Flowchart: Process 225"/>
          <p:cNvSpPr/>
          <p:nvPr/>
        </p:nvSpPr>
        <p:spPr>
          <a:xfrm>
            <a:off x="1143000" y="52578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 Reject</a:t>
            </a:r>
            <a:endParaRPr lang="id-ID" sz="800" dirty="0"/>
          </a:p>
        </p:txBody>
      </p:sp>
      <p:sp>
        <p:nvSpPr>
          <p:cNvPr id="227" name="Rectangle 226"/>
          <p:cNvSpPr/>
          <p:nvPr/>
        </p:nvSpPr>
        <p:spPr>
          <a:xfrm>
            <a:off x="1066800" y="5042356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status_po_reject</a:t>
            </a:r>
            <a:endParaRPr lang="id-ID" sz="800" dirty="0"/>
          </a:p>
        </p:txBody>
      </p:sp>
      <p:cxnSp>
        <p:nvCxnSpPr>
          <p:cNvPr id="229" name="Shape 228"/>
          <p:cNvCxnSpPr>
            <a:stCxn id="145" idx="3"/>
            <a:endCxn id="225" idx="0"/>
          </p:cNvCxnSpPr>
          <p:nvPr/>
        </p:nvCxnSpPr>
        <p:spPr>
          <a:xfrm>
            <a:off x="1143000" y="4381500"/>
            <a:ext cx="3810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225" idx="2"/>
            <a:endCxn id="226" idx="0"/>
          </p:cNvCxnSpPr>
          <p:nvPr/>
        </p:nvCxnSpPr>
        <p:spPr>
          <a:xfrm rot="5400000">
            <a:off x="1371600" y="51054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GS Procurement/ Create PO</a:t>
            </a:r>
            <a:endParaRPr lang="id-ID" dirty="0"/>
          </a:p>
        </p:txBody>
      </p:sp>
      <p:sp>
        <p:nvSpPr>
          <p:cNvPr id="199" name="TextBox 198"/>
          <p:cNvSpPr txBox="1"/>
          <p:nvPr/>
        </p:nvSpPr>
        <p:spPr>
          <a:xfrm>
            <a:off x="6477000" y="16002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543800" y="22098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096000" y="19812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858000" y="19812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cxnSp>
        <p:nvCxnSpPr>
          <p:cNvPr id="154" name="Shape 153"/>
          <p:cNvCxnSpPr>
            <a:stCxn id="93" idx="6"/>
            <a:endCxn id="91" idx="0"/>
          </p:cNvCxnSpPr>
          <p:nvPr/>
        </p:nvCxnSpPr>
        <p:spPr>
          <a:xfrm>
            <a:off x="1066800" y="952500"/>
            <a:ext cx="2290425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6800" y="6858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Sent to </a:t>
            </a:r>
          </a:p>
          <a:p>
            <a:r>
              <a:rPr lang="id-ID" sz="800" dirty="0" smtClean="0"/>
              <a:t>GS Procurement</a:t>
            </a:r>
            <a:endParaRPr lang="id-ID" sz="800" dirty="0"/>
          </a:p>
        </p:txBody>
      </p:sp>
      <p:sp>
        <p:nvSpPr>
          <p:cNvPr id="91" name="Flowchart: Process 90"/>
          <p:cNvSpPr/>
          <p:nvPr/>
        </p:nvSpPr>
        <p:spPr>
          <a:xfrm>
            <a:off x="2971800" y="1295400"/>
            <a:ext cx="77085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 MR sent_to_gs_id</a:t>
            </a:r>
            <a:endParaRPr lang="id-ID" sz="800" dirty="0"/>
          </a:p>
        </p:txBody>
      </p:sp>
      <p:cxnSp>
        <p:nvCxnSpPr>
          <p:cNvPr id="102" name="Straight Arrow Connector 101"/>
          <p:cNvCxnSpPr>
            <a:stCxn id="91" idx="2"/>
            <a:endCxn id="25" idx="0"/>
          </p:cNvCxnSpPr>
          <p:nvPr/>
        </p:nvCxnSpPr>
        <p:spPr>
          <a:xfrm rot="5400000">
            <a:off x="3164513" y="1864688"/>
            <a:ext cx="381000" cy="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52400" y="6858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From GS IT/ Admin</a:t>
            </a:r>
            <a:endParaRPr lang="id-ID" sz="1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838200" y="3429000"/>
            <a:ext cx="685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3810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Gs Procurement</a:t>
            </a:r>
            <a:endParaRPr lang="id-ID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13" name="Flowchart: Process 12"/>
          <p:cNvSpPr/>
          <p:nvPr/>
        </p:nvSpPr>
        <p:spPr>
          <a:xfrm>
            <a:off x="5867400" y="2514600"/>
            <a:ext cx="990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Enter Payment:</a:t>
            </a:r>
          </a:p>
          <a:p>
            <a:pPr algn="ctr"/>
            <a:r>
              <a:rPr lang="id-ID" sz="800" dirty="0" smtClean="0"/>
              <a:t>Rekening Bank Supplier</a:t>
            </a:r>
            <a:endParaRPr lang="id-ID" sz="800" dirty="0"/>
          </a:p>
        </p:txBody>
      </p:sp>
      <p:sp>
        <p:nvSpPr>
          <p:cNvPr id="73" name="Flowchart: Process 72"/>
          <p:cNvSpPr/>
          <p:nvPr/>
        </p:nvSpPr>
        <p:spPr>
          <a:xfrm>
            <a:off x="4343400" y="4800600"/>
            <a:ext cx="762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Run Amortization Process</a:t>
            </a:r>
            <a:endParaRPr lang="id-ID" sz="800" dirty="0"/>
          </a:p>
        </p:txBody>
      </p:sp>
      <p:cxnSp>
        <p:nvCxnSpPr>
          <p:cNvPr id="75" name="Shape 74"/>
          <p:cNvCxnSpPr>
            <a:stCxn id="13" idx="1"/>
            <a:endCxn id="73" idx="0"/>
          </p:cNvCxnSpPr>
          <p:nvPr/>
        </p:nvCxnSpPr>
        <p:spPr>
          <a:xfrm rot="10800000" flipV="1">
            <a:off x="4724400" y="2781300"/>
            <a:ext cx="1143000" cy="2019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7239000" y="4800600"/>
            <a:ext cx="990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Posting GL Journals</a:t>
            </a:r>
            <a:endParaRPr lang="id-ID" sz="800" dirty="0"/>
          </a:p>
        </p:txBody>
      </p:sp>
      <p:cxnSp>
        <p:nvCxnSpPr>
          <p:cNvPr id="84" name="Elbow Connector 83"/>
          <p:cNvCxnSpPr>
            <a:stCxn id="73" idx="3"/>
            <a:endCxn id="79" idx="1"/>
          </p:cNvCxnSpPr>
          <p:nvPr/>
        </p:nvCxnSpPr>
        <p:spPr>
          <a:xfrm>
            <a:off x="5105400" y="5067300"/>
            <a:ext cx="2133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/>
          <p:cNvSpPr/>
          <p:nvPr/>
        </p:nvSpPr>
        <p:spPr>
          <a:xfrm>
            <a:off x="228600" y="4724400"/>
            <a:ext cx="990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FA Registrations,</a:t>
            </a:r>
          </a:p>
          <a:p>
            <a:pPr algn="ctr"/>
            <a:r>
              <a:rPr lang="id-ID" sz="800" dirty="0" smtClean="0"/>
              <a:t>Serial Numbers,</a:t>
            </a:r>
          </a:p>
          <a:p>
            <a:pPr algn="ctr"/>
            <a:r>
              <a:rPr lang="id-ID" sz="800" dirty="0" smtClean="0"/>
              <a:t>Locations, Conditions  </a:t>
            </a:r>
            <a:endParaRPr lang="id-ID" sz="800" dirty="0"/>
          </a:p>
        </p:txBody>
      </p:sp>
      <p:sp>
        <p:nvSpPr>
          <p:cNvPr id="127" name="Flowchart: Process 126"/>
          <p:cNvSpPr/>
          <p:nvPr/>
        </p:nvSpPr>
        <p:spPr>
          <a:xfrm>
            <a:off x="533400" y="1905000"/>
            <a:ext cx="1143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Outstanding PO </a:t>
            </a:r>
            <a:endParaRPr lang="id-ID" sz="800" dirty="0"/>
          </a:p>
        </p:txBody>
      </p:sp>
      <p:sp>
        <p:nvSpPr>
          <p:cNvPr id="133" name="Rectangle 132"/>
          <p:cNvSpPr/>
          <p:nvPr/>
        </p:nvSpPr>
        <p:spPr>
          <a:xfrm>
            <a:off x="0" y="12954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Virtual  field v_is_done:</a:t>
            </a:r>
          </a:p>
          <a:p>
            <a:r>
              <a:rPr lang="id-ID" sz="800" dirty="0" smtClean="0"/>
              <a:t>Sum PO detail qty &lt;&gt; qty_received</a:t>
            </a:r>
            <a:endParaRPr lang="id-ID" sz="800" dirty="0"/>
          </a:p>
        </p:txBody>
      </p:sp>
      <p:sp>
        <p:nvSpPr>
          <p:cNvPr id="137" name="Rectangle 136"/>
          <p:cNvSpPr/>
          <p:nvPr/>
        </p:nvSpPr>
        <p:spPr>
          <a:xfrm rot="16200000">
            <a:off x="2985460" y="1461460"/>
            <a:ext cx="11288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status_invoice_unpaid</a:t>
            </a:r>
            <a:endParaRPr lang="id-ID" sz="800" dirty="0"/>
          </a:p>
        </p:txBody>
      </p:sp>
      <p:sp>
        <p:nvSpPr>
          <p:cNvPr id="147" name="Rectangle 146"/>
          <p:cNvSpPr/>
          <p:nvPr/>
        </p:nvSpPr>
        <p:spPr>
          <a:xfrm>
            <a:off x="4724400" y="2819400"/>
            <a:ext cx="106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status_invoice_paid</a:t>
            </a:r>
          </a:p>
          <a:p>
            <a:endParaRPr lang="id-ID" sz="800" dirty="0" smtClean="0"/>
          </a:p>
          <a:p>
            <a:r>
              <a:rPr lang="id-ID" sz="800" dirty="0" smtClean="0"/>
              <a:t>Update assets date_start</a:t>
            </a:r>
          </a:p>
        </p:txBody>
      </p:sp>
      <p:sp>
        <p:nvSpPr>
          <p:cNvPr id="187" name="Flowchart: Process 186"/>
          <p:cNvSpPr/>
          <p:nvPr/>
        </p:nvSpPr>
        <p:spPr>
          <a:xfrm>
            <a:off x="533400" y="2514600"/>
            <a:ext cx="1143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DO</a:t>
            </a:r>
            <a:endParaRPr lang="id-ID" sz="800" dirty="0"/>
          </a:p>
        </p:txBody>
      </p:sp>
      <p:sp>
        <p:nvSpPr>
          <p:cNvPr id="208" name="Flowchart: Process 207"/>
          <p:cNvSpPr/>
          <p:nvPr/>
        </p:nvSpPr>
        <p:spPr>
          <a:xfrm>
            <a:off x="2971800" y="2209800"/>
            <a:ext cx="9906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Invice From PO/DOs  already inputted</a:t>
            </a:r>
            <a:endParaRPr lang="id-ID" sz="800" dirty="0"/>
          </a:p>
        </p:txBody>
      </p:sp>
      <p:cxnSp>
        <p:nvCxnSpPr>
          <p:cNvPr id="218" name="Elbow Connector 217"/>
          <p:cNvCxnSpPr>
            <a:stCxn id="208" idx="0"/>
            <a:endCxn id="42" idx="1"/>
          </p:cNvCxnSpPr>
          <p:nvPr/>
        </p:nvCxnSpPr>
        <p:spPr>
          <a:xfrm rot="5400000" flipH="1" flipV="1">
            <a:off x="4705350" y="-323850"/>
            <a:ext cx="1295400" cy="3771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7239000" y="1219200"/>
            <a:ext cx="990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Edit Invoice: Tax</a:t>
            </a:r>
            <a:endParaRPr lang="id-ID" sz="800" dirty="0"/>
          </a:p>
        </p:txBody>
      </p:sp>
      <p:cxnSp>
        <p:nvCxnSpPr>
          <p:cNvPr id="44" name="Straight Arrow Connector 43"/>
          <p:cNvCxnSpPr>
            <a:stCxn id="42" idx="2"/>
            <a:endCxn id="39" idx="0"/>
          </p:cNvCxnSpPr>
          <p:nvPr/>
        </p:nvCxnSpPr>
        <p:spPr>
          <a:xfrm rot="5400000">
            <a:off x="7658100" y="1143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/>
          <p:cNvSpPr/>
          <p:nvPr/>
        </p:nvSpPr>
        <p:spPr>
          <a:xfrm>
            <a:off x="7239000" y="5715000"/>
            <a:ext cx="9906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bg2"/>
                </a:solidFill>
              </a:rPr>
              <a:t>GL Journal List</a:t>
            </a:r>
          </a:p>
          <a:p>
            <a:pPr algn="ctr"/>
            <a:r>
              <a:rPr lang="id-ID" sz="800" dirty="0" smtClean="0">
                <a:solidFill>
                  <a:schemeClr val="bg2"/>
                </a:solidFill>
              </a:rPr>
              <a:t>GL Voucher</a:t>
            </a:r>
            <a:endParaRPr lang="id-ID" sz="800" dirty="0">
              <a:solidFill>
                <a:schemeClr val="bg2"/>
              </a:solidFill>
            </a:endParaRPr>
          </a:p>
        </p:txBody>
      </p:sp>
      <p:cxnSp>
        <p:nvCxnSpPr>
          <p:cNvPr id="54" name="Straight Arrow Connector 53"/>
          <p:cNvCxnSpPr>
            <a:stCxn id="79" idx="2"/>
            <a:endCxn id="52" idx="0"/>
          </p:cNvCxnSpPr>
          <p:nvPr/>
        </p:nvCxnSpPr>
        <p:spPr>
          <a:xfrm rot="5400000">
            <a:off x="7543800" y="552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7239000" y="7620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Invoice unpaid</a:t>
            </a:r>
            <a:endParaRPr lang="id-ID" sz="800" dirty="0"/>
          </a:p>
        </p:txBody>
      </p:sp>
      <p:sp>
        <p:nvSpPr>
          <p:cNvPr id="65" name="Flowchart: Process 64"/>
          <p:cNvSpPr/>
          <p:nvPr/>
        </p:nvSpPr>
        <p:spPr>
          <a:xfrm>
            <a:off x="228600" y="3962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Register to Assets</a:t>
            </a:r>
            <a:endParaRPr lang="id-ID" sz="800" dirty="0"/>
          </a:p>
        </p:txBody>
      </p:sp>
      <p:cxnSp>
        <p:nvCxnSpPr>
          <p:cNvPr id="68" name="Elbow Connector 67"/>
          <p:cNvCxnSpPr>
            <a:stCxn id="65" idx="2"/>
            <a:endCxn id="93" idx="0"/>
          </p:cNvCxnSpPr>
          <p:nvPr/>
        </p:nvCxnSpPr>
        <p:spPr>
          <a:xfrm rot="5400000">
            <a:off x="495300" y="44958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/>
          <p:cNvSpPr/>
          <p:nvPr/>
        </p:nvSpPr>
        <p:spPr>
          <a:xfrm>
            <a:off x="228600" y="5715000"/>
            <a:ext cx="990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Done</a:t>
            </a:r>
            <a:endParaRPr lang="id-ID" sz="800" dirty="0"/>
          </a:p>
        </p:txBody>
      </p:sp>
      <p:cxnSp>
        <p:nvCxnSpPr>
          <p:cNvPr id="72" name="Elbow Connector 71"/>
          <p:cNvCxnSpPr>
            <a:stCxn id="93" idx="2"/>
            <a:endCxn id="70" idx="0"/>
          </p:cNvCxnSpPr>
          <p:nvPr/>
        </p:nvCxnSpPr>
        <p:spPr>
          <a:xfrm rot="5400000">
            <a:off x="571500" y="5562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13" idx="2"/>
            <a:endCxn id="57" idx="0"/>
          </p:cNvCxnSpPr>
          <p:nvPr/>
        </p:nvCxnSpPr>
        <p:spPr>
          <a:xfrm rot="5400000">
            <a:off x="6210300" y="32004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53200" y="3657600"/>
            <a:ext cx="114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Jurnal :</a:t>
            </a:r>
          </a:p>
          <a:p>
            <a:r>
              <a:rPr lang="id-ID" sz="800" dirty="0" smtClean="0"/>
              <a:t>“Payment FA”</a:t>
            </a:r>
          </a:p>
          <a:p>
            <a:r>
              <a:rPr lang="id-ID" sz="800" dirty="0" smtClean="0"/>
              <a:t>Category: </a:t>
            </a:r>
          </a:p>
          <a:p>
            <a:r>
              <a:rPr lang="id-ID" sz="800" dirty="0" smtClean="0"/>
              <a:t>For each FA in invoice</a:t>
            </a:r>
            <a:endParaRPr lang="id-ID" sz="800" dirty="0"/>
          </a:p>
        </p:txBody>
      </p:sp>
      <p:sp>
        <p:nvSpPr>
          <p:cNvPr id="100" name="Rectangle 99"/>
          <p:cNvSpPr/>
          <p:nvPr/>
        </p:nvSpPr>
        <p:spPr>
          <a:xfrm>
            <a:off x="5257800" y="5029200"/>
            <a:ext cx="17732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Jurnal </a:t>
            </a:r>
          </a:p>
          <a:p>
            <a:r>
              <a:rPr lang="id-ID" sz="800" dirty="0" smtClean="0"/>
              <a:t>“Amortisasi”</a:t>
            </a:r>
          </a:p>
          <a:p>
            <a:endParaRPr lang="id-ID" sz="800" dirty="0" smtClean="0"/>
          </a:p>
          <a:p>
            <a:r>
              <a:rPr lang="id-ID" sz="800" dirty="0" smtClean="0"/>
              <a:t>Find all asset with posting=No</a:t>
            </a:r>
          </a:p>
          <a:p>
            <a:r>
              <a:rPr lang="id-ID" sz="800" dirty="0" smtClean="0"/>
              <a:t>Find each category</a:t>
            </a:r>
          </a:p>
          <a:p>
            <a:r>
              <a:rPr lang="id-ID" sz="800" dirty="0" smtClean="0"/>
              <a:t>Create journal entry for each category</a:t>
            </a:r>
          </a:p>
          <a:p>
            <a:endParaRPr lang="id-ID" sz="800" dirty="0" smtClean="0"/>
          </a:p>
          <a:p>
            <a:r>
              <a:rPr lang="id-ID" sz="800" dirty="0" smtClean="0"/>
              <a:t>Update asset set posting=Yes</a:t>
            </a:r>
            <a:endParaRPr lang="id-ID" sz="800" dirty="0"/>
          </a:p>
        </p:txBody>
      </p:sp>
      <p:sp>
        <p:nvSpPr>
          <p:cNvPr id="101" name="Flowchart: Off-page Connector 100"/>
          <p:cNvSpPr/>
          <p:nvPr/>
        </p:nvSpPr>
        <p:spPr>
          <a:xfrm>
            <a:off x="8763000" y="4419600"/>
            <a:ext cx="2286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3" name="Shape 102"/>
          <p:cNvCxnSpPr>
            <a:stCxn id="101" idx="2"/>
            <a:endCxn id="79" idx="3"/>
          </p:cNvCxnSpPr>
          <p:nvPr/>
        </p:nvCxnSpPr>
        <p:spPr>
          <a:xfrm rot="5400000">
            <a:off x="8458200" y="4648200"/>
            <a:ext cx="1905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305800" y="3733800"/>
            <a:ext cx="83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Jurnal </a:t>
            </a:r>
          </a:p>
          <a:p>
            <a:r>
              <a:rPr lang="id-ID" sz="800" dirty="0" smtClean="0"/>
              <a:t>“Movement”, </a:t>
            </a:r>
          </a:p>
          <a:p>
            <a:r>
              <a:rPr lang="id-ID" sz="800" dirty="0" smtClean="0"/>
              <a:t>“Write Off”,</a:t>
            </a:r>
          </a:p>
          <a:p>
            <a:r>
              <a:rPr lang="id-ID" sz="800" dirty="0" smtClean="0"/>
              <a:t>“Sales”</a:t>
            </a:r>
            <a:endParaRPr lang="id-ID" sz="800" dirty="0"/>
          </a:p>
        </p:txBody>
      </p:sp>
      <p:sp>
        <p:nvSpPr>
          <p:cNvPr id="106" name="Rectangle 10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GS FA Registration</a:t>
            </a:r>
            <a:endParaRPr lang="id-ID" dirty="0"/>
          </a:p>
        </p:txBody>
      </p:sp>
      <p:cxnSp>
        <p:nvCxnSpPr>
          <p:cNvPr id="112" name="Elbow Connector 111"/>
          <p:cNvCxnSpPr>
            <a:stCxn id="57" idx="2"/>
            <a:endCxn id="79" idx="0"/>
          </p:cNvCxnSpPr>
          <p:nvPr/>
        </p:nvCxnSpPr>
        <p:spPr>
          <a:xfrm rot="16200000" flipH="1">
            <a:off x="6515100" y="3581400"/>
            <a:ext cx="1066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5943600" y="3352800"/>
            <a:ext cx="8382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Posting Payment Journal</a:t>
            </a:r>
            <a:endParaRPr lang="id-ID" sz="800" dirty="0"/>
          </a:p>
        </p:txBody>
      </p:sp>
      <p:sp>
        <p:nvSpPr>
          <p:cNvPr id="66" name="Flowchart: Terminator 65"/>
          <p:cNvSpPr/>
          <p:nvPr/>
        </p:nvSpPr>
        <p:spPr>
          <a:xfrm>
            <a:off x="7315200" y="2590800"/>
            <a:ext cx="8382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Posting  Receival Journal</a:t>
            </a:r>
            <a:endParaRPr lang="id-ID" sz="800" dirty="0"/>
          </a:p>
        </p:txBody>
      </p:sp>
      <p:cxnSp>
        <p:nvCxnSpPr>
          <p:cNvPr id="77" name="Elbow Connector 76"/>
          <p:cNvCxnSpPr>
            <a:stCxn id="66" idx="2"/>
            <a:endCxn id="79" idx="0"/>
          </p:cNvCxnSpPr>
          <p:nvPr/>
        </p:nvCxnSpPr>
        <p:spPr>
          <a:xfrm rot="5400000">
            <a:off x="6858000" y="3924300"/>
            <a:ext cx="1752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696200" y="1905000"/>
            <a:ext cx="114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Jurnal :</a:t>
            </a:r>
          </a:p>
          <a:p>
            <a:r>
              <a:rPr lang="id-ID" sz="800" dirty="0" smtClean="0"/>
              <a:t>“Penerimaan FA”</a:t>
            </a:r>
          </a:p>
          <a:p>
            <a:r>
              <a:rPr lang="id-ID" sz="800" dirty="0" smtClean="0"/>
              <a:t>Category: </a:t>
            </a:r>
          </a:p>
          <a:p>
            <a:r>
              <a:rPr lang="id-ID" sz="800" dirty="0" smtClean="0"/>
              <a:t>For each FA in invoice</a:t>
            </a:r>
            <a:endParaRPr lang="id-ID" sz="800" dirty="0"/>
          </a:p>
        </p:txBody>
      </p:sp>
      <p:sp>
        <p:nvSpPr>
          <p:cNvPr id="82" name="Flowchart: Decision 81"/>
          <p:cNvSpPr/>
          <p:nvPr/>
        </p:nvSpPr>
        <p:spPr>
          <a:xfrm>
            <a:off x="5791200" y="1905000"/>
            <a:ext cx="1143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Payment? </a:t>
            </a:r>
            <a:endParaRPr lang="id-ID" sz="800" dirty="0"/>
          </a:p>
        </p:txBody>
      </p:sp>
      <p:cxnSp>
        <p:nvCxnSpPr>
          <p:cNvPr id="89" name="Elbow Connector 88"/>
          <p:cNvCxnSpPr>
            <a:stCxn id="39" idx="2"/>
            <a:endCxn id="66" idx="0"/>
          </p:cNvCxnSpPr>
          <p:nvPr/>
        </p:nvCxnSpPr>
        <p:spPr>
          <a:xfrm rot="5400000">
            <a:off x="7239000" y="2095500"/>
            <a:ext cx="990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2" idx="2"/>
            <a:endCxn id="13" idx="0"/>
          </p:cNvCxnSpPr>
          <p:nvPr/>
        </p:nvCxnSpPr>
        <p:spPr>
          <a:xfrm rot="5400000">
            <a:off x="6248400" y="24003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7010400" y="3048000"/>
            <a:ext cx="1850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status_invoice_posted_receival_journal</a:t>
            </a:r>
            <a:endParaRPr lang="id-ID" sz="800" dirty="0"/>
          </a:p>
        </p:txBody>
      </p:sp>
      <p:sp>
        <p:nvSpPr>
          <p:cNvPr id="179" name="Rectangle 178"/>
          <p:cNvSpPr/>
          <p:nvPr/>
        </p:nvSpPr>
        <p:spPr>
          <a:xfrm>
            <a:off x="5715000" y="4267200"/>
            <a:ext cx="18966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status_invoice_posted_payment_journal</a:t>
            </a:r>
            <a:endParaRPr lang="id-ID" sz="800" dirty="0"/>
          </a:p>
        </p:txBody>
      </p:sp>
      <p:sp>
        <p:nvSpPr>
          <p:cNvPr id="184" name="Flowchart: Process 183"/>
          <p:cNvSpPr/>
          <p:nvPr/>
        </p:nvSpPr>
        <p:spPr>
          <a:xfrm>
            <a:off x="5867400" y="1219200"/>
            <a:ext cx="990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Invoice  receival journal posted</a:t>
            </a:r>
            <a:endParaRPr lang="id-ID" sz="800" dirty="0"/>
          </a:p>
        </p:txBody>
      </p:sp>
      <p:cxnSp>
        <p:nvCxnSpPr>
          <p:cNvPr id="186" name="Elbow Connector 185"/>
          <p:cNvCxnSpPr>
            <a:stCxn id="184" idx="2"/>
            <a:endCxn id="82" idx="0"/>
          </p:cNvCxnSpPr>
          <p:nvPr/>
        </p:nvCxnSpPr>
        <p:spPr>
          <a:xfrm rot="5400000">
            <a:off x="6248400" y="1790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187" idx="2"/>
            <a:endCxn id="134" idx="0"/>
          </p:cNvCxnSpPr>
          <p:nvPr/>
        </p:nvCxnSpPr>
        <p:spPr>
          <a:xfrm rot="16200000" flipH="1">
            <a:off x="1143000" y="2857500"/>
            <a:ext cx="4572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76400" y="838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Invoice Received</a:t>
            </a:r>
            <a:endParaRPr lang="id-ID" sz="800" dirty="0"/>
          </a:p>
        </p:txBody>
      </p:sp>
      <p:cxnSp>
        <p:nvCxnSpPr>
          <p:cNvPr id="78" name="Shape 77"/>
          <p:cNvCxnSpPr>
            <a:stCxn id="71" idx="4"/>
            <a:endCxn id="208" idx="1"/>
          </p:cNvCxnSpPr>
          <p:nvPr/>
        </p:nvCxnSpPr>
        <p:spPr>
          <a:xfrm rot="16200000" flipH="1">
            <a:off x="1962150" y="1504950"/>
            <a:ext cx="10668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62000" y="838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Items Received</a:t>
            </a:r>
            <a:endParaRPr lang="id-ID" sz="800" dirty="0"/>
          </a:p>
        </p:txBody>
      </p:sp>
      <p:cxnSp>
        <p:nvCxnSpPr>
          <p:cNvPr id="110" name="Straight Arrow Connector 109"/>
          <p:cNvCxnSpPr>
            <a:stCxn id="107" idx="4"/>
            <a:endCxn id="127" idx="0"/>
          </p:cNvCxnSpPr>
          <p:nvPr/>
        </p:nvCxnSpPr>
        <p:spPr>
          <a:xfrm rot="5400000">
            <a:off x="8763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2286000" y="3962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Register to Stock </a:t>
            </a:r>
            <a:endParaRPr lang="id-ID" sz="800" dirty="0"/>
          </a:p>
        </p:txBody>
      </p:sp>
      <p:sp>
        <p:nvSpPr>
          <p:cNvPr id="124" name="Flowchart: Off-page Connector 123"/>
          <p:cNvSpPr/>
          <p:nvPr/>
        </p:nvSpPr>
        <p:spPr>
          <a:xfrm>
            <a:off x="2667000" y="4800600"/>
            <a:ext cx="2286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6" name="Straight Arrow Connector 125"/>
          <p:cNvCxnSpPr>
            <a:stCxn id="122" idx="2"/>
            <a:endCxn id="124" idx="0"/>
          </p:cNvCxnSpPr>
          <p:nvPr/>
        </p:nvCxnSpPr>
        <p:spPr>
          <a:xfrm rot="5400000">
            <a:off x="2514600" y="4533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38400" y="5334000"/>
            <a:ext cx="638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Stock Inlog</a:t>
            </a:r>
            <a:endParaRPr lang="id-ID" sz="800" dirty="0"/>
          </a:p>
        </p:txBody>
      </p:sp>
      <p:sp>
        <p:nvSpPr>
          <p:cNvPr id="134" name="Flowchart: Decision 133"/>
          <p:cNvSpPr/>
          <p:nvPr/>
        </p:nvSpPr>
        <p:spPr>
          <a:xfrm>
            <a:off x="1066800" y="3352800"/>
            <a:ext cx="1143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Request Type</a:t>
            </a:r>
            <a:endParaRPr lang="id-ID" sz="800" dirty="0"/>
          </a:p>
        </p:txBody>
      </p:sp>
      <p:cxnSp>
        <p:nvCxnSpPr>
          <p:cNvPr id="139" name="Shape 138"/>
          <p:cNvCxnSpPr>
            <a:stCxn id="134" idx="3"/>
            <a:endCxn id="122" idx="0"/>
          </p:cNvCxnSpPr>
          <p:nvPr/>
        </p:nvCxnSpPr>
        <p:spPr>
          <a:xfrm>
            <a:off x="2209800" y="3543300"/>
            <a:ext cx="5715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stCxn id="134" idx="1"/>
            <a:endCxn id="65" idx="0"/>
          </p:cNvCxnSpPr>
          <p:nvPr/>
        </p:nvCxnSpPr>
        <p:spPr>
          <a:xfrm rot="10800000" flipV="1">
            <a:off x="723900" y="3543300"/>
            <a:ext cx="3429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7" idx="2"/>
            <a:endCxn id="187" idx="0"/>
          </p:cNvCxnSpPr>
          <p:nvPr/>
        </p:nvCxnSpPr>
        <p:spPr>
          <a:xfrm rot="5400000">
            <a:off x="952500" y="23622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219200" y="3962400"/>
            <a:ext cx="838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Record:</a:t>
            </a:r>
          </a:p>
          <a:p>
            <a:r>
              <a:rPr lang="id-ID" sz="800" dirty="0" smtClean="0"/>
              <a:t>Po_detail_id</a:t>
            </a:r>
            <a:endParaRPr lang="id-ID" sz="800" dirty="0"/>
          </a:p>
          <a:p>
            <a:r>
              <a:rPr lang="id-ID" sz="800" dirty="0" smtClean="0"/>
              <a:t>On AssetDetails</a:t>
            </a:r>
          </a:p>
          <a:p>
            <a:r>
              <a:rPr lang="id-ID" sz="800" dirty="0" smtClean="0"/>
              <a:t>And assets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048000" y="2895600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Record:</a:t>
            </a:r>
          </a:p>
          <a:p>
            <a:r>
              <a:rPr lang="id-ID" sz="800" dirty="0" smtClean="0"/>
              <a:t>Invoice.Po_id</a:t>
            </a:r>
          </a:p>
          <a:p>
            <a:r>
              <a:rPr lang="id-ID" sz="800" dirty="0" smtClean="0"/>
              <a:t>Invoice.Do_id</a:t>
            </a:r>
          </a:p>
          <a:p>
            <a:r>
              <a:rPr lang="id-ID" sz="800" dirty="0" smtClean="0"/>
              <a:t>InvoiceDetail.po_detail_id</a:t>
            </a:r>
          </a:p>
          <a:p>
            <a:r>
              <a:rPr lang="id-ID" sz="800" dirty="0" smtClean="0"/>
              <a:t>InvoiceDetail.do_detail_id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4572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Fa_management</a:t>
            </a:r>
            <a:endParaRPr lang="id-ID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FA Movement</a:t>
            </a:r>
            <a:endParaRPr lang="id-ID" dirty="0"/>
          </a:p>
        </p:txBody>
      </p:sp>
      <p:sp>
        <p:nvSpPr>
          <p:cNvPr id="11" name="Flowchart: Process 10"/>
          <p:cNvSpPr/>
          <p:nvPr/>
        </p:nvSpPr>
        <p:spPr>
          <a:xfrm>
            <a:off x="609600" y="1676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Movement Document</a:t>
            </a:r>
            <a:endParaRPr lang="id-ID" sz="8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9600" y="21336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Source Branch</a:t>
            </a:r>
            <a:endParaRPr lang="id-ID" sz="800" dirty="0"/>
          </a:p>
        </p:txBody>
      </p:sp>
      <p:sp>
        <p:nvSpPr>
          <p:cNvPr id="13" name="Flowchart: Process 12"/>
          <p:cNvSpPr/>
          <p:nvPr/>
        </p:nvSpPr>
        <p:spPr>
          <a:xfrm>
            <a:off x="609600" y="25908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Destination Branch</a:t>
            </a:r>
            <a:endParaRPr lang="id-ID" sz="800" dirty="0"/>
          </a:p>
        </p:txBody>
      </p:sp>
      <p:sp>
        <p:nvSpPr>
          <p:cNvPr id="14" name="Flowchart: Process 13"/>
          <p:cNvSpPr/>
          <p:nvPr/>
        </p:nvSpPr>
        <p:spPr>
          <a:xfrm>
            <a:off x="609600" y="3505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Enter Movement Details</a:t>
            </a:r>
            <a:endParaRPr lang="id-ID" sz="800" dirty="0"/>
          </a:p>
        </p:txBody>
      </p:sp>
      <p:sp>
        <p:nvSpPr>
          <p:cNvPr id="15" name="Flowchart: Process 14"/>
          <p:cNvSpPr/>
          <p:nvPr/>
        </p:nvSpPr>
        <p:spPr>
          <a:xfrm>
            <a:off x="609600" y="30480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FA  From Source Branch</a:t>
            </a:r>
            <a:endParaRPr lang="id-ID" sz="800" dirty="0"/>
          </a:p>
        </p:txBody>
      </p:sp>
      <p:sp>
        <p:nvSpPr>
          <p:cNvPr id="16" name="Flowchart: Preparation 15"/>
          <p:cNvSpPr/>
          <p:nvPr/>
        </p:nvSpPr>
        <p:spPr>
          <a:xfrm>
            <a:off x="533400" y="914400"/>
            <a:ext cx="1143000" cy="228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FA Movement</a:t>
            </a:r>
            <a:endParaRPr lang="id-ID" sz="800" dirty="0"/>
          </a:p>
        </p:txBody>
      </p:sp>
      <p:sp>
        <p:nvSpPr>
          <p:cNvPr id="18" name="Flowchart: Process 17"/>
          <p:cNvSpPr/>
          <p:nvPr/>
        </p:nvSpPr>
        <p:spPr>
          <a:xfrm>
            <a:off x="609600" y="4724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to Supervisor</a:t>
            </a:r>
            <a:endParaRPr lang="id-ID" sz="800" dirty="0"/>
          </a:p>
        </p:txBody>
      </p:sp>
      <p:cxnSp>
        <p:nvCxnSpPr>
          <p:cNvPr id="20" name="Straight Arrow Connector 19"/>
          <p:cNvCxnSpPr>
            <a:stCxn id="16" idx="2"/>
            <a:endCxn id="11" idx="0"/>
          </p:cNvCxnSpPr>
          <p:nvPr/>
        </p:nvCxnSpPr>
        <p:spPr>
          <a:xfrm rot="5400000">
            <a:off x="838200" y="1409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 rot="5400000">
            <a:off x="1028700" y="2057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 rot="5400000">
            <a:off x="1028700" y="2514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04" idx="0"/>
          </p:cNvCxnSpPr>
          <p:nvPr/>
        </p:nvCxnSpPr>
        <p:spPr>
          <a:xfrm rot="5400000">
            <a:off x="952500" y="3962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6781800" y="15240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FA Movement Approved </a:t>
            </a:r>
            <a:endParaRPr lang="id-ID" sz="800" dirty="0"/>
          </a:p>
        </p:txBody>
      </p:sp>
      <p:cxnSp>
        <p:nvCxnSpPr>
          <p:cNvPr id="42" name="Elbow Connector 41"/>
          <p:cNvCxnSpPr>
            <a:stCxn id="18" idx="3"/>
            <a:endCxn id="85" idx="1"/>
          </p:cNvCxnSpPr>
          <p:nvPr/>
        </p:nvCxnSpPr>
        <p:spPr>
          <a:xfrm flipV="1">
            <a:off x="1600200" y="1104900"/>
            <a:ext cx="2286000" cy="3771900"/>
          </a:xfrm>
          <a:prstGeom prst="bentConnector3">
            <a:avLst>
              <a:gd name="adj1" fmla="val 59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Off-page Connector 59"/>
          <p:cNvSpPr/>
          <p:nvPr/>
        </p:nvSpPr>
        <p:spPr>
          <a:xfrm>
            <a:off x="7086600" y="4191000"/>
            <a:ext cx="3048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/>
          <p:cNvSpPr txBox="1"/>
          <p:nvPr/>
        </p:nvSpPr>
        <p:spPr>
          <a:xfrm>
            <a:off x="7543800" y="4267200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Posting to Journal</a:t>
            </a:r>
          </a:p>
          <a:p>
            <a:r>
              <a:rPr lang="id-ID" sz="800" dirty="0" smtClean="0"/>
              <a:t>“Mutasi”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609600" y="5867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Update FA Data: Branches</a:t>
            </a:r>
            <a:endParaRPr lang="id-ID" sz="800" dirty="0"/>
          </a:p>
        </p:txBody>
      </p:sp>
      <p:cxnSp>
        <p:nvCxnSpPr>
          <p:cNvPr id="79" name="Elbow Connector 78"/>
          <p:cNvCxnSpPr>
            <a:stCxn id="40" idx="2"/>
            <a:endCxn id="60" idx="0"/>
          </p:cNvCxnSpPr>
          <p:nvPr/>
        </p:nvCxnSpPr>
        <p:spPr>
          <a:xfrm rot="5400000">
            <a:off x="6096000" y="3048000"/>
            <a:ext cx="2286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/>
          <p:cNvSpPr/>
          <p:nvPr/>
        </p:nvSpPr>
        <p:spPr>
          <a:xfrm>
            <a:off x="609600" y="6172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Add FA Historcal Data</a:t>
            </a:r>
            <a:endParaRPr lang="id-ID" sz="8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26670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956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Fa_supervisor</a:t>
            </a:r>
            <a:endParaRPr lang="id-ID" sz="800" dirty="0"/>
          </a:p>
        </p:txBody>
      </p:sp>
      <p:sp>
        <p:nvSpPr>
          <p:cNvPr id="85" name="Flowchart: Process 84"/>
          <p:cNvSpPr/>
          <p:nvPr/>
        </p:nvSpPr>
        <p:spPr>
          <a:xfrm>
            <a:off x="3886200" y="9144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Movement Status New </a:t>
            </a:r>
            <a:endParaRPr lang="id-ID" sz="800" dirty="0"/>
          </a:p>
        </p:txBody>
      </p:sp>
      <p:sp>
        <p:nvSpPr>
          <p:cNvPr id="86" name="Flowchart: Decision 85"/>
          <p:cNvSpPr/>
          <p:nvPr/>
        </p:nvSpPr>
        <p:spPr>
          <a:xfrm>
            <a:off x="3886200" y="15240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87" name="Flowchart: Alternate Process 86"/>
          <p:cNvSpPr/>
          <p:nvPr/>
        </p:nvSpPr>
        <p:spPr>
          <a:xfrm>
            <a:off x="3352800" y="2209800"/>
            <a:ext cx="5334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Reject</a:t>
            </a:r>
            <a:endParaRPr lang="id-ID" sz="800" dirty="0"/>
          </a:p>
        </p:txBody>
      </p:sp>
      <p:cxnSp>
        <p:nvCxnSpPr>
          <p:cNvPr id="88" name="Shape 87"/>
          <p:cNvCxnSpPr>
            <a:stCxn id="86" idx="1"/>
            <a:endCxn id="87" idx="0"/>
          </p:cNvCxnSpPr>
          <p:nvPr/>
        </p:nvCxnSpPr>
        <p:spPr>
          <a:xfrm rot="10800000" flipV="1">
            <a:off x="3619500" y="1714500"/>
            <a:ext cx="2667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76800" y="14478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3505200" y="144780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cxnSp>
        <p:nvCxnSpPr>
          <p:cNvPr id="91" name="Shape 116"/>
          <p:cNvCxnSpPr>
            <a:stCxn id="87" idx="2"/>
            <a:endCxn id="92" idx="0"/>
          </p:cNvCxnSpPr>
          <p:nvPr/>
        </p:nvCxnSpPr>
        <p:spPr>
          <a:xfrm rot="5400000">
            <a:off x="3467100" y="2590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3200400" y="27432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 FA Movement Reject Notes</a:t>
            </a:r>
            <a:endParaRPr lang="id-ID" sz="800" dirty="0"/>
          </a:p>
        </p:txBody>
      </p:sp>
      <p:cxnSp>
        <p:nvCxnSpPr>
          <p:cNvPr id="93" name="Elbow Connector 92"/>
          <p:cNvCxnSpPr>
            <a:stCxn id="85" idx="2"/>
            <a:endCxn id="86" idx="0"/>
          </p:cNvCxnSpPr>
          <p:nvPr/>
        </p:nvCxnSpPr>
        <p:spPr>
          <a:xfrm rot="5400000">
            <a:off x="4229100" y="1409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6" idx="3"/>
            <a:endCxn id="130" idx="0"/>
          </p:cNvCxnSpPr>
          <p:nvPr/>
        </p:nvCxnSpPr>
        <p:spPr>
          <a:xfrm>
            <a:off x="4800600" y="1714500"/>
            <a:ext cx="5715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4" idx="1"/>
            <a:endCxn id="15" idx="1"/>
          </p:cNvCxnSpPr>
          <p:nvPr/>
        </p:nvCxnSpPr>
        <p:spPr>
          <a:xfrm rot="10800000">
            <a:off x="609600" y="3200400"/>
            <a:ext cx="76200" cy="11049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Decision 103"/>
          <p:cNvSpPr/>
          <p:nvPr/>
        </p:nvSpPr>
        <p:spPr>
          <a:xfrm>
            <a:off x="685800" y="4114800"/>
            <a:ext cx="8382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Ok</a:t>
            </a:r>
            <a:endParaRPr lang="id-ID" sz="800" dirty="0"/>
          </a:p>
        </p:txBody>
      </p:sp>
      <p:cxnSp>
        <p:nvCxnSpPr>
          <p:cNvPr id="110" name="Elbow Connector 109"/>
          <p:cNvCxnSpPr>
            <a:stCxn id="104" idx="2"/>
            <a:endCxn id="18" idx="0"/>
          </p:cNvCxnSpPr>
          <p:nvPr/>
        </p:nvCxnSpPr>
        <p:spPr>
          <a:xfrm rot="5400000">
            <a:off x="990600" y="46101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3" idx="2"/>
            <a:endCxn id="15" idx="0"/>
          </p:cNvCxnSpPr>
          <p:nvPr/>
        </p:nvCxnSpPr>
        <p:spPr>
          <a:xfrm rot="5400000">
            <a:off x="1028700" y="29718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5" idx="2"/>
            <a:endCxn id="14" idx="0"/>
          </p:cNvCxnSpPr>
          <p:nvPr/>
        </p:nvCxnSpPr>
        <p:spPr>
          <a:xfrm rot="5400000">
            <a:off x="1028700" y="34290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76400" y="16002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Movement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Doc_date</a:t>
            </a:r>
          </a:p>
          <a:p>
            <a:r>
              <a:rPr lang="id-ID" sz="800" dirty="0" smtClean="0"/>
              <a:t>No</a:t>
            </a:r>
          </a:p>
          <a:p>
            <a:r>
              <a:rPr lang="id-ID" sz="800" dirty="0" smtClean="0"/>
              <a:t>Source_deptartment_id</a:t>
            </a:r>
          </a:p>
          <a:p>
            <a:r>
              <a:rPr lang="id-ID" sz="800" dirty="0" smtClean="0"/>
              <a:t>Dest_department_id</a:t>
            </a:r>
          </a:p>
          <a:p>
            <a:r>
              <a:rPr lang="id-ID" sz="800" dirty="0" smtClean="0"/>
              <a:t>Created_by</a:t>
            </a:r>
          </a:p>
          <a:p>
            <a:r>
              <a:rPr lang="id-ID" sz="800" dirty="0" smtClean="0"/>
              <a:t>Notes</a:t>
            </a:r>
          </a:p>
          <a:p>
            <a:r>
              <a:rPr lang="id-ID" sz="800" dirty="0" smtClean="0"/>
              <a:t>Movement_status_id</a:t>
            </a:r>
            <a:endParaRPr lang="id-ID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76400" y="3048000"/>
            <a:ext cx="933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MovementDetail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Movement_id</a:t>
            </a:r>
          </a:p>
          <a:p>
            <a:r>
              <a:rPr lang="id-ID" sz="800" dirty="0" smtClean="0"/>
              <a:t>Asset_id</a:t>
            </a:r>
          </a:p>
          <a:p>
            <a:r>
              <a:rPr lang="id-ID" sz="800" dirty="0" smtClean="0"/>
              <a:t>Notes</a:t>
            </a:r>
            <a:endParaRPr lang="id-ID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676400" y="38862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MovementStatus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543800" y="3733800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Movement Status:</a:t>
            </a:r>
          </a:p>
          <a:p>
            <a:r>
              <a:rPr lang="id-ID" sz="800" dirty="0" smtClean="0"/>
              <a:t>Done</a:t>
            </a:r>
            <a:endParaRPr lang="id-ID" sz="800" dirty="0"/>
          </a:p>
        </p:txBody>
      </p:sp>
      <p:sp>
        <p:nvSpPr>
          <p:cNvPr id="130" name="Flowchart: Alternate Process 129"/>
          <p:cNvSpPr/>
          <p:nvPr/>
        </p:nvSpPr>
        <p:spPr>
          <a:xfrm>
            <a:off x="5029200" y="2362200"/>
            <a:ext cx="6858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  <a:endParaRPr lang="id-ID" sz="800" dirty="0"/>
          </a:p>
        </p:txBody>
      </p:sp>
      <p:sp>
        <p:nvSpPr>
          <p:cNvPr id="61" name="Flowchart: Process 60"/>
          <p:cNvSpPr/>
          <p:nvPr/>
        </p:nvSpPr>
        <p:spPr>
          <a:xfrm>
            <a:off x="609600" y="5181600"/>
            <a:ext cx="990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FA Movement Approved </a:t>
            </a:r>
            <a:endParaRPr lang="id-ID" sz="800" dirty="0"/>
          </a:p>
        </p:txBody>
      </p:sp>
      <p:sp>
        <p:nvSpPr>
          <p:cNvPr id="63" name="Flowchart: Process 62"/>
          <p:cNvSpPr/>
          <p:nvPr/>
        </p:nvSpPr>
        <p:spPr>
          <a:xfrm>
            <a:off x="609600" y="5715000"/>
            <a:ext cx="990600" cy="152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Process Movement</a:t>
            </a:r>
            <a:endParaRPr lang="id-ID" sz="800" dirty="0"/>
          </a:p>
        </p:txBody>
      </p:sp>
      <p:cxnSp>
        <p:nvCxnSpPr>
          <p:cNvPr id="66" name="Shape 65"/>
          <p:cNvCxnSpPr>
            <a:stCxn id="130" idx="2"/>
            <a:endCxn id="61" idx="3"/>
          </p:cNvCxnSpPr>
          <p:nvPr/>
        </p:nvCxnSpPr>
        <p:spPr>
          <a:xfrm rot="5400000">
            <a:off x="2095500" y="2095500"/>
            <a:ext cx="2781300" cy="3771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1" idx="2"/>
            <a:endCxn id="40" idx="0"/>
          </p:cNvCxnSpPr>
          <p:nvPr/>
        </p:nvCxnSpPr>
        <p:spPr>
          <a:xfrm rot="5400000" flipH="1" flipV="1">
            <a:off x="1695450" y="933450"/>
            <a:ext cx="4953000" cy="6134100"/>
          </a:xfrm>
          <a:prstGeom prst="bentConnector5">
            <a:avLst>
              <a:gd name="adj1" fmla="val -4615"/>
              <a:gd name="adj2" fmla="val 76398"/>
              <a:gd name="adj3" fmla="val 104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1" idx="2"/>
            <a:endCxn id="63" idx="0"/>
          </p:cNvCxnSpPr>
          <p:nvPr/>
        </p:nvCxnSpPr>
        <p:spPr>
          <a:xfrm rot="5400000">
            <a:off x="1028700" y="56388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3048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gs</a:t>
            </a:r>
            <a:endParaRPr lang="id-ID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FA Disposal: Write Off</a:t>
            </a:r>
            <a:endParaRPr lang="id-ID" dirty="0"/>
          </a:p>
        </p:txBody>
      </p:sp>
      <p:sp>
        <p:nvSpPr>
          <p:cNvPr id="11" name="Flowchart: Process 10"/>
          <p:cNvSpPr/>
          <p:nvPr/>
        </p:nvSpPr>
        <p:spPr>
          <a:xfrm>
            <a:off x="609600" y="1676400"/>
            <a:ext cx="990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Disposal: Write Off Document Header</a:t>
            </a:r>
            <a:endParaRPr lang="id-ID" sz="800" dirty="0"/>
          </a:p>
        </p:txBody>
      </p:sp>
      <p:sp>
        <p:nvSpPr>
          <p:cNvPr id="14" name="Flowchart: Process 13"/>
          <p:cNvSpPr/>
          <p:nvPr/>
        </p:nvSpPr>
        <p:spPr>
          <a:xfrm>
            <a:off x="609600" y="25146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FA</a:t>
            </a:r>
            <a:endParaRPr lang="id-ID" sz="800" dirty="0"/>
          </a:p>
        </p:txBody>
      </p:sp>
      <p:sp>
        <p:nvSpPr>
          <p:cNvPr id="15" name="Flowchart: Process 14"/>
          <p:cNvSpPr/>
          <p:nvPr/>
        </p:nvSpPr>
        <p:spPr>
          <a:xfrm>
            <a:off x="609600" y="3124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Enter Disposal Write Off Details</a:t>
            </a:r>
          </a:p>
        </p:txBody>
      </p:sp>
      <p:sp>
        <p:nvSpPr>
          <p:cNvPr id="16" name="Flowchart: Preparation 15"/>
          <p:cNvSpPr/>
          <p:nvPr/>
        </p:nvSpPr>
        <p:spPr>
          <a:xfrm>
            <a:off x="533400" y="914400"/>
            <a:ext cx="1143000" cy="228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FA Disposal: Write Off</a:t>
            </a:r>
            <a:endParaRPr lang="id-ID" sz="800" dirty="0"/>
          </a:p>
        </p:txBody>
      </p:sp>
      <p:sp>
        <p:nvSpPr>
          <p:cNvPr id="18" name="Flowchart: Process 17"/>
          <p:cNvSpPr/>
          <p:nvPr/>
        </p:nvSpPr>
        <p:spPr>
          <a:xfrm>
            <a:off x="609600" y="4267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to Supervisor</a:t>
            </a:r>
            <a:endParaRPr lang="id-ID" sz="800" dirty="0"/>
          </a:p>
        </p:txBody>
      </p:sp>
      <p:cxnSp>
        <p:nvCxnSpPr>
          <p:cNvPr id="20" name="Straight Arrow Connector 19"/>
          <p:cNvCxnSpPr>
            <a:stCxn id="16" idx="2"/>
            <a:endCxn id="11" idx="0"/>
          </p:cNvCxnSpPr>
          <p:nvPr/>
        </p:nvCxnSpPr>
        <p:spPr>
          <a:xfrm rot="5400000">
            <a:off x="838200" y="1409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4" idx="0"/>
          </p:cNvCxnSpPr>
          <p:nvPr/>
        </p:nvCxnSpPr>
        <p:spPr>
          <a:xfrm rot="5400000">
            <a:off x="914400" y="232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5" idx="0"/>
          </p:cNvCxnSpPr>
          <p:nvPr/>
        </p:nvCxnSpPr>
        <p:spPr>
          <a:xfrm rot="5400000">
            <a:off x="9525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56" idx="0"/>
          </p:cNvCxnSpPr>
          <p:nvPr/>
        </p:nvCxnSpPr>
        <p:spPr>
          <a:xfrm rot="5400000">
            <a:off x="1028700" y="3505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6781800" y="9144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FA Write Off Status Approved </a:t>
            </a:r>
            <a:endParaRPr lang="id-ID" sz="800" dirty="0"/>
          </a:p>
        </p:txBody>
      </p:sp>
      <p:cxnSp>
        <p:nvCxnSpPr>
          <p:cNvPr id="42" name="Elbow Connector 41"/>
          <p:cNvCxnSpPr>
            <a:stCxn id="18" idx="2"/>
            <a:endCxn id="85" idx="1"/>
          </p:cNvCxnSpPr>
          <p:nvPr/>
        </p:nvCxnSpPr>
        <p:spPr>
          <a:xfrm rot="5400000" flipH="1" flipV="1">
            <a:off x="762000" y="1447800"/>
            <a:ext cx="3467100" cy="2781300"/>
          </a:xfrm>
          <a:prstGeom prst="bentConnector4">
            <a:avLst>
              <a:gd name="adj1" fmla="val -6776"/>
              <a:gd name="adj2" fmla="val 589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0" idx="2"/>
          </p:cNvCxnSpPr>
          <p:nvPr/>
        </p:nvCxnSpPr>
        <p:spPr>
          <a:xfrm rot="5400000">
            <a:off x="7124700" y="1409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Off-page Connector 59"/>
          <p:cNvSpPr/>
          <p:nvPr/>
        </p:nvSpPr>
        <p:spPr>
          <a:xfrm>
            <a:off x="7086600" y="4267200"/>
            <a:ext cx="3048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2" name="Elbow Connector 61"/>
          <p:cNvCxnSpPr>
            <a:endCxn id="72" idx="0"/>
          </p:cNvCxnSpPr>
          <p:nvPr/>
        </p:nvCxnSpPr>
        <p:spPr>
          <a:xfrm rot="5400000">
            <a:off x="914400" y="53721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4267200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Posting to Journal</a:t>
            </a:r>
          </a:p>
          <a:p>
            <a:r>
              <a:rPr lang="id-ID" sz="800" dirty="0" smtClean="0"/>
              <a:t>“Write Off”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685800" y="55626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Update FA Data</a:t>
            </a:r>
            <a:endParaRPr lang="id-ID" sz="800" dirty="0"/>
          </a:p>
        </p:txBody>
      </p:sp>
      <p:cxnSp>
        <p:nvCxnSpPr>
          <p:cNvPr id="79" name="Elbow Connector 78"/>
          <p:cNvCxnSpPr>
            <a:stCxn id="40" idx="2"/>
            <a:endCxn id="60" idx="0"/>
          </p:cNvCxnSpPr>
          <p:nvPr/>
        </p:nvCxnSpPr>
        <p:spPr>
          <a:xfrm rot="5400000">
            <a:off x="5753100" y="2781300"/>
            <a:ext cx="2971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/>
          <p:cNvSpPr/>
          <p:nvPr/>
        </p:nvSpPr>
        <p:spPr>
          <a:xfrm>
            <a:off x="685800" y="59436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Add FA Historcal Data</a:t>
            </a:r>
            <a:endParaRPr lang="id-ID" sz="8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26670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956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supervisor</a:t>
            </a:r>
            <a:endParaRPr lang="id-ID" sz="800" dirty="0"/>
          </a:p>
        </p:txBody>
      </p:sp>
      <p:sp>
        <p:nvSpPr>
          <p:cNvPr id="85" name="Flowchart: Process 84"/>
          <p:cNvSpPr/>
          <p:nvPr/>
        </p:nvSpPr>
        <p:spPr>
          <a:xfrm>
            <a:off x="3886200" y="9144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FA Write Off Status New </a:t>
            </a:r>
            <a:endParaRPr lang="id-ID" sz="800" dirty="0"/>
          </a:p>
        </p:txBody>
      </p:sp>
      <p:sp>
        <p:nvSpPr>
          <p:cNvPr id="86" name="Flowchart: Decision 85"/>
          <p:cNvSpPr/>
          <p:nvPr/>
        </p:nvSpPr>
        <p:spPr>
          <a:xfrm>
            <a:off x="3886200" y="15240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87" name="Flowchart: Alternate Process 86"/>
          <p:cNvSpPr/>
          <p:nvPr/>
        </p:nvSpPr>
        <p:spPr>
          <a:xfrm>
            <a:off x="3352800" y="2209800"/>
            <a:ext cx="5334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Reject</a:t>
            </a:r>
            <a:endParaRPr lang="id-ID" sz="800" dirty="0"/>
          </a:p>
        </p:txBody>
      </p:sp>
      <p:cxnSp>
        <p:nvCxnSpPr>
          <p:cNvPr id="88" name="Shape 87"/>
          <p:cNvCxnSpPr>
            <a:stCxn id="86" idx="1"/>
            <a:endCxn id="87" idx="0"/>
          </p:cNvCxnSpPr>
          <p:nvPr/>
        </p:nvCxnSpPr>
        <p:spPr>
          <a:xfrm rot="10800000" flipV="1">
            <a:off x="3619500" y="1714500"/>
            <a:ext cx="2667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76800" y="14478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3505200" y="144780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cxnSp>
        <p:nvCxnSpPr>
          <p:cNvPr id="91" name="Shape 116"/>
          <p:cNvCxnSpPr>
            <a:stCxn id="87" idx="2"/>
            <a:endCxn id="92" idx="0"/>
          </p:cNvCxnSpPr>
          <p:nvPr/>
        </p:nvCxnSpPr>
        <p:spPr>
          <a:xfrm rot="5400000">
            <a:off x="3467100" y="2590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3200400" y="27432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 FA Write Off Reject Notes</a:t>
            </a:r>
            <a:endParaRPr lang="id-ID" sz="800" dirty="0"/>
          </a:p>
        </p:txBody>
      </p:sp>
      <p:cxnSp>
        <p:nvCxnSpPr>
          <p:cNvPr id="93" name="Elbow Connector 92"/>
          <p:cNvCxnSpPr>
            <a:stCxn id="85" idx="2"/>
            <a:endCxn id="86" idx="0"/>
          </p:cNvCxnSpPr>
          <p:nvPr/>
        </p:nvCxnSpPr>
        <p:spPr>
          <a:xfrm rot="5400000">
            <a:off x="4229100" y="1409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1" idx="3"/>
            <a:endCxn id="40" idx="1"/>
          </p:cNvCxnSpPr>
          <p:nvPr/>
        </p:nvCxnSpPr>
        <p:spPr>
          <a:xfrm flipV="1">
            <a:off x="1524000" y="1104900"/>
            <a:ext cx="5257800" cy="5029200"/>
          </a:xfrm>
          <a:prstGeom prst="bentConnector3">
            <a:avLst>
              <a:gd name="adj1" fmla="val 78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6" idx="1"/>
            <a:endCxn id="14" idx="1"/>
          </p:cNvCxnSpPr>
          <p:nvPr/>
        </p:nvCxnSpPr>
        <p:spPr>
          <a:xfrm rot="10800000">
            <a:off x="609600" y="2667000"/>
            <a:ext cx="76200" cy="11049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85800" y="3581400"/>
            <a:ext cx="8382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Ok</a:t>
            </a:r>
            <a:endParaRPr lang="id-ID" sz="800" dirty="0"/>
          </a:p>
        </p:txBody>
      </p:sp>
      <p:cxnSp>
        <p:nvCxnSpPr>
          <p:cNvPr id="69" name="Elbow Connector 68"/>
          <p:cNvCxnSpPr>
            <a:stCxn id="56" idx="2"/>
            <a:endCxn id="18" idx="0"/>
          </p:cNvCxnSpPr>
          <p:nvPr/>
        </p:nvCxnSpPr>
        <p:spPr>
          <a:xfrm rot="5400000">
            <a:off x="952500" y="4114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76400" y="1524000"/>
            <a:ext cx="990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Doc_date</a:t>
            </a:r>
          </a:p>
          <a:p>
            <a:r>
              <a:rPr lang="id-ID" sz="800" dirty="0" smtClean="0"/>
              <a:t>No</a:t>
            </a:r>
          </a:p>
          <a:p>
            <a:r>
              <a:rPr lang="id-ID" sz="800" dirty="0" smtClean="0"/>
              <a:t>Department_id</a:t>
            </a:r>
          </a:p>
          <a:p>
            <a:r>
              <a:rPr lang="id-ID" sz="800" dirty="0" smtClean="0"/>
              <a:t>Created_by</a:t>
            </a:r>
          </a:p>
          <a:p>
            <a:r>
              <a:rPr lang="id-ID" sz="800" dirty="0" smtClean="0"/>
              <a:t>Notes</a:t>
            </a:r>
          </a:p>
          <a:p>
            <a:r>
              <a:rPr lang="id-ID" sz="800" dirty="0" smtClean="0"/>
              <a:t>Disposal_status_id</a:t>
            </a:r>
          </a:p>
          <a:p>
            <a:r>
              <a:rPr lang="id-ID" sz="800" dirty="0" smtClean="0"/>
              <a:t>Disposal_type_id</a:t>
            </a:r>
            <a:endParaRPr lang="id-ID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676400" y="2971800"/>
            <a:ext cx="1138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DisposalDetail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Disposal_id</a:t>
            </a:r>
          </a:p>
          <a:p>
            <a:r>
              <a:rPr lang="id-ID" sz="800" dirty="0" smtClean="0"/>
              <a:t>Asset_id</a:t>
            </a:r>
          </a:p>
          <a:p>
            <a:r>
              <a:rPr lang="id-ID" sz="800" dirty="0" smtClean="0"/>
              <a:t>Sales Amount=0</a:t>
            </a:r>
          </a:p>
          <a:p>
            <a:r>
              <a:rPr lang="id-ID" sz="800" dirty="0" smtClean="0"/>
              <a:t>Loss_Profit_Amount=0</a:t>
            </a:r>
          </a:p>
          <a:p>
            <a:r>
              <a:rPr lang="id-ID" sz="800" dirty="0" smtClean="0"/>
              <a:t>Notes</a:t>
            </a:r>
            <a:endParaRPr lang="id-ID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676400" y="395793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DisposalStatus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1400" y="373380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Disposal Status:</a:t>
            </a:r>
          </a:p>
          <a:p>
            <a:r>
              <a:rPr lang="id-ID" sz="800" dirty="0" smtClean="0"/>
              <a:t>Done</a:t>
            </a:r>
            <a:endParaRPr lang="id-ID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676400" y="441960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DisposalType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94" name="Flowchart: Alternate Process 93"/>
          <p:cNvSpPr/>
          <p:nvPr/>
        </p:nvSpPr>
        <p:spPr>
          <a:xfrm>
            <a:off x="4648200" y="2286000"/>
            <a:ext cx="6858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  <a:endParaRPr lang="id-ID" sz="800" dirty="0"/>
          </a:p>
        </p:txBody>
      </p:sp>
      <p:cxnSp>
        <p:nvCxnSpPr>
          <p:cNvPr id="65" name="Shape 64"/>
          <p:cNvCxnSpPr>
            <a:stCxn id="86" idx="3"/>
            <a:endCxn id="94" idx="0"/>
          </p:cNvCxnSpPr>
          <p:nvPr/>
        </p:nvCxnSpPr>
        <p:spPr>
          <a:xfrm>
            <a:off x="4800600" y="1714500"/>
            <a:ext cx="1905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4" idx="2"/>
            <a:endCxn id="72" idx="0"/>
          </p:cNvCxnSpPr>
          <p:nvPr/>
        </p:nvCxnSpPr>
        <p:spPr>
          <a:xfrm rot="5400000">
            <a:off x="1524000" y="2095500"/>
            <a:ext cx="3048000" cy="3886200"/>
          </a:xfrm>
          <a:prstGeom prst="bentConnector3">
            <a:avLst>
              <a:gd name="adj1" fmla="val 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3810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gs</a:t>
            </a:r>
            <a:endParaRPr lang="id-ID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FA Disposal: Sales</a:t>
            </a:r>
            <a:endParaRPr lang="id-ID" dirty="0"/>
          </a:p>
        </p:txBody>
      </p:sp>
      <p:sp>
        <p:nvSpPr>
          <p:cNvPr id="11" name="Flowchart: Process 10"/>
          <p:cNvSpPr/>
          <p:nvPr/>
        </p:nvSpPr>
        <p:spPr>
          <a:xfrm>
            <a:off x="609600" y="1676400"/>
            <a:ext cx="990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Disposal: Sales </a:t>
            </a:r>
          </a:p>
          <a:p>
            <a:pPr algn="ctr"/>
            <a:r>
              <a:rPr lang="id-ID" sz="800" dirty="0" smtClean="0"/>
              <a:t>Document Header</a:t>
            </a:r>
            <a:endParaRPr lang="id-ID" sz="800" dirty="0"/>
          </a:p>
        </p:txBody>
      </p:sp>
      <p:sp>
        <p:nvSpPr>
          <p:cNvPr id="14" name="Flowchart: Process 13"/>
          <p:cNvSpPr/>
          <p:nvPr/>
        </p:nvSpPr>
        <p:spPr>
          <a:xfrm>
            <a:off x="609600" y="25146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FA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09600" y="3124200"/>
            <a:ext cx="9906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Enter Sales Details:</a:t>
            </a:r>
          </a:p>
          <a:p>
            <a:pPr algn="ctr"/>
            <a:r>
              <a:rPr lang="id-ID" sz="800" dirty="0" smtClean="0"/>
              <a:t>Sales Amount</a:t>
            </a:r>
          </a:p>
          <a:p>
            <a:pPr algn="ctr"/>
            <a:r>
              <a:rPr lang="id-ID" sz="800" dirty="0" smtClean="0"/>
              <a:t>Calc: Loss_Profit Amount = sales_amount - nilai_buku </a:t>
            </a:r>
            <a:endParaRPr lang="id-ID" sz="800" dirty="0"/>
          </a:p>
        </p:txBody>
      </p:sp>
      <p:sp>
        <p:nvSpPr>
          <p:cNvPr id="16" name="Flowchart: Preparation 15"/>
          <p:cNvSpPr/>
          <p:nvPr/>
        </p:nvSpPr>
        <p:spPr>
          <a:xfrm>
            <a:off x="533400" y="914400"/>
            <a:ext cx="1143000" cy="228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FA Disposal Sales</a:t>
            </a:r>
            <a:endParaRPr lang="id-ID" sz="800" dirty="0"/>
          </a:p>
        </p:txBody>
      </p:sp>
      <p:sp>
        <p:nvSpPr>
          <p:cNvPr id="18" name="Flowchart: Process 17"/>
          <p:cNvSpPr/>
          <p:nvPr/>
        </p:nvSpPr>
        <p:spPr>
          <a:xfrm>
            <a:off x="609600" y="49530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to Supervisor</a:t>
            </a:r>
            <a:endParaRPr lang="id-ID" sz="800" dirty="0"/>
          </a:p>
        </p:txBody>
      </p:sp>
      <p:cxnSp>
        <p:nvCxnSpPr>
          <p:cNvPr id="20" name="Straight Arrow Connector 19"/>
          <p:cNvCxnSpPr>
            <a:stCxn id="16" idx="2"/>
            <a:endCxn id="11" idx="0"/>
          </p:cNvCxnSpPr>
          <p:nvPr/>
        </p:nvCxnSpPr>
        <p:spPr>
          <a:xfrm rot="5400000">
            <a:off x="838200" y="1409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4" idx="0"/>
          </p:cNvCxnSpPr>
          <p:nvPr/>
        </p:nvCxnSpPr>
        <p:spPr>
          <a:xfrm rot="5400000">
            <a:off x="914400" y="232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5" idx="0"/>
          </p:cNvCxnSpPr>
          <p:nvPr/>
        </p:nvCxnSpPr>
        <p:spPr>
          <a:xfrm rot="5400000">
            <a:off x="9525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54" idx="0"/>
          </p:cNvCxnSpPr>
          <p:nvPr/>
        </p:nvCxnSpPr>
        <p:spPr>
          <a:xfrm rot="5400000">
            <a:off x="990600" y="4152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6781800" y="9144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FA Sales Status Approved </a:t>
            </a:r>
            <a:endParaRPr lang="id-ID" sz="800" dirty="0"/>
          </a:p>
        </p:txBody>
      </p:sp>
      <p:cxnSp>
        <p:nvCxnSpPr>
          <p:cNvPr id="42" name="Elbow Connector 41"/>
          <p:cNvCxnSpPr>
            <a:stCxn id="18" idx="2"/>
            <a:endCxn id="85" idx="1"/>
          </p:cNvCxnSpPr>
          <p:nvPr/>
        </p:nvCxnSpPr>
        <p:spPr>
          <a:xfrm rot="5400000" flipH="1" flipV="1">
            <a:off x="419100" y="1790700"/>
            <a:ext cx="4152900" cy="2781300"/>
          </a:xfrm>
          <a:prstGeom prst="bentConnector4">
            <a:avLst>
              <a:gd name="adj1" fmla="val -5505"/>
              <a:gd name="adj2" fmla="val 589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Off-page Connector 59"/>
          <p:cNvSpPr/>
          <p:nvPr/>
        </p:nvSpPr>
        <p:spPr>
          <a:xfrm>
            <a:off x="7086600" y="4267200"/>
            <a:ext cx="3048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/>
          <p:cNvSpPr txBox="1"/>
          <p:nvPr/>
        </p:nvSpPr>
        <p:spPr>
          <a:xfrm>
            <a:off x="7467600" y="4572000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Posting to Journal</a:t>
            </a:r>
          </a:p>
          <a:p>
            <a:r>
              <a:rPr lang="id-ID" sz="800" dirty="0" smtClean="0"/>
              <a:t>“Sales”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838200" y="57912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Update FA Data</a:t>
            </a:r>
            <a:endParaRPr lang="id-ID" sz="800" dirty="0"/>
          </a:p>
        </p:txBody>
      </p:sp>
      <p:cxnSp>
        <p:nvCxnSpPr>
          <p:cNvPr id="79" name="Elbow Connector 78"/>
          <p:cNvCxnSpPr>
            <a:stCxn id="40" idx="2"/>
            <a:endCxn id="60" idx="0"/>
          </p:cNvCxnSpPr>
          <p:nvPr/>
        </p:nvCxnSpPr>
        <p:spPr>
          <a:xfrm rot="5400000">
            <a:off x="5753100" y="2781300"/>
            <a:ext cx="2971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/>
          <p:cNvSpPr/>
          <p:nvPr/>
        </p:nvSpPr>
        <p:spPr>
          <a:xfrm>
            <a:off x="838200" y="61722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Add FA Historcal Data</a:t>
            </a:r>
            <a:endParaRPr lang="id-ID" sz="8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26670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956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supervisor</a:t>
            </a:r>
            <a:endParaRPr lang="id-ID" sz="800" dirty="0"/>
          </a:p>
        </p:txBody>
      </p:sp>
      <p:sp>
        <p:nvSpPr>
          <p:cNvPr id="85" name="Flowchart: Process 84"/>
          <p:cNvSpPr/>
          <p:nvPr/>
        </p:nvSpPr>
        <p:spPr>
          <a:xfrm>
            <a:off x="3886200" y="9144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FA Sales Status New </a:t>
            </a:r>
            <a:endParaRPr lang="id-ID" sz="800" dirty="0"/>
          </a:p>
        </p:txBody>
      </p:sp>
      <p:sp>
        <p:nvSpPr>
          <p:cNvPr id="86" name="Flowchart: Decision 85"/>
          <p:cNvSpPr/>
          <p:nvPr/>
        </p:nvSpPr>
        <p:spPr>
          <a:xfrm>
            <a:off x="3886200" y="15240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87" name="Flowchart: Alternate Process 86"/>
          <p:cNvSpPr/>
          <p:nvPr/>
        </p:nvSpPr>
        <p:spPr>
          <a:xfrm>
            <a:off x="3352800" y="2209800"/>
            <a:ext cx="5334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Reject</a:t>
            </a:r>
            <a:endParaRPr lang="id-ID" sz="800" dirty="0"/>
          </a:p>
        </p:txBody>
      </p:sp>
      <p:cxnSp>
        <p:nvCxnSpPr>
          <p:cNvPr id="88" name="Shape 87"/>
          <p:cNvCxnSpPr>
            <a:stCxn id="86" idx="1"/>
            <a:endCxn id="87" idx="0"/>
          </p:cNvCxnSpPr>
          <p:nvPr/>
        </p:nvCxnSpPr>
        <p:spPr>
          <a:xfrm rot="10800000" flipV="1">
            <a:off x="3619500" y="1714500"/>
            <a:ext cx="2667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76800" y="14478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3505200" y="144780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cxnSp>
        <p:nvCxnSpPr>
          <p:cNvPr id="91" name="Shape 116"/>
          <p:cNvCxnSpPr>
            <a:stCxn id="87" idx="2"/>
            <a:endCxn id="92" idx="0"/>
          </p:cNvCxnSpPr>
          <p:nvPr/>
        </p:nvCxnSpPr>
        <p:spPr>
          <a:xfrm rot="5400000">
            <a:off x="3467100" y="2590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3200400" y="27432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 FA Sales Reject Notes</a:t>
            </a:r>
            <a:endParaRPr lang="id-ID" sz="800" dirty="0"/>
          </a:p>
        </p:txBody>
      </p:sp>
      <p:cxnSp>
        <p:nvCxnSpPr>
          <p:cNvPr id="93" name="Elbow Connector 92"/>
          <p:cNvCxnSpPr>
            <a:stCxn id="85" idx="2"/>
            <a:endCxn id="86" idx="0"/>
          </p:cNvCxnSpPr>
          <p:nvPr/>
        </p:nvCxnSpPr>
        <p:spPr>
          <a:xfrm rot="5400000">
            <a:off x="4229100" y="1409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1" idx="3"/>
            <a:endCxn id="40" idx="1"/>
          </p:cNvCxnSpPr>
          <p:nvPr/>
        </p:nvCxnSpPr>
        <p:spPr>
          <a:xfrm flipV="1">
            <a:off x="1676400" y="1104900"/>
            <a:ext cx="5105400" cy="5257800"/>
          </a:xfrm>
          <a:prstGeom prst="bentConnector3">
            <a:avLst>
              <a:gd name="adj1" fmla="val 78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4" idx="1"/>
            <a:endCxn id="14" idx="1"/>
          </p:cNvCxnSpPr>
          <p:nvPr/>
        </p:nvCxnSpPr>
        <p:spPr>
          <a:xfrm rot="10800000">
            <a:off x="609600" y="2667000"/>
            <a:ext cx="76200" cy="17907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685800" y="4267200"/>
            <a:ext cx="8382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Ok</a:t>
            </a:r>
            <a:endParaRPr lang="id-ID" sz="800" dirty="0"/>
          </a:p>
        </p:txBody>
      </p:sp>
      <p:cxnSp>
        <p:nvCxnSpPr>
          <p:cNvPr id="57" name="Elbow Connector 56"/>
          <p:cNvCxnSpPr>
            <a:stCxn id="54" idx="2"/>
            <a:endCxn id="18" idx="0"/>
          </p:cNvCxnSpPr>
          <p:nvPr/>
        </p:nvCxnSpPr>
        <p:spPr>
          <a:xfrm rot="5400000">
            <a:off x="952500" y="4800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76400" y="1524000"/>
            <a:ext cx="990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Doc_date</a:t>
            </a:r>
          </a:p>
          <a:p>
            <a:r>
              <a:rPr lang="id-ID" sz="800" dirty="0" smtClean="0"/>
              <a:t>No</a:t>
            </a:r>
          </a:p>
          <a:p>
            <a:r>
              <a:rPr lang="id-ID" sz="800" dirty="0" smtClean="0"/>
              <a:t>Department_id</a:t>
            </a:r>
          </a:p>
          <a:p>
            <a:r>
              <a:rPr lang="id-ID" sz="800" dirty="0" smtClean="0"/>
              <a:t>Created_by</a:t>
            </a:r>
          </a:p>
          <a:p>
            <a:r>
              <a:rPr lang="id-ID" sz="800" dirty="0" smtClean="0"/>
              <a:t>Notes</a:t>
            </a:r>
          </a:p>
          <a:p>
            <a:r>
              <a:rPr lang="id-ID" sz="800" dirty="0" smtClean="0"/>
              <a:t>Disposal_status_id</a:t>
            </a:r>
          </a:p>
          <a:p>
            <a:r>
              <a:rPr lang="id-ID" sz="800" dirty="0" smtClean="0"/>
              <a:t>Disposal_type_id</a:t>
            </a:r>
            <a:endParaRPr lang="id-ID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1676400" y="2971800"/>
            <a:ext cx="1035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DisposalDetail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Disposal_id</a:t>
            </a:r>
          </a:p>
          <a:p>
            <a:r>
              <a:rPr lang="id-ID" sz="800" dirty="0" smtClean="0"/>
              <a:t>Asset_id</a:t>
            </a:r>
          </a:p>
          <a:p>
            <a:r>
              <a:rPr lang="id-ID" sz="800" u="sng" dirty="0" smtClean="0"/>
              <a:t>Sales Amount</a:t>
            </a:r>
          </a:p>
          <a:p>
            <a:r>
              <a:rPr lang="id-ID" sz="800" u="sng" dirty="0" smtClean="0"/>
              <a:t>Loss_Profit_Amount</a:t>
            </a:r>
          </a:p>
          <a:p>
            <a:r>
              <a:rPr lang="id-ID" sz="800" dirty="0" smtClean="0"/>
              <a:t>Notes</a:t>
            </a:r>
            <a:endParaRPr lang="id-ID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403413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DisposalStatus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403860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Disposal Status:</a:t>
            </a:r>
          </a:p>
          <a:p>
            <a:r>
              <a:rPr lang="id-ID" sz="800" dirty="0" smtClean="0"/>
              <a:t>Done</a:t>
            </a:r>
            <a:endParaRPr lang="id-ID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676400" y="4643735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DisposalType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80" name="Flowchart: Alternate Process 79"/>
          <p:cNvSpPr/>
          <p:nvPr/>
        </p:nvSpPr>
        <p:spPr>
          <a:xfrm>
            <a:off x="4648200" y="2209800"/>
            <a:ext cx="6858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  <a:endParaRPr lang="id-ID" sz="800" dirty="0"/>
          </a:p>
        </p:txBody>
      </p:sp>
      <p:cxnSp>
        <p:nvCxnSpPr>
          <p:cNvPr id="76" name="Shape 75"/>
          <p:cNvCxnSpPr>
            <a:stCxn id="86" idx="3"/>
            <a:endCxn id="80" idx="0"/>
          </p:cNvCxnSpPr>
          <p:nvPr/>
        </p:nvCxnSpPr>
        <p:spPr>
          <a:xfrm>
            <a:off x="4800600" y="1714500"/>
            <a:ext cx="1905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80" idx="2"/>
            <a:endCxn id="72" idx="3"/>
          </p:cNvCxnSpPr>
          <p:nvPr/>
        </p:nvCxnSpPr>
        <p:spPr>
          <a:xfrm rot="5400000">
            <a:off x="1562100" y="2552700"/>
            <a:ext cx="3543300" cy="3314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8382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stock_management</a:t>
            </a:r>
            <a:endParaRPr lang="id-ID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Stock Inventory Fulfilment (Outlog)</a:t>
            </a:r>
            <a:endParaRPr lang="id-ID" dirty="0"/>
          </a:p>
        </p:txBody>
      </p:sp>
      <p:sp>
        <p:nvSpPr>
          <p:cNvPr id="11" name="Flowchart: Process 10"/>
          <p:cNvSpPr/>
          <p:nvPr/>
        </p:nvSpPr>
        <p:spPr>
          <a:xfrm>
            <a:off x="609600" y="1676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Outlog Document</a:t>
            </a:r>
            <a:endParaRPr lang="id-ID" sz="800" dirty="0"/>
          </a:p>
        </p:txBody>
      </p:sp>
      <p:sp>
        <p:nvSpPr>
          <p:cNvPr id="13" name="Flowchart: Process 12"/>
          <p:cNvSpPr/>
          <p:nvPr/>
        </p:nvSpPr>
        <p:spPr>
          <a:xfrm>
            <a:off x="609600" y="2362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Destination Branch</a:t>
            </a:r>
            <a:endParaRPr lang="id-ID" sz="800" dirty="0"/>
          </a:p>
        </p:txBody>
      </p:sp>
      <p:sp>
        <p:nvSpPr>
          <p:cNvPr id="14" name="Flowchart: Process 13"/>
          <p:cNvSpPr/>
          <p:nvPr/>
        </p:nvSpPr>
        <p:spPr>
          <a:xfrm>
            <a:off x="609600" y="3581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Enter  Outlog Details</a:t>
            </a:r>
            <a:endParaRPr lang="id-ID" sz="800" dirty="0"/>
          </a:p>
        </p:txBody>
      </p:sp>
      <p:sp>
        <p:nvSpPr>
          <p:cNvPr id="15" name="Flowchart: Process 14"/>
          <p:cNvSpPr/>
          <p:nvPr/>
        </p:nvSpPr>
        <p:spPr>
          <a:xfrm>
            <a:off x="609600" y="3048000"/>
            <a:ext cx="990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Select Inventory</a:t>
            </a:r>
            <a:endParaRPr lang="id-ID" sz="800" dirty="0"/>
          </a:p>
        </p:txBody>
      </p:sp>
      <p:sp>
        <p:nvSpPr>
          <p:cNvPr id="16" name="Flowchart: Preparation 15"/>
          <p:cNvSpPr/>
          <p:nvPr/>
        </p:nvSpPr>
        <p:spPr>
          <a:xfrm>
            <a:off x="533400" y="914400"/>
            <a:ext cx="1143000" cy="304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Stock Outlog</a:t>
            </a:r>
            <a:endParaRPr lang="id-ID" sz="800" dirty="0"/>
          </a:p>
        </p:txBody>
      </p:sp>
      <p:sp>
        <p:nvSpPr>
          <p:cNvPr id="18" name="Flowchart: Process 17"/>
          <p:cNvSpPr/>
          <p:nvPr/>
        </p:nvSpPr>
        <p:spPr>
          <a:xfrm>
            <a:off x="609600" y="47244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to Supervisor</a:t>
            </a:r>
            <a:endParaRPr lang="id-ID" sz="800" dirty="0"/>
          </a:p>
        </p:txBody>
      </p:sp>
      <p:cxnSp>
        <p:nvCxnSpPr>
          <p:cNvPr id="20" name="Straight Arrow Connector 19"/>
          <p:cNvCxnSpPr>
            <a:stCxn id="16" idx="2"/>
            <a:endCxn id="11" idx="0"/>
          </p:cNvCxnSpPr>
          <p:nvPr/>
        </p:nvCxnSpPr>
        <p:spPr>
          <a:xfrm rot="5400000">
            <a:off x="876300" y="144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3" idx="0"/>
          </p:cNvCxnSpPr>
          <p:nvPr/>
        </p:nvCxnSpPr>
        <p:spPr>
          <a:xfrm rot="5400000">
            <a:off x="914400" y="2171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04" idx="0"/>
          </p:cNvCxnSpPr>
          <p:nvPr/>
        </p:nvCxnSpPr>
        <p:spPr>
          <a:xfrm rot="5400000">
            <a:off x="990600" y="4000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7620000" y="28194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Inventory Outlog processed</a:t>
            </a:r>
            <a:endParaRPr lang="id-ID" sz="800" dirty="0"/>
          </a:p>
        </p:txBody>
      </p:sp>
      <p:cxnSp>
        <p:nvCxnSpPr>
          <p:cNvPr id="42" name="Elbow Connector 41"/>
          <p:cNvCxnSpPr>
            <a:stCxn id="18" idx="3"/>
            <a:endCxn id="85" idx="1"/>
          </p:cNvCxnSpPr>
          <p:nvPr/>
        </p:nvCxnSpPr>
        <p:spPr>
          <a:xfrm flipV="1">
            <a:off x="1600200" y="1104900"/>
            <a:ext cx="3429000" cy="3771900"/>
          </a:xfrm>
          <a:prstGeom prst="bentConnector3">
            <a:avLst>
              <a:gd name="adj1" fmla="val 22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Off-page Connector 59"/>
          <p:cNvSpPr/>
          <p:nvPr/>
        </p:nvSpPr>
        <p:spPr>
          <a:xfrm>
            <a:off x="7848600" y="5638800"/>
            <a:ext cx="3810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/>
          <p:cNvSpPr txBox="1"/>
          <p:nvPr/>
        </p:nvSpPr>
        <p:spPr>
          <a:xfrm>
            <a:off x="8077200" y="480060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Posting to Journal</a:t>
            </a:r>
          </a:p>
          <a:p>
            <a:r>
              <a:rPr lang="id-ID" sz="800" dirty="0" smtClean="0"/>
              <a:t>“Inventory Transfer”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3124200" y="52578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Process Ledger</a:t>
            </a:r>
            <a:endParaRPr lang="id-ID" sz="800" dirty="0"/>
          </a:p>
        </p:txBody>
      </p:sp>
      <p:cxnSp>
        <p:nvCxnSpPr>
          <p:cNvPr id="79" name="Elbow Connector 78"/>
          <p:cNvCxnSpPr>
            <a:stCxn id="72" idx="3"/>
            <a:endCxn id="40" idx="0"/>
          </p:cNvCxnSpPr>
          <p:nvPr/>
        </p:nvCxnSpPr>
        <p:spPr>
          <a:xfrm flipV="1">
            <a:off x="4038600" y="2819400"/>
            <a:ext cx="4000500" cy="2628900"/>
          </a:xfrm>
          <a:prstGeom prst="bentConnector4">
            <a:avLst>
              <a:gd name="adj1" fmla="val 78413"/>
              <a:gd name="adj2" fmla="val 1086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/>
          <p:cNvSpPr/>
          <p:nvPr/>
        </p:nvSpPr>
        <p:spPr>
          <a:xfrm>
            <a:off x="7620000" y="43434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“Inventory Transfer” Journal</a:t>
            </a:r>
            <a:endParaRPr lang="id-ID" sz="8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35814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95600" y="381000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Stock_supervisor</a:t>
            </a:r>
            <a:endParaRPr lang="id-ID" sz="800" dirty="0"/>
          </a:p>
        </p:txBody>
      </p:sp>
      <p:sp>
        <p:nvSpPr>
          <p:cNvPr id="85" name="Flowchart: Process 84"/>
          <p:cNvSpPr/>
          <p:nvPr/>
        </p:nvSpPr>
        <p:spPr>
          <a:xfrm>
            <a:off x="5029200" y="9144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Outlog Status draft </a:t>
            </a:r>
            <a:endParaRPr lang="id-ID" sz="800" dirty="0"/>
          </a:p>
        </p:txBody>
      </p:sp>
      <p:sp>
        <p:nvSpPr>
          <p:cNvPr id="86" name="Flowchart: Decision 85"/>
          <p:cNvSpPr/>
          <p:nvPr/>
        </p:nvSpPr>
        <p:spPr>
          <a:xfrm>
            <a:off x="5029200" y="15240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87" name="Flowchart: Alternate Process 86"/>
          <p:cNvSpPr/>
          <p:nvPr/>
        </p:nvSpPr>
        <p:spPr>
          <a:xfrm>
            <a:off x="6019800" y="1828800"/>
            <a:ext cx="5334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Reject</a:t>
            </a:r>
            <a:endParaRPr lang="id-ID" sz="800" dirty="0"/>
          </a:p>
        </p:txBody>
      </p:sp>
      <p:cxnSp>
        <p:nvCxnSpPr>
          <p:cNvPr id="88" name="Shape 87"/>
          <p:cNvCxnSpPr>
            <a:stCxn id="86" idx="3"/>
            <a:endCxn id="87" idx="0"/>
          </p:cNvCxnSpPr>
          <p:nvPr/>
        </p:nvCxnSpPr>
        <p:spPr>
          <a:xfrm>
            <a:off x="5943600" y="1714500"/>
            <a:ext cx="342900" cy="114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43400" y="15240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172200" y="152400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cxnSp>
        <p:nvCxnSpPr>
          <p:cNvPr id="91" name="Shape 116"/>
          <p:cNvCxnSpPr>
            <a:stCxn id="87" idx="2"/>
            <a:endCxn id="92" idx="0"/>
          </p:cNvCxnSpPr>
          <p:nvPr/>
        </p:nvCxnSpPr>
        <p:spPr>
          <a:xfrm rot="5400000">
            <a:off x="6134100" y="2209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5867400" y="2362200"/>
            <a:ext cx="838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 Inventory Outlog Reject Notes</a:t>
            </a:r>
            <a:endParaRPr lang="id-ID" sz="800" dirty="0"/>
          </a:p>
        </p:txBody>
      </p:sp>
      <p:cxnSp>
        <p:nvCxnSpPr>
          <p:cNvPr id="93" name="Elbow Connector 92"/>
          <p:cNvCxnSpPr>
            <a:stCxn id="85" idx="2"/>
            <a:endCxn id="86" idx="0"/>
          </p:cNvCxnSpPr>
          <p:nvPr/>
        </p:nvCxnSpPr>
        <p:spPr>
          <a:xfrm rot="5400000">
            <a:off x="5372100" y="1409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4" idx="1"/>
            <a:endCxn id="15" idx="1"/>
          </p:cNvCxnSpPr>
          <p:nvPr/>
        </p:nvCxnSpPr>
        <p:spPr>
          <a:xfrm rot="10800000">
            <a:off x="609600" y="3238500"/>
            <a:ext cx="76200" cy="10668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Decision 103"/>
          <p:cNvSpPr/>
          <p:nvPr/>
        </p:nvSpPr>
        <p:spPr>
          <a:xfrm>
            <a:off x="685800" y="4114800"/>
            <a:ext cx="8382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Ok</a:t>
            </a:r>
            <a:endParaRPr lang="id-ID" sz="800" dirty="0"/>
          </a:p>
        </p:txBody>
      </p:sp>
      <p:cxnSp>
        <p:nvCxnSpPr>
          <p:cNvPr id="110" name="Elbow Connector 109"/>
          <p:cNvCxnSpPr>
            <a:stCxn id="104" idx="2"/>
            <a:endCxn id="18" idx="0"/>
          </p:cNvCxnSpPr>
          <p:nvPr/>
        </p:nvCxnSpPr>
        <p:spPr>
          <a:xfrm rot="5400000">
            <a:off x="990600" y="46101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3" idx="2"/>
            <a:endCxn id="15" idx="0"/>
          </p:cNvCxnSpPr>
          <p:nvPr/>
        </p:nvCxnSpPr>
        <p:spPr>
          <a:xfrm rot="5400000">
            <a:off x="914400" y="2857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5" idx="2"/>
            <a:endCxn id="14" idx="0"/>
          </p:cNvCxnSpPr>
          <p:nvPr/>
        </p:nvCxnSpPr>
        <p:spPr>
          <a:xfrm rot="5400000">
            <a:off x="1028700" y="35052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76400" y="16002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Outlog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Doc_date</a:t>
            </a:r>
          </a:p>
          <a:p>
            <a:r>
              <a:rPr lang="id-ID" sz="800" dirty="0" smtClean="0"/>
              <a:t>No</a:t>
            </a:r>
          </a:p>
          <a:p>
            <a:r>
              <a:rPr lang="id-ID" sz="800" dirty="0" smtClean="0"/>
              <a:t>Source_deptartment_id</a:t>
            </a:r>
          </a:p>
          <a:p>
            <a:r>
              <a:rPr lang="id-ID" sz="800" dirty="0" smtClean="0"/>
              <a:t>Dest_department_id</a:t>
            </a:r>
          </a:p>
          <a:p>
            <a:r>
              <a:rPr lang="id-ID" sz="800" dirty="0" smtClean="0"/>
              <a:t>Created_by</a:t>
            </a:r>
          </a:p>
          <a:p>
            <a:r>
              <a:rPr lang="id-ID" sz="800" dirty="0" smtClean="0"/>
              <a:t>Notes</a:t>
            </a:r>
          </a:p>
          <a:p>
            <a:r>
              <a:rPr lang="id-ID" sz="800" dirty="0" smtClean="0"/>
              <a:t>Movement_status_id</a:t>
            </a:r>
            <a:endParaRPr lang="id-ID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76400" y="3048000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OutlogDetail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Movement_id</a:t>
            </a:r>
          </a:p>
          <a:p>
            <a:r>
              <a:rPr lang="id-ID" sz="800" dirty="0" smtClean="0"/>
              <a:t>Asset_id</a:t>
            </a:r>
          </a:p>
          <a:p>
            <a:r>
              <a:rPr lang="id-ID" sz="800" dirty="0" smtClean="0"/>
              <a:t>Notes</a:t>
            </a:r>
            <a:endParaRPr lang="id-ID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676400" y="38862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b="1" dirty="0" smtClean="0"/>
              <a:t>OutlogStatus</a:t>
            </a:r>
            <a:r>
              <a:rPr lang="id-ID" sz="800" dirty="0" smtClean="0"/>
              <a:t>:</a:t>
            </a:r>
          </a:p>
          <a:p>
            <a:r>
              <a:rPr lang="id-ID" sz="800" dirty="0" smtClean="0"/>
              <a:t>Id</a:t>
            </a:r>
          </a:p>
          <a:p>
            <a:r>
              <a:rPr lang="id-ID" sz="800" dirty="0" smtClean="0"/>
              <a:t>Name</a:t>
            </a:r>
            <a:endParaRPr lang="id-ID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153400" y="51816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Outlog Status:</a:t>
            </a:r>
          </a:p>
          <a:p>
            <a:r>
              <a:rPr lang="id-ID" sz="800" dirty="0" smtClean="0"/>
              <a:t>Fi nish</a:t>
            </a:r>
            <a:endParaRPr lang="id-ID" sz="800" dirty="0"/>
          </a:p>
        </p:txBody>
      </p:sp>
      <p:sp>
        <p:nvSpPr>
          <p:cNvPr id="130" name="Flowchart: Alternate Process 129"/>
          <p:cNvSpPr/>
          <p:nvPr/>
        </p:nvSpPr>
        <p:spPr>
          <a:xfrm>
            <a:off x="4419600" y="2286000"/>
            <a:ext cx="6858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  <a:endParaRPr lang="id-ID" sz="800" dirty="0"/>
          </a:p>
        </p:txBody>
      </p:sp>
      <p:sp>
        <p:nvSpPr>
          <p:cNvPr id="58" name="Flowchart: Process 57"/>
          <p:cNvSpPr/>
          <p:nvPr/>
        </p:nvSpPr>
        <p:spPr>
          <a:xfrm>
            <a:off x="3124200" y="4038600"/>
            <a:ext cx="914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 Outlog Status Approved</a:t>
            </a:r>
            <a:endParaRPr lang="id-ID" sz="800" dirty="0"/>
          </a:p>
        </p:txBody>
      </p:sp>
      <p:sp>
        <p:nvSpPr>
          <p:cNvPr id="66" name="Flowchart: Process 65"/>
          <p:cNvSpPr/>
          <p:nvPr/>
        </p:nvSpPr>
        <p:spPr>
          <a:xfrm>
            <a:off x="3124200" y="4495800"/>
            <a:ext cx="914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Print Delivery Note</a:t>
            </a:r>
            <a:endParaRPr lang="id-ID" sz="800" dirty="0"/>
          </a:p>
        </p:txBody>
      </p:sp>
      <p:cxnSp>
        <p:nvCxnSpPr>
          <p:cNvPr id="69" name="Elbow Connector 68"/>
          <p:cNvCxnSpPr>
            <a:stCxn id="58" idx="2"/>
            <a:endCxn id="66" idx="0"/>
          </p:cNvCxnSpPr>
          <p:nvPr/>
        </p:nvCxnSpPr>
        <p:spPr>
          <a:xfrm rot="5400000">
            <a:off x="3505200" y="44196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276600" y="601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Done</a:t>
            </a:r>
            <a:endParaRPr lang="id-ID" sz="900" dirty="0"/>
          </a:p>
        </p:txBody>
      </p:sp>
      <p:cxnSp>
        <p:nvCxnSpPr>
          <p:cNvPr id="75" name="Elbow Connector 74"/>
          <p:cNvCxnSpPr>
            <a:stCxn id="72" idx="2"/>
            <a:endCxn id="73" idx="0"/>
          </p:cNvCxnSpPr>
          <p:nvPr/>
        </p:nvCxnSpPr>
        <p:spPr>
          <a:xfrm rot="5400000">
            <a:off x="3390900" y="58293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3124200" y="48006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Insert into</a:t>
            </a:r>
          </a:p>
          <a:p>
            <a:pPr algn="ctr"/>
            <a:r>
              <a:rPr lang="id-ID" sz="800" dirty="0" smtClean="0"/>
              <a:t>Stocks from outlog</a:t>
            </a:r>
            <a:endParaRPr lang="id-ID" sz="800" dirty="0"/>
          </a:p>
        </p:txBody>
      </p:sp>
      <p:cxnSp>
        <p:nvCxnSpPr>
          <p:cNvPr id="94" name="Elbow Connector 93"/>
          <p:cNvCxnSpPr>
            <a:stCxn id="81" idx="2"/>
            <a:endCxn id="60" idx="0"/>
          </p:cNvCxnSpPr>
          <p:nvPr/>
        </p:nvCxnSpPr>
        <p:spPr>
          <a:xfrm rot="5400000">
            <a:off x="7581900" y="5181600"/>
            <a:ext cx="914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40" idx="2"/>
            <a:endCxn id="81" idx="0"/>
          </p:cNvCxnSpPr>
          <p:nvPr/>
        </p:nvCxnSpPr>
        <p:spPr>
          <a:xfrm rot="5400000">
            <a:off x="7467600" y="3771900"/>
            <a:ext cx="1143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6" idx="1"/>
            <a:endCxn id="130" idx="0"/>
          </p:cNvCxnSpPr>
          <p:nvPr/>
        </p:nvCxnSpPr>
        <p:spPr>
          <a:xfrm rot="10800000" flipV="1">
            <a:off x="4762500" y="1714500"/>
            <a:ext cx="2667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30" idx="2"/>
            <a:endCxn id="58" idx="0"/>
          </p:cNvCxnSpPr>
          <p:nvPr/>
        </p:nvCxnSpPr>
        <p:spPr>
          <a:xfrm rot="5400000">
            <a:off x="3409950" y="2686050"/>
            <a:ext cx="15240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34000</TotalTime>
  <Words>2023</Words>
  <Application>Microsoft Office PowerPoint</Application>
  <PresentationFormat>On-screen Show (4:3)</PresentationFormat>
  <Paragraphs>1056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Alur FAMSYS Rabobank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Fixed Asset Transfer</vt:lpstr>
      <vt:lpstr>Fixed Asset Disposal</vt:lpstr>
      <vt:lpstr>Fixed Asset Reclass</vt:lpstr>
      <vt:lpstr>Invoice Journal Posting</vt:lpstr>
      <vt:lpstr>Payment Journal Posting</vt:lpstr>
      <vt:lpstr>Slide 18</vt:lpstr>
      <vt:lpstr>Slide 19</vt:lpstr>
      <vt:lpstr>Slide 20</vt:lpstr>
      <vt:lpstr>Slide 21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750</cp:revision>
  <dcterms:created xsi:type="dcterms:W3CDTF">2011-02-10T04:02:31Z</dcterms:created>
  <dcterms:modified xsi:type="dcterms:W3CDTF">2011-06-06T05:24:44Z</dcterms:modified>
</cp:coreProperties>
</file>