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24" autoAdjust="0"/>
  </p:normalViewPr>
  <p:slideViewPr>
    <p:cSldViewPr>
      <p:cViewPr>
        <p:scale>
          <a:sx n="100" d="100"/>
          <a:sy n="100" d="100"/>
        </p:scale>
        <p:origin x="-1056" y="7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79B3-450F-4852-859F-AFAC2E60C7E0}" type="datetimeFigureOut">
              <a:rPr lang="en-US" smtClean="0"/>
              <a:pPr/>
              <a:t>07-Jun-11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8BF1-7AE8-4D75-94FD-E97CBBF04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79B3-450F-4852-859F-AFAC2E60C7E0}" type="datetimeFigureOut">
              <a:rPr lang="en-US" smtClean="0"/>
              <a:pPr/>
              <a:t>07-Jun-11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8BF1-7AE8-4D75-94FD-E97CBBF04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79B3-450F-4852-859F-AFAC2E60C7E0}" type="datetimeFigureOut">
              <a:rPr lang="en-US" smtClean="0"/>
              <a:pPr/>
              <a:t>07-Jun-11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8BF1-7AE8-4D75-94FD-E97CBBF04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79B3-450F-4852-859F-AFAC2E60C7E0}" type="datetimeFigureOut">
              <a:rPr lang="en-US" smtClean="0"/>
              <a:pPr/>
              <a:t>07-Jun-11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8BF1-7AE8-4D75-94FD-E97CBBF04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79B3-450F-4852-859F-AFAC2E60C7E0}" type="datetimeFigureOut">
              <a:rPr lang="en-US" smtClean="0"/>
              <a:pPr/>
              <a:t>07-Jun-11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8BF1-7AE8-4D75-94FD-E97CBBF04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79B3-450F-4852-859F-AFAC2E60C7E0}" type="datetimeFigureOut">
              <a:rPr lang="en-US" smtClean="0"/>
              <a:pPr/>
              <a:t>07-Jun-11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8BF1-7AE8-4D75-94FD-E97CBBF04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79B3-450F-4852-859F-AFAC2E60C7E0}" type="datetimeFigureOut">
              <a:rPr lang="en-US" smtClean="0"/>
              <a:pPr/>
              <a:t>07-Jun-11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8BF1-7AE8-4D75-94FD-E97CBBF04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79B3-450F-4852-859F-AFAC2E60C7E0}" type="datetimeFigureOut">
              <a:rPr lang="en-US" smtClean="0"/>
              <a:pPr/>
              <a:t>07-Jun-11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8BF1-7AE8-4D75-94FD-E97CBBF04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79B3-450F-4852-859F-AFAC2E60C7E0}" type="datetimeFigureOut">
              <a:rPr lang="en-US" smtClean="0"/>
              <a:pPr/>
              <a:t>07-Jun-11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8BF1-7AE8-4D75-94FD-E97CBBF04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79B3-450F-4852-859F-AFAC2E60C7E0}" type="datetimeFigureOut">
              <a:rPr lang="en-US" smtClean="0"/>
              <a:pPr/>
              <a:t>07-Jun-11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8BF1-7AE8-4D75-94FD-E97CBBF04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79B3-450F-4852-859F-AFAC2E60C7E0}" type="datetimeFigureOut">
              <a:rPr lang="en-US" smtClean="0"/>
              <a:pPr/>
              <a:t>07-Jun-11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8BF1-7AE8-4D75-94FD-E97CBBF04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279B3-450F-4852-859F-AFAC2E60C7E0}" type="datetimeFigureOut">
              <a:rPr lang="en-US" smtClean="0"/>
              <a:pPr/>
              <a:t>07-Jun-11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48BF1-7AE8-4D75-94FD-E97CBBF04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16200000" flipH="1">
            <a:off x="-1295401" y="2362199"/>
            <a:ext cx="4724400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" y="1295400"/>
            <a:ext cx="3810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MR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" y="1524000"/>
            <a:ext cx="3810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MR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00" y="2028825"/>
            <a:ext cx="3810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MR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2257425"/>
            <a:ext cx="3810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MR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2752725"/>
            <a:ext cx="3810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MR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8600" y="2981325"/>
            <a:ext cx="3810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MR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200025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User, Pimp. Cab</a:t>
            </a:r>
            <a:endParaRPr lang="en-US" sz="105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4775" y="99060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Cabang</a:t>
            </a:r>
            <a:r>
              <a:rPr lang="en-US" sz="1000" b="1" dirty="0" smtClean="0"/>
              <a:t> A</a:t>
            </a:r>
            <a:endParaRPr 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5725" y="2457450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Cabang</a:t>
            </a:r>
            <a:r>
              <a:rPr lang="en-US" sz="1000" b="1" dirty="0" smtClean="0"/>
              <a:t> C</a:t>
            </a:r>
            <a:endParaRPr lang="en-US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4775" y="1733550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Cabang</a:t>
            </a:r>
            <a:r>
              <a:rPr lang="en-US" sz="1000" b="1" dirty="0" smtClean="0"/>
              <a:t> B</a:t>
            </a:r>
            <a:endParaRPr 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209675" y="203284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IT Admin</a:t>
            </a:r>
            <a:endParaRPr lang="en-US" sz="1050" b="1" dirty="0"/>
          </a:p>
        </p:txBody>
      </p:sp>
      <p:sp>
        <p:nvSpPr>
          <p:cNvPr id="30" name="Rectangle 29"/>
          <p:cNvSpPr/>
          <p:nvPr/>
        </p:nvSpPr>
        <p:spPr>
          <a:xfrm>
            <a:off x="1343025" y="1295400"/>
            <a:ext cx="3810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MR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43025" y="1524000"/>
            <a:ext cx="3810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MR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43025" y="2028825"/>
            <a:ext cx="3810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MR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43025" y="2257425"/>
            <a:ext cx="3810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MR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43025" y="2752725"/>
            <a:ext cx="3810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MR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43025" y="2981325"/>
            <a:ext cx="3810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MR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19200" y="99060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Cabang</a:t>
            </a:r>
            <a:r>
              <a:rPr lang="en-US" sz="1000" b="1" dirty="0" smtClean="0"/>
              <a:t> A</a:t>
            </a:r>
            <a:endParaRPr lang="en-US" sz="1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200150" y="2457450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Cabang</a:t>
            </a:r>
            <a:r>
              <a:rPr lang="en-US" sz="1000" b="1" dirty="0" smtClean="0"/>
              <a:t> C</a:t>
            </a:r>
            <a:endParaRPr lang="en-US" sz="1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219200" y="1733550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Cabang</a:t>
            </a:r>
            <a:r>
              <a:rPr lang="en-US" sz="1000" b="1" dirty="0" smtClean="0"/>
              <a:t> B</a:t>
            </a:r>
            <a:endParaRPr lang="en-US" sz="1000" b="1" dirty="0"/>
          </a:p>
        </p:txBody>
      </p:sp>
      <p:cxnSp>
        <p:nvCxnSpPr>
          <p:cNvPr id="39" name="Straight Connector 38"/>
          <p:cNvCxnSpPr/>
          <p:nvPr/>
        </p:nvCxnSpPr>
        <p:spPr>
          <a:xfrm rot="16200000" flipH="1">
            <a:off x="-308769" y="2358231"/>
            <a:ext cx="4724400" cy="7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95500" y="190500"/>
            <a:ext cx="1064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IT Management</a:t>
            </a:r>
            <a:endParaRPr lang="en-US" sz="1050" b="1" dirty="0"/>
          </a:p>
        </p:txBody>
      </p:sp>
      <p:sp>
        <p:nvSpPr>
          <p:cNvPr id="41" name="Rectangle 40"/>
          <p:cNvSpPr/>
          <p:nvPr/>
        </p:nvSpPr>
        <p:spPr>
          <a:xfrm>
            <a:off x="2409825" y="1295400"/>
            <a:ext cx="3810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MR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409825" y="1524000"/>
            <a:ext cx="3810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MR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409825" y="2028825"/>
            <a:ext cx="3810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MR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09825" y="2257425"/>
            <a:ext cx="3810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MR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09825" y="2752725"/>
            <a:ext cx="3810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MR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09825" y="2981325"/>
            <a:ext cx="3810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MR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86000" y="99060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Cabang</a:t>
            </a:r>
            <a:r>
              <a:rPr lang="en-US" sz="1000" b="1" dirty="0" smtClean="0"/>
              <a:t> A</a:t>
            </a:r>
            <a:endParaRPr lang="en-US" sz="1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266950" y="2476500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Cabang</a:t>
            </a:r>
            <a:r>
              <a:rPr lang="en-US" sz="1000" b="1" dirty="0" smtClean="0"/>
              <a:t> C</a:t>
            </a:r>
            <a:endParaRPr lang="en-US" sz="1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286000" y="1733550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Cabang</a:t>
            </a:r>
            <a:r>
              <a:rPr lang="en-US" sz="1000" b="1" dirty="0" smtClean="0"/>
              <a:t> B</a:t>
            </a:r>
            <a:endParaRPr lang="en-US" sz="1000" b="1" dirty="0"/>
          </a:p>
        </p:txBody>
      </p:sp>
      <p:cxnSp>
        <p:nvCxnSpPr>
          <p:cNvPr id="51" name="Straight Arrow Connector 50"/>
          <p:cNvCxnSpPr>
            <a:stCxn id="13" idx="3"/>
            <a:endCxn id="30" idx="1"/>
          </p:cNvCxnSpPr>
          <p:nvPr/>
        </p:nvCxnSpPr>
        <p:spPr>
          <a:xfrm>
            <a:off x="609600" y="1371600"/>
            <a:ext cx="733425" cy="1588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09600" y="1590675"/>
            <a:ext cx="733425" cy="1588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09600" y="2095500"/>
            <a:ext cx="733425" cy="1588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09600" y="2333625"/>
            <a:ext cx="733425" cy="1588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09600" y="2828925"/>
            <a:ext cx="733425" cy="1588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09600" y="3057525"/>
            <a:ext cx="733425" cy="1588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1" idx="1"/>
          </p:cNvCxnSpPr>
          <p:nvPr/>
        </p:nvCxnSpPr>
        <p:spPr>
          <a:xfrm>
            <a:off x="1714500" y="1371600"/>
            <a:ext cx="695325" cy="1588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42" idx="1"/>
          </p:cNvCxnSpPr>
          <p:nvPr/>
        </p:nvCxnSpPr>
        <p:spPr>
          <a:xfrm>
            <a:off x="1714500" y="1590675"/>
            <a:ext cx="695325" cy="9525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3" idx="1"/>
          </p:cNvCxnSpPr>
          <p:nvPr/>
        </p:nvCxnSpPr>
        <p:spPr>
          <a:xfrm>
            <a:off x="1714500" y="2095500"/>
            <a:ext cx="695325" cy="9525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44" idx="1"/>
          </p:cNvCxnSpPr>
          <p:nvPr/>
        </p:nvCxnSpPr>
        <p:spPr>
          <a:xfrm>
            <a:off x="1714500" y="2333625"/>
            <a:ext cx="695325" cy="1588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5" idx="1"/>
          </p:cNvCxnSpPr>
          <p:nvPr/>
        </p:nvCxnSpPr>
        <p:spPr>
          <a:xfrm>
            <a:off x="1714500" y="2828925"/>
            <a:ext cx="695325" cy="1588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46" idx="1"/>
          </p:cNvCxnSpPr>
          <p:nvPr/>
        </p:nvCxnSpPr>
        <p:spPr>
          <a:xfrm>
            <a:off x="1714500" y="3057525"/>
            <a:ext cx="695325" cy="1588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838994" y="2361406"/>
            <a:ext cx="4724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048700" y="190500"/>
            <a:ext cx="10567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General Service</a:t>
            </a:r>
            <a:endParaRPr lang="en-US" sz="1050" b="1" dirty="0"/>
          </a:p>
        </p:txBody>
      </p:sp>
      <p:sp>
        <p:nvSpPr>
          <p:cNvPr id="76" name="Rectangle 75"/>
          <p:cNvSpPr/>
          <p:nvPr/>
        </p:nvSpPr>
        <p:spPr>
          <a:xfrm>
            <a:off x="3505200" y="1390650"/>
            <a:ext cx="381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PO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505200" y="2857500"/>
            <a:ext cx="3810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PO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79" name="Elbow Connector 78"/>
          <p:cNvCxnSpPr>
            <a:stCxn id="41" idx="3"/>
            <a:endCxn id="76" idx="1"/>
          </p:cNvCxnSpPr>
          <p:nvPr/>
        </p:nvCxnSpPr>
        <p:spPr>
          <a:xfrm>
            <a:off x="2790825" y="1371600"/>
            <a:ext cx="714375" cy="95250"/>
          </a:xfrm>
          <a:prstGeom prst="bentConnector3">
            <a:avLst>
              <a:gd name="adj1" fmla="val 50000"/>
            </a:avLst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42" idx="3"/>
            <a:endCxn id="76" idx="1"/>
          </p:cNvCxnSpPr>
          <p:nvPr/>
        </p:nvCxnSpPr>
        <p:spPr>
          <a:xfrm flipV="1">
            <a:off x="2790825" y="1466850"/>
            <a:ext cx="714375" cy="133350"/>
          </a:xfrm>
          <a:prstGeom prst="bentConnector3">
            <a:avLst>
              <a:gd name="adj1" fmla="val 66000"/>
            </a:avLst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4200524" y="1076325"/>
            <a:ext cx="752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Journal </a:t>
            </a:r>
            <a:r>
              <a:rPr lang="en-US" sz="1000" dirty="0" err="1" smtClean="0">
                <a:solidFill>
                  <a:sysClr val="windowText" lastClr="000000"/>
                </a:solidFill>
              </a:rPr>
              <a:t>Dp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324350" y="1600200"/>
            <a:ext cx="3810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DO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324350" y="1895475"/>
            <a:ext cx="3810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DO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333875" y="2209800"/>
            <a:ext cx="3810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DO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333875" y="2743200"/>
            <a:ext cx="3810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DO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333875" y="3133725"/>
            <a:ext cx="3810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DO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26" name="Elbow Connector 125"/>
          <p:cNvCxnSpPr>
            <a:stCxn id="76" idx="0"/>
            <a:endCxn id="117" idx="1"/>
          </p:cNvCxnSpPr>
          <p:nvPr/>
        </p:nvCxnSpPr>
        <p:spPr>
          <a:xfrm rot="5400000" flipH="1" flipV="1">
            <a:off x="3848100" y="1038226"/>
            <a:ext cx="200025" cy="504824"/>
          </a:xfrm>
          <a:prstGeom prst="bentConnector2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76" idx="3"/>
            <a:endCxn id="118" idx="1"/>
          </p:cNvCxnSpPr>
          <p:nvPr/>
        </p:nvCxnSpPr>
        <p:spPr>
          <a:xfrm>
            <a:off x="3886200" y="1466850"/>
            <a:ext cx="438150" cy="209550"/>
          </a:xfrm>
          <a:prstGeom prst="bentConnector3">
            <a:avLst>
              <a:gd name="adj1" fmla="val 50000"/>
            </a:avLst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76" idx="3"/>
            <a:endCxn id="119" idx="1"/>
          </p:cNvCxnSpPr>
          <p:nvPr/>
        </p:nvCxnSpPr>
        <p:spPr>
          <a:xfrm>
            <a:off x="3886200" y="1466850"/>
            <a:ext cx="438150" cy="504825"/>
          </a:xfrm>
          <a:prstGeom prst="bentConnector3">
            <a:avLst>
              <a:gd name="adj1" fmla="val 36957"/>
            </a:avLst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76" idx="3"/>
            <a:endCxn id="120" idx="1"/>
          </p:cNvCxnSpPr>
          <p:nvPr/>
        </p:nvCxnSpPr>
        <p:spPr>
          <a:xfrm>
            <a:off x="3886200" y="1466850"/>
            <a:ext cx="447675" cy="819150"/>
          </a:xfrm>
          <a:prstGeom prst="bentConnector3">
            <a:avLst>
              <a:gd name="adj1" fmla="val 22341"/>
            </a:avLst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44" idx="3"/>
            <a:endCxn id="76" idx="1"/>
          </p:cNvCxnSpPr>
          <p:nvPr/>
        </p:nvCxnSpPr>
        <p:spPr>
          <a:xfrm flipV="1">
            <a:off x="2790825" y="1466850"/>
            <a:ext cx="714375" cy="866775"/>
          </a:xfrm>
          <a:prstGeom prst="bentConnector3">
            <a:avLst>
              <a:gd name="adj1" fmla="val 75334"/>
            </a:avLst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43" idx="3"/>
            <a:endCxn id="77" idx="0"/>
          </p:cNvCxnSpPr>
          <p:nvPr/>
        </p:nvCxnSpPr>
        <p:spPr>
          <a:xfrm>
            <a:off x="2790825" y="2105025"/>
            <a:ext cx="904875" cy="752475"/>
          </a:xfrm>
          <a:prstGeom prst="bentConnector2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45" idx="3"/>
            <a:endCxn id="76" idx="1"/>
          </p:cNvCxnSpPr>
          <p:nvPr/>
        </p:nvCxnSpPr>
        <p:spPr>
          <a:xfrm flipV="1">
            <a:off x="2790825" y="1466850"/>
            <a:ext cx="714375" cy="1362075"/>
          </a:xfrm>
          <a:prstGeom prst="bentConnector3">
            <a:avLst>
              <a:gd name="adj1" fmla="val 84667"/>
            </a:avLst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46" idx="3"/>
            <a:endCxn id="77" idx="1"/>
          </p:cNvCxnSpPr>
          <p:nvPr/>
        </p:nvCxnSpPr>
        <p:spPr>
          <a:xfrm flipV="1">
            <a:off x="2790825" y="2933700"/>
            <a:ext cx="714375" cy="123825"/>
          </a:xfrm>
          <a:prstGeom prst="bentConnector3">
            <a:avLst>
              <a:gd name="adj1" fmla="val 50000"/>
            </a:avLst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77" idx="3"/>
            <a:endCxn id="121" idx="1"/>
          </p:cNvCxnSpPr>
          <p:nvPr/>
        </p:nvCxnSpPr>
        <p:spPr>
          <a:xfrm flipV="1">
            <a:off x="3886200" y="2819400"/>
            <a:ext cx="447675" cy="114300"/>
          </a:xfrm>
          <a:prstGeom prst="bentConnector3">
            <a:avLst>
              <a:gd name="adj1" fmla="val 50000"/>
            </a:avLst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stCxn id="77" idx="3"/>
            <a:endCxn id="122" idx="1"/>
          </p:cNvCxnSpPr>
          <p:nvPr/>
        </p:nvCxnSpPr>
        <p:spPr>
          <a:xfrm>
            <a:off x="3886200" y="2933700"/>
            <a:ext cx="447675" cy="276225"/>
          </a:xfrm>
          <a:prstGeom prst="bentConnector3">
            <a:avLst>
              <a:gd name="adj1" fmla="val 30851"/>
            </a:avLst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5400000">
            <a:off x="3734594" y="2362200"/>
            <a:ext cx="47236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5181600" y="1562100"/>
            <a:ext cx="533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Invoice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5181600" y="1790700"/>
            <a:ext cx="533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Invoice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5181600" y="3238500"/>
            <a:ext cx="533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Invoice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6" name="Elbow Connector 185"/>
          <p:cNvCxnSpPr>
            <a:stCxn id="119" idx="3"/>
            <a:endCxn id="182" idx="1"/>
          </p:cNvCxnSpPr>
          <p:nvPr/>
        </p:nvCxnSpPr>
        <p:spPr>
          <a:xfrm flipV="1">
            <a:off x="4705350" y="1638300"/>
            <a:ext cx="476250" cy="333375"/>
          </a:xfrm>
          <a:prstGeom prst="bentConnector3">
            <a:avLst>
              <a:gd name="adj1" fmla="val 50000"/>
            </a:avLst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118" idx="3"/>
            <a:endCxn id="182" idx="1"/>
          </p:cNvCxnSpPr>
          <p:nvPr/>
        </p:nvCxnSpPr>
        <p:spPr>
          <a:xfrm flipV="1">
            <a:off x="4705350" y="1638300"/>
            <a:ext cx="476250" cy="38100"/>
          </a:xfrm>
          <a:prstGeom prst="bentConnector3">
            <a:avLst>
              <a:gd name="adj1" fmla="val 50000"/>
            </a:avLst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hape 196"/>
          <p:cNvCxnSpPr>
            <a:stCxn id="120" idx="3"/>
            <a:endCxn id="183" idx="2"/>
          </p:cNvCxnSpPr>
          <p:nvPr/>
        </p:nvCxnSpPr>
        <p:spPr>
          <a:xfrm flipV="1">
            <a:off x="4714875" y="1943100"/>
            <a:ext cx="733425" cy="342900"/>
          </a:xfrm>
          <a:prstGeom prst="bentConnector2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stCxn id="121" idx="3"/>
            <a:endCxn id="184" idx="1"/>
          </p:cNvCxnSpPr>
          <p:nvPr/>
        </p:nvCxnSpPr>
        <p:spPr>
          <a:xfrm>
            <a:off x="4714875" y="2819400"/>
            <a:ext cx="466725" cy="495300"/>
          </a:xfrm>
          <a:prstGeom prst="bentConnector3">
            <a:avLst>
              <a:gd name="adj1" fmla="val 50000"/>
            </a:avLst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stCxn id="122" idx="3"/>
            <a:endCxn id="184" idx="1"/>
          </p:cNvCxnSpPr>
          <p:nvPr/>
        </p:nvCxnSpPr>
        <p:spPr>
          <a:xfrm>
            <a:off x="4714875" y="3209925"/>
            <a:ext cx="466725" cy="104775"/>
          </a:xfrm>
          <a:prstGeom prst="bentConnector3">
            <a:avLst>
              <a:gd name="adj1" fmla="val 50000"/>
            </a:avLst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7315200" y="203284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/>
              <a:t>Fincon</a:t>
            </a:r>
            <a:endParaRPr lang="en-US" sz="1050" b="1" dirty="0"/>
          </a:p>
        </p:txBody>
      </p:sp>
      <p:sp>
        <p:nvSpPr>
          <p:cNvPr id="217" name="Rectangle 216"/>
          <p:cNvSpPr/>
          <p:nvPr/>
        </p:nvSpPr>
        <p:spPr>
          <a:xfrm>
            <a:off x="6400800" y="1114425"/>
            <a:ext cx="609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Invoice Payment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6400800" y="1495425"/>
            <a:ext cx="609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Invoice Payment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6400800" y="1876425"/>
            <a:ext cx="609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Invoice Payment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6400800" y="2371725"/>
            <a:ext cx="609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Invoice Payment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6400800" y="2971800"/>
            <a:ext cx="609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Invoice Payment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400800" y="3352800"/>
            <a:ext cx="609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Invoice Payment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7" name="Straight Arrow Connector 226"/>
          <p:cNvCxnSpPr>
            <a:stCxn id="182" idx="3"/>
            <a:endCxn id="217" idx="1"/>
          </p:cNvCxnSpPr>
          <p:nvPr/>
        </p:nvCxnSpPr>
        <p:spPr>
          <a:xfrm flipV="1">
            <a:off x="5715000" y="1266825"/>
            <a:ext cx="685800" cy="371475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182" idx="3"/>
            <a:endCxn id="219" idx="1"/>
          </p:cNvCxnSpPr>
          <p:nvPr/>
        </p:nvCxnSpPr>
        <p:spPr>
          <a:xfrm>
            <a:off x="5715000" y="1638300"/>
            <a:ext cx="685800" cy="9525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182" idx="3"/>
            <a:endCxn id="220" idx="1"/>
          </p:cNvCxnSpPr>
          <p:nvPr/>
        </p:nvCxnSpPr>
        <p:spPr>
          <a:xfrm>
            <a:off x="5715000" y="1638300"/>
            <a:ext cx="685800" cy="390525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Elbow Connector 234"/>
          <p:cNvCxnSpPr>
            <a:stCxn id="183" idx="3"/>
            <a:endCxn id="221" idx="1"/>
          </p:cNvCxnSpPr>
          <p:nvPr/>
        </p:nvCxnSpPr>
        <p:spPr>
          <a:xfrm>
            <a:off x="5715000" y="1866900"/>
            <a:ext cx="685800" cy="657225"/>
          </a:xfrm>
          <a:prstGeom prst="bentConnector3">
            <a:avLst>
              <a:gd name="adj1" fmla="val 31944"/>
            </a:avLst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184" idx="3"/>
            <a:endCxn id="222" idx="1"/>
          </p:cNvCxnSpPr>
          <p:nvPr/>
        </p:nvCxnSpPr>
        <p:spPr>
          <a:xfrm flipV="1">
            <a:off x="5715000" y="3124200"/>
            <a:ext cx="685800" cy="1905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184" idx="3"/>
            <a:endCxn id="223" idx="1"/>
          </p:cNvCxnSpPr>
          <p:nvPr/>
        </p:nvCxnSpPr>
        <p:spPr>
          <a:xfrm>
            <a:off x="5715000" y="3314700"/>
            <a:ext cx="685800" cy="1905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>
            <a:off x="7391400" y="1990725"/>
            <a:ext cx="752475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Journal Payment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8305800" y="2066925"/>
            <a:ext cx="533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Asset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50" name="Straight Arrow Connector 249"/>
          <p:cNvCxnSpPr>
            <a:stCxn id="217" idx="3"/>
            <a:endCxn id="245" idx="1"/>
          </p:cNvCxnSpPr>
          <p:nvPr/>
        </p:nvCxnSpPr>
        <p:spPr>
          <a:xfrm>
            <a:off x="7010400" y="1266825"/>
            <a:ext cx="381000" cy="8763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19" idx="3"/>
            <a:endCxn id="245" idx="1"/>
          </p:cNvCxnSpPr>
          <p:nvPr/>
        </p:nvCxnSpPr>
        <p:spPr>
          <a:xfrm>
            <a:off x="7010400" y="1647825"/>
            <a:ext cx="381000" cy="4953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20" idx="3"/>
            <a:endCxn id="245" idx="1"/>
          </p:cNvCxnSpPr>
          <p:nvPr/>
        </p:nvCxnSpPr>
        <p:spPr>
          <a:xfrm>
            <a:off x="7010400" y="2028825"/>
            <a:ext cx="381000" cy="1143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21" idx="3"/>
            <a:endCxn id="245" idx="1"/>
          </p:cNvCxnSpPr>
          <p:nvPr/>
        </p:nvCxnSpPr>
        <p:spPr>
          <a:xfrm flipV="1">
            <a:off x="7010400" y="2143125"/>
            <a:ext cx="381000" cy="3810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22" idx="3"/>
            <a:endCxn id="245" idx="1"/>
          </p:cNvCxnSpPr>
          <p:nvPr/>
        </p:nvCxnSpPr>
        <p:spPr>
          <a:xfrm flipV="1">
            <a:off x="7010400" y="2143125"/>
            <a:ext cx="381000" cy="981075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stCxn id="223" idx="3"/>
            <a:endCxn id="245" idx="1"/>
          </p:cNvCxnSpPr>
          <p:nvPr/>
        </p:nvCxnSpPr>
        <p:spPr>
          <a:xfrm flipV="1">
            <a:off x="7010400" y="2143125"/>
            <a:ext cx="381000" cy="1362075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45" idx="3"/>
            <a:endCxn id="246" idx="1"/>
          </p:cNvCxnSpPr>
          <p:nvPr/>
        </p:nvCxnSpPr>
        <p:spPr>
          <a:xfrm>
            <a:off x="8143875" y="2143125"/>
            <a:ext cx="161925" cy="1588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4648200" y="3886200"/>
            <a:ext cx="609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Register Asset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3695700" y="3886200"/>
            <a:ext cx="609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Receive Journal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73" name="Shape 272"/>
          <p:cNvCxnSpPr>
            <a:stCxn id="265" idx="3"/>
            <a:endCxn id="246" idx="2"/>
          </p:cNvCxnSpPr>
          <p:nvPr/>
        </p:nvCxnSpPr>
        <p:spPr>
          <a:xfrm flipV="1">
            <a:off x="5257800" y="2219325"/>
            <a:ext cx="3314700" cy="1819275"/>
          </a:xfrm>
          <a:prstGeom prst="bentConnector2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Elbow Connector 275"/>
          <p:cNvCxnSpPr>
            <a:stCxn id="122" idx="2"/>
            <a:endCxn id="265" idx="0"/>
          </p:cNvCxnSpPr>
          <p:nvPr/>
        </p:nvCxnSpPr>
        <p:spPr>
          <a:xfrm rot="16200000" flipH="1">
            <a:off x="4438650" y="3371849"/>
            <a:ext cx="600075" cy="428625"/>
          </a:xfrm>
          <a:prstGeom prst="bentConnector3">
            <a:avLst>
              <a:gd name="adj1" fmla="val 50000"/>
            </a:avLst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Elbow Connector 277"/>
          <p:cNvCxnSpPr>
            <a:stCxn id="122" idx="2"/>
            <a:endCxn id="266" idx="0"/>
          </p:cNvCxnSpPr>
          <p:nvPr/>
        </p:nvCxnSpPr>
        <p:spPr>
          <a:xfrm rot="5400000">
            <a:off x="3962401" y="3324225"/>
            <a:ext cx="600075" cy="523875"/>
          </a:xfrm>
          <a:prstGeom prst="bentConnector3">
            <a:avLst>
              <a:gd name="adj1" fmla="val 50000"/>
            </a:avLst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118" idx="2"/>
            <a:endCxn id="119" idx="0"/>
          </p:cNvCxnSpPr>
          <p:nvPr/>
        </p:nvCxnSpPr>
        <p:spPr>
          <a:xfrm rot="5400000">
            <a:off x="4443413" y="1824037"/>
            <a:ext cx="142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119" idx="2"/>
            <a:endCxn id="120" idx="0"/>
          </p:cNvCxnSpPr>
          <p:nvPr/>
        </p:nvCxnSpPr>
        <p:spPr>
          <a:xfrm rot="16200000" flipH="1">
            <a:off x="4438650" y="2124074"/>
            <a:ext cx="161925" cy="9525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120" idx="2"/>
            <a:endCxn id="121" idx="0"/>
          </p:cNvCxnSpPr>
          <p:nvPr/>
        </p:nvCxnSpPr>
        <p:spPr>
          <a:xfrm rot="5400000">
            <a:off x="4333875" y="2552700"/>
            <a:ext cx="381000" cy="1588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121" idx="2"/>
            <a:endCxn id="122" idx="0"/>
          </p:cNvCxnSpPr>
          <p:nvPr/>
        </p:nvCxnSpPr>
        <p:spPr>
          <a:xfrm rot="5400000">
            <a:off x="4405313" y="3014662"/>
            <a:ext cx="238125" cy="1588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0" y="4724400"/>
            <a:ext cx="9144000" cy="158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8" name="Table 307"/>
          <p:cNvGraphicFramePr>
            <a:graphicFrameLocks noGrp="1"/>
          </p:cNvGraphicFramePr>
          <p:nvPr/>
        </p:nvGraphicFramePr>
        <p:xfrm>
          <a:off x="152399" y="5181600"/>
          <a:ext cx="7129389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7840"/>
                <a:gridCol w="1767840"/>
                <a:gridCol w="1767840"/>
                <a:gridCol w="1825869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Transaksi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Pertama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Transaksi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Ke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Dua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Transaksi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Ke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Tiga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Transaksi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Ke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Empat</a:t>
                      </a:r>
                      <a:endParaRPr lang="en-US" sz="1000" dirty="0" smtClean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DB  </a:t>
                      </a:r>
                      <a:r>
                        <a:rPr lang="en-US" sz="1000" dirty="0" err="1" smtClean="0"/>
                        <a:t>Uang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Muaka</a:t>
                      </a:r>
                      <a:r>
                        <a:rPr lang="en-US" sz="1000" dirty="0" smtClean="0"/>
                        <a:t> 20j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DB  FA 50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DB  FA 10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DB  FA 40 j</a:t>
                      </a: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CR  </a:t>
                      </a:r>
                      <a:r>
                        <a:rPr lang="en-US" sz="1000" dirty="0" err="1" smtClean="0"/>
                        <a:t>Kas</a:t>
                      </a:r>
                      <a:r>
                        <a:rPr lang="en-US" sz="1000" dirty="0" smtClean="0"/>
                        <a:t> 20 j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CR  </a:t>
                      </a:r>
                      <a:r>
                        <a:rPr lang="en-US" sz="1000" dirty="0" err="1" smtClean="0"/>
                        <a:t>Hutang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ke</a:t>
                      </a:r>
                      <a:r>
                        <a:rPr lang="en-US" sz="1000" dirty="0" smtClean="0"/>
                        <a:t> Supplier 30 j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CR  </a:t>
                      </a:r>
                      <a:r>
                        <a:rPr lang="en-US" sz="1000" dirty="0" err="1" smtClean="0"/>
                        <a:t>Hutang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ke</a:t>
                      </a:r>
                      <a:r>
                        <a:rPr lang="en-US" sz="1000" dirty="0" smtClean="0"/>
                        <a:t> Supplier 10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CR  </a:t>
                      </a:r>
                      <a:r>
                        <a:rPr lang="en-US" sz="1000" dirty="0" err="1" smtClean="0"/>
                        <a:t>Hutang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ke</a:t>
                      </a:r>
                      <a:r>
                        <a:rPr lang="en-US" sz="1000" dirty="0" smtClean="0"/>
                        <a:t> Supplier 40 j</a:t>
                      </a: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CR  </a:t>
                      </a:r>
                      <a:r>
                        <a:rPr lang="en-US" sz="1000" dirty="0" err="1" smtClean="0"/>
                        <a:t>Uang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Muka</a:t>
                      </a:r>
                      <a:r>
                        <a:rPr lang="en-US" sz="1000" dirty="0" smtClean="0"/>
                        <a:t> 20 j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0" name="Straight Connector 309"/>
          <p:cNvCxnSpPr/>
          <p:nvPr/>
        </p:nvCxnSpPr>
        <p:spPr>
          <a:xfrm>
            <a:off x="0" y="533400"/>
            <a:ext cx="9144000" cy="158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152400" y="4851484"/>
            <a:ext cx="5715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/>
              <a:t>Skema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saat</a:t>
            </a:r>
            <a:r>
              <a:rPr lang="en-US" sz="1050" b="1" dirty="0" smtClean="0"/>
              <a:t> create PO, DP </a:t>
            </a:r>
            <a:r>
              <a:rPr lang="en-US" sz="1050" b="1" dirty="0" err="1" smtClean="0"/>
              <a:t>di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beri</a:t>
            </a:r>
            <a:r>
              <a:rPr lang="en-US" sz="1050" b="1" dirty="0" smtClean="0"/>
              <a:t> 20% </a:t>
            </a:r>
            <a:r>
              <a:rPr lang="en-US" sz="1050" b="1" dirty="0" err="1" smtClean="0"/>
              <a:t>dari</a:t>
            </a:r>
            <a:r>
              <a:rPr lang="en-US" sz="1050" b="1" dirty="0" smtClean="0"/>
              <a:t> 100.000.000</a:t>
            </a:r>
            <a:endParaRPr lang="en-US" sz="105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Skenario test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>
                <a:solidFill>
                  <a:schemeClr val="accent1"/>
                </a:solidFill>
              </a:rPr>
              <a:t>Proses pengadaan FA IT</a:t>
            </a:r>
          </a:p>
          <a:p>
            <a:r>
              <a:rPr lang="id-ID" dirty="0" smtClean="0">
                <a:solidFill>
                  <a:schemeClr val="accent1"/>
                </a:solidFill>
              </a:rPr>
              <a:t>Proses Pengadaan  FA non IT</a:t>
            </a:r>
          </a:p>
          <a:p>
            <a:r>
              <a:rPr lang="id-ID" dirty="0" smtClean="0">
                <a:solidFill>
                  <a:schemeClr val="accent1"/>
                </a:solidFill>
              </a:rPr>
              <a:t>Proses movement FA IT</a:t>
            </a:r>
          </a:p>
          <a:p>
            <a:r>
              <a:rPr lang="id-ID" dirty="0" smtClean="0">
                <a:solidFill>
                  <a:schemeClr val="accent1"/>
                </a:solidFill>
              </a:rPr>
              <a:t>Proses movement FA non IT</a:t>
            </a:r>
          </a:p>
          <a:p>
            <a:r>
              <a:rPr lang="id-ID" dirty="0" smtClean="0"/>
              <a:t>Proses permintaan dan pengadaan stock</a:t>
            </a:r>
          </a:p>
          <a:p>
            <a:r>
              <a:rPr lang="id-ID" dirty="0" smtClean="0"/>
              <a:t>Proses permintaan dan pemenuhan stock</a:t>
            </a:r>
          </a:p>
          <a:p>
            <a:r>
              <a:rPr lang="id-ID" dirty="0" smtClean="0"/>
              <a:t>Proses return stock dari cabang</a:t>
            </a:r>
          </a:p>
          <a:p>
            <a:r>
              <a:rPr lang="id-ID" dirty="0" smtClean="0"/>
              <a:t>Proses return ke supplier</a:t>
            </a:r>
          </a:p>
          <a:p>
            <a:r>
              <a:rPr lang="id-ID" dirty="0" smtClean="0"/>
              <a:t>Proses pemakaian stock di </a:t>
            </a:r>
            <a:r>
              <a:rPr lang="id-ID" dirty="0" smtClean="0"/>
              <a:t>cabang</a:t>
            </a:r>
          </a:p>
          <a:p>
            <a:r>
              <a:rPr lang="id-ID" dirty="0" smtClean="0"/>
              <a:t>Proses Jual, Write Off, Disposal FA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PO</a:t>
            </a:r>
          </a:p>
          <a:p>
            <a:pPr lvl="1"/>
            <a:r>
              <a:rPr lang="id-ID" dirty="0" smtClean="0"/>
              <a:t>Journal DP:</a:t>
            </a:r>
          </a:p>
          <a:p>
            <a:pPr lvl="2"/>
            <a:r>
              <a:rPr lang="id-ID" dirty="0" smtClean="0"/>
              <a:t>Uang Muka vs RAB</a:t>
            </a:r>
          </a:p>
          <a:p>
            <a:pPr lvl="1"/>
            <a:r>
              <a:rPr lang="id-ID" dirty="0" smtClean="0"/>
              <a:t>DO </a:t>
            </a:r>
          </a:p>
          <a:p>
            <a:pPr lvl="2"/>
            <a:r>
              <a:rPr lang="id-ID" dirty="0" smtClean="0"/>
              <a:t>Register Asset</a:t>
            </a:r>
          </a:p>
          <a:p>
            <a:pPr lvl="2"/>
            <a:r>
              <a:rPr lang="id-ID" dirty="0" smtClean="0"/>
              <a:t>Jurnal Penerimaan </a:t>
            </a:r>
          </a:p>
          <a:p>
            <a:pPr lvl="2"/>
            <a:r>
              <a:rPr lang="id-ID" dirty="0" smtClean="0"/>
              <a:t>(Perolehan FA vs Hutang /Uang Muka)</a:t>
            </a:r>
          </a:p>
          <a:p>
            <a:r>
              <a:rPr lang="id-ID" dirty="0" smtClean="0"/>
              <a:t>Invoice</a:t>
            </a:r>
          </a:p>
          <a:p>
            <a:pPr lvl="1"/>
            <a:r>
              <a:rPr lang="id-ID" dirty="0" smtClean="0"/>
              <a:t>Payment:</a:t>
            </a:r>
          </a:p>
          <a:p>
            <a:pPr lvl="2"/>
            <a:r>
              <a:rPr lang="id-ID" dirty="0" smtClean="0"/>
              <a:t>Jurnal Pembayaran1 (Hutang vs RAB)</a:t>
            </a:r>
          </a:p>
          <a:p>
            <a:pPr lvl="2"/>
            <a:r>
              <a:rPr lang="id-ID" dirty="0" smtClean="0"/>
              <a:t>Jurnal </a:t>
            </a:r>
            <a:r>
              <a:rPr lang="id-ID" dirty="0" smtClean="0"/>
              <a:t>Pembayaran2 </a:t>
            </a:r>
            <a:r>
              <a:rPr lang="id-ID" dirty="0" smtClean="0"/>
              <a:t>(Hutang vs RAB)</a:t>
            </a:r>
          </a:p>
          <a:p>
            <a:pPr lvl="2"/>
            <a:r>
              <a:rPr lang="id-ID" dirty="0" smtClean="0"/>
              <a:t>Jika Lunas =&gt; update date_start dan date_end</a:t>
            </a:r>
          </a:p>
          <a:p>
            <a:pPr lvl="2"/>
            <a:endParaRPr lang="id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243</Words>
  <Application>Microsoft Office PowerPoint</Application>
  <PresentationFormat>On-screen Show (4:3)</PresentationFormat>
  <Paragraphs>90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Skenario test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Ellnesta</dc:creator>
  <cp:lastModifiedBy>daniel</cp:lastModifiedBy>
  <cp:revision>16</cp:revision>
  <dcterms:created xsi:type="dcterms:W3CDTF">2011-06-05T14:02:51Z</dcterms:created>
  <dcterms:modified xsi:type="dcterms:W3CDTF">2011-06-08T00:33:09Z</dcterms:modified>
</cp:coreProperties>
</file>