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3" r:id="rId2"/>
  </p:sldMasterIdLst>
  <p:notesMasterIdLst>
    <p:notesMasterId r:id="rId140"/>
  </p:notesMasterIdLst>
  <p:sldIdLst>
    <p:sldId id="402" r:id="rId3"/>
    <p:sldId id="257" r:id="rId4"/>
    <p:sldId id="259" r:id="rId5"/>
    <p:sldId id="260" r:id="rId6"/>
    <p:sldId id="356" r:id="rId7"/>
    <p:sldId id="357" r:id="rId8"/>
    <p:sldId id="261" r:id="rId9"/>
    <p:sldId id="258" r:id="rId10"/>
    <p:sldId id="270" r:id="rId11"/>
    <p:sldId id="262" r:id="rId12"/>
    <p:sldId id="263" r:id="rId13"/>
    <p:sldId id="264" r:id="rId14"/>
    <p:sldId id="265" r:id="rId15"/>
    <p:sldId id="267" r:id="rId16"/>
    <p:sldId id="269" r:id="rId17"/>
    <p:sldId id="392" r:id="rId18"/>
    <p:sldId id="271" r:id="rId19"/>
    <p:sldId id="358" r:id="rId20"/>
    <p:sldId id="360" r:id="rId21"/>
    <p:sldId id="359" r:id="rId22"/>
    <p:sldId id="393" r:id="rId23"/>
    <p:sldId id="361" r:id="rId24"/>
    <p:sldId id="362" r:id="rId25"/>
    <p:sldId id="363" r:id="rId26"/>
    <p:sldId id="364" r:id="rId27"/>
    <p:sldId id="365" r:id="rId28"/>
    <p:sldId id="366" r:id="rId29"/>
    <p:sldId id="272" r:id="rId30"/>
    <p:sldId id="354" r:id="rId31"/>
    <p:sldId id="273" r:id="rId32"/>
    <p:sldId id="274" r:id="rId33"/>
    <p:sldId id="275" r:id="rId34"/>
    <p:sldId id="276" r:id="rId35"/>
    <p:sldId id="367" r:id="rId36"/>
    <p:sldId id="368" r:id="rId37"/>
    <p:sldId id="369" r:id="rId38"/>
    <p:sldId id="370" r:id="rId39"/>
    <p:sldId id="371" r:id="rId40"/>
    <p:sldId id="372" r:id="rId41"/>
    <p:sldId id="373" r:id="rId42"/>
    <p:sldId id="277" r:id="rId43"/>
    <p:sldId id="278" r:id="rId44"/>
    <p:sldId id="377" r:id="rId45"/>
    <p:sldId id="378" r:id="rId46"/>
    <p:sldId id="379" r:id="rId47"/>
    <p:sldId id="380" r:id="rId48"/>
    <p:sldId id="381" r:id="rId49"/>
    <p:sldId id="374" r:id="rId50"/>
    <p:sldId id="375" r:id="rId51"/>
    <p:sldId id="376" r:id="rId52"/>
    <p:sldId id="382" r:id="rId53"/>
    <p:sldId id="279" r:id="rId54"/>
    <p:sldId id="280" r:id="rId55"/>
    <p:sldId id="282" r:id="rId56"/>
    <p:sldId id="283" r:id="rId57"/>
    <p:sldId id="383" r:id="rId58"/>
    <p:sldId id="384" r:id="rId59"/>
    <p:sldId id="385" r:id="rId60"/>
    <p:sldId id="386" r:id="rId61"/>
    <p:sldId id="387" r:id="rId62"/>
    <p:sldId id="388" r:id="rId63"/>
    <p:sldId id="284" r:id="rId64"/>
    <p:sldId id="285" r:id="rId65"/>
    <p:sldId id="286" r:id="rId66"/>
    <p:sldId id="292" r:id="rId67"/>
    <p:sldId id="294" r:id="rId68"/>
    <p:sldId id="389" r:id="rId69"/>
    <p:sldId id="390" r:id="rId70"/>
    <p:sldId id="391" r:id="rId71"/>
    <p:sldId id="295" r:id="rId72"/>
    <p:sldId id="296" r:id="rId73"/>
    <p:sldId id="297" r:id="rId74"/>
    <p:sldId id="298" r:id="rId75"/>
    <p:sldId id="299" r:id="rId76"/>
    <p:sldId id="300" r:id="rId77"/>
    <p:sldId id="301" r:id="rId78"/>
    <p:sldId id="302" r:id="rId79"/>
    <p:sldId id="303" r:id="rId80"/>
    <p:sldId id="304" r:id="rId81"/>
    <p:sldId id="305" r:id="rId82"/>
    <p:sldId id="306" r:id="rId83"/>
    <p:sldId id="307" r:id="rId84"/>
    <p:sldId id="308" r:id="rId85"/>
    <p:sldId id="309" r:id="rId86"/>
    <p:sldId id="310" r:id="rId87"/>
    <p:sldId id="311" r:id="rId88"/>
    <p:sldId id="312" r:id="rId89"/>
    <p:sldId id="313" r:id="rId90"/>
    <p:sldId id="314" r:id="rId91"/>
    <p:sldId id="315" r:id="rId92"/>
    <p:sldId id="316" r:id="rId93"/>
    <p:sldId id="317" r:id="rId94"/>
    <p:sldId id="355" r:id="rId95"/>
    <p:sldId id="318" r:id="rId96"/>
    <p:sldId id="319" r:id="rId97"/>
    <p:sldId id="320" r:id="rId98"/>
    <p:sldId id="321" r:id="rId99"/>
    <p:sldId id="322" r:id="rId100"/>
    <p:sldId id="323" r:id="rId101"/>
    <p:sldId id="324" r:id="rId102"/>
    <p:sldId id="325" r:id="rId103"/>
    <p:sldId id="326" r:id="rId104"/>
    <p:sldId id="327" r:id="rId105"/>
    <p:sldId id="328" r:id="rId106"/>
    <p:sldId id="329" r:id="rId107"/>
    <p:sldId id="330" r:id="rId108"/>
    <p:sldId id="331" r:id="rId109"/>
    <p:sldId id="332" r:id="rId110"/>
    <p:sldId id="333" r:id="rId111"/>
    <p:sldId id="334" r:id="rId112"/>
    <p:sldId id="335" r:id="rId113"/>
    <p:sldId id="336" r:id="rId114"/>
    <p:sldId id="337" r:id="rId115"/>
    <p:sldId id="338" r:id="rId116"/>
    <p:sldId id="339" r:id="rId117"/>
    <p:sldId id="340" r:id="rId118"/>
    <p:sldId id="341" r:id="rId119"/>
    <p:sldId id="342" r:id="rId120"/>
    <p:sldId id="343" r:id="rId121"/>
    <p:sldId id="344" r:id="rId122"/>
    <p:sldId id="345" r:id="rId123"/>
    <p:sldId id="346" r:id="rId124"/>
    <p:sldId id="347" r:id="rId125"/>
    <p:sldId id="348" r:id="rId126"/>
    <p:sldId id="349" r:id="rId127"/>
    <p:sldId id="350" r:id="rId128"/>
    <p:sldId id="351" r:id="rId129"/>
    <p:sldId id="352" r:id="rId130"/>
    <p:sldId id="353" r:id="rId131"/>
    <p:sldId id="394" r:id="rId132"/>
    <p:sldId id="395" r:id="rId133"/>
    <p:sldId id="396" r:id="rId134"/>
    <p:sldId id="397" r:id="rId135"/>
    <p:sldId id="398" r:id="rId136"/>
    <p:sldId id="399" r:id="rId137"/>
    <p:sldId id="400" r:id="rId138"/>
    <p:sldId id="403"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2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9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BD8BB8-2516-4999-9314-1B8D78CC8E2C}" type="datetimeFigureOut">
              <a:rPr lang="en-US" smtClean="0"/>
              <a:pPr/>
              <a:t>4/21/2021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83600-92C1-467C-B53D-9EBF3DB1D60E}" type="slidenum">
              <a:rPr lang="en-IN" smtClean="0"/>
              <a:pPr/>
              <a:t>‹#›</a:t>
            </a:fld>
            <a:endParaRPr lang="en-IN"/>
          </a:p>
        </p:txBody>
      </p:sp>
    </p:spTree>
    <p:extLst>
      <p:ext uri="{BB962C8B-B14F-4D97-AF65-F5344CB8AC3E}">
        <p14:creationId xmlns:p14="http://schemas.microsoft.com/office/powerpoint/2010/main" val="1745606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Main’s (M) should be caps. This is the syntax</a:t>
            </a:r>
            <a:r>
              <a:rPr lang="en-US" baseline="0" dirty="0"/>
              <a:t> that tells symbolically that this is the Main Function</a:t>
            </a:r>
          </a:p>
          <a:p>
            <a:pPr marL="228600" indent="-228600">
              <a:buFont typeface="+mj-lt"/>
              <a:buAutoNum type="arabicPeriod"/>
            </a:pPr>
            <a:r>
              <a:rPr lang="en-US" baseline="0" dirty="0"/>
              <a:t> </a:t>
            </a:r>
            <a:endParaRPr lang="en-IN" dirty="0"/>
          </a:p>
        </p:txBody>
      </p:sp>
      <p:sp>
        <p:nvSpPr>
          <p:cNvPr id="4" name="Slide Number Placeholder 3"/>
          <p:cNvSpPr>
            <a:spLocks noGrp="1"/>
          </p:cNvSpPr>
          <p:nvPr>
            <p:ph type="sldNum" sz="quarter" idx="10"/>
          </p:nvPr>
        </p:nvSpPr>
        <p:spPr/>
        <p:txBody>
          <a:bodyPr/>
          <a:lstStyle/>
          <a:p>
            <a:fld id="{6D083600-92C1-467C-B53D-9EBF3DB1D60E}" type="slidenum">
              <a:rPr lang="en-IN" smtClean="0"/>
              <a:pPr/>
              <a:t>11</a:t>
            </a:fld>
            <a:endParaRPr lang="en-IN"/>
          </a:p>
        </p:txBody>
      </p:sp>
    </p:spTree>
    <p:extLst>
      <p:ext uri="{BB962C8B-B14F-4D97-AF65-F5344CB8AC3E}">
        <p14:creationId xmlns:p14="http://schemas.microsoft.com/office/powerpoint/2010/main" val="157518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err="1"/>
              <a:t>ReadLine</a:t>
            </a:r>
            <a:r>
              <a:rPr lang="en-US" baseline="0" dirty="0"/>
              <a:t> method reads a stream of text entered by the user on the Console, and returns always a string representation of the text.</a:t>
            </a:r>
          </a:p>
          <a:p>
            <a:pPr marL="228600" indent="-228600">
              <a:buFont typeface="+mj-lt"/>
              <a:buAutoNum type="arabicPeriod"/>
            </a:pPr>
            <a:r>
              <a:rPr lang="en-US" dirty="0"/>
              <a:t>Read Method reads a single</a:t>
            </a:r>
            <a:r>
              <a:rPr lang="en-US" baseline="0" dirty="0"/>
              <a:t> Character entered and returns the ASCII value of the Character entered.</a:t>
            </a:r>
          </a:p>
          <a:p>
            <a:pPr marL="228600" indent="-228600">
              <a:buFont typeface="+mj-lt"/>
              <a:buAutoNum type="arabicPeriod"/>
            </a:pPr>
            <a:r>
              <a:rPr lang="en-US" dirty="0" err="1"/>
              <a:t>ReadKey</a:t>
            </a:r>
            <a:r>
              <a:rPr lang="en-US" dirty="0"/>
              <a:t> is used to read</a:t>
            </a:r>
            <a:r>
              <a:rPr lang="en-US" baseline="0" dirty="0"/>
              <a:t> the Character Key pressed, typically used to End an Application by saying “PRESS ANY KEY TO CONTINUE”</a:t>
            </a:r>
          </a:p>
          <a:p>
            <a:pPr marL="228600" indent="-228600">
              <a:buFont typeface="+mj-lt"/>
              <a:buAutoNum type="arabicPeriod"/>
            </a:pPr>
            <a:r>
              <a:rPr lang="en-US" baseline="0" dirty="0" err="1"/>
              <a:t>WriteLine</a:t>
            </a:r>
            <a:r>
              <a:rPr lang="en-US" baseline="0" dirty="0"/>
              <a:t> writes a stream of content passed as argument on the Console.</a:t>
            </a:r>
          </a:p>
          <a:p>
            <a:pPr marL="685800" lvl="1" indent="-228600">
              <a:buFont typeface="+mj-lt"/>
              <a:buAutoNum type="alphaLcParenR"/>
            </a:pPr>
            <a:r>
              <a:rPr lang="en-US" baseline="0" dirty="0"/>
              <a:t>It moves the Carrier to the next line.</a:t>
            </a:r>
          </a:p>
          <a:p>
            <a:pPr marL="228600" indent="-228600">
              <a:buFont typeface="+mj-lt"/>
              <a:buAutoNum type="arabicPeriod"/>
            </a:pPr>
            <a:r>
              <a:rPr lang="en-US" baseline="0" dirty="0"/>
              <a:t>Write works same as </a:t>
            </a:r>
            <a:r>
              <a:rPr lang="en-US" baseline="0" dirty="0" err="1"/>
              <a:t>WriteLine</a:t>
            </a:r>
            <a:r>
              <a:rPr lang="en-US" baseline="0" dirty="0"/>
              <a:t> but does not move to the next line.</a:t>
            </a:r>
            <a:endParaRPr lang="en-IN" dirty="0"/>
          </a:p>
        </p:txBody>
      </p:sp>
      <p:sp>
        <p:nvSpPr>
          <p:cNvPr id="4" name="Slide Number Placeholder 3"/>
          <p:cNvSpPr>
            <a:spLocks noGrp="1"/>
          </p:cNvSpPr>
          <p:nvPr>
            <p:ph type="sldNum" sz="quarter" idx="10"/>
          </p:nvPr>
        </p:nvSpPr>
        <p:spPr/>
        <p:txBody>
          <a:bodyPr/>
          <a:lstStyle/>
          <a:p>
            <a:fld id="{6D083600-92C1-467C-B53D-9EBF3DB1D60E}" type="slidenum">
              <a:rPr lang="en-IN" smtClean="0"/>
              <a:pPr/>
              <a:t>12</a:t>
            </a:fld>
            <a:endParaRPr lang="en-IN"/>
          </a:p>
        </p:txBody>
      </p:sp>
    </p:spTree>
    <p:extLst>
      <p:ext uri="{BB962C8B-B14F-4D97-AF65-F5344CB8AC3E}">
        <p14:creationId xmlns:p14="http://schemas.microsoft.com/office/powerpoint/2010/main" val="138546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01E34-2205-4887-847D-8F8C3FA46599}" type="slidenum">
              <a:rPr lang="en-US"/>
              <a:pPr/>
              <a:t>14</a:t>
            </a:fld>
            <a:endParaRPr lang="en-US"/>
          </a:p>
        </p:txBody>
      </p:sp>
      <p:sp>
        <p:nvSpPr>
          <p:cNvPr id="401410" name="Rectangle 2"/>
          <p:cNvSpPr>
            <a:spLocks noGrp="1" noRot="1" noChangeAspect="1" noChangeArrowheads="1" noTextEdit="1"/>
          </p:cNvSpPr>
          <p:nvPr>
            <p:ph type="sldImg"/>
          </p:nvPr>
        </p:nvSpPr>
        <p:spPr>
          <a:xfrm>
            <a:off x="3313113" y="685800"/>
            <a:ext cx="2635250" cy="1976438"/>
          </a:xfrm>
          <a:ln/>
        </p:spPr>
      </p:sp>
      <p:sp>
        <p:nvSpPr>
          <p:cNvPr id="401411" name="Rectangle 3"/>
          <p:cNvSpPr>
            <a:spLocks noGrp="1" noChangeArrowheads="1"/>
          </p:cNvSpPr>
          <p:nvPr>
            <p:ph type="body" idx="1"/>
          </p:nvPr>
        </p:nvSpPr>
        <p:spPr>
          <a:xfrm>
            <a:off x="631825" y="2801938"/>
            <a:ext cx="5486400" cy="4114800"/>
          </a:xfrm>
        </p:spPr>
        <p:txBody>
          <a:bodyPr>
            <a:normAutofit fontScale="92500" lnSpcReduction="10000"/>
          </a:bodyPr>
          <a:lstStyle/>
          <a:p>
            <a:r>
              <a:rPr lang="en-US" sz="1000"/>
              <a:t>KEY MESSAGE: </a:t>
            </a:r>
            <a:r>
              <a:rPr lang="en-US" sz="1000" b="1"/>
              <a:t>Lifetime of a .NET application.</a:t>
            </a:r>
            <a:endParaRPr lang="en-US" sz="1000"/>
          </a:p>
          <a:p>
            <a:endParaRPr lang="en-US" sz="1000"/>
          </a:p>
          <a:p>
            <a:pPr>
              <a:spcBef>
                <a:spcPct val="50000"/>
              </a:spcBef>
            </a:pPr>
            <a:r>
              <a:rPr lang="en-US" sz="1000">
                <a:solidFill>
                  <a:srgbClr val="000000"/>
                </a:solidFill>
              </a:rPr>
              <a:t>SLIDE BUILDS: </a:t>
            </a:r>
            <a:r>
              <a:rPr lang="en-US" sz="1000" b="1">
                <a:solidFill>
                  <a:srgbClr val="000000"/>
                </a:solidFill>
              </a:rPr>
              <a:t>4</a:t>
            </a:r>
            <a:endParaRPr lang="en-US" sz="1000" b="1"/>
          </a:p>
          <a:p>
            <a:r>
              <a:rPr lang="en-US" sz="1000"/>
              <a:t>SLIDE SCRIPT:</a:t>
            </a:r>
          </a:p>
          <a:p>
            <a:r>
              <a:rPr lang="en-US" sz="1000" b="1"/>
              <a:t>You can author your code in any .NET language.  These include the Microsoft languages of C#, C++, VB.NET, J#, etc.  In addition, there are a number of 3</a:t>
            </a:r>
            <a:r>
              <a:rPr lang="en-US" sz="1000" b="1" baseline="30000"/>
              <a:t>rd</a:t>
            </a:r>
            <a:r>
              <a:rPr lang="en-US" sz="1000" b="1"/>
              <a:t> party .NET languages available, including COBOL and Eiffel.  </a:t>
            </a:r>
          </a:p>
          <a:p>
            <a:endParaRPr lang="en-US" sz="1000" b="1"/>
          </a:p>
          <a:p>
            <a:r>
              <a:rPr lang="en-US" sz="1000" b="1"/>
              <a:t>BUILD 1:</a:t>
            </a:r>
          </a:p>
          <a:p>
            <a:r>
              <a:rPr lang="en-US" sz="1000" b="1"/>
              <a:t>Regardless of the language, when you hit the compile button, it isn’t really doing a “compile” in the traditional sense.  It’s really more like a translate.  </a:t>
            </a:r>
          </a:p>
          <a:p>
            <a:endParaRPr lang="en-US" sz="1000" b="1"/>
          </a:p>
          <a:p>
            <a:r>
              <a:rPr lang="en-US" sz="1000" b="1"/>
              <a:t>BUILD 2:</a:t>
            </a:r>
          </a:p>
          <a:p>
            <a:r>
              <a:rPr lang="en-US" sz="1000" b="1"/>
              <a:t>The output of a compile is written to an assembly.</a:t>
            </a:r>
          </a:p>
          <a:p>
            <a:endParaRPr lang="en-US" sz="1000" b="1"/>
          </a:p>
          <a:p>
            <a:r>
              <a:rPr lang="en-US" sz="1000" b="1"/>
              <a:t>BUILD 3:</a:t>
            </a:r>
          </a:p>
          <a:p>
            <a:r>
              <a:rPr lang="en-US" sz="1000" b="1"/>
              <a:t>The assembly doesn’t contain machine code, but another language called Microsoft Intermediate Language (MSIL).   You can think of this as .NET’s own platform independent assembly language.  This is packaged into a file with a traditional .DLL or .EXE extension, but in .NET speak, this is referred to as “an assembly”.</a:t>
            </a:r>
          </a:p>
          <a:p>
            <a:endParaRPr lang="en-US" sz="1000" b="1"/>
          </a:p>
          <a:p>
            <a:r>
              <a:rPr lang="en-US" sz="1000" b="1"/>
              <a:t>BUILD 4:</a:t>
            </a:r>
          </a:p>
          <a:p>
            <a:r>
              <a:rPr lang="en-US" sz="1000" b="1"/>
              <a:t>When you execute this code, the framework runs the IL through a Just In Time compiler, which produces native code that is optimized for the platform where the code is executing.  The JIT happens once, and the native code is cached for subsequent executions.  This makes JIT fundamentally different that a Java VM.  The only thing that ever actually executes in the .NET framework is native machine code.</a:t>
            </a:r>
          </a:p>
          <a:p>
            <a:endParaRPr lang="en-US" sz="1000" b="1"/>
          </a:p>
          <a:p>
            <a:r>
              <a:rPr lang="en-US" sz="1000" b="1"/>
              <a:t>There is also an option to use a utility called NGEN to “pre-JIT” your code so that it doesn’t have to be compiled on execution.  However, with NGEN, you loose the ability to have the same IL optimized for the current platform.</a:t>
            </a:r>
          </a:p>
          <a:p>
            <a:endParaRPr lang="en-US" sz="1000"/>
          </a:p>
          <a:p>
            <a:r>
              <a:rPr lang="en-US" sz="1000"/>
              <a:t>SLIDE TRANSISTION: </a:t>
            </a:r>
            <a:r>
              <a:rPr lang="en-US" sz="1000" b="1"/>
              <a:t>.NET reliability</a:t>
            </a:r>
            <a:endParaRPr lang="en-US" sz="1000"/>
          </a:p>
        </p:txBody>
      </p:sp>
    </p:spTree>
    <p:extLst>
      <p:ext uri="{BB962C8B-B14F-4D97-AF65-F5344CB8AC3E}">
        <p14:creationId xmlns:p14="http://schemas.microsoft.com/office/powerpoint/2010/main" val="69352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above methods are used to process inputs</a:t>
            </a:r>
            <a:r>
              <a:rPr lang="en-US" baseline="0" dirty="0"/>
              <a:t> given by the User and validate the </a:t>
            </a:r>
            <a:r>
              <a:rPr lang="en-US" baseline="0" dirty="0" err="1"/>
              <a:t>Enum</a:t>
            </a:r>
            <a:r>
              <a:rPr lang="en-US" baseline="0" dirty="0"/>
              <a:t> values.</a:t>
            </a:r>
          </a:p>
          <a:p>
            <a:pPr>
              <a:buFont typeface="Arial" pitchFamily="34" charset="0"/>
              <a:buChar char="•"/>
            </a:pPr>
            <a:r>
              <a:rPr lang="en-US" baseline="0" dirty="0" err="1"/>
              <a:t>GetValues</a:t>
            </a:r>
            <a:r>
              <a:rPr lang="en-US" baseline="0" dirty="0"/>
              <a:t> will get all the possible values of the </a:t>
            </a:r>
            <a:r>
              <a:rPr lang="en-US" baseline="0" dirty="0" err="1"/>
              <a:t>Enum</a:t>
            </a:r>
            <a:endParaRPr lang="en-US" baseline="0" dirty="0"/>
          </a:p>
          <a:p>
            <a:pPr>
              <a:buFont typeface="Arial" pitchFamily="34" charset="0"/>
              <a:buChar char="•"/>
            </a:pPr>
            <a:r>
              <a:rPr lang="en-US" baseline="0" dirty="0" err="1"/>
              <a:t>IsDefined</a:t>
            </a:r>
            <a:r>
              <a:rPr lang="en-US" baseline="0" dirty="0"/>
              <a:t> is used to check whether the value belongs to the </a:t>
            </a:r>
            <a:r>
              <a:rPr lang="en-US" baseline="0" dirty="0" err="1"/>
              <a:t>Enum</a:t>
            </a:r>
            <a:r>
              <a:rPr lang="en-US" baseline="0" dirty="0"/>
              <a:t> or not</a:t>
            </a:r>
          </a:p>
          <a:p>
            <a:pPr>
              <a:buFont typeface="Arial" pitchFamily="34" charset="0"/>
              <a:buChar char="•"/>
            </a:pPr>
            <a:r>
              <a:rPr lang="en-US" baseline="0" dirty="0"/>
              <a:t>Parse is used to convert the String value to </a:t>
            </a:r>
            <a:r>
              <a:rPr lang="en-US" baseline="0" dirty="0" err="1"/>
              <a:t>Enum</a:t>
            </a:r>
            <a:r>
              <a:rPr lang="en-US" baseline="0" dirty="0"/>
              <a:t> object.</a:t>
            </a:r>
            <a:endParaRPr lang="en-IN" dirty="0"/>
          </a:p>
        </p:txBody>
      </p:sp>
      <p:sp>
        <p:nvSpPr>
          <p:cNvPr id="4" name="Slide Number Placeholder 3"/>
          <p:cNvSpPr>
            <a:spLocks noGrp="1"/>
          </p:cNvSpPr>
          <p:nvPr>
            <p:ph type="sldNum" sz="quarter" idx="10"/>
          </p:nvPr>
        </p:nvSpPr>
        <p:spPr/>
        <p:txBody>
          <a:bodyPr/>
          <a:lstStyle/>
          <a:p>
            <a:fld id="{6D083600-92C1-467C-B53D-9EBF3DB1D60E}" type="slidenum">
              <a:rPr lang="en-IN" smtClean="0"/>
              <a:pPr/>
              <a:t>29</a:t>
            </a:fld>
            <a:endParaRPr lang="en-IN"/>
          </a:p>
        </p:txBody>
      </p:sp>
    </p:spTree>
    <p:extLst>
      <p:ext uri="{BB962C8B-B14F-4D97-AF65-F5344CB8AC3E}">
        <p14:creationId xmlns:p14="http://schemas.microsoft.com/office/powerpoint/2010/main" val="97892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idea of a reference to a method may seem strange at first because usually we think of references as referring to objects, but in reality there is little difference. As explained earlier in this book, a </a:t>
            </a:r>
            <a:r>
              <a:rPr lang="en-US" i="1" dirty="0"/>
              <a:t>reference</a:t>
            </a:r>
            <a:r>
              <a:rPr lang="en-US" dirty="0"/>
              <a:t> is essentially a memory address. Thus, a reference to an object is, essentially, the address of the object. Even though a method is not an object, it too has a physical location in memory, and the address of its entry point is the address called when the method is invoked. This address can be assigned to a delegate. Once a delegate refers to a method, the method can be called through that delegate.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i="0" dirty="0"/>
              <a:t>If you are familiar with C/C++, then it will help to know that a delegate in C# is similar to a function pointer in C/C++. </a:t>
            </a:r>
          </a:p>
          <a:p>
            <a:endParaRPr lang="en-US" dirty="0"/>
          </a:p>
        </p:txBody>
      </p:sp>
      <p:sp>
        <p:nvSpPr>
          <p:cNvPr id="4" name="Slide Number Placeholder 3"/>
          <p:cNvSpPr>
            <a:spLocks noGrp="1"/>
          </p:cNvSpPr>
          <p:nvPr>
            <p:ph type="sldNum" sz="quarter" idx="10"/>
          </p:nvPr>
        </p:nvSpPr>
        <p:spPr/>
        <p:txBody>
          <a:bodyPr/>
          <a:lstStyle/>
          <a:p>
            <a:fld id="{6C02E8F4-E408-4682-BA4E-22A4A3E00D21}" type="slidenum">
              <a:rPr lang="en-US" smtClean="0"/>
              <a:pPr/>
              <a:t>94</a:t>
            </a:fld>
            <a:endParaRPr lang="en-US"/>
          </a:p>
        </p:txBody>
      </p:sp>
    </p:spTree>
    <p:extLst>
      <p:ext uri="{BB962C8B-B14F-4D97-AF65-F5344CB8AC3E}">
        <p14:creationId xmlns:p14="http://schemas.microsoft.com/office/powerpoint/2010/main" val="374428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02E8F4-E408-4682-BA4E-22A4A3E00D21}" type="slidenum">
              <a:rPr lang="en-US" smtClean="0"/>
              <a:pPr/>
              <a:t>97</a:t>
            </a:fld>
            <a:endParaRPr lang="en-US"/>
          </a:p>
        </p:txBody>
      </p:sp>
    </p:spTree>
    <p:extLst>
      <p:ext uri="{BB962C8B-B14F-4D97-AF65-F5344CB8AC3E}">
        <p14:creationId xmlns:p14="http://schemas.microsoft.com/office/powerpoint/2010/main" val="765951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137</a:t>
            </a:fld>
            <a:endParaRPr kumimoji="0" lang="en-US" sz="1100" b="0" i="0" u="none" strike="noStrike" kern="1200" cap="none" spc="0" normalizeH="0" baseline="0" noProof="0" dirty="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1016650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4306924"/>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103548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1253630"/>
            <a:ext cx="8615227" cy="4966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Tree>
    <p:extLst>
      <p:ext uri="{BB962C8B-B14F-4D97-AF65-F5344CB8AC3E}">
        <p14:creationId xmlns:p14="http://schemas.microsoft.com/office/powerpoint/2010/main" val="113797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04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a:extLst/>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168307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1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CC7296-21F8-4B9C-8B4E-677F8A476B76}" type="datetimeFigureOut">
              <a:rPr lang="en-US" smtClean="0"/>
              <a:pPr/>
              <a:t>4/21/2021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F77BB1D-289B-4BBB-B9AC-9C5172B96CDC}" type="slidenum">
              <a:rPr lang="en-IN" smtClean="0"/>
              <a:pPr/>
              <a:t>‹#›</a:t>
            </a:fld>
            <a:endParaRPr lang="en-IN"/>
          </a:p>
        </p:txBody>
      </p:sp>
    </p:spTree>
    <p:extLst>
      <p:ext uri="{BB962C8B-B14F-4D97-AF65-F5344CB8AC3E}">
        <p14:creationId xmlns:p14="http://schemas.microsoft.com/office/powerpoint/2010/main" val="127341766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6183"/>
          </a:xfrm>
          <a:prstGeom prst="rect">
            <a:avLst/>
          </a:prstGeom>
        </p:spPr>
        <p:txBody>
          <a:bodyPr/>
          <a:lstStyle/>
          <a:p>
            <a:fld id="{14E39C5E-3938-484F-9F2C-43A53F2F2C23}" type="datetimeFigureOut">
              <a:rPr lang="en-US" smtClean="0"/>
              <a:t>4/21/2021</a:t>
            </a:fld>
            <a:endParaRPr lang="en-US"/>
          </a:p>
        </p:txBody>
      </p:sp>
      <p:sp>
        <p:nvSpPr>
          <p:cNvPr id="4" name="Slide Number Placeholder 3"/>
          <p:cNvSpPr>
            <a:spLocks noGrp="1"/>
          </p:cNvSpPr>
          <p:nvPr>
            <p:ph type="sldNum" sz="quarter" idx="12"/>
          </p:nvPr>
        </p:nvSpPr>
        <p:spPr>
          <a:xfrm>
            <a:off x="6457950" y="6356351"/>
            <a:ext cx="20574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59236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6183"/>
          </a:xfrm>
          <a:prstGeom prst="rect">
            <a:avLst/>
          </a:prstGeom>
        </p:spPr>
        <p:txBody>
          <a:bodyPr/>
          <a:lstStyle/>
          <a:p>
            <a:fld id="{14E39C5E-3938-484F-9F2C-43A53F2F2C23}" type="datetimeFigureOut">
              <a:rPr lang="en-US" smtClean="0"/>
              <a:t>4/21/2021</a:t>
            </a:fld>
            <a:endParaRPr lang="en-US"/>
          </a:p>
        </p:txBody>
      </p:sp>
      <p:sp>
        <p:nvSpPr>
          <p:cNvPr id="3" name="Footer Placeholder 2"/>
          <p:cNvSpPr>
            <a:spLocks noGrp="1"/>
          </p:cNvSpPr>
          <p:nvPr>
            <p:ph type="ftr" sz="quarter" idx="11"/>
          </p:nvPr>
        </p:nvSpPr>
        <p:spPr>
          <a:xfrm>
            <a:off x="3028950" y="6356351"/>
            <a:ext cx="30861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392910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pic>
        <p:nvPicPr>
          <p:cNvPr id="1027" name="Picture 3" descr="C:\Users\10630824\Desktop\Microot template\corners (3).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167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5" r:id="rId7"/>
  </p:sldLayoutIdLst>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991303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91188" y="3013502"/>
            <a:ext cx="5561624" cy="415498"/>
          </a:xfrm>
        </p:spPr>
        <p:txBody>
          <a:bodyPr/>
          <a:lstStyle/>
          <a:p>
            <a:r>
              <a:rPr lang="en-US" dirty="0"/>
              <a:t>C# Training program</a:t>
            </a:r>
            <a:endParaRPr lang="en-IN" dirty="0"/>
          </a:p>
        </p:txBody>
      </p:sp>
    </p:spTree>
    <p:extLst>
      <p:ext uri="{BB962C8B-B14F-4D97-AF65-F5344CB8AC3E}">
        <p14:creationId xmlns:p14="http://schemas.microsoft.com/office/powerpoint/2010/main" val="323970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Program</a:t>
            </a:r>
            <a:endParaRPr lang="en-IN" dirty="0"/>
          </a:p>
        </p:txBody>
      </p:sp>
      <p:pic>
        <p:nvPicPr>
          <p:cNvPr id="3074" name="Picture 2"/>
          <p:cNvPicPr>
            <a:picLocks noGrp="1" noChangeAspect="1" noChangeArrowheads="1"/>
          </p:cNvPicPr>
          <p:nvPr>
            <p:ph idx="1"/>
          </p:nvPr>
        </p:nvPicPr>
        <p:blipFill>
          <a:blip r:embed="rId2" cstate="print"/>
          <a:stretch>
            <a:fillRect/>
          </a:stretch>
        </p:blipFill>
        <p:spPr bwMode="auto">
          <a:xfrm>
            <a:off x="258763" y="1484981"/>
            <a:ext cx="8615362" cy="4224588"/>
          </a:xfrm>
          <a:prstGeom prst="rect">
            <a:avLst/>
          </a:prstGeom>
          <a:noFill/>
          <a:ln w="9525">
            <a:noFill/>
            <a:miter lim="800000"/>
            <a:headEnd/>
            <a:tailEnd/>
          </a:ln>
          <a:effectLst/>
        </p:spPr>
      </p:pic>
      <p:sp>
        <p:nvSpPr>
          <p:cNvPr id="5" name="Horizontal Scroll 4"/>
          <p:cNvSpPr/>
          <p:nvPr/>
        </p:nvSpPr>
        <p:spPr>
          <a:xfrm>
            <a:off x="4643438" y="1571612"/>
            <a:ext cx="3429024" cy="2214578"/>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Developing Code in Visual Studio 2010 Tool</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Programming</a:t>
            </a:r>
          </a:p>
        </p:txBody>
      </p:sp>
      <p:sp>
        <p:nvSpPr>
          <p:cNvPr id="3" name="Content Placeholder 2"/>
          <p:cNvSpPr>
            <a:spLocks noGrp="1"/>
          </p:cNvSpPr>
          <p:nvPr>
            <p:ph idx="1"/>
          </p:nvPr>
        </p:nvSpPr>
        <p:spPr/>
        <p:txBody>
          <a:bodyPr>
            <a:normAutofit/>
          </a:bodyPr>
          <a:lstStyle/>
          <a:p>
            <a:r>
              <a:rPr lang="en-US" dirty="0"/>
              <a:t>Function invoked and execution happens without waiting for the function to return to the caller. </a:t>
            </a:r>
          </a:p>
          <a:p>
            <a:r>
              <a:rPr lang="en-US" dirty="0"/>
              <a:t>Every Delegate has functions called </a:t>
            </a:r>
            <a:r>
              <a:rPr lang="en-US" dirty="0" err="1"/>
              <a:t>BeginInvoke</a:t>
            </a:r>
            <a:r>
              <a:rPr lang="en-US" dirty="0"/>
              <a:t> and </a:t>
            </a:r>
            <a:r>
              <a:rPr lang="en-US" dirty="0" err="1"/>
              <a:t>EndInvoke</a:t>
            </a:r>
            <a:r>
              <a:rPr lang="en-US" dirty="0"/>
              <a:t> to provide Asynchronous Programming.</a:t>
            </a:r>
          </a:p>
          <a:p>
            <a:r>
              <a:rPr lang="en-US" dirty="0" err="1"/>
              <a:t>BeginInvoke</a:t>
            </a:r>
            <a:r>
              <a:rPr lang="en-US" dirty="0"/>
              <a:t> is used to invoke a function in an Asynchronous Manner.</a:t>
            </a:r>
          </a:p>
          <a:p>
            <a:r>
              <a:rPr lang="en-US" dirty="0" err="1"/>
              <a:t>EndInvoke</a:t>
            </a:r>
            <a:r>
              <a:rPr lang="en-US" dirty="0"/>
              <a:t> makes the caller function wait for the function ending and obtain any result out of it.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BeginInvoke</a:t>
            </a:r>
            <a:endParaRPr lang="en-US" dirty="0"/>
          </a:p>
        </p:txBody>
      </p:sp>
      <p:sp>
        <p:nvSpPr>
          <p:cNvPr id="3" name="Content Placeholder 2"/>
          <p:cNvSpPr>
            <a:spLocks noGrp="1"/>
          </p:cNvSpPr>
          <p:nvPr>
            <p:ph idx="1"/>
          </p:nvPr>
        </p:nvSpPr>
        <p:spPr>
          <a:xfrm>
            <a:off x="301752" y="1527048"/>
            <a:ext cx="8613648" cy="5330952"/>
          </a:xfrm>
        </p:spPr>
        <p:txBody>
          <a:bodyPr>
            <a:normAutofit/>
          </a:bodyPr>
          <a:lstStyle/>
          <a:p>
            <a:r>
              <a:rPr lang="en-US" dirty="0"/>
              <a:t>Initiates the asynchronous call. </a:t>
            </a:r>
          </a:p>
          <a:p>
            <a:r>
              <a:rPr lang="en-US" dirty="0"/>
              <a:t>Has the same parameters as the method you want to execute asynchronously, plus two additional optional parameters. </a:t>
            </a:r>
          </a:p>
          <a:p>
            <a:pPr lvl="1"/>
            <a:r>
              <a:rPr lang="en-US" dirty="0"/>
              <a:t>The first parameter is an </a:t>
            </a:r>
            <a:r>
              <a:rPr lang="en-US" dirty="0" err="1"/>
              <a:t>AsyncCallback</a:t>
            </a:r>
            <a:r>
              <a:rPr lang="en-US" dirty="0"/>
              <a:t> delegate that references a method to be called when the asynchronous call completes.</a:t>
            </a:r>
          </a:p>
          <a:p>
            <a:pPr lvl="1"/>
            <a:r>
              <a:rPr lang="en-US" dirty="0"/>
              <a:t>The second parameter is a user-defined object that passes information into the callback method.</a:t>
            </a:r>
          </a:p>
          <a:p>
            <a:r>
              <a:rPr lang="en-US" dirty="0" err="1"/>
              <a:t>BeginInvoke</a:t>
            </a:r>
            <a:r>
              <a:rPr lang="en-US" dirty="0"/>
              <a:t> returns an </a:t>
            </a:r>
            <a:r>
              <a:rPr lang="en-US" dirty="0" err="1"/>
              <a:t>IAsyncResult</a:t>
            </a:r>
            <a:r>
              <a:rPr lang="en-US" dirty="0"/>
              <a:t>, which can be used to monitor the progress of the asynchronous call.</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EndInvoke</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EndInvoke</a:t>
            </a:r>
            <a:r>
              <a:rPr lang="en-US" dirty="0"/>
              <a:t> method retrieves the results of the asynchronous call. </a:t>
            </a:r>
          </a:p>
          <a:p>
            <a:r>
              <a:rPr lang="en-US" dirty="0"/>
              <a:t>It can be called any time after </a:t>
            </a:r>
            <a:r>
              <a:rPr lang="en-US" dirty="0" err="1"/>
              <a:t>BeginInvoke</a:t>
            </a:r>
            <a:r>
              <a:rPr lang="en-US" dirty="0"/>
              <a:t>.</a:t>
            </a:r>
          </a:p>
          <a:p>
            <a:r>
              <a:rPr lang="en-US" dirty="0"/>
              <a:t>If the asynchronous call has not completed, </a:t>
            </a:r>
            <a:r>
              <a:rPr lang="en-US" dirty="0" err="1"/>
              <a:t>EndInvoke</a:t>
            </a:r>
            <a:r>
              <a:rPr lang="en-US" dirty="0"/>
              <a:t> blocks the calling thread until it completes. </a:t>
            </a:r>
          </a:p>
          <a:p>
            <a:r>
              <a:rPr lang="en-US" dirty="0"/>
              <a:t>The parameters of </a:t>
            </a:r>
            <a:r>
              <a:rPr lang="en-US" dirty="0" err="1"/>
              <a:t>EndInvoke</a:t>
            </a:r>
            <a:r>
              <a:rPr lang="en-US" dirty="0"/>
              <a:t> include the out and ref parameters of the method you want to execute asynchronously, plus the </a:t>
            </a:r>
            <a:r>
              <a:rPr lang="en-US" dirty="0" err="1"/>
              <a:t>IAsyncResult</a:t>
            </a:r>
            <a:r>
              <a:rPr lang="en-US" dirty="0"/>
              <a:t> returned by </a:t>
            </a:r>
            <a:r>
              <a:rPr lang="en-US" dirty="0" err="1"/>
              <a:t>BeginInvoke</a:t>
            </a:r>
            <a:r>
              <a:rPr lang="en-US" dirty="0"/>
              <a:t>.</a:t>
            </a:r>
          </a:p>
          <a:p>
            <a:r>
              <a:rPr lang="en-US" dirty="0"/>
              <a:t>Always call </a:t>
            </a:r>
            <a:r>
              <a:rPr lang="en-US" dirty="0" err="1"/>
              <a:t>EndInvoke</a:t>
            </a:r>
            <a:r>
              <a:rPr lang="en-US" dirty="0"/>
              <a:t> to complete the </a:t>
            </a:r>
            <a:r>
              <a:rPr lang="en-US" dirty="0" err="1"/>
              <a:t>Async</a:t>
            </a:r>
            <a:r>
              <a:rPr lang="en-US" dirty="0"/>
              <a:t> call.</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35170" name="Picture 2"/>
          <p:cNvPicPr>
            <a:picLocks noGrp="1" noChangeAspect="1" noChangeArrowheads="1"/>
          </p:cNvPicPr>
          <p:nvPr>
            <p:ph idx="1"/>
          </p:nvPr>
        </p:nvPicPr>
        <p:blipFill>
          <a:blip r:embed="rId2" cstate="print"/>
          <a:srcRect/>
          <a:stretch>
            <a:fillRect/>
          </a:stretch>
        </p:blipFill>
        <p:spPr bwMode="auto">
          <a:xfrm>
            <a:off x="228600" y="1447800"/>
            <a:ext cx="7848600" cy="5257800"/>
          </a:xfrm>
          <a:prstGeom prst="rect">
            <a:avLst/>
          </a:prstGeom>
          <a:noFill/>
          <a:ln w="9525">
            <a:noFill/>
            <a:miter lim="800000"/>
            <a:headEnd/>
            <a:tailEnd/>
          </a:ln>
          <a:effectLst/>
        </p:spPr>
      </p:pic>
      <p:sp>
        <p:nvSpPr>
          <p:cNvPr id="5" name="Rounded Rectangular Callout 4"/>
          <p:cNvSpPr/>
          <p:nvPr/>
        </p:nvSpPr>
        <p:spPr>
          <a:xfrm>
            <a:off x="5105400" y="304800"/>
            <a:ext cx="3733800" cy="1981200"/>
          </a:xfrm>
          <a:prstGeom prst="wedgeRoundRectCallout">
            <a:avLst>
              <a:gd name="adj1" fmla="val -53834"/>
              <a:gd name="adj2" fmla="val 860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a:t>
            </a:r>
            <a:r>
              <a:rPr lang="en-US" dirty="0" err="1"/>
              <a:t>PerformOperation</a:t>
            </a:r>
            <a:r>
              <a:rPr lang="en-US" dirty="0"/>
              <a:t> is the delegate whose instance is  doing </a:t>
            </a:r>
            <a:r>
              <a:rPr lang="en-US" dirty="0" err="1"/>
              <a:t>BeginInvoke</a:t>
            </a:r>
            <a:r>
              <a:rPr lang="en-US" dirty="0"/>
              <a:t>. Note the callback functionality provided…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p:txBody>
          <a:bodyPr>
            <a:normAutofit/>
          </a:bodyPr>
          <a:lstStyle/>
          <a:p>
            <a:r>
              <a:rPr lang="en-US" dirty="0"/>
              <a:t>Process of persisting data to storage device.</a:t>
            </a:r>
          </a:p>
          <a:p>
            <a:r>
              <a:rPr lang="en-US" dirty="0"/>
              <a:t>Process of converting an object into a stream of bytes in order to persist it to memory, a database, or a file.</a:t>
            </a:r>
          </a:p>
          <a:p>
            <a:r>
              <a:rPr lang="en-US" dirty="0"/>
              <a:t>Its main purpose is to save the state of an object in order to be able to recreate it when needed.</a:t>
            </a:r>
          </a:p>
          <a:p>
            <a:r>
              <a:rPr lang="en-US" dirty="0"/>
              <a:t>The reverse process is called </a:t>
            </a:r>
            <a:r>
              <a:rPr lang="en-US" dirty="0" err="1"/>
              <a:t>deserialization</a:t>
            </a:r>
            <a:r>
              <a:rPr lang="en-US" dirty="0"/>
              <a:t>.</a:t>
            </a:r>
          </a:p>
          <a:p>
            <a:r>
              <a:rPr lang="en-US" dirty="0"/>
              <a:t>Advantages include:</a:t>
            </a:r>
          </a:p>
          <a:p>
            <a:pPr lvl="1"/>
            <a:r>
              <a:rPr lang="en-US" dirty="0"/>
              <a:t>Sending objects across remote Application like web services.</a:t>
            </a:r>
          </a:p>
          <a:p>
            <a:pPr lvl="1"/>
            <a:r>
              <a:rPr lang="en-US" dirty="0"/>
              <a:t>Passing object from one Domain to another.</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of Serialization </a:t>
            </a:r>
          </a:p>
        </p:txBody>
      </p:sp>
      <p:sp>
        <p:nvSpPr>
          <p:cNvPr id="3" name="Content Placeholder 2"/>
          <p:cNvSpPr>
            <a:spLocks noGrp="1"/>
          </p:cNvSpPr>
          <p:nvPr>
            <p:ph idx="1"/>
          </p:nvPr>
        </p:nvSpPr>
        <p:spPr/>
        <p:txBody>
          <a:bodyPr/>
          <a:lstStyle/>
          <a:p>
            <a:r>
              <a:rPr lang="en-US" dirty="0"/>
              <a:t>Data or objects of a class which has attribute Serializable.</a:t>
            </a:r>
          </a:p>
          <a:p>
            <a:r>
              <a:rPr lang="en-US" dirty="0"/>
              <a:t>Format of Serialization : Binary, XML or SOAP.</a:t>
            </a:r>
          </a:p>
          <a:p>
            <a:r>
              <a:rPr lang="en-US" dirty="0"/>
              <a:t>Stream : Representing a file, Storage Point.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Formats of Serialization</a:t>
            </a:r>
          </a:p>
        </p:txBody>
      </p:sp>
      <p:sp>
        <p:nvSpPr>
          <p:cNvPr id="3" name="Content Placeholder 2"/>
          <p:cNvSpPr>
            <a:spLocks noGrp="1"/>
          </p:cNvSpPr>
          <p:nvPr>
            <p:ph idx="1"/>
          </p:nvPr>
        </p:nvSpPr>
        <p:spPr/>
        <p:txBody>
          <a:bodyPr>
            <a:normAutofit/>
          </a:bodyPr>
          <a:lstStyle/>
          <a:p>
            <a:r>
              <a:rPr lang="en-US" dirty="0" err="1"/>
              <a:t>BinaryFormatter</a:t>
            </a:r>
            <a:r>
              <a:rPr lang="en-US" dirty="0"/>
              <a:t> :</a:t>
            </a:r>
          </a:p>
          <a:p>
            <a:pPr lvl="1"/>
            <a:r>
              <a:rPr lang="en-US" dirty="0"/>
              <a:t>Binary serialization uses binary encoding to produce compact serialization for uses such as storage or socket-based network streams. </a:t>
            </a:r>
          </a:p>
          <a:p>
            <a:pPr lvl="1"/>
            <a:r>
              <a:rPr lang="en-US" dirty="0"/>
              <a:t>It is not suitable for passing data through a firewall but provides better performance when storing data.</a:t>
            </a:r>
          </a:p>
          <a:p>
            <a:r>
              <a:rPr lang="en-US" dirty="0"/>
              <a:t>XML Serialization :</a:t>
            </a:r>
          </a:p>
          <a:p>
            <a:pPr lvl="1"/>
            <a:r>
              <a:rPr lang="en-US" dirty="0"/>
              <a:t>Serializes only the public fields and properties of an object, or the parameters and return values of methods, into an XML stream.</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Formats of Serialization</a:t>
            </a:r>
          </a:p>
        </p:txBody>
      </p:sp>
      <p:sp>
        <p:nvSpPr>
          <p:cNvPr id="3" name="Content Placeholder 2"/>
          <p:cNvSpPr>
            <a:spLocks noGrp="1"/>
          </p:cNvSpPr>
          <p:nvPr>
            <p:ph idx="1"/>
          </p:nvPr>
        </p:nvSpPr>
        <p:spPr/>
        <p:txBody>
          <a:bodyPr/>
          <a:lstStyle/>
          <a:p>
            <a:r>
              <a:rPr lang="en-US" dirty="0"/>
              <a:t>SOAP Serialization: </a:t>
            </a:r>
          </a:p>
          <a:p>
            <a:pPr lvl="1"/>
            <a:r>
              <a:rPr lang="en-US" dirty="0"/>
              <a:t>XML format based on SOAP specification used for transferring data between XML Web services.  </a:t>
            </a:r>
          </a:p>
          <a:p>
            <a:pPr>
              <a:buNone/>
            </a:pP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an object Serializable</a:t>
            </a:r>
          </a:p>
        </p:txBody>
      </p:sp>
      <p:sp>
        <p:nvSpPr>
          <p:cNvPr id="3" name="Content Placeholder 2"/>
          <p:cNvSpPr>
            <a:spLocks noGrp="1"/>
          </p:cNvSpPr>
          <p:nvPr>
            <p:ph idx="1"/>
          </p:nvPr>
        </p:nvSpPr>
        <p:spPr/>
        <p:txBody>
          <a:bodyPr>
            <a:normAutofit/>
          </a:bodyPr>
          <a:lstStyle/>
          <a:p>
            <a:r>
              <a:rPr lang="en-US" dirty="0"/>
              <a:t>Use Serializable attribute for the class whose objects are to be serialized.</a:t>
            </a:r>
          </a:p>
          <a:p>
            <a:r>
              <a:rPr lang="en-US" dirty="0" err="1"/>
              <a:t>SerializationException</a:t>
            </a:r>
            <a:r>
              <a:rPr lang="en-US" dirty="0"/>
              <a:t> is thrown if not marked Serializable.</a:t>
            </a:r>
          </a:p>
          <a:p>
            <a:r>
              <a:rPr lang="en-US" dirty="0"/>
              <a:t>If  the derived class is to be made serializable, its base class should also be marked Serializable.</a:t>
            </a:r>
          </a:p>
          <a:p>
            <a:r>
              <a:rPr lang="en-US" dirty="0"/>
              <a:t>Use </a:t>
            </a:r>
            <a:r>
              <a:rPr lang="en-US" dirty="0" err="1"/>
              <a:t>NonSerializable</a:t>
            </a:r>
            <a:r>
              <a:rPr lang="en-US" dirty="0"/>
              <a:t> attribute for fields whose data U don’t want to save or serialize.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Create a Class marked Serializable.</a:t>
            </a:r>
          </a:p>
          <a:p>
            <a:r>
              <a:rPr lang="en-US" dirty="0"/>
              <a:t>Use the namespaces required for the Serialization formatters.</a:t>
            </a:r>
          </a:p>
          <a:p>
            <a:r>
              <a:rPr lang="en-US" dirty="0"/>
              <a:t>Create objects for Streaming data.</a:t>
            </a:r>
          </a:p>
          <a:p>
            <a:r>
              <a:rPr lang="en-US" dirty="0"/>
              <a:t>Create a Stream object to store the data.</a:t>
            </a:r>
          </a:p>
          <a:p>
            <a:r>
              <a:rPr lang="en-US" dirty="0"/>
              <a:t>Create the formatter object to  serialize.</a:t>
            </a:r>
          </a:p>
          <a:p>
            <a:r>
              <a:rPr lang="en-US" dirty="0"/>
              <a:t>Use the formatter object to </a:t>
            </a:r>
            <a:r>
              <a:rPr lang="en-US" dirty="0" err="1"/>
              <a:t>Deserialize</a:t>
            </a:r>
            <a:r>
              <a:rPr lang="en-US" dirty="0"/>
              <a:t> the object back from the stream.</a:t>
            </a:r>
          </a:p>
          <a:p>
            <a:r>
              <a:rPr lang="en-US" dirty="0"/>
              <a:t>Complete Example.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a:t>
            </a:r>
            <a:endParaRPr lang="en-IN" dirty="0"/>
          </a:p>
        </p:txBody>
      </p:sp>
      <p:sp>
        <p:nvSpPr>
          <p:cNvPr id="3" name="Content Placeholder 2"/>
          <p:cNvSpPr>
            <a:spLocks noGrp="1"/>
          </p:cNvSpPr>
          <p:nvPr>
            <p:ph idx="1"/>
          </p:nvPr>
        </p:nvSpPr>
        <p:spPr/>
        <p:txBody>
          <a:bodyPr/>
          <a:lstStyle/>
          <a:p>
            <a:r>
              <a:rPr lang="en-US" dirty="0"/>
              <a:t>Your Program runs from this point.</a:t>
            </a:r>
          </a:p>
          <a:p>
            <a:r>
              <a:rPr lang="en-US" dirty="0"/>
              <a:t>It is case sensitive.</a:t>
            </a:r>
          </a:p>
          <a:p>
            <a:r>
              <a:rPr lang="en-US" dirty="0"/>
              <a:t>Optionally it can take only string Array as arguments.</a:t>
            </a:r>
          </a:p>
          <a:p>
            <a:r>
              <a:rPr lang="en-US" dirty="0"/>
              <a:t>The function should return either integer or nothing(void).</a:t>
            </a:r>
          </a:p>
          <a:p>
            <a:r>
              <a:rPr lang="en-US" dirty="0"/>
              <a:t>When this function returns, the application exits.</a:t>
            </a:r>
          </a:p>
          <a:p>
            <a:endParaRPr lang="en-IN"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for XML Serialization</a:t>
            </a:r>
          </a:p>
        </p:txBody>
      </p:sp>
      <p:sp>
        <p:nvSpPr>
          <p:cNvPr id="3" name="Content Placeholder 2"/>
          <p:cNvSpPr>
            <a:spLocks noGrp="1"/>
          </p:cNvSpPr>
          <p:nvPr>
            <p:ph idx="1"/>
          </p:nvPr>
        </p:nvSpPr>
        <p:spPr>
          <a:xfrm>
            <a:off x="301752" y="1524000"/>
            <a:ext cx="8503920" cy="4572000"/>
          </a:xfrm>
        </p:spPr>
        <p:txBody>
          <a:bodyPr/>
          <a:lstStyle/>
          <a:p>
            <a:r>
              <a:rPr lang="en-US" dirty="0"/>
              <a:t>Serializable attribute is not required.</a:t>
            </a:r>
          </a:p>
          <a:p>
            <a:r>
              <a:rPr lang="en-US" dirty="0"/>
              <a:t>Only public members are serialized.</a:t>
            </a:r>
          </a:p>
          <a:p>
            <a:r>
              <a:rPr lang="en-US" dirty="0"/>
              <a:t>Properties with setters only are serialized.</a:t>
            </a:r>
          </a:p>
          <a:p>
            <a:r>
              <a:rPr lang="en-US" dirty="0"/>
              <a:t>XML data could be validated to a XML Schema.</a:t>
            </a:r>
          </a:p>
          <a:p>
            <a:r>
              <a:rPr lang="en-US" dirty="0" err="1"/>
              <a:t>System.Xml.Serialization</a:t>
            </a:r>
            <a:r>
              <a:rPr lang="en-US" dirty="0"/>
              <a:t> namespace.</a:t>
            </a:r>
          </a:p>
          <a:p>
            <a:r>
              <a:rPr lang="en-US" dirty="0" err="1"/>
              <a:t>XmlSerializer</a:t>
            </a:r>
            <a:r>
              <a:rPr lang="en-US" dirty="0"/>
              <a:t> class.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idx="1"/>
          </p:nvPr>
        </p:nvSpPr>
        <p:spPr/>
        <p:txBody>
          <a:bodyPr>
            <a:normAutofit/>
          </a:bodyPr>
          <a:lstStyle/>
          <a:p>
            <a:r>
              <a:rPr lang="en-US" dirty="0"/>
              <a:t>Template like concept new to C# 2.0.</a:t>
            </a:r>
          </a:p>
          <a:p>
            <a:r>
              <a:rPr lang="en-US" dirty="0"/>
              <a:t>Generic classes and methods combine reusability, type safety and efficiency</a:t>
            </a:r>
          </a:p>
          <a:p>
            <a:r>
              <a:rPr lang="en-US" dirty="0"/>
              <a:t>Has a new list of pre built Collection data structures to present Type safe collection Components.</a:t>
            </a:r>
          </a:p>
          <a:p>
            <a:r>
              <a:rPr lang="en-US" dirty="0"/>
              <a:t>They provide Language Independent usage of Generics.</a:t>
            </a:r>
          </a:p>
          <a:p>
            <a:r>
              <a:rPr lang="en-US" dirty="0"/>
              <a:t>Create Constraints for Generics. </a:t>
            </a:r>
          </a:p>
          <a:p>
            <a:r>
              <a:rPr lang="en-US" dirty="0" err="1"/>
              <a:t>System.Collections.Generic</a:t>
            </a:r>
            <a:r>
              <a:rPr lang="en-US" dirty="0"/>
              <a:t> Namespace.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Generic Classes</a:t>
            </a:r>
          </a:p>
        </p:txBody>
      </p:sp>
      <p:pic>
        <p:nvPicPr>
          <p:cNvPr id="145410" name="Picture 2"/>
          <p:cNvPicPr>
            <a:picLocks noGrp="1" noChangeAspect="1" noChangeArrowheads="1"/>
          </p:cNvPicPr>
          <p:nvPr>
            <p:ph sz="half" idx="1"/>
          </p:nvPr>
        </p:nvPicPr>
        <p:blipFill>
          <a:blip r:embed="rId2" cstate="print"/>
          <a:stretch>
            <a:fillRect/>
          </a:stretch>
        </p:blipFill>
        <p:spPr bwMode="auto">
          <a:xfrm>
            <a:off x="381000" y="1676400"/>
            <a:ext cx="3776365" cy="2438400"/>
          </a:xfrm>
          <a:prstGeom prst="rect">
            <a:avLst/>
          </a:prstGeom>
          <a:noFill/>
          <a:ln w="9525">
            <a:noFill/>
            <a:miter lim="800000"/>
            <a:headEnd/>
            <a:tailEnd/>
          </a:ln>
          <a:effectLst/>
        </p:spPr>
      </p:pic>
      <p:sp>
        <p:nvSpPr>
          <p:cNvPr id="5" name="Content Placeholder 4"/>
          <p:cNvSpPr>
            <a:spLocks noGrp="1"/>
          </p:cNvSpPr>
          <p:nvPr>
            <p:ph sz="half" idx="2"/>
          </p:nvPr>
        </p:nvSpPr>
        <p:spPr>
          <a:xfrm>
            <a:off x="4800600" y="1371600"/>
            <a:ext cx="4038600" cy="5029200"/>
          </a:xfrm>
        </p:spPr>
        <p:txBody>
          <a:bodyPr>
            <a:normAutofit/>
          </a:bodyPr>
          <a:lstStyle/>
          <a:p>
            <a:r>
              <a:rPr lang="en-US" sz="1600" dirty="0"/>
              <a:t>T is a Generic Type that could be used.</a:t>
            </a:r>
          </a:p>
          <a:p>
            <a:r>
              <a:rPr lang="en-US" sz="1600" dirty="0"/>
              <a:t>Here we are creating a Constructor  to pass a default value to the type so that we could use reflection to identify the object.</a:t>
            </a:r>
          </a:p>
          <a:p>
            <a:r>
              <a:rPr lang="en-US" sz="1600" dirty="0"/>
              <a:t>Below is the case of creating and using a Template object.</a:t>
            </a:r>
          </a:p>
          <a:p>
            <a:r>
              <a:rPr lang="en-US" sz="1600" dirty="0"/>
              <a:t>Use default to set default values to reference types  </a:t>
            </a:r>
          </a:p>
        </p:txBody>
      </p:sp>
      <p:pic>
        <p:nvPicPr>
          <p:cNvPr id="145411" name="Picture 3"/>
          <p:cNvPicPr>
            <a:picLocks noChangeAspect="1" noChangeArrowheads="1"/>
          </p:cNvPicPr>
          <p:nvPr/>
        </p:nvPicPr>
        <p:blipFill>
          <a:blip r:embed="rId3" cstate="print"/>
          <a:srcRect/>
          <a:stretch>
            <a:fillRect/>
          </a:stretch>
        </p:blipFill>
        <p:spPr bwMode="auto">
          <a:xfrm>
            <a:off x="381001" y="4419600"/>
            <a:ext cx="3810000" cy="1981200"/>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fade">
                                      <p:cBhvr>
                                        <p:cTn id="7" dur="20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Effect transition="in" filter="fade">
                                      <p:cBhvr>
                                        <p:cTn id="12" dur="2000"/>
                                        <p:tgtEl>
                                          <p:spTgt spid="14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5" name="Content Placeholder 4"/>
          <p:cNvSpPr>
            <a:spLocks noGrp="1"/>
          </p:cNvSpPr>
          <p:nvPr>
            <p:ph idx="1"/>
          </p:nvPr>
        </p:nvSpPr>
        <p:spPr>
          <a:xfrm>
            <a:off x="301752" y="1450848"/>
            <a:ext cx="8503920" cy="5330952"/>
          </a:xfrm>
        </p:spPr>
        <p:txBody>
          <a:bodyPr>
            <a:normAutofit/>
          </a:bodyPr>
          <a:lstStyle/>
          <a:p>
            <a:r>
              <a:rPr lang="en-US" dirty="0"/>
              <a:t>You can require that a certain base class be present in a type argument by using a </a:t>
            </a:r>
            <a:r>
              <a:rPr lang="en-US" i="1" dirty="0"/>
              <a:t>base class constraint.</a:t>
            </a:r>
            <a:r>
              <a:rPr lang="en-US" dirty="0"/>
              <a:t> This constraint is specified by naming the desired base class.</a:t>
            </a:r>
          </a:p>
          <a:p>
            <a:r>
              <a:rPr lang="en-US" dirty="0"/>
              <a:t>You can require that one or more interfaces be implemented by a type argument by using an </a:t>
            </a:r>
            <a:r>
              <a:rPr lang="en-US" i="1" dirty="0"/>
              <a:t>interface constraint.</a:t>
            </a:r>
            <a:r>
              <a:rPr lang="en-US" dirty="0"/>
              <a:t> This constraint is specified by naming the desired interface.</a:t>
            </a:r>
          </a:p>
          <a:p>
            <a:r>
              <a:rPr lang="en-US" dirty="0"/>
              <a:t>You can require that the type argument supply a parameter less constructor. This is called a </a:t>
            </a:r>
            <a:r>
              <a:rPr lang="en-US" i="1" dirty="0"/>
              <a:t>constructor constraint.</a:t>
            </a:r>
            <a:r>
              <a:rPr lang="en-US" dirty="0"/>
              <a:t> It is specified by </a:t>
            </a:r>
            <a:r>
              <a:rPr lang="en-US" b="1" dirty="0"/>
              <a:t>new( )</a:t>
            </a:r>
            <a:r>
              <a:rPr lang="en-US" dirty="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p>
        </p:txBody>
      </p:sp>
      <p:sp>
        <p:nvSpPr>
          <p:cNvPr id="3" name="Content Placeholder 2"/>
          <p:cNvSpPr>
            <a:spLocks noGrp="1"/>
          </p:cNvSpPr>
          <p:nvPr>
            <p:ph idx="1"/>
          </p:nvPr>
        </p:nvSpPr>
        <p:spPr/>
        <p:txBody>
          <a:bodyPr/>
          <a:lstStyle/>
          <a:p>
            <a:r>
              <a:rPr lang="en-US" dirty="0"/>
              <a:t>You can specify that a type argument must be a reference type by specifying the </a:t>
            </a:r>
            <a:r>
              <a:rPr lang="en-US" i="1" dirty="0"/>
              <a:t>reference type constraint</a:t>
            </a:r>
            <a:r>
              <a:rPr lang="en-US" dirty="0"/>
              <a:t>: </a:t>
            </a:r>
            <a:r>
              <a:rPr lang="en-US" b="1" dirty="0"/>
              <a:t>class</a:t>
            </a:r>
            <a:r>
              <a:rPr lang="en-US" dirty="0"/>
              <a:t>.</a:t>
            </a:r>
          </a:p>
          <a:p>
            <a:r>
              <a:rPr lang="en-US" dirty="0"/>
              <a:t>You can specify that the type argument be a value type by specifying the </a:t>
            </a:r>
            <a:r>
              <a:rPr lang="en-US" i="1" dirty="0"/>
              <a:t>value type</a:t>
            </a:r>
            <a:r>
              <a:rPr lang="en-US" dirty="0"/>
              <a:t> </a:t>
            </a:r>
            <a:r>
              <a:rPr lang="en-US" i="1" dirty="0"/>
              <a:t>constraint</a:t>
            </a:r>
            <a:r>
              <a:rPr lang="en-US" dirty="0"/>
              <a:t>: </a:t>
            </a:r>
            <a:r>
              <a:rPr lang="en-US" b="1" dirty="0" err="1"/>
              <a:t>struct</a:t>
            </a:r>
            <a:r>
              <a:rPr lang="en-US" dirty="0"/>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Class Constraint</a:t>
            </a:r>
          </a:p>
        </p:txBody>
      </p:sp>
      <p:pic>
        <p:nvPicPr>
          <p:cNvPr id="148482" name="Picture 2"/>
          <p:cNvPicPr>
            <a:picLocks noGrp="1" noChangeAspect="1" noChangeArrowheads="1"/>
          </p:cNvPicPr>
          <p:nvPr>
            <p:ph idx="1"/>
          </p:nvPr>
        </p:nvPicPr>
        <p:blipFill>
          <a:blip r:embed="rId2" cstate="print"/>
          <a:srcRect/>
          <a:stretch>
            <a:fillRect/>
          </a:stretch>
        </p:blipFill>
        <p:spPr bwMode="auto">
          <a:xfrm>
            <a:off x="1600200" y="1676400"/>
            <a:ext cx="5660027" cy="4267200"/>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new operator</a:t>
            </a:r>
          </a:p>
        </p:txBody>
      </p:sp>
      <p:pic>
        <p:nvPicPr>
          <p:cNvPr id="149508" name="Picture 4"/>
          <p:cNvPicPr>
            <a:picLocks noChangeAspect="1" noChangeArrowheads="1"/>
          </p:cNvPicPr>
          <p:nvPr/>
        </p:nvPicPr>
        <p:blipFill>
          <a:blip r:embed="rId2" cstate="print"/>
          <a:srcRect/>
          <a:stretch>
            <a:fillRect/>
          </a:stretch>
        </p:blipFill>
        <p:spPr bwMode="auto">
          <a:xfrm>
            <a:off x="304800" y="2286000"/>
            <a:ext cx="4876800" cy="3581400"/>
          </a:xfrm>
          <a:prstGeom prst="rect">
            <a:avLst/>
          </a:prstGeom>
          <a:noFill/>
          <a:ln w="9525">
            <a:noFill/>
            <a:miter lim="800000"/>
            <a:headEnd/>
            <a:tailEnd/>
          </a:ln>
          <a:effectLst/>
        </p:spPr>
      </p:pic>
      <p:pic>
        <p:nvPicPr>
          <p:cNvPr id="149509" name="Picture 5"/>
          <p:cNvPicPr>
            <a:picLocks noChangeAspect="1" noChangeArrowheads="1"/>
          </p:cNvPicPr>
          <p:nvPr/>
        </p:nvPicPr>
        <p:blipFill>
          <a:blip r:embed="rId3" cstate="print"/>
          <a:srcRect/>
          <a:stretch>
            <a:fillRect/>
          </a:stretch>
        </p:blipFill>
        <p:spPr bwMode="auto">
          <a:xfrm>
            <a:off x="3962400" y="2819400"/>
            <a:ext cx="3876675" cy="2352675"/>
          </a:xfrm>
          <a:prstGeom prst="rect">
            <a:avLst/>
          </a:prstGeom>
          <a:noFill/>
          <a:ln w="9525">
            <a:noFill/>
            <a:miter lim="800000"/>
            <a:headEnd/>
            <a:tailEnd/>
          </a:ln>
          <a:effectLst/>
        </p:spPr>
      </p:pic>
    </p:spTree>
  </p:cSld>
  <p:clrMapOvr>
    <a:masterClrMapping/>
  </p:clrMapOvr>
  <p:transition>
    <p:cu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on Type </a:t>
            </a:r>
          </a:p>
        </p:txBody>
      </p:sp>
      <p:sp>
        <p:nvSpPr>
          <p:cNvPr id="3" name="Content Placeholder 2"/>
          <p:cNvSpPr>
            <a:spLocks noGrp="1"/>
          </p:cNvSpPr>
          <p:nvPr>
            <p:ph idx="1"/>
          </p:nvPr>
        </p:nvSpPr>
        <p:spPr/>
        <p:txBody>
          <a:bodyPr/>
          <a:lstStyle/>
          <a:p>
            <a:r>
              <a:rPr lang="en-US" dirty="0"/>
              <a:t>The Reference Type and Value Type Constraints</a:t>
            </a:r>
          </a:p>
          <a:p>
            <a:r>
              <a:rPr lang="en-US" dirty="0"/>
              <a:t>For Class level use Reference Type</a:t>
            </a:r>
          </a:p>
          <a:p>
            <a:r>
              <a:rPr lang="en-US" dirty="0"/>
              <a:t>For Structs use Value Type.</a:t>
            </a:r>
          </a:p>
          <a:p>
            <a:r>
              <a:rPr lang="en-US" i="1" dirty="0"/>
              <a:t>where T:Class</a:t>
            </a:r>
          </a:p>
          <a:p>
            <a:r>
              <a:rPr lang="en-US" i="1" dirty="0"/>
              <a:t>where T:struct</a:t>
            </a:r>
            <a:r>
              <a:rPr lang="en-US" dirty="0"/>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Assemblies</a:t>
            </a:r>
          </a:p>
        </p:txBody>
      </p:sp>
      <p:sp>
        <p:nvSpPr>
          <p:cNvPr id="3" name="Content Placeholder 2"/>
          <p:cNvSpPr>
            <a:spLocks noGrp="1"/>
          </p:cNvSpPr>
          <p:nvPr>
            <p:ph idx="1"/>
          </p:nvPr>
        </p:nvSpPr>
        <p:spPr/>
        <p:txBody>
          <a:bodyPr>
            <a:normAutofit/>
          </a:bodyPr>
          <a:lstStyle/>
          <a:p>
            <a:r>
              <a:rPr lang="en-US" dirty="0"/>
              <a:t>Deployment unit of .NET Applications.</a:t>
            </a:r>
          </a:p>
          <a:p>
            <a:r>
              <a:rPr lang="en-US" dirty="0"/>
              <a:t>Can be either EXEs or DLLs.</a:t>
            </a:r>
          </a:p>
          <a:p>
            <a:r>
              <a:rPr lang="en-US" dirty="0"/>
              <a:t>Assemblies have IL Code and </a:t>
            </a:r>
            <a:r>
              <a:rPr lang="en-US" dirty="0" err="1"/>
              <a:t>MetaData</a:t>
            </a:r>
            <a:r>
              <a:rPr lang="en-US" dirty="0"/>
              <a:t>.</a:t>
            </a:r>
          </a:p>
          <a:p>
            <a:r>
              <a:rPr lang="en-US" dirty="0"/>
              <a:t>MSIL is a Language of its own that contains the byte level code of the program U have written and Compiled.</a:t>
            </a:r>
          </a:p>
          <a:p>
            <a:r>
              <a:rPr lang="en-US" dirty="0"/>
              <a:t>Metadata or Manifest contains the data about the IL Code like its Dependencies and other information.</a:t>
            </a:r>
          </a:p>
          <a:p>
            <a:r>
              <a:rPr lang="en-US" dirty="0"/>
              <a:t>Private Assemblies and Shared Assemblies.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Assemblies</a:t>
            </a:r>
          </a:p>
        </p:txBody>
      </p:sp>
      <p:sp>
        <p:nvSpPr>
          <p:cNvPr id="3" name="Content Placeholder 2"/>
          <p:cNvSpPr>
            <a:spLocks noGrp="1"/>
          </p:cNvSpPr>
          <p:nvPr>
            <p:ph idx="1"/>
          </p:nvPr>
        </p:nvSpPr>
        <p:spPr>
          <a:xfrm>
            <a:off x="301752" y="1527048"/>
            <a:ext cx="8503920" cy="4949952"/>
          </a:xfrm>
        </p:spPr>
        <p:txBody>
          <a:bodyPr>
            <a:normAutofit/>
          </a:bodyPr>
          <a:lstStyle/>
          <a:p>
            <a:r>
              <a:rPr lang="en-US" dirty="0"/>
              <a:t>Refers to the DLLs created in the Solution.</a:t>
            </a:r>
          </a:p>
          <a:p>
            <a:r>
              <a:rPr lang="en-US" dirty="0"/>
              <a:t>Use Class Library Project type.</a:t>
            </a:r>
          </a:p>
          <a:p>
            <a:r>
              <a:rPr lang="en-US" dirty="0"/>
              <a:t>All User defined types should be public.</a:t>
            </a:r>
          </a:p>
          <a:p>
            <a:r>
              <a:rPr lang="en-US" dirty="0"/>
              <a:t>They will not have entry point and they cannot be executed.</a:t>
            </a:r>
          </a:p>
          <a:p>
            <a:r>
              <a:rPr lang="en-US" dirty="0"/>
              <a:t>By default, all DLLs U create a Private Assembly.</a:t>
            </a:r>
          </a:p>
          <a:p>
            <a:pPr>
              <a:buNone/>
            </a:pP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err="1"/>
              <a:t>Input/Output</a:t>
            </a:r>
            <a:endParaRPr lang="en-IN" dirty="0"/>
          </a:p>
        </p:txBody>
      </p:sp>
      <p:sp>
        <p:nvSpPr>
          <p:cNvPr id="3" name="Content Placeholder 2"/>
          <p:cNvSpPr>
            <a:spLocks noGrp="1"/>
          </p:cNvSpPr>
          <p:nvPr>
            <p:ph idx="1"/>
          </p:nvPr>
        </p:nvSpPr>
        <p:spPr/>
        <p:txBody>
          <a:bodyPr/>
          <a:lstStyle/>
          <a:p>
            <a:r>
              <a:rPr lang="en-US" dirty="0"/>
              <a:t>Console class used for Console IO.</a:t>
            </a:r>
          </a:p>
          <a:p>
            <a:r>
              <a:rPr lang="en-US" dirty="0"/>
              <a:t>Input functions are</a:t>
            </a:r>
          </a:p>
          <a:p>
            <a:pPr lvl="1"/>
            <a:r>
              <a:rPr lang="en-US" dirty="0" err="1"/>
              <a:t>Console.ReadLine</a:t>
            </a:r>
            <a:r>
              <a:rPr lang="en-US" dirty="0"/>
              <a:t>()</a:t>
            </a:r>
          </a:p>
          <a:p>
            <a:pPr lvl="1"/>
            <a:r>
              <a:rPr lang="en-US" dirty="0" err="1"/>
              <a:t>Console.Read</a:t>
            </a:r>
            <a:r>
              <a:rPr lang="en-US" dirty="0"/>
              <a:t>()</a:t>
            </a:r>
          </a:p>
          <a:p>
            <a:pPr lvl="1"/>
            <a:r>
              <a:rPr lang="en-US" dirty="0" err="1"/>
              <a:t>Console.ReadKey</a:t>
            </a:r>
            <a:r>
              <a:rPr lang="en-US" dirty="0"/>
              <a:t>()</a:t>
            </a:r>
          </a:p>
          <a:p>
            <a:r>
              <a:rPr lang="en-US" dirty="0"/>
              <a:t>Output Functions are:</a:t>
            </a:r>
          </a:p>
          <a:p>
            <a:pPr lvl="1"/>
            <a:r>
              <a:rPr lang="en-US" dirty="0" err="1"/>
              <a:t>Console.WriteLine</a:t>
            </a:r>
            <a:r>
              <a:rPr lang="en-US" dirty="0"/>
              <a:t>()</a:t>
            </a:r>
          </a:p>
          <a:p>
            <a:pPr lvl="1"/>
            <a:r>
              <a:rPr lang="en-US" dirty="0" err="1"/>
              <a:t>Console.Write</a:t>
            </a:r>
            <a:r>
              <a:rPr lang="en-US" dirty="0"/>
              <a:t>()</a:t>
            </a:r>
            <a:endParaRPr lang="en-IN" dirty="0"/>
          </a:p>
        </p:txBody>
      </p:sp>
      <p:sp>
        <p:nvSpPr>
          <p:cNvPr id="4" name="7-Point Star 3"/>
          <p:cNvSpPr/>
          <p:nvPr/>
        </p:nvSpPr>
        <p:spPr>
          <a:xfrm>
            <a:off x="5214942" y="2285992"/>
            <a:ext cx="3000396" cy="3000396"/>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a:t>
            </a:r>
            <a:endParaRPr lang="en-I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Assemblies</a:t>
            </a:r>
          </a:p>
        </p:txBody>
      </p:sp>
      <p:sp>
        <p:nvSpPr>
          <p:cNvPr id="3" name="Content Placeholder 2"/>
          <p:cNvSpPr>
            <a:spLocks noGrp="1"/>
          </p:cNvSpPr>
          <p:nvPr>
            <p:ph idx="1"/>
          </p:nvPr>
        </p:nvSpPr>
        <p:spPr/>
        <p:txBody>
          <a:bodyPr/>
          <a:lstStyle/>
          <a:p>
            <a:r>
              <a:rPr lang="en-US" dirty="0"/>
              <a:t>U Reference the DLL in an Executable where U will be using the classes and its methods.</a:t>
            </a:r>
          </a:p>
          <a:p>
            <a:r>
              <a:rPr lang="en-US" dirty="0"/>
              <a:t>Every reference of this DLL will create a local Copy in the Client’s Directory.</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Assemblies</a:t>
            </a:r>
          </a:p>
        </p:txBody>
      </p:sp>
      <p:sp>
        <p:nvSpPr>
          <p:cNvPr id="3" name="Content Placeholder 2"/>
          <p:cNvSpPr>
            <a:spLocks noGrp="1"/>
          </p:cNvSpPr>
          <p:nvPr>
            <p:ph idx="1"/>
          </p:nvPr>
        </p:nvSpPr>
        <p:spPr/>
        <p:txBody>
          <a:bodyPr>
            <a:normAutofit/>
          </a:bodyPr>
          <a:lstStyle/>
          <a:p>
            <a:r>
              <a:rPr lang="en-US" dirty="0"/>
              <a:t>You share assemblies when you want to use an assembly with multiple applications and when versioning is important. </a:t>
            </a:r>
          </a:p>
          <a:p>
            <a:r>
              <a:rPr lang="en-US" dirty="0"/>
              <a:t>To share an assembly, you must create a shared name—also known as a strong name—for the assembly by using the Strong Name tool in the .NET SDK. </a:t>
            </a:r>
          </a:p>
          <a:p>
            <a:r>
              <a:rPr lang="en-US" dirty="0"/>
              <a:t>Strong names using the public-private key cryptography to ensure the security of the DLL. </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 main reasons for using a strong name:</a:t>
            </a:r>
          </a:p>
        </p:txBody>
      </p:sp>
      <p:sp>
        <p:nvSpPr>
          <p:cNvPr id="3" name="Content Placeholder 2"/>
          <p:cNvSpPr>
            <a:spLocks noGrp="1"/>
          </p:cNvSpPr>
          <p:nvPr>
            <p:ph idx="1"/>
          </p:nvPr>
        </p:nvSpPr>
        <p:spPr/>
        <p:txBody>
          <a:bodyPr>
            <a:normAutofit/>
          </a:bodyPr>
          <a:lstStyle/>
          <a:p>
            <a:r>
              <a:rPr lang="en-US" dirty="0"/>
              <a:t>It’s the mechanism in .NET for generating a globally unique name.</a:t>
            </a:r>
          </a:p>
          <a:p>
            <a:r>
              <a:rPr lang="en-US" dirty="0"/>
              <a:t>Because the generated key pair includes a signature, you can tell whether an assembly has been tampered with after its original creation.</a:t>
            </a:r>
          </a:p>
          <a:p>
            <a:r>
              <a:rPr lang="en-US" dirty="0"/>
              <a:t>Strong names guarantee that a third party can’t release a subsequent version of an assembly you’ve built. </a:t>
            </a:r>
          </a:p>
          <a:p>
            <a:r>
              <a:rPr lang="en-US" dirty="0"/>
              <a:t>When .NET loads an assembly, the runtime can verify that the assembly came from the publisher that the caller is expecting.</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Assembly Cache</a:t>
            </a:r>
          </a:p>
        </p:txBody>
      </p:sp>
      <p:sp>
        <p:nvSpPr>
          <p:cNvPr id="3" name="Content Placeholder 2"/>
          <p:cNvSpPr>
            <a:spLocks noGrp="1"/>
          </p:cNvSpPr>
          <p:nvPr>
            <p:ph idx="1"/>
          </p:nvPr>
        </p:nvSpPr>
        <p:spPr/>
        <p:txBody>
          <a:bodyPr>
            <a:normAutofit/>
          </a:bodyPr>
          <a:lstStyle/>
          <a:p>
            <a:r>
              <a:rPr lang="en-US" dirty="0"/>
              <a:t>Found in C:Windows/Assembly.</a:t>
            </a:r>
          </a:p>
          <a:p>
            <a:r>
              <a:rPr lang="en-US" dirty="0"/>
              <a:t>Data store  for components shared by multiple .NET applications. </a:t>
            </a:r>
          </a:p>
          <a:p>
            <a:r>
              <a:rPr lang="en-US" dirty="0"/>
              <a:t>Assemblies that are installed into the cache by using the Global Assembly Cache tool are stored in the global portion of the cache and are accessible by all applications on the machine.</a:t>
            </a:r>
          </a:p>
          <a:p>
            <a:r>
              <a:rPr lang="en-US" dirty="0" err="1"/>
              <a:t>gacutil</a:t>
            </a:r>
            <a:r>
              <a:rPr lang="en-US" dirty="0"/>
              <a:t> –</a:t>
            </a:r>
            <a:r>
              <a:rPr lang="en-US" dirty="0" err="1"/>
              <a:t>i</a:t>
            </a:r>
            <a:r>
              <a:rPr lang="en-US" dirty="0"/>
              <a:t>  AssemblyDll.dll</a:t>
            </a:r>
          </a:p>
          <a:p>
            <a:r>
              <a:rPr lang="en-US" dirty="0"/>
              <a:t>Only Strong named Dlls can be installed in GAC</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with Strong Names</a:t>
            </a:r>
          </a:p>
        </p:txBody>
      </p:sp>
      <p:sp>
        <p:nvSpPr>
          <p:cNvPr id="3" name="Content Placeholder 2"/>
          <p:cNvSpPr>
            <a:spLocks noGrp="1"/>
          </p:cNvSpPr>
          <p:nvPr>
            <p:ph idx="1"/>
          </p:nvPr>
        </p:nvSpPr>
        <p:spPr/>
        <p:txBody>
          <a:bodyPr>
            <a:normAutofit/>
          </a:bodyPr>
          <a:lstStyle/>
          <a:p>
            <a:r>
              <a:rPr lang="en-US" dirty="0"/>
              <a:t>The compiler writes the public key to the manifest, creates a hash of all files that belong to the assembly, and signs the hash with the private key, which is not stored within the assembly. </a:t>
            </a:r>
          </a:p>
          <a:p>
            <a:r>
              <a:rPr lang="en-US" dirty="0"/>
              <a:t>During development, the client assembly must reference the shared assembly where the compiler writes the public key of the referenced assembly to the manifest of the client assembly. </a:t>
            </a:r>
          </a:p>
          <a:p>
            <a:r>
              <a:rPr lang="en-US" dirty="0"/>
              <a:t>At runtime, during loading of the shared assembly ,the hash of the shared component assembly can be verified by using the public key stored inside the client assembly.  </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of the Strong Name </a:t>
            </a:r>
          </a:p>
        </p:txBody>
      </p:sp>
      <p:sp>
        <p:nvSpPr>
          <p:cNvPr id="3" name="Content Placeholder 2"/>
          <p:cNvSpPr>
            <a:spLocks noGrp="1"/>
          </p:cNvSpPr>
          <p:nvPr>
            <p:ph idx="1"/>
          </p:nvPr>
        </p:nvSpPr>
        <p:spPr/>
        <p:txBody>
          <a:bodyPr>
            <a:normAutofit/>
          </a:bodyPr>
          <a:lstStyle/>
          <a:p>
            <a:r>
              <a:rPr lang="en-US" dirty="0"/>
              <a:t>Only the owner of the private key can change the shared component assembly. There is no way a component Math that was created by vendor A and referenced from a client can be replaced by a component from a hacker. Only the owner of the private key can replace the shared component with a new version. </a:t>
            </a:r>
          </a:p>
          <a:p>
            <a:r>
              <a:rPr lang="en-US" dirty="0"/>
              <a:t>Integrity is guaranteed in so far as the shared assembly comes from the expected publisher.</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 Signing of Assemblies </a:t>
            </a:r>
          </a:p>
        </p:txBody>
      </p:sp>
      <p:sp>
        <p:nvSpPr>
          <p:cNvPr id="3" name="Content Placeholder 2"/>
          <p:cNvSpPr>
            <a:spLocks noGrp="1"/>
          </p:cNvSpPr>
          <p:nvPr>
            <p:ph idx="1"/>
          </p:nvPr>
        </p:nvSpPr>
        <p:spPr>
          <a:xfrm>
            <a:off x="301752" y="1527048"/>
            <a:ext cx="8537448" cy="5102352"/>
          </a:xfrm>
        </p:spPr>
        <p:txBody>
          <a:bodyPr>
            <a:normAutofit/>
          </a:bodyPr>
          <a:lstStyle/>
          <a:p>
            <a:r>
              <a:rPr lang="en-US" dirty="0"/>
              <a:t>The private key of a company should be safely stored. Most companies don't give all developers access to the private key; only a few security people have it. </a:t>
            </a:r>
          </a:p>
          <a:p>
            <a:r>
              <a:rPr lang="en-US" dirty="0"/>
              <a:t>That's why the signature of an assembly can be added at a later date, such as before distribution. </a:t>
            </a:r>
          </a:p>
          <a:p>
            <a:r>
              <a:rPr lang="en-US" dirty="0"/>
              <a:t>When the global assembly attribute </a:t>
            </a:r>
            <a:r>
              <a:rPr lang="en-US" dirty="0" err="1"/>
              <a:t>AssemblyDelaySign</a:t>
            </a:r>
            <a:r>
              <a:rPr lang="en-US" dirty="0"/>
              <a:t> is set to true, no signature is stored in the assembly, but enough free space is reserved so that it can be added later. </a:t>
            </a:r>
          </a:p>
          <a:p>
            <a:r>
              <a:rPr lang="en-US" dirty="0"/>
              <a:t>However, without using a key, you cannot test the assembly and install it in the global assembly cache; but you can use a temporary key for testing purposes</a:t>
            </a:r>
          </a:p>
          <a:p>
            <a:r>
              <a:rPr lang="en-US" dirty="0"/>
              <a:t>Later replace this key with the real company key later.</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Versioning Issues</a:t>
            </a:r>
          </a:p>
        </p:txBody>
      </p:sp>
      <p:sp>
        <p:nvSpPr>
          <p:cNvPr id="3" name="Content Placeholder 2"/>
          <p:cNvSpPr>
            <a:spLocks noGrp="1"/>
          </p:cNvSpPr>
          <p:nvPr>
            <p:ph idx="1"/>
          </p:nvPr>
        </p:nvSpPr>
        <p:spPr/>
        <p:txBody>
          <a:bodyPr>
            <a:normAutofit/>
          </a:bodyPr>
          <a:lstStyle/>
          <a:p>
            <a:r>
              <a:rPr lang="en-US" dirty="0"/>
              <a:t>Assemblies have a four-part version number as &lt;Major&gt;.&lt;Minor&gt;.&lt;Build&gt;.&lt;Revision&gt;.</a:t>
            </a:r>
          </a:p>
          <a:p>
            <a:r>
              <a:rPr lang="en-US" dirty="0"/>
              <a:t>The .NET Framework Configuration tool can create application and machine configuration files, which is an MMC Snap-in. You can start this tool from the Administrative Tools in the Control Panel.</a:t>
            </a:r>
          </a:p>
          <a:p>
            <a:r>
              <a:rPr lang="en-US" dirty="0"/>
              <a:t>Using Binding Policy to bind to the New version of the Assembly to be used.</a:t>
            </a:r>
          </a:p>
          <a:p>
            <a:r>
              <a:rPr lang="en-US" dirty="0"/>
              <a:t>Note the changed in the </a:t>
            </a:r>
            <a:r>
              <a:rPr lang="en-US" dirty="0" err="1"/>
              <a:t>App.config</a:t>
            </a:r>
            <a:r>
              <a:rPr lang="en-US" dirty="0"/>
              <a:t> file about the new version created.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Publishers Policy</a:t>
            </a:r>
          </a:p>
        </p:txBody>
      </p:sp>
      <p:sp>
        <p:nvSpPr>
          <p:cNvPr id="3" name="Content Placeholder 2"/>
          <p:cNvSpPr>
            <a:spLocks noGrp="1"/>
          </p:cNvSpPr>
          <p:nvPr>
            <p:ph idx="1"/>
          </p:nvPr>
        </p:nvSpPr>
        <p:spPr/>
        <p:txBody>
          <a:bodyPr>
            <a:normAutofit/>
          </a:bodyPr>
          <a:lstStyle/>
          <a:p>
            <a:r>
              <a:rPr lang="en-US" dirty="0"/>
              <a:t>Using assemblies shared in the global assembly cache allows you to use publisher policies to override versioning issues. </a:t>
            </a:r>
          </a:p>
          <a:p>
            <a:r>
              <a:rPr lang="en-US" dirty="0"/>
              <a:t>Maybe you don't know all the applications that use this shared assembly, but you want to get the bug fix to all of them. In that case, you can create publisher policy files to redirect all applications to the new version of the shared assembly.</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creating a Policy file</a:t>
            </a:r>
          </a:p>
        </p:txBody>
      </p:sp>
      <p:sp>
        <p:nvSpPr>
          <p:cNvPr id="3" name="Content Placeholder 2"/>
          <p:cNvSpPr>
            <a:spLocks noGrp="1"/>
          </p:cNvSpPr>
          <p:nvPr>
            <p:ph idx="1"/>
          </p:nvPr>
        </p:nvSpPr>
        <p:spPr>
          <a:xfrm>
            <a:off x="301752" y="1527048"/>
            <a:ext cx="8503920" cy="4873752"/>
          </a:xfrm>
        </p:spPr>
        <p:txBody>
          <a:bodyPr>
            <a:normAutofit/>
          </a:bodyPr>
          <a:lstStyle/>
          <a:p>
            <a:r>
              <a:rPr lang="en-US" dirty="0"/>
              <a:t>To set up publisher policies, you have to do the following:</a:t>
            </a:r>
          </a:p>
          <a:p>
            <a:r>
              <a:rPr lang="en-US" dirty="0"/>
              <a:t>Create a publisher policy file.</a:t>
            </a:r>
          </a:p>
          <a:p>
            <a:r>
              <a:rPr lang="en-US" dirty="0"/>
              <a:t>Create a publisher policy assembly.</a:t>
            </a:r>
          </a:p>
          <a:p>
            <a:r>
              <a:rPr lang="en-US" dirty="0"/>
              <a:t>Add the publisher policy assembly to the global assembly cache.</a:t>
            </a:r>
          </a:p>
          <a:p>
            <a:r>
              <a:rPr lang="en-US" dirty="0"/>
              <a:t>Use the naming convention for the new policy file to work.</a:t>
            </a:r>
          </a:p>
          <a:p>
            <a:r>
              <a:rPr lang="en-US" dirty="0"/>
              <a:t>Some Applications can override the Publishers Policy.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00100" y="1785926"/>
            <a:ext cx="7143750" cy="39243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000100" y="1785926"/>
            <a:ext cx="7143800" cy="3885237"/>
          </a:xfrm>
          <a:prstGeom prst="rect">
            <a:avLst/>
          </a:prstGeom>
          <a:noFill/>
          <a:ln w="9525">
            <a:noFill/>
            <a:miter lim="800000"/>
            <a:headEnd/>
            <a:tailEnd/>
          </a:ln>
          <a:effectLst/>
        </p:spPr>
      </p:pic>
      <p:sp>
        <p:nvSpPr>
          <p:cNvPr id="7" name="TextBox 6"/>
          <p:cNvSpPr txBox="1"/>
          <p:nvPr/>
        </p:nvSpPr>
        <p:spPr>
          <a:xfrm>
            <a:off x="642910" y="3571876"/>
            <a:ext cx="7715304" cy="1077218"/>
          </a:xfrm>
          <a:prstGeom prst="rect">
            <a:avLst/>
          </a:prstGeom>
          <a:noFill/>
        </p:spPr>
        <p:txBody>
          <a:bodyPr wrap="square" rtlCol="0">
            <a:spAutoFit/>
          </a:bodyPr>
          <a:lstStyle/>
          <a:p>
            <a:r>
              <a:rPr lang="en-US" sz="3200" dirty="0"/>
              <a:t>Make sure to use </a:t>
            </a:r>
            <a:r>
              <a:rPr lang="en-US" sz="3200" dirty="0" err="1"/>
              <a:t>WriteLine</a:t>
            </a:r>
            <a:r>
              <a:rPr lang="en-US" sz="3200" dirty="0"/>
              <a:t> to see what text the User has entered!!!!!</a:t>
            </a:r>
            <a:endParaRPr lang="en-IN"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2000"/>
                                        <p:tgtEl>
                                          <p:spTgt spid="4098"/>
                                        </p:tgtEl>
                                      </p:cBhvr>
                                    </p:animEffect>
                                  </p:childTnLst>
                                  <p:subTnLst>
                                    <p:set>
                                      <p:cBhvr override="childStyle">
                                        <p:cTn dur="1" fill="hold" display="0" masterRel="nextClick" afterEffect="1"/>
                                        <p:tgtEl>
                                          <p:spTgt spid="409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checkerboard(across)">
                                      <p:cBhvr>
                                        <p:cTn id="12" dur="2000"/>
                                        <p:tgtEl>
                                          <p:spTgt spid="4100"/>
                                        </p:tgtEl>
                                      </p:cBhvr>
                                    </p:animEffect>
                                  </p:childTnLst>
                                  <p:subTnLst>
                                    <p:set>
                                      <p:cBhvr override="childStyle">
                                        <p:cTn dur="1" fill="hold" display="0" masterRel="nextClick" afterEffect="1"/>
                                        <p:tgtEl>
                                          <p:spTgt spid="41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4100"/>
                    </p:tgtEl>
                  </p:cond>
                </p:stCondLst>
                <p:endSync evt="end" delay="0">
                  <p:rtn val="all"/>
                </p:endSync>
                <p:childTnLst>
                  <p:par>
                    <p:cTn id="14" fill="hold">
                      <p:stCondLst>
                        <p:cond delay="0"/>
                      </p:stCondLst>
                      <p:childTnLst>
                        <p:par>
                          <p:cTn id="15" fill="hold">
                            <p:stCondLst>
                              <p:cond delay="0"/>
                            </p:stCondLst>
                            <p:childTnLst>
                              <p:par>
                                <p:cTn id="16" presetID="4" presetClass="emph" presetSubtype="2" fill="hold" grpId="1" nodeType="clickEffect">
                                  <p:stCondLst>
                                    <p:cond delay="0"/>
                                  </p:stCondLst>
                                  <p:childTnLst>
                                    <p:anim to="1.5" calcmode="lin" valueType="num">
                                      <p:cBhvr override="childStyle">
                                        <p:cTn id="17" dur="2000" fill="hold"/>
                                        <p:tgtEl>
                                          <p:spTgt spid="7"/>
                                        </p:tgtEl>
                                        <p:attrNameLst>
                                          <p:attrName>style.fontSize</p:attrName>
                                        </p:attrNameLst>
                                      </p:cBhvr>
                                    </p:anim>
                                  </p:childTnLst>
                                </p:cTn>
                              </p:par>
                            </p:childTnLst>
                          </p:cTn>
                        </p:par>
                      </p:childTnLst>
                    </p:cTn>
                  </p:par>
                </p:childTnLst>
              </p:cTn>
              <p:nextCondLst>
                <p:cond evt="onClick" delay="0">
                  <p:tgtEl>
                    <p:spTgt spid="4100"/>
                  </p:tgtEl>
                </p:cond>
              </p:nextCondLst>
            </p:seq>
          </p:childTnLst>
        </p:cTn>
      </p:par>
    </p:tnLst>
    <p:bldLst>
      <p:bldP spid="7"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Provides a consistent way to access </a:t>
            </a:r>
            <a:r>
              <a:rPr lang="en-IN" altLang="en-US" dirty="0" err="1"/>
              <a:t>datasources</a:t>
            </a:r>
            <a:r>
              <a:rPr lang="en-IN" altLang="en-US" dirty="0"/>
              <a:t> </a:t>
            </a:r>
          </a:p>
          <a:p>
            <a:r>
              <a:rPr lang="en-IN" altLang="en-US" dirty="0" err="1"/>
              <a:t>Datasources</a:t>
            </a:r>
            <a:r>
              <a:rPr lang="en-IN" altLang="en-US" dirty="0"/>
              <a:t> could be exposed through OLEDB or ODBC</a:t>
            </a:r>
          </a:p>
          <a:p>
            <a:r>
              <a:rPr lang="en-IN" altLang="en-US" dirty="0"/>
              <a:t>The ADO.NET classes can be found in the </a:t>
            </a:r>
            <a:r>
              <a:rPr lang="en-IN" altLang="en-US" dirty="0" err="1"/>
              <a:t>System.Data</a:t>
            </a:r>
            <a:r>
              <a:rPr lang="en-IN" altLang="en-US" dirty="0"/>
              <a:t> namespace</a:t>
            </a:r>
          </a:p>
          <a:p>
            <a:endParaRPr lang="en-US" sz="2800" dirty="0">
              <a:latin typeface="+mn-lt"/>
              <a:cs typeface="Arial"/>
            </a:endParaRPr>
          </a:p>
          <a:p>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130</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ADO.NET</a:t>
            </a:r>
          </a:p>
        </p:txBody>
      </p:sp>
    </p:spTree>
    <p:extLst>
      <p:ext uri="{BB962C8B-B14F-4D97-AF65-F5344CB8AC3E}">
        <p14:creationId xmlns:p14="http://schemas.microsoft.com/office/powerpoint/2010/main" val="1087305960"/>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altLang="en-US" dirty="0"/>
              <a:t>ADO.NET Objects provided are</a:t>
            </a:r>
          </a:p>
          <a:p>
            <a:pPr lvl="1"/>
            <a:r>
              <a:rPr lang="en-IN" altLang="en-US" dirty="0"/>
              <a:t>Connection Object</a:t>
            </a:r>
          </a:p>
          <a:p>
            <a:pPr lvl="1"/>
            <a:r>
              <a:rPr lang="en-IN" altLang="en-US" dirty="0"/>
              <a:t>Command Object</a:t>
            </a:r>
          </a:p>
          <a:p>
            <a:pPr lvl="1"/>
            <a:r>
              <a:rPr lang="en-IN" altLang="en-US" dirty="0" err="1"/>
              <a:t>DataReader</a:t>
            </a:r>
            <a:endParaRPr lang="en-IN" altLang="en-US" dirty="0"/>
          </a:p>
          <a:p>
            <a:pPr lvl="1"/>
            <a:r>
              <a:rPr lang="en-IN" altLang="en-US" dirty="0" err="1"/>
              <a:t>DataAdapter</a:t>
            </a:r>
            <a:endParaRPr lang="en-IN" altLang="en-US" dirty="0"/>
          </a:p>
          <a:p>
            <a:pPr lvl="1"/>
            <a:r>
              <a:rPr lang="en-IN" altLang="en-US" dirty="0" err="1"/>
              <a:t>DataSet</a:t>
            </a:r>
            <a:endParaRPr lang="en-IN" altLang="en-US" dirty="0"/>
          </a:p>
          <a:p>
            <a:endParaRPr lang="en-IN"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131</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ADO.NET Objects</a:t>
            </a:r>
          </a:p>
        </p:txBody>
      </p:sp>
    </p:spTree>
    <p:extLst>
      <p:ext uri="{BB962C8B-B14F-4D97-AF65-F5344CB8AC3E}">
        <p14:creationId xmlns:p14="http://schemas.microsoft.com/office/powerpoint/2010/main" val="3468124606"/>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IN" dirty="0" err="1"/>
              <a:t>DataSet</a:t>
            </a:r>
            <a:r>
              <a:rPr lang="en-IN" dirty="0"/>
              <a:t> is a disconnected database</a:t>
            </a:r>
          </a:p>
          <a:p>
            <a:pPr>
              <a:defRPr/>
            </a:pPr>
            <a:r>
              <a:rPr lang="en-IN" dirty="0"/>
              <a:t>It contains one or more Data tables</a:t>
            </a:r>
          </a:p>
          <a:p>
            <a:pPr>
              <a:defRPr/>
            </a:pPr>
            <a:r>
              <a:rPr lang="en-IN" dirty="0"/>
              <a:t>The </a:t>
            </a:r>
            <a:r>
              <a:rPr lang="en-IN" dirty="0" err="1"/>
              <a:t>DataTable</a:t>
            </a:r>
            <a:r>
              <a:rPr lang="en-IN" dirty="0"/>
              <a:t> can have row, column, primary and foreign key constraint</a:t>
            </a:r>
          </a:p>
          <a:p>
            <a:endParaRPr lang="en-IN"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132</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 Dataset and Data tables</a:t>
            </a:r>
          </a:p>
        </p:txBody>
      </p:sp>
    </p:spTree>
    <p:extLst>
      <p:ext uri="{BB962C8B-B14F-4D97-AF65-F5344CB8AC3E}">
        <p14:creationId xmlns:p14="http://schemas.microsoft.com/office/powerpoint/2010/main" val="2268920916"/>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defRPr/>
            </a:pPr>
            <a:r>
              <a:rPr lang="en-IN" dirty="0"/>
              <a:t>Dataset is used</a:t>
            </a:r>
          </a:p>
          <a:p>
            <a:pPr lvl="1">
              <a:defRPr/>
            </a:pPr>
            <a:r>
              <a:rPr lang="en-IN" dirty="0"/>
              <a:t>To cache data locally in your application</a:t>
            </a:r>
          </a:p>
          <a:p>
            <a:pPr lvl="1">
              <a:defRPr/>
            </a:pPr>
            <a:r>
              <a:rPr lang="en-IN" dirty="0"/>
              <a:t>Pass Data between tiers of the application</a:t>
            </a:r>
          </a:p>
          <a:p>
            <a:pPr lvl="1">
              <a:defRPr/>
            </a:pPr>
            <a:r>
              <a:rPr lang="en-IN" dirty="0"/>
              <a:t>Extensive processing on Data</a:t>
            </a:r>
          </a:p>
          <a:p>
            <a:pPr lvl="1">
              <a:defRPr/>
            </a:pPr>
            <a:r>
              <a:rPr lang="en-IN" dirty="0"/>
              <a:t>Dynamically interact with data like binding it to a control</a:t>
            </a:r>
          </a:p>
          <a:p>
            <a:endParaRPr lang="en-IN"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133</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err="1"/>
              <a:t>Datareader</a:t>
            </a:r>
            <a:r>
              <a:rPr lang="en-IN" dirty="0"/>
              <a:t> Vs Dataset</a:t>
            </a:r>
          </a:p>
        </p:txBody>
      </p:sp>
    </p:spTree>
    <p:extLst>
      <p:ext uri="{BB962C8B-B14F-4D97-AF65-F5344CB8AC3E}">
        <p14:creationId xmlns:p14="http://schemas.microsoft.com/office/powerpoint/2010/main" val="2419017804"/>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IN" dirty="0" err="1"/>
              <a:t>DataReader</a:t>
            </a:r>
            <a:r>
              <a:rPr lang="en-IN" dirty="0"/>
              <a:t> is used to only read results of the query</a:t>
            </a:r>
          </a:p>
          <a:p>
            <a:pPr>
              <a:defRPr/>
            </a:pPr>
            <a:r>
              <a:rPr lang="en-IN" dirty="0"/>
              <a:t>By using only </a:t>
            </a:r>
            <a:r>
              <a:rPr lang="en-IN" dirty="0" err="1"/>
              <a:t>DataReader</a:t>
            </a:r>
            <a:r>
              <a:rPr lang="en-IN" dirty="0"/>
              <a:t> performance can be boosted</a:t>
            </a: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134</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err="1"/>
              <a:t>Datareader</a:t>
            </a:r>
            <a:r>
              <a:rPr lang="en-IN" dirty="0"/>
              <a:t> Vs Dataset</a:t>
            </a:r>
          </a:p>
        </p:txBody>
      </p:sp>
    </p:spTree>
    <p:extLst>
      <p:ext uri="{BB962C8B-B14F-4D97-AF65-F5344CB8AC3E}">
        <p14:creationId xmlns:p14="http://schemas.microsoft.com/office/powerpoint/2010/main" val="152673559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135</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ADO.NET Connected Architecture</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957512" y="1696244"/>
            <a:ext cx="3228975" cy="4333875"/>
          </a:xfrm>
        </p:spPr>
      </p:pic>
    </p:spTree>
    <p:extLst>
      <p:ext uri="{BB962C8B-B14F-4D97-AF65-F5344CB8AC3E}">
        <p14:creationId xmlns:p14="http://schemas.microsoft.com/office/powerpoint/2010/main" val="2396092965"/>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136</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ADO.NET Disconnected Architecture</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53104" y="1600200"/>
            <a:ext cx="4837791" cy="4525963"/>
          </a:xfrm>
        </p:spPr>
      </p:pic>
    </p:spTree>
    <p:extLst>
      <p:ext uri="{BB962C8B-B14F-4D97-AF65-F5344CB8AC3E}">
        <p14:creationId xmlns:p14="http://schemas.microsoft.com/office/powerpoint/2010/main" val="2503007625"/>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52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81000" y="228600"/>
            <a:ext cx="8570913" cy="1079500"/>
          </a:xfrm>
        </p:spPr>
        <p:txBody>
          <a:bodyPr>
            <a:normAutofit/>
          </a:bodyPr>
          <a:lstStyle/>
          <a:p>
            <a:r>
              <a:rPr lang="en-US" dirty="0"/>
              <a:t>Compilation and Execution</a:t>
            </a:r>
            <a:endParaRPr lang="en-US" dirty="0">
              <a:solidFill>
                <a:schemeClr val="accent1"/>
              </a:solidFill>
            </a:endParaRPr>
          </a:p>
        </p:txBody>
      </p:sp>
      <p:sp>
        <p:nvSpPr>
          <p:cNvPr id="36" name="Slide Number Placeholder 3"/>
          <p:cNvSpPr>
            <a:spLocks noGrp="1"/>
          </p:cNvSpPr>
          <p:nvPr>
            <p:ph type="sldNum" sz="quarter" idx="12"/>
          </p:nvPr>
        </p:nvSpPr>
        <p:spPr/>
        <p:txBody>
          <a:bodyPr/>
          <a:lstStyle/>
          <a:p>
            <a:fld id="{C9AC92F9-E261-46A3-A497-3A3A33BB5616}" type="slidenum">
              <a:rPr lang="en-US"/>
              <a:pPr/>
              <a:t>14</a:t>
            </a:fld>
            <a:endParaRPr lang="en-US"/>
          </a:p>
        </p:txBody>
      </p:sp>
      <p:pic>
        <p:nvPicPr>
          <p:cNvPr id="400445" name="Picture 61"/>
          <p:cNvPicPr>
            <a:picLocks noChangeAspect="1" noChangeArrowheads="1"/>
          </p:cNvPicPr>
          <p:nvPr/>
        </p:nvPicPr>
        <p:blipFill>
          <a:blip r:embed="rId3" cstate="print"/>
          <a:srcRect/>
          <a:stretch>
            <a:fillRect/>
          </a:stretch>
        </p:blipFill>
        <p:spPr bwMode="auto">
          <a:xfrm>
            <a:off x="355600" y="1414463"/>
            <a:ext cx="7699375" cy="2139950"/>
          </a:xfrm>
          <a:prstGeom prst="rect">
            <a:avLst/>
          </a:prstGeom>
          <a:noFill/>
          <a:ln w="9525">
            <a:noFill/>
            <a:miter lim="800000"/>
            <a:headEnd/>
            <a:tailEnd/>
          </a:ln>
          <a:effectLst/>
        </p:spPr>
      </p:pic>
      <p:grpSp>
        <p:nvGrpSpPr>
          <p:cNvPr id="2" name="Group 58"/>
          <p:cNvGrpSpPr>
            <a:grpSpLocks/>
          </p:cNvGrpSpPr>
          <p:nvPr/>
        </p:nvGrpSpPr>
        <p:grpSpPr bwMode="auto">
          <a:xfrm>
            <a:off x="588963" y="2047875"/>
            <a:ext cx="1736725" cy="854075"/>
            <a:chOff x="371" y="1290"/>
            <a:chExt cx="1094" cy="538"/>
          </a:xfrm>
        </p:grpSpPr>
        <p:pic>
          <p:nvPicPr>
            <p:cNvPr id="400431" name="Picture 47"/>
            <p:cNvPicPr>
              <a:picLocks noChangeAspect="1" noChangeArrowheads="1"/>
            </p:cNvPicPr>
            <p:nvPr/>
          </p:nvPicPr>
          <p:blipFill>
            <a:blip r:embed="rId4" cstate="print"/>
            <a:srcRect/>
            <a:stretch>
              <a:fillRect/>
            </a:stretch>
          </p:blipFill>
          <p:spPr bwMode="auto">
            <a:xfrm>
              <a:off x="371" y="1290"/>
              <a:ext cx="1094" cy="538"/>
            </a:xfrm>
            <a:prstGeom prst="rect">
              <a:avLst/>
            </a:prstGeom>
            <a:noFill/>
            <a:ln w="9525">
              <a:noFill/>
              <a:miter lim="800000"/>
              <a:headEnd/>
              <a:tailEnd/>
            </a:ln>
            <a:effectLst/>
          </p:spPr>
        </p:pic>
        <p:sp>
          <p:nvSpPr>
            <p:cNvPr id="400414" name="Text Box 30"/>
            <p:cNvSpPr txBox="1">
              <a:spLocks noChangeArrowheads="1"/>
            </p:cNvSpPr>
            <p:nvPr/>
          </p:nvSpPr>
          <p:spPr bwMode="auto">
            <a:xfrm>
              <a:off x="496" y="1296"/>
              <a:ext cx="816" cy="518"/>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400" dirty="0">
                  <a:effectLst>
                    <a:outerShdw blurRad="38100" dist="38100" dir="2700000" algn="tl">
                      <a:srgbClr val="000000"/>
                    </a:outerShdw>
                  </a:effectLst>
                </a:rPr>
                <a:t>Source Code</a:t>
              </a:r>
            </a:p>
          </p:txBody>
        </p:sp>
      </p:grpSp>
      <p:sp>
        <p:nvSpPr>
          <p:cNvPr id="400419" name="Text Box 35"/>
          <p:cNvSpPr txBox="1">
            <a:spLocks noChangeArrowheads="1"/>
          </p:cNvSpPr>
          <p:nvPr/>
        </p:nvSpPr>
        <p:spPr bwMode="auto">
          <a:xfrm>
            <a:off x="3048000" y="1485900"/>
            <a:ext cx="1943100" cy="457200"/>
          </a:xfrm>
          <a:prstGeom prst="rect">
            <a:avLst/>
          </a:prstGeom>
          <a:noFill/>
          <a:ln w="28575">
            <a:noFill/>
            <a:miter lim="800000"/>
            <a:headEnd/>
            <a:tailEnd type="none" w="med" len="lg"/>
          </a:ln>
          <a:effectLst/>
        </p:spPr>
        <p:txBody>
          <a:bodyPr wrap="none">
            <a:spAutoFit/>
          </a:bodyPr>
          <a:lstStyle/>
          <a:p>
            <a:pPr algn="ctr" eaLnBrk="0" hangingPunct="0">
              <a:spcBef>
                <a:spcPct val="15000"/>
              </a:spcBef>
            </a:pPr>
            <a:r>
              <a:rPr lang="en-US" sz="2400" i="1" dirty="0">
                <a:effectLst>
                  <a:outerShdw blurRad="38100" dist="38100" dir="2700000" algn="tl">
                    <a:srgbClr val="000000"/>
                  </a:outerShdw>
                </a:effectLst>
              </a:rPr>
              <a:t>Compilation</a:t>
            </a:r>
          </a:p>
        </p:txBody>
      </p:sp>
      <p:sp>
        <p:nvSpPr>
          <p:cNvPr id="400420" name="Text Box 36"/>
          <p:cNvSpPr txBox="1">
            <a:spLocks noChangeArrowheads="1"/>
          </p:cNvSpPr>
          <p:nvPr/>
        </p:nvSpPr>
        <p:spPr bwMode="auto">
          <a:xfrm>
            <a:off x="6172200" y="5051425"/>
            <a:ext cx="2819400" cy="1006475"/>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000" i="1" dirty="0">
                <a:effectLst>
                  <a:outerShdw blurRad="38100" dist="38100" dir="2700000" algn="tl">
                    <a:srgbClr val="000000"/>
                  </a:outerShdw>
                </a:effectLst>
              </a:rPr>
              <a:t>At installation or the first time each method is called</a:t>
            </a:r>
          </a:p>
        </p:txBody>
      </p:sp>
      <p:grpSp>
        <p:nvGrpSpPr>
          <p:cNvPr id="3" name="Group 68"/>
          <p:cNvGrpSpPr>
            <a:grpSpLocks/>
          </p:cNvGrpSpPr>
          <p:nvPr/>
        </p:nvGrpSpPr>
        <p:grpSpPr bwMode="auto">
          <a:xfrm>
            <a:off x="2346325" y="2047875"/>
            <a:ext cx="2454275" cy="895350"/>
            <a:chOff x="1478" y="1290"/>
            <a:chExt cx="1546" cy="564"/>
          </a:xfrm>
        </p:grpSpPr>
        <p:grpSp>
          <p:nvGrpSpPr>
            <p:cNvPr id="4" name="Group 57"/>
            <p:cNvGrpSpPr>
              <a:grpSpLocks/>
            </p:cNvGrpSpPr>
            <p:nvPr/>
          </p:nvGrpSpPr>
          <p:grpSpPr bwMode="auto">
            <a:xfrm>
              <a:off x="1920" y="1290"/>
              <a:ext cx="1104" cy="564"/>
              <a:chOff x="1920" y="1290"/>
              <a:chExt cx="1104" cy="564"/>
            </a:xfrm>
          </p:grpSpPr>
          <p:pic>
            <p:nvPicPr>
              <p:cNvPr id="400432" name="Picture 48"/>
              <p:cNvPicPr>
                <a:picLocks noChangeAspect="1" noChangeArrowheads="1"/>
              </p:cNvPicPr>
              <p:nvPr/>
            </p:nvPicPr>
            <p:blipFill>
              <a:blip r:embed="rId5" cstate="print"/>
              <a:srcRect/>
              <a:stretch>
                <a:fillRect/>
              </a:stretch>
            </p:blipFill>
            <p:spPr bwMode="auto">
              <a:xfrm>
                <a:off x="1924" y="1290"/>
                <a:ext cx="1094" cy="538"/>
              </a:xfrm>
              <a:prstGeom prst="rect">
                <a:avLst/>
              </a:prstGeom>
              <a:noFill/>
              <a:ln w="9525">
                <a:noFill/>
                <a:miter lim="800000"/>
                <a:headEnd/>
                <a:tailEnd/>
              </a:ln>
              <a:effectLst/>
            </p:spPr>
          </p:pic>
          <p:sp>
            <p:nvSpPr>
              <p:cNvPr id="400416" name="Text Box 32"/>
              <p:cNvSpPr txBox="1">
                <a:spLocks noChangeArrowheads="1"/>
              </p:cNvSpPr>
              <p:nvPr/>
            </p:nvSpPr>
            <p:spPr bwMode="auto">
              <a:xfrm>
                <a:off x="1920" y="1296"/>
                <a:ext cx="1104" cy="558"/>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400" dirty="0">
                    <a:effectLst>
                      <a:outerShdw blurRad="38100" dist="38100" dir="2700000" algn="tl">
                        <a:srgbClr val="000000"/>
                      </a:outerShdw>
                    </a:effectLst>
                  </a:rPr>
                  <a:t>C# </a:t>
                </a:r>
              </a:p>
              <a:p>
                <a:pPr algn="ctr" eaLnBrk="0" hangingPunct="0">
                  <a:spcBef>
                    <a:spcPct val="15000"/>
                  </a:spcBef>
                </a:pPr>
                <a:r>
                  <a:rPr lang="en-US" sz="2400" dirty="0">
                    <a:effectLst>
                      <a:outerShdw blurRad="38100" dist="38100" dir="2700000" algn="tl">
                        <a:srgbClr val="000000"/>
                      </a:outerShdw>
                    </a:effectLst>
                  </a:rPr>
                  <a:t>Compiler</a:t>
                </a:r>
              </a:p>
            </p:txBody>
          </p:sp>
        </p:grpSp>
        <p:pic>
          <p:nvPicPr>
            <p:cNvPr id="400448" name="Picture 64"/>
            <p:cNvPicPr>
              <a:picLocks noChangeAspect="1" noChangeArrowheads="1"/>
            </p:cNvPicPr>
            <p:nvPr/>
          </p:nvPicPr>
          <p:blipFill>
            <a:blip r:embed="rId6" cstate="print"/>
            <a:srcRect/>
            <a:stretch>
              <a:fillRect/>
            </a:stretch>
          </p:blipFill>
          <p:spPr bwMode="auto">
            <a:xfrm>
              <a:off x="1478" y="1452"/>
              <a:ext cx="445" cy="230"/>
            </a:xfrm>
            <a:prstGeom prst="rect">
              <a:avLst/>
            </a:prstGeom>
            <a:noFill/>
            <a:ln w="9525">
              <a:noFill/>
              <a:miter lim="800000"/>
              <a:headEnd/>
              <a:tailEnd/>
            </a:ln>
            <a:effectLst/>
          </p:spPr>
        </p:pic>
      </p:grpSp>
      <p:grpSp>
        <p:nvGrpSpPr>
          <p:cNvPr id="5" name="Group 70"/>
          <p:cNvGrpSpPr>
            <a:grpSpLocks/>
          </p:cNvGrpSpPr>
          <p:nvPr/>
        </p:nvGrpSpPr>
        <p:grpSpPr bwMode="auto">
          <a:xfrm>
            <a:off x="4868863" y="2049463"/>
            <a:ext cx="2725737" cy="854075"/>
            <a:chOff x="3067" y="1291"/>
            <a:chExt cx="1717" cy="538"/>
          </a:xfrm>
        </p:grpSpPr>
        <p:grpSp>
          <p:nvGrpSpPr>
            <p:cNvPr id="6" name="Group 56"/>
            <p:cNvGrpSpPr>
              <a:grpSpLocks/>
            </p:cNvGrpSpPr>
            <p:nvPr/>
          </p:nvGrpSpPr>
          <p:grpSpPr bwMode="auto">
            <a:xfrm>
              <a:off x="3488" y="1291"/>
              <a:ext cx="1296" cy="538"/>
              <a:chOff x="3488" y="1291"/>
              <a:chExt cx="1296" cy="538"/>
            </a:xfrm>
          </p:grpSpPr>
          <p:pic>
            <p:nvPicPr>
              <p:cNvPr id="400433" name="Picture 49"/>
              <p:cNvPicPr>
                <a:picLocks noChangeAspect="1" noChangeArrowheads="1"/>
              </p:cNvPicPr>
              <p:nvPr/>
            </p:nvPicPr>
            <p:blipFill>
              <a:blip r:embed="rId7" cstate="print"/>
              <a:srcRect/>
              <a:stretch>
                <a:fillRect/>
              </a:stretch>
            </p:blipFill>
            <p:spPr bwMode="auto">
              <a:xfrm>
                <a:off x="3577" y="1291"/>
                <a:ext cx="1094" cy="538"/>
              </a:xfrm>
              <a:prstGeom prst="rect">
                <a:avLst/>
              </a:prstGeom>
              <a:noFill/>
              <a:ln w="9525">
                <a:noFill/>
                <a:miter lim="800000"/>
                <a:headEnd/>
                <a:tailEnd/>
              </a:ln>
              <a:effectLst/>
            </p:spPr>
          </p:pic>
          <p:sp>
            <p:nvSpPr>
              <p:cNvPr id="400412" name="Text Box 28"/>
              <p:cNvSpPr txBox="1">
                <a:spLocks noChangeArrowheads="1"/>
              </p:cNvSpPr>
              <p:nvPr/>
            </p:nvSpPr>
            <p:spPr bwMode="auto">
              <a:xfrm>
                <a:off x="3488" y="1400"/>
                <a:ext cx="1296" cy="288"/>
              </a:xfrm>
              <a:prstGeom prst="rect">
                <a:avLst/>
              </a:prstGeom>
              <a:noFill/>
              <a:ln w="28575">
                <a:noFill/>
                <a:miter lim="800000"/>
                <a:headEnd/>
                <a:tailEnd type="none" w="med" len="lg"/>
              </a:ln>
              <a:effectLst/>
            </p:spPr>
            <p:txBody>
              <a:bodyPr anchor="ctr">
                <a:spAutoFit/>
              </a:bodyPr>
              <a:lstStyle/>
              <a:p>
                <a:pPr algn="ctr" eaLnBrk="0" hangingPunct="0">
                  <a:spcBef>
                    <a:spcPct val="15000"/>
                  </a:spcBef>
                </a:pPr>
                <a:r>
                  <a:rPr lang="en-US" sz="2400">
                    <a:effectLst>
                      <a:outerShdw blurRad="38100" dist="38100" dir="2700000" algn="tl">
                        <a:srgbClr val="000000"/>
                      </a:outerShdw>
                    </a:effectLst>
                  </a:rPr>
                  <a:t>Assembly</a:t>
                </a:r>
              </a:p>
            </p:txBody>
          </p:sp>
        </p:grpSp>
        <p:pic>
          <p:nvPicPr>
            <p:cNvPr id="400449" name="Picture 65"/>
            <p:cNvPicPr>
              <a:picLocks noChangeAspect="1" noChangeArrowheads="1"/>
            </p:cNvPicPr>
            <p:nvPr/>
          </p:nvPicPr>
          <p:blipFill>
            <a:blip r:embed="rId6" cstate="print"/>
            <a:srcRect/>
            <a:stretch>
              <a:fillRect/>
            </a:stretch>
          </p:blipFill>
          <p:spPr bwMode="auto">
            <a:xfrm>
              <a:off x="3067" y="1452"/>
              <a:ext cx="445" cy="230"/>
            </a:xfrm>
            <a:prstGeom prst="rect">
              <a:avLst/>
            </a:prstGeom>
            <a:noFill/>
            <a:ln w="9525">
              <a:noFill/>
              <a:miter lim="800000"/>
              <a:headEnd/>
              <a:tailEnd/>
            </a:ln>
            <a:effectLst/>
          </p:spPr>
        </p:pic>
      </p:grpSp>
      <p:grpSp>
        <p:nvGrpSpPr>
          <p:cNvPr id="7" name="Group 71"/>
          <p:cNvGrpSpPr>
            <a:grpSpLocks/>
          </p:cNvGrpSpPr>
          <p:nvPr/>
        </p:nvGrpSpPr>
        <p:grpSpPr bwMode="auto">
          <a:xfrm>
            <a:off x="620713" y="2871788"/>
            <a:ext cx="5981700" cy="3378200"/>
            <a:chOff x="391" y="1809"/>
            <a:chExt cx="3768" cy="2128"/>
          </a:xfrm>
        </p:grpSpPr>
        <p:pic>
          <p:nvPicPr>
            <p:cNvPr id="400446" name="Picture 62"/>
            <p:cNvPicPr>
              <a:picLocks noChangeAspect="1" noChangeArrowheads="1"/>
            </p:cNvPicPr>
            <p:nvPr/>
          </p:nvPicPr>
          <p:blipFill>
            <a:blip r:embed="rId3" cstate="print"/>
            <a:srcRect/>
            <a:stretch>
              <a:fillRect/>
            </a:stretch>
          </p:blipFill>
          <p:spPr bwMode="auto">
            <a:xfrm>
              <a:off x="391" y="2739"/>
              <a:ext cx="3439" cy="1198"/>
            </a:xfrm>
            <a:prstGeom prst="rect">
              <a:avLst/>
            </a:prstGeom>
            <a:noFill/>
            <a:ln w="9525">
              <a:noFill/>
              <a:miter lim="800000"/>
              <a:headEnd/>
              <a:tailEnd/>
            </a:ln>
            <a:effectLst/>
          </p:spPr>
        </p:pic>
        <p:sp>
          <p:nvSpPr>
            <p:cNvPr id="400422" name="Text Box 38"/>
            <p:cNvSpPr txBox="1">
              <a:spLocks noChangeArrowheads="1"/>
            </p:cNvSpPr>
            <p:nvPr/>
          </p:nvSpPr>
          <p:spPr bwMode="auto">
            <a:xfrm>
              <a:off x="1536" y="3576"/>
              <a:ext cx="1033" cy="288"/>
            </a:xfrm>
            <a:prstGeom prst="rect">
              <a:avLst/>
            </a:prstGeom>
            <a:noFill/>
            <a:ln w="28575">
              <a:noFill/>
              <a:miter lim="800000"/>
              <a:headEnd/>
              <a:tailEnd type="none" w="med" len="lg"/>
            </a:ln>
            <a:effectLst/>
          </p:spPr>
          <p:txBody>
            <a:bodyPr wrap="none">
              <a:spAutoFit/>
            </a:bodyPr>
            <a:lstStyle/>
            <a:p>
              <a:pPr algn="ctr" eaLnBrk="0" hangingPunct="0">
                <a:spcBef>
                  <a:spcPct val="15000"/>
                </a:spcBef>
              </a:pPr>
              <a:r>
                <a:rPr lang="en-US" sz="2400" i="1">
                  <a:effectLst>
                    <a:outerShdw blurRad="38100" dist="38100" dir="2700000" algn="tl">
                      <a:srgbClr val="000000"/>
                    </a:outerShdw>
                  </a:effectLst>
                </a:rPr>
                <a:t>Execution</a:t>
              </a:r>
            </a:p>
          </p:txBody>
        </p:sp>
        <p:grpSp>
          <p:nvGrpSpPr>
            <p:cNvPr id="8" name="Group 59"/>
            <p:cNvGrpSpPr>
              <a:grpSpLocks/>
            </p:cNvGrpSpPr>
            <p:nvPr/>
          </p:nvGrpSpPr>
          <p:grpSpPr bwMode="auto">
            <a:xfrm>
              <a:off x="2448" y="2919"/>
              <a:ext cx="1152" cy="538"/>
              <a:chOff x="2448" y="2919"/>
              <a:chExt cx="1152" cy="538"/>
            </a:xfrm>
          </p:grpSpPr>
          <p:pic>
            <p:nvPicPr>
              <p:cNvPr id="400437" name="Picture 53"/>
              <p:cNvPicPr>
                <a:picLocks noChangeAspect="1" noChangeArrowheads="1"/>
              </p:cNvPicPr>
              <p:nvPr/>
            </p:nvPicPr>
            <p:blipFill>
              <a:blip r:embed="rId8" cstate="print"/>
              <a:srcRect/>
              <a:stretch>
                <a:fillRect/>
              </a:stretch>
            </p:blipFill>
            <p:spPr bwMode="auto">
              <a:xfrm>
                <a:off x="2494" y="2919"/>
                <a:ext cx="1094" cy="538"/>
              </a:xfrm>
              <a:prstGeom prst="rect">
                <a:avLst/>
              </a:prstGeom>
              <a:noFill/>
              <a:ln w="9525">
                <a:noFill/>
                <a:miter lim="800000"/>
                <a:headEnd/>
                <a:tailEnd/>
              </a:ln>
              <a:effectLst/>
            </p:spPr>
          </p:pic>
          <p:sp>
            <p:nvSpPr>
              <p:cNvPr id="400424" name="Text Box 40"/>
              <p:cNvSpPr txBox="1">
                <a:spLocks noChangeArrowheads="1"/>
              </p:cNvSpPr>
              <p:nvPr/>
            </p:nvSpPr>
            <p:spPr bwMode="auto">
              <a:xfrm>
                <a:off x="2448" y="2928"/>
                <a:ext cx="1152" cy="518"/>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400">
                    <a:effectLst>
                      <a:outerShdw blurRad="38100" dist="38100" dir="2700000" algn="tl">
                        <a:srgbClr val="000000"/>
                      </a:outerShdw>
                    </a:effectLst>
                  </a:rPr>
                  <a:t>JIT Compiler</a:t>
                </a:r>
              </a:p>
            </p:txBody>
          </p:sp>
        </p:grpSp>
        <p:grpSp>
          <p:nvGrpSpPr>
            <p:cNvPr id="9" name="Group 60"/>
            <p:cNvGrpSpPr>
              <a:grpSpLocks/>
            </p:cNvGrpSpPr>
            <p:nvPr/>
          </p:nvGrpSpPr>
          <p:grpSpPr bwMode="auto">
            <a:xfrm>
              <a:off x="528" y="2904"/>
              <a:ext cx="1159" cy="553"/>
              <a:chOff x="528" y="2904"/>
              <a:chExt cx="1159" cy="553"/>
            </a:xfrm>
          </p:grpSpPr>
          <p:pic>
            <p:nvPicPr>
              <p:cNvPr id="400436" name="Picture 52"/>
              <p:cNvPicPr>
                <a:picLocks noChangeAspect="1" noChangeArrowheads="1"/>
              </p:cNvPicPr>
              <p:nvPr/>
            </p:nvPicPr>
            <p:blipFill>
              <a:blip r:embed="rId9" cstate="print"/>
              <a:srcRect/>
              <a:stretch>
                <a:fillRect/>
              </a:stretch>
            </p:blipFill>
            <p:spPr bwMode="auto">
              <a:xfrm>
                <a:off x="593" y="2919"/>
                <a:ext cx="1094" cy="538"/>
              </a:xfrm>
              <a:prstGeom prst="rect">
                <a:avLst/>
              </a:prstGeom>
              <a:noFill/>
              <a:ln w="9525">
                <a:noFill/>
                <a:miter lim="800000"/>
                <a:headEnd/>
                <a:tailEnd/>
              </a:ln>
              <a:effectLst/>
            </p:spPr>
          </p:pic>
          <p:sp>
            <p:nvSpPr>
              <p:cNvPr id="400425" name="Text Box 41"/>
              <p:cNvSpPr txBox="1">
                <a:spLocks noChangeArrowheads="1"/>
              </p:cNvSpPr>
              <p:nvPr/>
            </p:nvSpPr>
            <p:spPr bwMode="auto">
              <a:xfrm>
                <a:off x="528" y="2904"/>
                <a:ext cx="1152" cy="553"/>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400">
                    <a:effectLst>
                      <a:outerShdw blurRad="38100" dist="38100" dir="2700000" algn="tl">
                        <a:srgbClr val="000000"/>
                      </a:outerShdw>
                    </a:effectLst>
                  </a:rPr>
                  <a:t>Native</a:t>
                </a:r>
              </a:p>
              <a:p>
                <a:pPr algn="ctr" eaLnBrk="0" hangingPunct="0">
                  <a:spcBef>
                    <a:spcPct val="15000"/>
                  </a:spcBef>
                </a:pPr>
                <a:r>
                  <a:rPr lang="en-US" sz="2400">
                    <a:effectLst>
                      <a:outerShdw blurRad="38100" dist="38100" dir="2700000" algn="tl">
                        <a:srgbClr val="000000"/>
                      </a:outerShdw>
                    </a:effectLst>
                  </a:rPr>
                  <a:t>Code</a:t>
                </a:r>
              </a:p>
            </p:txBody>
          </p:sp>
        </p:grpSp>
        <p:pic>
          <p:nvPicPr>
            <p:cNvPr id="400450" name="Picture 66"/>
            <p:cNvPicPr>
              <a:picLocks noChangeAspect="1" noChangeArrowheads="1"/>
            </p:cNvPicPr>
            <p:nvPr/>
          </p:nvPicPr>
          <p:blipFill>
            <a:blip r:embed="rId10" cstate="print"/>
            <a:srcRect/>
            <a:stretch>
              <a:fillRect/>
            </a:stretch>
          </p:blipFill>
          <p:spPr bwMode="auto">
            <a:xfrm>
              <a:off x="1701" y="3119"/>
              <a:ext cx="772" cy="230"/>
            </a:xfrm>
            <a:prstGeom prst="rect">
              <a:avLst/>
            </a:prstGeom>
            <a:noFill/>
            <a:ln w="9525">
              <a:noFill/>
              <a:miter lim="800000"/>
              <a:headEnd/>
              <a:tailEnd/>
            </a:ln>
            <a:effectLst/>
          </p:spPr>
        </p:pic>
        <p:pic>
          <p:nvPicPr>
            <p:cNvPr id="400451" name="Picture 67"/>
            <p:cNvPicPr>
              <a:picLocks noChangeAspect="1" noChangeArrowheads="1"/>
            </p:cNvPicPr>
            <p:nvPr/>
          </p:nvPicPr>
          <p:blipFill>
            <a:blip r:embed="rId11" cstate="print"/>
            <a:srcRect/>
            <a:stretch>
              <a:fillRect/>
            </a:stretch>
          </p:blipFill>
          <p:spPr bwMode="auto">
            <a:xfrm>
              <a:off x="3610" y="1809"/>
              <a:ext cx="549" cy="1436"/>
            </a:xfrm>
            <a:prstGeom prst="rect">
              <a:avLst/>
            </a:prstGeom>
            <a:noFill/>
            <a:ln w="9525">
              <a:noFill/>
              <a:miter lim="800000"/>
              <a:headEnd/>
              <a:tailEnd/>
            </a:ln>
            <a:effectLst/>
          </p:spPr>
        </p:pic>
      </p:grpSp>
      <p:grpSp>
        <p:nvGrpSpPr>
          <p:cNvPr id="10" name="Group 69"/>
          <p:cNvGrpSpPr>
            <a:grpSpLocks/>
          </p:cNvGrpSpPr>
          <p:nvPr/>
        </p:nvGrpSpPr>
        <p:grpSpPr bwMode="auto">
          <a:xfrm>
            <a:off x="5519738" y="2006600"/>
            <a:ext cx="2057400" cy="461963"/>
            <a:chOff x="3477" y="1272"/>
            <a:chExt cx="1296" cy="291"/>
          </a:xfrm>
        </p:grpSpPr>
        <p:pic>
          <p:nvPicPr>
            <p:cNvPr id="400434" name="Picture 50"/>
            <p:cNvPicPr>
              <a:picLocks noChangeAspect="1" noChangeArrowheads="1"/>
            </p:cNvPicPr>
            <p:nvPr/>
          </p:nvPicPr>
          <p:blipFill>
            <a:blip r:embed="rId12" cstate="print"/>
            <a:srcRect/>
            <a:stretch>
              <a:fillRect/>
            </a:stretch>
          </p:blipFill>
          <p:spPr bwMode="auto">
            <a:xfrm>
              <a:off x="3581" y="1297"/>
              <a:ext cx="1094" cy="266"/>
            </a:xfrm>
            <a:prstGeom prst="rect">
              <a:avLst/>
            </a:prstGeom>
            <a:noFill/>
            <a:ln w="9525">
              <a:noFill/>
              <a:miter lim="800000"/>
              <a:headEnd/>
              <a:tailEnd/>
            </a:ln>
            <a:effectLst/>
          </p:spPr>
        </p:pic>
        <p:sp>
          <p:nvSpPr>
            <p:cNvPr id="400429" name="Rectangle 45"/>
            <p:cNvSpPr>
              <a:spLocks noChangeArrowheads="1"/>
            </p:cNvSpPr>
            <p:nvPr/>
          </p:nvSpPr>
          <p:spPr bwMode="auto">
            <a:xfrm>
              <a:off x="3477" y="1272"/>
              <a:ext cx="1296" cy="288"/>
            </a:xfrm>
            <a:prstGeom prst="rect">
              <a:avLst/>
            </a:prstGeom>
            <a:noFill/>
            <a:ln w="12700">
              <a:noFill/>
              <a:miter lim="800000"/>
              <a:headEnd type="none" w="sm" len="sm"/>
              <a:tailEnd type="none" w="sm" len="sm"/>
            </a:ln>
            <a:effectLst/>
          </p:spPr>
          <p:txBody>
            <a:bodyPr wrap="none" anchor="ctr"/>
            <a:lstStyle/>
            <a:p>
              <a:pPr algn="ctr" eaLnBrk="0" hangingPunct="0"/>
              <a:r>
                <a:rPr lang="en-US" sz="1800" dirty="0">
                  <a:effectLst>
                    <a:outerShdw blurRad="38100" dist="38100" dir="2700000" algn="tl">
                      <a:srgbClr val="000000"/>
                    </a:outerShdw>
                  </a:effectLst>
                  <a:latin typeface="Lucida Console" pitchFamily="49" charset="0"/>
                </a:rPr>
                <a:t>Code (IL)</a:t>
              </a:r>
            </a:p>
          </p:txBody>
        </p:sp>
      </p:grpSp>
      <p:grpSp>
        <p:nvGrpSpPr>
          <p:cNvPr id="11" name="Group 63"/>
          <p:cNvGrpSpPr>
            <a:grpSpLocks/>
          </p:cNvGrpSpPr>
          <p:nvPr/>
        </p:nvGrpSpPr>
        <p:grpSpPr bwMode="auto">
          <a:xfrm>
            <a:off x="5507038" y="2438400"/>
            <a:ext cx="2057400" cy="457200"/>
            <a:chOff x="3469" y="1544"/>
            <a:chExt cx="1296" cy="288"/>
          </a:xfrm>
        </p:grpSpPr>
        <p:pic>
          <p:nvPicPr>
            <p:cNvPr id="400435" name="Picture 51"/>
            <p:cNvPicPr>
              <a:picLocks noChangeAspect="1" noChangeArrowheads="1"/>
            </p:cNvPicPr>
            <p:nvPr/>
          </p:nvPicPr>
          <p:blipFill>
            <a:blip r:embed="rId13" cstate="print"/>
            <a:srcRect/>
            <a:stretch>
              <a:fillRect/>
            </a:stretch>
          </p:blipFill>
          <p:spPr bwMode="auto">
            <a:xfrm>
              <a:off x="3581" y="1556"/>
              <a:ext cx="1094" cy="276"/>
            </a:xfrm>
            <a:prstGeom prst="rect">
              <a:avLst/>
            </a:prstGeom>
            <a:noFill/>
            <a:ln w="9525">
              <a:noFill/>
              <a:miter lim="800000"/>
              <a:headEnd/>
              <a:tailEnd/>
            </a:ln>
            <a:effectLst/>
          </p:spPr>
        </p:pic>
        <p:sp>
          <p:nvSpPr>
            <p:cNvPr id="400430" name="Rectangle 46"/>
            <p:cNvSpPr>
              <a:spLocks noChangeArrowheads="1"/>
            </p:cNvSpPr>
            <p:nvPr/>
          </p:nvSpPr>
          <p:spPr bwMode="auto">
            <a:xfrm>
              <a:off x="3469" y="1544"/>
              <a:ext cx="1296" cy="288"/>
            </a:xfrm>
            <a:prstGeom prst="rect">
              <a:avLst/>
            </a:prstGeom>
            <a:noFill/>
            <a:ln w="12700">
              <a:noFill/>
              <a:miter lim="800000"/>
              <a:headEnd type="none" w="sm" len="sm"/>
              <a:tailEnd type="none" w="sm" len="sm"/>
            </a:ln>
            <a:effectLst/>
          </p:spPr>
          <p:txBody>
            <a:bodyPr wrap="none" anchor="ctr"/>
            <a:lstStyle/>
            <a:p>
              <a:pPr algn="ctr" eaLnBrk="0" hangingPunct="0"/>
              <a:r>
                <a:rPr lang="en-US" sz="1800" dirty="0">
                  <a:effectLst>
                    <a:outerShdw blurRad="38100" dist="38100" dir="2700000" algn="tl">
                      <a:srgbClr val="000000"/>
                    </a:outerShdw>
                  </a:effectLst>
                  <a:latin typeface="Lucida Console" pitchFamily="49" charset="0"/>
                </a:rPr>
                <a:t>Metadata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500"/>
                                        <p:tgtEl>
                                          <p:spTgt spid="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400420"/>
                                        </p:tgtEl>
                                        <p:attrNameLst>
                                          <p:attrName>style.visibility</p:attrName>
                                        </p:attrNameLst>
                                      </p:cBhvr>
                                      <p:to>
                                        <p:strVal val="visible"/>
                                      </p:to>
                                    </p:set>
                                    <p:animEffect transition="in" filter="fade">
                                      <p:cBhvr>
                                        <p:cTn id="30" dur="500"/>
                                        <p:tgtEl>
                                          <p:spTgt spid="40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a:bodyPr>
          <a:lstStyle/>
          <a:p>
            <a:r>
              <a:rPr lang="en-US" dirty="0"/>
              <a:t>All data types of C# are based on .NET’s Common Type System.</a:t>
            </a:r>
          </a:p>
          <a:p>
            <a:r>
              <a:rPr lang="en-US" dirty="0"/>
              <a:t>Data Types are represented as keywords.</a:t>
            </a:r>
          </a:p>
          <a:p>
            <a:r>
              <a:rPr lang="en-US" dirty="0"/>
              <a:t>C# supports Data Types as Value types and Reference types.</a:t>
            </a:r>
          </a:p>
          <a:p>
            <a:pPr lvl="1"/>
            <a:r>
              <a:rPr lang="en-US" dirty="0"/>
              <a:t>Value types are primitive types</a:t>
            </a:r>
          </a:p>
          <a:p>
            <a:pPr lvl="1"/>
            <a:r>
              <a:rPr lang="en-US" dirty="0"/>
              <a:t>Reference types are objects, Arrays, Strings etc.</a:t>
            </a:r>
          </a:p>
          <a:p>
            <a:r>
              <a:rPr lang="en-US" dirty="0"/>
              <a:t>Structs and </a:t>
            </a:r>
            <a:r>
              <a:rPr lang="en-US" dirty="0" err="1"/>
              <a:t>Enums</a:t>
            </a:r>
            <a:r>
              <a:rPr lang="en-US" dirty="0"/>
              <a:t> are Value  Types.</a:t>
            </a:r>
          </a:p>
          <a:p>
            <a:r>
              <a:rPr lang="en-US" dirty="0"/>
              <a:t>Example.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System.Object</a:t>
            </a:r>
            <a:endParaRPr lang="en-US" dirty="0"/>
          </a:p>
        </p:txBody>
      </p:sp>
      <p:sp>
        <p:nvSpPr>
          <p:cNvPr id="3" name="Content Placeholder 2"/>
          <p:cNvSpPr>
            <a:spLocks noGrp="1"/>
          </p:cNvSpPr>
          <p:nvPr>
            <p:ph idx="1"/>
          </p:nvPr>
        </p:nvSpPr>
        <p:spPr/>
        <p:txBody>
          <a:bodyPr>
            <a:normAutofit/>
          </a:bodyPr>
          <a:lstStyle/>
          <a:p>
            <a:r>
              <a:rPr lang="en-US" dirty="0"/>
              <a:t>The base class for all the Types in .NET</a:t>
            </a:r>
          </a:p>
          <a:p>
            <a:r>
              <a:rPr lang="en-US" dirty="0"/>
              <a:t>Functions in this class is available for all the objects of a Program.</a:t>
            </a:r>
          </a:p>
          <a:p>
            <a:r>
              <a:rPr lang="en-US" dirty="0"/>
              <a:t>Derived classes can override functions like:</a:t>
            </a:r>
          </a:p>
          <a:p>
            <a:pPr lvl="1"/>
            <a:r>
              <a:rPr lang="en-US" dirty="0"/>
              <a:t>Equals: For Equivalence checks.</a:t>
            </a:r>
          </a:p>
          <a:p>
            <a:pPr lvl="1"/>
            <a:r>
              <a:rPr lang="en-US" dirty="0"/>
              <a:t>Finalize: For Clean Up Operations before an object is reclaimed.</a:t>
            </a:r>
          </a:p>
          <a:p>
            <a:pPr lvl="1"/>
            <a:r>
              <a:rPr lang="en-US" dirty="0" err="1"/>
              <a:t>ToString</a:t>
            </a:r>
            <a:r>
              <a:rPr lang="en-US" dirty="0"/>
              <a:t>: Returns a Human Readable String with Respect to the Instance.</a:t>
            </a:r>
          </a:p>
          <a:p>
            <a:r>
              <a:rPr lang="en-US" dirty="0"/>
              <a:t>Example.  </a:t>
            </a:r>
          </a:p>
        </p:txBody>
      </p:sp>
    </p:spTree>
    <p:extLst>
      <p:ext uri="{BB962C8B-B14F-4D97-AF65-F5344CB8AC3E}">
        <p14:creationId xmlns:p14="http://schemas.microsoft.com/office/powerpoint/2010/main" val="3550137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Controls</a:t>
            </a:r>
          </a:p>
        </p:txBody>
      </p:sp>
      <p:sp>
        <p:nvSpPr>
          <p:cNvPr id="3" name="Content Placeholder 2"/>
          <p:cNvSpPr>
            <a:spLocks noGrp="1"/>
          </p:cNvSpPr>
          <p:nvPr>
            <p:ph idx="1"/>
          </p:nvPr>
        </p:nvSpPr>
        <p:spPr/>
        <p:txBody>
          <a:bodyPr>
            <a:normAutofit/>
          </a:bodyPr>
          <a:lstStyle/>
          <a:p>
            <a:r>
              <a:rPr lang="en-US" dirty="0"/>
              <a:t>Condition Statements:</a:t>
            </a:r>
          </a:p>
          <a:p>
            <a:pPr lvl="1"/>
            <a:r>
              <a:rPr lang="en-US" dirty="0"/>
              <a:t>if else statement</a:t>
            </a:r>
          </a:p>
          <a:p>
            <a:pPr lvl="1"/>
            <a:r>
              <a:rPr lang="en-US" dirty="0"/>
              <a:t>switch statement</a:t>
            </a:r>
          </a:p>
          <a:p>
            <a:r>
              <a:rPr lang="en-US" dirty="0"/>
              <a:t>Loops Statements</a:t>
            </a:r>
          </a:p>
          <a:p>
            <a:pPr lvl="1"/>
            <a:r>
              <a:rPr lang="en-US" dirty="0"/>
              <a:t>for loop.</a:t>
            </a:r>
          </a:p>
          <a:p>
            <a:pPr lvl="1"/>
            <a:r>
              <a:rPr lang="en-US" dirty="0"/>
              <a:t> </a:t>
            </a:r>
            <a:r>
              <a:rPr lang="en-US" dirty="0" err="1"/>
              <a:t>foreach</a:t>
            </a:r>
            <a:r>
              <a:rPr lang="en-US" dirty="0"/>
              <a:t> loop.</a:t>
            </a:r>
          </a:p>
          <a:p>
            <a:pPr lvl="1"/>
            <a:r>
              <a:rPr lang="en-US" dirty="0"/>
              <a:t>do….while</a:t>
            </a:r>
          </a:p>
          <a:p>
            <a:pPr lvl="1"/>
            <a:r>
              <a:rPr lang="en-US" dirty="0"/>
              <a:t> while loop.</a:t>
            </a:r>
          </a:p>
          <a:p>
            <a:r>
              <a:rPr lang="en-US" dirty="0"/>
              <a:t>Jump Statements</a:t>
            </a:r>
          </a:p>
          <a:p>
            <a:pPr lvl="1"/>
            <a:r>
              <a:rPr lang="en-US" dirty="0"/>
              <a:t>break; return; continue; </a:t>
            </a:r>
            <a:r>
              <a:rPr lang="en-US" dirty="0" err="1"/>
              <a:t>goto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Define Namespace</a:t>
            </a:r>
          </a:p>
          <a:p>
            <a:pPr marL="0" indent="0">
              <a:buFont typeface="Wingdings" panose="05000000000000000000" pitchFamily="2" charset="2"/>
              <a:buNone/>
              <a:defRPr/>
            </a:pPr>
            <a:r>
              <a:rPr lang="en-US" dirty="0"/>
              <a:t>	</a:t>
            </a:r>
            <a:r>
              <a:rPr lang="en-IN" dirty="0"/>
              <a:t>namespace </a:t>
            </a:r>
            <a:r>
              <a:rPr lang="en-IN" dirty="0" err="1"/>
              <a:t>namespace_name</a:t>
            </a:r>
            <a:endParaRPr lang="en-IN" dirty="0"/>
          </a:p>
          <a:p>
            <a:pPr marL="0" indent="0">
              <a:buFont typeface="Wingdings" panose="05000000000000000000" pitchFamily="2" charset="2"/>
              <a:buNone/>
              <a:defRPr/>
            </a:pPr>
            <a:r>
              <a:rPr lang="en-IN" dirty="0"/>
              <a:t>	{</a:t>
            </a:r>
          </a:p>
          <a:p>
            <a:pPr marL="0" indent="0">
              <a:buFont typeface="Wingdings" panose="05000000000000000000" pitchFamily="2" charset="2"/>
              <a:buNone/>
              <a:defRPr/>
            </a:pPr>
            <a:r>
              <a:rPr lang="en-IN" dirty="0"/>
              <a:t>   		// code declarations</a:t>
            </a:r>
          </a:p>
          <a:p>
            <a:pPr marL="0" indent="0">
              <a:buFont typeface="Wingdings" panose="05000000000000000000" pitchFamily="2" charset="2"/>
              <a:buNone/>
              <a:defRPr/>
            </a:pPr>
            <a:r>
              <a:rPr lang="en-IN" dirty="0"/>
              <a:t>	}</a:t>
            </a:r>
          </a:p>
          <a:p>
            <a:pPr>
              <a:defRPr/>
            </a:pPr>
            <a:r>
              <a:rPr lang="en-US" dirty="0"/>
              <a:t>Reference item inside namespace</a:t>
            </a:r>
          </a:p>
          <a:p>
            <a:pPr marL="0" indent="0">
              <a:buNone/>
              <a:defRPr/>
            </a:pPr>
            <a:r>
              <a:rPr lang="en-IN" dirty="0"/>
              <a:t>	</a:t>
            </a:r>
            <a:r>
              <a:rPr lang="en-IN" dirty="0" err="1"/>
              <a:t>namespace_name.item_name</a:t>
            </a:r>
            <a:r>
              <a:rPr lang="en-IN" dirty="0"/>
              <a:t>;</a:t>
            </a:r>
            <a:endParaRPr lang="en-US" dirty="0"/>
          </a:p>
          <a:p>
            <a:pPr>
              <a:defRPr/>
            </a:pPr>
            <a:r>
              <a:rPr lang="en-US" dirty="0"/>
              <a:t>The </a:t>
            </a:r>
            <a:r>
              <a:rPr lang="en-US" i="1" dirty="0"/>
              <a:t>using</a:t>
            </a:r>
            <a:r>
              <a:rPr lang="en-US" dirty="0"/>
              <a:t> keyword</a:t>
            </a:r>
          </a:p>
          <a:p>
            <a:pPr>
              <a:defRPr/>
            </a:pPr>
            <a:r>
              <a:rPr lang="en-US" dirty="0"/>
              <a:t>Nested namespace</a:t>
            </a: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18</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Namespace</a:t>
            </a:r>
          </a:p>
        </p:txBody>
      </p:sp>
    </p:spTree>
    <p:extLst>
      <p:ext uri="{BB962C8B-B14F-4D97-AF65-F5344CB8AC3E}">
        <p14:creationId xmlns:p14="http://schemas.microsoft.com/office/powerpoint/2010/main" val="309190667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3291" y="1362087"/>
            <a:ext cx="8615227" cy="4966777"/>
          </a:xfrm>
        </p:spPr>
        <p:txBody>
          <a:bodyPr/>
          <a:lstStyle/>
          <a:p>
            <a:endParaRPr lang="en-IN" dirty="0"/>
          </a:p>
          <a:p>
            <a:pPr>
              <a:defRPr/>
            </a:pPr>
            <a:r>
              <a:rPr lang="en-IN" dirty="0"/>
              <a:t>The using Directive can also be used to create an alias for a namespace.</a:t>
            </a:r>
          </a:p>
          <a:p>
            <a:pPr lvl="0">
              <a:defRPr/>
            </a:pPr>
            <a:endParaRPr lang="en-US" altLang="en-US" dirty="0"/>
          </a:p>
          <a:p>
            <a:pPr>
              <a:defRPr/>
            </a:pPr>
            <a:r>
              <a:rPr lang="en-US" altLang="en-US" dirty="0"/>
              <a:t>A namespace definition begins with the keyword namespace followed by the namespace name as follows −</a:t>
            </a:r>
          </a:p>
          <a:p>
            <a:pPr marL="0" indent="0">
              <a:buNone/>
              <a:defRPr/>
            </a:pPr>
            <a:endParaRPr lang="en-US" altLang="en-US" dirty="0"/>
          </a:p>
          <a:p>
            <a:pPr lvl="0">
              <a:defRPr/>
            </a:pPr>
            <a:r>
              <a:rPr lang="en-US" altLang="en-US" dirty="0"/>
              <a:t>	namespace </a:t>
            </a:r>
            <a:r>
              <a:rPr lang="en-US" altLang="en-US" dirty="0" err="1"/>
              <a:t>namespace_name</a:t>
            </a:r>
            <a:r>
              <a:rPr lang="en-US" altLang="en-US" dirty="0"/>
              <a:t> { // code declarations } </a:t>
            </a:r>
          </a:p>
          <a:p>
            <a:pPr lvl="0">
              <a:defRPr/>
            </a:pPr>
            <a:endParaRPr lang="en-US" altLang="en-US" dirty="0"/>
          </a:p>
          <a:p>
            <a:pPr>
              <a:defRPr/>
            </a:pPr>
            <a:r>
              <a:rPr lang="en-US" altLang="en-US" dirty="0"/>
              <a:t>To call the namespace-enabled version of either function or variable, prepend the namespace name as follows −</a:t>
            </a:r>
          </a:p>
          <a:p>
            <a:pPr>
              <a:defRPr/>
            </a:pPr>
            <a:endParaRPr lang="en-US" altLang="en-US" dirty="0"/>
          </a:p>
          <a:p>
            <a:pPr lvl="0">
              <a:defRPr/>
            </a:pPr>
            <a:r>
              <a:rPr lang="en-US" altLang="en-US" dirty="0"/>
              <a:t>	</a:t>
            </a:r>
            <a:r>
              <a:rPr lang="en-US" altLang="en-US" dirty="0" err="1"/>
              <a:t>namespace_name.item_name</a:t>
            </a:r>
            <a:r>
              <a:rPr lang="en-US" altLang="en-US" dirty="0"/>
              <a:t>; </a:t>
            </a:r>
          </a:p>
          <a:p>
            <a:endParaRPr lang="en-IN" dirty="0"/>
          </a:p>
        </p:txBody>
      </p:sp>
      <p:sp>
        <p:nvSpPr>
          <p:cNvPr id="3" name="Title 2"/>
          <p:cNvSpPr>
            <a:spLocks noGrp="1"/>
          </p:cNvSpPr>
          <p:nvPr>
            <p:ph type="title"/>
          </p:nvPr>
        </p:nvSpPr>
        <p:spPr/>
        <p:txBody>
          <a:bodyPr/>
          <a:lstStyle/>
          <a:p>
            <a:r>
              <a:rPr lang="en-IN" dirty="0"/>
              <a:t>Using Keyword in Namespace</a:t>
            </a:r>
          </a:p>
        </p:txBody>
      </p:sp>
    </p:spTree>
    <p:extLst>
      <p:ext uri="{BB962C8B-B14F-4D97-AF65-F5344CB8AC3E}">
        <p14:creationId xmlns:p14="http://schemas.microsoft.com/office/powerpoint/2010/main" val="281590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.NET?</a:t>
            </a:r>
            <a:endParaRPr lang="en-IN" dirty="0"/>
          </a:p>
        </p:txBody>
      </p:sp>
      <p:sp>
        <p:nvSpPr>
          <p:cNvPr id="3" name="Content Placeholder 2"/>
          <p:cNvSpPr>
            <a:spLocks noGrp="1"/>
          </p:cNvSpPr>
          <p:nvPr>
            <p:ph idx="1"/>
          </p:nvPr>
        </p:nvSpPr>
        <p:spPr/>
        <p:txBody>
          <a:bodyPr/>
          <a:lstStyle/>
          <a:p>
            <a:r>
              <a:rPr lang="en-US" dirty="0"/>
              <a:t>Technology for building Enterprise Applications.</a:t>
            </a:r>
          </a:p>
          <a:p>
            <a:r>
              <a:rPr lang="en-US" dirty="0"/>
              <a:t>Its Platform Independent.</a:t>
            </a:r>
          </a:p>
          <a:p>
            <a:r>
              <a:rPr lang="en-US" dirty="0"/>
              <a:t>Used by multiple languages.</a:t>
            </a:r>
          </a:p>
          <a:p>
            <a:r>
              <a:rPr lang="en-US" dirty="0"/>
              <a:t>C# (C-Sharp) is the prominent language of .NET Environment.</a:t>
            </a:r>
            <a:endParaRPr lang="en-I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dirty="0">
                <a:latin typeface="+mn-lt"/>
                <a:cs typeface="Arial"/>
              </a:rPr>
              <a:t> </a:t>
            </a:r>
          </a:p>
          <a:p>
            <a:pPr marL="0" indent="0">
              <a:buNone/>
            </a:pPr>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20</a:t>
            </a:fld>
            <a:endParaRPr lang="en-IN">
              <a:solidFill>
                <a:prstClr val="black">
                  <a:tint val="75000"/>
                </a:prstClr>
              </a:solidFill>
              <a:latin typeface="Calibri"/>
            </a:endParaRPr>
          </a:p>
        </p:txBody>
      </p:sp>
      <p:sp>
        <p:nvSpPr>
          <p:cNvPr id="4" name="Title 3"/>
          <p:cNvSpPr>
            <a:spLocks noGrp="1"/>
          </p:cNvSpPr>
          <p:nvPr>
            <p:ph type="title"/>
          </p:nvPr>
        </p:nvSpPr>
        <p:spPr>
          <a:xfrm>
            <a:off x="457200" y="378919"/>
            <a:ext cx="8594260" cy="384721"/>
          </a:xfrm>
        </p:spPr>
        <p:txBody>
          <a:bodyPr/>
          <a:lstStyle/>
          <a:p>
            <a:r>
              <a:rPr lang="en-US" dirty="0"/>
              <a:t>So how using Namespaces can help?</a:t>
            </a:r>
          </a:p>
        </p:txBody>
      </p:sp>
      <p:sp>
        <p:nvSpPr>
          <p:cNvPr id="7" name="Rounded Rectangle 6"/>
          <p:cNvSpPr/>
          <p:nvPr/>
        </p:nvSpPr>
        <p:spPr>
          <a:xfrm>
            <a:off x="4727864" y="1423553"/>
            <a:ext cx="3283527" cy="39381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IN" sz="1600" dirty="0">
                <a:solidFill>
                  <a:srgbClr val="000000"/>
                </a:solidFill>
                <a:latin typeface="Calibri Light"/>
                <a:cs typeface="Calibri Light"/>
              </a:rPr>
              <a:t>Namespace is a Logical collection of classes</a:t>
            </a:r>
          </a:p>
          <a:p>
            <a:pPr marL="285750" indent="-285750">
              <a:buFont typeface="Arial" panose="020B0604020202020204" pitchFamily="34" charset="0"/>
              <a:buChar char="•"/>
            </a:pPr>
            <a:r>
              <a:rPr lang="en-IN" sz="1600" dirty="0">
                <a:solidFill>
                  <a:srgbClr val="000000"/>
                </a:solidFill>
                <a:latin typeface="Calibri Light"/>
                <a:cs typeface="Calibri Light"/>
              </a:rPr>
              <a:t>Suresh bundles Accounts related class into a namespace Accounts</a:t>
            </a:r>
          </a:p>
          <a:p>
            <a:pPr marL="285750" indent="-285750">
              <a:buFont typeface="Arial" panose="020B0604020202020204" pitchFamily="34" charset="0"/>
              <a:buChar char="•"/>
            </a:pPr>
            <a:r>
              <a:rPr lang="en-IN" sz="1600" dirty="0">
                <a:solidFill>
                  <a:srgbClr val="000000"/>
                </a:solidFill>
                <a:latin typeface="Calibri Light"/>
                <a:cs typeface="Calibri Light"/>
              </a:rPr>
              <a:t>Discount related classes into Discount</a:t>
            </a:r>
          </a:p>
          <a:p>
            <a:pPr marL="285750" indent="-285750">
              <a:buFont typeface="Arial" panose="020B0604020202020204" pitchFamily="34" charset="0"/>
              <a:buChar char="•"/>
            </a:pPr>
            <a:r>
              <a:rPr lang="en-IN" sz="1600" dirty="0">
                <a:solidFill>
                  <a:srgbClr val="000000"/>
                </a:solidFill>
                <a:latin typeface="Calibri Light"/>
                <a:cs typeface="Calibri Light"/>
              </a:rPr>
              <a:t>With using keyword he is able to include the namespace</a:t>
            </a:r>
          </a:p>
          <a:p>
            <a:pPr marL="285750" indent="-285750">
              <a:buFont typeface="Arial" panose="020B0604020202020204" pitchFamily="34" charset="0"/>
              <a:buChar char="•"/>
            </a:pPr>
            <a:r>
              <a:rPr lang="en-IN" sz="1600" dirty="0">
                <a:solidFill>
                  <a:srgbClr val="000000"/>
                </a:solidFill>
                <a:latin typeface="Calibri Light"/>
                <a:cs typeface="Calibri Light"/>
              </a:rPr>
              <a:t>This helps in maintainability and reusability of code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64" y="2431905"/>
            <a:ext cx="2549236" cy="3043700"/>
          </a:xfrm>
          <a:prstGeom prst="rect">
            <a:avLst/>
          </a:prstGeom>
        </p:spPr>
      </p:pic>
      <p:sp>
        <p:nvSpPr>
          <p:cNvPr id="5" name="TextBox 4"/>
          <p:cNvSpPr txBox="1"/>
          <p:nvPr/>
        </p:nvSpPr>
        <p:spPr>
          <a:xfrm>
            <a:off x="457200" y="1397000"/>
            <a:ext cx="3771900" cy="584775"/>
          </a:xfrm>
          <a:prstGeom prst="rect">
            <a:avLst/>
          </a:prstGeom>
          <a:noFill/>
        </p:spPr>
        <p:txBody>
          <a:bodyPr wrap="square" rtlCol="0">
            <a:spAutoFit/>
          </a:bodyPr>
          <a:lstStyle/>
          <a:p>
            <a:pPr marL="146110" indent="-146110" defTabSz="1566621" fontAlgn="base">
              <a:spcBef>
                <a:spcPct val="75000"/>
              </a:spcBef>
              <a:spcAft>
                <a:spcPct val="0"/>
              </a:spcAft>
              <a:buFont typeface="Wingdings" charset="2"/>
              <a:buChar char="§"/>
              <a:defRPr/>
            </a:pPr>
            <a:r>
              <a:rPr lang="en-US" sz="1600" dirty="0">
                <a:solidFill>
                  <a:srgbClr val="000000"/>
                </a:solidFill>
                <a:latin typeface="Calibri Light"/>
                <a:cs typeface="Calibri Light"/>
              </a:rPr>
              <a:t>These namespaces will help me organize classes and reuse them. Fantastic!</a:t>
            </a:r>
            <a:endParaRPr lang="en-IN" sz="1600" dirty="0">
              <a:solidFill>
                <a:srgbClr val="000000"/>
              </a:solidFill>
              <a:latin typeface="Calibri Light"/>
              <a:cs typeface="Calibri Light"/>
            </a:endParaRPr>
          </a:p>
        </p:txBody>
      </p:sp>
      <p:cxnSp>
        <p:nvCxnSpPr>
          <p:cNvPr id="10" name="Straight Connector 9"/>
          <p:cNvCxnSpPr/>
          <p:nvPr/>
        </p:nvCxnSpPr>
        <p:spPr>
          <a:xfrm flipH="1" flipV="1">
            <a:off x="2241550" y="2013798"/>
            <a:ext cx="395432" cy="1186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721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a:t>
            </a:r>
            <a:r>
              <a:rPr lang="en-US" dirty="0" err="1"/>
              <a:t>UnBoxing</a:t>
            </a:r>
            <a:endParaRPr lang="en-US" dirty="0"/>
          </a:p>
        </p:txBody>
      </p:sp>
      <p:sp>
        <p:nvSpPr>
          <p:cNvPr id="3" name="Content Placeholder 2"/>
          <p:cNvSpPr>
            <a:spLocks noGrp="1"/>
          </p:cNvSpPr>
          <p:nvPr>
            <p:ph idx="1"/>
          </p:nvPr>
        </p:nvSpPr>
        <p:spPr/>
        <p:txBody>
          <a:bodyPr>
            <a:normAutofit/>
          </a:bodyPr>
          <a:lstStyle/>
          <a:p>
            <a:r>
              <a:rPr lang="en-US" dirty="0"/>
              <a:t>Any Data converted to Object is called BOXING.</a:t>
            </a:r>
          </a:p>
          <a:p>
            <a:r>
              <a:rPr lang="en-US" dirty="0"/>
              <a:t>Boxing is implicit conversion.</a:t>
            </a:r>
          </a:p>
          <a:p>
            <a:r>
              <a:rPr lang="en-US" dirty="0"/>
              <a:t>Widely used when creating functions that could be applied on all Types.</a:t>
            </a:r>
          </a:p>
          <a:p>
            <a:r>
              <a:rPr lang="en-US" dirty="0"/>
              <a:t>Any Data that is boxed needs to be UNBOXED.</a:t>
            </a:r>
          </a:p>
          <a:p>
            <a:r>
              <a:rPr lang="en-US" dirty="0" err="1"/>
              <a:t>UnBoxing</a:t>
            </a:r>
            <a:r>
              <a:rPr lang="en-US" dirty="0"/>
              <a:t> is a feature of re-converting an Object back to the Boxed Type.</a:t>
            </a:r>
          </a:p>
          <a:p>
            <a:r>
              <a:rPr lang="en-US" dirty="0" err="1"/>
              <a:t>UnBoxing</a:t>
            </a:r>
            <a:r>
              <a:rPr lang="en-US" dirty="0"/>
              <a:t> is Explicit operation where U need to use C Style casting to convert back to the Type from which it was BOXED. </a:t>
            </a:r>
          </a:p>
          <a:p>
            <a:r>
              <a:rPr lang="en-US" dirty="0"/>
              <a:t>Only BOXED Data could be UNBOXED to the same type. </a:t>
            </a:r>
          </a:p>
        </p:txBody>
      </p:sp>
    </p:spTree>
    <p:extLst>
      <p:ext uri="{BB962C8B-B14F-4D97-AF65-F5344CB8AC3E}">
        <p14:creationId xmlns:p14="http://schemas.microsoft.com/office/powerpoint/2010/main" val="2894293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Transfer of program is based on decision (except for switch)</a:t>
            </a:r>
          </a:p>
          <a:p>
            <a:r>
              <a:rPr lang="en-US" dirty="0"/>
              <a:t>There are two kinds of control statements</a:t>
            </a:r>
          </a:p>
          <a:p>
            <a:pPr marL="146110" lvl="1">
              <a:spcBef>
                <a:spcPct val="75000"/>
              </a:spcBef>
            </a:pPr>
            <a:r>
              <a:rPr lang="en-US" dirty="0"/>
              <a:t>Selection Control Structure</a:t>
            </a:r>
          </a:p>
          <a:p>
            <a:pPr marL="146110" lvl="1">
              <a:spcBef>
                <a:spcPct val="75000"/>
              </a:spcBef>
            </a:pPr>
            <a:r>
              <a:rPr lang="en-US" dirty="0"/>
              <a:t>Repetition Control Structure</a:t>
            </a: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22</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Control Structures</a:t>
            </a:r>
          </a:p>
        </p:txBody>
      </p:sp>
    </p:spTree>
    <p:extLst>
      <p:ext uri="{BB962C8B-B14F-4D97-AF65-F5344CB8AC3E}">
        <p14:creationId xmlns:p14="http://schemas.microsoft.com/office/powerpoint/2010/main" val="10150298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the single-selection structure (if)</a:t>
            </a:r>
          </a:p>
          <a:p>
            <a:r>
              <a:rPr lang="en-IN" dirty="0"/>
              <a:t>the double-selection structure (if...else)</a:t>
            </a:r>
          </a:p>
          <a:p>
            <a:r>
              <a:rPr lang="en-IN" dirty="0"/>
              <a:t>the multiple-selection structure (switch)</a:t>
            </a:r>
          </a:p>
          <a:p>
            <a:r>
              <a:rPr lang="en-IN" dirty="0"/>
              <a:t>the inline conditional operator ?:</a:t>
            </a:r>
          </a:p>
          <a:p>
            <a:pPr marL="0" indent="0">
              <a:buNone/>
            </a:pPr>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23</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Selection</a:t>
            </a:r>
          </a:p>
        </p:txBody>
      </p:sp>
    </p:spTree>
    <p:extLst>
      <p:ext uri="{BB962C8B-B14F-4D97-AF65-F5344CB8AC3E}">
        <p14:creationId xmlns:p14="http://schemas.microsoft.com/office/powerpoint/2010/main" val="7265580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420" y="1887176"/>
            <a:ext cx="5885651" cy="3599224"/>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24</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if  else</a:t>
            </a:r>
          </a:p>
        </p:txBody>
      </p:sp>
    </p:spTree>
    <p:extLst>
      <p:ext uri="{BB962C8B-B14F-4D97-AF65-F5344CB8AC3E}">
        <p14:creationId xmlns:p14="http://schemas.microsoft.com/office/powerpoint/2010/main" val="374201818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defRPr/>
            </a:pPr>
            <a:r>
              <a:rPr lang="en-IN" dirty="0"/>
              <a:t>Switch Statement</a:t>
            </a:r>
          </a:p>
          <a:p>
            <a:pPr marL="0" indent="0">
              <a:buFont typeface="Wingdings" panose="05000000000000000000" pitchFamily="2" charset="2"/>
              <a:buNone/>
              <a:defRPr/>
            </a:pPr>
            <a:r>
              <a:rPr lang="en-IN" dirty="0"/>
              <a:t>   </a:t>
            </a:r>
            <a:r>
              <a:rPr lang="en-IN" sz="2800" dirty="0"/>
              <a:t> </a:t>
            </a:r>
            <a:r>
              <a:rPr lang="en-IN" dirty="0"/>
              <a:t>switch(expression)</a:t>
            </a:r>
          </a:p>
          <a:p>
            <a:pPr marL="0" indent="0">
              <a:buFont typeface="Wingdings" panose="05000000000000000000" pitchFamily="2" charset="2"/>
              <a:buNone/>
              <a:defRPr/>
            </a:pPr>
            <a:r>
              <a:rPr lang="en-IN" sz="2400" dirty="0"/>
              <a:t>     </a:t>
            </a:r>
            <a:r>
              <a:rPr lang="en-IN" dirty="0"/>
              <a:t>{ case constant-expression : </a:t>
            </a:r>
          </a:p>
          <a:p>
            <a:pPr marL="0" indent="0">
              <a:buFont typeface="Wingdings" panose="05000000000000000000" pitchFamily="2" charset="2"/>
              <a:buNone/>
              <a:defRPr/>
            </a:pPr>
            <a:r>
              <a:rPr lang="en-IN" dirty="0"/>
              <a:t>	statement(s);</a:t>
            </a:r>
          </a:p>
          <a:p>
            <a:pPr marL="0" indent="0">
              <a:buFont typeface="Wingdings" panose="05000000000000000000" pitchFamily="2" charset="2"/>
              <a:buNone/>
              <a:defRPr/>
            </a:pPr>
            <a:r>
              <a:rPr lang="en-IN" dirty="0"/>
              <a:t>	 break; </a:t>
            </a:r>
          </a:p>
          <a:p>
            <a:pPr marL="0" indent="0">
              <a:buFont typeface="Wingdings" panose="05000000000000000000" pitchFamily="2" charset="2"/>
              <a:buNone/>
              <a:defRPr/>
            </a:pPr>
            <a:r>
              <a:rPr lang="en-IN" dirty="0"/>
              <a:t>      case constant-expression : statement(s);</a:t>
            </a:r>
          </a:p>
          <a:p>
            <a:pPr marL="0" indent="0">
              <a:buFont typeface="Wingdings" panose="05000000000000000000" pitchFamily="2" charset="2"/>
              <a:buNone/>
              <a:defRPr/>
            </a:pPr>
            <a:r>
              <a:rPr lang="en-IN" dirty="0"/>
              <a:t>             break; </a:t>
            </a:r>
          </a:p>
          <a:p>
            <a:pPr marL="0" indent="0">
              <a:buFont typeface="Wingdings" panose="05000000000000000000" pitchFamily="2" charset="2"/>
              <a:buNone/>
              <a:defRPr/>
            </a:pPr>
            <a:r>
              <a:rPr lang="en-IN" dirty="0"/>
              <a:t>            /* you can have any number of case statements */</a:t>
            </a:r>
          </a:p>
          <a:p>
            <a:pPr marL="0" indent="0">
              <a:buFont typeface="Wingdings" panose="05000000000000000000" pitchFamily="2" charset="2"/>
              <a:buNone/>
              <a:defRPr/>
            </a:pPr>
            <a:r>
              <a:rPr lang="en-IN" dirty="0"/>
              <a:t>      default :</a:t>
            </a:r>
          </a:p>
          <a:p>
            <a:pPr marL="0" indent="0">
              <a:buFont typeface="Wingdings" panose="05000000000000000000" pitchFamily="2" charset="2"/>
              <a:buNone/>
              <a:defRPr/>
            </a:pPr>
            <a:r>
              <a:rPr lang="en-IN" dirty="0"/>
              <a:t>      statement(s);</a:t>
            </a:r>
          </a:p>
          <a:p>
            <a:pPr marL="0" indent="0">
              <a:buFont typeface="Wingdings" panose="05000000000000000000" pitchFamily="2" charset="2"/>
              <a:buNone/>
              <a:defRPr/>
            </a:pPr>
            <a:r>
              <a:rPr lang="en-IN" dirty="0"/>
              <a:t>    }</a:t>
            </a:r>
          </a:p>
          <a:p>
            <a:endParaRPr lang="en-IN"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25</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switch</a:t>
            </a:r>
          </a:p>
        </p:txBody>
      </p:sp>
    </p:spTree>
    <p:extLst>
      <p:ext uri="{BB962C8B-B14F-4D97-AF65-F5344CB8AC3E}">
        <p14:creationId xmlns:p14="http://schemas.microsoft.com/office/powerpoint/2010/main" val="160706571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592" y="1537855"/>
            <a:ext cx="3065318" cy="3979718"/>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26</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 switch</a:t>
            </a:r>
          </a:p>
        </p:txBody>
      </p:sp>
    </p:spTree>
    <p:extLst>
      <p:ext uri="{BB962C8B-B14F-4D97-AF65-F5344CB8AC3E}">
        <p14:creationId xmlns:p14="http://schemas.microsoft.com/office/powerpoint/2010/main" val="20156111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sz="2800" dirty="0">
              <a:latin typeface="+mn-lt"/>
              <a:cs typeface="Arial"/>
            </a:endParaRPr>
          </a:p>
          <a:p>
            <a:pPr marL="0" indent="0">
              <a:buNone/>
            </a:pPr>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27</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Decide on Decision Making Structures</a:t>
            </a:r>
          </a:p>
        </p:txBody>
      </p:sp>
      <p:sp>
        <p:nvSpPr>
          <p:cNvPr id="5" name="Rounded Rectangle 4"/>
          <p:cNvSpPr/>
          <p:nvPr/>
        </p:nvSpPr>
        <p:spPr>
          <a:xfrm>
            <a:off x="5633025" y="1433941"/>
            <a:ext cx="2878282" cy="43389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IN" sz="1600" dirty="0">
                <a:solidFill>
                  <a:srgbClr val="000000"/>
                </a:solidFill>
                <a:latin typeface="Calibri Light"/>
                <a:cs typeface="Calibri Light"/>
              </a:rPr>
              <a:t>The mobile company has branded customers into  four bands Bronze, Silver, Gold and Platinum. </a:t>
            </a:r>
          </a:p>
          <a:p>
            <a:pPr marL="285750" indent="-285750">
              <a:buFont typeface="Arial" panose="020B0604020202020204" pitchFamily="34" charset="0"/>
              <a:buChar char="•"/>
            </a:pPr>
            <a:r>
              <a:rPr lang="en-IN" sz="1600" dirty="0">
                <a:solidFill>
                  <a:srgbClr val="000000"/>
                </a:solidFill>
                <a:latin typeface="Calibri Light"/>
                <a:cs typeface="Calibri Light"/>
              </a:rPr>
              <a:t>He has been told that freebies are to be given to them based on their band. </a:t>
            </a:r>
          </a:p>
          <a:p>
            <a:pPr marL="285750" indent="-285750">
              <a:buFont typeface="Arial" panose="020B0604020202020204" pitchFamily="34" charset="0"/>
              <a:buChar char="•"/>
            </a:pPr>
            <a:r>
              <a:rPr lang="en-IN" sz="1600" dirty="0">
                <a:solidFill>
                  <a:srgbClr val="000000"/>
                </a:solidFill>
                <a:latin typeface="Calibri Light"/>
                <a:cs typeface="Calibri Light"/>
              </a:rPr>
              <a:t>Suresh decides to use a Switch Case for this scenario</a:t>
            </a:r>
          </a:p>
        </p:txBody>
      </p:sp>
      <p:sp>
        <p:nvSpPr>
          <p:cNvPr id="7" name="AutoShape 4" descr="data:image/jpeg;base64,/9j/4AAQSkZJRgABAQAAAQABAAD/2wCEAAkGBxQSEBUSEBIUFBQVFxUUFhgWFhUXFRUVFxYWFxgVFRQYHCggGBolHRUWITEiJSorLi8uGB8zODMsNygtLi0BCgoKDg0OGBAQGiwlICUsLDQsLCwsNCwvLCwsLCwsLCwsLCwrLCwsLCwsLCwsLCwsLC8sLCw0NCwsLywsLCwsL//AABEIAMEBBQMBIgACEQEDEQH/xAAbAAABBQEBAAAAAAAAAAAAAAAAAgMEBQYBB//EAD0QAAEDAgMFBQYFBAEEAwAAAAEAAhEDIQQSMQUiQVFhBhMzcYEycpGhsbIjQlKC8BQVYsHxNEPR4RaSov/EABoBAQEAAwEBAAAAAAAAAAAAAAABAgMFBAb/xAAoEQEAAgIBAwMEAgMAAAAAAAAAAQIDERIEITETFFEiQWHwMuEzodH/2gAMAwEAAhEDEQA/APcUIQgEIQgyu2h+O/8Ab9rVDAU3bI/Hf+37WqIAgAEoBdASatQNBcdBGnUwgWAgkCJOpgdTyHwKqcdtFwMNtDpbFy5uXQjzOvRVRbWqSWg5cxfOoDiZJDi5rR6OK89uorHaO7fTp7T3ns1IxLLbwu7J+4cP50S21mnRwscuv5uXndZH+0Vj/wBxus2cNee7Td9V0bOrN0eHXzRLCZHGCWGVh7mfhn7avy2ULsLLYbaFWm4tfIJcHOscx0ndcAY8p81f4LaAfEi7iQAL2iZJ+K20z1tOvDVfBavdLhEJYC7C3tJGVchOQiEDcLkJyEl7gNSBJi548kCITdR4aJJAFhfrYKox+1yWkMBAc0j/ADDriWweAVRUZWrEu4OiSYh0CBqQOH5cyitQ/FsEy4WcGHo46D+dUCu0zvCzsmv5uXndZpvZ6s6+Z5nk15B9e6H+0l+xazL5jrO9mbccd6m0T+5BqoSSFm8PiqtIgPBguzH/ACPncH0JV1hceHAZoBgknRog6X4wgkEJJCdKSQgvuzfhO98/a1WyquzvhO98/a1WqAQhCAQhCAQhCAQhCDMbYH47/wBv2tUUBS9r+O/9v2tUYBAh7w0AniWt9XEAfMhd/poZnqNl5GQggQSHOLYHEkSY4A30TVJueq7NAawEPa42IMOa8DTgR8eSn4Z2bfdxnIDwbzPU6/AcF5st9zxbqV13Q8FsMOOapHO9x6D8x6m3IK2o90yoGd3mdE5nQ74Tpx0jRN1XTFyIM249F01Vrrqvhla1reT21sS8NApcToAc1t6QZgC0eqkU6wewGo1rpExlt5QeKgd8ud+svU772x49jbsHRrsJY3KJNjdvQgfltBtpKqxgu4fLgCw65r5erjxb/lqOKtKtSWkNOUniOC73siHX59VrnUtkWmDTRkIEHLugAAQC50fC4+KlQq+m3K7uTdpBdRJ5DWn6TbpI4KVgHS2P07s5sxMC5NhxlenFk32ab113PQiE5C5C3tRo21soFN4qAvdZoykAmcr2lzXAga3gRxMpW1H5iKQIMxmA9pk3Y8HQXb/ISG1QXFxuxpyj/J/F3pp8eaikUNlB7s9Sw1vFvTQn5BWjagpPYKdIGfaebuA6mOZHzUSrUDmkG4KO+QTds1qj6eWk6C7dOkZTrJIkacOakYXGO7sZzmdEmQ0X5WtCqTXXP6hA93TK7CX0u7JmRFjyzN0/2qwYXuXGY7t1iTfL1J/T11HUKRXqBzcpmDySv6gRBEjSOiBp5yOhxABmJcJEBo+v1ThCYpiJokmAA6meJpg+zfWNPIgJyi6RfUWNov8AwoND2e8J3vn7Wq0VZ2f8N3vn7WqzQCEIQCEIQCEIQCEIQZva3jv/AG/aFCrOIY4tbnIBIbIGYjhJsJU7avjO/b9oVXtRs0nSHEW9nUQZzRxAiYgzyKT4I7yawMdxTYx2ZtQ2sQRT9rKZuY9mTfndTKtaTbTQeQUOnWlzDmDopkyBAJMXA4Kqxm0yx5bnY0DSWk8AYkHW65c2e7htom1+aXnWaq7TcGMdma3NmkkEixAnWwvPFdpbYIY5xLSAQA4AhsmeBPCJTkem0mZczKkp7Sc17G1Mpz6QII+fl8U2zbYggvbNspgxqJBE3MXV5QnCV9K5KqKu0CGNf3lMBwbEgySRJi+iK+PcxrczmtJzG7ToMsWm2qHFZ4oE0yR7VMio301HqLeql0CDUDhl3hqbEA3gHjeLdFVbKxwqZt9jh7O6COEwZ9FL2RVBbTFiQAL9OPmtmOdWhhav0yuYRCXCIXQeRmcTiPxatScwYC1h9nKdHUyOMOAMnn6lLjlDW/pA+JuSouLrS+pvBxL2gujKTBFnN4EaKBt3EtDN9waC6BMw6xsY+N+Sirllf4J1tYHisfQxYaazC0Nd3T3ENILYAGove+s8SkPxjO5pGBBe+OQ39eiDa5kZlnNpY1rqZex7XmnexDsoPG2mk+ibwu0xWc+plBDGa9S02+75INNK4Vk8FjmPghlOMwEl4a4XGjV3FbTZnq/h5shOY2tJgHqg1NYwGP4seP8A6usR5XlSGNhxF4+X/KosLjAcNLTILZHx09NPRXGDrZpMHz4f8oNLsDw3e+ftarNVuwvDPvH7WqyQCEIQCEIQCEIQCEIQZ3anjO9PtCrtoMmkYDyeAYd6fWxHSD5FWW0/Gd6faFFfTDmlpmCCDBIMHkRcJMbjRE6lnKeJkzM7p4ROh04aFVuL2Y59V1VlcszDKQGg2gAi/uhdxJdTqFrmlsXDSWk5TMCW20lONrrkzE1nTqRETGzLdjgCiBUMUnF5kA5yXNcQeQ3YXW7HbFVneHu6hkNj2HA2LT8vIBPd8jvk2vE1g9mFtRr6tZ1XIIYCAAPPmm/7IO6LDUObOXh0XEgAtibi30Unvkd8mzii1djOLmOFcgsaxrdwGMrQJAJi5EpeI2Y94ZmxLi9hcQ7I2b5YEC1svzT/AHyO+TcpxP7OD6U97WNW4MkBuUAX0Vn2ZBc5oytdlAmTppcDiZWfxGItHO3px+VvVarsdhJb3rmNM+w8Ok8nNLeC2Ya8rw15tVpLRwiE5C5C6bnMF2jluIdJeZ0L25fRp0c0SP5dQawZUaWvaHNN4PxB+a0fbfZ5dTFVgcSwHMc7QxrBcnK7UnpyWKoYlRU3D4KjTa5rKbQHAtd1B1BOsLjsDRLAw0xlbJaLwCdU13yO+QP4fCUmBwYxoDxDuovY/E/FLw9GnTaWsaGtMyBxkR9FF75HfIOjZWH17ptvPh6qQMPTl5yCaln/AOQPNRu+Qa6B4NZTZkpjK2RYTGuY/Jp+K0OwqZyZiHCeJNiOYCyLHGpUaxsS4wJMAk9fQD/lbzBYcMphoGXmJmDxgoNBsLwz7x+jVYqu2H4Z94/RqsUAhCEAhCEAhCEAhCEGf2n4zvT7QmApG0vGd6faEw1VGY7ZYANpuxDQ1oYC6oSXZnaANa3T6cFitm9oKdR2QZmu5OaWk/Gy9fA5rz7tV2Mh7q9LMTvVar3uHtE+y1o/lwvNmxRPd68GbX0yj9/yXe/VHjMNiLGjUDXDVj2gtd5O1B8/iqqptTFMMVGhh6sMfGV5IpvxL27bE113vllMNtuoJz927Thljnqo79s1h+Zno0/+VfSk22Jr8kmrigBJMRc9BzKy+Hr42r7Iaxp/O5sR5Am6u8LsSrXy0A4uc4Ey7K3OQCTAFgLHVTh31tN6jZGyNpNxeJZQpZgXkta9zD3YcAXZSesctSF7Rs7BilTDQ1rTALg2cuaLkSqjsd2aZg6RyhwNQMc9jiHBtRoglp9fkFooXuxY4r3c7Nl5zr7EwiEuFyFuaTFeg17S17Q5p1BEg8bgrxztj2cxGFruq0n1H0z+I85A2jTLnkNpMHTpzC9pIUfF4RlVuWqwPbIMOEiRpI4oPD6m1Gtph1SQ2wMNcQD1gW9V0bZpG4qCPX/wtptrseaYdUp7zQypUfMDTeyNYNZE26LJ43so0OO6aTpaIG7JdGWGnnI0i6ikU9pscYa9vD69Ug7YpfrE+v8A4Sf/AIvV4Gbx7INxqLTddb2UqE7ziJ5ADzQN1tuUWjeqD0BJ+ACVjMY4tApghz/ZkEETxIOnqrTZnZRrS0saCXHKHuuA7lmiGn0Ws2R2Ya3eqtBJBDmOAMOzWc1wPIed/RBUdhuzlSmDWxLnlzpa6nVaIa5rpa9h4W+vRbNycISCqi32J4Z94/RqsFX7F8M+8fo1WCihCEIBCEIBCEIBCEIKDaXjO9PtCZan9peM70+0JgKocCVlBEEAjqktTgQVO0ez7KpLhZ7ntcSZIgANIAHQfFUeJ7OvbqwuZ3pZa7ixxOR2QWj2GmY4mwErahLatVsVLeYbaZr18S85PZynfPTyltTun7rSGOPsEkASHAsiP1tmFJodmWtmKTpa4MeA1uZs+y6w3mm1wbA30MeghLCw9vVn7m7J4TsoZ34Ba8f5NqM4kHVp8+Mi9nLS7P2bTotysFsxeM28WkgDdJvoPNSQlhba4618Q1XyWt5l0JULgSgs2tyFwhLXCgQUgpwpBRSComLwNOoHB7Qc4AcdHENMt3hcQbjkVMKQUFTV2HSJcQC0uLXbpjK5oADmCLEhrQeYHUz3+00r7ti4PAkw1w4s/TPGNZM6mbIpsoGRTAmABJkwNTESeZsFwpwptyBtyQ5OOTZQW2xfDPvH6NVgq/YvsH3j9GqwUUIQhAIQhAIQhAIQhBQ7S8Z3p9oTDU9tLxnen2hMtVQ41ONTbUtqBwJYSAu5wIki5gdTcwPgUDwSwojcbTtvi7iwe8NR/OY5p2niWG4cPaya/m/T5rHlHyvGUkJQSAUoLJCwlBICVKIUuFclclAFIKUUkopJSClFMVMSwFoLmgunLfXLrHkgUU2VFZtai7JFQfiBxb+3WeXH4FKo46m8NLXg55y83ZZmB0hA6UgpUzpdIKBDk2UtyQUFtsXwz7x+jVYKv2L4Z94/RqsFFCEIQCEIQCEIQCEIQUG0vGd6faEw1PbT8Z3p9oTDVUOtRVrBjS46CNNbmE2+qGgE8S1vq4gD5kI7iG53iahGSLXhzi0gc4JPSbrRmzenH5Z0pylX4/ajgYbaHSIuXNy8Ryk69FUEVqglshuYvB1AcTJIcS1uvJxWlwmxgTmqQTre4HkD7R6n0AVnSFNtTLkkxOZ0E+k6LlTGXNO8ltR+/Z7ovjxdqxuWE/tNY6VRrNiNedqbvqut2fXbEPDiDmiWE5ucEsM+hW9x9d1gzjyBndvrMRYD1ToqBzN8NdImMtvKCr7as2msT3j76/s91Ot6YrBbUq03ZXzd+d1jmOk2cAQLcAR1WlwG1BUiRdxMAXAAEyT6Lr8JSrMs2BwBu3oR+k6aKtGE7l+8A6mdS6+X3jxH+WvNXHky4ZjvuspeMeWJ7alog5KlV+HeWENMlu41sAQDJB/181Oldel4vG4eC0akqUEpMrkrNHSVD2hj20mlzrxlloIzQ5waDE6T9Cl43Fim3MQSJa20WzEAG/CSFQ4lpLQ58OqFoZJAk5S4yIG77RJPWArEbRW7V7RVC7cOXJULmkWltw1rwbaHT5KjGCrOgEloEluYwZOsB29f3VrtnbFaCHP16a+n6R5XPNWmCxbWVHU2UQxoA34G8eN9Tq35rPevCa2wTezlXm/0ZVI+IpJH9rrUyCHkETEnKROsB7WfIrcbZxNYvYaJ3WnORAsRu/ukOJy9PJWGJx+WkS4d5AuIG96aeibk4sFgNqVaJaxwMMDoaZGs3IiSJPCR1WkwW1GvaMxAIaC51g2eQkpdbAUq1MEM7skTlOgPQD2D5Qq3D4fu3ZHxDrNJjU8CdATwdoePNSdSRuF45NuTFGsc2V03zGTGgIEQPP6p4rBkuNi+GfeP0arBV+xPDPvH6NVgooQhCAQhCAQhCAQhCDPbT8Z3p9oTAT21PGd6faFErPIY4tbmcASGyBmPKTYIO4cB9V2aA1gLXtdcEGHNeBpwI+PJWGHM77tT7AP5W9ep1Pw4Ks2aB/T0mMdmbUNrERT9rIQb29m91NqVpNvTyXDy5t3mXs4ajUJdQzFyIM+fRdL1EFZKzqerMseCT3i53ij51zMnqWXieqOkEAxPELueRDr8+qYzLmZYzeTiRTZlPcm4guokzoBGQ+U26GOCmYCpLYtu7o3sxIFpJIB1n4KFiz+HmHtUiKg8h7Q9RI9VJYfxJEbw46xqA08b/wA0Xq6TLMX18sctd12myuEpMqPj6xbTc5pYHAHLnMMzcA49V1nlU2NxAfVc85ctMES3eD2GHNIOkgyI5k9F3DVIu/23Xj9LeDR/OvFVtIgtptgtDiahaRGUC+SBoATYdEt9aSTzWzSLKo8EtJJ3Zi9r2uOKUcQq5lfmnA9NCWcQuf1Si5lyU0Hq9XNFyIINjExwPRdq1WvBa8SDYqOuEKjrSSHMfd9ODJE52atd1NoPl1U6hVzNkkE/mjgeUFV9Uw6nU5Hu3dWu0+cKXh7EtnyEfEysLQQ0Ww/DPvH6NViq7Yfhn3j9GqxWDIIQhAIQhAIQhAIQhBnNqn8Z37ftCrdogGkQQ4i3s6tgzmA4xExeeRVjtbxn/t+0KvxjZYYDibEZSAZ53sY1i/kVjf8AjP7/ANWv8oPU60uYS7NFM3iJJy70cEzisVkbPEmBOknn81Eo4qSDMy0iSInQ6cNCo22KbqlIhh3gQ5vUjhPkSvl+Uz2daKH+8fAd35g6WpifIEaeqfqbQLWNkgOM31aI1IE/KeKx9TE1nU20nYV5cwFrX70AGNRlgmw4wptXA1f6RjQB3jS8loIuHuJgHSdPmrqY+68YlojiXtAcahM6AhsHjBgAj4ruJ2jLWubULJaXRDTOmsgrK19oYms1tLuHNIIlxkAkCJuAGi86lObcpVGtosptc/KxzXFoJvu6xzuso5R22nCG3NUc1XUcQ5wkViYAJ3afGf8AHoVS4DbNd9QNqYcsaZl29aASNRzsqjZ+LxNNrgKDyXta2SHDLAdeIv7XMaKzMynCG92fiw/M0kE6EjiCLGOCf2bWDmU9PZbr5fVZjYDHUqZdVs470a5WtbaY46q62GTuiAcoAMnSBqFs6e8zlrH5YZaRFJlfyq/b3/Tvsx3MPMW/xP6+I6wpsqFtinmovEUzafxLMEfmkAwRwK+jctmWVbjWzIvrc8eqrcRtUtqFoDTBAiTmMgG1uq5Sr/T6Qf8ARXaVFraj6gnNUy5r23RAgcFuYbSsJi85eLbri23++qYo7ULnFrMt5LLnegwZ+qh/2xmcvD6oLiXECoQ0k/46FdobMpMLHMBDmaGbutG9zQSxth+Rzy1hDban2pFvmnKu3A1zgQBAEX4wDB+fwUL+gp906lvZXkuN7ySDY8NFyts6m7PmzfiZJvpkEAt5IbWTdrDf03WNfx4gG/S6Q7bbRE5YLQ7jq5mYellW4jZdN5BJeN0MOV5GZo0Do10S6uzaTjJB/wC3YGwFOcoA5QSENrZmPD6JNrOGnNruqtsHiA4mD6f7lZVrG02ZGzBdNzNy7OfkCr/YL5YTmnm2NDzlY28LDY7C8M+8fo1WSrdg+G73z9rVZLUzCEIQCEIQCEIQCEIQZra3jv8A2/aFDe0OBB0Ig3It5hStsH8d/wC37WqKCgzdSoWPhwIIMwSDY6CR0t6qQ3EdUntPhstN1ZoADQXOjMXvNgAANSspsztIyo/uyHsf+l7cp5x818/1PS2peZiOzsdPki9I+Wu79Hfqr7/kld8vLpv0su/R36rDXXe+UNLLv0d+qw103Xxga0kmABJPIK6NLDEYm0c7eguf9D1V/wBnqW5nIaZu1wMnqDyXn2xNrDF4htKm2o0OkNqOYe7zNGbKTw9dSeq9Rw9MNaAGhvMN0niun0PTWi/O0eHh6zJERxhIlJeAQQQCDwNwfMLkrkrsOa842o3uq7mZmuIMnKMrQTctDeGsIZXstN2y2Y+tRzUg99RginTBaGFxIkuJ6deC80we1HioaVZga5pIlplsjULZFmEw0/fI75VwqydfRDayyRY98jvlXmsh1ZBYd8uGuq81dOCi7Q2jkbIEngOZQWT60ui58rnrboPqVtdn08tJozZrWMQY4SFjexODrVXCvWbkZAfScx2pBIcx4N/4VuSVrtO2dYX/AGf8N3vn7WqzVX2e8J3vn7Wq0WDIIQhAIQhAIQhAIQhBltsn8d/7ftaooKk7ZP47/wBv2tUMFA6CsZ2g7KNzGtTmbve9zpcXE6AfzVbEFdWGTHF41LPHkmk7h5nj8BiTBoVsj22LHNaabvWMzT526hU1faGOpmKoDevdgtP7gYXrOJ2a1xzCzi8PJ1ndykR5KA/Z7mxmZmb3j2nL7WQlxpugWtuAzzJtC5lulyU8Vi0f7dKnWUnz2ed4Pb1Zs53MfMflLYF54a6fBRnbZxOgqNPQU7r0VuyqRjvKRac5pv3WuDT+Qzl3muGW40zieMSKGymNiKbhDsjwAAWn8pEDeaZFxpPQxq9O+/8AG2+vj87h57hRtCt+ZtJp/O5gzftbck/yVe09h1KwbRzk2Jl+UOeRrYQBx/2VsqGytMwaCHX4te3mOLT59dbFWWGoNY3K3QEkSZieput+PpL2nd4iI/Dz5esrEfQidn9jswtMimC3Plc5pIIa+IOWP/eitpTUrsrp1rFY1Dm2mZncnJRKblErJC5WU7Sdlm1BnpNALWta2mxrWgkv3nud5H/8rTyuSg8k2j2flxBzMqNJZnYeI1Bix06FVlTZNdnEvHR7gfgSvZsRhGPy5mg5XZxyzQWyednFVX9hDcga7dGZpBFshu3K3QubAEnmfJZcoY8XlzKdUAjLVvrqemqQMBWd7IeOrnkf7Xp9HYzobnbTPtMcQBNvZq+sXbwzDkU5R2RpmDBq14ba3B7CLgnkdJ1te7hOMvOMP2cJ3q73Pi+XM4MHUkrU7L7Mlzg9+6AGPZYFpGpblBtw1Wpw2z2sIdq4SM2mYH9QFif/AHopIAAgCAOAUm3wsVIo0WsGVjQ0XMCwv0SiUEpJKwZtD2d8J3vn7Wq1VT2b8J3vn7Wq2QCEIQCEIQCEIQCEIQZTbX/UP/b9rVDC6hB0JQQhApKCEIhQXUIVAUpCFFdCEIRAhCFRxBQhBwpJQhQcKSV1CKQUlCEHCkFdQg0PZvwne+ftarZCEAhCEAhCE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http://coveraz.org/wp-content/uploads/2014/11/metal-lev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275" y="2011363"/>
            <a:ext cx="2422525" cy="24225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www.clipartsalbum.com/cliparts/screenbeans/1032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1" y="3222626"/>
            <a:ext cx="1890949" cy="19970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575" y="2011363"/>
            <a:ext cx="2099225" cy="584775"/>
          </a:xfrm>
          <a:prstGeom prst="rect">
            <a:avLst/>
          </a:prstGeom>
          <a:noFill/>
        </p:spPr>
        <p:txBody>
          <a:bodyPr wrap="square" rtlCol="0">
            <a:spAutoFit/>
          </a:bodyPr>
          <a:lstStyle/>
          <a:p>
            <a:r>
              <a:rPr lang="en-US" sz="1600" dirty="0">
                <a:solidFill>
                  <a:srgbClr val="000000"/>
                </a:solidFill>
                <a:latin typeface="Calibri Light"/>
                <a:cs typeface="Calibri Light"/>
              </a:rPr>
              <a:t>This freebie goes to GOLD!</a:t>
            </a:r>
            <a:endParaRPr lang="en-IN" sz="1600" dirty="0">
              <a:solidFill>
                <a:srgbClr val="000000"/>
              </a:solidFill>
              <a:latin typeface="Calibri Light"/>
              <a:cs typeface="Calibri Light"/>
            </a:endParaRPr>
          </a:p>
        </p:txBody>
      </p:sp>
      <p:cxnSp>
        <p:nvCxnSpPr>
          <p:cNvPr id="10" name="Straight Connector 9"/>
          <p:cNvCxnSpPr/>
          <p:nvPr/>
        </p:nvCxnSpPr>
        <p:spPr>
          <a:xfrm flipH="1">
            <a:off x="1116287" y="2606894"/>
            <a:ext cx="1" cy="657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2452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Enums</a:t>
            </a:r>
            <a:endParaRPr lang="en-US" dirty="0"/>
          </a:p>
        </p:txBody>
      </p:sp>
      <p:sp>
        <p:nvSpPr>
          <p:cNvPr id="3" name="Content Placeholder 2"/>
          <p:cNvSpPr>
            <a:spLocks noGrp="1"/>
          </p:cNvSpPr>
          <p:nvPr>
            <p:ph idx="1"/>
          </p:nvPr>
        </p:nvSpPr>
        <p:spPr/>
        <p:txBody>
          <a:bodyPr>
            <a:normAutofit/>
          </a:bodyPr>
          <a:lstStyle/>
          <a:p>
            <a:r>
              <a:rPr lang="en-US" dirty="0"/>
              <a:t>User Defined named Constants are called </a:t>
            </a:r>
            <a:r>
              <a:rPr lang="en-US" dirty="0" err="1"/>
              <a:t>Enums</a:t>
            </a:r>
            <a:r>
              <a:rPr lang="en-US" dirty="0"/>
              <a:t>.</a:t>
            </a:r>
          </a:p>
          <a:p>
            <a:r>
              <a:rPr lang="en-US" dirty="0"/>
              <a:t>Represented as Objects of </a:t>
            </a:r>
            <a:r>
              <a:rPr lang="en-US" dirty="0" err="1"/>
              <a:t>System.Enum</a:t>
            </a:r>
            <a:r>
              <a:rPr lang="en-US" dirty="0"/>
              <a:t> Class. </a:t>
            </a:r>
          </a:p>
          <a:p>
            <a:r>
              <a:rPr lang="en-US" dirty="0"/>
              <a:t>Syntax in C#: ‘</a:t>
            </a:r>
            <a:r>
              <a:rPr lang="en-US" i="1" dirty="0" err="1"/>
              <a:t>enum</a:t>
            </a:r>
            <a:r>
              <a:rPr lang="en-US" i="1" dirty="0"/>
              <a:t> </a:t>
            </a:r>
            <a:r>
              <a:rPr lang="en-US" i="1" dirty="0" err="1"/>
              <a:t>WeekDays</a:t>
            </a:r>
            <a:r>
              <a:rPr lang="en-US" i="1" dirty="0"/>
              <a:t>{…..}’ </a:t>
            </a:r>
            <a:r>
              <a:rPr lang="en-US" dirty="0"/>
              <a:t> .</a:t>
            </a:r>
          </a:p>
          <a:p>
            <a:r>
              <a:rPr lang="en-US" dirty="0"/>
              <a:t>Has an underlying Type within, int is default.</a:t>
            </a:r>
          </a:p>
          <a:p>
            <a:r>
              <a:rPr lang="en-US" dirty="0"/>
              <a:t>Default initial value starts with 0.</a:t>
            </a:r>
          </a:p>
          <a:p>
            <a:r>
              <a:rPr lang="en-US" dirty="0"/>
              <a:t>Initial Values can be changed thro’ Code.</a:t>
            </a:r>
          </a:p>
          <a:p>
            <a:r>
              <a:rPr lang="en-US" dirty="0"/>
              <a:t>All </a:t>
            </a:r>
            <a:r>
              <a:rPr lang="en-US" dirty="0" err="1"/>
              <a:t>Enum</a:t>
            </a:r>
            <a:r>
              <a:rPr lang="en-US" dirty="0"/>
              <a:t> values in a Robust Application will be converted to numeric literals.</a:t>
            </a:r>
          </a:p>
          <a:p>
            <a:r>
              <a:rPr lang="en-US" dirty="0"/>
              <a:t>Use static function </a:t>
            </a:r>
            <a:r>
              <a:rPr lang="en-US" dirty="0" err="1"/>
              <a:t>Enum.Parse</a:t>
            </a:r>
            <a:r>
              <a:rPr lang="en-US" dirty="0"/>
              <a:t> to convert string to the specified </a:t>
            </a:r>
            <a:r>
              <a:rPr lang="en-US" dirty="0" err="1"/>
              <a:t>Enum</a:t>
            </a:r>
            <a:r>
              <a:rPr lang="en-US" dirty="0"/>
              <a:t> Type.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System.Enum</a:t>
            </a:r>
            <a:endParaRPr lang="en-IN" dirty="0"/>
          </a:p>
        </p:txBody>
      </p:sp>
      <p:sp>
        <p:nvSpPr>
          <p:cNvPr id="3" name="Content Placeholder 2"/>
          <p:cNvSpPr>
            <a:spLocks noGrp="1"/>
          </p:cNvSpPr>
          <p:nvPr>
            <p:ph idx="1"/>
          </p:nvPr>
        </p:nvSpPr>
        <p:spPr/>
        <p:txBody>
          <a:bodyPr/>
          <a:lstStyle/>
          <a:p>
            <a:r>
              <a:rPr lang="en-US" dirty="0"/>
              <a:t>All Enums are derived from </a:t>
            </a:r>
            <a:r>
              <a:rPr lang="en-US" dirty="0" err="1"/>
              <a:t>System.Enum</a:t>
            </a:r>
            <a:endParaRPr lang="en-US" dirty="0"/>
          </a:p>
          <a:p>
            <a:r>
              <a:rPr lang="en-US" dirty="0" err="1"/>
              <a:t>Enum.GetValues</a:t>
            </a:r>
            <a:endParaRPr lang="en-US" dirty="0"/>
          </a:p>
          <a:p>
            <a:r>
              <a:rPr lang="en-US" dirty="0" err="1"/>
              <a:t>Enum.IsDefined</a:t>
            </a:r>
            <a:endParaRPr lang="en-US" dirty="0"/>
          </a:p>
          <a:p>
            <a:r>
              <a:rPr lang="en-US" dirty="0" err="1"/>
              <a:t>Enum.Parse</a:t>
            </a:r>
            <a:endParaRPr lang="en-I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t>
            </a:r>
            <a:endParaRPr lang="en-IN" dirty="0"/>
          </a:p>
        </p:txBody>
      </p:sp>
      <p:sp>
        <p:nvSpPr>
          <p:cNvPr id="3" name="Content Placeholder 2"/>
          <p:cNvSpPr>
            <a:spLocks noGrp="1"/>
          </p:cNvSpPr>
          <p:nvPr>
            <p:ph idx="1"/>
          </p:nvPr>
        </p:nvSpPr>
        <p:spPr/>
        <p:txBody>
          <a:bodyPr>
            <a:normAutofit/>
          </a:bodyPr>
          <a:lstStyle/>
          <a:p>
            <a:r>
              <a:rPr lang="en-US" dirty="0"/>
              <a:t>New Language targeted on .NET Environment. </a:t>
            </a:r>
          </a:p>
          <a:p>
            <a:r>
              <a:rPr lang="en-US" dirty="0"/>
              <a:t>Object Oriented programming language.</a:t>
            </a:r>
          </a:p>
          <a:p>
            <a:r>
              <a:rPr lang="en-US" dirty="0"/>
              <a:t>Combines the features of prominent languages</a:t>
            </a:r>
          </a:p>
          <a:p>
            <a:pPr lvl="1"/>
            <a:r>
              <a:rPr lang="en-US" dirty="0"/>
              <a:t>Powerfulness of C++</a:t>
            </a:r>
          </a:p>
          <a:p>
            <a:pPr lvl="1"/>
            <a:r>
              <a:rPr lang="en-US" dirty="0"/>
              <a:t>Elegance of Java</a:t>
            </a:r>
          </a:p>
          <a:p>
            <a:pPr lvl="1"/>
            <a:r>
              <a:rPr lang="en-US" dirty="0"/>
              <a:t>Rapid Application development of Visual Basic.</a:t>
            </a:r>
          </a:p>
          <a:p>
            <a:r>
              <a:rPr lang="en-US" dirty="0"/>
              <a:t>Based on C++.</a:t>
            </a:r>
          </a:p>
          <a:p>
            <a:r>
              <a:rPr lang="en-US" dirty="0"/>
              <a:t>Cleaner Programming and Strong Typing.</a:t>
            </a:r>
          </a:p>
          <a:p>
            <a:r>
              <a:rPr lang="en-US" dirty="0"/>
              <a:t>Promotes pure Object oriented Programming</a:t>
            </a:r>
          </a:p>
          <a:p>
            <a:pPr lvl="1"/>
            <a:r>
              <a:rPr lang="en-US" dirty="0"/>
              <a:t>Every thing is made available within a Class.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uses of </a:t>
            </a:r>
            <a:r>
              <a:rPr lang="en-US" dirty="0" err="1"/>
              <a:t>Enums</a:t>
            </a:r>
            <a:endParaRPr lang="en-US" dirty="0"/>
          </a:p>
        </p:txBody>
      </p:sp>
      <p:sp>
        <p:nvSpPr>
          <p:cNvPr id="3" name="Content Placeholder 2"/>
          <p:cNvSpPr>
            <a:spLocks noGrp="1"/>
          </p:cNvSpPr>
          <p:nvPr>
            <p:ph idx="1"/>
          </p:nvPr>
        </p:nvSpPr>
        <p:spPr>
          <a:xfrm>
            <a:off x="301752" y="1524000"/>
            <a:ext cx="8503920" cy="4572000"/>
          </a:xfrm>
        </p:spPr>
        <p:txBody>
          <a:bodyPr>
            <a:normAutofit/>
          </a:bodyPr>
          <a:lstStyle/>
          <a:p>
            <a:r>
              <a:rPr lang="en-US" dirty="0"/>
              <a:t>Enumerations provide sets of constant values that are useful for strongly typing members and improving readability of code.</a:t>
            </a:r>
          </a:p>
          <a:p>
            <a:r>
              <a:rPr lang="en-US" dirty="0"/>
              <a:t>Do favor using an enumeration instead of static constants.</a:t>
            </a:r>
          </a:p>
          <a:p>
            <a:r>
              <a:rPr lang="en-US" dirty="0"/>
              <a:t>Use an enumeration to strongly type parameters, properties, and return values that represent sets of values.</a:t>
            </a:r>
          </a:p>
          <a:p>
            <a:r>
              <a:rPr lang="en-US" dirty="0"/>
              <a:t>Avoid publicly exposing enumerations with only one value.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a:bodyPr>
          <a:lstStyle/>
          <a:p>
            <a:r>
              <a:rPr lang="en-US" dirty="0"/>
              <a:t>Collection with same data Types</a:t>
            </a:r>
          </a:p>
          <a:p>
            <a:r>
              <a:rPr lang="en-US" dirty="0"/>
              <a:t>They are self Bound checked, fixed in size.</a:t>
            </a:r>
          </a:p>
          <a:p>
            <a:r>
              <a:rPr lang="en-US" dirty="0"/>
              <a:t>Arrays are reference Types instantiated with new.</a:t>
            </a:r>
          </a:p>
          <a:p>
            <a:r>
              <a:rPr lang="en-US" dirty="0"/>
              <a:t> [] operator is used to access elements.</a:t>
            </a:r>
          </a:p>
          <a:p>
            <a:r>
              <a:rPr lang="en-US" dirty="0"/>
              <a:t>Use for loop to assign values to array with simple iterations.</a:t>
            </a:r>
          </a:p>
          <a:p>
            <a:r>
              <a:rPr lang="en-US" dirty="0"/>
              <a:t>Use foreach loop to iterate the Array while retrieving data from the Array.</a:t>
            </a:r>
          </a:p>
          <a:p>
            <a:r>
              <a:rPr lang="en-US" dirty="0"/>
              <a:t>All Arrays are instances of </a:t>
            </a:r>
            <a:r>
              <a:rPr lang="en-US" dirty="0" err="1"/>
              <a:t>System.Array</a:t>
            </a:r>
            <a:r>
              <a:rPr lang="en-US"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further…</a:t>
            </a:r>
          </a:p>
        </p:txBody>
      </p:sp>
      <p:sp>
        <p:nvSpPr>
          <p:cNvPr id="3" name="Content Placeholder 2"/>
          <p:cNvSpPr>
            <a:spLocks noGrp="1"/>
          </p:cNvSpPr>
          <p:nvPr>
            <p:ph idx="1"/>
          </p:nvPr>
        </p:nvSpPr>
        <p:spPr/>
        <p:txBody>
          <a:bodyPr>
            <a:normAutofit/>
          </a:bodyPr>
          <a:lstStyle/>
          <a:p>
            <a:r>
              <a:rPr lang="en-US" dirty="0"/>
              <a:t>Some Important Properties:</a:t>
            </a:r>
          </a:p>
          <a:p>
            <a:pPr lvl="1"/>
            <a:r>
              <a:rPr lang="en-US" dirty="0"/>
              <a:t>Length</a:t>
            </a:r>
          </a:p>
          <a:p>
            <a:pPr lvl="1"/>
            <a:r>
              <a:rPr lang="en-US" dirty="0"/>
              <a:t>Rank.</a:t>
            </a:r>
          </a:p>
          <a:p>
            <a:r>
              <a:rPr lang="en-US" dirty="0"/>
              <a:t>Some Important Methods:</a:t>
            </a:r>
          </a:p>
          <a:p>
            <a:pPr lvl="1"/>
            <a:r>
              <a:rPr lang="en-US" dirty="0" err="1"/>
              <a:t>GetLength</a:t>
            </a:r>
            <a:r>
              <a:rPr lang="en-US" dirty="0"/>
              <a:t>().</a:t>
            </a:r>
          </a:p>
          <a:p>
            <a:pPr lvl="1"/>
            <a:r>
              <a:rPr lang="en-US" dirty="0" err="1"/>
              <a:t>GetLowerBound</a:t>
            </a:r>
            <a:r>
              <a:rPr lang="en-US" dirty="0"/>
              <a:t>()</a:t>
            </a:r>
          </a:p>
          <a:p>
            <a:pPr lvl="1"/>
            <a:r>
              <a:rPr lang="en-US" dirty="0" err="1"/>
              <a:t>GetUpperBound</a:t>
            </a:r>
            <a:r>
              <a:rPr lang="en-US" dirty="0"/>
              <a:t>()</a:t>
            </a:r>
          </a:p>
          <a:p>
            <a:pPr lvl="1"/>
            <a:r>
              <a:rPr lang="en-US" dirty="0"/>
              <a:t>Clear</a:t>
            </a:r>
          </a:p>
          <a:p>
            <a:pPr lvl="1"/>
            <a:r>
              <a:rPr lang="en-US" dirty="0"/>
              <a:t>Copy(Static Function).</a:t>
            </a:r>
          </a:p>
          <a:p>
            <a:pPr lvl="1"/>
            <a:r>
              <a:rPr lang="en-US" dirty="0" err="1"/>
              <a:t>CreateInstance</a:t>
            </a:r>
            <a:r>
              <a:rPr lang="en-US" dirty="0"/>
              <a:t>(Static Function).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Arrays</a:t>
            </a:r>
          </a:p>
        </p:txBody>
      </p:sp>
      <p:sp>
        <p:nvSpPr>
          <p:cNvPr id="3" name="Content Placeholder 2"/>
          <p:cNvSpPr>
            <a:spLocks noGrp="1"/>
          </p:cNvSpPr>
          <p:nvPr>
            <p:ph idx="1"/>
          </p:nvPr>
        </p:nvSpPr>
        <p:spPr/>
        <p:txBody>
          <a:bodyPr>
            <a:normAutofit/>
          </a:bodyPr>
          <a:lstStyle/>
          <a:p>
            <a:r>
              <a:rPr lang="en-US" dirty="0"/>
              <a:t>Single Dimensional Arrays</a:t>
            </a:r>
          </a:p>
          <a:p>
            <a:r>
              <a:rPr lang="en-US" dirty="0"/>
              <a:t>Multi Dimensional Arrays.</a:t>
            </a:r>
          </a:p>
          <a:p>
            <a:r>
              <a:rPr lang="en-US" dirty="0"/>
              <a:t>Jagged Arrays:</a:t>
            </a:r>
          </a:p>
          <a:p>
            <a:pPr lvl="1"/>
            <a:r>
              <a:rPr lang="en-US" dirty="0"/>
              <a:t>New in C# which represents Array of Arrays.</a:t>
            </a:r>
          </a:p>
          <a:p>
            <a:r>
              <a:rPr lang="en-US" dirty="0"/>
              <a:t>Instances of arrays created thro abstract class Array using </a:t>
            </a:r>
            <a:r>
              <a:rPr lang="en-US" dirty="0" err="1"/>
              <a:t>CreateInstance</a:t>
            </a:r>
            <a:r>
              <a:rPr lang="en-US" dirty="0"/>
              <a:t> function.</a:t>
            </a:r>
          </a:p>
          <a:p>
            <a:r>
              <a:rPr lang="en-US" dirty="0"/>
              <a:t>Demos:</a:t>
            </a:r>
          </a:p>
          <a:p>
            <a:pPr lvl="1"/>
            <a:r>
              <a:rPr lang="en-US" dirty="0"/>
              <a:t>Single Dimensional Array</a:t>
            </a:r>
          </a:p>
          <a:p>
            <a:pPr lvl="1"/>
            <a:r>
              <a:rPr lang="en-US" dirty="0"/>
              <a:t>Multi Dimensional Array</a:t>
            </a:r>
          </a:p>
          <a:p>
            <a:pPr lvl="1"/>
            <a:r>
              <a:rPr lang="en-US" dirty="0"/>
              <a:t>Jagged Array</a:t>
            </a:r>
          </a:p>
          <a:p>
            <a:pPr lvl="1"/>
            <a:r>
              <a:rPr lang="en-US" dirty="0"/>
              <a:t>Array created using </a:t>
            </a:r>
            <a:r>
              <a:rPr lang="en-US" dirty="0" err="1"/>
              <a:t>CreateInstance</a:t>
            </a:r>
            <a:r>
              <a:rPr lang="en-US" dirty="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while loop</a:t>
            </a:r>
          </a:p>
          <a:p>
            <a:r>
              <a:rPr lang="en-IN" altLang="en-US" dirty="0"/>
              <a:t>do while loop</a:t>
            </a:r>
          </a:p>
          <a:p>
            <a:r>
              <a:rPr lang="en-IN" altLang="en-US" dirty="0"/>
              <a:t>for loop</a:t>
            </a:r>
          </a:p>
          <a:p>
            <a:r>
              <a:rPr lang="en-IN" altLang="en-US" dirty="0"/>
              <a:t>Nested loops</a:t>
            </a:r>
          </a:p>
          <a:p>
            <a:r>
              <a:rPr lang="en-IN" altLang="en-US" dirty="0"/>
              <a:t>Loop control</a:t>
            </a:r>
          </a:p>
          <a:p>
            <a:pPr marL="146110" lvl="1">
              <a:spcBef>
                <a:spcPct val="75000"/>
              </a:spcBef>
            </a:pPr>
            <a:r>
              <a:rPr lang="en-IN" altLang="en-US" dirty="0"/>
              <a:t>break</a:t>
            </a:r>
          </a:p>
          <a:p>
            <a:pPr marL="146110" lvl="1">
              <a:spcBef>
                <a:spcPct val="75000"/>
              </a:spcBef>
            </a:pPr>
            <a:r>
              <a:rPr lang="en-IN" altLang="en-US" dirty="0"/>
              <a:t>continue</a:t>
            </a:r>
          </a:p>
          <a:p>
            <a:endParaRPr lang="en-US" sz="2800" dirty="0">
              <a:latin typeface="+mn-lt"/>
              <a:cs typeface="Arial"/>
            </a:endParaRPr>
          </a:p>
          <a:p>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34</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Loops</a:t>
            </a:r>
          </a:p>
        </p:txBody>
      </p:sp>
      <p:pic>
        <p:nvPicPr>
          <p:cNvPr id="2050" name="Picture 2" descr="http://www.kathykwylie.com/wp-content/uploads/2012/08/MQ7-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017878" y="1755357"/>
            <a:ext cx="3554260" cy="1454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35958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2418" y="1939130"/>
            <a:ext cx="3102119" cy="4382631"/>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35</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While loop</a:t>
            </a:r>
          </a:p>
        </p:txBody>
      </p:sp>
    </p:spTree>
    <p:extLst>
      <p:ext uri="{BB962C8B-B14F-4D97-AF65-F5344CB8AC3E}">
        <p14:creationId xmlns:p14="http://schemas.microsoft.com/office/powerpoint/2010/main" val="302980829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989" y="2057405"/>
            <a:ext cx="3075276" cy="3808196"/>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36</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do while loop</a:t>
            </a:r>
          </a:p>
        </p:txBody>
      </p:sp>
    </p:spTree>
    <p:extLst>
      <p:ext uri="{BB962C8B-B14F-4D97-AF65-F5344CB8AC3E}">
        <p14:creationId xmlns:p14="http://schemas.microsoft.com/office/powerpoint/2010/main" val="363673890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726" y="1423556"/>
            <a:ext cx="3761509" cy="4702608"/>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37</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for loop</a:t>
            </a:r>
          </a:p>
        </p:txBody>
      </p:sp>
    </p:spTree>
    <p:extLst>
      <p:ext uri="{BB962C8B-B14F-4D97-AF65-F5344CB8AC3E}">
        <p14:creationId xmlns:p14="http://schemas.microsoft.com/office/powerpoint/2010/main" val="364111133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C# allows to use one loop inside another loop.  For example</a:t>
            </a:r>
          </a:p>
          <a:p>
            <a:pPr marL="146110" lvl="1">
              <a:spcBef>
                <a:spcPct val="75000"/>
              </a:spcBef>
            </a:pPr>
            <a:r>
              <a:rPr lang="en-IN" dirty="0"/>
              <a:t>for ( </a:t>
            </a:r>
            <a:r>
              <a:rPr lang="en-IN" dirty="0" err="1"/>
              <a:t>init</a:t>
            </a:r>
            <a:r>
              <a:rPr lang="en-IN" dirty="0"/>
              <a:t>; condition; increment ) </a:t>
            </a:r>
          </a:p>
          <a:p>
            <a:pPr marL="146110" lvl="1">
              <a:spcBef>
                <a:spcPct val="75000"/>
              </a:spcBef>
            </a:pPr>
            <a:r>
              <a:rPr lang="en-IN" dirty="0"/>
              <a:t>{</a:t>
            </a:r>
          </a:p>
          <a:p>
            <a:pPr marL="146110" lvl="2">
              <a:spcBef>
                <a:spcPct val="75000"/>
              </a:spcBef>
            </a:pPr>
            <a:r>
              <a:rPr lang="en-IN" dirty="0"/>
              <a:t> for ( </a:t>
            </a:r>
            <a:r>
              <a:rPr lang="en-IN" dirty="0" err="1"/>
              <a:t>init</a:t>
            </a:r>
            <a:r>
              <a:rPr lang="en-IN" dirty="0"/>
              <a:t>; condition; increment ) </a:t>
            </a:r>
          </a:p>
          <a:p>
            <a:pPr marL="146110" lvl="2">
              <a:spcBef>
                <a:spcPct val="75000"/>
              </a:spcBef>
            </a:pPr>
            <a:r>
              <a:rPr lang="en-IN" dirty="0"/>
              <a:t>{ statement(s); } </a:t>
            </a:r>
          </a:p>
          <a:p>
            <a:pPr marL="146110" lvl="2">
              <a:spcBef>
                <a:spcPct val="75000"/>
              </a:spcBef>
            </a:pPr>
            <a:r>
              <a:rPr lang="en-IN" dirty="0"/>
              <a:t>statement(s); </a:t>
            </a:r>
          </a:p>
          <a:p>
            <a:pPr marL="146110" lvl="1">
              <a:spcBef>
                <a:spcPct val="75000"/>
              </a:spcBef>
            </a:pPr>
            <a:r>
              <a:rPr lang="en-IN" dirty="0"/>
              <a:t>}</a:t>
            </a: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38</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Nested loops</a:t>
            </a:r>
          </a:p>
        </p:txBody>
      </p:sp>
    </p:spTree>
    <p:extLst>
      <p:ext uri="{BB962C8B-B14F-4D97-AF65-F5344CB8AC3E}">
        <p14:creationId xmlns:p14="http://schemas.microsoft.com/office/powerpoint/2010/main" val="403166055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109" y="1714500"/>
            <a:ext cx="3082203" cy="3725069"/>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39</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Break statement</a:t>
            </a:r>
          </a:p>
        </p:txBody>
      </p:sp>
    </p:spTree>
    <p:extLst>
      <p:ext uri="{BB962C8B-B14F-4D97-AF65-F5344CB8AC3E}">
        <p14:creationId xmlns:p14="http://schemas.microsoft.com/office/powerpoint/2010/main" val="28407746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C#</a:t>
            </a:r>
            <a:endParaRPr lang="en-IN" dirty="0"/>
          </a:p>
        </p:txBody>
      </p:sp>
      <p:sp>
        <p:nvSpPr>
          <p:cNvPr id="3" name="Content Placeholder 2"/>
          <p:cNvSpPr>
            <a:spLocks noGrp="1"/>
          </p:cNvSpPr>
          <p:nvPr>
            <p:ph idx="1"/>
          </p:nvPr>
        </p:nvSpPr>
        <p:spPr>
          <a:xfrm>
            <a:off x="457200" y="1600200"/>
            <a:ext cx="8229600" cy="4972072"/>
          </a:xfrm>
        </p:spPr>
        <p:txBody>
          <a:bodyPr>
            <a:normAutofit/>
          </a:bodyPr>
          <a:lstStyle/>
          <a:p>
            <a:r>
              <a:rPr lang="en-US" dirty="0"/>
              <a:t>Object Oriented Programming</a:t>
            </a:r>
          </a:p>
          <a:p>
            <a:r>
              <a:rPr lang="en-US" dirty="0"/>
              <a:t>Component Architecture</a:t>
            </a:r>
          </a:p>
          <a:p>
            <a:r>
              <a:rPr lang="en-US" dirty="0"/>
              <a:t>Strong Type safety</a:t>
            </a:r>
          </a:p>
          <a:p>
            <a:r>
              <a:rPr lang="en-US" dirty="0"/>
              <a:t>Extends C++ Object Oriented Features</a:t>
            </a:r>
          </a:p>
          <a:p>
            <a:pPr lvl="1"/>
            <a:r>
              <a:rPr lang="en-US" dirty="0"/>
              <a:t>Using Pointers and Overloading operators</a:t>
            </a:r>
          </a:p>
          <a:p>
            <a:r>
              <a:rPr lang="en-US" dirty="0"/>
              <a:t>Clean Object Oriented Programming.</a:t>
            </a:r>
          </a:p>
          <a:p>
            <a:pPr lvl="1"/>
            <a:r>
              <a:rPr lang="en-US" dirty="0"/>
              <a:t>No ambiguities like Multiple Inheritance.</a:t>
            </a:r>
          </a:p>
          <a:p>
            <a:r>
              <a:rPr lang="en-US" dirty="0"/>
              <a:t>High Extendibility</a:t>
            </a:r>
          </a:p>
          <a:p>
            <a:pPr lvl="1"/>
            <a:r>
              <a:rPr lang="en-US" dirty="0"/>
              <a:t>Use of Generics that works on Template pattern.</a:t>
            </a:r>
          </a:p>
          <a:p>
            <a:pPr lvl="1"/>
            <a:r>
              <a:rPr lang="en-US" dirty="0"/>
              <a:t>Clean usage of Function Pointers through delegates</a:t>
            </a:r>
          </a:p>
          <a:p>
            <a:r>
              <a:rPr lang="en-US" dirty="0"/>
              <a:t>Event driven Programming model is supported.</a:t>
            </a:r>
            <a:endParaRPr lang="en-IN"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673" y="1766456"/>
            <a:ext cx="3040639" cy="3673114"/>
          </a:xfr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40</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Continue</a:t>
            </a:r>
          </a:p>
        </p:txBody>
      </p:sp>
    </p:spTree>
    <p:extLst>
      <p:ext uri="{BB962C8B-B14F-4D97-AF65-F5344CB8AC3E}">
        <p14:creationId xmlns:p14="http://schemas.microsoft.com/office/powerpoint/2010/main" val="25030850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foreach</a:t>
            </a:r>
          </a:p>
        </p:txBody>
      </p:sp>
      <p:sp>
        <p:nvSpPr>
          <p:cNvPr id="3" name="Content Placeholder 2"/>
          <p:cNvSpPr>
            <a:spLocks noGrp="1"/>
          </p:cNvSpPr>
          <p:nvPr>
            <p:ph idx="1"/>
          </p:nvPr>
        </p:nvSpPr>
        <p:spPr/>
        <p:txBody>
          <a:bodyPr>
            <a:normAutofit/>
          </a:bodyPr>
          <a:lstStyle/>
          <a:p>
            <a:r>
              <a:rPr lang="en-US" dirty="0"/>
              <a:t>Loops applied only on collections.</a:t>
            </a:r>
          </a:p>
          <a:p>
            <a:r>
              <a:rPr lang="en-US" dirty="0"/>
              <a:t>A simple, clean way to iterate through the elements of an array.</a:t>
            </a:r>
          </a:p>
          <a:p>
            <a:r>
              <a:rPr lang="en-US" dirty="0"/>
              <a:t>foreach is forward only and read only.</a:t>
            </a:r>
          </a:p>
          <a:p>
            <a:r>
              <a:rPr lang="en-US" dirty="0"/>
              <a:t>foreach is faster than other iteration Statements.</a:t>
            </a:r>
          </a:p>
          <a:p>
            <a:r>
              <a:rPr lang="en-US" dirty="0"/>
              <a:t>Foreach internally uses the IEnumerable interface to get the IEnumerator for a Current object and moving next.</a:t>
            </a:r>
          </a:p>
          <a:p>
            <a:r>
              <a:rPr lang="en-US" dirty="0"/>
              <a:t>Example.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noAutofit/>
          </a:bodyPr>
          <a:lstStyle/>
          <a:p>
            <a:r>
              <a:rPr lang="en-US" dirty="0"/>
              <a:t>What’s a Class?</a:t>
            </a:r>
          </a:p>
        </p:txBody>
      </p:sp>
      <p:sp>
        <p:nvSpPr>
          <p:cNvPr id="3" name="Content Placeholder 2"/>
          <p:cNvSpPr>
            <a:spLocks noGrp="1"/>
          </p:cNvSpPr>
          <p:nvPr>
            <p:ph idx="1"/>
          </p:nvPr>
        </p:nvSpPr>
        <p:spPr/>
        <p:txBody>
          <a:bodyPr>
            <a:noAutofit/>
          </a:bodyPr>
          <a:lstStyle/>
          <a:p>
            <a:r>
              <a:rPr lang="en-US" dirty="0"/>
              <a:t>Fundamental unit of OOP.</a:t>
            </a:r>
          </a:p>
          <a:p>
            <a:r>
              <a:rPr lang="en-US" dirty="0"/>
              <a:t>User Defined Reference type.</a:t>
            </a:r>
          </a:p>
          <a:p>
            <a:r>
              <a:rPr lang="en-US" dirty="0"/>
              <a:t>Combines both behavior and functionality.</a:t>
            </a:r>
          </a:p>
          <a:p>
            <a:r>
              <a:rPr lang="en-US" dirty="0"/>
              <a:t>An object is required to access the functions. </a:t>
            </a:r>
          </a:p>
          <a:p>
            <a:r>
              <a:rPr lang="en-US" dirty="0"/>
              <a:t>Variable is to Data Type and object is to Class.</a:t>
            </a:r>
          </a:p>
          <a:p>
            <a:r>
              <a:rPr lang="en-US" dirty="0"/>
              <a:t>Declared with keyword ‘class’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IN" dirty="0"/>
              <a:t>Class is a blueprint for a data type</a:t>
            </a:r>
          </a:p>
          <a:p>
            <a:pPr>
              <a:defRPr/>
            </a:pPr>
            <a:r>
              <a:rPr lang="en-IN" dirty="0"/>
              <a:t>Objects are instances of the class</a:t>
            </a:r>
          </a:p>
          <a:p>
            <a:pPr>
              <a:defRPr/>
            </a:pPr>
            <a:r>
              <a:rPr lang="en-IN" dirty="0"/>
              <a:t>Methods and variables are called the members of the class</a:t>
            </a:r>
          </a:p>
          <a:p>
            <a:pPr>
              <a:defRPr/>
            </a:pPr>
            <a:r>
              <a:rPr lang="en-IN" dirty="0"/>
              <a:t>Class has a default constructor and destructor</a:t>
            </a:r>
          </a:p>
          <a:p>
            <a:pPr marL="0" indent="0">
              <a:buNone/>
            </a:pPr>
            <a:endParaRPr lang="en-US" sz="2800" dirty="0">
              <a:latin typeface="+mn-lt"/>
              <a:cs typeface="Arial"/>
            </a:endParaRPr>
          </a:p>
          <a:p>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43</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Class</a:t>
            </a:r>
          </a:p>
        </p:txBody>
      </p:sp>
      <p:pic>
        <p:nvPicPr>
          <p:cNvPr id="2050" name="Picture 2" descr="blueprint cli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398306"/>
            <a:ext cx="225742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05754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IN" dirty="0"/>
              <a:t>The default access specifier for a class is internal </a:t>
            </a:r>
          </a:p>
          <a:p>
            <a:pPr>
              <a:defRPr/>
            </a:pPr>
            <a:r>
              <a:rPr lang="en-IN" dirty="0"/>
              <a:t>The default access specifier for the members is private</a:t>
            </a:r>
          </a:p>
          <a:p>
            <a:pPr marL="0" indent="0">
              <a:buNone/>
            </a:pPr>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44</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Class</a:t>
            </a:r>
          </a:p>
        </p:txBody>
      </p:sp>
      <p:pic>
        <p:nvPicPr>
          <p:cNvPr id="3074" name="Picture 2" descr="https://cdn4.iconfinder.com/data/icons/toolbar-std-pack/512/open_lock-5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0848"/>
            <a:ext cx="2609205" cy="239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5670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45</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Class Syntax</a:t>
            </a:r>
          </a:p>
        </p:txBody>
      </p:sp>
      <p:sp>
        <p:nvSpPr>
          <p:cNvPr id="5" name="Content Placeholder 2"/>
          <p:cNvSpPr>
            <a:spLocks noGrp="1"/>
          </p:cNvSpPr>
          <p:nvPr>
            <p:ph idx="1"/>
          </p:nvPr>
        </p:nvSpPr>
        <p:spPr/>
        <p:txBody>
          <a:bodyPr/>
          <a:lstStyle/>
          <a:p>
            <a:pPr marL="0" indent="0">
              <a:buFont typeface="Wingdings" panose="05000000000000000000" pitchFamily="2" charset="2"/>
              <a:buNone/>
            </a:pPr>
            <a:r>
              <a:rPr lang="en-IN" altLang="en-US" sz="1600" dirty="0"/>
              <a:t>&lt;access </a:t>
            </a:r>
            <a:r>
              <a:rPr lang="en-IN" altLang="en-US" sz="1600" dirty="0" err="1"/>
              <a:t>specifier</a:t>
            </a:r>
            <a:r>
              <a:rPr lang="en-IN" altLang="en-US" sz="1600" dirty="0"/>
              <a:t>&gt; class  </a:t>
            </a:r>
            <a:r>
              <a:rPr lang="en-IN" altLang="en-US" sz="1600" dirty="0" err="1"/>
              <a:t>class_name</a:t>
            </a:r>
            <a:r>
              <a:rPr lang="en-IN" altLang="en-US" sz="1600" dirty="0"/>
              <a:t> {</a:t>
            </a:r>
          </a:p>
          <a:p>
            <a:pPr marL="0" indent="0">
              <a:buFont typeface="Wingdings" panose="05000000000000000000" pitchFamily="2" charset="2"/>
              <a:buNone/>
            </a:pPr>
            <a:r>
              <a:rPr lang="en-IN" altLang="en-US" sz="1600" dirty="0"/>
              <a:t>    // member variables</a:t>
            </a:r>
          </a:p>
          <a:p>
            <a:pPr marL="0" indent="0">
              <a:buFont typeface="Wingdings" panose="05000000000000000000" pitchFamily="2" charset="2"/>
              <a:buNone/>
            </a:pPr>
            <a:r>
              <a:rPr lang="en-IN" altLang="en-US" sz="1600" dirty="0"/>
              <a:t>    &lt;access </a:t>
            </a:r>
            <a:r>
              <a:rPr lang="en-IN" altLang="en-US" sz="1600" dirty="0" err="1"/>
              <a:t>specifier</a:t>
            </a:r>
            <a:r>
              <a:rPr lang="en-IN" altLang="en-US" sz="1600" dirty="0"/>
              <a:t>&gt; &lt;data type&gt; variable1;</a:t>
            </a:r>
          </a:p>
          <a:p>
            <a:pPr marL="0" indent="0">
              <a:buFont typeface="Wingdings" panose="05000000000000000000" pitchFamily="2" charset="2"/>
              <a:buNone/>
            </a:pPr>
            <a:r>
              <a:rPr lang="en-IN" altLang="en-US" sz="1600" dirty="0"/>
              <a:t>    &lt;access </a:t>
            </a:r>
            <a:r>
              <a:rPr lang="en-IN" altLang="en-US" sz="1600" dirty="0" err="1"/>
              <a:t>specifier</a:t>
            </a:r>
            <a:r>
              <a:rPr lang="en-IN" altLang="en-US" sz="1600" dirty="0"/>
              <a:t>&gt; &lt;data type&gt; variable2;</a:t>
            </a:r>
          </a:p>
          <a:p>
            <a:pPr marL="0" indent="0">
              <a:buFont typeface="Wingdings" panose="05000000000000000000" pitchFamily="2" charset="2"/>
              <a:buNone/>
            </a:pPr>
            <a:r>
              <a:rPr lang="en-IN" altLang="en-US" sz="1600" dirty="0"/>
              <a:t>    ...</a:t>
            </a:r>
          </a:p>
          <a:p>
            <a:pPr marL="0" indent="0">
              <a:buFont typeface="Wingdings" panose="05000000000000000000" pitchFamily="2" charset="2"/>
              <a:buNone/>
            </a:pPr>
            <a:r>
              <a:rPr lang="en-IN" altLang="en-US" sz="1600" dirty="0"/>
              <a:t> // member methods</a:t>
            </a:r>
          </a:p>
          <a:p>
            <a:pPr marL="0" indent="0">
              <a:buFont typeface="Wingdings" panose="05000000000000000000" pitchFamily="2" charset="2"/>
              <a:buNone/>
            </a:pPr>
            <a:r>
              <a:rPr lang="en-IN" altLang="en-US" sz="1600" dirty="0"/>
              <a:t>   &lt;access </a:t>
            </a:r>
            <a:r>
              <a:rPr lang="en-IN" altLang="en-US" sz="1600" dirty="0" err="1"/>
              <a:t>specifier</a:t>
            </a:r>
            <a:r>
              <a:rPr lang="en-IN" altLang="en-US" sz="1600" dirty="0"/>
              <a:t>&gt; &lt;return type&gt; method1(</a:t>
            </a:r>
            <a:r>
              <a:rPr lang="en-IN" altLang="en-US" sz="1600" dirty="0" err="1"/>
              <a:t>parameter_list</a:t>
            </a:r>
            <a:r>
              <a:rPr lang="en-IN" altLang="en-US" sz="1600" dirty="0"/>
              <a:t>) </a:t>
            </a:r>
          </a:p>
          <a:p>
            <a:pPr marL="0" indent="0">
              <a:buFont typeface="Wingdings" panose="05000000000000000000" pitchFamily="2" charset="2"/>
              <a:buNone/>
            </a:pPr>
            <a:r>
              <a:rPr lang="en-IN" altLang="en-US" sz="1600" dirty="0"/>
              <a:t>    {</a:t>
            </a:r>
          </a:p>
          <a:p>
            <a:pPr marL="0" indent="0">
              <a:buFont typeface="Wingdings" panose="05000000000000000000" pitchFamily="2" charset="2"/>
              <a:buNone/>
            </a:pPr>
            <a:r>
              <a:rPr lang="en-IN" altLang="en-US" sz="1600" dirty="0"/>
              <a:t>        // method body </a:t>
            </a:r>
          </a:p>
          <a:p>
            <a:pPr marL="0" indent="0">
              <a:buFont typeface="Wingdings" panose="05000000000000000000" pitchFamily="2" charset="2"/>
              <a:buNone/>
            </a:pPr>
            <a:r>
              <a:rPr lang="en-IN" altLang="en-US" sz="1600" dirty="0"/>
              <a:t>    }</a:t>
            </a:r>
          </a:p>
          <a:p>
            <a:pPr marL="0" indent="0">
              <a:buFont typeface="Wingdings" panose="05000000000000000000" pitchFamily="2" charset="2"/>
              <a:buNone/>
            </a:pPr>
            <a:r>
              <a:rPr lang="en-IN" altLang="en-US" sz="1600" dirty="0"/>
              <a:t>   …</a:t>
            </a:r>
          </a:p>
          <a:p>
            <a:pPr marL="0" indent="0">
              <a:buFont typeface="Wingdings" panose="05000000000000000000" pitchFamily="2" charset="2"/>
              <a:buNone/>
            </a:pPr>
            <a:r>
              <a:rPr lang="en-IN" altLang="en-US" sz="1600" dirty="0"/>
              <a:t>}</a:t>
            </a:r>
          </a:p>
        </p:txBody>
      </p:sp>
    </p:spTree>
    <p:extLst>
      <p:ext uri="{BB962C8B-B14F-4D97-AF65-F5344CB8AC3E}">
        <p14:creationId xmlns:p14="http://schemas.microsoft.com/office/powerpoint/2010/main" val="290635902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altLang="en-US" dirty="0"/>
              <a:t>Property is a member variable that provides access to private members of the field</a:t>
            </a:r>
          </a:p>
          <a:p>
            <a:pPr marL="0" indent="0">
              <a:buNone/>
            </a:pPr>
            <a:r>
              <a:rPr lang="en-IN" altLang="en-US" dirty="0"/>
              <a:t>Properties are called accessors</a:t>
            </a:r>
          </a:p>
          <a:p>
            <a:endParaRPr lang="en-US" dirty="0">
              <a:cs typeface="Arial"/>
            </a:endParaRPr>
          </a:p>
          <a:p>
            <a:pPr marL="0" indent="0">
              <a:buNone/>
            </a:pPr>
            <a:endParaRPr lang="en-IN"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46</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Properties</a:t>
            </a:r>
          </a:p>
        </p:txBody>
      </p:sp>
      <p:pic>
        <p:nvPicPr>
          <p:cNvPr id="4098" name="Picture 2" descr="C:\Users\Dell\Desktop\misrepresentation-clipart-holding-door-op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398" y="2276872"/>
            <a:ext cx="4484810" cy="317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281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IN" altLang="en-US" dirty="0"/>
              <a:t>Constructor is executed whenever a new object is created</a:t>
            </a:r>
          </a:p>
          <a:p>
            <a:pPr marL="0" indent="0">
              <a:buNone/>
            </a:pPr>
            <a:r>
              <a:rPr lang="en-IN" altLang="en-US" dirty="0"/>
              <a:t>Constructor has the same name as class and does not have a return type.</a:t>
            </a:r>
          </a:p>
          <a:p>
            <a:pPr marL="0" indent="0">
              <a:buNone/>
            </a:pPr>
            <a:r>
              <a:rPr lang="en-IN" altLang="en-US" dirty="0"/>
              <a:t>Default constructor has no parameters</a:t>
            </a:r>
          </a:p>
          <a:p>
            <a:pPr marL="0" indent="0">
              <a:buNone/>
            </a:pPr>
            <a:r>
              <a:rPr lang="en-IN" altLang="en-US" dirty="0"/>
              <a:t>We can parameterize the constructor if needed</a:t>
            </a:r>
          </a:p>
          <a:p>
            <a:pPr marL="0" indent="0">
              <a:buNone/>
            </a:pPr>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47</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Constructor</a:t>
            </a:r>
          </a:p>
        </p:txBody>
      </p:sp>
      <p:pic>
        <p:nvPicPr>
          <p:cNvPr id="5122" name="Picture 2" descr="http://pixabay.com/static/uploads/photo/2011/09/14/19/13/construction-workers-9469_6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068960"/>
            <a:ext cx="2752725" cy="226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75934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Constructor</a:t>
            </a:r>
          </a:p>
        </p:txBody>
      </p:sp>
      <p:sp>
        <p:nvSpPr>
          <p:cNvPr id="3" name="Content Placeholder 2"/>
          <p:cNvSpPr>
            <a:spLocks noGrp="1"/>
          </p:cNvSpPr>
          <p:nvPr>
            <p:ph idx="1"/>
          </p:nvPr>
        </p:nvSpPr>
        <p:spPr>
          <a:xfrm>
            <a:off x="262128" y="1527048"/>
            <a:ext cx="8577072" cy="5026152"/>
          </a:xfrm>
        </p:spPr>
        <p:txBody>
          <a:bodyPr/>
          <a:lstStyle/>
          <a:p>
            <a:r>
              <a:rPr lang="en-US" dirty="0"/>
              <a:t>Sp. Functions that are invoked before the objects are created.</a:t>
            </a:r>
          </a:p>
          <a:p>
            <a:r>
              <a:rPr lang="en-US" dirty="0"/>
              <a:t>They are automatically invoked when class is instantiated.</a:t>
            </a:r>
          </a:p>
          <a:p>
            <a:r>
              <a:rPr lang="en-US" dirty="0"/>
              <a:t>Have Function Signature with name as class’s Name  and with an Access specifier.</a:t>
            </a:r>
          </a:p>
          <a:p>
            <a:r>
              <a:rPr lang="en-US" dirty="0"/>
              <a:t>They will not have any return Type(Not even void).</a:t>
            </a:r>
          </a:p>
          <a:p>
            <a:pPr>
              <a:buNone/>
            </a:pPr>
            <a:r>
              <a:rPr lang="en-US" dirty="0"/>
              <a:t> </a:t>
            </a:r>
          </a:p>
        </p:txBody>
      </p:sp>
      <p:sp>
        <p:nvSpPr>
          <p:cNvPr id="4" name="Rectangle 3"/>
          <p:cNvSpPr/>
          <p:nvPr/>
        </p:nvSpPr>
        <p:spPr>
          <a:xfrm>
            <a:off x="396244" y="3657600"/>
            <a:ext cx="7696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class </a:t>
            </a:r>
            <a:r>
              <a:rPr lang="en-US" dirty="0" err="1"/>
              <a:t>TempName</a:t>
            </a:r>
            <a:endParaRPr lang="en-US" dirty="0"/>
          </a:p>
          <a:p>
            <a:r>
              <a:rPr lang="en-US" dirty="0"/>
              <a:t>{</a:t>
            </a:r>
          </a:p>
          <a:p>
            <a:r>
              <a:rPr lang="en-US" dirty="0"/>
              <a:t>	public </a:t>
            </a:r>
            <a:r>
              <a:rPr lang="en-US" dirty="0" err="1"/>
              <a:t>TempName</a:t>
            </a:r>
            <a:r>
              <a:rPr lang="en-US" dirty="0"/>
              <a:t>(){……}</a:t>
            </a:r>
          </a:p>
          <a:p>
            <a:r>
              <a:rPr lang="en-US" dirty="0"/>
              <a:t>}</a:t>
            </a:r>
          </a:p>
          <a:p>
            <a:endParaRPr lang="en-US" dirty="0"/>
          </a:p>
          <a:p>
            <a:r>
              <a:rPr lang="en-US" dirty="0" err="1"/>
              <a:t>TempName</a:t>
            </a:r>
            <a:r>
              <a:rPr lang="en-US" dirty="0"/>
              <a:t> object=new </a:t>
            </a:r>
            <a:r>
              <a:rPr lang="en-US" dirty="0" err="1"/>
              <a:t>TempName</a:t>
            </a:r>
            <a:r>
              <a:rPr lang="en-US" dirty="0"/>
              <a:t>()</a:t>
            </a:r>
          </a:p>
          <a:p>
            <a:endParaRPr lang="en-US" dirty="0"/>
          </a:p>
        </p:txBody>
      </p:sp>
      <p:sp>
        <p:nvSpPr>
          <p:cNvPr id="5" name="Rounded Rectangular Callout 4"/>
          <p:cNvSpPr/>
          <p:nvPr/>
        </p:nvSpPr>
        <p:spPr>
          <a:xfrm>
            <a:off x="5715000" y="4495800"/>
            <a:ext cx="2362200" cy="838200"/>
          </a:xfrm>
          <a:prstGeom prst="wedgeRoundRectCallout">
            <a:avLst>
              <a:gd name="adj1" fmla="val -111337"/>
              <a:gd name="adj2" fmla="val 36124"/>
              <a:gd name="adj3" fmla="val 1666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ln>
            <a:solidFill>
              <a:schemeClr val="accent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 of a Constructor</a:t>
            </a:r>
          </a:p>
        </p:txBody>
      </p:sp>
      <p:sp>
        <p:nvSpPr>
          <p:cNvPr id="6" name="Rounded Rectangular Callout 5"/>
          <p:cNvSpPr/>
          <p:nvPr/>
        </p:nvSpPr>
        <p:spPr>
          <a:xfrm>
            <a:off x="5715000" y="5486400"/>
            <a:ext cx="3429000" cy="762000"/>
          </a:xfrm>
          <a:prstGeom prst="wedgeRoundRectCallout">
            <a:avLst>
              <a:gd name="adj1" fmla="val -83180"/>
              <a:gd name="adj2" fmla="val 23627"/>
              <a:gd name="adj3" fmla="val 16667"/>
            </a:avLst>
          </a:prstGeom>
          <a:solidFill>
            <a:schemeClr val="accent1">
              <a:lumMod val="75000"/>
            </a:schemeClr>
          </a:solidFill>
          <a:ln>
            <a:solidFill>
              <a:schemeClr val="accent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Instantiation of the Object.</a:t>
            </a:r>
          </a:p>
        </p:txBody>
      </p:sp>
    </p:spTree>
    <p:extLst>
      <p:ext uri="{BB962C8B-B14F-4D97-AF65-F5344CB8AC3E}">
        <p14:creationId xmlns:p14="http://schemas.microsoft.com/office/powerpoint/2010/main" val="1121064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Constructors</a:t>
            </a:r>
          </a:p>
        </p:txBody>
      </p:sp>
      <p:sp>
        <p:nvSpPr>
          <p:cNvPr id="3" name="Content Placeholder 2"/>
          <p:cNvSpPr>
            <a:spLocks noGrp="1"/>
          </p:cNvSpPr>
          <p:nvPr>
            <p:ph idx="1"/>
          </p:nvPr>
        </p:nvSpPr>
        <p:spPr>
          <a:xfrm>
            <a:off x="301752" y="1527048"/>
            <a:ext cx="8503920" cy="4873752"/>
          </a:xfrm>
        </p:spPr>
        <p:txBody>
          <a:bodyPr/>
          <a:lstStyle/>
          <a:p>
            <a:r>
              <a:rPr lang="en-US" dirty="0"/>
              <a:t>Parenthesis at the Instantiation of the function is the formal way of Invoking the Constructor. </a:t>
            </a:r>
          </a:p>
          <a:p>
            <a:r>
              <a:rPr lang="en-US" dirty="0"/>
              <a:t>Constructors can be overloaded.</a:t>
            </a:r>
          </a:p>
          <a:p>
            <a:r>
              <a:rPr lang="en-US" dirty="0"/>
              <a:t>For every call to the Constructor, base class’s default Constructor is invoked and then the current Object’s Constructor.</a:t>
            </a:r>
          </a:p>
          <a:p>
            <a:r>
              <a:rPr lang="en-US" dirty="0"/>
              <a:t>You can call the specified Base class Constructor using the Initialization list.</a:t>
            </a:r>
          </a:p>
          <a:p>
            <a:r>
              <a:rPr lang="en-US" dirty="0" err="1"/>
              <a:t>Eg</a:t>
            </a:r>
            <a:r>
              <a:rPr lang="en-US" dirty="0"/>
              <a:t>:</a:t>
            </a:r>
          </a:p>
        </p:txBody>
      </p:sp>
      <p:sp>
        <p:nvSpPr>
          <p:cNvPr id="4" name="Rectangle 3"/>
          <p:cNvSpPr/>
          <p:nvPr/>
        </p:nvSpPr>
        <p:spPr>
          <a:xfrm>
            <a:off x="1295400" y="5181600"/>
            <a:ext cx="3581400" cy="1143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rPr>
              <a:t>public TempClass():base(…) </a:t>
            </a:r>
          </a:p>
          <a:p>
            <a:r>
              <a:rPr lang="en-US" i="1" dirty="0">
                <a:solidFill>
                  <a:schemeClr val="tx1"/>
                </a:solidFill>
              </a:rPr>
              <a:t>{</a:t>
            </a:r>
          </a:p>
          <a:p>
            <a:r>
              <a:rPr lang="en-US" i="1" dirty="0">
                <a:solidFill>
                  <a:schemeClr val="tx1"/>
                </a:solidFill>
              </a:rPr>
              <a:t>…..</a:t>
            </a:r>
          </a:p>
          <a:p>
            <a:r>
              <a:rPr lang="en-US" i="1"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43602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latin typeface="Calibri Light" panose="020F0302020204030204" pitchFamily="34" charset="0"/>
                <a:cs typeface="Calibri Light" panose="020F0302020204030204" pitchFamily="34" charset="0"/>
              </a:rPr>
              <a:t>C# 1.0 - First Version</a:t>
            </a:r>
          </a:p>
          <a:p>
            <a:r>
              <a:rPr lang="en-IN" altLang="en-US" dirty="0">
                <a:latin typeface="Calibri Light" panose="020F0302020204030204" pitchFamily="34" charset="0"/>
                <a:cs typeface="Calibri Light" panose="020F0302020204030204" pitchFamily="34" charset="0"/>
              </a:rPr>
              <a:t>C# 2.0 – Generics, Anonymous Methods, </a:t>
            </a:r>
            <a:r>
              <a:rPr lang="en-IN" altLang="en-US" dirty="0" err="1">
                <a:latin typeface="Calibri Light" panose="020F0302020204030204" pitchFamily="34" charset="0"/>
                <a:cs typeface="Calibri Light" panose="020F0302020204030204" pitchFamily="34" charset="0"/>
              </a:rPr>
              <a:t>Nullable</a:t>
            </a:r>
            <a:r>
              <a:rPr lang="en-IN" altLang="en-US" dirty="0">
                <a:latin typeface="Calibri Light" panose="020F0302020204030204" pitchFamily="34" charset="0"/>
                <a:cs typeface="Calibri Light" panose="020F0302020204030204" pitchFamily="34" charset="0"/>
              </a:rPr>
              <a:t> Types</a:t>
            </a:r>
          </a:p>
          <a:p>
            <a:r>
              <a:rPr lang="en-IN" altLang="en-US" dirty="0">
                <a:latin typeface="Calibri Light" panose="020F0302020204030204" pitchFamily="34" charset="0"/>
                <a:cs typeface="Calibri Light" panose="020F0302020204030204" pitchFamily="34" charset="0"/>
              </a:rPr>
              <a:t>C# 3.0 – Implicit Typing, Object and Collection Initializers, </a:t>
            </a:r>
            <a:r>
              <a:rPr lang="en-IN" altLang="en-US" dirty="0" err="1">
                <a:latin typeface="Calibri Light" panose="020F0302020204030204" pitchFamily="34" charset="0"/>
                <a:cs typeface="Calibri Light" panose="020F0302020204030204" pitchFamily="34" charset="0"/>
              </a:rPr>
              <a:t>Lamba</a:t>
            </a:r>
            <a:r>
              <a:rPr lang="en-IN" altLang="en-US" dirty="0">
                <a:latin typeface="Calibri Light" panose="020F0302020204030204" pitchFamily="34" charset="0"/>
                <a:cs typeface="Calibri Light" panose="020F0302020204030204" pitchFamily="34" charset="0"/>
              </a:rPr>
              <a:t> Expressions</a:t>
            </a:r>
          </a:p>
          <a:p>
            <a:r>
              <a:rPr lang="en-IN" altLang="en-US" dirty="0">
                <a:latin typeface="Calibri Light" panose="020F0302020204030204" pitchFamily="34" charset="0"/>
                <a:cs typeface="Calibri Light" panose="020F0302020204030204" pitchFamily="34" charset="0"/>
              </a:rPr>
              <a:t>C# 4.0 – Dynamic Typing, Optional Parameters, Named Arguments</a:t>
            </a:r>
          </a:p>
          <a:p>
            <a:r>
              <a:rPr lang="en-IN" altLang="en-US" dirty="0">
                <a:latin typeface="Calibri Light" panose="020F0302020204030204" pitchFamily="34" charset="0"/>
                <a:cs typeface="Calibri Light" panose="020F0302020204030204" pitchFamily="34" charset="0"/>
              </a:rPr>
              <a:t>C# 5.0 – Asynchronous Functions </a:t>
            </a:r>
            <a:endParaRPr lang="en-AU" altLang="en-US" dirty="0">
              <a:latin typeface="Calibri Light" panose="020F0302020204030204" pitchFamily="34" charset="0"/>
              <a:cs typeface="Calibri Light" panose="020F0302020204030204" pitchFamily="34" charset="0"/>
            </a:endParaRPr>
          </a:p>
          <a:p>
            <a:endParaRPr lang="en-US" sz="2800" dirty="0">
              <a:latin typeface="+mn-lt"/>
              <a:cs typeface="Arial"/>
            </a:endParaRPr>
          </a:p>
          <a:p>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5</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Versions of C#</a:t>
            </a:r>
          </a:p>
        </p:txBody>
      </p:sp>
    </p:spTree>
    <p:extLst>
      <p:ext uri="{BB962C8B-B14F-4D97-AF65-F5344CB8AC3E}">
        <p14:creationId xmlns:p14="http://schemas.microsoft.com/office/powerpoint/2010/main" val="399413188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Constructors</a:t>
            </a:r>
          </a:p>
        </p:txBody>
      </p:sp>
      <p:sp>
        <p:nvSpPr>
          <p:cNvPr id="3" name="Content Placeholder 2"/>
          <p:cNvSpPr>
            <a:spLocks noGrp="1"/>
          </p:cNvSpPr>
          <p:nvPr>
            <p:ph idx="1"/>
          </p:nvPr>
        </p:nvSpPr>
        <p:spPr>
          <a:xfrm>
            <a:off x="301752" y="1527048"/>
            <a:ext cx="8503920" cy="4797552"/>
          </a:xfrm>
        </p:spPr>
        <p:txBody>
          <a:bodyPr>
            <a:normAutofit/>
          </a:bodyPr>
          <a:lstStyle/>
          <a:p>
            <a:r>
              <a:rPr lang="en-US" dirty="0"/>
              <a:t>A static constructor is used to initialize any static data, or to perform a particular action that needs to be </a:t>
            </a:r>
            <a:r>
              <a:rPr lang="en-US" b="1" u="sng" dirty="0"/>
              <a:t>performed once only</a:t>
            </a:r>
            <a:r>
              <a:rPr lang="en-US" dirty="0"/>
              <a:t>.</a:t>
            </a:r>
          </a:p>
          <a:p>
            <a:r>
              <a:rPr lang="en-US" dirty="0"/>
              <a:t>It is called automatically before the first instance is created or any static members are referenced.</a:t>
            </a:r>
          </a:p>
          <a:p>
            <a:r>
              <a:rPr lang="en-US" dirty="0"/>
              <a:t>Static Constructors does not have access specifier or have parameters.</a:t>
            </a:r>
          </a:p>
          <a:p>
            <a:r>
              <a:rPr lang="en-US" dirty="0"/>
              <a:t>It cannot be called directly.</a:t>
            </a:r>
          </a:p>
          <a:p>
            <a:r>
              <a:rPr lang="en-US" dirty="0"/>
              <a:t>User has no control when the Static Constructor is executed.</a:t>
            </a:r>
          </a:p>
          <a:p>
            <a:r>
              <a:rPr lang="en-US" dirty="0"/>
              <a:t>Example.</a:t>
            </a:r>
          </a:p>
          <a:p>
            <a:endParaRPr lang="en-US" dirty="0"/>
          </a:p>
        </p:txBody>
      </p:sp>
    </p:spTree>
    <p:extLst>
      <p:ext uri="{BB962C8B-B14F-4D97-AF65-F5344CB8AC3E}">
        <p14:creationId xmlns:p14="http://schemas.microsoft.com/office/powerpoint/2010/main" val="18703227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Destructor of a class is executed when the object goes out of scope</a:t>
            </a:r>
          </a:p>
          <a:p>
            <a:r>
              <a:rPr lang="en-IN" altLang="en-US" dirty="0"/>
              <a:t>Destructor will have the exact name as the class prefixed with a tilde (~)</a:t>
            </a:r>
          </a:p>
          <a:p>
            <a:r>
              <a:rPr lang="en-IN" altLang="en-US" dirty="0"/>
              <a:t>It can neither take in parameters nor can it return value</a:t>
            </a:r>
          </a:p>
          <a:p>
            <a:pPr marL="0" indent="0">
              <a:buNone/>
            </a:pPr>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51</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Destructor</a:t>
            </a:r>
          </a:p>
        </p:txBody>
      </p:sp>
      <p:pic>
        <p:nvPicPr>
          <p:cNvPr id="6146" name="Picture 2" descr="Weakness, Hammer, Crush, Egg, Eggshell, Deco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62569"/>
            <a:ext cx="3832225" cy="253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60179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normAutofit/>
          </a:bodyPr>
          <a:lstStyle/>
          <a:p>
            <a:r>
              <a:rPr lang="en-US" dirty="0"/>
              <a:t>Block of statements grouped with an Identifier.</a:t>
            </a:r>
          </a:p>
          <a:p>
            <a:r>
              <a:rPr lang="en-US" dirty="0"/>
              <a:t>The function performs an action, functionality and returns with some data or nothing(void). </a:t>
            </a:r>
          </a:p>
          <a:p>
            <a:r>
              <a:rPr lang="en-US" dirty="0"/>
              <a:t>Methods can have arguments passed as Parameters.</a:t>
            </a:r>
          </a:p>
          <a:p>
            <a:r>
              <a:rPr lang="en-US" dirty="0"/>
              <a:t>Arguments provide a flexibility of invoking methods.</a:t>
            </a:r>
          </a:p>
          <a:p>
            <a:r>
              <a:rPr lang="en-US" dirty="0"/>
              <a:t>C# does not support optional arguments</a:t>
            </a:r>
            <a:r>
              <a:rPr lang="en-US" sz="2800" dirty="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methods</a:t>
            </a:r>
          </a:p>
        </p:txBody>
      </p:sp>
      <p:sp>
        <p:nvSpPr>
          <p:cNvPr id="3" name="Content Placeholder 2"/>
          <p:cNvSpPr>
            <a:spLocks noGrp="1"/>
          </p:cNvSpPr>
          <p:nvPr>
            <p:ph idx="1"/>
          </p:nvPr>
        </p:nvSpPr>
        <p:spPr/>
        <p:txBody>
          <a:bodyPr>
            <a:normAutofit/>
          </a:bodyPr>
          <a:lstStyle/>
          <a:p>
            <a:r>
              <a:rPr lang="en-US" dirty="0"/>
              <a:t>Static Methods:</a:t>
            </a:r>
          </a:p>
          <a:p>
            <a:pPr lvl="1"/>
            <a:r>
              <a:rPr lang="en-US" dirty="0"/>
              <a:t>Defined with static modifier.</a:t>
            </a:r>
          </a:p>
          <a:p>
            <a:pPr lvl="1"/>
            <a:r>
              <a:rPr lang="en-US" dirty="0"/>
              <a:t>Substitute to global functions.</a:t>
            </a:r>
          </a:p>
          <a:p>
            <a:pPr lvl="1"/>
            <a:r>
              <a:rPr lang="en-US" dirty="0"/>
              <a:t>Accessed by the class name. E.g.: </a:t>
            </a:r>
            <a:r>
              <a:rPr lang="en-US" dirty="0" err="1"/>
              <a:t>ClassName.FunctionName</a:t>
            </a:r>
            <a:r>
              <a:rPr lang="en-US" dirty="0"/>
              <a:t>();</a:t>
            </a:r>
          </a:p>
          <a:p>
            <a:r>
              <a:rPr lang="en-US" dirty="0"/>
              <a:t>Instance Methods</a:t>
            </a:r>
          </a:p>
          <a:p>
            <a:pPr lvl="1"/>
            <a:r>
              <a:rPr lang="en-US" dirty="0"/>
              <a:t>Normal methods.</a:t>
            </a:r>
          </a:p>
          <a:p>
            <a:pPr lvl="1"/>
            <a:r>
              <a:rPr lang="en-US" dirty="0"/>
              <a:t>Needs object thro’ which they are called.</a:t>
            </a:r>
          </a:p>
          <a:p>
            <a:r>
              <a:rPr lang="en-US" dirty="0"/>
              <a:t>Static methods need objects to invoke instance methods even if they belong to the same class.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by Reference</a:t>
            </a:r>
          </a:p>
        </p:txBody>
      </p:sp>
      <p:sp>
        <p:nvSpPr>
          <p:cNvPr id="3" name="Content Placeholder 2"/>
          <p:cNvSpPr>
            <a:spLocks noGrp="1"/>
          </p:cNvSpPr>
          <p:nvPr>
            <p:ph idx="1"/>
          </p:nvPr>
        </p:nvSpPr>
        <p:spPr/>
        <p:txBody>
          <a:bodyPr>
            <a:normAutofit/>
          </a:bodyPr>
          <a:lstStyle/>
          <a:p>
            <a:r>
              <a:rPr lang="en-US" dirty="0"/>
              <a:t>ref  and out.</a:t>
            </a:r>
          </a:p>
          <a:p>
            <a:r>
              <a:rPr lang="en-US" dirty="0"/>
              <a:t>The ref keyword causes arguments to be passed by reference.</a:t>
            </a:r>
          </a:p>
          <a:p>
            <a:r>
              <a:rPr lang="en-US" dirty="0"/>
              <a:t>Any changes to the parameter in the method will be reflected in that variable when control passes back to the calling method.</a:t>
            </a:r>
          </a:p>
          <a:p>
            <a:r>
              <a:rPr lang="en-US" dirty="0"/>
              <a:t>Out is similar to ref except that the caller need not initialize the  value when passing it to the function.</a:t>
            </a:r>
          </a:p>
          <a:p>
            <a:r>
              <a:rPr lang="en-US" dirty="0"/>
              <a:t>The function must assign a value on all conditions before returning to the caller. </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params</a:t>
            </a:r>
          </a:p>
        </p:txBody>
      </p:sp>
      <p:sp>
        <p:nvSpPr>
          <p:cNvPr id="3" name="Content Placeholder 2"/>
          <p:cNvSpPr>
            <a:spLocks noGrp="1"/>
          </p:cNvSpPr>
          <p:nvPr>
            <p:ph idx="1"/>
          </p:nvPr>
        </p:nvSpPr>
        <p:spPr/>
        <p:txBody>
          <a:bodyPr/>
          <a:lstStyle/>
          <a:p>
            <a:r>
              <a:rPr lang="en-US" dirty="0"/>
              <a:t>Params allows functions to be invoked with variable number of arguments.</a:t>
            </a:r>
          </a:p>
          <a:p>
            <a:r>
              <a:rPr lang="en-US" dirty="0"/>
              <a:t>Params should be the last of the parameter list of a function.</a:t>
            </a:r>
          </a:p>
          <a:p>
            <a:r>
              <a:rPr lang="en-US" dirty="0"/>
              <a:t>U can have only one params keyword in a method declaration.</a:t>
            </a:r>
          </a:p>
          <a:p>
            <a:r>
              <a:rPr lang="en-US" dirty="0"/>
              <a:t>Params are always passed by value only.</a:t>
            </a:r>
          </a:p>
          <a:p>
            <a:r>
              <a:rPr lang="en-US" dirty="0"/>
              <a:t>Example.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Inheritance helps create new classes that </a:t>
            </a:r>
          </a:p>
          <a:p>
            <a:pPr marL="0" indent="0">
              <a:buNone/>
            </a:pPr>
            <a:r>
              <a:rPr lang="en-IN" altLang="en-US" dirty="0"/>
              <a:t>    reuse, extend, and modify the base class</a:t>
            </a:r>
          </a:p>
          <a:p>
            <a:r>
              <a:rPr lang="en-IN" altLang="en-US" dirty="0"/>
              <a:t>The class whose members are inherited is called the base class</a:t>
            </a:r>
          </a:p>
          <a:p>
            <a:r>
              <a:rPr lang="en-IN" altLang="en-US" dirty="0"/>
              <a:t>The class that inherits is called the derived class</a:t>
            </a:r>
          </a:p>
          <a:p>
            <a:r>
              <a:rPr lang="en-IN" altLang="en-US" dirty="0"/>
              <a:t>Inheritance is transitive</a:t>
            </a:r>
          </a:p>
          <a:p>
            <a:endParaRPr lang="en-US" sz="2800" dirty="0">
              <a:latin typeface="+mn-lt"/>
              <a:cs typeface="Arial"/>
            </a:endParaRPr>
          </a:p>
          <a:p>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56</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Inheritance</a:t>
            </a:r>
          </a:p>
        </p:txBody>
      </p:sp>
    </p:spTree>
    <p:extLst>
      <p:ext uri="{BB962C8B-B14F-4D97-AF65-F5344CB8AC3E}">
        <p14:creationId xmlns:p14="http://schemas.microsoft.com/office/powerpoint/2010/main" val="84893754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2208" y="1166018"/>
            <a:ext cx="8229600" cy="4525963"/>
          </a:xfrm>
        </p:spPr>
        <p:txBody>
          <a:bodyPr/>
          <a:lstStyle/>
          <a:p>
            <a:pPr>
              <a:defRPr/>
            </a:pPr>
            <a:r>
              <a:rPr lang="en-US" dirty="0"/>
              <a:t>Inheritance should create an is-a relationship, meaning the child is a more specific version of the parent and is depicted as follows</a:t>
            </a:r>
          </a:p>
          <a:p>
            <a:pPr marL="0" indent="0">
              <a:buFont typeface="Wingdings" panose="05000000000000000000" pitchFamily="2" charset="2"/>
              <a:buNone/>
              <a:defRPr/>
            </a:pPr>
            <a:r>
              <a:rPr lang="en-US" dirty="0"/>
              <a:t>	</a:t>
            </a:r>
          </a:p>
          <a:p>
            <a:pPr>
              <a:defRPr/>
            </a:pPr>
            <a:endParaRPr lang="en-IN" dirty="0"/>
          </a:p>
          <a:p>
            <a:pPr marL="0" indent="0">
              <a:buNone/>
            </a:pPr>
            <a:endParaRPr lang="en-IN"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57</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Inheritance</a:t>
            </a:r>
          </a:p>
        </p:txBody>
      </p:sp>
      <p:sp>
        <p:nvSpPr>
          <p:cNvPr id="5" name="Rounded Rectangle 10"/>
          <p:cNvSpPr>
            <a:spLocks noChangeArrowheads="1"/>
          </p:cNvSpPr>
          <p:nvPr/>
        </p:nvSpPr>
        <p:spPr bwMode="auto">
          <a:xfrm>
            <a:off x="3581400" y="2852736"/>
            <a:ext cx="1981200" cy="576263"/>
          </a:xfrm>
          <a:prstGeom prst="roundRect">
            <a:avLst>
              <a:gd name="adj" fmla="val 16667"/>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buFontTx/>
              <a:buNone/>
            </a:pPr>
            <a:r>
              <a:rPr lang="en-IN" altLang="en-US" dirty="0"/>
              <a:t>Animal</a:t>
            </a:r>
          </a:p>
        </p:txBody>
      </p:sp>
      <p:sp>
        <p:nvSpPr>
          <p:cNvPr id="6" name="Rounded Rectangle 11"/>
          <p:cNvSpPr>
            <a:spLocks noChangeArrowheads="1"/>
          </p:cNvSpPr>
          <p:nvPr/>
        </p:nvSpPr>
        <p:spPr bwMode="auto">
          <a:xfrm>
            <a:off x="3923506" y="4272358"/>
            <a:ext cx="1296988" cy="576263"/>
          </a:xfrm>
          <a:prstGeom prst="roundRect">
            <a:avLst>
              <a:gd name="adj" fmla="val 16667"/>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buFontTx/>
              <a:buNone/>
            </a:pPr>
            <a:r>
              <a:rPr lang="en-IN" altLang="en-US" dirty="0"/>
              <a:t>Bird</a:t>
            </a:r>
          </a:p>
        </p:txBody>
      </p:sp>
      <p:cxnSp>
        <p:nvCxnSpPr>
          <p:cNvPr id="7" name="Straight Arrow Connector 6"/>
          <p:cNvCxnSpPr>
            <a:stCxn id="6" idx="0"/>
            <a:endCxn id="5" idx="2"/>
          </p:cNvCxnSpPr>
          <p:nvPr/>
        </p:nvCxnSpPr>
        <p:spPr bwMode="auto">
          <a:xfrm flipV="1">
            <a:off x="4572000" y="3428999"/>
            <a:ext cx="0" cy="843359"/>
          </a:xfrm>
          <a:prstGeom prst="straightConnector1">
            <a:avLst/>
          </a:prstGeom>
          <a:gradFill rotWithShape="0">
            <a:gsLst>
              <a:gs pos="0">
                <a:schemeClr val="accent1"/>
              </a:gs>
              <a:gs pos="100000">
                <a:schemeClr val="accent1">
                  <a:gamma/>
                  <a:shade val="50196"/>
                  <a:invGamma/>
                </a:schemeClr>
              </a:gs>
            </a:gsLst>
            <a:path path="rect">
              <a:fillToRect l="50000" t="50000" r="50000" b="50000"/>
            </a:path>
          </a:gradFill>
          <a:ln>
            <a:noFill/>
            <a:tailEnd type="triangle"/>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a:stCxn id="6" idx="0"/>
            <a:endCxn id="5" idx="2"/>
          </p:cNvCxnSpPr>
          <p:nvPr/>
        </p:nvCxnSpPr>
        <p:spPr>
          <a:xfrm flipV="1">
            <a:off x="4572000" y="3428999"/>
            <a:ext cx="0" cy="843359"/>
          </a:xfrm>
          <a:prstGeom prst="straightConnector1">
            <a:avLst/>
          </a:prstGeom>
          <a:ln w="47625">
            <a:solidFill>
              <a:srgbClr val="D83AB6"/>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13869757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3733" y="1268760"/>
            <a:ext cx="8041321" cy="3670609"/>
          </a:xfrm>
          <a:prstGeom prst="rect">
            <a:avLst/>
          </a:prstGeo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58</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Inheritance</a:t>
            </a:r>
          </a:p>
        </p:txBody>
      </p:sp>
    </p:spTree>
    <p:extLst>
      <p:ext uri="{BB962C8B-B14F-4D97-AF65-F5344CB8AC3E}">
        <p14:creationId xmlns:p14="http://schemas.microsoft.com/office/powerpoint/2010/main" val="113488634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C# supports single inheritance</a:t>
            </a:r>
          </a:p>
          <a:p>
            <a:r>
              <a:rPr lang="en-IN" altLang="en-US" dirty="0"/>
              <a:t>Private variables are not accessible in the child class</a:t>
            </a:r>
          </a:p>
          <a:p>
            <a:r>
              <a:rPr lang="en-IN" altLang="en-US" dirty="0"/>
              <a:t>Public and protected variables are accessible in the child class</a:t>
            </a:r>
          </a:p>
          <a:p>
            <a:pPr marL="0" indent="0">
              <a:buNone/>
            </a:pPr>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59</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Inheritance</a:t>
            </a:r>
          </a:p>
        </p:txBody>
      </p:sp>
    </p:spTree>
    <p:extLst>
      <p:ext uri="{BB962C8B-B14F-4D97-AF65-F5344CB8AC3E}">
        <p14:creationId xmlns:p14="http://schemas.microsoft.com/office/powerpoint/2010/main" val="27445297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8190" y="974760"/>
            <a:ext cx="8615227" cy="5694600"/>
          </a:xfrm>
        </p:spPr>
        <p:txBody>
          <a:bodyPr>
            <a:normAutofit/>
          </a:bodyPr>
          <a:lstStyle/>
          <a:p>
            <a:r>
              <a:rPr lang="en-US" altLang="en-US" dirty="0">
                <a:latin typeface="Calibri Light" panose="020F0302020204030204" pitchFamily="34" charset="0"/>
                <a:cs typeface="Calibri Light" panose="020F0302020204030204" pitchFamily="34" charset="0"/>
              </a:rPr>
              <a:t>2002 - </a:t>
            </a:r>
            <a:r>
              <a:rPr lang="en-US" altLang="en-US" dirty="0" err="1">
                <a:latin typeface="Calibri Light" panose="020F0302020204030204" pitchFamily="34" charset="0"/>
                <a:cs typeface="Calibri Light" panose="020F0302020204030204" pitchFamily="34" charset="0"/>
              </a:rPr>
              <a:t>.Net</a:t>
            </a:r>
            <a:r>
              <a:rPr lang="en-US" altLang="en-US" dirty="0">
                <a:latin typeface="Calibri Light" panose="020F0302020204030204" pitchFamily="34" charset="0"/>
                <a:cs typeface="Calibri Light" panose="020F0302020204030204" pitchFamily="34" charset="0"/>
              </a:rPr>
              <a:t> 1.0 / Visual Studio .NET</a:t>
            </a:r>
          </a:p>
          <a:p>
            <a:r>
              <a:rPr lang="en-US" altLang="en-US" dirty="0">
                <a:latin typeface="Calibri Light" panose="020F0302020204030204" pitchFamily="34" charset="0"/>
                <a:cs typeface="Calibri Light" panose="020F0302020204030204" pitchFamily="34" charset="0"/>
              </a:rPr>
              <a:t>2003 - </a:t>
            </a:r>
            <a:r>
              <a:rPr lang="en-US" altLang="en-US" dirty="0" err="1">
                <a:latin typeface="Calibri Light" panose="020F0302020204030204" pitchFamily="34" charset="0"/>
                <a:cs typeface="Calibri Light" panose="020F0302020204030204" pitchFamily="34" charset="0"/>
              </a:rPr>
              <a:t>.Net</a:t>
            </a:r>
            <a:r>
              <a:rPr lang="en-US" altLang="en-US" dirty="0">
                <a:latin typeface="Calibri Light" panose="020F0302020204030204" pitchFamily="34" charset="0"/>
                <a:cs typeface="Calibri Light" panose="020F0302020204030204" pitchFamily="34" charset="0"/>
              </a:rPr>
              <a:t> 1.1 / Visual Studio 2003</a:t>
            </a:r>
          </a:p>
          <a:p>
            <a:r>
              <a:rPr lang="en-US" altLang="en-US" dirty="0">
                <a:latin typeface="Calibri Light" panose="020F0302020204030204" pitchFamily="34" charset="0"/>
                <a:cs typeface="Calibri Light" panose="020F0302020204030204" pitchFamily="34" charset="0"/>
              </a:rPr>
              <a:t>2005 - </a:t>
            </a:r>
            <a:r>
              <a:rPr lang="en-US" altLang="en-US" dirty="0" err="1">
                <a:latin typeface="Calibri Light" panose="020F0302020204030204" pitchFamily="34" charset="0"/>
                <a:cs typeface="Calibri Light" panose="020F0302020204030204" pitchFamily="34" charset="0"/>
              </a:rPr>
              <a:t>.Net</a:t>
            </a:r>
            <a:r>
              <a:rPr lang="en-US" altLang="en-US" dirty="0">
                <a:latin typeface="Calibri Light" panose="020F0302020204030204" pitchFamily="34" charset="0"/>
                <a:cs typeface="Calibri Light" panose="020F0302020204030204" pitchFamily="34" charset="0"/>
              </a:rPr>
              <a:t> 2.0 / Visual Studio 2005</a:t>
            </a:r>
          </a:p>
          <a:p>
            <a:r>
              <a:rPr lang="en-US" altLang="en-US" dirty="0">
                <a:latin typeface="Calibri Light" panose="020F0302020204030204" pitchFamily="34" charset="0"/>
                <a:cs typeface="Calibri Light" panose="020F0302020204030204" pitchFamily="34" charset="0"/>
              </a:rPr>
              <a:t>2007 - </a:t>
            </a:r>
            <a:r>
              <a:rPr lang="en-US" altLang="en-US" dirty="0" err="1">
                <a:latin typeface="Calibri Light" panose="020F0302020204030204" pitchFamily="34" charset="0"/>
                <a:cs typeface="Calibri Light" panose="020F0302020204030204" pitchFamily="34" charset="0"/>
              </a:rPr>
              <a:t>.Net</a:t>
            </a:r>
            <a:r>
              <a:rPr lang="en-US" altLang="en-US" dirty="0">
                <a:latin typeface="Calibri Light" panose="020F0302020204030204" pitchFamily="34" charset="0"/>
                <a:cs typeface="Calibri Light" panose="020F0302020204030204" pitchFamily="34" charset="0"/>
              </a:rPr>
              <a:t> 3.5 / Visual Studio 2008</a:t>
            </a:r>
          </a:p>
          <a:p>
            <a:r>
              <a:rPr lang="en-US" altLang="en-US" dirty="0">
                <a:latin typeface="Calibri Light" panose="020F0302020204030204" pitchFamily="34" charset="0"/>
                <a:cs typeface="Calibri Light" panose="020F0302020204030204" pitchFamily="34" charset="0"/>
              </a:rPr>
              <a:t>2008 - </a:t>
            </a:r>
            <a:r>
              <a:rPr lang="en-US" altLang="en-US" dirty="0" err="1">
                <a:latin typeface="Calibri Light" panose="020F0302020204030204" pitchFamily="34" charset="0"/>
                <a:cs typeface="Calibri Light" panose="020F0302020204030204" pitchFamily="34" charset="0"/>
              </a:rPr>
              <a:t>.Net</a:t>
            </a:r>
            <a:r>
              <a:rPr lang="en-US" altLang="en-US" dirty="0">
                <a:latin typeface="Calibri Light" panose="020F0302020204030204" pitchFamily="34" charset="0"/>
                <a:cs typeface="Calibri Light" panose="020F0302020204030204" pitchFamily="34" charset="0"/>
              </a:rPr>
              <a:t> 3.5 sp1</a:t>
            </a:r>
          </a:p>
          <a:p>
            <a:r>
              <a:rPr lang="en-US" altLang="en-US" dirty="0">
                <a:latin typeface="Calibri Light" panose="020F0302020204030204" pitchFamily="34" charset="0"/>
                <a:cs typeface="Calibri Light" panose="020F0302020204030204" pitchFamily="34" charset="0"/>
              </a:rPr>
              <a:t>2010 - </a:t>
            </a:r>
            <a:r>
              <a:rPr lang="en-US" altLang="en-US" dirty="0" err="1">
                <a:latin typeface="Calibri Light" panose="020F0302020204030204" pitchFamily="34" charset="0"/>
                <a:cs typeface="Calibri Light" panose="020F0302020204030204" pitchFamily="34" charset="0"/>
              </a:rPr>
              <a:t>.Net</a:t>
            </a:r>
            <a:r>
              <a:rPr lang="en-US" altLang="en-US" dirty="0">
                <a:latin typeface="Calibri Light" panose="020F0302020204030204" pitchFamily="34" charset="0"/>
                <a:cs typeface="Calibri Light" panose="020F0302020204030204" pitchFamily="34" charset="0"/>
              </a:rPr>
              <a:t> 4.0 / </a:t>
            </a:r>
            <a:r>
              <a:rPr lang="en-US" altLang="en-US" dirty="0" err="1">
                <a:latin typeface="Calibri Light" panose="020F0302020204030204" pitchFamily="34" charset="0"/>
                <a:cs typeface="Calibri Light" panose="020F0302020204030204" pitchFamily="34" charset="0"/>
              </a:rPr>
              <a:t>VS.Net</a:t>
            </a:r>
            <a:r>
              <a:rPr lang="en-US" altLang="en-US" dirty="0">
                <a:latin typeface="Calibri Light" panose="020F0302020204030204" pitchFamily="34" charset="0"/>
                <a:cs typeface="Calibri Light" panose="020F0302020204030204" pitchFamily="34" charset="0"/>
              </a:rPr>
              <a:t> 2010 </a:t>
            </a:r>
          </a:p>
          <a:p>
            <a:r>
              <a:rPr lang="en-IN" altLang="en-US" dirty="0">
                <a:latin typeface="Calibri Light" panose="020F0302020204030204" pitchFamily="34" charset="0"/>
                <a:cs typeface="Calibri Light" panose="020F0302020204030204" pitchFamily="34" charset="0"/>
              </a:rPr>
              <a:t>2012  - </a:t>
            </a:r>
            <a:r>
              <a:rPr lang="en-IN" altLang="en-US" dirty="0" err="1">
                <a:latin typeface="Calibri Light" panose="020F0302020204030204" pitchFamily="34" charset="0"/>
                <a:cs typeface="Calibri Light" panose="020F0302020204030204" pitchFamily="34" charset="0"/>
              </a:rPr>
              <a:t>.Net</a:t>
            </a:r>
            <a:r>
              <a:rPr lang="en-IN" altLang="en-US" dirty="0">
                <a:latin typeface="Calibri Light" panose="020F0302020204030204" pitchFamily="34" charset="0"/>
                <a:cs typeface="Calibri Light" panose="020F0302020204030204" pitchFamily="34" charset="0"/>
              </a:rPr>
              <a:t> 4.5 / VS </a:t>
            </a:r>
            <a:r>
              <a:rPr lang="en-IN" altLang="en-US" dirty="0" err="1">
                <a:latin typeface="Calibri Light" panose="020F0302020204030204" pitchFamily="34" charset="0"/>
                <a:cs typeface="Calibri Light" panose="020F0302020204030204" pitchFamily="34" charset="0"/>
              </a:rPr>
              <a:t>.Net</a:t>
            </a:r>
            <a:r>
              <a:rPr lang="en-IN" altLang="en-US" dirty="0">
                <a:latin typeface="Calibri Light" panose="020F0302020204030204" pitchFamily="34" charset="0"/>
                <a:cs typeface="Calibri Light" panose="020F0302020204030204" pitchFamily="34" charset="0"/>
              </a:rPr>
              <a:t> 2012 , </a:t>
            </a:r>
          </a:p>
          <a:p>
            <a:r>
              <a:rPr lang="en-IN" altLang="en-US" dirty="0">
                <a:latin typeface="Calibri Light" panose="020F0302020204030204" pitchFamily="34" charset="0"/>
                <a:cs typeface="Calibri Light" panose="020F0302020204030204" pitchFamily="34" charset="0"/>
              </a:rPr>
              <a:t>2013 - VS </a:t>
            </a:r>
            <a:r>
              <a:rPr lang="en-IN" altLang="en-US" dirty="0" err="1">
                <a:latin typeface="Calibri Light" panose="020F0302020204030204" pitchFamily="34" charset="0"/>
                <a:cs typeface="Calibri Light" panose="020F0302020204030204" pitchFamily="34" charset="0"/>
              </a:rPr>
              <a:t>.Net</a:t>
            </a:r>
            <a:r>
              <a:rPr lang="en-IN" altLang="en-US" dirty="0">
                <a:latin typeface="Calibri Light" panose="020F0302020204030204" pitchFamily="34" charset="0"/>
                <a:cs typeface="Calibri Light" panose="020F0302020204030204" pitchFamily="34" charset="0"/>
              </a:rPr>
              <a:t> 2013( support for Windows 8.1 Apps development)</a:t>
            </a:r>
          </a:p>
          <a:p>
            <a:r>
              <a:rPr lang="en-IN" altLang="en-US" dirty="0">
                <a:latin typeface="Calibri Light" panose="020F0302020204030204" pitchFamily="34" charset="0"/>
                <a:cs typeface="Calibri Light" panose="020F0302020204030204" pitchFamily="34" charset="0"/>
              </a:rPr>
              <a:t>2015 – VS 2015 (.NET 4.6)</a:t>
            </a:r>
          </a:p>
          <a:p>
            <a:r>
              <a:rPr lang="en-IN" altLang="en-US" dirty="0">
                <a:latin typeface="Calibri Light" panose="020F0302020204030204" pitchFamily="34" charset="0"/>
                <a:cs typeface="Calibri Light" panose="020F0302020204030204" pitchFamily="34" charset="0"/>
              </a:rPr>
              <a:t>2017-  VS 2017(.NET core)</a:t>
            </a:r>
          </a:p>
          <a:p>
            <a:pPr marL="0" indent="0">
              <a:buNone/>
            </a:pPr>
            <a:endParaRPr lang="en-IN" sz="2800" dirty="0"/>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6</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altLang="en-US" dirty="0"/>
              <a:t>NET and Visual Studio Versions</a:t>
            </a:r>
            <a:endParaRPr lang="en-IN" dirty="0"/>
          </a:p>
        </p:txBody>
      </p:sp>
    </p:spTree>
    <p:extLst>
      <p:ext uri="{BB962C8B-B14F-4D97-AF65-F5344CB8AC3E}">
        <p14:creationId xmlns:p14="http://schemas.microsoft.com/office/powerpoint/2010/main" val="43018064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55831" y="2308586"/>
            <a:ext cx="7821846" cy="2651990"/>
          </a:xfrm>
          <a:prstGeom prst="rect">
            <a:avLst/>
          </a:prstGeom>
        </p:spPr>
      </p:pic>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60</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Inheritance – Class Hierarchy</a:t>
            </a:r>
          </a:p>
        </p:txBody>
      </p:sp>
    </p:spTree>
    <p:extLst>
      <p:ext uri="{BB962C8B-B14F-4D97-AF65-F5344CB8AC3E}">
        <p14:creationId xmlns:p14="http://schemas.microsoft.com/office/powerpoint/2010/main" val="74279597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An object reference can refer to an object of its class, or to an object of any class derived from it by inheritance</a:t>
            </a:r>
          </a:p>
          <a:p>
            <a:r>
              <a:rPr lang="en-US" altLang="en-US" dirty="0"/>
              <a:t>For example, if the Holiday class is used to derive a child class called Christmas, then a Holiday reference can be used to point to a Christmas object</a:t>
            </a:r>
          </a:p>
          <a:p>
            <a:pPr marL="1257300" lvl="3" indent="0">
              <a:buFontTx/>
              <a:buNone/>
            </a:pPr>
            <a:r>
              <a:rPr lang="en-IN" altLang="en-US" dirty="0"/>
              <a:t>Holiday day = new Holiday();</a:t>
            </a:r>
          </a:p>
          <a:p>
            <a:pPr marL="1257300" lvl="3" indent="0">
              <a:buFontTx/>
              <a:buNone/>
            </a:pPr>
            <a:r>
              <a:rPr lang="en-IN" altLang="en-US" dirty="0"/>
              <a:t>day = new Christmas();</a:t>
            </a:r>
          </a:p>
          <a:p>
            <a:pPr marL="0" indent="0">
              <a:buNone/>
            </a:pPr>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61</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Reference and Inheritance</a:t>
            </a:r>
          </a:p>
        </p:txBody>
      </p:sp>
    </p:spTree>
    <p:extLst>
      <p:ext uri="{BB962C8B-B14F-4D97-AF65-F5344CB8AC3E}">
        <p14:creationId xmlns:p14="http://schemas.microsoft.com/office/powerpoint/2010/main" val="235719125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p:txBody>
          <a:bodyPr>
            <a:normAutofit/>
          </a:bodyPr>
          <a:lstStyle/>
          <a:p>
            <a:r>
              <a:rPr lang="en-US" dirty="0"/>
              <a:t>Functions with Different arguments can have same Name. </a:t>
            </a:r>
          </a:p>
          <a:p>
            <a:r>
              <a:rPr lang="en-US" dirty="0"/>
              <a:t>This principle is called Function overloading, as the function is (OVER) loaded to perform different multiple tasks at runtime on certain conditions and scenarios, here parameters.</a:t>
            </a:r>
          </a:p>
          <a:p>
            <a:r>
              <a:rPr lang="en-US" dirty="0"/>
              <a:t>The Runtime appropriately invokes the function based on the arguments passed by the caller.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Overloading</a:t>
            </a:r>
          </a:p>
        </p:txBody>
      </p:sp>
      <p:sp>
        <p:nvSpPr>
          <p:cNvPr id="3" name="Content Placeholder 2"/>
          <p:cNvSpPr>
            <a:spLocks noGrp="1"/>
          </p:cNvSpPr>
          <p:nvPr>
            <p:ph idx="1"/>
          </p:nvPr>
        </p:nvSpPr>
        <p:spPr>
          <a:xfrm>
            <a:off x="335280" y="1600200"/>
            <a:ext cx="8503920" cy="4572000"/>
          </a:xfrm>
        </p:spPr>
        <p:txBody>
          <a:bodyPr/>
          <a:lstStyle/>
          <a:p>
            <a:r>
              <a:rPr lang="en-US" dirty="0"/>
              <a:t>Same Name for the Functions.</a:t>
            </a:r>
          </a:p>
          <a:p>
            <a:r>
              <a:rPr lang="en-US" dirty="0"/>
              <a:t>Different Signature:</a:t>
            </a:r>
          </a:p>
          <a:p>
            <a:pPr lvl="1">
              <a:buFont typeface="Arial" pitchFamily="34" charset="0"/>
              <a:buChar char="•"/>
            </a:pPr>
            <a:r>
              <a:rPr lang="en-US" dirty="0"/>
              <a:t>Number of Parameters.</a:t>
            </a:r>
          </a:p>
          <a:p>
            <a:pPr lvl="1">
              <a:buFont typeface="Arial" pitchFamily="34" charset="0"/>
              <a:buChar char="•"/>
            </a:pPr>
            <a:r>
              <a:rPr lang="en-US" dirty="0"/>
              <a:t>Order of Parameters.</a:t>
            </a:r>
          </a:p>
          <a:p>
            <a:pPr lvl="1">
              <a:buFont typeface="Arial" pitchFamily="34" charset="0"/>
              <a:buChar char="•"/>
            </a:pPr>
            <a:r>
              <a:rPr lang="en-US" dirty="0"/>
              <a:t>Data Types of Parameters.</a:t>
            </a:r>
          </a:p>
          <a:p>
            <a:pPr>
              <a:buFont typeface="Arial" pitchFamily="34" charset="0"/>
              <a:buChar char="•"/>
            </a:pPr>
            <a:r>
              <a:rPr lang="en-US" dirty="0"/>
              <a:t>If you want a Late Bound object variable with overload function, you should declare the appropriate parameter as object.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of Overloading</a:t>
            </a:r>
          </a:p>
        </p:txBody>
      </p:sp>
      <p:sp>
        <p:nvSpPr>
          <p:cNvPr id="3" name="Content Placeholder 2"/>
          <p:cNvSpPr>
            <a:spLocks noGrp="1"/>
          </p:cNvSpPr>
          <p:nvPr>
            <p:ph idx="1"/>
          </p:nvPr>
        </p:nvSpPr>
        <p:spPr/>
        <p:txBody>
          <a:bodyPr>
            <a:normAutofit/>
          </a:bodyPr>
          <a:lstStyle/>
          <a:p>
            <a:r>
              <a:rPr lang="en-US" dirty="0"/>
              <a:t>C# does not support Optional Arguments like VB.</a:t>
            </a:r>
          </a:p>
          <a:p>
            <a:r>
              <a:rPr lang="en-US" dirty="0"/>
              <a:t>Use Overloading in any one of these scenarios:</a:t>
            </a:r>
          </a:p>
          <a:p>
            <a:pPr lvl="1"/>
            <a:r>
              <a:rPr lang="en-US" dirty="0"/>
              <a:t>The logic in the Function code is significantly different depending on whether the calling code supplies an optional argument or not.</a:t>
            </a:r>
          </a:p>
          <a:p>
            <a:pPr lvl="1"/>
            <a:r>
              <a:rPr lang="en-US" dirty="0"/>
              <a:t>The procedure code cannot reliably test whether the calling code has supplied an optional argument. This is the case, for example, if there is no possible candidate for a default value that the calling code could not be expected to supply.</a:t>
            </a:r>
          </a:p>
          <a:p>
            <a:r>
              <a:rPr lang="en-US" dirty="0"/>
              <a:t>Major Advantage is the flexibility given to the caller while invoking a Function.</a:t>
            </a:r>
          </a:p>
          <a:p>
            <a:pPr lvl="1"/>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a:xfrm>
            <a:off x="301752" y="1524000"/>
            <a:ext cx="8537448" cy="4953000"/>
          </a:xfrm>
        </p:spPr>
        <p:txBody>
          <a:bodyPr>
            <a:normAutofit/>
          </a:bodyPr>
          <a:lstStyle/>
          <a:p>
            <a:r>
              <a:rPr lang="en-US" dirty="0"/>
              <a:t>Operators could be overloaded in C# to be used on your own classes.</a:t>
            </a:r>
          </a:p>
          <a:p>
            <a:r>
              <a:rPr lang="en-US" dirty="0"/>
              <a:t>You write a function that has the name operator with the Operator to overload.</a:t>
            </a:r>
          </a:p>
          <a:p>
            <a:r>
              <a:rPr lang="en-US" dirty="0"/>
              <a:t>All operators to overload should be static.</a:t>
            </a:r>
          </a:p>
          <a:p>
            <a:r>
              <a:rPr lang="en-US" dirty="0"/>
              <a:t>If U overload == operator, U should also overload the != operator.</a:t>
            </a:r>
          </a:p>
          <a:p>
            <a:r>
              <a:rPr lang="en-US" dirty="0"/>
              <a:t>The &lt; and &gt; operators, and the &lt;= and &gt;= operators should also be overloaded in pairs.</a:t>
            </a:r>
          </a:p>
          <a:p>
            <a:r>
              <a:rPr lang="en-US" dirty="0"/>
              <a:t>Use Operator Overloading to serve an actual Purpose, by not misusing it….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Features</a:t>
            </a:r>
          </a:p>
        </p:txBody>
      </p:sp>
      <p:sp>
        <p:nvSpPr>
          <p:cNvPr id="3" name="Content Placeholder 2"/>
          <p:cNvSpPr>
            <a:spLocks noGrp="1"/>
          </p:cNvSpPr>
          <p:nvPr>
            <p:ph idx="1"/>
          </p:nvPr>
        </p:nvSpPr>
        <p:spPr/>
        <p:txBody>
          <a:bodyPr/>
          <a:lstStyle/>
          <a:p>
            <a:r>
              <a:rPr lang="en-US" dirty="0"/>
              <a:t>Single Inheritance.</a:t>
            </a:r>
          </a:p>
          <a:p>
            <a:r>
              <a:rPr lang="en-US" dirty="0"/>
              <a:t>All classes are in fact inherited from </a:t>
            </a:r>
            <a:r>
              <a:rPr lang="en-US" dirty="0" err="1"/>
              <a:t>System.object</a:t>
            </a:r>
            <a:r>
              <a:rPr lang="en-US" dirty="0"/>
              <a:t>.</a:t>
            </a:r>
          </a:p>
          <a:p>
            <a:r>
              <a:rPr lang="en-US" dirty="0"/>
              <a:t>C# supports only public inheritance.</a:t>
            </a:r>
          </a:p>
          <a:p>
            <a:r>
              <a:rPr lang="en-US" dirty="0"/>
              <a:t>Inheritance promotes overriding of methods in derived classes.</a:t>
            </a:r>
          </a:p>
          <a:p>
            <a:r>
              <a:rPr lang="en-US" dirty="0"/>
              <a:t>U have multi-level inheritance in C#.</a:t>
            </a:r>
          </a:p>
          <a:p>
            <a:r>
              <a:rPr lang="en-US" dirty="0"/>
              <a:t>Example.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Polymorphism means many shaped or many forms</a:t>
            </a:r>
          </a:p>
          <a:p>
            <a:r>
              <a:rPr lang="en-IN" altLang="en-US" dirty="0"/>
              <a:t>Polymorphism can be static or dynamic</a:t>
            </a:r>
          </a:p>
          <a:p>
            <a:r>
              <a:rPr lang="en-IN" altLang="en-US" dirty="0"/>
              <a:t>Static polymorphism response to a function is determined at compile time</a:t>
            </a:r>
          </a:p>
          <a:p>
            <a:r>
              <a:rPr lang="en-IN" altLang="en-US" dirty="0"/>
              <a:t>Dynamic Polymorphism the response to a function is decided at run-time</a:t>
            </a:r>
          </a:p>
          <a:p>
            <a:endParaRPr lang="en-US" sz="2800" dirty="0">
              <a:latin typeface="+mn-lt"/>
              <a:cs typeface="Arial"/>
            </a:endParaRPr>
          </a:p>
          <a:p>
            <a:endParaRPr lang="en-US" sz="2800" dirty="0">
              <a:latin typeface="+mn-lt"/>
              <a:cs typeface="Arial"/>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67</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US" dirty="0"/>
              <a:t>Polymorphism</a:t>
            </a:r>
          </a:p>
        </p:txBody>
      </p:sp>
    </p:spTree>
    <p:extLst>
      <p:ext uri="{BB962C8B-B14F-4D97-AF65-F5344CB8AC3E}">
        <p14:creationId xmlns:p14="http://schemas.microsoft.com/office/powerpoint/2010/main" val="3724656765"/>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IN" dirty="0"/>
              <a:t>Static polymorphism can be implemented using two techniques</a:t>
            </a:r>
          </a:p>
          <a:p>
            <a:pPr lvl="1">
              <a:defRPr/>
            </a:pPr>
            <a:r>
              <a:rPr lang="en-IN" dirty="0"/>
              <a:t>Function Overloading</a:t>
            </a:r>
          </a:p>
          <a:p>
            <a:pPr lvl="1">
              <a:defRPr/>
            </a:pPr>
            <a:r>
              <a:rPr lang="en-IN" dirty="0"/>
              <a:t>Operator Overloading</a:t>
            </a:r>
          </a:p>
          <a:p>
            <a:pPr>
              <a:defRPr/>
            </a:pPr>
            <a:r>
              <a:rPr lang="en-IN" dirty="0"/>
              <a:t>Function overloading allows multiple functions with the same name provided they have a difference in parameters and or return type</a:t>
            </a:r>
          </a:p>
          <a:p>
            <a:pPr>
              <a:defRPr/>
            </a:pPr>
            <a:endParaRPr lang="en-IN" sz="2800" dirty="0">
              <a:latin typeface="+mn-lt"/>
            </a:endParaRPr>
          </a:p>
          <a:p>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68</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Static Polymorphism</a:t>
            </a:r>
          </a:p>
        </p:txBody>
      </p:sp>
    </p:spTree>
    <p:extLst>
      <p:ext uri="{BB962C8B-B14F-4D97-AF65-F5344CB8AC3E}">
        <p14:creationId xmlns:p14="http://schemas.microsoft.com/office/powerpoint/2010/main" val="316298858"/>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altLang="en-US" dirty="0"/>
              <a:t>Dynamic Polymorphism can be achieved through virtual and override methods</a:t>
            </a:r>
          </a:p>
          <a:p>
            <a:r>
              <a:rPr lang="en-IN" altLang="en-US" dirty="0"/>
              <a:t>Accessing base class members using the base keyword</a:t>
            </a:r>
          </a:p>
          <a:p>
            <a:endParaRPr lang="en-IN" sz="2800" dirty="0">
              <a:latin typeface="+mn-lt"/>
            </a:endParaRPr>
          </a:p>
        </p:txBody>
      </p:sp>
      <p:sp>
        <p:nvSpPr>
          <p:cNvPr id="3" name="Slide Number Placeholder 2"/>
          <p:cNvSpPr>
            <a:spLocks noGrp="1"/>
          </p:cNvSpPr>
          <p:nvPr>
            <p:ph type="sldNum" sz="quarter" idx="12"/>
          </p:nvPr>
        </p:nvSpPr>
        <p:spPr/>
        <p:txBody>
          <a:bodyPr/>
          <a:lstStyle/>
          <a:p>
            <a:fld id="{1567806B-2C15-4732-8BE4-466CDA07A21C}" type="slidenum">
              <a:rPr lang="en-IN" smtClean="0">
                <a:solidFill>
                  <a:prstClr val="black">
                    <a:tint val="75000"/>
                  </a:prstClr>
                </a:solidFill>
                <a:latin typeface="Calibri"/>
              </a:rPr>
              <a:pPr/>
              <a:t>69</a:t>
            </a:fld>
            <a:endParaRPr lang="en-IN">
              <a:solidFill>
                <a:prstClr val="black">
                  <a:tint val="75000"/>
                </a:prstClr>
              </a:solidFill>
              <a:latin typeface="Calibri"/>
            </a:endParaRPr>
          </a:p>
        </p:txBody>
      </p:sp>
      <p:sp>
        <p:nvSpPr>
          <p:cNvPr id="4" name="Title 3"/>
          <p:cNvSpPr>
            <a:spLocks noGrp="1"/>
          </p:cNvSpPr>
          <p:nvPr>
            <p:ph type="title"/>
          </p:nvPr>
        </p:nvSpPr>
        <p:spPr/>
        <p:txBody>
          <a:bodyPr/>
          <a:lstStyle/>
          <a:p>
            <a:r>
              <a:rPr lang="en-IN" dirty="0"/>
              <a:t>Dynamic Polymorphism</a:t>
            </a:r>
          </a:p>
        </p:txBody>
      </p:sp>
    </p:spTree>
    <p:extLst>
      <p:ext uri="{BB962C8B-B14F-4D97-AF65-F5344CB8AC3E}">
        <p14:creationId xmlns:p14="http://schemas.microsoft.com/office/powerpoint/2010/main" val="7473451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Program</a:t>
            </a:r>
            <a:endParaRPr lang="en-IN" dirty="0"/>
          </a:p>
        </p:txBody>
      </p:sp>
      <p:pic>
        <p:nvPicPr>
          <p:cNvPr id="2050" name="Picture 2"/>
          <p:cNvPicPr>
            <a:picLocks noGrp="1" noChangeAspect="1" noChangeArrowheads="1"/>
          </p:cNvPicPr>
          <p:nvPr>
            <p:ph idx="1"/>
          </p:nvPr>
        </p:nvPicPr>
        <p:blipFill>
          <a:blip r:embed="rId2" cstate="print"/>
          <a:stretch>
            <a:fillRect/>
          </a:stretch>
        </p:blipFill>
        <p:spPr bwMode="auto">
          <a:xfrm>
            <a:off x="428596" y="1785923"/>
            <a:ext cx="8100000" cy="4343733"/>
          </a:xfrm>
          <a:prstGeom prst="rect">
            <a:avLst/>
          </a:prstGeom>
          <a:ln>
            <a:solidFill>
              <a:schemeClr val="accent1">
                <a:lumMod val="60000"/>
                <a:lumOff val="40000"/>
              </a:schemeClr>
            </a:solid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pic>
      <p:pic>
        <p:nvPicPr>
          <p:cNvPr id="2058" name="Picture 10" descr="C:\Users\Phani\AppData\Local\Microsoft\Windows\Temporary Internet Files\Content.IE5\4P2E24TG\MC900252727[1].wmf"/>
          <p:cNvPicPr>
            <a:picLocks noChangeAspect="1" noChangeArrowheads="1"/>
          </p:cNvPicPr>
          <p:nvPr/>
        </p:nvPicPr>
        <p:blipFill>
          <a:blip r:embed="rId3" cstate="print"/>
          <a:srcRect/>
          <a:stretch>
            <a:fillRect/>
          </a:stretch>
        </p:blipFill>
        <p:spPr bwMode="auto">
          <a:xfrm>
            <a:off x="5643570" y="1928802"/>
            <a:ext cx="966521" cy="179771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1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normAutofit/>
          </a:bodyPr>
          <a:lstStyle/>
          <a:p>
            <a:r>
              <a:rPr lang="en-US" dirty="0"/>
              <a:t>Base class can have methods that are intended to be changed by the derived classes.</a:t>
            </a:r>
          </a:p>
          <a:p>
            <a:r>
              <a:rPr lang="en-US" dirty="0"/>
              <a:t>virtual should be used for such methods.</a:t>
            </a:r>
          </a:p>
          <a:p>
            <a:r>
              <a:rPr lang="en-US" dirty="0"/>
              <a:t>Makes the function venerable to be changed by the derived classes if they need to do so.</a:t>
            </a:r>
          </a:p>
          <a:p>
            <a:r>
              <a:rPr lang="en-US" dirty="0"/>
              <a:t>Overriding leads to runtime polymorphism of function invocation.</a:t>
            </a:r>
          </a:p>
          <a:p>
            <a:r>
              <a:rPr lang="en-US" dirty="0"/>
              <a:t>Example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override keyword</a:t>
            </a:r>
          </a:p>
        </p:txBody>
      </p:sp>
      <p:sp>
        <p:nvSpPr>
          <p:cNvPr id="3" name="Content Placeholder 2"/>
          <p:cNvSpPr>
            <a:spLocks noGrp="1"/>
          </p:cNvSpPr>
          <p:nvPr>
            <p:ph idx="1"/>
          </p:nvPr>
        </p:nvSpPr>
        <p:spPr/>
        <p:txBody>
          <a:bodyPr>
            <a:normAutofit/>
          </a:bodyPr>
          <a:lstStyle/>
          <a:p>
            <a:r>
              <a:rPr lang="en-US" dirty="0"/>
              <a:t>All derived classes who wish to re-implement the base class functions should use override keyword and re-implement them.</a:t>
            </a:r>
          </a:p>
          <a:p>
            <a:r>
              <a:rPr lang="en-US" dirty="0"/>
              <a:t>Override is applicable for only virtual, abstract and override methods of the base class.</a:t>
            </a:r>
          </a:p>
          <a:p>
            <a:r>
              <a:rPr lang="en-US" dirty="0"/>
              <a:t>Functions that are overridden would have runtime polymorphism achieved.</a:t>
            </a:r>
          </a:p>
          <a:p>
            <a:r>
              <a:rPr lang="en-US" dirty="0"/>
              <a:t>Example</a:t>
            </a:r>
          </a:p>
          <a:p>
            <a:r>
              <a:rPr lang="en-US" dirty="0"/>
              <a:t>Example of runtime polymorphism using object of base class instantiated to derived class.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Hiding</a:t>
            </a:r>
          </a:p>
        </p:txBody>
      </p:sp>
      <p:sp>
        <p:nvSpPr>
          <p:cNvPr id="3" name="Content Placeholder 2"/>
          <p:cNvSpPr>
            <a:spLocks noGrp="1"/>
          </p:cNvSpPr>
          <p:nvPr>
            <p:ph idx="1"/>
          </p:nvPr>
        </p:nvSpPr>
        <p:spPr/>
        <p:txBody>
          <a:bodyPr>
            <a:normAutofit/>
          </a:bodyPr>
          <a:lstStyle/>
          <a:p>
            <a:r>
              <a:rPr lang="en-US" dirty="0"/>
              <a:t>If the base class does not provide virtual and the derived class tries to implement the new version, this is called Method Hiding.</a:t>
            </a:r>
          </a:p>
          <a:p>
            <a:r>
              <a:rPr lang="en-US" dirty="0"/>
              <a:t>Here base method is hidden to the derived object and derived method will be hidden to the base object.</a:t>
            </a:r>
          </a:p>
          <a:p>
            <a:r>
              <a:rPr lang="en-US" dirty="0"/>
              <a:t>Example.</a:t>
            </a:r>
          </a:p>
          <a:p>
            <a:r>
              <a:rPr lang="en-US" dirty="0"/>
              <a:t>NOTE:C# gives warning for such methods, so use new keyword as method modifier for such methods, to remove the warnings….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classes</a:t>
            </a:r>
            <a:endParaRPr lang="en-US" dirty="0"/>
          </a:p>
        </p:txBody>
      </p:sp>
      <p:sp>
        <p:nvSpPr>
          <p:cNvPr id="3" name="Content Placeholder 2"/>
          <p:cNvSpPr>
            <a:spLocks noGrp="1"/>
          </p:cNvSpPr>
          <p:nvPr>
            <p:ph idx="1"/>
          </p:nvPr>
        </p:nvSpPr>
        <p:spPr/>
        <p:txBody>
          <a:bodyPr>
            <a:normAutofit/>
          </a:bodyPr>
          <a:lstStyle/>
          <a:p>
            <a:r>
              <a:rPr lang="en-US" dirty="0"/>
              <a:t>Need of functions whose implementation is not done.</a:t>
            </a:r>
          </a:p>
          <a:p>
            <a:r>
              <a:rPr lang="en-US" dirty="0"/>
              <a:t>Abstract Methods.</a:t>
            </a:r>
          </a:p>
          <a:p>
            <a:r>
              <a:rPr lang="en-US" dirty="0"/>
              <a:t>One or more Abstract methods leads to Abstract classes.</a:t>
            </a:r>
          </a:p>
          <a:p>
            <a:r>
              <a:rPr lang="en-US" dirty="0"/>
              <a:t>The class is incomplete to create Objects, hence they are not creatable.</a:t>
            </a:r>
          </a:p>
          <a:p>
            <a:r>
              <a:rPr lang="en-US" dirty="0"/>
              <a:t>Abstract classes can have normal and virtual methods.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Abstract Classes used?</a:t>
            </a:r>
          </a:p>
        </p:txBody>
      </p:sp>
      <p:sp>
        <p:nvSpPr>
          <p:cNvPr id="3" name="Content Placeholder 2"/>
          <p:cNvSpPr>
            <a:spLocks noGrp="1"/>
          </p:cNvSpPr>
          <p:nvPr>
            <p:ph idx="1"/>
          </p:nvPr>
        </p:nvSpPr>
        <p:spPr/>
        <p:txBody>
          <a:bodyPr>
            <a:normAutofit/>
          </a:bodyPr>
          <a:lstStyle/>
          <a:p>
            <a:r>
              <a:rPr lang="en-US" dirty="0"/>
              <a:t>Derived classes will and must implement all the abstract methods of the derived class.</a:t>
            </a:r>
          </a:p>
          <a:p>
            <a:r>
              <a:rPr lang="en-US" dirty="0"/>
              <a:t>They use override to implement the methods.</a:t>
            </a:r>
          </a:p>
          <a:p>
            <a:r>
              <a:rPr lang="en-US" dirty="0"/>
              <a:t>The object of Abstract classes will be instantiated to  the derived class object and the functions are invoked thro’ them.</a:t>
            </a:r>
          </a:p>
          <a:p>
            <a:r>
              <a:rPr lang="en-US" dirty="0"/>
              <a:t>Derived classes cannot have more than one Abstract class as base class as Multiple Inheritance is not supported in C#.</a:t>
            </a:r>
          </a:p>
          <a:p>
            <a:r>
              <a:rPr lang="en-US" dirty="0"/>
              <a:t>Solution :Use Interfaces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Interfaces</a:t>
            </a:r>
          </a:p>
        </p:txBody>
      </p:sp>
      <p:sp>
        <p:nvSpPr>
          <p:cNvPr id="3" name="Content Placeholder 2"/>
          <p:cNvSpPr>
            <a:spLocks noGrp="1"/>
          </p:cNvSpPr>
          <p:nvPr>
            <p:ph idx="1"/>
          </p:nvPr>
        </p:nvSpPr>
        <p:spPr/>
        <p:txBody>
          <a:bodyPr>
            <a:normAutofit/>
          </a:bodyPr>
          <a:lstStyle/>
          <a:p>
            <a:r>
              <a:rPr lang="en-US" dirty="0"/>
              <a:t>If U want to implement more than one Abstract classes, make the Abstract classes as interfaces.</a:t>
            </a:r>
          </a:p>
          <a:p>
            <a:r>
              <a:rPr lang="en-US" dirty="0"/>
              <a:t>Interface contains only abstract methods.</a:t>
            </a:r>
          </a:p>
          <a:p>
            <a:r>
              <a:rPr lang="en-US" dirty="0"/>
              <a:t>Like a Contract where I must implement all the functionality.</a:t>
            </a:r>
          </a:p>
          <a:p>
            <a:r>
              <a:rPr lang="en-US" dirty="0"/>
              <a:t>This feature is basis for many .NET Classes and their implementation features like Collections, Data Components and Remote Architecture.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a:xfrm>
            <a:off x="301752" y="1527048"/>
            <a:ext cx="8503920" cy="4873752"/>
          </a:xfrm>
        </p:spPr>
        <p:txBody>
          <a:bodyPr>
            <a:normAutofit/>
          </a:bodyPr>
          <a:lstStyle/>
          <a:p>
            <a:r>
              <a:rPr lang="en-US" dirty="0"/>
              <a:t>A sort of skeleton class, containing method signatures but no method implementations.</a:t>
            </a:r>
          </a:p>
          <a:p>
            <a:r>
              <a:rPr lang="en-US" dirty="0"/>
              <a:t>Have only public members like events, methods, Properties.</a:t>
            </a:r>
          </a:p>
          <a:p>
            <a:r>
              <a:rPr lang="en-US" dirty="0"/>
              <a:t>Cannot have fields, Constants, Static members, Constructors and Destructors.</a:t>
            </a:r>
          </a:p>
          <a:p>
            <a:r>
              <a:rPr lang="en-US" dirty="0"/>
              <a:t>Classes can implement more than one interfaces at a time.</a:t>
            </a:r>
          </a:p>
          <a:p>
            <a:r>
              <a:rPr lang="en-US" dirty="0"/>
              <a:t>Can be implemented implicitly and explicitly.</a:t>
            </a:r>
          </a:p>
          <a:p>
            <a:r>
              <a:rPr lang="en-US" dirty="0"/>
              <a:t>Example.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Sealed Classes</a:t>
            </a:r>
          </a:p>
        </p:txBody>
      </p:sp>
      <p:sp>
        <p:nvSpPr>
          <p:cNvPr id="3" name="Content Placeholder 2"/>
          <p:cNvSpPr>
            <a:spLocks noGrp="1"/>
          </p:cNvSpPr>
          <p:nvPr>
            <p:ph idx="1"/>
          </p:nvPr>
        </p:nvSpPr>
        <p:spPr/>
        <p:txBody>
          <a:bodyPr>
            <a:normAutofit/>
          </a:bodyPr>
          <a:lstStyle/>
          <a:p>
            <a:r>
              <a:rPr lang="en-US" dirty="0"/>
              <a:t>The sealed modifier prevents other classes from inheriting from it.</a:t>
            </a:r>
          </a:p>
          <a:p>
            <a:r>
              <a:rPr lang="en-US" dirty="0"/>
              <a:t>It is an error to use the abstract modifier with a sealed class, because an abstract class must be inherited by a class that provides an implementation of the abstract methods or properties.</a:t>
            </a:r>
          </a:p>
          <a:p>
            <a:r>
              <a:rPr lang="en-US" dirty="0"/>
              <a:t>When applied to a method or property, the sealed modifier must always be used with override.</a:t>
            </a:r>
          </a:p>
          <a:p>
            <a:r>
              <a:rPr lang="en-US" dirty="0"/>
              <a:t>Because structs are implicitly sealed, they cannot be inherited.</a:t>
            </a:r>
          </a:p>
          <a:p>
            <a:r>
              <a:rPr lang="en-US" dirty="0"/>
              <a:t>Example.</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a:t>
            </a:r>
          </a:p>
        </p:txBody>
      </p:sp>
      <p:sp>
        <p:nvSpPr>
          <p:cNvPr id="3" name="Content Placeholder 2"/>
          <p:cNvSpPr>
            <a:spLocks noGrp="1"/>
          </p:cNvSpPr>
          <p:nvPr>
            <p:ph idx="1"/>
          </p:nvPr>
        </p:nvSpPr>
        <p:spPr/>
        <p:txBody>
          <a:bodyPr/>
          <a:lstStyle/>
          <a:p>
            <a:r>
              <a:rPr lang="en-US" dirty="0"/>
              <a:t>A group of objects when can be accessed one at a time with a simple iteration.</a:t>
            </a:r>
          </a:p>
          <a:p>
            <a:r>
              <a:rPr lang="en-US" dirty="0"/>
              <a:t>They standardize the way a group of objects are handled in the Program.</a:t>
            </a:r>
          </a:p>
          <a:p>
            <a:r>
              <a:rPr lang="en-US" dirty="0"/>
              <a:t>Fundamental of all collections work on a concept of enumerator.  </a:t>
            </a:r>
          </a:p>
          <a:p>
            <a:r>
              <a:rPr lang="en-US" dirty="0"/>
              <a:t>An object of a Class that implements IEnumerable.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Generic Interfaces </a:t>
            </a:r>
          </a:p>
        </p:txBody>
      </p:sp>
      <p:sp>
        <p:nvSpPr>
          <p:cNvPr id="3" name="Content Placeholder 2"/>
          <p:cNvSpPr>
            <a:spLocks noGrp="1"/>
          </p:cNvSpPr>
          <p:nvPr>
            <p:ph idx="1"/>
          </p:nvPr>
        </p:nvSpPr>
        <p:spPr>
          <a:xfrm>
            <a:off x="301752" y="1527048"/>
            <a:ext cx="8503920" cy="4949952"/>
          </a:xfrm>
        </p:spPr>
        <p:txBody>
          <a:bodyPr>
            <a:normAutofit/>
          </a:bodyPr>
          <a:lstStyle/>
          <a:p>
            <a:r>
              <a:rPr lang="en-US" dirty="0" err="1"/>
              <a:t>ICollection</a:t>
            </a:r>
            <a:r>
              <a:rPr lang="en-US" dirty="0"/>
              <a:t>: Foundation on all other Collections that are built.</a:t>
            </a:r>
          </a:p>
          <a:p>
            <a:r>
              <a:rPr lang="en-US" dirty="0" err="1"/>
              <a:t>IDictionary</a:t>
            </a:r>
            <a:r>
              <a:rPr lang="en-US" dirty="0"/>
              <a:t>: Collection of key-value pairs.</a:t>
            </a:r>
          </a:p>
          <a:p>
            <a:r>
              <a:rPr lang="en-US" dirty="0"/>
              <a:t>IEnumerator : Enables contents of a Collection to be obtained one at a time. </a:t>
            </a:r>
          </a:p>
          <a:p>
            <a:r>
              <a:rPr lang="en-US" dirty="0"/>
              <a:t>IEnumerable : Gets the Enumerator required to iterate.</a:t>
            </a:r>
          </a:p>
          <a:p>
            <a:r>
              <a:rPr lang="en-US" dirty="0" err="1"/>
              <a:t>IComparer</a:t>
            </a:r>
            <a:r>
              <a:rPr lang="en-US" dirty="0"/>
              <a:t> : Performs Comparison of objects stored in the collection.</a:t>
            </a:r>
          </a:p>
          <a:p>
            <a:r>
              <a:rPr lang="en-US" dirty="0" err="1"/>
              <a:t>IList</a:t>
            </a:r>
            <a:r>
              <a:rPr lang="en-US" dirty="0"/>
              <a:t> : Defines Collection that can be accessed by an indexer.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endParaRPr lang="en-IN" dirty="0"/>
          </a:p>
        </p:txBody>
      </p:sp>
      <p:sp>
        <p:nvSpPr>
          <p:cNvPr id="4" name="Content Placeholder 2"/>
          <p:cNvSpPr>
            <a:spLocks noGrp="1"/>
          </p:cNvSpPr>
          <p:nvPr>
            <p:ph idx="1"/>
          </p:nvPr>
        </p:nvSpPr>
        <p:spPr>
          <a:xfrm>
            <a:off x="457200" y="1600200"/>
            <a:ext cx="8472518" cy="4525963"/>
          </a:xfrm>
          <a:ln>
            <a:noFill/>
          </a:ln>
          <a:effectLst>
            <a:outerShdw blurRad="44450" dist="27940" dir="5400000" algn="ctr">
              <a:srgbClr val="000000">
                <a:alpha val="32000"/>
              </a:srgbClr>
            </a:outerShdw>
          </a:effectLst>
        </p:spPr>
        <p:txBody>
          <a:bodyPr/>
          <a:lstStyle/>
          <a:p>
            <a:r>
              <a:rPr lang="en-US" spc="-150" dirty="0"/>
              <a:t>(</a:t>
            </a:r>
            <a:r>
              <a:rPr lang="en-US" dirty="0"/>
              <a:t>M)</a:t>
            </a:r>
            <a:r>
              <a:rPr lang="en-US" dirty="0" err="1"/>
              <a:t>ain</a:t>
            </a:r>
            <a:r>
              <a:rPr lang="en-US" dirty="0"/>
              <a:t> is the entry point of the Program.</a:t>
            </a:r>
          </a:p>
          <a:p>
            <a:r>
              <a:rPr lang="en-US" dirty="0"/>
              <a:t>Main should be part of the Class and should be static.</a:t>
            </a:r>
          </a:p>
          <a:p>
            <a:r>
              <a:rPr lang="en-US" dirty="0"/>
              <a:t>Returns integer or nothing.</a:t>
            </a:r>
            <a:endParaRPr lang="en-IN" dirty="0"/>
          </a:p>
          <a:p>
            <a:r>
              <a:rPr lang="en-US" dirty="0"/>
              <a:t>The Class is recommended to be a part of a Namespace, usually the name of the Project</a:t>
            </a:r>
          </a:p>
          <a:p>
            <a:r>
              <a:rPr lang="en-US" dirty="0"/>
              <a:t>Optionally can take string array as argument that represents Command line arguments.</a:t>
            </a:r>
          </a:p>
          <a:p>
            <a:endParaRPr lang="en-US" spc="-15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Generic Collection Classes</a:t>
            </a:r>
          </a:p>
        </p:txBody>
      </p:sp>
      <p:sp>
        <p:nvSpPr>
          <p:cNvPr id="3" name="Content Placeholder 2"/>
          <p:cNvSpPr>
            <a:spLocks noGrp="1"/>
          </p:cNvSpPr>
          <p:nvPr>
            <p:ph idx="1"/>
          </p:nvPr>
        </p:nvSpPr>
        <p:spPr/>
        <p:txBody>
          <a:bodyPr/>
          <a:lstStyle/>
          <a:p>
            <a:r>
              <a:rPr lang="en-US" dirty="0" err="1"/>
              <a:t>ArrayList</a:t>
            </a:r>
            <a:r>
              <a:rPr lang="en-US" dirty="0"/>
              <a:t> : Provides a basic Dynamic Array.</a:t>
            </a:r>
          </a:p>
          <a:p>
            <a:r>
              <a:rPr lang="en-US" dirty="0"/>
              <a:t>Queue : Provides a First-In First-Out list.</a:t>
            </a:r>
          </a:p>
          <a:p>
            <a:r>
              <a:rPr lang="en-US" dirty="0"/>
              <a:t>Stack: A First-In Last-Out List.</a:t>
            </a:r>
          </a:p>
          <a:p>
            <a:r>
              <a:rPr lang="en-US" dirty="0" err="1"/>
              <a:t>HashTable</a:t>
            </a:r>
            <a:r>
              <a:rPr lang="en-US" dirty="0"/>
              <a:t> :A Hash Table of key-value pairs.</a:t>
            </a:r>
          </a:p>
          <a:p>
            <a:r>
              <a:rPr lang="en-US" dirty="0" err="1"/>
              <a:t>SortedList</a:t>
            </a:r>
            <a:r>
              <a:rPr lang="en-US" dirty="0"/>
              <a:t>: A Sorted List of key-value pairs.</a:t>
            </a:r>
          </a:p>
          <a:p>
            <a:r>
              <a:rPr lang="en-US" dirty="0"/>
              <a:t>Example.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Collections.</a:t>
            </a:r>
          </a:p>
        </p:txBody>
      </p:sp>
      <p:sp>
        <p:nvSpPr>
          <p:cNvPr id="3" name="Content Placeholder 2"/>
          <p:cNvSpPr>
            <a:spLocks noGrp="1"/>
          </p:cNvSpPr>
          <p:nvPr>
            <p:ph idx="1"/>
          </p:nvPr>
        </p:nvSpPr>
        <p:spPr/>
        <p:txBody>
          <a:bodyPr>
            <a:normAutofit/>
          </a:bodyPr>
          <a:lstStyle/>
          <a:p>
            <a:r>
              <a:rPr lang="en-US" dirty="0"/>
              <a:t>New to C# 2.0 which uses the template concept of C++.</a:t>
            </a:r>
          </a:p>
          <a:p>
            <a:r>
              <a:rPr lang="en-US" dirty="0"/>
              <a:t>The only difference is the type-safe, optimized  Collections without the burden of boxing and </a:t>
            </a:r>
            <a:r>
              <a:rPr lang="en-US" dirty="0" err="1"/>
              <a:t>unboxing</a:t>
            </a:r>
            <a:r>
              <a:rPr lang="en-US" dirty="0"/>
              <a:t>.</a:t>
            </a:r>
          </a:p>
          <a:p>
            <a:r>
              <a:rPr lang="en-US" dirty="0" err="1"/>
              <a:t>ArrayList</a:t>
            </a:r>
            <a:r>
              <a:rPr lang="en-US" dirty="0"/>
              <a:t> </a:t>
            </a:r>
            <a:r>
              <a:rPr lang="en-US" dirty="0">
                <a:sym typeface="Wingdings" pitchFamily="2" charset="2"/>
              </a:rPr>
              <a:t></a:t>
            </a:r>
            <a:r>
              <a:rPr lang="en-US" dirty="0"/>
              <a:t>List.</a:t>
            </a:r>
          </a:p>
          <a:p>
            <a:r>
              <a:rPr lang="en-US" dirty="0" err="1"/>
              <a:t>HashTable</a:t>
            </a:r>
            <a:r>
              <a:rPr lang="en-US" dirty="0"/>
              <a:t> </a:t>
            </a:r>
            <a:r>
              <a:rPr lang="en-US" dirty="0">
                <a:sym typeface="Wingdings" pitchFamily="2" charset="2"/>
              </a:rPr>
              <a:t>Dictionary.</a:t>
            </a:r>
          </a:p>
          <a:p>
            <a:r>
              <a:rPr lang="en-US" dirty="0">
                <a:sym typeface="Wingdings" pitchFamily="2" charset="2"/>
              </a:rPr>
              <a:t>U could create UR own generic Collection classes by implementing the Generic Collection Interfaces. </a:t>
            </a:r>
            <a:r>
              <a:rPr lang="en-US" dirty="0"/>
              <a:t> </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Generics.</a:t>
            </a:r>
          </a:p>
        </p:txBody>
      </p:sp>
      <p:sp>
        <p:nvSpPr>
          <p:cNvPr id="3" name="Content Placeholder 2"/>
          <p:cNvSpPr>
            <a:spLocks noGrp="1"/>
          </p:cNvSpPr>
          <p:nvPr>
            <p:ph idx="1"/>
          </p:nvPr>
        </p:nvSpPr>
        <p:spPr/>
        <p:txBody>
          <a:bodyPr/>
          <a:lstStyle/>
          <a:p>
            <a:r>
              <a:rPr lang="en-US" dirty="0"/>
              <a:t>Create a Custom Generic Collection class.</a:t>
            </a:r>
          </a:p>
          <a:p>
            <a:r>
              <a:rPr lang="en-US" dirty="0"/>
              <a:t>Implement the IEnumerable interface.</a:t>
            </a:r>
          </a:p>
          <a:p>
            <a:r>
              <a:rPr lang="en-US" dirty="0"/>
              <a:t>Create Indexer to access the objects thro an index.</a:t>
            </a:r>
          </a:p>
          <a:p>
            <a:r>
              <a:rPr lang="en-US" dirty="0"/>
              <a:t>Complete Example of Data Component.</a:t>
            </a:r>
          </a:p>
          <a:p>
            <a:r>
              <a:rPr lang="en-US" dirty="0"/>
              <a:t>Exercise.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Indexers.</a:t>
            </a:r>
          </a:p>
        </p:txBody>
      </p:sp>
      <p:sp>
        <p:nvSpPr>
          <p:cNvPr id="3" name="Content Placeholder 2"/>
          <p:cNvSpPr>
            <a:spLocks noGrp="1"/>
          </p:cNvSpPr>
          <p:nvPr>
            <p:ph idx="1"/>
          </p:nvPr>
        </p:nvSpPr>
        <p:spPr/>
        <p:txBody>
          <a:bodyPr>
            <a:normAutofit/>
          </a:bodyPr>
          <a:lstStyle/>
          <a:p>
            <a:r>
              <a:rPr lang="en-US" dirty="0"/>
              <a:t>Treating object as an Array.</a:t>
            </a:r>
          </a:p>
          <a:p>
            <a:r>
              <a:rPr lang="en-US" dirty="0"/>
              <a:t>A Class is an Array of Students.</a:t>
            </a:r>
          </a:p>
          <a:p>
            <a:r>
              <a:rPr lang="en-US" dirty="0"/>
              <a:t>A Company is a Array of Employees.</a:t>
            </a:r>
          </a:p>
          <a:p>
            <a:r>
              <a:rPr lang="en-US" dirty="0"/>
              <a:t>Use the object of a Company  as an Array and access the Employees using [] operator.</a:t>
            </a:r>
          </a:p>
          <a:p>
            <a:r>
              <a:rPr lang="en-US" dirty="0"/>
              <a:t>Overloading Subscript operator to access the internal objects of the Array Object is called Indexer.</a:t>
            </a:r>
          </a:p>
          <a:p>
            <a:r>
              <a:rPr lang="en-US" dirty="0"/>
              <a:t>Implemented like a Property, except the name is ‘this’.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9570" name="Picture 2"/>
          <p:cNvPicPr>
            <a:picLocks noGrp="1" noChangeAspect="1" noChangeArrowheads="1"/>
          </p:cNvPicPr>
          <p:nvPr>
            <p:ph idx="1"/>
          </p:nvPr>
        </p:nvPicPr>
        <p:blipFill>
          <a:blip r:embed="rId2" cstate="print"/>
          <a:srcRect/>
          <a:stretch>
            <a:fillRect/>
          </a:stretch>
        </p:blipFill>
        <p:spPr bwMode="auto">
          <a:xfrm>
            <a:off x="381000" y="1524000"/>
            <a:ext cx="5638800" cy="4572000"/>
          </a:xfrm>
          <a:prstGeom prst="rect">
            <a:avLst/>
          </a:prstGeom>
          <a:noFill/>
          <a:ln w="9525">
            <a:noFill/>
            <a:miter lim="800000"/>
            <a:headEnd/>
            <a:tailEnd/>
          </a:ln>
          <a:effectLst/>
        </p:spPr>
      </p:pic>
      <p:sp>
        <p:nvSpPr>
          <p:cNvPr id="5" name="Rectangular Callout 4"/>
          <p:cNvSpPr/>
          <p:nvPr/>
        </p:nvSpPr>
        <p:spPr>
          <a:xfrm>
            <a:off x="5943600" y="3429000"/>
            <a:ext cx="2971800" cy="1828800"/>
          </a:xfrm>
          <a:prstGeom prst="wedgeRectCallout">
            <a:avLst>
              <a:gd name="adj1" fmla="val -117041"/>
              <a:gd name="adj2" fmla="val -137621"/>
            </a:avLst>
          </a:prstGeom>
          <a:solidFill>
            <a:schemeClr val="accent1">
              <a:alpha val="82000"/>
            </a:schemeClr>
          </a:solidFill>
          <a:effectLst>
            <a:outerShdw blurRad="317500" dist="50800" dir="9180000" sx="77000" sy="77000" algn="ctr" rotWithShape="0">
              <a:srgbClr val="000000">
                <a:alpha val="39000"/>
              </a:srgbClr>
            </a:outerShdw>
          </a:effectLst>
          <a:scene3d>
            <a:camera prst="orthographicFront"/>
            <a:lightRig rig="two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indexer would return the Employee object when accessing the object of this class thro an 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Indexers.</a:t>
            </a:r>
          </a:p>
        </p:txBody>
      </p:sp>
      <p:sp>
        <p:nvSpPr>
          <p:cNvPr id="3" name="Content Placeholder 2"/>
          <p:cNvSpPr>
            <a:spLocks noGrp="1"/>
          </p:cNvSpPr>
          <p:nvPr>
            <p:ph idx="1"/>
          </p:nvPr>
        </p:nvSpPr>
        <p:spPr/>
        <p:txBody>
          <a:bodyPr/>
          <a:lstStyle/>
          <a:p>
            <a:r>
              <a:rPr lang="en-US" dirty="0"/>
              <a:t>To Access objects of a Collection class using Index.</a:t>
            </a:r>
          </a:p>
          <a:p>
            <a:r>
              <a:rPr lang="en-US" dirty="0"/>
              <a:t>Create Custom Class with custom Lower bounds an Upper Bounds.</a:t>
            </a:r>
          </a:p>
          <a:p>
            <a:r>
              <a:rPr lang="en-US" dirty="0"/>
              <a:t>Example of </a:t>
            </a:r>
            <a:r>
              <a:rPr lang="en-US" dirty="0" err="1"/>
              <a:t>RangeClass</a:t>
            </a:r>
            <a:r>
              <a:rPr lang="en-US" dirty="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r>
              <a:rPr lang="en-US" dirty="0"/>
              <a:t>Error occurring at runtime is called Exception.</a:t>
            </a:r>
          </a:p>
          <a:p>
            <a:r>
              <a:rPr lang="en-US" dirty="0"/>
              <a:t>Automates the large part of Manual Exception handling using Object Oriented Classes.</a:t>
            </a:r>
          </a:p>
          <a:p>
            <a:r>
              <a:rPr lang="en-US" dirty="0"/>
              <a:t>It enables your program to respond to an error and then continue running.</a:t>
            </a:r>
          </a:p>
          <a:p>
            <a:r>
              <a:rPr lang="en-US" dirty="0" err="1"/>
              <a:t>System.Exception</a:t>
            </a:r>
            <a:r>
              <a:rPr lang="en-US" dirty="0"/>
              <a:t>.</a:t>
            </a:r>
          </a:p>
          <a:p>
            <a:r>
              <a:rPr lang="en-US" dirty="0" err="1"/>
              <a:t>System.ApplicationException</a:t>
            </a:r>
            <a:r>
              <a:rPr lang="en-US" dirty="0"/>
              <a:t>.</a:t>
            </a:r>
          </a:p>
          <a:p>
            <a:r>
              <a:rPr lang="en-US" dirty="0"/>
              <a:t>try…catch…finally.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System.Exception</a:t>
            </a:r>
            <a:endParaRPr lang="en-US" dirty="0"/>
          </a:p>
        </p:txBody>
      </p:sp>
      <p:sp>
        <p:nvSpPr>
          <p:cNvPr id="3" name="Content Placeholder 2"/>
          <p:cNvSpPr>
            <a:spLocks noGrp="1"/>
          </p:cNvSpPr>
          <p:nvPr>
            <p:ph idx="1"/>
          </p:nvPr>
        </p:nvSpPr>
        <p:spPr>
          <a:xfrm>
            <a:off x="301752" y="1527048"/>
            <a:ext cx="8537448" cy="4873752"/>
          </a:xfrm>
        </p:spPr>
        <p:txBody>
          <a:bodyPr>
            <a:normAutofit/>
          </a:bodyPr>
          <a:lstStyle/>
          <a:p>
            <a:r>
              <a:rPr lang="en-US" dirty="0"/>
              <a:t>All Exceptions are derived from </a:t>
            </a:r>
            <a:r>
              <a:rPr lang="en-US" dirty="0" err="1"/>
              <a:t>System.Exception</a:t>
            </a:r>
            <a:r>
              <a:rPr lang="en-US" dirty="0"/>
              <a:t>.</a:t>
            </a:r>
          </a:p>
          <a:p>
            <a:r>
              <a:rPr lang="en-US" dirty="0"/>
              <a:t>Subdivided as </a:t>
            </a:r>
            <a:r>
              <a:rPr lang="en-US" dirty="0" err="1"/>
              <a:t>SystemException</a:t>
            </a:r>
            <a:r>
              <a:rPr lang="en-US" dirty="0"/>
              <a:t> and </a:t>
            </a:r>
            <a:r>
              <a:rPr lang="en-US" dirty="0" err="1"/>
              <a:t>ApplicationException</a:t>
            </a:r>
            <a:r>
              <a:rPr lang="en-US" dirty="0"/>
              <a:t>.</a:t>
            </a:r>
          </a:p>
          <a:p>
            <a:r>
              <a:rPr lang="en-US" dirty="0" err="1"/>
              <a:t>SystemException</a:t>
            </a:r>
            <a:r>
              <a:rPr lang="en-US" dirty="0"/>
              <a:t> objects are raised by C# Runtime System(CLR).</a:t>
            </a:r>
          </a:p>
          <a:p>
            <a:r>
              <a:rPr lang="en-US" dirty="0"/>
              <a:t>All Standard Exceptions are derived from </a:t>
            </a:r>
            <a:r>
              <a:rPr lang="en-US" dirty="0" err="1"/>
              <a:t>SystemException</a:t>
            </a:r>
            <a:r>
              <a:rPr lang="en-US" dirty="0"/>
              <a:t>.</a:t>
            </a:r>
          </a:p>
          <a:p>
            <a:r>
              <a:rPr lang="en-US" dirty="0" err="1"/>
              <a:t>ApplicationException</a:t>
            </a:r>
            <a:r>
              <a:rPr lang="en-US" dirty="0"/>
              <a:t> objects are raised by the Applications Programs.</a:t>
            </a:r>
          </a:p>
          <a:p>
            <a:r>
              <a:rPr lang="en-US" dirty="0"/>
              <a:t>All Custom Exceptions are derived from </a:t>
            </a:r>
            <a:r>
              <a:rPr lang="en-US" dirty="0" err="1"/>
              <a:t>ApplicationException</a:t>
            </a:r>
            <a:r>
              <a:rPr lang="en-US" dirty="0"/>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Exception class</a:t>
            </a:r>
          </a:p>
        </p:txBody>
      </p:sp>
      <p:sp>
        <p:nvSpPr>
          <p:cNvPr id="3" name="Content Placeholder 2"/>
          <p:cNvSpPr>
            <a:spLocks noGrp="1"/>
          </p:cNvSpPr>
          <p:nvPr>
            <p:ph idx="1"/>
          </p:nvPr>
        </p:nvSpPr>
        <p:spPr/>
        <p:txBody>
          <a:bodyPr>
            <a:normAutofit/>
          </a:bodyPr>
          <a:lstStyle/>
          <a:p>
            <a:r>
              <a:rPr lang="en-US" b="1" dirty="0"/>
              <a:t>Message</a:t>
            </a:r>
            <a:r>
              <a:rPr lang="en-US" dirty="0"/>
              <a:t> : Contains a string that describes the nature of the error. </a:t>
            </a:r>
          </a:p>
          <a:p>
            <a:r>
              <a:rPr lang="en-US" b="1" dirty="0" err="1"/>
              <a:t>StackTrace</a:t>
            </a:r>
            <a:r>
              <a:rPr lang="en-US" b="1" dirty="0"/>
              <a:t> :</a:t>
            </a:r>
            <a:r>
              <a:rPr lang="en-US" dirty="0"/>
              <a:t> Contains a string that contains the stack of calls that lead to the exception. </a:t>
            </a:r>
          </a:p>
          <a:p>
            <a:r>
              <a:rPr lang="en-US" b="1" dirty="0" err="1"/>
              <a:t>TargetSite</a:t>
            </a:r>
            <a:r>
              <a:rPr lang="en-US" b="1" dirty="0"/>
              <a:t> :</a:t>
            </a:r>
            <a:r>
              <a:rPr lang="en-US" dirty="0"/>
              <a:t> Obtains an object that specifies the method that generated the exception.</a:t>
            </a:r>
          </a:p>
          <a:p>
            <a:r>
              <a:rPr lang="en-US" dirty="0"/>
              <a:t>U could get the class involved in the error by using the </a:t>
            </a:r>
            <a:r>
              <a:rPr lang="en-US" dirty="0" err="1"/>
              <a:t>ToString</a:t>
            </a:r>
            <a:r>
              <a:rPr lang="en-US" dirty="0"/>
              <a:t>().</a:t>
            </a:r>
          </a:p>
          <a:p>
            <a:r>
              <a:rPr lang="en-US" dirty="0" err="1"/>
              <a:t>ToString</a:t>
            </a:r>
            <a:r>
              <a:rPr lang="en-US" dirty="0"/>
              <a:t>( ) is automatically called when an exception is displayed via </a:t>
            </a:r>
            <a:r>
              <a:rPr lang="en-US" dirty="0" err="1"/>
              <a:t>WriteLine</a:t>
            </a:r>
            <a:r>
              <a:rPr lang="en-US" dirty="0"/>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Exception</a:t>
            </a:r>
          </a:p>
        </p:txBody>
      </p:sp>
      <p:graphicFrame>
        <p:nvGraphicFramePr>
          <p:cNvPr id="4" name="Content Placeholder 3"/>
          <p:cNvGraphicFramePr>
            <a:graphicFrameLocks noGrp="1"/>
          </p:cNvGraphicFramePr>
          <p:nvPr>
            <p:ph idx="1"/>
          </p:nvPr>
        </p:nvGraphicFramePr>
        <p:xfrm>
          <a:off x="152400" y="1427906"/>
          <a:ext cx="8839200" cy="5277694"/>
        </p:xfrm>
        <a:graphic>
          <a:graphicData uri="http://schemas.openxmlformats.org/drawingml/2006/table">
            <a:tbl>
              <a:tblPr firstRow="1" bandRow="1">
                <a:tableStyleId>{F5AB1C69-6EDB-4FF4-983F-18BD219EF322}</a:tableStyleId>
              </a:tblPr>
              <a:tblGrid>
                <a:gridCol w="3276600">
                  <a:extLst>
                    <a:ext uri="{9D8B030D-6E8A-4147-A177-3AD203B41FA5}">
                      <a16:colId xmlns:a16="http://schemas.microsoft.com/office/drawing/2014/main" xmlns="" val="20000"/>
                    </a:ext>
                  </a:extLst>
                </a:gridCol>
                <a:gridCol w="5562600">
                  <a:extLst>
                    <a:ext uri="{9D8B030D-6E8A-4147-A177-3AD203B41FA5}">
                      <a16:colId xmlns:a16="http://schemas.microsoft.com/office/drawing/2014/main" xmlns="" val="20001"/>
                    </a:ext>
                  </a:extLst>
                </a:gridCol>
              </a:tblGrid>
              <a:tr h="512379">
                <a:tc>
                  <a:txBody>
                    <a:bodyPr/>
                    <a:lstStyle/>
                    <a:p>
                      <a:r>
                        <a:rPr lang="en-US" dirty="0"/>
                        <a:t>Exception</a:t>
                      </a:r>
                    </a:p>
                  </a:txBody>
                  <a:tcPr/>
                </a:tc>
                <a:tc>
                  <a:txBody>
                    <a:bodyPr/>
                    <a:lstStyle/>
                    <a:p>
                      <a:r>
                        <a:rPr lang="en-US" dirty="0"/>
                        <a:t>Meaning</a:t>
                      </a:r>
                    </a:p>
                  </a:txBody>
                  <a:tcPr/>
                </a:tc>
                <a:extLst>
                  <a:ext uri="{0D108BD9-81ED-4DB2-BD59-A6C34878D82A}">
                    <a16:rowId xmlns:a16="http://schemas.microsoft.com/office/drawing/2014/main" xmlns="" val="10000"/>
                  </a:ext>
                </a:extLst>
              </a:tr>
              <a:tr h="884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ArrayTypeMismatchException</a:t>
                      </a:r>
                      <a:r>
                        <a:rPr lang="en-US" dirty="0"/>
                        <a:t> </a:t>
                      </a:r>
                    </a:p>
                  </a:txBody>
                  <a:tcPr/>
                </a:tc>
                <a:tc>
                  <a:txBody>
                    <a:bodyPr/>
                    <a:lstStyle/>
                    <a:p>
                      <a:r>
                        <a:rPr lang="en-US" dirty="0"/>
                        <a:t>Type of value being stored is incompatible with the type of the array</a:t>
                      </a:r>
                    </a:p>
                  </a:txBody>
                  <a:tcPr/>
                </a:tc>
                <a:extLst>
                  <a:ext uri="{0D108BD9-81ED-4DB2-BD59-A6C34878D82A}">
                    <a16:rowId xmlns:a16="http://schemas.microsoft.com/office/drawing/2014/main" xmlns="" val="10001"/>
                  </a:ext>
                </a:extLst>
              </a:tr>
              <a:tr h="512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DivideByZeroException</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Division by zero attempted. </a:t>
                      </a:r>
                    </a:p>
                  </a:txBody>
                  <a:tcPr/>
                </a:tc>
                <a:extLst>
                  <a:ext uri="{0D108BD9-81ED-4DB2-BD59-A6C34878D82A}">
                    <a16:rowId xmlns:a16="http://schemas.microsoft.com/office/drawing/2014/main" xmlns="" val="10002"/>
                  </a:ext>
                </a:extLst>
              </a:tr>
              <a:tr h="512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IndexOutOfRangeException</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Array index is out of bounds. </a:t>
                      </a:r>
                    </a:p>
                  </a:txBody>
                  <a:tcPr/>
                </a:tc>
                <a:extLst>
                  <a:ext uri="{0D108BD9-81ED-4DB2-BD59-A6C34878D82A}">
                    <a16:rowId xmlns:a16="http://schemas.microsoft.com/office/drawing/2014/main" xmlns="" val="10003"/>
                  </a:ext>
                </a:extLst>
              </a:tr>
              <a:tr h="512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InvalidCastException</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runtime cast is invalid. </a:t>
                      </a:r>
                    </a:p>
                  </a:txBody>
                  <a:tcPr/>
                </a:tc>
                <a:extLst>
                  <a:ext uri="{0D108BD9-81ED-4DB2-BD59-A6C34878D82A}">
                    <a16:rowId xmlns:a16="http://schemas.microsoft.com/office/drawing/2014/main" xmlns="" val="10004"/>
                  </a:ext>
                </a:extLst>
              </a:tr>
              <a:tr h="659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NullReferenceException</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attempt was made to operate on an object that was not instantiated. </a:t>
                      </a:r>
                    </a:p>
                  </a:txBody>
                  <a:tcPr/>
                </a:tc>
                <a:extLst>
                  <a:ext uri="{0D108BD9-81ED-4DB2-BD59-A6C34878D82A}">
                    <a16:rowId xmlns:a16="http://schemas.microsoft.com/office/drawing/2014/main" xmlns="" val="10005"/>
                  </a:ext>
                </a:extLst>
              </a:tr>
              <a:tr h="512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OverflowException</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arithmetic overflow occurred. </a:t>
                      </a:r>
                    </a:p>
                  </a:txBody>
                  <a:tcPr/>
                </a:tc>
                <a:extLst>
                  <a:ext uri="{0D108BD9-81ED-4DB2-BD59-A6C34878D82A}">
                    <a16:rowId xmlns:a16="http://schemas.microsoft.com/office/drawing/2014/main" xmlns="" val="10006"/>
                  </a:ext>
                </a:extLst>
              </a:tr>
              <a:tr h="5123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StackOverFlowException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calling Recursive method calls.</a:t>
                      </a:r>
                    </a:p>
                  </a:txBody>
                  <a:tcPr/>
                </a:tc>
                <a:extLst>
                  <a:ext uri="{0D108BD9-81ED-4DB2-BD59-A6C34878D82A}">
                    <a16:rowId xmlns:a16="http://schemas.microsoft.com/office/drawing/2014/main" xmlns="" val="10007"/>
                  </a:ext>
                </a:extLst>
              </a:tr>
              <a:tr h="659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OutOfMemoryException</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Insufficient free memory exists to continue program execution.</a:t>
                      </a:r>
                    </a:p>
                  </a:txBody>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lstStyle/>
          <a:p>
            <a:r>
              <a:rPr lang="en-US" dirty="0"/>
              <a:t>Data Storage structures of C#.</a:t>
            </a:r>
          </a:p>
          <a:p>
            <a:r>
              <a:rPr lang="en-US" dirty="0"/>
              <a:t>Variables must be initialized before use.</a:t>
            </a:r>
          </a:p>
          <a:p>
            <a:r>
              <a:rPr lang="en-US" dirty="0"/>
              <a:t>Variables at function level must be explicitly initialized or assigned before being used by the Program.</a:t>
            </a:r>
          </a:p>
          <a:p>
            <a:r>
              <a:rPr lang="en-US" dirty="0"/>
              <a:t>Variables at class levels are defined to default values automatically.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of Exceptions</a:t>
            </a:r>
          </a:p>
        </p:txBody>
      </p:sp>
      <p:sp>
        <p:nvSpPr>
          <p:cNvPr id="3" name="Content Placeholder 2"/>
          <p:cNvSpPr>
            <a:spLocks noGrp="1"/>
          </p:cNvSpPr>
          <p:nvPr>
            <p:ph idx="1"/>
          </p:nvPr>
        </p:nvSpPr>
        <p:spPr/>
        <p:txBody>
          <a:bodyPr>
            <a:normAutofit/>
          </a:bodyPr>
          <a:lstStyle/>
          <a:p>
            <a:r>
              <a:rPr lang="en-US" dirty="0"/>
              <a:t>Functions should handle the exceptions raised by its code in the catch block.</a:t>
            </a:r>
          </a:p>
          <a:p>
            <a:r>
              <a:rPr lang="en-US" dirty="0"/>
              <a:t>Functions usually throw those raised Exceptions to the caller.</a:t>
            </a:r>
          </a:p>
          <a:p>
            <a:r>
              <a:rPr lang="en-US" dirty="0"/>
              <a:t>Create a Custom Exception specific to the Application.</a:t>
            </a:r>
          </a:p>
          <a:p>
            <a:r>
              <a:rPr lang="en-US" dirty="0"/>
              <a:t>Throw the Custom Exception object to the caller function.</a:t>
            </a:r>
          </a:p>
          <a:p>
            <a:r>
              <a:rPr lang="en-US" dirty="0"/>
              <a:t>Provide Common gateway for all Exceptions raised by the Program.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 </a:t>
            </a:r>
          </a:p>
        </p:txBody>
      </p:sp>
      <p:sp>
        <p:nvSpPr>
          <p:cNvPr id="3" name="Content Placeholder 2"/>
          <p:cNvSpPr>
            <a:spLocks noGrp="1"/>
          </p:cNvSpPr>
          <p:nvPr>
            <p:ph idx="1"/>
          </p:nvPr>
        </p:nvSpPr>
        <p:spPr/>
        <p:txBody>
          <a:bodyPr>
            <a:normAutofit/>
          </a:bodyPr>
          <a:lstStyle/>
          <a:p>
            <a:r>
              <a:rPr lang="en-US" dirty="0"/>
              <a:t>Try must have either a catch or finally block.</a:t>
            </a:r>
          </a:p>
          <a:p>
            <a:r>
              <a:rPr lang="en-US" dirty="0"/>
              <a:t>U can have multiple catch block for one try block.</a:t>
            </a:r>
          </a:p>
          <a:p>
            <a:r>
              <a:rPr lang="en-US" dirty="0"/>
              <a:t>Finally block executes on all conditions.</a:t>
            </a:r>
          </a:p>
          <a:p>
            <a:r>
              <a:rPr lang="en-US" dirty="0"/>
              <a:t>Finally cannot have catch or any form of jump statements.</a:t>
            </a:r>
          </a:p>
          <a:p>
            <a:r>
              <a:rPr lang="en-US" dirty="0"/>
              <a:t>Finally block executes even after the return Statement.</a:t>
            </a:r>
          </a:p>
          <a:p>
            <a:r>
              <a:rPr lang="en-US" dirty="0"/>
              <a:t>U cannot have only catch or finally blocks.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Create a Custom Exception class.</a:t>
            </a:r>
          </a:p>
          <a:p>
            <a:r>
              <a:rPr lang="en-US" dirty="0"/>
              <a:t>Throw the Exception objects in all the Exceptions.</a:t>
            </a:r>
          </a:p>
          <a:p>
            <a:r>
              <a:rPr lang="en-US" dirty="0"/>
              <a:t>Catch only the Custom Exception at the caller function.</a:t>
            </a:r>
          </a:p>
          <a:p>
            <a:r>
              <a:rPr lang="en-US" dirty="0"/>
              <a:t>Possibly make entries into </a:t>
            </a:r>
            <a:r>
              <a:rPr lang="en-US" dirty="0" err="1"/>
              <a:t>ErrorLog</a:t>
            </a:r>
            <a:r>
              <a:rPr lang="en-US" dirty="0"/>
              <a:t> file using any trace Listener.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endParaRPr lang="en-IN" dirty="0"/>
          </a:p>
        </p:txBody>
      </p:sp>
      <p:sp>
        <p:nvSpPr>
          <p:cNvPr id="3" name="Content Placeholder 2"/>
          <p:cNvSpPr>
            <a:spLocks noGrp="1"/>
          </p:cNvSpPr>
          <p:nvPr>
            <p:ph idx="1"/>
          </p:nvPr>
        </p:nvSpPr>
        <p:spPr/>
        <p:txBody>
          <a:bodyPr/>
          <a:lstStyle/>
          <a:p>
            <a:r>
              <a:rPr lang="en-US" dirty="0"/>
              <a:t>A Reference type used to encapsulate a method.</a:t>
            </a:r>
          </a:p>
          <a:p>
            <a:r>
              <a:rPr lang="en-US" dirty="0"/>
              <a:t>Similar to function pointers of C++</a:t>
            </a:r>
          </a:p>
          <a:p>
            <a:r>
              <a:rPr lang="en-US" dirty="0"/>
              <a:t>When created, the CLR stores the method pointer in it.</a:t>
            </a:r>
          </a:p>
          <a:p>
            <a:r>
              <a:rPr lang="en-US" dirty="0"/>
              <a:t>This method will be invoked when the object is triggered.</a:t>
            </a:r>
            <a:endParaRPr lang="en-IN"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3" name="Content Placeholder 2"/>
          <p:cNvSpPr>
            <a:spLocks noGrp="1"/>
          </p:cNvSpPr>
          <p:nvPr>
            <p:ph idx="1"/>
          </p:nvPr>
        </p:nvSpPr>
        <p:spPr/>
        <p:txBody>
          <a:bodyPr>
            <a:normAutofit/>
          </a:bodyPr>
          <a:lstStyle/>
          <a:p>
            <a:r>
              <a:rPr lang="en-US" dirty="0"/>
              <a:t>A Delegate is an object referring to a method.</a:t>
            </a:r>
          </a:p>
          <a:p>
            <a:r>
              <a:rPr lang="en-US" dirty="0"/>
              <a:t>U can invoke the method thro the delegate object.</a:t>
            </a:r>
          </a:p>
          <a:p>
            <a:r>
              <a:rPr lang="en-US" dirty="0"/>
              <a:t>Similar to function pointers of C++.</a:t>
            </a:r>
          </a:p>
          <a:p>
            <a:r>
              <a:rPr lang="en-US" dirty="0"/>
              <a:t>The method that will be invoked by a delegate is not determined at compile time, but rather at runtime.</a:t>
            </a:r>
          </a:p>
          <a:p>
            <a:r>
              <a:rPr lang="en-US" dirty="0"/>
              <a:t>Example of Delegate.</a:t>
            </a:r>
          </a:p>
          <a:p>
            <a:r>
              <a:rPr lang="en-US" dirty="0"/>
              <a:t>C# 2.o supports method group conversion which means simply assign the name of the method to the object without the new keyword.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 casting delegates </a:t>
            </a:r>
          </a:p>
        </p:txBody>
      </p:sp>
      <p:sp>
        <p:nvSpPr>
          <p:cNvPr id="3" name="Content Placeholder 2"/>
          <p:cNvSpPr>
            <a:spLocks noGrp="1"/>
          </p:cNvSpPr>
          <p:nvPr>
            <p:ph idx="1"/>
          </p:nvPr>
        </p:nvSpPr>
        <p:spPr/>
        <p:txBody>
          <a:bodyPr/>
          <a:lstStyle/>
          <a:p>
            <a:r>
              <a:rPr lang="en-US" dirty="0"/>
              <a:t>One delegate object could reference multiple functions at a time.</a:t>
            </a:r>
          </a:p>
          <a:p>
            <a:r>
              <a:rPr lang="en-US" dirty="0"/>
              <a:t>Use the += operator to make a multicast delegate object.</a:t>
            </a:r>
          </a:p>
          <a:p>
            <a:r>
              <a:rPr lang="en-US" dirty="0"/>
              <a:t>One call will invoke all the functions at a time.</a:t>
            </a:r>
          </a:p>
          <a:p>
            <a:r>
              <a:rPr lang="en-US" dirty="0"/>
              <a:t>This mechanism is also called as delegate chains. It makes set of methods as one Unit.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Methods </a:t>
            </a:r>
          </a:p>
        </p:txBody>
      </p:sp>
      <p:sp>
        <p:nvSpPr>
          <p:cNvPr id="3" name="Content Placeholder 2"/>
          <p:cNvSpPr>
            <a:spLocks noGrp="1"/>
          </p:cNvSpPr>
          <p:nvPr>
            <p:ph idx="1"/>
          </p:nvPr>
        </p:nvSpPr>
        <p:spPr>
          <a:xfrm>
            <a:off x="301752" y="1447800"/>
            <a:ext cx="8503920" cy="5102352"/>
          </a:xfrm>
        </p:spPr>
        <p:txBody>
          <a:bodyPr>
            <a:normAutofit/>
          </a:bodyPr>
          <a:lstStyle/>
          <a:p>
            <a:r>
              <a:rPr lang="en-US" dirty="0"/>
              <a:t>U some times don’t need an explicit function to be passed to a delegate.</a:t>
            </a:r>
          </a:p>
          <a:p>
            <a:r>
              <a:rPr lang="en-US" dirty="0"/>
              <a:t>This is called Anonymous method.</a:t>
            </a:r>
          </a:p>
          <a:p>
            <a:r>
              <a:rPr lang="en-US" dirty="0"/>
              <a:t>Essentially its a block of code that is passed to a delegate.</a:t>
            </a:r>
          </a:p>
          <a:p>
            <a:r>
              <a:rPr lang="en-US" dirty="0"/>
              <a:t>In many cases, there is no need to actually declare a separate method whose only purpose is to be passed to a delegate.</a:t>
            </a:r>
          </a:p>
          <a:p>
            <a:r>
              <a:rPr lang="en-US" dirty="0"/>
              <a:t>Example.</a:t>
            </a:r>
          </a:p>
          <a:p>
            <a:r>
              <a:rPr lang="en-US" dirty="0"/>
              <a:t>Anonymous methods can also have arguments to be passed.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Covariance and Contravariance</a:t>
            </a:r>
          </a:p>
        </p:txBody>
      </p:sp>
      <p:sp>
        <p:nvSpPr>
          <p:cNvPr id="3" name="Content Placeholder 2"/>
          <p:cNvSpPr>
            <a:spLocks noGrp="1"/>
          </p:cNvSpPr>
          <p:nvPr>
            <p:ph idx="1"/>
          </p:nvPr>
        </p:nvSpPr>
        <p:spPr>
          <a:xfrm>
            <a:off x="301752" y="1527048"/>
            <a:ext cx="8537448" cy="5330952"/>
          </a:xfrm>
        </p:spPr>
        <p:txBody>
          <a:bodyPr>
            <a:normAutofit/>
          </a:bodyPr>
          <a:lstStyle/>
          <a:p>
            <a:r>
              <a:rPr lang="en-US" dirty="0"/>
              <a:t>Covariance and Contravariance relax the rule of method signature to be same as delegates as it pertains to derived types.</a:t>
            </a:r>
          </a:p>
          <a:p>
            <a:r>
              <a:rPr lang="en-US" dirty="0"/>
              <a:t>Covariance enables a method to be assigned to a delegate when the method’s return type is a class derived from the class specified by the return type of the delegate.</a:t>
            </a:r>
          </a:p>
          <a:p>
            <a:r>
              <a:rPr lang="en-US" dirty="0"/>
              <a:t>Contravariance enables a method to be assigned to a delegate when a method’s parameter type is a base class of the class specified by the delegate’s declaration.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p>
        </p:txBody>
      </p:sp>
      <p:sp>
        <p:nvSpPr>
          <p:cNvPr id="3" name="Content Placeholder 2"/>
          <p:cNvSpPr>
            <a:spLocks noGrp="1"/>
          </p:cNvSpPr>
          <p:nvPr>
            <p:ph idx="1"/>
          </p:nvPr>
        </p:nvSpPr>
        <p:spPr/>
        <p:txBody>
          <a:bodyPr/>
          <a:lstStyle/>
          <a:p>
            <a:r>
              <a:rPr lang="en-US" dirty="0"/>
              <a:t>An automatic notification that some action has occurred.</a:t>
            </a:r>
          </a:p>
          <a:p>
            <a:r>
              <a:rPr lang="en-US" dirty="0"/>
              <a:t>An object that has an interest in an event registers an event handler for that event. </a:t>
            </a:r>
          </a:p>
          <a:p>
            <a:r>
              <a:rPr lang="en-US" dirty="0"/>
              <a:t>When the event occurs, all registered handlers are called. Event handlers are represented by delegates.</a:t>
            </a:r>
          </a:p>
          <a:p>
            <a:r>
              <a:rPr lang="en-US" dirty="0"/>
              <a:t>Events Example.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points on Events</a:t>
            </a:r>
          </a:p>
        </p:txBody>
      </p:sp>
      <p:sp>
        <p:nvSpPr>
          <p:cNvPr id="3" name="Content Placeholder 2"/>
          <p:cNvSpPr>
            <a:spLocks noGrp="1"/>
          </p:cNvSpPr>
          <p:nvPr>
            <p:ph idx="1"/>
          </p:nvPr>
        </p:nvSpPr>
        <p:spPr/>
        <p:txBody>
          <a:bodyPr/>
          <a:lstStyle/>
          <a:p>
            <a:r>
              <a:rPr lang="en-US" dirty="0"/>
              <a:t>Events can be specified in interfaces. Implementing classes must supply the event.</a:t>
            </a:r>
          </a:p>
          <a:p>
            <a:r>
              <a:rPr lang="en-US" dirty="0"/>
              <a:t>Events can be specified as abstract. A derived class must implement the event. </a:t>
            </a:r>
            <a:r>
              <a:rPr lang="en-US" dirty="0" err="1"/>
              <a:t>Accessor</a:t>
            </a:r>
            <a:r>
              <a:rPr lang="en-US" dirty="0"/>
              <a:t>-based events cannot, however, be abstract.</a:t>
            </a:r>
          </a:p>
          <a:p>
            <a:r>
              <a:rPr lang="en-US" dirty="0"/>
              <a:t>An event can be specified as sealed.</a:t>
            </a:r>
          </a:p>
          <a:p>
            <a:r>
              <a:rPr lang="en-US" dirty="0"/>
              <a:t>An event can be virtual, which means that it can be overridden in a derived class. </a:t>
            </a:r>
          </a:p>
        </p:txBody>
      </p:sp>
    </p:spTree>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xmlns="" name="LTI PPT Template" id="{8EBB9F66-31E2-4D11-856F-3CC3C3777CA9}" vid="{BD24BD26-AC5E-4BCB-9A57-76282A141AA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LTI PPT Template" id="{8EBB9F66-31E2-4D11-856F-3CC3C3777CA9}" vid="{79F31552-2FF3-40E4-8521-E8E807BFE5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LTI PPT Template</Template>
  <TotalTime>608</TotalTime>
  <Words>6972</Words>
  <Application>Microsoft Office PowerPoint</Application>
  <PresentationFormat>On-screen Show (4:3)</PresentationFormat>
  <Paragraphs>867</Paragraphs>
  <Slides>137</Slides>
  <Notes>7</Notes>
  <HiddenSlides>0</HiddenSlides>
  <MMClips>0</MMClips>
  <ScaleCrop>false</ScaleCrop>
  <HeadingPairs>
    <vt:vector size="4" baseType="variant">
      <vt:variant>
        <vt:lpstr>Theme</vt:lpstr>
      </vt:variant>
      <vt:variant>
        <vt:i4>2</vt:i4>
      </vt:variant>
      <vt:variant>
        <vt:lpstr>Slide Titles</vt:lpstr>
      </vt:variant>
      <vt:variant>
        <vt:i4>137</vt:i4>
      </vt:variant>
    </vt:vector>
  </HeadingPairs>
  <TitlesOfParts>
    <vt:vector size="139" baseType="lpstr">
      <vt:lpstr>L&amp;T Infotech</vt:lpstr>
      <vt:lpstr>Custom Design</vt:lpstr>
      <vt:lpstr>C# Training program</vt:lpstr>
      <vt:lpstr>What is .NET?</vt:lpstr>
      <vt:lpstr>What is C#?</vt:lpstr>
      <vt:lpstr>Features of C#</vt:lpstr>
      <vt:lpstr>Versions of C#</vt:lpstr>
      <vt:lpstr>NET and Visual Studio Versions</vt:lpstr>
      <vt:lpstr>C# Program</vt:lpstr>
      <vt:lpstr>Details…..</vt:lpstr>
      <vt:lpstr>Variables</vt:lpstr>
      <vt:lpstr>Structure of the Program</vt:lpstr>
      <vt:lpstr>Main function</vt:lpstr>
      <vt:lpstr>Basic Input/Output</vt:lpstr>
      <vt:lpstr>Examples</vt:lpstr>
      <vt:lpstr>Compilation and Execution</vt:lpstr>
      <vt:lpstr>Data Types</vt:lpstr>
      <vt:lpstr>System.Object</vt:lpstr>
      <vt:lpstr>Flow Controls</vt:lpstr>
      <vt:lpstr>Namespace</vt:lpstr>
      <vt:lpstr>Using Keyword in Namespace</vt:lpstr>
      <vt:lpstr>So how using Namespaces can help?</vt:lpstr>
      <vt:lpstr>Boxing and UnBoxing</vt:lpstr>
      <vt:lpstr>Control Structures</vt:lpstr>
      <vt:lpstr>Selection</vt:lpstr>
      <vt:lpstr>if  else</vt:lpstr>
      <vt:lpstr>switch</vt:lpstr>
      <vt:lpstr> switch</vt:lpstr>
      <vt:lpstr>Decide on Decision Making Structures</vt:lpstr>
      <vt:lpstr>Enums</vt:lpstr>
      <vt:lpstr>System.Enum</vt:lpstr>
      <vt:lpstr>Best uses of Enums</vt:lpstr>
      <vt:lpstr>Arrays</vt:lpstr>
      <vt:lpstr>Arrays further…</vt:lpstr>
      <vt:lpstr>Types of Arrays</vt:lpstr>
      <vt:lpstr>Loops</vt:lpstr>
      <vt:lpstr>While loop</vt:lpstr>
      <vt:lpstr>do while loop</vt:lpstr>
      <vt:lpstr>for loop</vt:lpstr>
      <vt:lpstr>Nested loops</vt:lpstr>
      <vt:lpstr>Break statement</vt:lpstr>
      <vt:lpstr>Continue</vt:lpstr>
      <vt:lpstr>foreach</vt:lpstr>
      <vt:lpstr>What’s a Class?</vt:lpstr>
      <vt:lpstr>Class</vt:lpstr>
      <vt:lpstr>Class</vt:lpstr>
      <vt:lpstr>Class Syntax</vt:lpstr>
      <vt:lpstr>Properties</vt:lpstr>
      <vt:lpstr>Constructor</vt:lpstr>
      <vt:lpstr>More on Constructor</vt:lpstr>
      <vt:lpstr>More about Constructors</vt:lpstr>
      <vt:lpstr>Static Constructors</vt:lpstr>
      <vt:lpstr>Destructor</vt:lpstr>
      <vt:lpstr>Methods</vt:lpstr>
      <vt:lpstr>Types of methods</vt:lpstr>
      <vt:lpstr>Pass by Reference</vt:lpstr>
      <vt:lpstr>params</vt:lpstr>
      <vt:lpstr>Inheritance</vt:lpstr>
      <vt:lpstr>Inheritance</vt:lpstr>
      <vt:lpstr>Inheritance</vt:lpstr>
      <vt:lpstr>Inheritance</vt:lpstr>
      <vt:lpstr>Inheritance – Class Hierarchy</vt:lpstr>
      <vt:lpstr>Reference and Inheritance</vt:lpstr>
      <vt:lpstr>Method Overloading</vt:lpstr>
      <vt:lpstr>Rules of Overloading</vt:lpstr>
      <vt:lpstr>Considerations of Overloading</vt:lpstr>
      <vt:lpstr>Operator Overloading</vt:lpstr>
      <vt:lpstr>Inheritance Features</vt:lpstr>
      <vt:lpstr>Polymorphism</vt:lpstr>
      <vt:lpstr>Static Polymorphism</vt:lpstr>
      <vt:lpstr>Dynamic Polymorphism</vt:lpstr>
      <vt:lpstr>Method overriding</vt:lpstr>
      <vt:lpstr>override keyword</vt:lpstr>
      <vt:lpstr>Method Hiding</vt:lpstr>
      <vt:lpstr>Abstract classes</vt:lpstr>
      <vt:lpstr>How are Abstract Classes used?</vt:lpstr>
      <vt:lpstr>Concept of Interfaces</vt:lpstr>
      <vt:lpstr>Interfaces</vt:lpstr>
      <vt:lpstr>Sealed Classes</vt:lpstr>
      <vt:lpstr>Collections</vt:lpstr>
      <vt:lpstr>Non Generic Interfaces </vt:lpstr>
      <vt:lpstr>Non Generic Collection Classes</vt:lpstr>
      <vt:lpstr>Generic Collections.</vt:lpstr>
      <vt:lpstr>Applying Generics.</vt:lpstr>
      <vt:lpstr>Indexers.</vt:lpstr>
      <vt:lpstr>Example.</vt:lpstr>
      <vt:lpstr>Application of Indexers.</vt:lpstr>
      <vt:lpstr>Exception Handling.</vt:lpstr>
      <vt:lpstr>System.Exception</vt:lpstr>
      <vt:lpstr>Properties of Exception class</vt:lpstr>
      <vt:lpstr>Commonly used Exception</vt:lpstr>
      <vt:lpstr>Handling  of Exceptions</vt:lpstr>
      <vt:lpstr>Important Points </vt:lpstr>
      <vt:lpstr>Example</vt:lpstr>
      <vt:lpstr>Delegates</vt:lpstr>
      <vt:lpstr>Delegates</vt:lpstr>
      <vt:lpstr>Multi casting delegates </vt:lpstr>
      <vt:lpstr>Anonymous Methods </vt:lpstr>
      <vt:lpstr>Covariance and Contravariance</vt:lpstr>
      <vt:lpstr>Events </vt:lpstr>
      <vt:lpstr>Some important points on Events</vt:lpstr>
      <vt:lpstr>Asynchronous Programming</vt:lpstr>
      <vt:lpstr>BeginInvoke</vt:lpstr>
      <vt:lpstr>EndInvoke</vt:lpstr>
      <vt:lpstr>Example</vt:lpstr>
      <vt:lpstr>Serialization</vt:lpstr>
      <vt:lpstr>Requirements of Serialization </vt:lpstr>
      <vt:lpstr>Formats of Serialization</vt:lpstr>
      <vt:lpstr>Formats of Serialization</vt:lpstr>
      <vt:lpstr>Making an object Serializable</vt:lpstr>
      <vt:lpstr>Example</vt:lpstr>
      <vt:lpstr>Notes for XML Serialization</vt:lpstr>
      <vt:lpstr>Generics</vt:lpstr>
      <vt:lpstr>Custom Generic Classes</vt:lpstr>
      <vt:lpstr>Constraints</vt:lpstr>
      <vt:lpstr>Constraints</vt:lpstr>
      <vt:lpstr>Base Class Constraint</vt:lpstr>
      <vt:lpstr>Using new operator</vt:lpstr>
      <vt:lpstr>Constraints on Type </vt:lpstr>
      <vt:lpstr>Assemblies</vt:lpstr>
      <vt:lpstr>Private Assemblies</vt:lpstr>
      <vt:lpstr>Private Assemblies</vt:lpstr>
      <vt:lpstr>Shared Assemblies</vt:lpstr>
      <vt:lpstr>Four main reasons for using a strong name:</vt:lpstr>
      <vt:lpstr>Global Assembly Cache</vt:lpstr>
      <vt:lpstr>Integrity with Strong Names</vt:lpstr>
      <vt:lpstr>Integrity of the Strong Name </vt:lpstr>
      <vt:lpstr>Delay Signing of Assemblies </vt:lpstr>
      <vt:lpstr>Versioning Issues</vt:lpstr>
      <vt:lpstr>Publishers Policy</vt:lpstr>
      <vt:lpstr>Steps of creating a Policy file</vt:lpstr>
      <vt:lpstr>ADO.NET</vt:lpstr>
      <vt:lpstr>ADO.NET Objects</vt:lpstr>
      <vt:lpstr> Dataset and Data tables</vt:lpstr>
      <vt:lpstr>Datareader Vs Dataset</vt:lpstr>
      <vt:lpstr>Datareader Vs Dataset</vt:lpstr>
      <vt:lpstr>ADO.NET Connected Architecture</vt:lpstr>
      <vt:lpstr>ADO.NET Disconnected Architecture</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Training program</dc:title>
  <dc:creator>Phaniraj</dc:creator>
  <cp:lastModifiedBy>Jamuna Balamurugan</cp:lastModifiedBy>
  <cp:revision>57</cp:revision>
  <dcterms:created xsi:type="dcterms:W3CDTF">2013-06-05T07:03:46Z</dcterms:created>
  <dcterms:modified xsi:type="dcterms:W3CDTF">2021-04-21T10:52:04Z</dcterms:modified>
</cp:coreProperties>
</file>