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404"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364" r:id="rId29"/>
    <p:sldId id="365" r:id="rId30"/>
    <p:sldId id="366" r:id="rId31"/>
    <p:sldId id="369" r:id="rId32"/>
    <p:sldId id="372" r:id="rId33"/>
    <p:sldId id="375" r:id="rId34"/>
    <p:sldId id="376" r:id="rId35"/>
    <p:sldId id="379" r:id="rId36"/>
    <p:sldId id="382" r:id="rId37"/>
    <p:sldId id="384" r:id="rId38"/>
    <p:sldId id="385" r:id="rId39"/>
    <p:sldId id="386" r:id="rId40"/>
    <p:sldId id="387" r:id="rId41"/>
    <p:sldId id="388" r:id="rId42"/>
    <p:sldId id="389" r:id="rId43"/>
    <p:sldId id="390" r:id="rId44"/>
    <p:sldId id="391" r:id="rId45"/>
    <p:sldId id="392" r:id="rId46"/>
    <p:sldId id="395" r:id="rId47"/>
    <p:sldId id="398" r:id="rId48"/>
    <p:sldId id="401" r:id="rId49"/>
    <p:sldId id="402" r:id="rId50"/>
    <p:sldId id="40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577" autoAdjust="0"/>
  </p:normalViewPr>
  <p:slideViewPr>
    <p:cSldViewPr>
      <p:cViewPr>
        <p:scale>
          <a:sx n="68" d="100"/>
          <a:sy n="68" d="100"/>
        </p:scale>
        <p:origin x="-118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26-10-2018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en.csharp-online.net/ICloneabl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exceptions are represented by classes. The exception classes in C# are mainly directly or indirectly derived from the </a:t>
            </a:r>
            <a:r>
              <a:rPr lang="en-US" sz="1200" b="1" i="0" kern="1200" dirty="0" smtClean="0">
                <a:solidFill>
                  <a:schemeClr val="tx1"/>
                </a:solidFill>
                <a:latin typeface="+mn-lt"/>
                <a:ea typeface="+mn-ea"/>
                <a:cs typeface="+mn-cs"/>
              </a:rPr>
              <a:t>System.Exception</a:t>
            </a:r>
            <a:r>
              <a:rPr lang="en-US" sz="1200" b="0" i="0" kern="1200" dirty="0" smtClean="0">
                <a:solidFill>
                  <a:schemeClr val="tx1"/>
                </a:solidFill>
                <a:latin typeface="+mn-lt"/>
                <a:ea typeface="+mn-ea"/>
                <a:cs typeface="+mn-cs"/>
              </a:rPr>
              <a:t> class. Some of the exception classes derived from the System.Exception class are the </a:t>
            </a:r>
            <a:r>
              <a:rPr lang="en-US" sz="1200" b="1" i="0" kern="1200" dirty="0" smtClean="0">
                <a:solidFill>
                  <a:schemeClr val="tx1"/>
                </a:solidFill>
                <a:latin typeface="+mn-lt"/>
                <a:ea typeface="+mn-ea"/>
                <a:cs typeface="+mn-cs"/>
              </a:rPr>
              <a:t>System.ApplicationException</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System.SystemException</a:t>
            </a:r>
            <a:r>
              <a:rPr lang="en-US" sz="1200" b="0" i="0" kern="1200" dirty="0" smtClean="0">
                <a:solidFill>
                  <a:schemeClr val="tx1"/>
                </a:solidFill>
                <a:latin typeface="+mn-lt"/>
                <a:ea typeface="+mn-ea"/>
                <a:cs typeface="+mn-cs"/>
              </a:rPr>
              <a:t> classes.</a:t>
            </a: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System.ApplicationException</a:t>
            </a:r>
            <a:r>
              <a:rPr lang="en-US" sz="1200" b="0" i="0" kern="1200" dirty="0" smtClean="0">
                <a:solidFill>
                  <a:schemeClr val="tx1"/>
                </a:solidFill>
                <a:latin typeface="+mn-lt"/>
                <a:ea typeface="+mn-ea"/>
                <a:cs typeface="+mn-cs"/>
              </a:rPr>
              <a:t> class supports exceptions generated by application programs. So the exceptions defined by the programmers should derive from this class.</a:t>
            </a: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System.SystemException</a:t>
            </a:r>
            <a:r>
              <a:rPr lang="en-US" sz="1200" b="0" i="0" kern="1200" dirty="0" smtClean="0">
                <a:solidFill>
                  <a:schemeClr val="tx1"/>
                </a:solidFill>
                <a:latin typeface="+mn-lt"/>
                <a:ea typeface="+mn-ea"/>
                <a:cs typeface="+mn-cs"/>
              </a:rPr>
              <a:t> class is the base class for all predefined system exception.</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HelpLink:</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empty because it was not defined on the exception. </a:t>
            </a:r>
            <a:r>
              <a:rPr lang="en-US" sz="1200" b="0" i="0" kern="1200" dirty="0" err="1" smtClean="0">
                <a:solidFill>
                  <a:schemeClr val="tx1"/>
                </a:solidFill>
                <a:latin typeface="+mn-lt"/>
                <a:ea typeface="+mn-ea"/>
                <a:cs typeface="+mn-cs"/>
              </a:rPr>
              <a:t>HelpLink</a:t>
            </a:r>
            <a:r>
              <a:rPr lang="en-US" sz="1200" b="0" i="0" kern="1200" dirty="0" smtClean="0">
                <a:solidFill>
                  <a:schemeClr val="tx1"/>
                </a:solidFill>
                <a:latin typeface="+mn-lt"/>
                <a:ea typeface="+mn-ea"/>
                <a:cs typeface="+mn-cs"/>
              </a:rPr>
              <a:t> is a string property.</a:t>
            </a:r>
          </a:p>
          <a:p>
            <a:r>
              <a:rPr lang="en-US" sz="1200" b="1" i="0" kern="1200" dirty="0" err="1" smtClean="0">
                <a:solidFill>
                  <a:schemeClr val="tx1"/>
                </a:solidFill>
                <a:latin typeface="+mn-lt"/>
                <a:ea typeface="+mn-ea"/>
                <a:cs typeface="+mn-cs"/>
              </a:rPr>
              <a:t>Message: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a short description of the exception's cause. Message is a read-only string property.</a:t>
            </a:r>
          </a:p>
          <a:p>
            <a:r>
              <a:rPr lang="en-US" sz="1200" b="1" i="0" kern="1200" dirty="0" err="1" smtClean="0">
                <a:solidFill>
                  <a:schemeClr val="tx1"/>
                </a:solidFill>
                <a:latin typeface="+mn-lt"/>
                <a:ea typeface="+mn-ea"/>
                <a:cs typeface="+mn-cs"/>
              </a:rPr>
              <a:t>Source: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application name. Source is a string property that can be assigned to or read from.</a:t>
            </a:r>
          </a:p>
          <a:p>
            <a:r>
              <a:rPr lang="en-US" sz="1200" b="1" i="0" kern="1200" dirty="0" err="1" smtClean="0">
                <a:solidFill>
                  <a:schemeClr val="tx1"/>
                </a:solidFill>
                <a:latin typeface="+mn-lt"/>
                <a:ea typeface="+mn-ea"/>
                <a:cs typeface="+mn-cs"/>
              </a:rPr>
              <a:t>StackTrace: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path through the compiled program's method hierarchy that the exception was generated from.</a:t>
            </a:r>
          </a:p>
          <a:p>
            <a:r>
              <a:rPr lang="en-US" sz="1200" b="1" i="0" kern="1200" dirty="0" err="1" smtClean="0">
                <a:solidFill>
                  <a:schemeClr val="tx1"/>
                </a:solidFill>
                <a:latin typeface="+mn-lt"/>
                <a:ea typeface="+mn-ea"/>
                <a:cs typeface="+mn-cs"/>
              </a:rPr>
              <a:t>TargetSite: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name of the method where the error occurred. This property helps simplify what part of the errors are recorded.</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program throws an exception when a problem shows up. This is done using a throw keyword.</a:t>
            </a:r>
          </a:p>
          <a:p>
            <a:r>
              <a:rPr lang="en-US" sz="1200" b="0" i="0" kern="1200" dirty="0" smtClean="0">
                <a:solidFill>
                  <a:schemeClr val="tx1"/>
                </a:solidFill>
                <a:latin typeface="+mn-lt"/>
                <a:ea typeface="+mn-ea"/>
                <a:cs typeface="+mn-cs"/>
              </a:rPr>
              <a:t>You can throw an object if it is either directly or indirectly derived from the </a:t>
            </a:r>
            <a:r>
              <a:rPr lang="en-US" sz="1200" b="1" i="0" kern="1200" dirty="0" smtClean="0">
                <a:solidFill>
                  <a:schemeClr val="tx1"/>
                </a:solidFill>
                <a:latin typeface="+mn-lt"/>
                <a:ea typeface="+mn-ea"/>
                <a:cs typeface="+mn-cs"/>
              </a:rPr>
              <a:t>System.Exception</a:t>
            </a:r>
            <a:r>
              <a:rPr lang="en-US" sz="1200" b="0" i="0" kern="1200" dirty="0" smtClean="0">
                <a:solidFill>
                  <a:schemeClr val="tx1"/>
                </a:solidFill>
                <a:latin typeface="+mn-lt"/>
                <a:ea typeface="+mn-ea"/>
                <a:cs typeface="+mn-cs"/>
              </a:rPr>
              <a:t> class. You can use a throw statement in the catch block to throw the present object as:</a:t>
            </a:r>
          </a:p>
          <a:p>
            <a:r>
              <a:rPr lang="en-US" sz="1200" kern="1200" dirty="0" smtClean="0">
                <a:solidFill>
                  <a:schemeClr val="tx1"/>
                </a:solidFill>
                <a:latin typeface="+mn-lt"/>
                <a:ea typeface="+mn-ea"/>
                <a:cs typeface="+mn-cs"/>
              </a:rPr>
              <a:t>Catch(Exception e) { ... Throw e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You can also define your own exception. User defined exception classes are derived from </a:t>
            </a:r>
            <a:r>
              <a:rPr lang="en-US" sz="1200" b="0" i="0" kern="1200" dirty="0" err="1" smtClean="0">
                <a:solidFill>
                  <a:schemeClr val="tx1"/>
                </a:solidFill>
                <a:latin typeface="+mn-lt"/>
                <a:ea typeface="+mn-ea"/>
                <a:cs typeface="+mn-cs"/>
              </a:rPr>
              <a:t>the</a:t>
            </a:r>
            <a:r>
              <a:rPr lang="en-US" sz="1200" b="1" i="0" kern="1200" dirty="0" err="1" smtClean="0">
                <a:solidFill>
                  <a:schemeClr val="tx1"/>
                </a:solidFill>
                <a:latin typeface="+mn-lt"/>
                <a:ea typeface="+mn-ea"/>
                <a:cs typeface="+mn-cs"/>
              </a:rPr>
              <a:t>ApplicationException</a:t>
            </a:r>
            <a:r>
              <a:rPr lang="en-US" sz="1200" b="0" i="0" kern="1200" dirty="0" smtClean="0">
                <a:solidFill>
                  <a:schemeClr val="tx1"/>
                </a:solidFill>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C#, it is possible to create our own exception class. But Exception must be the ultimate base class for all exceptions in C#. So the user-defined exception classes must inherit from either Exception class or one of its standard derived classes.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pc="-35" dirty="0" smtClean="0">
                <a:solidFill>
                  <a:srgbClr val="002060"/>
                </a:solidFill>
                <a:latin typeface="Book Antiqua" pitchFamily="18" charset="0"/>
              </a:rPr>
              <a:t>Most of the  collection classes  derive the interfaces ICollection, IComparer, IEnumerable, IList, IDictionary</a:t>
            </a:r>
            <a:endParaRPr lang="en-GB" spc="-35" dirty="0" smtClean="0">
              <a:solidFill>
                <a:srgbClr val="002060"/>
              </a:solidFill>
              <a:latin typeface="Book Antiqua" pitchFamily="18" charset="0"/>
            </a:endParaRP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smtClean="0"/>
              <a:t>Methods</a:t>
            </a:r>
          </a:p>
          <a:p>
            <a:pPr>
              <a:buFont typeface="Wingdings" pitchFamily="2" charset="2"/>
              <a:buNone/>
            </a:pPr>
            <a:r>
              <a:rPr lang="en-US" dirty="0" smtClean="0"/>
              <a:t>Add		Adds an object to the end of the ArrayList.</a:t>
            </a:r>
          </a:p>
          <a:p>
            <a:pPr>
              <a:buFont typeface="Wingdings" pitchFamily="2" charset="2"/>
              <a:buNone/>
            </a:pPr>
            <a:r>
              <a:rPr lang="en-US" dirty="0" smtClean="0"/>
              <a:t>Clear		Removes all elements from the ArrayList.</a:t>
            </a:r>
          </a:p>
          <a:p>
            <a:pPr>
              <a:buFont typeface="Wingdings" pitchFamily="2" charset="2"/>
              <a:buNone/>
            </a:pPr>
            <a:r>
              <a:rPr lang="en-US" dirty="0" smtClean="0"/>
              <a:t>Clone		Creates a shallow copy of the ArrayList.</a:t>
            </a:r>
          </a:p>
          <a:p>
            <a:pPr>
              <a:buFont typeface="Wingdings" pitchFamily="2" charset="2"/>
              <a:buNone/>
            </a:pPr>
            <a:r>
              <a:rPr lang="en-US" dirty="0" smtClean="0"/>
              <a:t>Contains		Determines whether an element is in the ArrayList.</a:t>
            </a:r>
          </a:p>
          <a:p>
            <a:pPr>
              <a:buFont typeface="Wingdings" pitchFamily="2" charset="2"/>
              <a:buNone/>
            </a:pPr>
            <a:r>
              <a:rPr lang="en-US" dirty="0" smtClean="0"/>
              <a:t>Remove		Removes the first occurrence of a specific object from the ArrayList.</a:t>
            </a:r>
          </a:p>
          <a:p>
            <a:pPr>
              <a:buFont typeface="Wingdings" pitchFamily="2" charset="2"/>
              <a:buNone/>
            </a:pPr>
            <a:r>
              <a:rPr lang="en-US" dirty="0" smtClean="0"/>
              <a:t>RemoveAt		Removes the element at the specified index of the ArrayList.</a:t>
            </a:r>
          </a:p>
          <a:p>
            <a:pPr>
              <a:buFont typeface="Wingdings" pitchFamily="2" charset="2"/>
              <a:buNone/>
            </a:pPr>
            <a:r>
              <a:rPr lang="en-US" dirty="0" err="1" smtClean="0"/>
              <a:t>RemoveRange</a:t>
            </a:r>
            <a:r>
              <a:rPr lang="en-US" dirty="0" smtClean="0"/>
              <a:t>	Removes a range of elements from the ArrayList.</a:t>
            </a:r>
          </a:p>
          <a:p>
            <a:pPr>
              <a:buFont typeface="Wingdings" pitchFamily="2" charset="2"/>
              <a:buNone/>
            </a:pPr>
            <a:r>
              <a:rPr lang="en-US" dirty="0" smtClean="0"/>
              <a:t>Repeat		Returns an ArrayList whose elements are copies of the specified value.</a:t>
            </a:r>
          </a:p>
          <a:p>
            <a:pPr>
              <a:buFont typeface="Wingdings" pitchFamily="2" charset="2"/>
              <a:buNone/>
            </a:pPr>
            <a:r>
              <a:rPr lang="en-US" dirty="0" smtClean="0"/>
              <a:t>Reverse()		Reverses the order of the elements in the entire ArrayList.</a:t>
            </a:r>
          </a:p>
          <a:p>
            <a:pPr>
              <a:buFont typeface="Wingdings" pitchFamily="2" charset="2"/>
              <a:buNone/>
            </a:pPr>
            <a:r>
              <a:rPr lang="en-US" dirty="0" smtClean="0"/>
              <a:t>Reverse(Int32, Int32)	Reverses the order of the elements in the specified range.</a:t>
            </a:r>
          </a:p>
          <a:p>
            <a:pPr>
              <a:buFont typeface="Wingdings" pitchFamily="2" charset="2"/>
              <a:buNone/>
            </a:pPr>
            <a:r>
              <a:rPr lang="en-US" dirty="0" err="1" smtClean="0"/>
              <a:t>SetRange</a:t>
            </a:r>
            <a:r>
              <a:rPr lang="en-US" dirty="0" smtClean="0"/>
              <a:t>		Copies the elements of a collection over a range of elements in the ArrayList.</a:t>
            </a:r>
          </a:p>
          <a:p>
            <a:pPr>
              <a:buFont typeface="Wingdings" pitchFamily="2" charset="2"/>
              <a:buNone/>
            </a:pPr>
            <a:r>
              <a:rPr lang="en-US" dirty="0" smtClean="0"/>
              <a:t>Sort()		Sorts the elements in the entire ArrayList.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ArrayList </a:t>
            </a:r>
            <a:r>
              <a:rPr lang="en-US" dirty="0" err="1" smtClean="0"/>
              <a:t>ar</a:t>
            </a:r>
            <a:r>
              <a:rPr lang="en-US" dirty="0" smtClean="0"/>
              <a:t> = new ArrayList();</a:t>
            </a:r>
            <a:br>
              <a:rPr lang="en-US" dirty="0" smtClean="0"/>
            </a:br>
            <a:r>
              <a:rPr lang="en-US" dirty="0" err="1" smtClean="0"/>
              <a:t>ar.Add</a:t>
            </a:r>
            <a:r>
              <a:rPr lang="en-US" dirty="0" smtClean="0"/>
              <a:t>("Code");</a:t>
            </a:r>
            <a:br>
              <a:rPr lang="en-US" dirty="0" smtClean="0"/>
            </a:br>
            <a:r>
              <a:rPr lang="en-US" dirty="0" err="1" smtClean="0"/>
              <a:t>ar.Add</a:t>
            </a:r>
            <a:r>
              <a:rPr lang="en-US" dirty="0" smtClean="0"/>
              <a:t>("</a:t>
            </a:r>
            <a:r>
              <a:rPr lang="en-US" dirty="0" err="1" smtClean="0"/>
              <a:t>myne</a:t>
            </a:r>
            <a:r>
              <a:rPr lang="en-US" dirty="0" smtClean="0"/>
              <a:t>");</a:t>
            </a:r>
            <a:br>
              <a:rPr lang="en-US" dirty="0" smtClean="0"/>
            </a:br>
            <a:r>
              <a:rPr lang="en-US" dirty="0" err="1" smtClean="0"/>
              <a:t>ar.Add</a:t>
            </a:r>
            <a:r>
              <a:rPr lang="en-US" dirty="0" smtClean="0"/>
              <a:t>("welcomes");</a:t>
            </a:r>
            <a:br>
              <a:rPr lang="en-US" dirty="0" smtClean="0"/>
            </a:br>
            <a:r>
              <a:rPr lang="en-US" dirty="0" err="1" smtClean="0"/>
              <a:t>ar.Add</a:t>
            </a:r>
            <a:r>
              <a:rPr lang="en-US" dirty="0" smtClean="0"/>
              <a:t>("you");</a:t>
            </a:r>
            <a:br>
              <a:rPr lang="en-US" dirty="0" smtClean="0"/>
            </a:br>
            <a:r>
              <a:rPr lang="en-US" dirty="0" smtClean="0"/>
              <a:t/>
            </a:r>
            <a:br>
              <a:rPr lang="en-US" dirty="0" smtClean="0"/>
            </a:br>
            <a:r>
              <a:rPr lang="en-US" dirty="0" smtClean="0"/>
              <a:t>for (int i = 0; i &lt; </a:t>
            </a:r>
            <a:r>
              <a:rPr lang="en-US" dirty="0" err="1" smtClean="0"/>
              <a:t>ar.Count</a:t>
            </a:r>
            <a:r>
              <a:rPr lang="en-US" dirty="0" smtClean="0"/>
              <a:t>; i++)</a:t>
            </a:r>
            <a:br>
              <a:rPr lang="en-US" dirty="0" smtClean="0"/>
            </a:br>
            <a:r>
              <a:rPr lang="en-US" dirty="0" err="1" smtClean="0"/>
              <a:t>Console.Write</a:t>
            </a:r>
            <a:r>
              <a:rPr lang="en-US" dirty="0" smtClean="0"/>
              <a:t>(</a:t>
            </a:r>
            <a:r>
              <a:rPr lang="en-US" dirty="0" err="1" smtClean="0"/>
              <a:t>ar</a:t>
            </a:r>
            <a:r>
              <a:rPr lang="en-US" dirty="0" smtClean="0"/>
              <a:t>[i].ToString() + " ");</a:t>
            </a:r>
            <a:br>
              <a:rPr lang="en-US" dirty="0" smtClean="0"/>
            </a:br>
            <a:r>
              <a:rPr lang="en-US" dirty="0" smtClean="0"/>
              <a:t/>
            </a:r>
            <a:br>
              <a:rPr lang="en-US" dirty="0" smtClean="0"/>
            </a:br>
            <a:r>
              <a:rPr lang="en-US" dirty="0" smtClean="0"/>
              <a:t>Console.WriteLine();</a:t>
            </a:r>
          </a:p>
          <a:p>
            <a:pPr>
              <a:buFont typeface="Wingdings" pitchFamily="2" charset="2"/>
              <a:buNone/>
            </a:pPr>
            <a:endParaRPr lang="en-US" dirty="0" smtClean="0"/>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ArrayList </a:t>
            </a:r>
            <a:r>
              <a:rPr lang="en-US" dirty="0" err="1" smtClean="0">
                <a:solidFill>
                  <a:srgbClr val="002060"/>
                </a:solidFill>
                <a:latin typeface="Book Antiqua" pitchFamily="18" charset="0"/>
                <a:cs typeface="Courier New" pitchFamily="49" charset="0"/>
              </a:rPr>
              <a:t>da</a:t>
            </a:r>
            <a:r>
              <a:rPr lang="en-US" dirty="0" smtClean="0">
                <a:solidFill>
                  <a:srgbClr val="002060"/>
                </a:solidFill>
                <a:latin typeface="Book Antiqua" pitchFamily="18" charset="0"/>
                <a:cs typeface="Courier New" pitchFamily="49" charset="0"/>
              </a:rPr>
              <a:t> = new ArrayList();</a:t>
            </a:r>
          </a:p>
          <a:p>
            <a:endParaRPr lang="en-US" dirty="0" smtClean="0">
              <a:solidFill>
                <a:srgbClr val="002060"/>
              </a:solidFill>
              <a:latin typeface="Book Antiqua" pitchFamily="18" charset="0"/>
              <a:cs typeface="Courier New" pitchFamily="49" charset="0"/>
            </a:endParaRP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("Visual Basic");</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(344);</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(55);</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(new Empty());</a:t>
            </a:r>
          </a:p>
          <a:p>
            <a:r>
              <a:rPr lang="en-US" dirty="0" err="1" smtClean="0">
                <a:solidFill>
                  <a:srgbClr val="002060"/>
                </a:solidFill>
                <a:latin typeface="Book Antiqua" pitchFamily="18" charset="0"/>
                <a:cs typeface="Courier New" pitchFamily="49" charset="0"/>
              </a:rPr>
              <a:t>da.Remove</a:t>
            </a:r>
            <a:r>
              <a:rPr lang="en-US" dirty="0" smtClean="0">
                <a:solidFill>
                  <a:srgbClr val="002060"/>
                </a:solidFill>
                <a:latin typeface="Book Antiqua" pitchFamily="18" charset="0"/>
                <a:cs typeface="Courier New" pitchFamily="49" charset="0"/>
              </a:rPr>
              <a:t>(55);</a:t>
            </a:r>
          </a:p>
          <a:p>
            <a:pPr>
              <a:buFont typeface="Wingdings" pitchFamily="2" charset="2"/>
              <a:buNone/>
            </a:pPr>
            <a:endParaRPr lang="en-IN"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1800"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Add</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Adds an element with the specified key and value into the Hashtable.</a:t>
            </a:r>
          </a:p>
          <a:p>
            <a:pPr>
              <a:buNone/>
            </a:pPr>
            <a:r>
              <a:rPr lang="en-US" sz="1800" spc="-35" dirty="0" smtClean="0">
                <a:solidFill>
                  <a:srgbClr val="002060"/>
                </a:solidFill>
                <a:latin typeface="Book Antiqua" pitchFamily="18" charset="0"/>
              </a:rPr>
              <a:t>Clear</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all elements from the Hashtable.</a:t>
            </a:r>
          </a:p>
          <a:p>
            <a:pPr>
              <a:buNone/>
            </a:pPr>
            <a:r>
              <a:rPr lang="en-US" sz="1800" spc="-35" dirty="0" smtClean="0">
                <a:solidFill>
                  <a:srgbClr val="002060"/>
                </a:solidFill>
                <a:latin typeface="Book Antiqua" pitchFamily="18" charset="0"/>
              </a:rPr>
              <a:t>Contains</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key.</a:t>
            </a:r>
          </a:p>
          <a:p>
            <a:pPr>
              <a:buNone/>
            </a:pPr>
            <a:r>
              <a:rPr lang="en-US" sz="1800" spc="-35" dirty="0" smtClean="0">
                <a:solidFill>
                  <a:srgbClr val="002060"/>
                </a:solidFill>
                <a:latin typeface="Book Antiqua" pitchFamily="18" charset="0"/>
              </a:rPr>
              <a:t>ContainsKey</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key.</a:t>
            </a:r>
          </a:p>
          <a:p>
            <a:pPr>
              <a:buNone/>
            </a:pPr>
            <a:r>
              <a:rPr lang="en-US" sz="1800" spc="-35" dirty="0" smtClean="0">
                <a:solidFill>
                  <a:srgbClr val="002060"/>
                </a:solidFill>
                <a:latin typeface="Book Antiqua" pitchFamily="18" charset="0"/>
              </a:rPr>
              <a:t>ContainsValue</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value.</a:t>
            </a:r>
          </a:p>
          <a:p>
            <a:pPr>
              <a:buNone/>
            </a:pPr>
            <a:r>
              <a:rPr lang="en-US" sz="1800" spc="-35" dirty="0" smtClean="0">
                <a:solidFill>
                  <a:srgbClr val="002060"/>
                </a:solidFill>
                <a:latin typeface="Book Antiqua" pitchFamily="18" charset="0"/>
              </a:rPr>
              <a:t>CopyTo</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Copies the Hashtable elements to a one-dimensional Array instance at the specified index.</a:t>
            </a:r>
          </a:p>
          <a:p>
            <a:pPr>
              <a:buNone/>
            </a:pPr>
            <a:r>
              <a:rPr lang="en-US" sz="1800" spc="-35" dirty="0" smtClean="0">
                <a:solidFill>
                  <a:srgbClr val="002060"/>
                </a:solidFill>
                <a:latin typeface="Book Antiqua" pitchFamily="18" charset="0"/>
              </a:rPr>
              <a:t>Remove</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the element with the specified key from the Hashtable.</a:t>
            </a:r>
          </a:p>
          <a:p>
            <a:pPr>
              <a:buFont typeface="Wingdings" pitchFamily="2" charset="2"/>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pc="-35" dirty="0" smtClean="0">
                <a:solidFill>
                  <a:srgbClr val="002060"/>
                </a:solidFill>
                <a:latin typeface="Book Antiqua" pitchFamily="18" charset="0"/>
              </a:rPr>
              <a:t>Subsequent lookups of the key use the hash code of the key to search in only one particular bucket, thus substantially reducing the number of key comparisons required to find an element.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pc="-35" dirty="0" smtClean="0">
              <a:solidFill>
                <a:srgbClr val="002060"/>
              </a:solidFill>
              <a:latin typeface="Book Antiqua" pitchFamily="18" charset="0"/>
            </a:endParaRPr>
          </a:p>
          <a:p>
            <a:r>
              <a:rPr lang="en-US" dirty="0" smtClean="0">
                <a:solidFill>
                  <a:srgbClr val="002060"/>
                </a:solidFill>
                <a:latin typeface="Book Antiqua" pitchFamily="18" charset="0"/>
                <a:cs typeface="Courier New" pitchFamily="49" charset="0"/>
              </a:rPr>
              <a:t>Hashtable ht = new Hashtable();</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ht.Add("WebSite", "http://www.trendzit.net");</a:t>
            </a:r>
          </a:p>
          <a:p>
            <a:r>
              <a:rPr lang="en-US" dirty="0" smtClean="0">
                <a:solidFill>
                  <a:srgbClr val="002060"/>
                </a:solidFill>
                <a:latin typeface="Book Antiqua" pitchFamily="18" charset="0"/>
                <a:cs typeface="Courier New" pitchFamily="49" charset="0"/>
              </a:rPr>
              <a:t>ht.Add("Category", "Tutorials");</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pc="-35" dirty="0" smtClean="0">
              <a:solidFill>
                <a:srgbClr val="002060"/>
              </a:solidFill>
              <a:latin typeface="Book Antiqua" pitchFamily="18" charset="0"/>
            </a:endParaRP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smtClean="0"/>
              <a:t>Methods</a:t>
            </a:r>
          </a:p>
          <a:p>
            <a:pPr>
              <a:buFont typeface="Wingdings" pitchFamily="2" charset="2"/>
              <a:buNone/>
            </a:pPr>
            <a:r>
              <a:rPr lang="en-US" b="0" dirty="0" smtClean="0"/>
              <a:t>Add		Adds an element with the specified key and value into the SortedList&lt;</a:t>
            </a:r>
            <a:r>
              <a:rPr lang="en-US" b="0" dirty="0" err="1" smtClean="0"/>
              <a:t>Tkey</a:t>
            </a:r>
            <a:r>
              <a:rPr lang="en-US" b="0" dirty="0" smtClean="0"/>
              <a:t> , TValue&gt;.</a:t>
            </a:r>
          </a:p>
          <a:p>
            <a:pPr>
              <a:buFont typeface="Wingdings" pitchFamily="2" charset="2"/>
              <a:buNone/>
            </a:pPr>
            <a:r>
              <a:rPr lang="en-US" b="0" dirty="0" smtClean="0"/>
              <a:t>Clear		Removes all elements from the SortedList&lt;</a:t>
            </a:r>
            <a:r>
              <a:rPr lang="en-US" b="0" dirty="0" err="1" smtClean="0"/>
              <a:t>Tkey</a:t>
            </a:r>
            <a:r>
              <a:rPr lang="en-US" b="0" dirty="0" smtClean="0"/>
              <a:t> , TValue&gt;.</a:t>
            </a:r>
          </a:p>
          <a:p>
            <a:pPr>
              <a:buFont typeface="Wingdings" pitchFamily="2" charset="2"/>
              <a:buNone/>
            </a:pPr>
            <a:r>
              <a:rPr lang="en-US" b="0" dirty="0" smtClean="0"/>
              <a:t>ContainsKey		Determines whether the SortedList&lt;</a:t>
            </a:r>
            <a:r>
              <a:rPr lang="en-US" b="0" dirty="0" err="1" smtClean="0"/>
              <a:t>Tkey</a:t>
            </a:r>
            <a:r>
              <a:rPr lang="en-US" b="0" dirty="0" smtClean="0"/>
              <a:t> , TValue&gt; contains a specific key.</a:t>
            </a:r>
          </a:p>
          <a:p>
            <a:pPr>
              <a:buFont typeface="Wingdings" pitchFamily="2" charset="2"/>
              <a:buNone/>
            </a:pPr>
            <a:r>
              <a:rPr lang="en-US" b="0" dirty="0" smtClean="0"/>
              <a:t>ContainsValue	Determines whether the SortedList&lt;TKey,  TValue&gt; contains a specific value.</a:t>
            </a:r>
          </a:p>
          <a:p>
            <a:pPr>
              <a:buFont typeface="Wingdings" pitchFamily="2" charset="2"/>
              <a:buNone/>
            </a:pPr>
            <a:r>
              <a:rPr lang="en-US" b="0" dirty="0" smtClean="0"/>
              <a:t>Equals(Object)	Determines whether the specified object is equal to the current object. (Inherited from Object.)</a:t>
            </a:r>
          </a:p>
          <a:p>
            <a:pPr>
              <a:buFont typeface="Wingdings" pitchFamily="2" charset="2"/>
              <a:buNone/>
            </a:pPr>
            <a:r>
              <a:rPr lang="en-US" b="0" dirty="0" smtClean="0"/>
              <a:t>Finalize		Allows an object to try to free resources and perform other cleanup operations before it 		is reclaimed by garbage collection. (Inherited from Object.)</a:t>
            </a:r>
          </a:p>
          <a:p>
            <a:pPr>
              <a:buFont typeface="Wingdings" pitchFamily="2" charset="2"/>
              <a:buNone/>
            </a:pPr>
            <a:r>
              <a:rPr lang="en-US" b="0" dirty="0" smtClean="0"/>
              <a:t>GetEnumerator	Returns an enumerator that iterates through the SortedList&lt;TKey, TValue&gt;.</a:t>
            </a:r>
          </a:p>
          <a:p>
            <a:pPr>
              <a:buFont typeface="Wingdings" pitchFamily="2" charset="2"/>
              <a:buNone/>
            </a:pPr>
            <a:r>
              <a:rPr lang="en-US" b="0" dirty="0" smtClean="0"/>
              <a:t>GetHashCode		Serves as a hash function for a particular type. (Inherited from Object.)</a:t>
            </a:r>
          </a:p>
          <a:p>
            <a:pPr>
              <a:buFont typeface="Wingdings" pitchFamily="2" charset="2"/>
              <a:buNone/>
            </a:pPr>
            <a:r>
              <a:rPr lang="en-US" b="0" dirty="0" smtClean="0"/>
              <a:t>GetType		Gets the Type of the current instance. (Inherited from Object.)</a:t>
            </a:r>
          </a:p>
          <a:p>
            <a:pPr>
              <a:buFont typeface="Wingdings" pitchFamily="2" charset="2"/>
              <a:buNone/>
            </a:pPr>
            <a:r>
              <a:rPr lang="en-US" b="0" dirty="0" smtClean="0"/>
              <a:t>IndexOfKey		Searches for the specified key and returns the zero-based index within the entire SortedList&lt;TKey, TValue&gt;.</a:t>
            </a:r>
          </a:p>
          <a:p>
            <a:pPr>
              <a:buFont typeface="Wingdings" pitchFamily="2" charset="2"/>
              <a:buNone/>
            </a:pPr>
            <a:r>
              <a:rPr lang="en-US" b="0" dirty="0" smtClean="0"/>
              <a:t>IndexOfValue		Searches for the specified value and returns the zero-based index of the first occurrence within the entire SortedList&lt;TKey, TValue&gt;.</a:t>
            </a:r>
          </a:p>
          <a:p>
            <a:pPr>
              <a:buFont typeface="Wingdings" pitchFamily="2" charset="2"/>
              <a:buNone/>
            </a:pPr>
            <a:r>
              <a:rPr lang="en-US" b="0" dirty="0" smtClean="0"/>
              <a:t>MemberwiseClone	Creates a shallow copy of the current Object. (Inherited from Object.)</a:t>
            </a:r>
          </a:p>
          <a:p>
            <a:pPr>
              <a:buFont typeface="Wingdings" pitchFamily="2" charset="2"/>
              <a:buNone/>
            </a:pPr>
            <a:r>
              <a:rPr lang="en-US" b="0" dirty="0" smtClean="0"/>
              <a:t>Remove		Removes the element with the specified key from the SortedList&lt; TKey, TValue&gt;.</a:t>
            </a:r>
          </a:p>
          <a:p>
            <a:pPr>
              <a:buFont typeface="Wingdings" pitchFamily="2" charset="2"/>
              <a:buNone/>
            </a:pPr>
            <a:r>
              <a:rPr lang="en-US" b="0" dirty="0" smtClean="0"/>
              <a:t>RemoveAt		Removes the element at the specified index of the SortedList&lt; TKey, TValue&gt;.</a:t>
            </a:r>
          </a:p>
          <a:p>
            <a:pPr>
              <a:buFont typeface="Wingdings" pitchFamily="2" charset="2"/>
              <a:buNone/>
            </a:pPr>
            <a:r>
              <a:rPr lang="en-US" b="0" dirty="0" smtClean="0"/>
              <a:t>ToString		Returns a string that represents the current object. (Inherited from Object.)</a:t>
            </a:r>
          </a:p>
          <a:p>
            <a:pPr>
              <a:buFont typeface="Wingdings" pitchFamily="2" charset="2"/>
              <a:buNone/>
            </a:pPr>
            <a:r>
              <a:rPr lang="en-US" b="0" dirty="0" smtClean="0"/>
              <a:t>TrimExcess		Sets the capacity to the actual number of elements in the SortedList&lt; TKey, TValue&gt;, if that number is less than 90 percent of current capacity.</a:t>
            </a:r>
          </a:p>
          <a:p>
            <a:pPr>
              <a:buFont typeface="Wingdings" pitchFamily="2" charset="2"/>
              <a:buNone/>
            </a:pPr>
            <a:r>
              <a:rPr lang="en-US" b="0" dirty="0" smtClean="0"/>
              <a:t>TryGetValue		Gets the value associated with the specified key.</a:t>
            </a:r>
          </a:p>
          <a:p>
            <a:pPr>
              <a:buFont typeface="Wingdings" pitchFamily="2" charset="2"/>
              <a:buNone/>
            </a:pPr>
            <a:endParaRPr lang="en-US" b="0" dirty="0" smtClean="0"/>
          </a:p>
          <a:p>
            <a:pPr>
              <a:buFont typeface="Wingdings" pitchFamily="2" charset="2"/>
              <a:buNone/>
            </a:pPr>
            <a:r>
              <a:rPr lang="en-US" dirty="0" smtClean="0"/>
              <a:t>SortedList slCountries = new SortedList();</a:t>
            </a:r>
            <a:br>
              <a:rPr lang="en-US" dirty="0" smtClean="0"/>
            </a:br>
            <a:r>
              <a:rPr lang="en-US" dirty="0" smtClean="0"/>
              <a:t/>
            </a:r>
            <a:br>
              <a:rPr lang="en-US" dirty="0" smtClean="0"/>
            </a:br>
            <a:r>
              <a:rPr lang="en-US" dirty="0" smtClean="0"/>
              <a:t>slCountries.Add("I", "India");</a:t>
            </a:r>
            <a:br>
              <a:rPr lang="en-US" dirty="0" smtClean="0"/>
            </a:br>
            <a:r>
              <a:rPr lang="en-US" dirty="0" smtClean="0"/>
              <a:t>slCountries.Add("U", "USA");</a:t>
            </a:r>
            <a:br>
              <a:rPr lang="en-US" dirty="0" smtClean="0"/>
            </a:br>
            <a:r>
              <a:rPr lang="en-US" dirty="0" smtClean="0"/>
              <a:t>slCountries.Add("F", "France");</a:t>
            </a:r>
            <a:br>
              <a:rPr lang="en-US" dirty="0" smtClean="0"/>
            </a:br>
            <a:r>
              <a:rPr lang="en-US" dirty="0" smtClean="0"/>
              <a:t>slCountries.Add("J", "Japan");</a:t>
            </a:r>
            <a:br>
              <a:rPr lang="en-US" dirty="0" smtClean="0"/>
            </a:br>
            <a:r>
              <a:rPr lang="en-US" dirty="0" smtClean="0"/>
              <a:t/>
            </a:r>
            <a:br>
              <a:rPr lang="en-US" dirty="0" smtClean="0"/>
            </a:br>
            <a:r>
              <a:rPr lang="en-US" dirty="0" smtClean="0"/>
              <a:t>Console.WriteLine("\t-KEY-\t-VALUE-");</a:t>
            </a:r>
            <a:br>
              <a:rPr lang="en-US" dirty="0" smtClean="0"/>
            </a:br>
            <a:r>
              <a:rPr lang="en-US" dirty="0" smtClean="0"/>
              <a:t>for (int i = 0; i &lt; slCountries.Count; i++)</a:t>
            </a:r>
            <a:br>
              <a:rPr lang="en-US" dirty="0" smtClean="0"/>
            </a:br>
            <a:r>
              <a:rPr lang="en-US" dirty="0" smtClean="0"/>
              <a:t>{</a:t>
            </a:r>
            <a:br>
              <a:rPr lang="en-US" dirty="0" smtClean="0"/>
            </a:br>
            <a:r>
              <a:rPr lang="en-US" dirty="0" smtClean="0"/>
              <a:t>Console.WriteLine("\t{0}:\t{1}", slCountries.GetKey(i), slCountries.GetByIndex(i));</a:t>
            </a:r>
            <a:br>
              <a:rPr lang="en-US" dirty="0" smtClean="0"/>
            </a:br>
            <a:r>
              <a:rPr lang="en-US" dirty="0" smtClean="0"/>
              <a:t>}</a:t>
            </a:r>
            <a:br>
              <a:rPr lang="en-US" dirty="0" smtClean="0"/>
            </a:br>
            <a:r>
              <a:rPr lang="en-US" dirty="0" smtClean="0"/>
              <a:t>Console.WriteLine();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33</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2000" b="1"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Clear</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all objects from the Queue.</a:t>
            </a:r>
          </a:p>
          <a:p>
            <a:pPr>
              <a:buNone/>
            </a:pPr>
            <a:r>
              <a:rPr lang="en-US" sz="1800" spc="-35" dirty="0" smtClean="0">
                <a:solidFill>
                  <a:srgbClr val="002060"/>
                </a:solidFill>
                <a:latin typeface="Book Antiqua" pitchFamily="18" charset="0"/>
              </a:rPr>
              <a:t>Contains  Determines whether an element is in the Queue.</a:t>
            </a:r>
          </a:p>
          <a:p>
            <a:pPr>
              <a:buNone/>
            </a:pPr>
            <a:r>
              <a:rPr lang="en-US" sz="1800" spc="-35" dirty="0" smtClean="0">
                <a:solidFill>
                  <a:srgbClr val="002060"/>
                </a:solidFill>
                <a:latin typeface="Book Antiqua" pitchFamily="18" charset="0"/>
              </a:rPr>
              <a:t>Copy ToCopy the Queue elements to an existing one-dimensional Array, starting at the specified array index.</a:t>
            </a:r>
          </a:p>
          <a:p>
            <a:pPr>
              <a:buNone/>
            </a:pPr>
            <a:r>
              <a:rPr lang="en-US" sz="1800" spc="-35" dirty="0" smtClean="0">
                <a:solidFill>
                  <a:srgbClr val="002060"/>
                </a:solidFill>
                <a:latin typeface="Book Antiqua" pitchFamily="18" charset="0"/>
              </a:rPr>
              <a:t>Dequeue Removes and returns the object at the beginning of the Queue.</a:t>
            </a:r>
          </a:p>
          <a:p>
            <a:pPr>
              <a:buNone/>
            </a:pPr>
            <a:r>
              <a:rPr lang="en-US" sz="1800" spc="-35" dirty="0" smtClean="0">
                <a:solidFill>
                  <a:srgbClr val="002060"/>
                </a:solidFill>
                <a:latin typeface="Book Antiqua" pitchFamily="18" charset="0"/>
              </a:rPr>
              <a:t>Enqueue Adds an object to the end of the Queue.</a:t>
            </a:r>
          </a:p>
          <a:p>
            <a:pPr>
              <a:buNone/>
            </a:pPr>
            <a:r>
              <a:rPr lang="en-US" sz="1800" spc="-35" dirty="0" smtClean="0">
                <a:solidFill>
                  <a:srgbClr val="002060"/>
                </a:solidFill>
                <a:latin typeface="Book Antiqua" pitchFamily="18" charset="0"/>
              </a:rPr>
              <a:t>Peek Returns the object at the beginning of the Queue without removing it.</a:t>
            </a:r>
          </a:p>
          <a:p>
            <a:pPr>
              <a:buNone/>
            </a:pPr>
            <a:r>
              <a:rPr lang="en-US" sz="1800" spc="-35" dirty="0" smtClean="0">
                <a:solidFill>
                  <a:srgbClr val="002060"/>
                </a:solidFill>
                <a:latin typeface="Book Antiqua" pitchFamily="18" charset="0"/>
              </a:rPr>
              <a:t>ToArray Copies the Queue elements to a new array.</a:t>
            </a:r>
          </a:p>
          <a:p>
            <a:pPr>
              <a:buFont typeface="Wingdings" pitchFamily="2" charset="2"/>
              <a:buNone/>
            </a:pPr>
            <a:endParaRPr lang="en-US" dirty="0" smtClean="0"/>
          </a:p>
          <a:p>
            <a:pPr>
              <a:buFont typeface="Wingdings" pitchFamily="2" charset="2"/>
              <a:buNone/>
            </a:pPr>
            <a:r>
              <a:rPr lang="en-US" dirty="0" smtClean="0"/>
              <a:t>Queue&lt;string&gt; msgs = new Queue&lt;string&gt;();</a:t>
            </a:r>
          </a:p>
          <a:p>
            <a:pPr>
              <a:buFont typeface="Wingdings" pitchFamily="2" charset="2"/>
              <a:buNone/>
            </a:pPr>
            <a:endParaRPr lang="en-US" dirty="0" smtClean="0"/>
          </a:p>
          <a:p>
            <a:pPr>
              <a:buFont typeface="Wingdings" pitchFamily="2" charset="2"/>
              <a:buNone/>
            </a:pPr>
            <a:r>
              <a:rPr lang="en-US" dirty="0" smtClean="0"/>
              <a:t>        msgs.Enqueue("Message 1");</a:t>
            </a:r>
          </a:p>
          <a:p>
            <a:pPr>
              <a:buFont typeface="Wingdings" pitchFamily="2" charset="2"/>
              <a:buNone/>
            </a:pPr>
            <a:r>
              <a:rPr lang="en-US" dirty="0" smtClean="0"/>
              <a:t>        msgs.Enqueue("Message 2");</a:t>
            </a:r>
          </a:p>
          <a:p>
            <a:pPr>
              <a:buFont typeface="Wingdings" pitchFamily="2" charset="2"/>
              <a:buNone/>
            </a:pPr>
            <a:r>
              <a:rPr lang="en-US" dirty="0" smtClean="0"/>
              <a:t>        msgs.Enqueue("Message 3");</a:t>
            </a:r>
          </a:p>
          <a:p>
            <a:pPr>
              <a:buFont typeface="Wingdings" pitchFamily="2" charset="2"/>
              <a:buNone/>
            </a:pPr>
            <a:r>
              <a:rPr lang="en-US" dirty="0" smtClean="0"/>
              <a:t>        msgs.Enqueue("Message 4");</a:t>
            </a:r>
          </a:p>
          <a:p>
            <a:pPr>
              <a:buFont typeface="Wingdings" pitchFamily="2" charset="2"/>
              <a:buNone/>
            </a:pPr>
            <a:r>
              <a:rPr lang="en-US" dirty="0" smtClean="0"/>
              <a:t>        msgs.Enqueue("Message 5");</a:t>
            </a:r>
          </a:p>
          <a:p>
            <a:pPr>
              <a:buFont typeface="Wingdings" pitchFamily="2" charset="2"/>
              <a:buNone/>
            </a:pPr>
            <a:endParaRPr lang="en-US" dirty="0" smtClean="0"/>
          </a:p>
          <a:p>
            <a:pPr>
              <a:buFont typeface="Wingdings" pitchFamily="2" charset="2"/>
              <a:buNone/>
            </a:pPr>
            <a:r>
              <a:rPr lang="en-US" dirty="0" smtClean="0"/>
              <a:t>        Console.WriteLine( msgs.Dequeue());</a:t>
            </a:r>
          </a:p>
          <a:p>
            <a:pPr>
              <a:buFont typeface="Wingdings" pitchFamily="2" charset="2"/>
              <a:buNone/>
            </a:pPr>
            <a:r>
              <a:rPr lang="en-US" dirty="0" smtClean="0"/>
              <a:t>        Console.WriteLine(msgs.Peek());</a:t>
            </a:r>
          </a:p>
          <a:p>
            <a:pPr>
              <a:buFont typeface="Wingdings" pitchFamily="2" charset="2"/>
              <a:buNone/>
            </a:pPr>
            <a:r>
              <a:rPr lang="en-US" dirty="0" smtClean="0"/>
              <a:t>        Console.WriteLine(msgs.Peek());</a:t>
            </a:r>
          </a:p>
          <a:p>
            <a:pPr>
              <a:buFont typeface="Wingdings" pitchFamily="2" charset="2"/>
              <a:buNone/>
            </a:pPr>
            <a:endParaRPr lang="en-US" dirty="0" smtClean="0"/>
          </a:p>
          <a:p>
            <a:pPr>
              <a:buFont typeface="Wingdings" pitchFamily="2" charset="2"/>
              <a:buNone/>
            </a:pPr>
            <a:r>
              <a:rPr lang="en-US" dirty="0" smtClean="0"/>
              <a:t>        Console.WriteLine();</a:t>
            </a:r>
          </a:p>
          <a:p>
            <a:pPr>
              <a:buFont typeface="Wingdings" pitchFamily="2" charset="2"/>
              <a:buNone/>
            </a:pPr>
            <a:endParaRPr lang="en-US" dirty="0" smtClean="0"/>
          </a:p>
          <a:p>
            <a:pPr>
              <a:buFont typeface="Wingdings" pitchFamily="2" charset="2"/>
              <a:buNone/>
            </a:pPr>
            <a:r>
              <a:rPr lang="en-US" dirty="0" smtClean="0"/>
              <a:t>        foreach(string msg in msgs)</a:t>
            </a:r>
          </a:p>
          <a:p>
            <a:pPr>
              <a:buFont typeface="Wingdings" pitchFamily="2" charset="2"/>
              <a:buNone/>
            </a:pPr>
            <a:r>
              <a:rPr lang="en-US" dirty="0" smtClean="0"/>
              <a:t>        {</a:t>
            </a:r>
          </a:p>
          <a:p>
            <a:pPr>
              <a:buFont typeface="Wingdings" pitchFamily="2" charset="2"/>
              <a:buNone/>
            </a:pPr>
            <a:r>
              <a:rPr lang="en-US" dirty="0" smtClean="0"/>
              <a:t>            Console.WriteLine(msg);</a:t>
            </a:r>
          </a:p>
          <a:p>
            <a:pPr>
              <a:buFont typeface="Wingdings" pitchFamily="2" charset="2"/>
              <a:buNone/>
            </a:pPr>
            <a:r>
              <a:rPr lang="en-US" dirty="0" smtClean="0"/>
              <a:t>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Clear Removes all objects from the Stack.</a:t>
            </a:r>
          </a:p>
          <a:p>
            <a:pPr>
              <a:buNone/>
            </a:pPr>
            <a:r>
              <a:rPr lang="en-US" sz="1800" spc="-35" dirty="0" smtClean="0">
                <a:solidFill>
                  <a:srgbClr val="002060"/>
                </a:solidFill>
                <a:latin typeface="Book Antiqua" pitchFamily="18" charset="0"/>
              </a:rPr>
              <a:t>Clone Creates a shallow copy of the Stack.</a:t>
            </a:r>
          </a:p>
          <a:p>
            <a:pPr>
              <a:buNone/>
            </a:pPr>
            <a:r>
              <a:rPr lang="en-US" sz="1800" spc="-35" dirty="0" smtClean="0">
                <a:solidFill>
                  <a:srgbClr val="002060"/>
                </a:solidFill>
                <a:latin typeface="Book Antiqua" pitchFamily="18" charset="0"/>
              </a:rPr>
              <a:t>Contains Determines whether an element is in the Stack.</a:t>
            </a:r>
          </a:p>
          <a:p>
            <a:pPr>
              <a:buNone/>
            </a:pPr>
            <a:r>
              <a:rPr lang="en-US" sz="1800" spc="-35" dirty="0" smtClean="0">
                <a:solidFill>
                  <a:srgbClr val="002060"/>
                </a:solidFill>
                <a:latin typeface="Book Antiqua" pitchFamily="18" charset="0"/>
              </a:rPr>
              <a:t>Copy ToCopy</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the Stack to an existing one-dimensional Array, starting at the specified array index.</a:t>
            </a:r>
          </a:p>
          <a:p>
            <a:pPr>
              <a:buNone/>
            </a:pPr>
            <a:r>
              <a:rPr lang="en-US" sz="1800" spc="-35" dirty="0" smtClean="0">
                <a:solidFill>
                  <a:srgbClr val="002060"/>
                </a:solidFill>
                <a:latin typeface="Book Antiqua" pitchFamily="18" charset="0"/>
              </a:rPr>
              <a:t>Peek Returns the object at the top of the Stack without removing it.</a:t>
            </a:r>
          </a:p>
          <a:p>
            <a:pPr>
              <a:buNone/>
            </a:pPr>
            <a:r>
              <a:rPr lang="en-US" sz="1800" spc="-35" dirty="0" smtClean="0">
                <a:solidFill>
                  <a:srgbClr val="002060"/>
                </a:solidFill>
                <a:latin typeface="Book Antiqua" pitchFamily="18" charset="0"/>
              </a:rPr>
              <a:t>Pop Removes and returns the object at the top of the Stack.</a:t>
            </a:r>
          </a:p>
          <a:p>
            <a:pPr>
              <a:buNone/>
            </a:pPr>
            <a:r>
              <a:rPr lang="en-US" sz="1800" spc="-35" dirty="0" smtClean="0">
                <a:solidFill>
                  <a:srgbClr val="002060"/>
                </a:solidFill>
                <a:latin typeface="Book Antiqua" pitchFamily="18" charset="0"/>
              </a:rPr>
              <a:t>Push Inserts an object at the top of the Stack.</a:t>
            </a:r>
            <a:endParaRPr lang="en-IN" dirty="0" smtClean="0"/>
          </a:p>
          <a:p>
            <a:pPr>
              <a:buFont typeface="Wingdings" pitchFamily="2" charset="2"/>
              <a:buNone/>
            </a:pPr>
            <a:endParaRPr lang="en-IN" dirty="0" smtClean="0"/>
          </a:p>
          <a:p>
            <a:pPr>
              <a:buFont typeface="Wingdings" pitchFamily="2" charset="2"/>
              <a:buNone/>
            </a:pPr>
            <a:r>
              <a:rPr lang="en-IN" dirty="0" smtClean="0"/>
              <a:t> Stack&lt; </a:t>
            </a:r>
            <a:r>
              <a:rPr lang="en-IN" dirty="0" err="1" smtClean="0"/>
              <a:t>int</a:t>
            </a:r>
            <a:r>
              <a:rPr lang="en-IN" dirty="0" smtClean="0"/>
              <a:t>&gt; stc = new Stack&lt; </a:t>
            </a:r>
            <a:r>
              <a:rPr lang="en-IN" dirty="0" err="1" smtClean="0"/>
              <a:t>int</a:t>
            </a:r>
            <a:r>
              <a:rPr lang="en-IN" dirty="0" smtClean="0"/>
              <a:t>&gt;();</a:t>
            </a:r>
          </a:p>
          <a:p>
            <a:pPr>
              <a:buFont typeface="Wingdings" pitchFamily="2" charset="2"/>
              <a:buNone/>
            </a:pPr>
            <a:endParaRPr lang="en-IN" dirty="0" smtClean="0"/>
          </a:p>
          <a:p>
            <a:pPr>
              <a:buFont typeface="Wingdings" pitchFamily="2" charset="2"/>
              <a:buNone/>
            </a:pPr>
            <a:r>
              <a:rPr lang="en-IN" dirty="0" smtClean="0"/>
              <a:t>        stc.Push(1);</a:t>
            </a:r>
          </a:p>
          <a:p>
            <a:pPr>
              <a:buFont typeface="Wingdings" pitchFamily="2" charset="2"/>
              <a:buNone/>
            </a:pPr>
            <a:r>
              <a:rPr lang="en-IN" dirty="0" smtClean="0"/>
              <a:t>        stc.Push(4);</a:t>
            </a:r>
          </a:p>
          <a:p>
            <a:pPr>
              <a:buFont typeface="Wingdings" pitchFamily="2" charset="2"/>
              <a:buNone/>
            </a:pPr>
            <a:r>
              <a:rPr lang="en-IN" dirty="0" smtClean="0"/>
              <a:t>        stc.Push(3);</a:t>
            </a:r>
          </a:p>
          <a:p>
            <a:pPr>
              <a:buFont typeface="Wingdings" pitchFamily="2" charset="2"/>
              <a:buNone/>
            </a:pPr>
            <a:r>
              <a:rPr lang="en-IN" dirty="0" smtClean="0"/>
              <a:t>        stc.Push(6);</a:t>
            </a:r>
          </a:p>
          <a:p>
            <a:pPr>
              <a:buFont typeface="Wingdings" pitchFamily="2" charset="2"/>
              <a:buNone/>
            </a:pPr>
            <a:r>
              <a:rPr lang="en-IN" dirty="0" smtClean="0"/>
              <a:t>        stc.Push(4);</a:t>
            </a:r>
          </a:p>
          <a:p>
            <a:pPr>
              <a:buFont typeface="Wingdings" pitchFamily="2" charset="2"/>
              <a:buNone/>
            </a:pPr>
            <a:endParaRPr lang="en-IN" dirty="0" smtClean="0"/>
          </a:p>
          <a:p>
            <a:pPr>
              <a:buFont typeface="Wingdings" pitchFamily="2" charset="2"/>
              <a:buNone/>
            </a:pPr>
            <a:r>
              <a:rPr lang="en-IN" dirty="0" smtClean="0"/>
              <a:t>        Console.WriteLine( </a:t>
            </a:r>
            <a:r>
              <a:rPr lang="en-IN" dirty="0" err="1" smtClean="0"/>
              <a:t>stc.Pop</a:t>
            </a:r>
            <a:r>
              <a:rPr lang="en-IN" dirty="0" smtClean="0"/>
              <a:t>());</a:t>
            </a:r>
          </a:p>
          <a:p>
            <a:pPr>
              <a:buFont typeface="Wingdings" pitchFamily="2" charset="2"/>
              <a:buNone/>
            </a:pPr>
            <a:r>
              <a:rPr lang="en-IN" dirty="0" smtClean="0"/>
              <a:t>        Console.WriteLine(stc.Peek());</a:t>
            </a:r>
          </a:p>
          <a:p>
            <a:pPr>
              <a:buFont typeface="Wingdings" pitchFamily="2" charset="2"/>
              <a:buNone/>
            </a:pPr>
            <a:r>
              <a:rPr lang="en-IN" dirty="0" smtClean="0"/>
              <a:t>        Console.WriteLine(stc.Peek());</a:t>
            </a:r>
          </a:p>
          <a:p>
            <a:pPr>
              <a:buFont typeface="Wingdings" pitchFamily="2" charset="2"/>
              <a:buNone/>
            </a:pPr>
            <a:endParaRPr lang="en-IN" dirty="0" smtClean="0"/>
          </a:p>
          <a:p>
            <a:pPr>
              <a:buFont typeface="Wingdings" pitchFamily="2" charset="2"/>
              <a:buNone/>
            </a:pPr>
            <a:r>
              <a:rPr lang="en-IN" dirty="0" smtClean="0"/>
              <a:t>        Console.WriteLine();</a:t>
            </a:r>
          </a:p>
          <a:p>
            <a:pPr>
              <a:buFont typeface="Wingdings" pitchFamily="2" charset="2"/>
              <a:buNone/>
            </a:pPr>
            <a:endParaRPr lang="en-IN" dirty="0" smtClean="0"/>
          </a:p>
          <a:p>
            <a:pPr>
              <a:buFont typeface="Wingdings" pitchFamily="2" charset="2"/>
              <a:buNone/>
            </a:pPr>
            <a:r>
              <a:rPr lang="en-IN" dirty="0" smtClean="0"/>
              <a:t>        foreach(int item in stc)</a:t>
            </a:r>
          </a:p>
          <a:p>
            <a:pPr>
              <a:buFont typeface="Wingdings" pitchFamily="2" charset="2"/>
              <a:buNone/>
            </a:pPr>
            <a:r>
              <a:rPr lang="en-IN" dirty="0" smtClean="0"/>
              <a:t>        {</a:t>
            </a:r>
          </a:p>
          <a:p>
            <a:pPr>
              <a:buFont typeface="Wingdings" pitchFamily="2" charset="2"/>
              <a:buNone/>
            </a:pPr>
            <a:r>
              <a:rPr lang="en-IN" dirty="0" smtClean="0"/>
              <a:t>            Console.WriteLine(item);</a:t>
            </a:r>
          </a:p>
          <a:p>
            <a:pPr>
              <a:buFont typeface="Wingdings" pitchFamily="2" charset="2"/>
              <a:buNone/>
            </a:pPr>
            <a:r>
              <a:rPr lang="en-IN" dirty="0" smtClean="0"/>
              <a:t>        }</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Stack stc = new Stack();</a:t>
            </a:r>
          </a:p>
          <a:p>
            <a:r>
              <a:rPr lang="en-US" dirty="0" smtClean="0">
                <a:solidFill>
                  <a:srgbClr val="002060"/>
                </a:solidFill>
                <a:latin typeface="Book Antiqua" pitchFamily="18" charset="0"/>
                <a:cs typeface="Courier New" pitchFamily="49" charset="0"/>
              </a:rPr>
              <a:t>stc.Push(("Message 1");</a:t>
            </a:r>
          </a:p>
          <a:p>
            <a:r>
              <a:rPr lang="en-US" dirty="0" smtClean="0">
                <a:solidFill>
                  <a:srgbClr val="002060"/>
                </a:solidFill>
                <a:latin typeface="Book Antiqua" pitchFamily="18" charset="0"/>
                <a:cs typeface="Courier New" pitchFamily="49" charset="0"/>
              </a:rPr>
              <a:t>stc.Push(("Message 2");</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Console.WriteLine( </a:t>
            </a:r>
            <a:r>
              <a:rPr lang="en-US" dirty="0" err="1" smtClean="0">
                <a:solidFill>
                  <a:srgbClr val="002060"/>
                </a:solidFill>
                <a:latin typeface="Book Antiqua" pitchFamily="18" charset="0"/>
                <a:cs typeface="Courier New" pitchFamily="49" charset="0"/>
              </a:rPr>
              <a:t>stc.Pop</a:t>
            </a:r>
            <a:r>
              <a:rPr lang="en-US" dirty="0" smtClean="0">
                <a:solidFill>
                  <a:srgbClr val="002060"/>
                </a:solidFill>
                <a:latin typeface="Book Antiqua" pitchFamily="18" charset="0"/>
                <a:cs typeface="Courier New" pitchFamily="49" charset="0"/>
              </a:rPr>
              <a:t>());</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HashSet is an unordered collection that contains the unique elements. </a:t>
            </a:r>
          </a:p>
          <a:p>
            <a:pPr>
              <a:buFont typeface="Wingdings" pitchFamily="2" charset="2"/>
              <a:buNone/>
            </a:pPr>
            <a:r>
              <a:rPr lang="en-US" sz="1200" b="0" i="0" kern="1200" dirty="0" smtClean="0">
                <a:solidFill>
                  <a:schemeClr val="tx1"/>
                </a:solidFill>
                <a:latin typeface="+mn-lt"/>
                <a:ea typeface="+mn-ea"/>
                <a:cs typeface="+mn-cs"/>
              </a:rPr>
              <a:t>We can apply various operations on a HashSet like, Add, Remove, Contains etc. HashSet also provides standard set operations such as union, intersection, and symmetric difference.</a:t>
            </a:r>
          </a:p>
          <a:p>
            <a:pPr>
              <a:buFont typeface="Wingdings" pitchFamily="2" charset="2"/>
              <a:buNone/>
            </a:pP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HashSet class in C# goes for the second approach, thus preserving the order of elements. It is still much faster than a regular List. Some basic benchmarks showed that HashSet is decently faster when dealing with primary types (int, double, bool, etc.). It is a lot faster when working class objects. So that point is that HashSet is fast.</a:t>
            </a:r>
          </a:p>
          <a:p>
            <a:r>
              <a:rPr lang="en-US" sz="1200" b="0" i="0" kern="1200" dirty="0" smtClean="0">
                <a:solidFill>
                  <a:schemeClr val="tx1"/>
                </a:solidFill>
                <a:latin typeface="+mn-lt"/>
                <a:ea typeface="+mn-ea"/>
                <a:cs typeface="+mn-cs"/>
              </a:rPr>
              <a:t>The only catch of HashSet is that there is no access by indices. To access elements you can either use an enumerator or use the built-in function to convert the HashSet into a List and iterate through that.</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Add	</a:t>
            </a:r>
          </a:p>
          <a:p>
            <a:pPr lvl="1">
              <a:buFont typeface="Arial" pitchFamily="34" charset="0"/>
              <a:buNone/>
            </a:pPr>
            <a:r>
              <a:rPr lang="en-US" sz="1800" spc="-35" dirty="0" smtClean="0">
                <a:solidFill>
                  <a:srgbClr val="002060"/>
                </a:solidFill>
                <a:latin typeface="Book Antiqua" pitchFamily="18" charset="0"/>
              </a:rPr>
              <a:t>Adds the specified element to a set.</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elements from a HashSet object.</a:t>
            </a:r>
          </a:p>
          <a:p>
            <a:pPr>
              <a:buNone/>
            </a:pPr>
            <a:r>
              <a:rPr lang="en-US" sz="1800" spc="-35" dirty="0" smtClean="0">
                <a:solidFill>
                  <a:srgbClr val="002060"/>
                </a:solidFill>
                <a:latin typeface="Book Antiqua" pitchFamily="18" charset="0"/>
              </a:rPr>
              <a:t>Contains	</a:t>
            </a:r>
          </a:p>
          <a:p>
            <a:pPr lvl="1">
              <a:buFont typeface="Arial" pitchFamily="34" charset="0"/>
              <a:buNone/>
            </a:pPr>
            <a:r>
              <a:rPr lang="en-US" sz="1800" spc="-35" dirty="0" smtClean="0">
                <a:solidFill>
                  <a:srgbClr val="002060"/>
                </a:solidFill>
                <a:latin typeface="Book Antiqua" pitchFamily="18" charset="0"/>
              </a:rPr>
              <a:t>Determines whether a HashSet object contains the specified </a:t>
            </a:r>
            <a:r>
              <a:rPr lang="en-US" sz="1800" spc="-35" dirty="0" err="1" smtClean="0">
                <a:solidFill>
                  <a:srgbClr val="002060"/>
                </a:solidFill>
                <a:latin typeface="Book Antiqua" pitchFamily="18" charset="0"/>
              </a:rPr>
              <a:t>element.Add</a:t>
            </a:r>
            <a:r>
              <a:rPr lang="en-US" sz="1800" spc="-35" dirty="0" smtClean="0">
                <a:solidFill>
                  <a:srgbClr val="002060"/>
                </a:solidFill>
                <a:latin typeface="Book Antiqua" pitchFamily="18" charset="0"/>
              </a:rPr>
              <a:t>	Adds the specified element to a set.</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elements from a HashSet object.</a:t>
            </a:r>
          </a:p>
          <a:p>
            <a:pPr>
              <a:buNone/>
            </a:pPr>
            <a:r>
              <a:rPr lang="en-US" sz="1800" spc="-35" dirty="0" smtClean="0">
                <a:solidFill>
                  <a:srgbClr val="002060"/>
                </a:solidFill>
                <a:latin typeface="Book Antiqua" pitchFamily="18" charset="0"/>
              </a:rPr>
              <a:t>Contains	</a:t>
            </a:r>
          </a:p>
          <a:p>
            <a:pPr lvl="1">
              <a:buFont typeface="Arial" pitchFamily="34" charset="0"/>
              <a:buNone/>
            </a:pPr>
            <a:r>
              <a:rPr lang="en-US" sz="1800" spc="-35" dirty="0" smtClean="0">
                <a:solidFill>
                  <a:srgbClr val="002060"/>
                </a:solidFill>
                <a:latin typeface="Book Antiqua" pitchFamily="18" charset="0"/>
              </a:rPr>
              <a:t>Determines whether a HashSet object contains the specified element.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HashSet firstset = new HashSet();</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865651-6286-4C5B-9C14-6C1369A5D4DB}"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lvl="1">
              <a:buFont typeface="Arial" pitchFamily="34" charset="0"/>
              <a:buNone/>
            </a:pPr>
            <a:r>
              <a:rPr lang="en-US" sz="1800" spc="-35" dirty="0" smtClean="0">
                <a:solidFill>
                  <a:srgbClr val="002060"/>
                </a:solidFill>
                <a:latin typeface="Book Antiqua" pitchFamily="18" charset="0"/>
              </a:rPr>
              <a:t>CopyTo()</a:t>
            </a:r>
            <a:r>
              <a:rPr lang="en-US" sz="1800" spc="-35" baseline="0" dirty="0" smtClean="0">
                <a:solidFill>
                  <a:srgbClr val="002060"/>
                </a:solidFill>
                <a:latin typeface="Book Antiqua" pitchFamily="18" charset="0"/>
              </a:rPr>
              <a:t> </a:t>
            </a:r>
            <a:r>
              <a:rPr lang="en-US" sz="1600" spc="-35" dirty="0" smtClean="0">
                <a:solidFill>
                  <a:srgbClr val="002060"/>
                </a:solidFill>
                <a:latin typeface="Book Antiqua" pitchFamily="18" charset="0"/>
              </a:rPr>
              <a:t>method copies the elements of the ICollection object to any array</a:t>
            </a:r>
          </a:p>
          <a:p>
            <a:pPr>
              <a:buFont typeface="Wingdings" pitchFamily="2" charset="2"/>
              <a:buNone/>
            </a:pPr>
            <a:endParaRPr lang="en-IN" dirty="0" smtClean="0"/>
          </a:p>
          <a:p>
            <a:pPr>
              <a:buFont typeface="Wingdings" pitchFamily="2" charset="2"/>
              <a:buNone/>
            </a:pPr>
            <a:r>
              <a:rPr lang="en-IN" dirty="0" smtClean="0"/>
              <a:t>// Array List</a:t>
            </a:r>
          </a:p>
          <a:p>
            <a:pPr>
              <a:buFont typeface="Wingdings" pitchFamily="2" charset="2"/>
              <a:buNone/>
            </a:pPr>
            <a:r>
              <a:rPr lang="en-IN" dirty="0" smtClean="0"/>
              <a:t> 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int count = sourceList.Count; // count = 3.   </a:t>
            </a:r>
          </a:p>
          <a:p>
            <a:pPr>
              <a:buFont typeface="Wingdings" pitchFamily="2" charset="2"/>
              <a:buNone/>
            </a:pPr>
            <a:r>
              <a:rPr lang="en-IN" dirty="0" smtClean="0"/>
              <a:t>IsSynchronized</a:t>
            </a:r>
          </a:p>
          <a:p>
            <a:pPr>
              <a:buFont typeface="Wingdings" pitchFamily="2" charset="2"/>
              <a:buNone/>
            </a:pPr>
            <a:r>
              <a:rPr lang="en-IN" dirty="0" smtClean="0"/>
              <a:t>It returns true if access to the ICollection is synchronized.</a:t>
            </a:r>
          </a:p>
          <a:p>
            <a:pPr>
              <a:buFont typeface="Wingdings" pitchFamily="2" charset="2"/>
              <a:buNone/>
            </a:pPr>
            <a:endParaRPr lang="en-IN" dirty="0" smtClean="0"/>
          </a:p>
          <a:p>
            <a:pPr>
              <a:buFont typeface="Wingdings" pitchFamily="2" charset="2"/>
              <a:buNone/>
            </a:pPr>
            <a:r>
              <a:rPr lang="en-IN" b="1" dirty="0" smtClean="0"/>
              <a:t>SyncRoot</a:t>
            </a:r>
          </a:p>
          <a:p>
            <a:pPr>
              <a:buFont typeface="Wingdings" pitchFamily="2" charset="2"/>
              <a:buNone/>
            </a:pPr>
            <a:r>
              <a:rPr lang="en-IN" dirty="0" smtClean="0"/>
              <a:t>It returns an object that can be used to synchronize access to the ICollection.</a:t>
            </a:r>
          </a:p>
          <a:p>
            <a:pPr>
              <a:buFont typeface="Wingdings" pitchFamily="2" charset="2"/>
              <a:buNone/>
            </a:pPr>
            <a:endParaRPr lang="en-IN" dirty="0" smtClean="0"/>
          </a:p>
          <a:p>
            <a:pPr>
              <a:buFont typeface="Wingdings" pitchFamily="2" charset="2"/>
              <a:buNone/>
            </a:pPr>
            <a:r>
              <a:rPr lang="en-IN" dirty="0" smtClean="0"/>
              <a:t>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lock (sourceList.SyncRoot)</a:t>
            </a:r>
          </a:p>
          <a:p>
            <a:pPr>
              <a:buFont typeface="Wingdings" pitchFamily="2" charset="2"/>
              <a:buNone/>
            </a:pPr>
            <a:r>
              <a:rPr lang="en-IN" dirty="0" smtClean="0"/>
              <a:t> {</a:t>
            </a:r>
          </a:p>
          <a:p>
            <a:pPr>
              <a:buFont typeface="Wingdings" pitchFamily="2" charset="2"/>
              <a:buNone/>
            </a:pPr>
            <a:r>
              <a:rPr lang="en-IN" dirty="0" smtClean="0"/>
              <a:t>    string list = string.Empty;</a:t>
            </a:r>
          </a:p>
          <a:p>
            <a:pPr>
              <a:buFont typeface="Wingdings" pitchFamily="2" charset="2"/>
              <a:buNone/>
            </a:pPr>
            <a:r>
              <a:rPr lang="en-IN" dirty="0" smtClean="0"/>
              <a:t>    foreach (object value in sourceList)</a:t>
            </a:r>
          </a:p>
          <a:p>
            <a:pPr>
              <a:buFont typeface="Wingdings" pitchFamily="2" charset="2"/>
              <a:buNone/>
            </a:pPr>
            <a:r>
              <a:rPr lang="en-IN" dirty="0" smtClean="0"/>
              <a:t>    {</a:t>
            </a:r>
          </a:p>
          <a:p>
            <a:pPr>
              <a:buFont typeface="Wingdings" pitchFamily="2" charset="2"/>
              <a:buNone/>
            </a:pPr>
            <a:r>
              <a:rPr lang="en-IN" dirty="0" smtClean="0"/>
              <a:t>       if (list.Length &gt; 0)</a:t>
            </a:r>
          </a:p>
          <a:p>
            <a:pPr>
              <a:buFont typeface="Wingdings" pitchFamily="2" charset="2"/>
              <a:buNone/>
            </a:pPr>
            <a:r>
              <a:rPr lang="en-IN" dirty="0" smtClean="0"/>
              <a:t>            list += ", ";</a:t>
            </a:r>
          </a:p>
          <a:p>
            <a:pPr>
              <a:buFont typeface="Wingdings" pitchFamily="2" charset="2"/>
              <a:buNone/>
            </a:pPr>
            <a:r>
              <a:rPr lang="en-IN" dirty="0" smtClean="0"/>
              <a:t>            list += value.ToString();</a:t>
            </a:r>
          </a:p>
          <a:p>
            <a:pPr>
              <a:buFont typeface="Wingdings" pitchFamily="2" charset="2"/>
              <a:buNone/>
            </a:pPr>
            <a:r>
              <a:rPr lang="en-IN" dirty="0" smtClean="0"/>
              <a:t>    }</a:t>
            </a:r>
          </a:p>
          <a:p>
            <a:pPr>
              <a:buFont typeface="Wingdings" pitchFamily="2" charset="2"/>
              <a:buNone/>
            </a:pPr>
            <a:endParaRPr lang="en-IN" dirty="0" smtClean="0"/>
          </a:p>
          <a:p>
            <a:pPr>
              <a:buFont typeface="Wingdings" pitchFamily="2" charset="2"/>
              <a:buNone/>
            </a:pPr>
            <a:r>
              <a:rPr lang="en-IN" dirty="0" smtClean="0"/>
              <a:t>    MessageBox.Show(list);</a:t>
            </a:r>
          </a:p>
          <a:p>
            <a:pPr>
              <a:buFont typeface="Wingdings" pitchFamily="2" charset="2"/>
              <a:buNone/>
            </a:pPr>
            <a:r>
              <a:rPr lang="en-IN" dirty="0" smtClean="0"/>
              <a:t> }</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CopyTo(Array array, int index) </a:t>
            </a:r>
          </a:p>
          <a:p>
            <a:pPr>
              <a:buFont typeface="Wingdings" pitchFamily="2" charset="2"/>
              <a:buNone/>
            </a:pPr>
            <a:r>
              <a:rPr lang="en-IN" dirty="0" smtClean="0"/>
              <a:t>CopyTo() method copies the elements of the ICollection object to any array, starting at a particular Array index. If .NET is unable to cast source type to destination, then it throws ArrayTypeMismatchException exception.</a:t>
            </a:r>
          </a:p>
          <a:p>
            <a:pPr>
              <a:buFont typeface="Wingdings" pitchFamily="2" charset="2"/>
              <a:buNone/>
            </a:pPr>
            <a:endParaRPr lang="en-IN" dirty="0" smtClean="0"/>
          </a:p>
          <a:p>
            <a:pPr>
              <a:buFont typeface="Wingdings" pitchFamily="2" charset="2"/>
              <a:buNone/>
            </a:pPr>
            <a:r>
              <a:rPr lang="en-IN" dirty="0" smtClean="0"/>
              <a:t>// Copy int array to other int array        </a:t>
            </a:r>
          </a:p>
          <a:p>
            <a:pPr>
              <a:buFont typeface="Wingdings" pitchFamily="2" charset="2"/>
              <a:buNone/>
            </a:pPr>
            <a:r>
              <a:rPr lang="en-IN" dirty="0" smtClean="0"/>
              <a:t> int[] sourceIDs = new int[] { 1, 2, 3, 4, 5 };</a:t>
            </a:r>
          </a:p>
          <a:p>
            <a:pPr>
              <a:buFont typeface="Wingdings" pitchFamily="2" charset="2"/>
              <a:buNone/>
            </a:pPr>
            <a:r>
              <a:rPr lang="en-IN" dirty="0" smtClean="0"/>
              <a:t> int[] destinationIDs = new int[sourceIDs.Length];</a:t>
            </a:r>
          </a:p>
          <a:p>
            <a:pPr>
              <a:buFont typeface="Wingdings" pitchFamily="2" charset="2"/>
              <a:buNone/>
            </a:pPr>
            <a:r>
              <a:rPr lang="en-IN" dirty="0" smtClean="0"/>
              <a:t>  </a:t>
            </a:r>
          </a:p>
          <a:p>
            <a:pPr>
              <a:buFont typeface="Wingdings" pitchFamily="2" charset="2"/>
              <a:buNone/>
            </a:pPr>
            <a:r>
              <a:rPr lang="en-IN" dirty="0" smtClean="0"/>
              <a:t> sourceIDs.CopyTo(destinationIDs, 0);   //   destinationIDs = 1, 2, 3, 4, 5</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 Copy array list items to int array. </a:t>
            </a:r>
          </a:p>
          <a:p>
            <a:pPr>
              <a:buFont typeface="Wingdings" pitchFamily="2" charset="2"/>
              <a:buNone/>
            </a:pPr>
            <a:r>
              <a:rPr lang="en-IN" dirty="0" smtClean="0"/>
              <a:t> // But each item in array list has int type</a:t>
            </a:r>
          </a:p>
          <a:p>
            <a:pPr>
              <a:buFont typeface="Wingdings" pitchFamily="2" charset="2"/>
              <a:buNone/>
            </a:pPr>
            <a:r>
              <a:rPr lang="en-IN" dirty="0" smtClean="0"/>
              <a:t> 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int[] destinationList = new int[5];</a:t>
            </a:r>
          </a:p>
          <a:p>
            <a:pPr>
              <a:buFont typeface="Wingdings" pitchFamily="2" charset="2"/>
              <a:buNone/>
            </a:pPr>
            <a:r>
              <a:rPr lang="en-IN" dirty="0" smtClean="0"/>
              <a:t> destinationList[0] = 1;</a:t>
            </a:r>
          </a:p>
          <a:p>
            <a:pPr>
              <a:buFont typeface="Wingdings" pitchFamily="2" charset="2"/>
              <a:buNone/>
            </a:pPr>
            <a:r>
              <a:rPr lang="en-IN" dirty="0" smtClean="0"/>
              <a:t> destinationList[1] = 5;</a:t>
            </a:r>
          </a:p>
          <a:p>
            <a:pPr>
              <a:buFont typeface="Wingdings" pitchFamily="2" charset="2"/>
              <a:buNone/>
            </a:pPr>
            <a:endParaRPr lang="en-IN" dirty="0" smtClean="0"/>
          </a:p>
          <a:p>
            <a:pPr>
              <a:buFont typeface="Wingdings" pitchFamily="2" charset="2"/>
              <a:buNone/>
            </a:pPr>
            <a:r>
              <a:rPr lang="en-IN" dirty="0" smtClean="0"/>
              <a:t> sourceList.CopyTo(destinationList, 2); // start copy on index 2. </a:t>
            </a:r>
          </a:p>
          <a:p>
            <a:pPr>
              <a:buFont typeface="Wingdings" pitchFamily="2" charset="2"/>
              <a:buNone/>
            </a:pPr>
            <a:r>
              <a:rPr lang="en-IN" dirty="0" smtClean="0"/>
              <a:t>                                        // destinationList = 1, 5, 10, 20, 30</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IEnumerable must be implemented to support the </a:t>
            </a:r>
            <a:r>
              <a:rPr lang="en-US" sz="1200" b="1" i="0" kern="1200" dirty="0" smtClean="0">
                <a:solidFill>
                  <a:schemeClr val="tx1"/>
                </a:solidFill>
                <a:latin typeface="+mn-lt"/>
                <a:ea typeface="+mn-ea"/>
                <a:cs typeface="+mn-cs"/>
              </a:rPr>
              <a:t>foreach</a:t>
            </a:r>
            <a:r>
              <a:rPr lang="en-US" sz="1200" b="0" i="0" kern="1200" dirty="0" smtClean="0">
                <a:solidFill>
                  <a:schemeClr val="tx1"/>
                </a:solidFill>
                <a:latin typeface="+mn-lt"/>
                <a:ea typeface="+mn-ea"/>
                <a:cs typeface="+mn-cs"/>
              </a:rPr>
              <a:t> semantics of Microsoft Visual Basic. COM classes that allow enumerators also implement this interface.</a:t>
            </a:r>
            <a:endParaRPr lang="en-US" dirty="0" smtClean="0"/>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800" spc="-35" dirty="0" smtClean="0">
                <a:solidFill>
                  <a:srgbClr val="002060"/>
                </a:solidFill>
                <a:latin typeface="Book Antiqua" pitchFamily="18" charset="0"/>
              </a:rPr>
              <a:t>It returns the enumerator object that can be used to iterate through the collection. It allows using the foreach statement. Enumerators only allow reading the data in the collection.</a:t>
            </a:r>
          </a:p>
          <a:p>
            <a:pPr>
              <a:buFont typeface="Wingdings" pitchFamily="2" charset="2"/>
              <a:buNone/>
            </a:pPr>
            <a:endParaRPr lang="en-US" dirty="0" smtClean="0"/>
          </a:p>
          <a:p>
            <a:pPr>
              <a:buFont typeface="Wingdings" pitchFamily="2" charset="2"/>
              <a:buNone/>
            </a:pPr>
            <a:r>
              <a:rPr lang="en-US" dirty="0" smtClean="0"/>
              <a:t>Array array = new int[] { 12, 24, 26, 35, 40, 59 };</a:t>
            </a:r>
          </a:p>
          <a:p>
            <a:pPr>
              <a:buFont typeface="Wingdings" pitchFamily="2" charset="2"/>
              <a:buNone/>
            </a:pPr>
            <a:r>
              <a:rPr lang="en-US" dirty="0" smtClean="0"/>
              <a:t> IEnumerator iEnum = array.GetEnumerator();</a:t>
            </a:r>
          </a:p>
          <a:p>
            <a:pPr>
              <a:buFont typeface="Wingdings" pitchFamily="2" charset="2"/>
              <a:buNone/>
            </a:pPr>
            <a:endParaRPr lang="en-US" dirty="0" smtClean="0"/>
          </a:p>
          <a:p>
            <a:pPr>
              <a:buFont typeface="Wingdings" pitchFamily="2" charset="2"/>
              <a:buNone/>
            </a:pPr>
            <a:r>
              <a:rPr lang="en-US" dirty="0" smtClean="0"/>
              <a:t> string msg = "";</a:t>
            </a:r>
          </a:p>
          <a:p>
            <a:pPr>
              <a:buFont typeface="Wingdings" pitchFamily="2" charset="2"/>
              <a:buNone/>
            </a:pPr>
            <a:r>
              <a:rPr lang="en-US" dirty="0" smtClean="0"/>
              <a:t> while (iEnum.MoveNext())</a:t>
            </a:r>
          </a:p>
          <a:p>
            <a:pPr>
              <a:buFont typeface="Wingdings" pitchFamily="2" charset="2"/>
              <a:buNone/>
            </a:pPr>
            <a:r>
              <a:rPr lang="en-US" dirty="0" smtClean="0"/>
              <a:t> {</a:t>
            </a:r>
          </a:p>
          <a:p>
            <a:pPr>
              <a:buFont typeface="Wingdings" pitchFamily="2" charset="2"/>
              <a:buNone/>
            </a:pPr>
            <a:r>
              <a:rPr lang="en-US" dirty="0" smtClean="0"/>
              <a:t>   int n = (int) iEnum.Current;</a:t>
            </a:r>
          </a:p>
          <a:p>
            <a:pPr>
              <a:buFont typeface="Wingdings" pitchFamily="2" charset="2"/>
              <a:buNone/>
            </a:pPr>
            <a:r>
              <a:rPr lang="en-US" dirty="0" smtClean="0"/>
              <a:t>   msg += n.ToString() + "\n";</a:t>
            </a:r>
          </a:p>
          <a:p>
            <a:pPr>
              <a:buFont typeface="Wingdings" pitchFamily="2" charset="2"/>
              <a:buNone/>
            </a:pPr>
            <a:r>
              <a:rPr lang="en-US" dirty="0" smtClean="0"/>
              <a:t> }</a:t>
            </a:r>
          </a:p>
          <a:p>
            <a:pPr>
              <a:buFont typeface="Wingdings" pitchFamily="2" charset="2"/>
              <a:buNone/>
            </a:pPr>
            <a:endParaRPr lang="en-US" dirty="0" smtClean="0"/>
          </a:p>
          <a:p>
            <a:pPr>
              <a:buFont typeface="Wingdings" pitchFamily="2" charset="2"/>
              <a:buNone/>
            </a:pPr>
            <a:r>
              <a:rPr lang="en-US" dirty="0" smtClean="0"/>
              <a:t> MessageBox.Show(msg);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1" i="0" kern="1200" dirty="0" smtClean="0">
                <a:solidFill>
                  <a:schemeClr val="tx1"/>
                </a:solidFill>
                <a:latin typeface="+mn-lt"/>
                <a:ea typeface="+mn-ea"/>
                <a:cs typeface="+mn-cs"/>
              </a:rPr>
              <a:t>A read </a:t>
            </a:r>
            <a:r>
              <a:rPr lang="en-US" sz="1200" b="0" i="0" kern="1200" dirty="0" smtClean="0">
                <a:solidFill>
                  <a:schemeClr val="tx1"/>
                </a:solidFill>
                <a:latin typeface="+mn-lt"/>
                <a:ea typeface="+mn-ea"/>
                <a:cs typeface="+mn-cs"/>
              </a:rPr>
              <a:t>only </a:t>
            </a:r>
            <a:r>
              <a:rPr lang="en-US" dirty="0" smtClean="0"/>
              <a:t>IList</a:t>
            </a:r>
            <a:r>
              <a:rPr lang="en-US" sz="1200" b="0" i="0" kern="1200" dirty="0" smtClean="0">
                <a:solidFill>
                  <a:schemeClr val="tx1"/>
                </a:solidFill>
                <a:latin typeface="+mn-lt"/>
                <a:ea typeface="+mn-ea"/>
                <a:cs typeface="+mn-cs"/>
              </a:rPr>
              <a:t> cannot be modified.</a:t>
            </a:r>
          </a:p>
          <a:p>
            <a:pPr>
              <a:buFont typeface="Wingdings" pitchFamily="2" charset="2"/>
              <a:buNone/>
            </a:pPr>
            <a:r>
              <a:rPr lang="en-US" sz="1200" b="1" i="0" kern="1200" dirty="0" smtClean="0">
                <a:solidFill>
                  <a:schemeClr val="tx1"/>
                </a:solidFill>
                <a:latin typeface="+mn-lt"/>
                <a:ea typeface="+mn-ea"/>
                <a:cs typeface="+mn-cs"/>
              </a:rPr>
              <a:t>A fixed </a:t>
            </a:r>
            <a:r>
              <a:rPr lang="en-US" sz="1200" b="0" i="0" kern="1200" dirty="0" smtClean="0">
                <a:solidFill>
                  <a:schemeClr val="tx1"/>
                </a:solidFill>
                <a:latin typeface="+mn-lt"/>
                <a:ea typeface="+mn-ea"/>
                <a:cs typeface="+mn-cs"/>
              </a:rPr>
              <a:t>size </a:t>
            </a:r>
            <a:r>
              <a:rPr lang="en-US" dirty="0" smtClean="0"/>
              <a:t>IList </a:t>
            </a:r>
            <a:r>
              <a:rPr lang="en-US" sz="1200" b="0" i="0" kern="1200" dirty="0" smtClean="0">
                <a:solidFill>
                  <a:schemeClr val="tx1"/>
                </a:solidFill>
                <a:latin typeface="+mn-lt"/>
                <a:ea typeface="+mn-ea"/>
                <a:cs typeface="+mn-cs"/>
              </a:rPr>
              <a:t>does not allow the addition or removal of elements, but it allows the modification of the existing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elements. </a:t>
            </a:r>
          </a:p>
          <a:p>
            <a:pPr>
              <a:buFont typeface="Wingdings" pitchFamily="2" charset="2"/>
              <a:buNone/>
            </a:pPr>
            <a:r>
              <a:rPr lang="en-US" sz="1200" b="1" i="0" kern="1200" dirty="0" smtClean="0">
                <a:solidFill>
                  <a:schemeClr val="tx1"/>
                </a:solidFill>
                <a:latin typeface="+mn-lt"/>
                <a:ea typeface="+mn-ea"/>
                <a:cs typeface="+mn-cs"/>
              </a:rPr>
              <a:t>A variables size</a:t>
            </a:r>
            <a:r>
              <a:rPr lang="en-US" sz="1200" b="0" i="0" kern="1200" dirty="0" smtClean="0">
                <a:solidFill>
                  <a:schemeClr val="tx1"/>
                </a:solidFill>
                <a:latin typeface="+mn-lt"/>
                <a:ea typeface="+mn-ea"/>
                <a:cs typeface="+mn-cs"/>
              </a:rPr>
              <a:t> </a:t>
            </a:r>
            <a:r>
              <a:rPr lang="en-US" dirty="0" smtClean="0"/>
              <a:t>IList</a:t>
            </a:r>
            <a:r>
              <a:rPr lang="en-US" sz="1200" b="0" i="0" kern="1200" dirty="0" smtClean="0">
                <a:solidFill>
                  <a:schemeClr val="tx1"/>
                </a:solidFill>
                <a:latin typeface="+mn-lt"/>
                <a:ea typeface="+mn-ea"/>
                <a:cs typeface="+mn-cs"/>
              </a:rPr>
              <a:t> allows the addition, removal, and modification of elements.</a:t>
            </a:r>
          </a:p>
          <a:p>
            <a:pPr>
              <a:buFont typeface="Wingdings" pitchFamily="2" charset="2"/>
              <a:buNone/>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200" b="1" spc="-35" dirty="0" smtClean="0">
                <a:solidFill>
                  <a:srgbClr val="002060"/>
                </a:solidFill>
                <a:latin typeface="Book Antiqua" pitchFamily="18" charset="0"/>
              </a:rPr>
              <a:t>Properties</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b="1" dirty="0" smtClean="0"/>
              <a:t>IsFixedSize</a:t>
            </a:r>
          </a:p>
          <a:p>
            <a:pPr>
              <a:buFont typeface="Wingdings" pitchFamily="2" charset="2"/>
              <a:buNone/>
            </a:pPr>
            <a:r>
              <a:rPr lang="en-US" dirty="0" smtClean="0"/>
              <a:t>It returns true if IList has fixed size.</a:t>
            </a:r>
          </a:p>
          <a:p>
            <a:pPr>
              <a:buFont typeface="Wingdings" pitchFamily="2" charset="2"/>
              <a:buNone/>
            </a:pPr>
            <a:endParaRPr lang="en-US" dirty="0" smtClean="0"/>
          </a:p>
          <a:p>
            <a:pPr>
              <a:buNone/>
            </a:pPr>
            <a:r>
              <a:rPr lang="en-US" sz="2000" b="1" spc="-35" dirty="0" smtClean="0">
                <a:solidFill>
                  <a:srgbClr val="002060"/>
                </a:solidFill>
                <a:latin typeface="Book Antiqua" pitchFamily="18" charset="0"/>
              </a:rPr>
              <a:t>Methods</a:t>
            </a:r>
          </a:p>
          <a:p>
            <a:pPr lvl="1">
              <a:buFont typeface="Wingdings" pitchFamily="2" charset="2"/>
              <a:buNone/>
            </a:pPr>
            <a:r>
              <a:rPr lang="en-US" sz="1800" spc="-35" dirty="0" smtClean="0">
                <a:solidFill>
                  <a:srgbClr val="002060"/>
                </a:solidFill>
                <a:latin typeface="Book Antiqua" pitchFamily="18" charset="0"/>
              </a:rPr>
              <a:t>Add(object value) </a:t>
            </a:r>
          </a:p>
          <a:p>
            <a:pPr lvl="2"/>
            <a:r>
              <a:rPr lang="en-US" spc="-35" dirty="0" smtClean="0">
                <a:solidFill>
                  <a:srgbClr val="002060"/>
                </a:solidFill>
                <a:latin typeface="Book Antiqua" pitchFamily="18" charset="0"/>
              </a:rPr>
              <a:t>It adds the item into the IList.</a:t>
            </a:r>
          </a:p>
          <a:p>
            <a:pPr lvl="1">
              <a:buFont typeface="Wingdings" pitchFamily="2" charset="2"/>
              <a:buNone/>
            </a:pPr>
            <a:r>
              <a:rPr lang="en-US" sz="1800" spc="-35" dirty="0" smtClean="0">
                <a:solidFill>
                  <a:srgbClr val="002060"/>
                </a:solidFill>
                <a:latin typeface="Book Antiqua" pitchFamily="18" charset="0"/>
              </a:rPr>
              <a:t>Clear() </a:t>
            </a:r>
          </a:p>
          <a:p>
            <a:pPr lvl="2"/>
            <a:r>
              <a:rPr lang="en-US" spc="-35" dirty="0" smtClean="0">
                <a:solidFill>
                  <a:srgbClr val="002060"/>
                </a:solidFill>
                <a:latin typeface="Book Antiqua" pitchFamily="18" charset="0"/>
              </a:rPr>
              <a:t>It removes the all items from the IList.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ArrayList arrayList = new ArrayList();</a:t>
            </a:r>
          </a:p>
          <a:p>
            <a:pPr>
              <a:buFont typeface="Wingdings" pitchFamily="2" charset="2"/>
              <a:buNone/>
            </a:pPr>
            <a:r>
              <a:rPr lang="en-US" dirty="0" smtClean="0"/>
              <a:t> bool isFixedSize = arrayList.IsFixedSize; // false, because ArrayList </a:t>
            </a:r>
          </a:p>
          <a:p>
            <a:pPr>
              <a:buFont typeface="Wingdings" pitchFamily="2" charset="2"/>
              <a:buNone/>
            </a:pPr>
            <a:r>
              <a:rPr lang="en-US" dirty="0" smtClean="0"/>
              <a:t>                                           // is not fixed size list</a:t>
            </a:r>
          </a:p>
          <a:p>
            <a:pPr>
              <a:buFont typeface="Wingdings" pitchFamily="2" charset="2"/>
              <a:buNone/>
            </a:pPr>
            <a:endParaRPr lang="en-US" b="1" dirty="0" smtClean="0"/>
          </a:p>
          <a:p>
            <a:pPr>
              <a:buFont typeface="Wingdings" pitchFamily="2" charset="2"/>
              <a:buNone/>
            </a:pPr>
            <a:r>
              <a:rPr lang="en-US" b="1" dirty="0" smtClean="0"/>
              <a:t>IsReadOnly</a:t>
            </a:r>
          </a:p>
          <a:p>
            <a:pPr>
              <a:buFont typeface="Wingdings" pitchFamily="2" charset="2"/>
              <a:buNone/>
            </a:pPr>
            <a:r>
              <a:rPr lang="en-US" dirty="0" smtClean="0"/>
              <a:t>It returns true if IList is read only.</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arrayList.Add(1);</a:t>
            </a:r>
          </a:p>
          <a:p>
            <a:pPr>
              <a:buFont typeface="Wingdings" pitchFamily="2" charset="2"/>
              <a:buNone/>
            </a:pPr>
            <a:r>
              <a:rPr lang="en-US" dirty="0" smtClean="0"/>
              <a:t> arrayList.Add(2);</a:t>
            </a:r>
          </a:p>
          <a:p>
            <a:pPr>
              <a:buFont typeface="Wingdings" pitchFamily="2" charset="2"/>
              <a:buNone/>
            </a:pPr>
            <a:r>
              <a:rPr lang="en-US" dirty="0" smtClean="0"/>
              <a:t> arrayList.Add(3);</a:t>
            </a:r>
          </a:p>
          <a:p>
            <a:pPr>
              <a:buFont typeface="Wingdings" pitchFamily="2" charset="2"/>
              <a:buNone/>
            </a:pPr>
            <a:endParaRPr lang="en-US" dirty="0" smtClean="0"/>
          </a:p>
          <a:p>
            <a:pPr>
              <a:buFont typeface="Wingdings" pitchFamily="2" charset="2"/>
              <a:buNone/>
            </a:pPr>
            <a:r>
              <a:rPr lang="en-US" dirty="0" smtClean="0"/>
              <a:t> bool readOnly = arrayList.IsReadOnly; // false, because default array </a:t>
            </a:r>
          </a:p>
          <a:p>
            <a:pPr>
              <a:buFont typeface="Wingdings" pitchFamily="2" charset="2"/>
              <a:buNone/>
            </a:pPr>
            <a:r>
              <a:rPr lang="en-US" dirty="0" smtClean="0"/>
              <a:t>                                       // list is not readonly.</a:t>
            </a:r>
          </a:p>
          <a:p>
            <a:pPr>
              <a:buFont typeface="Wingdings" pitchFamily="2" charset="2"/>
              <a:buNone/>
            </a:pPr>
            <a:endParaRPr lang="en-US" dirty="0" smtClean="0"/>
          </a:p>
          <a:p>
            <a:pPr>
              <a:buFont typeface="Wingdings" pitchFamily="2" charset="2"/>
              <a:buNone/>
            </a:pPr>
            <a:r>
              <a:rPr lang="en-US" dirty="0" smtClean="0"/>
              <a:t> // create readonly list from existing list</a:t>
            </a:r>
          </a:p>
          <a:p>
            <a:pPr>
              <a:buFont typeface="Wingdings" pitchFamily="2" charset="2"/>
              <a:buNone/>
            </a:pPr>
            <a:r>
              <a:rPr lang="en-US" dirty="0" smtClean="0"/>
              <a:t> ArrayList readOnlyList = ArrayList.ReadOnly(arrayList);            </a:t>
            </a:r>
          </a:p>
          <a:p>
            <a:pPr>
              <a:buFont typeface="Wingdings" pitchFamily="2" charset="2"/>
              <a:buNone/>
            </a:pPr>
            <a:endParaRPr lang="en-US" dirty="0" smtClean="0"/>
          </a:p>
          <a:p>
            <a:pPr>
              <a:buFont typeface="Wingdings" pitchFamily="2" charset="2"/>
              <a:buNone/>
            </a:pPr>
            <a:r>
              <a:rPr lang="en-US" dirty="0" smtClean="0"/>
              <a:t> bool isNewListReadOnly = readOnlyList.IsReadOnly; // true. now user can't </a:t>
            </a:r>
          </a:p>
          <a:p>
            <a:pPr>
              <a:buFont typeface="Wingdings" pitchFamily="2" charset="2"/>
              <a:buNone/>
            </a:pPr>
            <a:r>
              <a:rPr lang="en-US" dirty="0" smtClean="0"/>
              <a:t>                                                   // modify this 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Add(object value) </a:t>
            </a:r>
          </a:p>
          <a:p>
            <a:pPr>
              <a:buFont typeface="Wingdings" pitchFamily="2" charset="2"/>
              <a:buNone/>
            </a:pPr>
            <a:r>
              <a:rPr lang="en-US" dirty="0" smtClean="0"/>
              <a:t>It adds the item into the IList.</a:t>
            </a:r>
          </a:p>
          <a:p>
            <a:pPr>
              <a:buFont typeface="Wingdings" pitchFamily="2" charset="2"/>
              <a:buNone/>
            </a:pPr>
            <a:endParaRPr lang="en-US" dirty="0" smtClean="0"/>
          </a:p>
          <a:p>
            <a:pPr>
              <a:buFont typeface="Wingdings" pitchFamily="2" charset="2"/>
              <a:buNone/>
            </a:pPr>
            <a:r>
              <a:rPr lang="en-US" dirty="0" smtClean="0"/>
              <a:t>ArrayList arrayList = new ArrayList();</a:t>
            </a:r>
          </a:p>
          <a:p>
            <a:pPr>
              <a:buFont typeface="Wingdings" pitchFamily="2" charset="2"/>
              <a:buNone/>
            </a:pPr>
            <a:r>
              <a:rPr lang="en-US" dirty="0" smtClean="0"/>
              <a:t> arrayList.Add(1); // Add First Item</a:t>
            </a:r>
          </a:p>
          <a:p>
            <a:pPr>
              <a:buFont typeface="Wingdings" pitchFamily="2" charset="2"/>
              <a:buNone/>
            </a:pPr>
            <a:r>
              <a:rPr lang="en-US" dirty="0" smtClean="0"/>
              <a:t> arrayList.Add(2); // Add Second Item</a:t>
            </a:r>
          </a:p>
          <a:p>
            <a:pPr>
              <a:buFont typeface="Wingdings" pitchFamily="2" charset="2"/>
              <a:buNone/>
            </a:pPr>
            <a:r>
              <a:rPr lang="en-US" dirty="0" smtClean="0"/>
              <a:t> arrayList.Add(3); // Add Third Item</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Clear() </a:t>
            </a:r>
          </a:p>
          <a:p>
            <a:pPr>
              <a:buFont typeface="Wingdings" pitchFamily="2" charset="2"/>
              <a:buNone/>
            </a:pPr>
            <a:r>
              <a:rPr lang="en-US" dirty="0" smtClean="0"/>
              <a:t>It removes the all items from the IList.</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arrayList.Add(1);</a:t>
            </a:r>
          </a:p>
          <a:p>
            <a:pPr>
              <a:buFont typeface="Wingdings" pitchFamily="2" charset="2"/>
              <a:buNone/>
            </a:pPr>
            <a:r>
              <a:rPr lang="en-US" dirty="0" smtClean="0"/>
              <a:t> arrayList.Add(2);</a:t>
            </a:r>
          </a:p>
          <a:p>
            <a:pPr>
              <a:buFont typeface="Wingdings" pitchFamily="2" charset="2"/>
              <a:buNone/>
            </a:pPr>
            <a:r>
              <a:rPr lang="en-US" dirty="0" smtClean="0"/>
              <a:t> arrayList.Add(3);</a:t>
            </a:r>
          </a:p>
          <a:p>
            <a:pPr>
              <a:buFont typeface="Wingdings" pitchFamily="2" charset="2"/>
              <a:buNone/>
            </a:pPr>
            <a:endParaRPr lang="en-US" dirty="0" smtClean="0"/>
          </a:p>
          <a:p>
            <a:pPr>
              <a:buFont typeface="Wingdings" pitchFamily="2" charset="2"/>
              <a:buNone/>
            </a:pPr>
            <a:r>
              <a:rPr lang="en-US" dirty="0" smtClean="0"/>
              <a:t> int itemsCount = arrayList.Count; // 3</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 arrayList.Clear();</a:t>
            </a:r>
          </a:p>
          <a:p>
            <a:pPr>
              <a:buFont typeface="Wingdings" pitchFamily="2" charset="2"/>
              <a:buNone/>
            </a:pPr>
            <a:r>
              <a:rPr lang="en-US" dirty="0" smtClean="0"/>
              <a:t> itemsCount = arrayList.Count; // 0</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Contains(object value) </a:t>
            </a:r>
          </a:p>
          <a:p>
            <a:pPr>
              <a:buFont typeface="Wingdings" pitchFamily="2" charset="2"/>
              <a:buNone/>
            </a:pPr>
            <a:r>
              <a:rPr lang="en-US" dirty="0" smtClean="0"/>
              <a:t>It returns true if IList contain a specific value. This method uses the Equals and CompareTo methods to determine whether an item exists.</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Person(1,"test"));</a:t>
            </a:r>
          </a:p>
          <a:p>
            <a:pPr>
              <a:buFont typeface="Wingdings" pitchFamily="2" charset="2"/>
              <a:buNone/>
            </a:pPr>
            <a:endParaRPr lang="en-US" dirty="0" smtClean="0"/>
          </a:p>
          <a:p>
            <a:pPr>
              <a:buFont typeface="Wingdings" pitchFamily="2" charset="2"/>
              <a:buNone/>
            </a:pPr>
            <a:r>
              <a:rPr lang="en-US" dirty="0" smtClean="0"/>
              <a:t> Person person1 = new Person(1, "test");</a:t>
            </a:r>
          </a:p>
          <a:p>
            <a:pPr>
              <a:buFont typeface="Wingdings" pitchFamily="2" charset="2"/>
              <a:buNone/>
            </a:pPr>
            <a:r>
              <a:rPr lang="en-US" dirty="0" smtClean="0"/>
              <a:t> Person person2 = new Person(2, "test2");            </a:t>
            </a:r>
          </a:p>
          <a:p>
            <a:pPr>
              <a:buFont typeface="Wingdings" pitchFamily="2" charset="2"/>
              <a:buNone/>
            </a:pPr>
            <a:endParaRPr lang="en-US" dirty="0" smtClean="0"/>
          </a:p>
          <a:p>
            <a:pPr>
              <a:buFont typeface="Wingdings" pitchFamily="2" charset="2"/>
              <a:buNone/>
            </a:pPr>
            <a:r>
              <a:rPr lang="en-US" dirty="0" smtClean="0"/>
              <a:t> bool result1 = arrayList.Contains(person1); // true</a:t>
            </a:r>
          </a:p>
          <a:p>
            <a:pPr>
              <a:buFont typeface="Wingdings" pitchFamily="2" charset="2"/>
              <a:buNone/>
            </a:pPr>
            <a:r>
              <a:rPr lang="en-US" dirty="0" smtClean="0"/>
              <a:t> bool result2 = arrayList.Contains(person2); // false</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IndexOf(object value) </a:t>
            </a:r>
          </a:p>
          <a:p>
            <a:pPr>
              <a:buFont typeface="Wingdings" pitchFamily="2" charset="2"/>
              <a:buNone/>
            </a:pPr>
            <a:r>
              <a:rPr lang="en-US" dirty="0" smtClean="0"/>
              <a:t>It returns the index of a specific item in the IList. This method also uses the Equals and CompareTo methods to determine whether an item exists.</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 Populate Array list</a:t>
            </a:r>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new object </a:t>
            </a:r>
          </a:p>
          <a:p>
            <a:pPr>
              <a:buFont typeface="Wingdings" pitchFamily="2" charset="2"/>
              <a:buNone/>
            </a:pPr>
            <a:r>
              <a:rPr lang="en-US" dirty="0" smtClean="0"/>
              <a:t> Person person3 = new Person(3, "test3");</a:t>
            </a:r>
          </a:p>
          <a:p>
            <a:pPr>
              <a:buFont typeface="Wingdings" pitchFamily="2" charset="2"/>
              <a:buNone/>
            </a:pPr>
            <a:r>
              <a:rPr lang="en-US" dirty="0" smtClean="0"/>
              <a:t> Person person4 = new Person(4, "test4");</a:t>
            </a:r>
          </a:p>
          <a:p>
            <a:pPr>
              <a:buFont typeface="Wingdings" pitchFamily="2" charset="2"/>
              <a:buNone/>
            </a:pPr>
            <a:endParaRPr lang="en-US" dirty="0" smtClean="0"/>
          </a:p>
          <a:p>
            <a:pPr>
              <a:buFont typeface="Wingdings" pitchFamily="2" charset="2"/>
              <a:buNone/>
            </a:pPr>
            <a:r>
              <a:rPr lang="en-US" dirty="0" smtClean="0"/>
              <a:t> int result1 = arrayList.IndexOf(person3); // 2,</a:t>
            </a:r>
          </a:p>
          <a:p>
            <a:pPr>
              <a:buFont typeface="Wingdings" pitchFamily="2" charset="2"/>
              <a:buNone/>
            </a:pPr>
            <a:r>
              <a:rPr lang="en-US" dirty="0" smtClean="0"/>
              <a:t> int result2 = arrayList.IndexOf(person4); // -1. because it does not exist </a:t>
            </a:r>
          </a:p>
          <a:p>
            <a:pPr>
              <a:buFont typeface="Wingdings" pitchFamily="2" charset="2"/>
              <a:buNone/>
            </a:pPr>
            <a:r>
              <a:rPr lang="en-US" dirty="0" smtClean="0"/>
              <a:t>                                           // in 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Insert(int index, object value) </a:t>
            </a:r>
          </a:p>
          <a:p>
            <a:pPr>
              <a:buFont typeface="Wingdings" pitchFamily="2" charset="2"/>
              <a:buNone/>
            </a:pPr>
            <a:r>
              <a:rPr lang="en-US" dirty="0" smtClean="0"/>
              <a:t>It inserts an item to the IList at specific index. If index equals the number of items in the IList, then value is appended to the end, but if index greater then the number of items in the IList or less then zero, then it throws ArgumentOutOfRangeException exception. If you try to insert item in the read-only or fixed size IList then it throws NotSupportedException exception.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new object</a:t>
            </a:r>
          </a:p>
          <a:p>
            <a:pPr>
              <a:buFont typeface="Wingdings" pitchFamily="2" charset="2"/>
              <a:buNone/>
            </a:pPr>
            <a:r>
              <a:rPr lang="en-US" dirty="0" smtClean="0"/>
              <a:t> Person person =new Person(4, "test4");</a:t>
            </a:r>
          </a:p>
          <a:p>
            <a:pPr>
              <a:buFont typeface="Wingdings" pitchFamily="2" charset="2"/>
              <a:buNone/>
            </a:pPr>
            <a:endParaRPr lang="en-US" dirty="0" smtClean="0"/>
          </a:p>
          <a:p>
            <a:pPr>
              <a:buFont typeface="Wingdings" pitchFamily="2" charset="2"/>
              <a:buNone/>
            </a:pPr>
            <a:r>
              <a:rPr lang="en-US" dirty="0" smtClean="0"/>
              <a:t> // insert item at index 2.</a:t>
            </a:r>
          </a:p>
          <a:p>
            <a:pPr>
              <a:buFont typeface="Wingdings" pitchFamily="2" charset="2"/>
              <a:buNone/>
            </a:pPr>
            <a:r>
              <a:rPr lang="en-US" dirty="0" smtClean="0"/>
              <a:t> arrayList.Insert(2, person);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Remove(object value) </a:t>
            </a:r>
          </a:p>
          <a:p>
            <a:pPr>
              <a:buFont typeface="Wingdings" pitchFamily="2" charset="2"/>
              <a:buNone/>
            </a:pPr>
            <a:r>
              <a:rPr lang="en-US" dirty="0" smtClean="0"/>
              <a:t>It removes the first occurrence of a specific object from the IList. If you try to remove value from read only or fixed size IList, then it throws NotSupportedException.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ArrayList arrayList = new ArrayList();            </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            </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person</a:t>
            </a:r>
          </a:p>
          <a:p>
            <a:pPr>
              <a:buFont typeface="Wingdings" pitchFamily="2" charset="2"/>
              <a:buNone/>
            </a:pPr>
            <a:r>
              <a:rPr lang="en-US" dirty="0" smtClean="0"/>
              <a:t> Person person = new Person(2, "test2");</a:t>
            </a:r>
          </a:p>
          <a:p>
            <a:pPr>
              <a:buFont typeface="Wingdings" pitchFamily="2" charset="2"/>
              <a:buNone/>
            </a:pPr>
            <a:r>
              <a:rPr lang="en-US" dirty="0" smtClean="0"/>
              <a:t> arrayList.Remove(person); // it will remove 2nd item. it will call </a:t>
            </a:r>
          </a:p>
          <a:p>
            <a:pPr>
              <a:buFont typeface="Wingdings" pitchFamily="2" charset="2"/>
              <a:buNone/>
            </a:pPr>
            <a:r>
              <a:rPr lang="en-US" dirty="0" smtClean="0"/>
              <a:t>                           // Equals method to object to find in list.</a:t>
            </a:r>
          </a:p>
          <a:p>
            <a:pPr>
              <a:buFont typeface="Wingdings" pitchFamily="2" charset="2"/>
              <a:buNone/>
            </a:pPr>
            <a:endParaRPr lang="en-US" dirty="0" smtClean="0"/>
          </a:p>
          <a:p>
            <a:pPr>
              <a:buFont typeface="Wingdings" pitchFamily="2" charset="2"/>
              <a:buNone/>
            </a:pPr>
            <a:endParaRPr lang="en-US" b="1" dirty="0" smtClean="0"/>
          </a:p>
          <a:p>
            <a:pPr>
              <a:buFont typeface="Wingdings" pitchFamily="2" charset="2"/>
              <a:buNone/>
            </a:pPr>
            <a:endParaRPr lang="en-US" b="1" dirty="0" smtClean="0"/>
          </a:p>
          <a:p>
            <a:pPr>
              <a:buFont typeface="Wingdings" pitchFamily="2" charset="2"/>
              <a:buNone/>
            </a:pPr>
            <a:r>
              <a:rPr lang="en-US" b="1" dirty="0" smtClean="0"/>
              <a:t>RemoveAt(int index) </a:t>
            </a:r>
          </a:p>
          <a:p>
            <a:pPr>
              <a:buFont typeface="Wingdings" pitchFamily="2" charset="2"/>
              <a:buNone/>
            </a:pPr>
            <a:r>
              <a:rPr lang="en-US" dirty="0" smtClean="0"/>
              <a:t>It removes an item at the specified index. It throws ArgumentOutOfRangeException exception for invalid index in list and throws NotSupportedException exception for read only and fixed size IList.</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arrayList.RemoveAt(1); // remove item at index 1</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The ICloneable interface enables you to provide a customized implementation that creates a copy of an existing object. The ICloneable interface contains one member, the Clone method, which is intended to provide cloning support beyond that supplied by Object.MemberwiseClone. For more information about cloning, deep versus shallow copies, and examples, see the Object.MemberwiseClone method.</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sz="1200" b="1" i="0" kern="1200" dirty="0" smtClean="0">
                <a:solidFill>
                  <a:schemeClr val="tx1"/>
                </a:solidFill>
                <a:latin typeface="+mn-lt"/>
                <a:ea typeface="+mn-ea"/>
                <a:cs typeface="+mn-cs"/>
              </a:rPr>
              <a:t>Notes to Implementers</a:t>
            </a:r>
          </a:p>
          <a:p>
            <a:pPr>
              <a:buFont typeface="Wingdings" pitchFamily="2" charset="2"/>
              <a:buNone/>
            </a:pPr>
            <a:r>
              <a:rPr lang="en-US" sz="1200" b="0" i="0" kern="1200" dirty="0" smtClean="0">
                <a:solidFill>
                  <a:schemeClr val="tx1"/>
                </a:solidFill>
                <a:latin typeface="+mn-lt"/>
                <a:ea typeface="+mn-ea"/>
                <a:cs typeface="+mn-cs"/>
              </a:rPr>
              <a:t>The ICloneable interface simply requires that the method return a copy of the current object instance. It does not specify whether the cloning operation performs a deep copy, a shallow copy, or something in between. Nor does it require all property values of the original instance to be copied to the new instance. For example, theNumberFormatInfo.Clone method performs a shallow copy of all properties except theNumberFormatInfo.IsReadOnly property; it always sets this property value to false in the cloned object. The documentation for your Clone implementation should specify the exact character of the copy operation that it performs.</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sz="1200" b="0" i="0" kern="1200" dirty="0" smtClean="0">
                <a:solidFill>
                  <a:schemeClr val="tx1"/>
                </a:solidFill>
                <a:latin typeface="+mn-lt"/>
                <a:ea typeface="+mn-ea"/>
                <a:cs typeface="+mn-cs"/>
              </a:rPr>
              <a:t>A shallow copy is by far the easiest way to clone your class. This can be achieved with the </a:t>
            </a:r>
            <a:r>
              <a:rPr lang="en-US" dirty="0" smtClean="0"/>
              <a:t>MemberwiseClone </a:t>
            </a:r>
            <a:r>
              <a:rPr lang="en-US" sz="1200" b="0" i="0" kern="1200" dirty="0" smtClean="0">
                <a:solidFill>
                  <a:schemeClr val="tx1"/>
                </a:solidFill>
                <a:latin typeface="+mn-lt"/>
                <a:ea typeface="+mn-ea"/>
                <a:cs typeface="+mn-cs"/>
              </a:rPr>
              <a:t>method inherited by all classes from </a:t>
            </a:r>
            <a:r>
              <a:rPr lang="en-US" dirty="0" smtClean="0"/>
              <a:t>Object</a:t>
            </a:r>
            <a:r>
              <a:rPr lang="en-US" sz="1200" b="0" i="0" kern="1200" dirty="0" smtClean="0">
                <a:solidFill>
                  <a:schemeClr val="tx1"/>
                </a:solidFill>
                <a:latin typeface="+mn-lt"/>
                <a:ea typeface="+mn-ea"/>
                <a:cs typeface="+mn-cs"/>
              </a:rPr>
              <a:t>. However, you may find that this is not exactly what you want.</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dirty="0" smtClean="0">
                <a:hlinkClick r:id="rId3"/>
              </a:rPr>
              <a:t>http://en.csharp-online.net/ICloneable</a:t>
            </a:r>
            <a:endParaRPr lang="en-IN" b="1" dirty="0" smtClean="0"/>
          </a:p>
          <a:p>
            <a:pPr>
              <a:buFont typeface="Wingdings" pitchFamily="2" charset="2"/>
              <a:buNone/>
            </a:pPr>
            <a:endParaRPr lang="en-IN" b="1" dirty="0" smtClean="0"/>
          </a:p>
          <a:p>
            <a:pPr>
              <a:buFont typeface="Wingdings" pitchFamily="2" charset="2"/>
              <a:buNone/>
            </a:pPr>
            <a:r>
              <a:rPr lang="en-IN" b="1" dirty="0" smtClean="0"/>
              <a:t>Job class</a:t>
            </a:r>
          </a:p>
          <a:p>
            <a:pPr>
              <a:buFont typeface="Wingdings" pitchFamily="2" charset="2"/>
              <a:buNone/>
            </a:pPr>
            <a:r>
              <a:rPr lang="en-IN" dirty="0" smtClean="0"/>
              <a:t>class Job</a:t>
            </a:r>
          </a:p>
          <a:p>
            <a:pPr>
              <a:buFont typeface="Wingdings" pitchFamily="2" charset="2"/>
              <a:buNone/>
            </a:pPr>
            <a:r>
              <a:rPr lang="en-IN" dirty="0" smtClean="0"/>
              <a:t>{</a:t>
            </a:r>
          </a:p>
          <a:p>
            <a:pPr>
              <a:buFont typeface="Wingdings" pitchFamily="2" charset="2"/>
              <a:buNone/>
            </a:pPr>
            <a:r>
              <a:rPr lang="en-IN" dirty="0" smtClean="0"/>
              <a:t>   string m_JobName;</a:t>
            </a:r>
          </a:p>
          <a:p>
            <a:pPr>
              <a:buFont typeface="Wingdings" pitchFamily="2" charset="2"/>
              <a:buNone/>
            </a:pPr>
            <a:r>
              <a:rPr lang="en-IN" dirty="0" smtClean="0"/>
              <a:t>   Duties m_Duties;</a:t>
            </a:r>
          </a:p>
          <a:p>
            <a:pPr>
              <a:buFont typeface="Wingdings" pitchFamily="2" charset="2"/>
              <a:buNone/>
            </a:pPr>
            <a:r>
              <a:rPr lang="en-IN" dirty="0" smtClean="0"/>
              <a:t> </a:t>
            </a:r>
          </a:p>
          <a:p>
            <a:pPr>
              <a:buFont typeface="Wingdings" pitchFamily="2" charset="2"/>
              <a:buNone/>
            </a:pPr>
            <a:r>
              <a:rPr lang="en-IN" dirty="0" smtClean="0"/>
              <a:t>   public Job(string jobName)</a:t>
            </a:r>
          </a:p>
          <a:p>
            <a:pPr>
              <a:buFont typeface="Wingdings" pitchFamily="2" charset="2"/>
              <a:buNone/>
            </a:pPr>
            <a:r>
              <a:rPr lang="en-IN" dirty="0" smtClean="0"/>
              <a:t>   {</a:t>
            </a:r>
          </a:p>
          <a:p>
            <a:pPr>
              <a:buFont typeface="Wingdings" pitchFamily="2" charset="2"/>
              <a:buNone/>
            </a:pPr>
            <a:r>
              <a:rPr lang="en-IN" dirty="0" smtClean="0"/>
              <a:t>      m_JobName = 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getJobName()</a:t>
            </a:r>
          </a:p>
          <a:p>
            <a:pPr>
              <a:buFont typeface="Wingdings" pitchFamily="2" charset="2"/>
              <a:buNone/>
            </a:pPr>
            <a:r>
              <a:rPr lang="en-IN" dirty="0" smtClean="0"/>
              <a:t>   {</a:t>
            </a:r>
          </a:p>
          <a:p>
            <a:pPr>
              <a:buFont typeface="Wingdings" pitchFamily="2" charset="2"/>
              <a:buNone/>
            </a:pPr>
            <a:r>
              <a:rPr lang="en-IN" dirty="0" smtClean="0"/>
              <a:t>      return m_JobName;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void setDuties(string DutyA, string DutyB)</a:t>
            </a:r>
          </a:p>
          <a:p>
            <a:pPr>
              <a:buFont typeface="Wingdings" pitchFamily="2" charset="2"/>
              <a:buNone/>
            </a:pPr>
            <a:r>
              <a:rPr lang="en-IN" dirty="0" smtClean="0"/>
              <a:t>   {</a:t>
            </a:r>
          </a:p>
          <a:p>
            <a:pPr>
              <a:buFont typeface="Wingdings" pitchFamily="2" charset="2"/>
              <a:buNone/>
            </a:pPr>
            <a:r>
              <a:rPr lang="en-IN" dirty="0" smtClean="0"/>
              <a:t>      m_Duties = new Duties(DutyA, DutyB);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Duties getDuties()</a:t>
            </a:r>
          </a:p>
          <a:p>
            <a:pPr>
              <a:buFont typeface="Wingdings" pitchFamily="2" charset="2"/>
              <a:buNone/>
            </a:pPr>
            <a:r>
              <a:rPr lang="en-IN" dirty="0" smtClean="0"/>
              <a:t>   {</a:t>
            </a:r>
          </a:p>
          <a:p>
            <a:pPr>
              <a:buFont typeface="Wingdings" pitchFamily="2" charset="2"/>
              <a:buNone/>
            </a:pPr>
            <a:r>
              <a:rPr lang="en-IN" dirty="0" smtClean="0"/>
              <a:t>      return m_Duties;</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Duties class</a:t>
            </a:r>
          </a:p>
          <a:p>
            <a:pPr>
              <a:buFont typeface="Wingdings" pitchFamily="2" charset="2"/>
              <a:buNone/>
            </a:pPr>
            <a:r>
              <a:rPr lang="en-IN" dirty="0" smtClean="0"/>
              <a:t>class Duties</a:t>
            </a:r>
          </a:p>
          <a:p>
            <a:pPr>
              <a:buFont typeface="Wingdings" pitchFamily="2" charset="2"/>
              <a:buNone/>
            </a:pPr>
            <a:r>
              <a:rPr lang="en-IN" dirty="0" smtClean="0"/>
              <a:t>{</a:t>
            </a:r>
          </a:p>
          <a:p>
            <a:pPr>
              <a:buFont typeface="Wingdings" pitchFamily="2" charset="2"/>
              <a:buNone/>
            </a:pPr>
            <a:r>
              <a:rPr lang="en-IN" dirty="0" smtClean="0"/>
              <a:t>   string m_DutyA;</a:t>
            </a:r>
          </a:p>
          <a:p>
            <a:pPr>
              <a:buFont typeface="Wingdings" pitchFamily="2" charset="2"/>
              <a:buNone/>
            </a:pPr>
            <a:r>
              <a:rPr lang="en-IN" dirty="0" smtClean="0"/>
              <a:t>   string m_DutyB;</a:t>
            </a:r>
          </a:p>
          <a:p>
            <a:pPr>
              <a:buFont typeface="Wingdings" pitchFamily="2" charset="2"/>
              <a:buNone/>
            </a:pPr>
            <a:r>
              <a:rPr lang="en-IN" dirty="0" smtClean="0"/>
              <a:t> </a:t>
            </a:r>
          </a:p>
          <a:p>
            <a:pPr>
              <a:buFont typeface="Wingdings" pitchFamily="2" charset="2"/>
              <a:buNone/>
            </a:pPr>
            <a:r>
              <a:rPr lang="en-IN" dirty="0" smtClean="0"/>
              <a:t>   public Duties(string dutyA, string dutyB)</a:t>
            </a:r>
          </a:p>
          <a:p>
            <a:pPr>
              <a:buFont typeface="Wingdings" pitchFamily="2" charset="2"/>
              <a:buNone/>
            </a:pPr>
            <a:r>
              <a:rPr lang="en-IN" dirty="0" smtClean="0"/>
              <a:t>   {</a:t>
            </a:r>
          </a:p>
          <a:p>
            <a:pPr>
              <a:buFont typeface="Wingdings" pitchFamily="2" charset="2"/>
              <a:buNone/>
            </a:pPr>
            <a:r>
              <a:rPr lang="en-IN" dirty="0" smtClean="0"/>
              <a:t>      m_DutyA = dutyA;</a:t>
            </a:r>
          </a:p>
          <a:p>
            <a:pPr>
              <a:buFont typeface="Wingdings" pitchFamily="2" charset="2"/>
              <a:buNone/>
            </a:pPr>
            <a:r>
              <a:rPr lang="en-IN" dirty="0" smtClean="0"/>
              <a:t>      m_DutyB = dutyB;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getDutyA()</a:t>
            </a:r>
          </a:p>
          <a:p>
            <a:pPr>
              <a:buFont typeface="Wingdings" pitchFamily="2" charset="2"/>
              <a:buNone/>
            </a:pPr>
            <a:r>
              <a:rPr lang="en-IN" dirty="0" smtClean="0"/>
              <a:t>   {</a:t>
            </a:r>
          </a:p>
          <a:p>
            <a:pPr>
              <a:buFont typeface="Wingdings" pitchFamily="2" charset="2"/>
              <a:buNone/>
            </a:pPr>
            <a:r>
              <a:rPr lang="en-IN" dirty="0" smtClean="0"/>
              <a:t>      return m_DutyA;</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getDutyB()</a:t>
            </a:r>
          </a:p>
          <a:p>
            <a:pPr>
              <a:buFont typeface="Wingdings" pitchFamily="2" charset="2"/>
              <a:buNone/>
            </a:pPr>
            <a:r>
              <a:rPr lang="en-IN" dirty="0" smtClean="0"/>
              <a:t>   {</a:t>
            </a:r>
          </a:p>
          <a:p>
            <a:pPr>
              <a:buFont typeface="Wingdings" pitchFamily="2" charset="2"/>
              <a:buNone/>
            </a:pPr>
            <a:r>
              <a:rPr lang="en-IN" dirty="0" smtClean="0"/>
              <a:t>      return m_DutyB;</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Person class</a:t>
            </a:r>
          </a:p>
          <a:p>
            <a:pPr>
              <a:buFont typeface="Wingdings" pitchFamily="2" charset="2"/>
              <a:buNone/>
            </a:pPr>
            <a:r>
              <a:rPr lang="en-IN" dirty="0" smtClean="0"/>
              <a:t>class Person : ICloneable</a:t>
            </a:r>
          </a:p>
          <a:p>
            <a:pPr>
              <a:buFont typeface="Wingdings" pitchFamily="2" charset="2"/>
              <a:buNone/>
            </a:pPr>
            <a:r>
              <a:rPr lang="en-IN" dirty="0" smtClean="0"/>
              <a:t>{</a:t>
            </a:r>
          </a:p>
          <a:p>
            <a:pPr>
              <a:buFont typeface="Wingdings" pitchFamily="2" charset="2"/>
              <a:buNone/>
            </a:pPr>
            <a:r>
              <a:rPr lang="en-IN" dirty="0" smtClean="0"/>
              <a:t>   string m_Name;</a:t>
            </a:r>
          </a:p>
          <a:p>
            <a:pPr>
              <a:buFont typeface="Wingdings" pitchFamily="2" charset="2"/>
              <a:buNone/>
            </a:pPr>
            <a:r>
              <a:rPr lang="en-IN" dirty="0" smtClean="0"/>
              <a:t>   int m_Age;</a:t>
            </a:r>
          </a:p>
          <a:p>
            <a:pPr>
              <a:buFont typeface="Wingdings" pitchFamily="2" charset="2"/>
              <a:buNone/>
            </a:pPr>
            <a:r>
              <a:rPr lang="en-IN" dirty="0" smtClean="0"/>
              <a:t>   Job m_CurrentJob;</a:t>
            </a:r>
          </a:p>
          <a:p>
            <a:pPr>
              <a:buFont typeface="Wingdings" pitchFamily="2" charset="2"/>
              <a:buNone/>
            </a:pPr>
            <a:r>
              <a:rPr lang="en-IN" dirty="0" smtClean="0"/>
              <a:t> </a:t>
            </a:r>
          </a:p>
          <a:p>
            <a:pPr>
              <a:buFont typeface="Wingdings" pitchFamily="2" charset="2"/>
              <a:buNone/>
            </a:pPr>
            <a:r>
              <a:rPr lang="en-IN" dirty="0" smtClean="0"/>
              <a:t>   public Person(string name, int age)</a:t>
            </a:r>
          </a:p>
          <a:p>
            <a:pPr>
              <a:buFont typeface="Wingdings" pitchFamily="2" charset="2"/>
              <a:buNone/>
            </a:pPr>
            <a:r>
              <a:rPr lang="en-IN" dirty="0" smtClean="0"/>
              <a:t>   {</a:t>
            </a:r>
          </a:p>
          <a:p>
            <a:pPr>
              <a:buFont typeface="Wingdings" pitchFamily="2" charset="2"/>
              <a:buNone/>
            </a:pPr>
            <a:r>
              <a:rPr lang="en-IN" dirty="0" smtClean="0"/>
              <a:t>      m_Name = name;</a:t>
            </a:r>
          </a:p>
          <a:p>
            <a:pPr>
              <a:buFont typeface="Wingdings" pitchFamily="2" charset="2"/>
              <a:buNone/>
            </a:pPr>
            <a:r>
              <a:rPr lang="en-IN" dirty="0" smtClean="0"/>
              <a:t>      m_Age = age;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void getJob(Job jobName)</a:t>
            </a:r>
          </a:p>
          <a:p>
            <a:pPr>
              <a:buFont typeface="Wingdings" pitchFamily="2" charset="2"/>
              <a:buNone/>
            </a:pPr>
            <a:r>
              <a:rPr lang="en-IN" dirty="0" smtClean="0"/>
              <a:t>   {</a:t>
            </a:r>
          </a:p>
          <a:p>
            <a:pPr>
              <a:buFont typeface="Wingdings" pitchFamily="2" charset="2"/>
              <a:buNone/>
            </a:pPr>
            <a:r>
              <a:rPr lang="en-IN" dirty="0" smtClean="0"/>
              <a:t>      m_CurrentJob = 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Job getCurrentJob()</a:t>
            </a:r>
          </a:p>
          <a:p>
            <a:pPr>
              <a:buFont typeface="Wingdings" pitchFamily="2" charset="2"/>
              <a:buNone/>
            </a:pPr>
            <a:r>
              <a:rPr lang="en-IN" dirty="0" smtClean="0"/>
              <a:t>   {</a:t>
            </a:r>
          </a:p>
          <a:p>
            <a:pPr>
              <a:buFont typeface="Wingdings" pitchFamily="2" charset="2"/>
              <a:buNone/>
            </a:pPr>
            <a:r>
              <a:rPr lang="en-IN" dirty="0" smtClean="0"/>
              <a:t>      return m_CurrentJob;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override string ToString()</a:t>
            </a:r>
          </a:p>
          <a:p>
            <a:pPr>
              <a:buFont typeface="Wingdings" pitchFamily="2" charset="2"/>
              <a:buNone/>
            </a:pPr>
            <a:r>
              <a:rPr lang="en-IN" dirty="0" smtClean="0"/>
              <a:t>   {</a:t>
            </a:r>
          </a:p>
          <a:p>
            <a:pPr>
              <a:buFont typeface="Wingdings" pitchFamily="2" charset="2"/>
              <a:buNone/>
            </a:pPr>
            <a:r>
              <a:rPr lang="en-IN" dirty="0" smtClean="0"/>
              <a:t>      return this.m_Name;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object Clone()</a:t>
            </a:r>
          </a:p>
          <a:p>
            <a:pPr>
              <a:buFont typeface="Wingdings" pitchFamily="2" charset="2"/>
              <a:buNone/>
            </a:pPr>
            <a:r>
              <a:rPr lang="en-IN" dirty="0" smtClean="0"/>
              <a:t>   {</a:t>
            </a:r>
          </a:p>
          <a:p>
            <a:pPr>
              <a:buFont typeface="Wingdings" pitchFamily="2" charset="2"/>
              <a:buNone/>
            </a:pPr>
            <a:r>
              <a:rPr lang="en-IN" dirty="0" smtClean="0"/>
              <a:t>      return this.MemberwiseClone();      // call clone method</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ICloneableExample class</a:t>
            </a:r>
          </a:p>
          <a:p>
            <a:pPr>
              <a:buFont typeface="Wingdings" pitchFamily="2" charset="2"/>
              <a:buNone/>
            </a:pPr>
            <a:r>
              <a:rPr lang="en-IN" dirty="0" smtClean="0"/>
              <a:t>class ICloneableExample</a:t>
            </a:r>
          </a:p>
          <a:p>
            <a:pPr>
              <a:buFont typeface="Wingdings" pitchFamily="2" charset="2"/>
              <a:buNone/>
            </a:pPr>
            <a:r>
              <a:rPr lang="en-IN" dirty="0" smtClean="0"/>
              <a:t>{</a:t>
            </a:r>
          </a:p>
          <a:p>
            <a:pPr>
              <a:buFont typeface="Wingdings" pitchFamily="2" charset="2"/>
              <a:buNone/>
            </a:pPr>
            <a:r>
              <a:rPr lang="en-IN" dirty="0" smtClean="0"/>
              <a:t>   static void Main()</a:t>
            </a:r>
          </a:p>
          <a:p>
            <a:pPr>
              <a:buFont typeface="Wingdings" pitchFamily="2" charset="2"/>
              <a:buNone/>
            </a:pPr>
            <a:r>
              <a:rPr lang="en-IN" dirty="0" smtClean="0"/>
              <a:t>   {</a:t>
            </a:r>
          </a:p>
          <a:p>
            <a:pPr>
              <a:buFont typeface="Wingdings" pitchFamily="2" charset="2"/>
              <a:buNone/>
            </a:pPr>
            <a:r>
              <a:rPr lang="en-IN" dirty="0" smtClean="0"/>
              <a:t>      Job swimPool = new Job(" Swimming Pool Attendant ");</a:t>
            </a:r>
          </a:p>
          <a:p>
            <a:pPr>
              <a:buFont typeface="Wingdings" pitchFamily="2" charset="2"/>
              <a:buNone/>
            </a:pPr>
            <a:r>
              <a:rPr lang="en-IN" dirty="0" smtClean="0"/>
              <a:t>      swimPool.setDuties("rescue swimmers in difficulty ", </a:t>
            </a:r>
          </a:p>
          <a:p>
            <a:pPr>
              <a:buFont typeface="Wingdings" pitchFamily="2" charset="2"/>
              <a:buNone/>
            </a:pPr>
            <a:r>
              <a:rPr lang="en-IN" dirty="0" smtClean="0"/>
              <a:t>         "water quality control ");</a:t>
            </a:r>
          </a:p>
          <a:p>
            <a:pPr>
              <a:buFont typeface="Wingdings" pitchFamily="2" charset="2"/>
              <a:buNone/>
            </a:pPr>
            <a:r>
              <a:rPr lang="en-IN" dirty="0" smtClean="0"/>
              <a:t>   </a:t>
            </a:r>
          </a:p>
          <a:p>
            <a:pPr>
              <a:buFont typeface="Wingdings" pitchFamily="2" charset="2"/>
              <a:buNone/>
            </a:pPr>
            <a:r>
              <a:rPr lang="en-IN" dirty="0" smtClean="0"/>
              <a:t>      Person nicola = new Person("Nicola", 23);</a:t>
            </a:r>
          </a:p>
          <a:p>
            <a:pPr>
              <a:buFont typeface="Wingdings" pitchFamily="2" charset="2"/>
              <a:buNone/>
            </a:pPr>
            <a:r>
              <a:rPr lang="en-IN" dirty="0" smtClean="0"/>
              <a:t>      nicola.getJob(swimPool);</a:t>
            </a:r>
          </a:p>
          <a:p>
            <a:pPr>
              <a:buFont typeface="Wingdings" pitchFamily="2" charset="2"/>
              <a:buNone/>
            </a:pPr>
            <a:r>
              <a:rPr lang="en-IN" dirty="0" smtClean="0"/>
              <a:t> </a:t>
            </a:r>
          </a:p>
          <a:p>
            <a:pPr>
              <a:buFont typeface="Wingdings" pitchFamily="2" charset="2"/>
              <a:buNone/>
            </a:pPr>
            <a:r>
              <a:rPr lang="en-IN" dirty="0" smtClean="0"/>
              <a:t>      Person nicolaClone = (Person)nicola.Clone();      // clone</a:t>
            </a:r>
          </a:p>
          <a:p>
            <a:pPr>
              <a:buFont typeface="Wingdings" pitchFamily="2" charset="2"/>
              <a:buNone/>
            </a:pPr>
            <a:r>
              <a:rPr lang="en-IN" dirty="0" smtClean="0"/>
              <a:t> </a:t>
            </a:r>
          </a:p>
          <a:p>
            <a:pPr>
              <a:buFont typeface="Wingdings" pitchFamily="2" charset="2"/>
              <a:buNone/>
            </a:pPr>
            <a:r>
              <a:rPr lang="en-IN" dirty="0" smtClean="0"/>
              <a:t>      Console.WriteLine("(Nicola)");</a:t>
            </a:r>
          </a:p>
          <a:p>
            <a:pPr>
              <a:buFont typeface="Wingdings" pitchFamily="2" charset="2"/>
              <a:buNone/>
            </a:pPr>
            <a:r>
              <a:rPr lang="en-IN" dirty="0" smtClean="0"/>
              <a:t>      printInfo(nicola);</a:t>
            </a:r>
          </a:p>
          <a:p>
            <a:pPr>
              <a:buFont typeface="Wingdings" pitchFamily="2" charset="2"/>
              <a:buNone/>
            </a:pPr>
            <a:r>
              <a:rPr lang="en-IN" dirty="0" smtClean="0"/>
              <a:t>      Console.WriteLine("(NicolaClone)");</a:t>
            </a:r>
          </a:p>
          <a:p>
            <a:pPr>
              <a:buFont typeface="Wingdings" pitchFamily="2" charset="2"/>
              <a:buNone/>
            </a:pPr>
            <a:r>
              <a:rPr lang="en-IN" dirty="0" smtClean="0"/>
              <a:t>      printInfo(nicolaClone);</a:t>
            </a:r>
          </a:p>
          <a:p>
            <a:pPr>
              <a:buFont typeface="Wingdings" pitchFamily="2" charset="2"/>
              <a:buNone/>
            </a:pPr>
            <a:r>
              <a:rPr lang="en-IN" dirty="0" smtClean="0"/>
              <a:t> </a:t>
            </a:r>
          </a:p>
          <a:p>
            <a:pPr>
              <a:buFont typeface="Wingdings" pitchFamily="2" charset="2"/>
              <a:buNone/>
            </a:pPr>
            <a:r>
              <a:rPr lang="en-IN" dirty="0" smtClean="0"/>
              <a:t>      Console.WriteLine("\r\n *NicolaClones' Job Duties change* \r\n");</a:t>
            </a:r>
          </a:p>
          <a:p>
            <a:pPr>
              <a:buFont typeface="Wingdings" pitchFamily="2" charset="2"/>
              <a:buNone/>
            </a:pPr>
            <a:r>
              <a:rPr lang="en-IN" dirty="0" smtClean="0"/>
              <a:t>      nicolaClone.getCurrentJob().setDuties("Clean Pool", </a:t>
            </a:r>
          </a:p>
          <a:p>
            <a:pPr>
              <a:buFont typeface="Wingdings" pitchFamily="2" charset="2"/>
              <a:buNone/>
            </a:pPr>
            <a:r>
              <a:rPr lang="en-IN" dirty="0" smtClean="0"/>
              <a:t>         "Welcome Customers");</a:t>
            </a:r>
          </a:p>
          <a:p>
            <a:pPr>
              <a:buFont typeface="Wingdings" pitchFamily="2" charset="2"/>
              <a:buNone/>
            </a:pPr>
            <a:r>
              <a:rPr lang="en-IN" dirty="0" smtClean="0"/>
              <a:t> </a:t>
            </a:r>
          </a:p>
          <a:p>
            <a:pPr>
              <a:buFont typeface="Wingdings" pitchFamily="2" charset="2"/>
              <a:buNone/>
            </a:pPr>
            <a:r>
              <a:rPr lang="en-IN" dirty="0" smtClean="0"/>
              <a:t>      Console.WriteLine("(Nicola)");</a:t>
            </a:r>
          </a:p>
          <a:p>
            <a:pPr>
              <a:buFont typeface="Wingdings" pitchFamily="2" charset="2"/>
              <a:buNone/>
            </a:pPr>
            <a:r>
              <a:rPr lang="en-IN" dirty="0" smtClean="0"/>
              <a:t>      printInfo(nicola);</a:t>
            </a:r>
          </a:p>
          <a:p>
            <a:pPr>
              <a:buFont typeface="Wingdings" pitchFamily="2" charset="2"/>
              <a:buNone/>
            </a:pPr>
            <a:r>
              <a:rPr lang="en-IN" dirty="0" smtClean="0"/>
              <a:t>      Console.WriteLine("(NicolaClone)");</a:t>
            </a:r>
          </a:p>
          <a:p>
            <a:pPr>
              <a:buFont typeface="Wingdings" pitchFamily="2" charset="2"/>
              <a:buNone/>
            </a:pPr>
            <a:r>
              <a:rPr lang="en-IN" dirty="0" smtClean="0"/>
              <a:t>      printInfo(nicolaClone);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static void printInfo(Person person)</a:t>
            </a:r>
          </a:p>
          <a:p>
            <a:pPr>
              <a:buFont typeface="Wingdings" pitchFamily="2" charset="2"/>
              <a:buNone/>
            </a:pPr>
            <a:r>
              <a:rPr lang="en-IN" dirty="0" smtClean="0"/>
              <a:t>   {</a:t>
            </a:r>
          </a:p>
          <a:p>
            <a:pPr>
              <a:buFont typeface="Wingdings" pitchFamily="2" charset="2"/>
              <a:buNone/>
            </a:pPr>
            <a:r>
              <a:rPr lang="en-IN" dirty="0" smtClean="0"/>
              <a:t>      Console.WriteLine("Name: {0}", person);</a:t>
            </a:r>
          </a:p>
          <a:p>
            <a:pPr>
              <a:buFont typeface="Wingdings" pitchFamily="2" charset="2"/>
              <a:buNone/>
            </a:pPr>
            <a:r>
              <a:rPr lang="en-IN" dirty="0" smtClean="0"/>
              <a:t>      Console.WriteLine("   Job: {0}", </a:t>
            </a:r>
          </a:p>
          <a:p>
            <a:pPr>
              <a:buFont typeface="Wingdings" pitchFamily="2" charset="2"/>
              <a:buNone/>
            </a:pPr>
            <a:r>
              <a:rPr lang="en-IN" dirty="0" smtClean="0"/>
              <a:t>         person.getCurrentJob().getJobName());</a:t>
            </a:r>
          </a:p>
          <a:p>
            <a:pPr>
              <a:buFont typeface="Wingdings" pitchFamily="2" charset="2"/>
              <a:buNone/>
            </a:pPr>
            <a:r>
              <a:rPr lang="en-IN" dirty="0" smtClean="0"/>
              <a:t>      Console.WriteLine("      Duty A: {0}", </a:t>
            </a:r>
          </a:p>
          <a:p>
            <a:pPr>
              <a:buFont typeface="Wingdings" pitchFamily="2" charset="2"/>
              <a:buNone/>
            </a:pPr>
            <a:r>
              <a:rPr lang="en-IN" dirty="0" smtClean="0"/>
              <a:t>         person.getCurrentJob().getDuties().getDutyA());</a:t>
            </a:r>
          </a:p>
          <a:p>
            <a:pPr>
              <a:buFont typeface="Wingdings" pitchFamily="2" charset="2"/>
              <a:buNone/>
            </a:pPr>
            <a:r>
              <a:rPr lang="en-IN" dirty="0" smtClean="0"/>
              <a:t>      Console.WriteLine("      Duty B: {0}", </a:t>
            </a:r>
          </a:p>
          <a:p>
            <a:pPr>
              <a:buFont typeface="Wingdings" pitchFamily="2" charset="2"/>
              <a:buNone/>
            </a:pPr>
            <a:r>
              <a:rPr lang="en-IN" dirty="0" smtClean="0"/>
              <a:t>         person.getCurrentJob().getDuties().getDutyB());</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 exception refers to an abnormal condition that arises in a code sequence at the time of execution. For example, if you are trying to open a file that does not exist, it will generate an exception. </a:t>
            </a:r>
            <a:endParaRPr lang="en-IN"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Generic classes have type parameters. Separate classes, each with a different field type in them, can be replaced with a single generic class. </a:t>
            </a:r>
          </a:p>
          <a:p>
            <a:pPr>
              <a:buFont typeface="Wingdings" pitchFamily="2" charset="2"/>
              <a:buNone/>
            </a:pPr>
            <a:r>
              <a:rPr lang="en-US" dirty="0" smtClean="0"/>
              <a:t>The generic class introduces a type parameter. This becomes part of the class definition itself.</a:t>
            </a:r>
          </a:p>
          <a:p>
            <a:pPr>
              <a:buFont typeface="Wingdings" pitchFamily="2" charset="2"/>
              <a:buNone/>
            </a:pPr>
            <a:endParaRPr lang="en-US" dirty="0" smtClean="0"/>
          </a:p>
          <a:p>
            <a:pPr>
              <a:buFont typeface="Wingdings" pitchFamily="2" charset="2"/>
              <a:buNone/>
            </a:pPr>
            <a:r>
              <a:rPr lang="en-US" dirty="0" smtClean="0"/>
              <a:t>Generic class constraints. The C# language also provides ways for you to add more features to your generic types by reducing the range of types they can be parameterized with. This feature is only occasionally useful.</a:t>
            </a:r>
          </a:p>
          <a:p>
            <a:pPr>
              <a:buFont typeface="Wingdings" pitchFamily="2" charset="2"/>
              <a:buNone/>
            </a:pPr>
            <a:endParaRPr lang="en-US" dirty="0" smtClean="0"/>
          </a:p>
          <a:p>
            <a:pPr>
              <a:buFont typeface="Wingdings" pitchFamily="2" charset="2"/>
              <a:buNone/>
            </a:pPr>
            <a:r>
              <a:rPr lang="en-US" dirty="0" smtClean="0"/>
              <a:t>Constraints</a:t>
            </a:r>
          </a:p>
          <a:p>
            <a:pPr>
              <a:buFont typeface="Wingdings" pitchFamily="2" charset="2"/>
              <a:buNone/>
            </a:pPr>
            <a:endParaRPr lang="en-US" dirty="0" smtClean="0"/>
          </a:p>
          <a:p>
            <a:pPr>
              <a:buFont typeface="Wingdings" pitchFamily="2" charset="2"/>
              <a:buNone/>
            </a:pPr>
            <a:r>
              <a:rPr lang="en-US" dirty="0" smtClean="0"/>
              <a:t>With constrained generic types, we can implement required functionality that depends on certain features. This program uses three classes that demonstrate different ways of constraining type parameters.</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class Program</a:t>
            </a:r>
          </a:p>
          <a:p>
            <a:r>
              <a:rPr lang="en-US" dirty="0" smtClean="0">
                <a:solidFill>
                  <a:srgbClr val="002060"/>
                </a:solidFill>
                <a:latin typeface="Book Antiqua" pitchFamily="18" charset="0"/>
                <a:cs typeface="Courier New" pitchFamily="49" charset="0"/>
              </a:rPr>
              <a:t>{</a:t>
            </a:r>
          </a:p>
          <a:p>
            <a:r>
              <a:rPr lang="en-US" dirty="0" smtClean="0">
                <a:solidFill>
                  <a:srgbClr val="002060"/>
                </a:solidFill>
                <a:latin typeface="Book Antiqua" pitchFamily="18" charset="0"/>
                <a:cs typeface="Courier New" pitchFamily="49" charset="0"/>
              </a:rPr>
              <a:t>    static void Main()</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 Use the generic type Test with an int type parameter.</a:t>
            </a:r>
          </a:p>
          <a:p>
            <a:r>
              <a:rPr lang="en-US" dirty="0" smtClean="0">
                <a:solidFill>
                  <a:srgbClr val="002060"/>
                </a:solidFill>
                <a:latin typeface="Book Antiqua" pitchFamily="18" charset="0"/>
                <a:cs typeface="Courier New" pitchFamily="49" charset="0"/>
              </a:rPr>
              <a:t>	Test&lt;int&gt; test1 = new Test&lt;int&gt;(5);</a:t>
            </a:r>
          </a:p>
          <a:p>
            <a:r>
              <a:rPr lang="en-US" dirty="0" smtClean="0">
                <a:solidFill>
                  <a:srgbClr val="002060"/>
                </a:solidFill>
                <a:latin typeface="Book Antiqua" pitchFamily="18" charset="0"/>
                <a:cs typeface="Courier New" pitchFamily="49" charset="0"/>
              </a:rPr>
              <a:t>	// Call the Write method.</a:t>
            </a:r>
          </a:p>
          <a:p>
            <a:r>
              <a:rPr lang="en-US" dirty="0" smtClean="0">
                <a:solidFill>
                  <a:srgbClr val="002060"/>
                </a:solidFill>
                <a:latin typeface="Book Antiqua" pitchFamily="18" charset="0"/>
                <a:cs typeface="Courier New" pitchFamily="49" charset="0"/>
              </a:rPr>
              <a:t>	test1.Write(); //otput 5</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 Use the generic type Test with a string type parameter.</a:t>
            </a:r>
          </a:p>
          <a:p>
            <a:r>
              <a:rPr lang="en-US" dirty="0" smtClean="0">
                <a:solidFill>
                  <a:srgbClr val="002060"/>
                </a:solidFill>
                <a:latin typeface="Book Antiqua" pitchFamily="18" charset="0"/>
                <a:cs typeface="Courier New" pitchFamily="49" charset="0"/>
              </a:rPr>
              <a:t>	Test&lt;string&gt; test2 = new Test&lt;string&gt;("cat");</a:t>
            </a:r>
          </a:p>
          <a:p>
            <a:r>
              <a:rPr lang="en-US" dirty="0" smtClean="0">
                <a:solidFill>
                  <a:srgbClr val="002060"/>
                </a:solidFill>
                <a:latin typeface="Book Antiqua" pitchFamily="18" charset="0"/>
                <a:cs typeface="Courier New" pitchFamily="49" charset="0"/>
              </a:rPr>
              <a:t>	test2.Write(); //otput cat</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It is often useful to define interfaces either for generic collection classes, or for the generic classes that represent items in the collection. </a:t>
            </a:r>
          </a:p>
          <a:p>
            <a:pPr>
              <a:buFont typeface="Wingdings" pitchFamily="2" charset="2"/>
              <a:buNone/>
            </a:pPr>
            <a:r>
              <a:rPr lang="en-US" dirty="0" smtClean="0"/>
              <a:t>With generic classes it is preferable to use generic interfaces, such as IComparable&lt;T&gt; rather than IComparable, in order to avoid boxing and unboxing operations on value types.</a:t>
            </a:r>
          </a:p>
          <a:p>
            <a:pPr>
              <a:buFont typeface="Wingdings" pitchFamily="2" charset="2"/>
              <a:buNone/>
            </a:pPr>
            <a:endParaRPr lang="en-US" dirty="0" smtClean="0"/>
          </a:p>
          <a:p>
            <a:pPr>
              <a:buFont typeface="Wingdings" pitchFamily="2" charset="2"/>
              <a:buNone/>
            </a:pPr>
            <a:r>
              <a:rPr lang="en-US" dirty="0" smtClean="0"/>
              <a:t> The .NET Framework 2.0 class library defines several new generic interfaces for use with the new collection classes in the System.Collections.Genericnamespace.</a:t>
            </a:r>
          </a:p>
          <a:p>
            <a:pPr>
              <a:buFont typeface="Wingdings" pitchFamily="2" charset="2"/>
              <a:buNone/>
            </a:pPr>
            <a:r>
              <a:rPr lang="en-US" dirty="0" smtClean="0"/>
              <a:t>When an interface is specified as a constraint on a type parameter, only types that implement the interface can be used. </a:t>
            </a:r>
          </a:p>
          <a:p>
            <a:r>
              <a:rPr lang="en-US" dirty="0" smtClean="0">
                <a:solidFill>
                  <a:srgbClr val="002060"/>
                </a:solidFill>
                <a:latin typeface="Book Antiqua" pitchFamily="18" charset="0"/>
                <a:cs typeface="Courier New" pitchFamily="49" charset="0"/>
              </a:rPr>
              <a:t>//define generic interfaces</a:t>
            </a:r>
          </a:p>
          <a:p>
            <a:r>
              <a:rPr lang="en-US" dirty="0" smtClean="0">
                <a:solidFill>
                  <a:srgbClr val="002060"/>
                </a:solidFill>
                <a:latin typeface="Book Antiqua" pitchFamily="18" charset="0"/>
                <a:cs typeface="Courier New" pitchFamily="49" charset="0"/>
              </a:rPr>
              <a:t>public interface </a:t>
            </a:r>
            <a:r>
              <a:rPr lang="en-US" dirty="0" err="1" smtClean="0">
                <a:solidFill>
                  <a:srgbClr val="002060"/>
                </a:solidFill>
                <a:latin typeface="Book Antiqua" pitchFamily="18" charset="0"/>
                <a:cs typeface="Courier New" pitchFamily="49" charset="0"/>
              </a:rPr>
              <a:t>IMyGenericInterfce</a:t>
            </a:r>
            <a:r>
              <a:rPr lang="en-US" dirty="0" smtClean="0">
                <a:solidFill>
                  <a:srgbClr val="002060"/>
                </a:solidFill>
                <a:latin typeface="Book Antiqua" pitchFamily="18" charset="0"/>
                <a:cs typeface="Courier New" pitchFamily="49" charset="0"/>
              </a:rPr>
              <a:t>&lt;T&gt;</a:t>
            </a:r>
          </a:p>
          <a:p>
            <a:r>
              <a:rPr lang="en-US" dirty="0" smtClean="0">
                <a:solidFill>
                  <a:srgbClr val="002060"/>
                </a:solidFill>
                <a:latin typeface="Book Antiqua" pitchFamily="18" charset="0"/>
                <a:cs typeface="Courier New" pitchFamily="49" charset="0"/>
              </a:rPr>
              <a:t>{</a:t>
            </a:r>
          </a:p>
          <a:p>
            <a:r>
              <a:rPr lang="en-US" dirty="0" smtClean="0">
                <a:solidFill>
                  <a:srgbClr val="002060"/>
                </a:solidFill>
                <a:latin typeface="Book Antiqua" pitchFamily="18" charset="0"/>
                <a:cs typeface="Courier New" pitchFamily="49" charset="0"/>
              </a:rPr>
              <a:t>    void Method1(T a, T b);</a:t>
            </a:r>
          </a:p>
          <a:p>
            <a:r>
              <a:rPr lang="en-US" dirty="0" smtClean="0">
                <a:solidFill>
                  <a:srgbClr val="002060"/>
                </a:solidFill>
                <a:latin typeface="Book Antiqua" pitchFamily="18" charset="0"/>
                <a:cs typeface="Courier New" pitchFamily="49" charset="0"/>
              </a:rPr>
              <a:t>    T Method2(T a, T b);</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a:t>
            </a:r>
          </a:p>
          <a:p>
            <a:endParaRPr lang="en-US" dirty="0" smtClean="0">
              <a:solidFill>
                <a:srgbClr val="002060"/>
              </a:solidFill>
              <a:latin typeface="Book Antiqua" pitchFamily="18" charset="0"/>
              <a:cs typeface="Courier New" pitchFamily="49" charset="0"/>
            </a:endParaRP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//Implementing our generic interface:</a:t>
            </a:r>
          </a:p>
          <a:p>
            <a:r>
              <a:rPr lang="en-US" dirty="0" smtClean="0">
                <a:solidFill>
                  <a:srgbClr val="002060"/>
                </a:solidFill>
                <a:latin typeface="Book Antiqua" pitchFamily="18" charset="0"/>
                <a:cs typeface="Courier New" pitchFamily="49" charset="0"/>
              </a:rPr>
              <a:t>public class </a:t>
            </a:r>
            <a:r>
              <a:rPr lang="en-US" dirty="0" err="1" smtClean="0">
                <a:solidFill>
                  <a:srgbClr val="002060"/>
                </a:solidFill>
                <a:latin typeface="Book Antiqua" pitchFamily="18" charset="0"/>
                <a:cs typeface="Courier New" pitchFamily="49" charset="0"/>
              </a:rPr>
              <a:t>MyClass</a:t>
            </a:r>
            <a:r>
              <a:rPr lang="en-US" dirty="0" smtClean="0">
                <a:solidFill>
                  <a:srgbClr val="002060"/>
                </a:solidFill>
                <a:latin typeface="Book Antiqua" pitchFamily="18" charset="0"/>
                <a:cs typeface="Courier New" pitchFamily="49" charset="0"/>
              </a:rPr>
              <a:t> : </a:t>
            </a:r>
            <a:r>
              <a:rPr lang="en-US" dirty="0" err="1" smtClean="0">
                <a:solidFill>
                  <a:srgbClr val="002060"/>
                </a:solidFill>
                <a:latin typeface="Book Antiqua" pitchFamily="18" charset="0"/>
                <a:cs typeface="Courier New" pitchFamily="49" charset="0"/>
              </a:rPr>
              <a:t>IMyGenericInterfce</a:t>
            </a:r>
            <a:r>
              <a:rPr lang="en-US" dirty="0" smtClean="0">
                <a:solidFill>
                  <a:srgbClr val="002060"/>
                </a:solidFill>
                <a:latin typeface="Book Antiqua" pitchFamily="18" charset="0"/>
                <a:cs typeface="Courier New" pitchFamily="49" charset="0"/>
              </a:rPr>
              <a:t>&lt;int&gt;</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public void Method1(int a, int b)</a:t>
            </a:r>
          </a:p>
          <a:p>
            <a:r>
              <a:rPr lang="en-US" dirty="0" smtClean="0">
                <a:solidFill>
                  <a:srgbClr val="002060"/>
                </a:solidFill>
                <a:latin typeface="Book Antiqua" pitchFamily="18" charset="0"/>
                <a:cs typeface="Courier New" pitchFamily="49" charset="0"/>
              </a:rPr>
              <a:t>    {. . .}</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public int Method2(int a, int b)</a:t>
            </a:r>
          </a:p>
          <a:p>
            <a:r>
              <a:rPr lang="en-US" dirty="0" smtClean="0">
                <a:solidFill>
                  <a:srgbClr val="002060"/>
                </a:solidFill>
                <a:latin typeface="Book Antiqua" pitchFamily="18" charset="0"/>
                <a:cs typeface="Courier New" pitchFamily="49" charset="0"/>
              </a:rPr>
              <a:t>    {. . .}</a:t>
            </a:r>
          </a:p>
          <a:p>
            <a:r>
              <a:rPr lang="en-US" dirty="0" smtClean="0">
                <a:solidFill>
                  <a:srgbClr val="002060"/>
                </a:solidFill>
                <a:latin typeface="Book Antiqua" pitchFamily="18" charset="0"/>
                <a:cs typeface="Courier New" pitchFamily="49" charset="0"/>
              </a:rPr>
              <a:t>} </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2000" b="1"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Add	</a:t>
            </a:r>
          </a:p>
          <a:p>
            <a:pPr lvl="1">
              <a:buNone/>
            </a:pPr>
            <a:r>
              <a:rPr lang="en-US" sz="1800" spc="-35" dirty="0" smtClean="0">
                <a:solidFill>
                  <a:srgbClr val="002060"/>
                </a:solidFill>
                <a:latin typeface="Book Antiqua" pitchFamily="18" charset="0"/>
              </a:rPr>
              <a:t>Adds an object to the end of the List&lt;T&gt;.</a:t>
            </a:r>
          </a:p>
          <a:p>
            <a:pPr>
              <a:buNone/>
            </a:pPr>
            <a:r>
              <a:rPr lang="en-US" sz="1800" spc="-35" dirty="0" smtClean="0">
                <a:solidFill>
                  <a:srgbClr val="002060"/>
                </a:solidFill>
                <a:latin typeface="Book Antiqua" pitchFamily="18" charset="0"/>
              </a:rPr>
              <a:t>Find	</a:t>
            </a:r>
          </a:p>
          <a:p>
            <a:pPr lvl="1">
              <a:buNone/>
            </a:pPr>
            <a:r>
              <a:rPr lang="en-US" sz="1800" spc="-35" dirty="0" smtClean="0">
                <a:solidFill>
                  <a:srgbClr val="002060"/>
                </a:solidFill>
                <a:latin typeface="Book Antiqua" pitchFamily="18" charset="0"/>
              </a:rPr>
              <a:t>Searches for an element that matches the conditions defined by the specified predicate, and returns the first occurrence within the entire List&lt;T&gt;.</a:t>
            </a:r>
          </a:p>
          <a:p>
            <a:pPr>
              <a:buNone/>
            </a:pPr>
            <a:r>
              <a:rPr lang="en-US" sz="1800" spc="-35" dirty="0" smtClean="0">
                <a:solidFill>
                  <a:srgbClr val="002060"/>
                </a:solidFill>
                <a:latin typeface="Book Antiqua" pitchFamily="18" charset="0"/>
              </a:rPr>
              <a:t>FindAll	</a:t>
            </a:r>
          </a:p>
          <a:p>
            <a:pPr lvl="1">
              <a:buNone/>
            </a:pPr>
            <a:r>
              <a:rPr lang="en-US" sz="1800" spc="-35" dirty="0" smtClean="0">
                <a:solidFill>
                  <a:srgbClr val="002060"/>
                </a:solidFill>
                <a:latin typeface="Book Antiqua" pitchFamily="18" charset="0"/>
              </a:rPr>
              <a:t>Retrieves all the elements that match the conditions defined by the specified predicate.</a:t>
            </a:r>
          </a:p>
          <a:p>
            <a:pPr>
              <a:buNone/>
            </a:pPr>
            <a:r>
              <a:rPr lang="en-US" sz="1800" spc="-35" dirty="0" smtClean="0">
                <a:solidFill>
                  <a:srgbClr val="002060"/>
                </a:solidFill>
                <a:latin typeface="Book Antiqua" pitchFamily="18" charset="0"/>
              </a:rPr>
              <a:t>Remove	</a:t>
            </a:r>
          </a:p>
          <a:p>
            <a:pPr lvl="1">
              <a:buNone/>
            </a:pPr>
            <a:r>
              <a:rPr lang="en-US" sz="1800" spc="-35" dirty="0" smtClean="0">
                <a:solidFill>
                  <a:srgbClr val="002060"/>
                </a:solidFill>
                <a:latin typeface="Book Antiqua" pitchFamily="18" charset="0"/>
              </a:rPr>
              <a:t>Removes the first occurrence of a specific object from the List&lt;T&gt;.</a:t>
            </a:r>
          </a:p>
          <a:p>
            <a:pPr>
              <a:buNone/>
            </a:pPr>
            <a:r>
              <a:rPr lang="en-US" sz="1800" spc="-35" dirty="0" smtClean="0">
                <a:solidFill>
                  <a:srgbClr val="002060"/>
                </a:solidFill>
                <a:latin typeface="Book Antiqua" pitchFamily="18" charset="0"/>
              </a:rPr>
              <a:t>RemoveAll	</a:t>
            </a:r>
          </a:p>
          <a:p>
            <a:pPr lvl="1">
              <a:buNone/>
            </a:pPr>
            <a:r>
              <a:rPr lang="en-US" sz="1800" spc="-35" dirty="0" smtClean="0">
                <a:solidFill>
                  <a:srgbClr val="002060"/>
                </a:solidFill>
                <a:latin typeface="Book Antiqua" pitchFamily="18" charset="0"/>
              </a:rPr>
              <a:t>Removes all the elements that match the conditions defined by the specified predicate.</a:t>
            </a:r>
          </a:p>
          <a:p>
            <a:pPr>
              <a:buNone/>
            </a:pPr>
            <a:r>
              <a:rPr lang="en-US" sz="1800" spc="-35" dirty="0" smtClean="0">
                <a:solidFill>
                  <a:srgbClr val="002060"/>
                </a:solidFill>
                <a:latin typeface="Book Antiqua" pitchFamily="18" charset="0"/>
              </a:rPr>
              <a:t>RemoveAt	</a:t>
            </a:r>
          </a:p>
          <a:p>
            <a:pPr lvl="1">
              <a:buNone/>
            </a:pPr>
            <a:r>
              <a:rPr lang="en-US" sz="1800" spc="-35" dirty="0" smtClean="0">
                <a:solidFill>
                  <a:srgbClr val="002060"/>
                </a:solidFill>
                <a:latin typeface="Book Antiqua" pitchFamily="18" charset="0"/>
              </a:rPr>
              <a:t>Removes the element at the specified index of the List&lt;T&gt;.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The List class is the generic equivalent of the ArrayList class. </a:t>
            </a:r>
          </a:p>
          <a:p>
            <a:pPr>
              <a:buFont typeface="Wingdings" pitchFamily="2" charset="2"/>
              <a:buNone/>
            </a:pPr>
            <a:r>
              <a:rPr lang="en-US" dirty="0" smtClean="0"/>
              <a:t>It implements the IList generic interface using an array whose size is dynamically increased as required.</a:t>
            </a:r>
          </a:p>
          <a:p>
            <a:pPr>
              <a:buFont typeface="Wingdings" pitchFamily="2" charset="2"/>
              <a:buNone/>
            </a:pPr>
            <a:r>
              <a:rPr lang="en-US" dirty="0" smtClean="0"/>
              <a:t>The List class uses both an equality comparer and an ordering comparer.</a:t>
            </a:r>
          </a:p>
          <a:p>
            <a:pPr>
              <a:buFont typeface="Wingdings" pitchFamily="2" charset="2"/>
              <a:buNone/>
            </a:pPr>
            <a:endParaRPr lang="en-US" dirty="0" smtClean="0"/>
          </a:p>
          <a:p>
            <a:pPr>
              <a:buFont typeface="Wingdings" pitchFamily="2" charset="2"/>
              <a:buNone/>
            </a:pPr>
            <a:r>
              <a:rPr lang="en-US" dirty="0" smtClean="0"/>
              <a:t>Methods such as Contains, IndexOf, LastIndexOf, and Remove use an equality comparer for the list elements. The default equality comparer for type T is determined as follows. If type T implements theIEquatable generic interface, then the equality comparer is the Equals method of that interface; otherwise, the default equality comparer is Object.Equals.</a:t>
            </a:r>
          </a:p>
          <a:p>
            <a:pPr>
              <a:buFont typeface="Wingdings" pitchFamily="2" charset="2"/>
              <a:buNone/>
            </a:pPr>
            <a:endParaRPr lang="en-US" dirty="0" smtClean="0"/>
          </a:p>
          <a:p>
            <a:pPr>
              <a:buFont typeface="Wingdings" pitchFamily="2" charset="2"/>
              <a:buNone/>
            </a:pPr>
            <a:r>
              <a:rPr lang="en-US" dirty="0" smtClean="0"/>
              <a:t>Methods such as BinarySearch and Sort use an ordering comparer for the list elements. The default comparer for type T is determined as follows. If type T implements the IComparable generic interface, then the default comparer is the CompareTo method of that interface; otherwise, if type T implements the nongeneric IComparable interface, then the default comparer is the CompareTo method of that interface. If type T implements neither interface, then there is no default comparer, and a comparer or comparison delegate must be provided explicitly.</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List&lt;int&gt; ints = new List&lt;int&gt;();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ints.Add(1);</a:t>
            </a:r>
          </a:p>
          <a:p>
            <a:r>
              <a:rPr lang="en-US" dirty="0" smtClean="0">
                <a:solidFill>
                  <a:srgbClr val="002060"/>
                </a:solidFill>
                <a:latin typeface="Book Antiqua" pitchFamily="18" charset="0"/>
                <a:cs typeface="Courier New" pitchFamily="49" charset="0"/>
              </a:rPr>
              <a:t>    ints.Add(2);</a:t>
            </a:r>
          </a:p>
          <a:p>
            <a:r>
              <a:rPr lang="en-US" dirty="0" smtClean="0">
                <a:solidFill>
                  <a:srgbClr val="002060"/>
                </a:solidFill>
                <a:latin typeface="Book Antiqua" pitchFamily="18" charset="0"/>
                <a:cs typeface="Courier New" pitchFamily="49" charset="0"/>
              </a:rPr>
              <a:t>    ints.Add(3);</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foreach (int i in ints)</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Console.WriteLine(i.ToString() );</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Console.ReadLine();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The order of the keys in the Dictionary&lt;TKey, TValue&gt;.</a:t>
            </a:r>
          </a:p>
          <a:p>
            <a:pPr>
              <a:buFont typeface="Wingdings" pitchFamily="2" charset="2"/>
              <a:buNone/>
            </a:pPr>
            <a:r>
              <a:rPr lang="en-US" dirty="0" smtClean="0"/>
              <a:t>KeyCollection is unspecified, but it is the same order as the associated values in the Dictionary&lt;TKey, TValue&gt;.ValueCollection returned by the Values property.</a:t>
            </a:r>
          </a:p>
          <a:p>
            <a:pPr>
              <a:buFont typeface="Wingdings" pitchFamily="2" charset="2"/>
              <a:buNone/>
            </a:pPr>
            <a:endParaRPr lang="en-US" dirty="0" smtClean="0"/>
          </a:p>
          <a:p>
            <a:pPr>
              <a:buFont typeface="Wingdings" pitchFamily="2" charset="2"/>
              <a:buNone/>
            </a:pPr>
            <a:r>
              <a:rPr lang="en-US" dirty="0" smtClean="0"/>
              <a:t>The returned Dictionary&lt;TKey, TValue&gt;.KeyCollection is not a static copy; instead, the Dictionary&lt;TKey, TValue&gt;.</a:t>
            </a:r>
          </a:p>
          <a:p>
            <a:pPr>
              <a:buFont typeface="Wingdings" pitchFamily="2" charset="2"/>
              <a:buNone/>
            </a:pPr>
            <a:endParaRPr lang="en-US" dirty="0" smtClean="0"/>
          </a:p>
          <a:p>
            <a:pPr>
              <a:buFont typeface="Wingdings" pitchFamily="2" charset="2"/>
              <a:buNone/>
            </a:pPr>
            <a:r>
              <a:rPr lang="en-US" dirty="0" smtClean="0"/>
              <a:t>KeyCollection refers back to the keys in the original Dictionary&lt;TKey, TValue&gt;. </a:t>
            </a:r>
          </a:p>
          <a:p>
            <a:pPr>
              <a:buFont typeface="Wingdings" pitchFamily="2" charset="2"/>
              <a:buNone/>
            </a:pPr>
            <a:endParaRPr lang="en-US" dirty="0" smtClean="0"/>
          </a:p>
          <a:p>
            <a:pPr>
              <a:buFont typeface="Wingdings" pitchFamily="2" charset="2"/>
              <a:buNone/>
            </a:pPr>
            <a:r>
              <a:rPr lang="en-US" dirty="0" smtClean="0"/>
              <a:t>Therefore, changes to theDictionary&lt;TKey, TValue&gt; continue to be reflected in the Dictionary&lt;TKey, TValue&gt;.KeyCollection.</a:t>
            </a:r>
          </a:p>
          <a:p>
            <a:pPr>
              <a:buFont typeface="Wingdings" pitchFamily="2" charset="2"/>
              <a:buNone/>
            </a:pPr>
            <a:endParaRPr lang="en-US" dirty="0" smtClean="0"/>
          </a:p>
          <a:p>
            <a:pPr>
              <a:buFont typeface="Wingdings" pitchFamily="2" charset="2"/>
              <a:buNone/>
            </a:pPr>
            <a:endParaRPr lang="en-US" dirty="0" smtClean="0"/>
          </a:p>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Add	</a:t>
            </a:r>
          </a:p>
          <a:p>
            <a:pPr lvl="1">
              <a:buFont typeface="Arial" pitchFamily="34" charset="0"/>
              <a:buNone/>
            </a:pPr>
            <a:r>
              <a:rPr lang="en-US" sz="1800" spc="-35" dirty="0" smtClean="0">
                <a:solidFill>
                  <a:srgbClr val="002060"/>
                </a:solidFill>
                <a:latin typeface="Book Antiqua" pitchFamily="18" charset="0"/>
              </a:rPr>
              <a:t>Adds the specified key and value to the dictionary.</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keys and values from the Dictionary&lt;TKey, TValue&gt;.</a:t>
            </a:r>
          </a:p>
          <a:p>
            <a:pPr>
              <a:buNone/>
            </a:pPr>
            <a:r>
              <a:rPr lang="en-US" sz="1800" spc="-35" dirty="0" smtClean="0">
                <a:solidFill>
                  <a:srgbClr val="002060"/>
                </a:solidFill>
                <a:latin typeface="Book Antiqua" pitchFamily="18" charset="0"/>
              </a:rPr>
              <a:t>ContainsKey	</a:t>
            </a:r>
          </a:p>
          <a:p>
            <a:pPr lvl="1">
              <a:buFont typeface="Arial" pitchFamily="34" charset="0"/>
              <a:buNone/>
            </a:pPr>
            <a:r>
              <a:rPr lang="en-US" sz="1800" spc="-35" dirty="0" smtClean="0">
                <a:solidFill>
                  <a:srgbClr val="002060"/>
                </a:solidFill>
                <a:latin typeface="Book Antiqua" pitchFamily="18" charset="0"/>
              </a:rPr>
              <a:t>Determines whether the Dictionary&lt;TKey, TValue&gt; contains the specified key.</a:t>
            </a:r>
          </a:p>
          <a:p>
            <a:pPr>
              <a:buNone/>
            </a:pPr>
            <a:r>
              <a:rPr lang="en-US" sz="1800" spc="-35" dirty="0" smtClean="0">
                <a:solidFill>
                  <a:srgbClr val="002060"/>
                </a:solidFill>
                <a:latin typeface="Book Antiqua" pitchFamily="18" charset="0"/>
              </a:rPr>
              <a:t>ContainsValue	</a:t>
            </a:r>
          </a:p>
          <a:p>
            <a:pPr lvl="1">
              <a:buFont typeface="Arial" pitchFamily="34" charset="0"/>
              <a:buNone/>
            </a:pPr>
            <a:r>
              <a:rPr lang="en-US" sz="1800" spc="-35" dirty="0" smtClean="0">
                <a:solidFill>
                  <a:srgbClr val="002060"/>
                </a:solidFill>
                <a:latin typeface="Book Antiqua" pitchFamily="18" charset="0"/>
              </a:rPr>
              <a:t>Determines whether the Dictionary&lt;TKey, TValue&gt; contains a specific value.</a:t>
            </a:r>
          </a:p>
          <a:p>
            <a:pPr>
              <a:buNone/>
            </a:pPr>
            <a:r>
              <a:rPr lang="en-US" sz="1800" spc="-35" dirty="0" smtClean="0">
                <a:solidFill>
                  <a:srgbClr val="002060"/>
                </a:solidFill>
                <a:latin typeface="Book Antiqua" pitchFamily="18" charset="0"/>
              </a:rPr>
              <a:t>Remove	</a:t>
            </a:r>
          </a:p>
          <a:p>
            <a:pPr lvl="1">
              <a:buFont typeface="Arial" pitchFamily="34" charset="0"/>
              <a:buNone/>
            </a:pPr>
            <a:r>
              <a:rPr lang="en-US" sz="1800" spc="-35" dirty="0" smtClean="0">
                <a:solidFill>
                  <a:srgbClr val="002060"/>
                </a:solidFill>
                <a:latin typeface="Book Antiqua" pitchFamily="18" charset="0"/>
              </a:rPr>
              <a:t>Removes the value with the specified key from the Dictionary&lt;TKey, TValue&gt;.</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Dictionary&lt;String, String&gt; mydic = new Dictionary&lt;String, String&gt;();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mydic.Add("Blr","Bangalore");</a:t>
            </a:r>
          </a:p>
          <a:p>
            <a:r>
              <a:rPr lang="en-US" dirty="0" smtClean="0">
                <a:solidFill>
                  <a:srgbClr val="002060"/>
                </a:solidFill>
                <a:latin typeface="Book Antiqua" pitchFamily="18" charset="0"/>
                <a:cs typeface="Courier New" pitchFamily="49" charset="0"/>
              </a:rPr>
              <a:t>   mydic.Add("hyd","Hyderabad");</a:t>
            </a:r>
          </a:p>
          <a:p>
            <a:pPr>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LinkedList&lt;T&gt; is a general-purpose linked list. It supports enumerators and implements the ICollection interface, consistent with other collection classes in the .NET Framework.</a:t>
            </a:r>
          </a:p>
          <a:p>
            <a:pPr>
              <a:buFont typeface="Wingdings" pitchFamily="2" charset="2"/>
              <a:buNone/>
            </a:pPr>
            <a:endParaRPr lang="en-US" dirty="0" smtClean="0"/>
          </a:p>
          <a:p>
            <a:pPr>
              <a:buFont typeface="Wingdings" pitchFamily="2" charset="2"/>
              <a:buNone/>
            </a:pPr>
            <a:r>
              <a:rPr lang="en-US" dirty="0" smtClean="0"/>
              <a:t>LinkedList&lt;T&gt; provides separate nodes of type LinkedListNode&lt;T&gt;, so insertion and removal are O(1) operations.</a:t>
            </a:r>
          </a:p>
          <a:p>
            <a:pPr>
              <a:buFont typeface="Wingdings" pitchFamily="2" charset="2"/>
              <a:buNone/>
            </a:pPr>
            <a:r>
              <a:rPr lang="en-US" dirty="0" smtClean="0"/>
              <a:t>You can remove nodes and reinsert them, either in the same list or in another list, which results in no additional objects allocated on the heap. Because the list also maintains an internal count, getting the Count property is an O(1) operation.</a:t>
            </a:r>
          </a:p>
          <a:p>
            <a:pPr>
              <a:buFont typeface="Wingdings" pitchFamily="2" charset="2"/>
              <a:buNone/>
            </a:pPr>
            <a:endParaRPr lang="en-US" dirty="0" smtClean="0"/>
          </a:p>
          <a:p>
            <a:pPr>
              <a:buFont typeface="Wingdings" pitchFamily="2" charset="2"/>
              <a:buNone/>
            </a:pPr>
            <a:r>
              <a:rPr lang="en-US" dirty="0" smtClean="0"/>
              <a:t>Each node in a LinkedList&lt;T&gt; object is of the type LinkedListNode&lt;T&gt;. Because the LinkedList&lt;T&gt; is doubly linked, each node points forward to the Next node and backward to the Previous node.</a:t>
            </a:r>
          </a:p>
          <a:p>
            <a:pPr>
              <a:buFont typeface="Wingdings" pitchFamily="2" charset="2"/>
              <a:buNone/>
            </a:pPr>
            <a:endParaRPr lang="en-US" dirty="0" smtClean="0"/>
          </a:p>
          <a:p>
            <a:pPr>
              <a:buFont typeface="Wingdings" pitchFamily="2" charset="2"/>
              <a:buNone/>
            </a:pPr>
            <a:r>
              <a:rPr lang="en-US" dirty="0" smtClean="0"/>
              <a:t>Lists that contain reference types perform better when a node and its value are created at the same time.LinkedList&lt;T&gt; accepts null as a valid Value property for reference types and allows duplicate values.</a:t>
            </a:r>
          </a:p>
          <a:p>
            <a:pPr>
              <a:buFont typeface="Wingdings" pitchFamily="2" charset="2"/>
              <a:buNone/>
            </a:pPr>
            <a:r>
              <a:rPr lang="en-US" dirty="0" smtClean="0"/>
              <a:t>If the LinkedList&lt;T&gt; is empty, the First and Last properties contain null.</a:t>
            </a:r>
          </a:p>
          <a:p>
            <a:pPr>
              <a:buFont typeface="Wingdings" pitchFamily="2" charset="2"/>
              <a:buNone/>
            </a:pPr>
            <a:endParaRPr lang="en-US" dirty="0" smtClean="0"/>
          </a:p>
          <a:p>
            <a:pPr>
              <a:buFont typeface="Wingdings" pitchFamily="2" charset="2"/>
              <a:buNone/>
            </a:pPr>
            <a:r>
              <a:rPr lang="en-US" dirty="0" smtClean="0"/>
              <a:t>The LinkedList&lt;T&gt; class does not support chaining, splitting, cycles, or other features that can leave the list in an inconsistent state. The list remains consistent on a single thread. The only multithreaded scenario supported byLinkedList&lt;T&gt; is multithreaded read operations.</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Methods</a:t>
            </a:r>
          </a:p>
          <a:p>
            <a:pPr>
              <a:buFont typeface="Wingdings" pitchFamily="2" charset="2"/>
              <a:buNone/>
            </a:pPr>
            <a:r>
              <a:rPr lang="en-US" b="0" dirty="0" smtClean="0"/>
              <a:t>AddAfter(LinkedListNode&lt;T&gt;, LinkedListNode&lt;T&gt;)	Adds the specified new node after the specified existing node in the LinkedList&lt;T&gt;.</a:t>
            </a:r>
          </a:p>
          <a:p>
            <a:pPr>
              <a:buFont typeface="Wingdings" pitchFamily="2" charset="2"/>
              <a:buNone/>
            </a:pPr>
            <a:r>
              <a:rPr lang="en-US" b="0" dirty="0" smtClean="0"/>
              <a:t>AddAfter(LinkedListNode&lt;T&gt;, T)		Adds a new node containing the specified value after the specified existing node in the LinkedList&lt;T&gt;.</a:t>
            </a:r>
          </a:p>
          <a:p>
            <a:pPr>
              <a:buFont typeface="Wingdings" pitchFamily="2" charset="2"/>
              <a:buNone/>
            </a:pPr>
            <a:r>
              <a:rPr lang="en-US" b="0" dirty="0" smtClean="0"/>
              <a:t>AddBefore(LinkedListNode&lt;T&gt;, LinkedListNode&lt;T&gt;)	Adds the specified new node before the specified existing node in the LinkedList&lt;T&gt;.</a:t>
            </a:r>
          </a:p>
          <a:p>
            <a:pPr>
              <a:buFont typeface="Wingdings" pitchFamily="2" charset="2"/>
              <a:buNone/>
            </a:pPr>
            <a:r>
              <a:rPr lang="en-US" b="0" dirty="0" smtClean="0"/>
              <a:t>AddBefore(LinkedListNode&lt;T&gt;, T)		Adds a new node containing the specified value before the specified existing node in the LinkedList&lt;T&gt;.</a:t>
            </a:r>
          </a:p>
          <a:p>
            <a:pPr>
              <a:buFont typeface="Wingdings" pitchFamily="2" charset="2"/>
              <a:buNone/>
            </a:pPr>
            <a:r>
              <a:rPr lang="en-US" b="0" dirty="0" smtClean="0"/>
              <a:t>AddFirst(T)				Adds a new node containing the specified value at the start of the LinkedList&lt;T&gt;.</a:t>
            </a:r>
          </a:p>
          <a:p>
            <a:pPr>
              <a:buFont typeface="Wingdings" pitchFamily="2" charset="2"/>
              <a:buNone/>
            </a:pPr>
            <a:r>
              <a:rPr lang="en-US" b="0" dirty="0" smtClean="0"/>
              <a:t>AddFirst(LinkedListNode&lt;T&gt;)		Adds the specified new node at the start of the LinkedList&lt;T&gt;.</a:t>
            </a:r>
          </a:p>
          <a:p>
            <a:pPr>
              <a:buFont typeface="Wingdings" pitchFamily="2" charset="2"/>
              <a:buNone/>
            </a:pPr>
            <a:r>
              <a:rPr lang="en-US" b="0" dirty="0" smtClean="0"/>
              <a:t>AddLast(T)				Adds a new node containing the specified value at the end of the LinkedList&lt;T&gt;.</a:t>
            </a:r>
          </a:p>
          <a:p>
            <a:pPr>
              <a:buFont typeface="Wingdings" pitchFamily="2" charset="2"/>
              <a:buNone/>
            </a:pPr>
            <a:r>
              <a:rPr lang="en-US" b="0" dirty="0" smtClean="0"/>
              <a:t>AddLast(LinkedListNode&lt;T&gt;)		Adds the specified new node at the end of the LinkedList&lt;T&gt;.</a:t>
            </a:r>
          </a:p>
          <a:p>
            <a:pPr>
              <a:buFont typeface="Wingdings" pitchFamily="2" charset="2"/>
              <a:buNone/>
            </a:pPr>
            <a:r>
              <a:rPr lang="en-US" b="0" dirty="0" smtClean="0"/>
              <a:t>Clear				Removes all nodes from the LinkedList&lt;T&gt;.</a:t>
            </a:r>
          </a:p>
          <a:p>
            <a:pPr>
              <a:buFont typeface="Wingdings" pitchFamily="2" charset="2"/>
              <a:buNone/>
            </a:pPr>
            <a:r>
              <a:rPr lang="en-US" b="0" dirty="0" smtClean="0"/>
              <a:t>Contains				Determines whether a value is in the LinkedList&lt;T&gt;.</a:t>
            </a:r>
          </a:p>
          <a:p>
            <a:pPr>
              <a:buFont typeface="Wingdings" pitchFamily="2" charset="2"/>
              <a:buNone/>
            </a:pPr>
            <a:r>
              <a:rPr lang="en-US" b="0" dirty="0" smtClean="0"/>
              <a:t>CopyTo				Copies the entire LinkedList&lt;T&gt; to a compatible one-dimensional Array, starting at the specified index of the target array.</a:t>
            </a:r>
          </a:p>
          <a:p>
            <a:pPr>
              <a:buFont typeface="Wingdings" pitchFamily="2" charset="2"/>
              <a:buNone/>
            </a:pPr>
            <a:r>
              <a:rPr lang="en-US" b="0" dirty="0" smtClean="0"/>
              <a:t>Equals(Object)			Determines whether the specified object is equal to the current object. (Inherited from Object.)</a:t>
            </a:r>
          </a:p>
          <a:p>
            <a:pPr>
              <a:buFont typeface="Wingdings" pitchFamily="2" charset="2"/>
              <a:buNone/>
            </a:pPr>
            <a:r>
              <a:rPr lang="en-US" b="0" dirty="0" smtClean="0"/>
              <a:t>Finalize				Allows an object to try to free resources and perform other cleanup operations before it is reclaimed   by garbage collection. (Inherited from Object.)</a:t>
            </a:r>
          </a:p>
          <a:p>
            <a:pPr>
              <a:buFont typeface="Wingdings" pitchFamily="2" charset="2"/>
              <a:buNone/>
            </a:pPr>
            <a:r>
              <a:rPr lang="en-US" b="0" dirty="0" smtClean="0"/>
              <a:t>Find				Finds the first node that contains the specified value.</a:t>
            </a:r>
          </a:p>
          <a:p>
            <a:pPr>
              <a:buFont typeface="Wingdings" pitchFamily="2" charset="2"/>
              <a:buNone/>
            </a:pPr>
            <a:r>
              <a:rPr lang="en-US" b="0" dirty="0" smtClean="0"/>
              <a:t>FindLast				Finds the last node that contains the specified value.</a:t>
            </a:r>
          </a:p>
          <a:p>
            <a:pPr>
              <a:buFont typeface="Wingdings" pitchFamily="2" charset="2"/>
              <a:buNone/>
            </a:pPr>
            <a:endParaRPr lang="en-US" b="0" dirty="0" smtClean="0"/>
          </a:p>
          <a:p>
            <a:r>
              <a:rPr lang="en-US" dirty="0" smtClean="0">
                <a:solidFill>
                  <a:srgbClr val="002060"/>
                </a:solidFill>
                <a:latin typeface="Book Antiqua" pitchFamily="18" charset="0"/>
                <a:cs typeface="Courier New" pitchFamily="49" charset="0"/>
              </a:rPr>
              <a:t>LinkedList&lt;string&gt; linked = new LinkedList&lt;string&gt;();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linked.AddLast("cat");</a:t>
            </a:r>
          </a:p>
          <a:p>
            <a:r>
              <a:rPr lang="en-US" dirty="0" smtClean="0">
                <a:solidFill>
                  <a:srgbClr val="002060"/>
                </a:solidFill>
                <a:latin typeface="Book Antiqua" pitchFamily="18" charset="0"/>
                <a:cs typeface="Courier New" pitchFamily="49" charset="0"/>
              </a:rPr>
              <a:t>	linked.AddLast("dog");</a:t>
            </a:r>
          </a:p>
          <a:p>
            <a:r>
              <a:rPr lang="en-US" dirty="0" smtClean="0">
                <a:solidFill>
                  <a:srgbClr val="002060"/>
                </a:solidFill>
                <a:latin typeface="Book Antiqua" pitchFamily="18" charset="0"/>
                <a:cs typeface="Courier New" pitchFamily="49" charset="0"/>
              </a:rPr>
              <a:t>	linked.AddLast("man");</a:t>
            </a:r>
          </a:p>
          <a:p>
            <a:r>
              <a:rPr lang="en-US" dirty="0" smtClean="0">
                <a:solidFill>
                  <a:srgbClr val="002060"/>
                </a:solidFill>
                <a:latin typeface="Book Antiqua" pitchFamily="18" charset="0"/>
                <a:cs typeface="Courier New" pitchFamily="49" charset="0"/>
              </a:rPr>
              <a:t>	linked.AddFirst("first");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foreach (var item in linked)</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Console.WriteLine(item);</a:t>
            </a:r>
          </a:p>
          <a:p>
            <a:r>
              <a:rPr lang="en-US" dirty="0" smtClean="0">
                <a:solidFill>
                  <a:srgbClr val="002060"/>
                </a:solidFill>
                <a:latin typeface="Book Antiqua" pitchFamily="18" charset="0"/>
                <a:cs typeface="Courier New" pitchFamily="49" charset="0"/>
              </a:rPr>
              <a:t>	}</a:t>
            </a:r>
          </a:p>
          <a:p>
            <a:pPr>
              <a:buFont typeface="Wingdings" pitchFamily="2" charset="2"/>
              <a:buNone/>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Logical</a:t>
            </a:r>
            <a:r>
              <a:rPr lang="en-US" baseline="0" dirty="0" smtClean="0"/>
              <a:t> errors are duo to logical mistakes in  the business logic.</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To handle the exception, we need to place the code within the </a:t>
            </a:r>
            <a:r>
              <a:rPr lang="en-US" dirty="0" smtClean="0"/>
              <a:t>try</a:t>
            </a:r>
            <a:r>
              <a:rPr lang="en-US" sz="1200" b="0" i="0" kern="1200" dirty="0" smtClean="0">
                <a:solidFill>
                  <a:schemeClr val="tx1"/>
                </a:solidFill>
                <a:latin typeface="+mn-lt"/>
                <a:ea typeface="+mn-ea"/>
                <a:cs typeface="+mn-cs"/>
              </a:rPr>
              <a:t> block. When an exception occurs inside the </a:t>
            </a:r>
            <a:r>
              <a:rPr lang="en-US" dirty="0" smtClean="0"/>
              <a:t>try </a:t>
            </a:r>
            <a:r>
              <a:rPr lang="en-US" sz="1200" b="0" i="0" kern="1200" dirty="0" smtClean="0">
                <a:solidFill>
                  <a:schemeClr val="tx1"/>
                </a:solidFill>
                <a:latin typeface="+mn-lt"/>
                <a:ea typeface="+mn-ea"/>
                <a:cs typeface="+mn-cs"/>
              </a:rPr>
              <a:t>block, the control looks for the </a:t>
            </a:r>
            <a:r>
              <a:rPr lang="en-US" dirty="0" smtClean="0"/>
              <a:t>catch</a:t>
            </a:r>
            <a:r>
              <a:rPr lang="en-US" sz="1200" b="0" i="0" kern="1200" dirty="0" smtClean="0">
                <a:solidFill>
                  <a:schemeClr val="tx1"/>
                </a:solidFill>
                <a:latin typeface="+mn-lt"/>
                <a:ea typeface="+mn-ea"/>
                <a:cs typeface="+mn-cs"/>
              </a:rPr>
              <a:t> block and raises an exception that is handled in the </a:t>
            </a:r>
            <a:r>
              <a:rPr lang="en-US" dirty="0" smtClean="0"/>
              <a:t>catch</a:t>
            </a:r>
            <a:r>
              <a:rPr lang="en-US" sz="1200" b="0" i="0" kern="1200" dirty="0" smtClean="0">
                <a:solidFill>
                  <a:schemeClr val="tx1"/>
                </a:solidFill>
                <a:latin typeface="+mn-lt"/>
                <a:ea typeface="+mn-ea"/>
                <a:cs typeface="+mn-cs"/>
              </a:rPr>
              <a:t> block.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Once an exception occurs in the </a:t>
            </a:r>
            <a:r>
              <a:rPr lang="en-US" sz="1200" b="1" i="0" kern="1200" dirty="0" smtClean="0">
                <a:solidFill>
                  <a:schemeClr val="tx1"/>
                </a:solidFill>
                <a:latin typeface="+mn-lt"/>
                <a:ea typeface="+mn-ea"/>
                <a:cs typeface="+mn-cs"/>
              </a:rPr>
              <a:t>try</a:t>
            </a:r>
            <a:r>
              <a:rPr lang="en-US" sz="1200" b="0" i="0" kern="1200" dirty="0" smtClean="0">
                <a:solidFill>
                  <a:schemeClr val="tx1"/>
                </a:solidFill>
                <a:latin typeface="+mn-lt"/>
                <a:ea typeface="+mn-ea"/>
                <a:cs typeface="+mn-cs"/>
              </a:rPr>
              <a:t> block, the flow of control jumps to the first associated exception handler that is present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anywhere in the call stack. In C#, the </a:t>
            </a:r>
            <a:r>
              <a:rPr lang="en-US" sz="1200" b="1" i="0" kern="1200" dirty="0" smtClean="0">
                <a:solidFill>
                  <a:schemeClr val="tx1"/>
                </a:solidFill>
                <a:latin typeface="+mn-lt"/>
                <a:ea typeface="+mn-ea"/>
                <a:cs typeface="+mn-cs"/>
              </a:rPr>
              <a:t>catch</a:t>
            </a:r>
            <a:r>
              <a:rPr lang="en-US" sz="1200" b="0" i="0" kern="1200" dirty="0" smtClean="0">
                <a:solidFill>
                  <a:schemeClr val="tx1"/>
                </a:solidFill>
                <a:latin typeface="+mn-lt"/>
                <a:ea typeface="+mn-ea"/>
                <a:cs typeface="+mn-cs"/>
              </a:rPr>
              <a:t> keyword is used to define an exception handler.</a:t>
            </a:r>
          </a:p>
          <a:p>
            <a:r>
              <a:rPr lang="en-US" sz="1200" b="0" i="0" kern="1200" dirty="0" smtClean="0">
                <a:solidFill>
                  <a:schemeClr val="tx1"/>
                </a:solidFill>
                <a:latin typeface="+mn-lt"/>
                <a:ea typeface="+mn-ea"/>
                <a:cs typeface="+mn-cs"/>
              </a:rPr>
              <a:t>A try block can throw multiple exceptions, which can handle by using multiple catch blocks. Remember that more specialized catch block should come before a generalized one. Otherwise the compiler will show a compilation error.  </a:t>
            </a:r>
            <a:r>
              <a:rPr lang="en-US" dirty="0" smtClean="0"/>
              <a:t/>
            </a:r>
            <a:br>
              <a:rPr lang="en-US" dirty="0" smtClean="0"/>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a </a:t>
            </a:r>
            <a:r>
              <a:rPr lang="en-US" sz="1200" b="1" i="0" kern="1200" dirty="0" smtClean="0">
                <a:solidFill>
                  <a:schemeClr val="tx1"/>
                </a:solidFill>
                <a:latin typeface="+mn-lt"/>
                <a:ea typeface="+mn-ea"/>
                <a:cs typeface="+mn-cs"/>
              </a:rPr>
              <a:t>catch</a:t>
            </a:r>
            <a:r>
              <a:rPr lang="en-US" sz="1200" b="0" i="0" kern="1200" dirty="0" smtClean="0">
                <a:solidFill>
                  <a:schemeClr val="tx1"/>
                </a:solidFill>
                <a:latin typeface="+mn-lt"/>
                <a:ea typeface="+mn-ea"/>
                <a:cs typeface="+mn-cs"/>
              </a:rPr>
              <a:t> block defines an exception variable, you can use it to obtain more information about the type of exception that occurred.</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finally block is used to execute a given set of statements, whether an exception is thrown or not thrown. For example, if you open a file, it must be closed whether an exception is raised or not.</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3568" y="2636912"/>
            <a:ext cx="7772400" cy="1470025"/>
          </a:xfrm>
        </p:spPr>
        <p:txBody>
          <a:bodyPr/>
          <a:lstStyle/>
          <a:p>
            <a:r>
              <a:rPr lang="en-US" dirty="0" smtClean="0"/>
              <a:t>Exception Handling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836712"/>
          </a:xfrm>
        </p:spPr>
        <p:txBody>
          <a:bodyPr>
            <a:normAutofit/>
          </a:bodyPr>
          <a:lstStyle/>
          <a:p>
            <a:r>
              <a:rPr lang="en-US" dirty="0" smtClean="0"/>
              <a:t>try &amp; catch</a:t>
            </a:r>
            <a:endParaRPr lang="en-US" dirty="0"/>
          </a:p>
        </p:txBody>
      </p:sp>
      <p:sp>
        <p:nvSpPr>
          <p:cNvPr id="6" name="Content Placeholder 5"/>
          <p:cNvSpPr>
            <a:spLocks noGrp="1"/>
          </p:cNvSpPr>
          <p:nvPr>
            <p:ph idx="1"/>
          </p:nvPr>
        </p:nvSpPr>
        <p:spPr>
          <a:xfrm>
            <a:off x="42864" y="838200"/>
            <a:ext cx="9029696" cy="5562600"/>
          </a:xfrm>
        </p:spPr>
        <p:txBody>
          <a:bodyPr>
            <a:normAutofit/>
          </a:bodyPr>
          <a:lstStyle/>
          <a:p>
            <a:r>
              <a:rPr lang="en-US" dirty="0" smtClean="0">
                <a:solidFill>
                  <a:srgbClr val="002060"/>
                </a:solidFill>
                <a:latin typeface="Book Antiqua" pitchFamily="18" charset="0"/>
              </a:rPr>
              <a:t>The try block holds statements that may throw an exception.</a:t>
            </a:r>
          </a:p>
          <a:p>
            <a:pPr lvl="0">
              <a:buNone/>
            </a:pPr>
            <a:r>
              <a:rPr lang="en-US" sz="1800" dirty="0" smtClean="0">
                <a:solidFill>
                  <a:srgbClr val="002060"/>
                </a:solidFill>
                <a:latin typeface="Book Antiqua" pitchFamily="18" charset="0"/>
              </a:rPr>
              <a:t>		</a:t>
            </a:r>
            <a:r>
              <a:rPr lang="en-US" sz="2400" dirty="0" smtClean="0">
                <a:solidFill>
                  <a:srgbClr val="002060"/>
                </a:solidFill>
                <a:latin typeface="Book Antiqua" pitchFamily="18" charset="0"/>
              </a:rPr>
              <a:t>try</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//statements that may cause exception	</a:t>
            </a:r>
          </a:p>
          <a:p>
            <a:pPr lvl="0">
              <a:buNone/>
            </a:pPr>
            <a:r>
              <a:rPr lang="en-US" sz="2400" dirty="0" smtClean="0">
                <a:solidFill>
                  <a:srgbClr val="002060"/>
                </a:solidFill>
                <a:latin typeface="Book Antiqua" pitchFamily="18" charset="0"/>
              </a:rPr>
              <a:t>		}</a:t>
            </a:r>
          </a:p>
          <a:p>
            <a:r>
              <a:rPr lang="en-US" dirty="0" smtClean="0">
                <a:solidFill>
                  <a:srgbClr val="002060"/>
                </a:solidFill>
                <a:latin typeface="Book Antiqua" pitchFamily="18" charset="0"/>
              </a:rPr>
              <a:t>The  statements enclosed in try catch block define the scope of the exceptions associated with it.</a:t>
            </a:r>
          </a:p>
          <a:p>
            <a:r>
              <a:rPr lang="en-US" dirty="0" smtClean="0">
                <a:solidFill>
                  <a:srgbClr val="002060"/>
                </a:solidFill>
                <a:latin typeface="Book Antiqua" pitchFamily="18" charset="0"/>
              </a:rPr>
              <a:t>A try block must have at least one catch block</a:t>
            </a:r>
          </a:p>
          <a:p>
            <a:r>
              <a:rPr lang="en-US" dirty="0" smtClean="0"/>
              <a:t>E</a:t>
            </a:r>
            <a:r>
              <a:rPr lang="en-US" dirty="0" smtClean="0">
                <a:solidFill>
                  <a:srgbClr val="002060"/>
                </a:solidFill>
                <a:latin typeface="Book Antiqua" pitchFamily="18" charset="0"/>
              </a:rPr>
              <a:t>xception handler can be associated with the try block using one or more catch blocks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617216"/>
          </a:xfrm>
        </p:spPr>
        <p:txBody>
          <a:bodyPr>
            <a:noAutofit/>
          </a:bodyPr>
          <a:lstStyle/>
          <a:p>
            <a:r>
              <a:rPr lang="en-US" dirty="0" smtClean="0"/>
              <a:t>try &amp; catch</a:t>
            </a:r>
            <a:endParaRPr lang="en-US" dirty="0"/>
          </a:p>
        </p:txBody>
      </p:sp>
      <p:sp>
        <p:nvSpPr>
          <p:cNvPr id="6" name="Content Placeholder 5"/>
          <p:cNvSpPr>
            <a:spLocks noGrp="1"/>
          </p:cNvSpPr>
          <p:nvPr>
            <p:ph idx="1"/>
          </p:nvPr>
        </p:nvSpPr>
        <p:spPr>
          <a:xfrm>
            <a:off x="42864" y="609600"/>
            <a:ext cx="9029696" cy="5791200"/>
          </a:xfrm>
        </p:spPr>
        <p:txBody>
          <a:bodyPr>
            <a:normAutofit fontScale="92500" lnSpcReduction="10000"/>
          </a:bodyPr>
          <a:lstStyle/>
          <a:p>
            <a:pPr lvl="0">
              <a:buNone/>
            </a:pPr>
            <a:r>
              <a:rPr lang="en-US" sz="1800" dirty="0" smtClean="0">
                <a:solidFill>
                  <a:srgbClr val="002060"/>
                </a:solidFill>
                <a:latin typeface="Book Antiqua" pitchFamily="18" charset="0"/>
              </a:rPr>
              <a:t>			</a:t>
            </a:r>
            <a:r>
              <a:rPr lang="en-US" sz="2400" dirty="0" smtClean="0">
                <a:solidFill>
                  <a:srgbClr val="002060"/>
                </a:solidFill>
                <a:latin typeface="Book Antiqua" pitchFamily="18" charset="0"/>
              </a:rPr>
              <a:t>try</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//statements that may cause an exception</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catch (…)</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//error handling code</a:t>
            </a:r>
          </a:p>
          <a:p>
            <a:pPr lvl="0">
              <a:buNone/>
            </a:pPr>
            <a:r>
              <a:rPr lang="en-US" sz="2400" dirty="0" smtClean="0">
                <a:solidFill>
                  <a:srgbClr val="002060"/>
                </a:solidFill>
                <a:latin typeface="Book Antiqua" pitchFamily="18" charset="0"/>
              </a:rPr>
              <a:t>			}</a:t>
            </a:r>
          </a:p>
          <a:p>
            <a:r>
              <a:rPr lang="en-US" dirty="0" smtClean="0">
                <a:solidFill>
                  <a:srgbClr val="002060"/>
                </a:solidFill>
                <a:latin typeface="Book Antiqua" pitchFamily="18" charset="0"/>
              </a:rPr>
              <a:t>The catch block takes an object of the exception class as a parameter, which refers to the raised exception</a:t>
            </a:r>
          </a:p>
          <a:p>
            <a:r>
              <a:rPr lang="en-US" dirty="0" smtClean="0">
                <a:solidFill>
                  <a:srgbClr val="002060"/>
                </a:solidFill>
                <a:latin typeface="Book Antiqua" pitchFamily="18" charset="0"/>
              </a:rPr>
              <a:t>When an exception is caught, the statements with in the catch block are executed</a:t>
            </a:r>
          </a:p>
          <a:p>
            <a:r>
              <a:rPr lang="en-US" dirty="0" smtClean="0">
                <a:solidFill>
                  <a:srgbClr val="002060"/>
                </a:solidFill>
                <a:latin typeface="Book Antiqua" pitchFamily="18" charset="0"/>
              </a:rPr>
              <a:t>Catch block will execute  only when exception occur  in try block.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1052736"/>
          </a:xfrm>
        </p:spPr>
        <p:txBody>
          <a:bodyPr>
            <a:normAutofit/>
          </a:bodyPr>
          <a:lstStyle/>
          <a:p>
            <a:r>
              <a:rPr lang="en-US" dirty="0" smtClean="0"/>
              <a:t>try &amp; catch</a:t>
            </a:r>
            <a:endParaRPr lang="en-US" dirty="0"/>
          </a:p>
        </p:txBody>
      </p:sp>
      <p:sp>
        <p:nvSpPr>
          <p:cNvPr id="6" name="Content Placeholder 5"/>
          <p:cNvSpPr>
            <a:spLocks noGrp="1"/>
          </p:cNvSpPr>
          <p:nvPr>
            <p:ph idx="1"/>
          </p:nvPr>
        </p:nvSpPr>
        <p:spPr>
          <a:xfrm>
            <a:off x="0" y="1066800"/>
            <a:ext cx="9029696" cy="5791200"/>
          </a:xfrm>
        </p:spPr>
        <p:txBody>
          <a:bodyPr>
            <a:normAutofit/>
          </a:bodyPr>
          <a:lstStyle/>
          <a:p>
            <a:r>
              <a:rPr lang="en-US" dirty="0" smtClean="0">
                <a:solidFill>
                  <a:srgbClr val="002060"/>
                </a:solidFill>
                <a:latin typeface="Book Antiqua" pitchFamily="18" charset="0"/>
              </a:rPr>
              <a:t>A try block can have one or more catch blocks </a:t>
            </a:r>
          </a:p>
          <a:p>
            <a:r>
              <a:rPr lang="en-US" dirty="0" smtClean="0">
                <a:solidFill>
                  <a:srgbClr val="002060"/>
                </a:solidFill>
                <a:latin typeface="Book Antiqua" pitchFamily="18" charset="0"/>
              </a:rPr>
              <a:t>Each catch block can handle only one specific exception	</a:t>
            </a:r>
          </a:p>
          <a:p>
            <a:pPr lvl="3">
              <a:buNone/>
            </a:pPr>
            <a:r>
              <a:rPr lang="en-US" sz="800" dirty="0" smtClean="0">
                <a:solidFill>
                  <a:srgbClr val="002060"/>
                </a:solidFill>
                <a:latin typeface="Book Antiqua" pitchFamily="18" charset="0"/>
              </a:rPr>
              <a:t>		</a:t>
            </a:r>
            <a:r>
              <a:rPr lang="en-US" sz="1600" dirty="0" smtClean="0">
                <a:solidFill>
                  <a:srgbClr val="002060"/>
                </a:solidFill>
                <a:latin typeface="Book Antiqua" pitchFamily="18" charset="0"/>
              </a:rPr>
              <a:t>try</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//block of code to monitor for errors</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catch(ExceptionType1 Exob1)</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//handle for ExceptionType1</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catch(ExceptionType2 Exob2)</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//handle for ExceptionType2</a:t>
            </a:r>
          </a:p>
          <a:p>
            <a:pPr lvl="3">
              <a:buNone/>
            </a:pPr>
            <a:r>
              <a:rPr lang="en-US" sz="1600" dirty="0" smtClean="0">
                <a:solidFill>
                  <a:srgbClr val="002060"/>
                </a:solidFill>
                <a:latin typeface="Book Antiqua" pitchFamily="18" charset="0"/>
              </a:rPr>
              <a:t>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t>finally</a:t>
            </a:r>
            <a:endParaRPr lang="en-US" dirty="0"/>
          </a:p>
        </p:txBody>
      </p:sp>
      <p:sp>
        <p:nvSpPr>
          <p:cNvPr id="6" name="Content Placeholder 5"/>
          <p:cNvSpPr>
            <a:spLocks noGrp="1"/>
          </p:cNvSpPr>
          <p:nvPr>
            <p:ph idx="1"/>
          </p:nvPr>
        </p:nvSpPr>
        <p:spPr>
          <a:xfrm>
            <a:off x="114304" y="1066800"/>
            <a:ext cx="9029696" cy="5791200"/>
          </a:xfrm>
        </p:spPr>
        <p:txBody>
          <a:bodyPr>
            <a:normAutofit/>
          </a:bodyPr>
          <a:lstStyle/>
          <a:p>
            <a:r>
              <a:rPr lang="en-US" dirty="0" smtClean="0">
                <a:solidFill>
                  <a:srgbClr val="002060"/>
                </a:solidFill>
                <a:latin typeface="Book Antiqua" pitchFamily="18" charset="0"/>
              </a:rPr>
              <a:t>The finally block is used to execute a given set of statements, whether an exception is thrown or not</a:t>
            </a:r>
            <a:r>
              <a:rPr lang="en-US" sz="1800" dirty="0" smtClean="0">
                <a:solidFill>
                  <a:srgbClr val="002060"/>
                </a:solidFill>
                <a:latin typeface="Book Antiqua" pitchFamily="18" charset="0"/>
              </a:rPr>
              <a:t>. </a:t>
            </a:r>
          </a:p>
          <a:p>
            <a:pPr lvl="2">
              <a:buNone/>
            </a:pPr>
            <a:r>
              <a:rPr lang="en-US" sz="1000" dirty="0" smtClean="0">
                <a:solidFill>
                  <a:srgbClr val="002060"/>
                </a:solidFill>
                <a:latin typeface="Book Antiqua" pitchFamily="18" charset="0"/>
              </a:rPr>
              <a:t>			</a:t>
            </a:r>
            <a:r>
              <a:rPr lang="en-US" dirty="0" smtClean="0">
                <a:solidFill>
                  <a:srgbClr val="002060"/>
                </a:solidFill>
                <a:latin typeface="Book Antiqua" pitchFamily="18" charset="0"/>
              </a:rPr>
              <a:t>try</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//statements that may cause an exception</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catch (…)</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//error handling code</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finally</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//statements to be executed</a:t>
            </a:r>
          </a:p>
          <a:p>
            <a:pPr lvl="2" indent="-342900">
              <a:buNone/>
            </a:pPr>
            <a:r>
              <a:rPr lang="en-US" dirty="0" smtClean="0">
                <a:solidFill>
                  <a:srgbClr val="002060"/>
                </a:solidFill>
                <a:latin typeface="Book Antiqua" pitchFamily="18" charset="0"/>
              </a:rPr>
              <a:t>			}</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692696"/>
          </a:xfrm>
        </p:spPr>
        <p:txBody>
          <a:bodyPr>
            <a:noAutofit/>
          </a:bodyPr>
          <a:lstStyle/>
          <a:p>
            <a:r>
              <a:rPr lang="en-US" dirty="0" smtClean="0">
                <a:latin typeface="Bell MT" pitchFamily="18" charset="0"/>
              </a:rPr>
              <a:t>Exception Class Hierarchy</a:t>
            </a:r>
            <a:endParaRPr lang="en-US" dirty="0">
              <a:latin typeface="Bell MT" pitchFamily="18" charset="0"/>
            </a:endParaRPr>
          </a:p>
        </p:txBody>
      </p:sp>
      <p:pic>
        <p:nvPicPr>
          <p:cNvPr id="5" name="Content Placeholder 4"/>
          <p:cNvPicPr>
            <a:picLocks noGrp="1" noChangeAspect="1" noChangeArrowheads="1"/>
          </p:cNvPicPr>
          <p:nvPr>
            <p:ph idx="1"/>
          </p:nvPr>
        </p:nvPicPr>
        <p:blipFill>
          <a:blip r:embed="rId3" cstate="print"/>
          <a:srcRect/>
          <a:stretch>
            <a:fillRect/>
          </a:stretch>
        </p:blipFill>
        <p:spPr bwMode="auto">
          <a:xfrm>
            <a:off x="0" y="620688"/>
            <a:ext cx="8243689" cy="5791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D13243-3D31-4DD5-8512-B28F7F2A6CD3}"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latin typeface="Bell MT" pitchFamily="18" charset="0"/>
              </a:rPr>
              <a:t>Members of Exception Classes</a:t>
            </a:r>
            <a:endParaRPr lang="en-US" dirty="0">
              <a:latin typeface="Bell MT" pitchFamily="18" charset="0"/>
            </a:endParaRPr>
          </a:p>
        </p:txBody>
      </p:sp>
      <p:sp>
        <p:nvSpPr>
          <p:cNvPr id="4" name="Content Placeholder 3"/>
          <p:cNvSpPr>
            <a:spLocks noGrp="1"/>
          </p:cNvSpPr>
          <p:nvPr>
            <p:ph idx="1"/>
          </p:nvPr>
        </p:nvSpPr>
        <p:spPr>
          <a:xfrm>
            <a:off x="251520" y="764704"/>
            <a:ext cx="8640960" cy="5328592"/>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Message: </a:t>
            </a:r>
          </a:p>
          <a:p>
            <a:pPr lvl="1"/>
            <a:r>
              <a:rPr lang="en-US" dirty="0" smtClean="0">
                <a:solidFill>
                  <a:srgbClr val="002060"/>
                </a:solidFill>
                <a:latin typeface="Book Antiqua" pitchFamily="18" charset="0"/>
              </a:rPr>
              <a:t>Returns a message that describes the current exception</a:t>
            </a:r>
          </a:p>
          <a:p>
            <a:r>
              <a:rPr lang="en-US" dirty="0" smtClean="0">
                <a:solidFill>
                  <a:srgbClr val="002060"/>
                </a:solidFill>
                <a:latin typeface="Book Antiqua" pitchFamily="18" charset="0"/>
              </a:rPr>
              <a:t>Source: </a:t>
            </a:r>
          </a:p>
          <a:p>
            <a:pPr marL="800100" lvl="1"/>
            <a:r>
              <a:rPr lang="en-US" dirty="0" smtClean="0">
                <a:solidFill>
                  <a:srgbClr val="002060"/>
                </a:solidFill>
                <a:latin typeface="Book Antiqua" pitchFamily="18" charset="0"/>
              </a:rPr>
              <a:t>It  Returns name of the assembly where the Exception was thrown</a:t>
            </a:r>
          </a:p>
          <a:p>
            <a:r>
              <a:rPr lang="en-US" dirty="0" smtClean="0">
                <a:solidFill>
                  <a:srgbClr val="002060"/>
                </a:solidFill>
                <a:latin typeface="Book Antiqua" pitchFamily="18" charset="0"/>
              </a:rPr>
              <a:t>Target Site: </a:t>
            </a:r>
          </a:p>
          <a:p>
            <a:pPr lvl="1"/>
            <a:r>
              <a:rPr lang="en-US" dirty="0" smtClean="0">
                <a:solidFill>
                  <a:srgbClr val="002060"/>
                </a:solidFill>
                <a:latin typeface="Book Antiqua" pitchFamily="18" charset="0"/>
              </a:rPr>
              <a:t>Gets the method that throws the current exception</a:t>
            </a:r>
          </a:p>
          <a:p>
            <a:pPr>
              <a:buNone/>
            </a:pPr>
            <a:endParaRPr lang="en-US"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ll MT" pitchFamily="18" charset="0"/>
              </a:rPr>
              <a:t>Members of Exception Classes</a:t>
            </a:r>
            <a:endParaRPr lang="en-IN" dirty="0"/>
          </a:p>
        </p:txBody>
      </p:sp>
      <p:sp>
        <p:nvSpPr>
          <p:cNvPr id="3" name="Content Placeholder 2"/>
          <p:cNvSpPr>
            <a:spLocks noGrp="1"/>
          </p:cNvSpPr>
          <p:nvPr>
            <p:ph idx="1"/>
          </p:nvPr>
        </p:nvSpPr>
        <p:spPr>
          <a:xfrm>
            <a:off x="179512" y="1124744"/>
            <a:ext cx="8568952" cy="4896544"/>
          </a:xfrm>
        </p:spPr>
        <p:txBody>
          <a:bodyPr>
            <a:normAutofit/>
          </a:bodyPr>
          <a:lstStyle/>
          <a:p>
            <a:r>
              <a:rPr lang="en-US" dirty="0" smtClean="0"/>
              <a:t>Stack trace: </a:t>
            </a:r>
          </a:p>
          <a:p>
            <a:pPr lvl="1"/>
            <a:r>
              <a:rPr lang="en-US" dirty="0" smtClean="0"/>
              <a:t>Provides complete information about exception in string format.</a:t>
            </a:r>
          </a:p>
          <a:p>
            <a:r>
              <a:rPr lang="en-US" dirty="0" smtClean="0"/>
              <a:t>Helplink: </a:t>
            </a:r>
          </a:p>
          <a:p>
            <a:pPr lvl="1"/>
            <a:r>
              <a:rPr lang="en-US" dirty="0" smtClean="0"/>
              <a:t>It is a link to Resource(that is a website or a Helpfile) which provides further information</a:t>
            </a:r>
          </a:p>
          <a:p>
            <a:r>
              <a:rPr lang="en-US" dirty="0" smtClean="0"/>
              <a:t>InnerException:</a:t>
            </a:r>
          </a:p>
          <a:p>
            <a:pPr lvl="1"/>
            <a:r>
              <a:rPr lang="en-US" dirty="0" smtClean="0"/>
              <a:t>This field is normally set to null</a:t>
            </a:r>
          </a:p>
          <a:p>
            <a:pPr lvl="1"/>
            <a:r>
              <a:rPr lang="en-US" dirty="0" smtClean="0"/>
              <a:t>When one exception occurs as a result of another exception the initial exceptions are held in this property.</a:t>
            </a:r>
          </a:p>
          <a:p>
            <a:pPr lvl="1"/>
            <a:r>
              <a:rPr lang="en-US" dirty="0" smtClean="0"/>
              <a:t>If there is no innerexception  then this property is null.</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16</a:t>
            </a:fld>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throw</a:t>
            </a:r>
            <a:endParaRPr lang="en-US" dirty="0"/>
          </a:p>
        </p:txBody>
      </p:sp>
      <p:sp>
        <p:nvSpPr>
          <p:cNvPr id="4" name="Content Placeholder 3"/>
          <p:cNvSpPr>
            <a:spLocks noGrp="1"/>
          </p:cNvSpPr>
          <p:nvPr>
            <p:ph idx="1"/>
          </p:nvPr>
        </p:nvSpPr>
        <p:spPr>
          <a:xfrm>
            <a:off x="251520" y="1124744"/>
            <a:ext cx="8640960" cy="4968552"/>
          </a:xfrm>
        </p:spPr>
        <p:txBody>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throw keyword is use to throw the exception explicitly</a:t>
            </a:r>
          </a:p>
          <a:p>
            <a:pPr>
              <a:buNone/>
            </a:pPr>
            <a:r>
              <a:rPr lang="en-US" dirty="0" smtClean="0">
                <a:solidFill>
                  <a:srgbClr val="002060"/>
                </a:solidFill>
                <a:latin typeface="Book Antiqua" pitchFamily="18" charset="0"/>
              </a:rPr>
              <a:t>		ExceptionClass object=new  ExceptionClass()</a:t>
            </a:r>
          </a:p>
          <a:p>
            <a:pPr>
              <a:buNone/>
            </a:pPr>
            <a:r>
              <a:rPr lang="en-US" dirty="0" smtClean="0">
                <a:solidFill>
                  <a:srgbClr val="002060"/>
                </a:solidFill>
                <a:latin typeface="Book Antiqua" pitchFamily="18" charset="0"/>
              </a:rPr>
              <a:t>		throw object;</a:t>
            </a:r>
          </a:p>
          <a:p>
            <a:pPr>
              <a:buNone/>
            </a:pPr>
            <a:r>
              <a:rPr lang="en-US" dirty="0" smtClean="0">
                <a:solidFill>
                  <a:srgbClr val="002060"/>
                </a:solidFill>
                <a:latin typeface="Book Antiqua" pitchFamily="18" charset="0"/>
              </a:rPr>
              <a:t>				or</a:t>
            </a:r>
          </a:p>
          <a:p>
            <a:pPr>
              <a:buNone/>
            </a:pPr>
            <a:r>
              <a:rPr lang="en-US" dirty="0" smtClean="0">
                <a:solidFill>
                  <a:srgbClr val="002060"/>
                </a:solidFill>
                <a:latin typeface="Book Antiqua" pitchFamily="18" charset="0"/>
              </a:rPr>
              <a:t>		throw new ExceptionClass();</a:t>
            </a:r>
            <a:endParaRPr lang="en-US"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Types of Exceptions</a:t>
            </a: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18</a:t>
            </a:fld>
            <a:endParaRPr lang="en-IN"/>
          </a:p>
        </p:txBody>
      </p:sp>
      <p:sp>
        <p:nvSpPr>
          <p:cNvPr id="7" name="Content Placeholder 6"/>
          <p:cNvSpPr>
            <a:spLocks noGrp="1"/>
          </p:cNvSpPr>
          <p:nvPr>
            <p:ph idx="1"/>
          </p:nvPr>
        </p:nvSpPr>
        <p:spPr>
          <a:xfrm>
            <a:off x="323528" y="1124744"/>
            <a:ext cx="8229600" cy="4525963"/>
          </a:xfrm>
        </p:spPr>
        <p:txBody>
          <a:bodyPr/>
          <a:lstStyle/>
          <a:p>
            <a:r>
              <a:rPr lang="en-US" dirty="0" smtClean="0"/>
              <a:t>Built In Exceptions </a:t>
            </a:r>
          </a:p>
          <a:p>
            <a:r>
              <a:rPr lang="en-US" dirty="0" smtClean="0"/>
              <a:t>User Defined Exceptions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052736"/>
          </a:xfrm>
        </p:spPr>
        <p:txBody>
          <a:bodyPr>
            <a:normAutofit/>
          </a:bodyPr>
          <a:lstStyle/>
          <a:p>
            <a:r>
              <a:rPr lang="en-US" dirty="0" smtClean="0"/>
              <a:t>Built in Exceptions</a:t>
            </a:r>
            <a:endParaRPr lang="en-US" dirty="0"/>
          </a:p>
        </p:txBody>
      </p:sp>
      <p:sp>
        <p:nvSpPr>
          <p:cNvPr id="4" name="Content Placeholder 3"/>
          <p:cNvSpPr>
            <a:spLocks noGrp="1"/>
          </p:cNvSpPr>
          <p:nvPr>
            <p:ph idx="1"/>
          </p:nvPr>
        </p:nvSpPr>
        <p:spPr>
          <a:xfrm>
            <a:off x="323528" y="1484784"/>
            <a:ext cx="8229600" cy="4525963"/>
          </a:xfrm>
        </p:spPr>
        <p:txBody>
          <a:bodyPr>
            <a:normAutofit/>
          </a:bodyPr>
          <a:lstStyle/>
          <a:p>
            <a:r>
              <a:rPr lang="en-US" sz="3000" dirty="0" smtClean="0">
                <a:solidFill>
                  <a:srgbClr val="002060"/>
                </a:solidFill>
                <a:latin typeface="Book Antiqua" pitchFamily="18" charset="0"/>
              </a:rPr>
              <a:t>Built in Exceptions are thrown by CLR</a:t>
            </a:r>
          </a:p>
          <a:p>
            <a:r>
              <a:rPr lang="en-US" sz="3000" dirty="0" smtClean="0">
                <a:solidFill>
                  <a:srgbClr val="002060"/>
                </a:solidFill>
                <a:latin typeface="Book Antiqua" pitchFamily="18" charset="0"/>
              </a:rPr>
              <a:t>All Standard Exceptions are derived from base class called </a:t>
            </a:r>
            <a:r>
              <a:rPr lang="en-US" sz="3000" b="1" dirty="0" smtClean="0">
                <a:solidFill>
                  <a:srgbClr val="002060"/>
                </a:solidFill>
                <a:latin typeface="Book Antiqua" pitchFamily="18" charset="0"/>
              </a:rPr>
              <a:t>System.SystemException</a:t>
            </a:r>
            <a:r>
              <a:rPr lang="en-US" sz="3000" dirty="0" smtClean="0">
                <a:solidFill>
                  <a:srgbClr val="002060"/>
                </a:solidFill>
                <a:latin typeface="Book Antiqua" pitchFamily="18" charset="0"/>
              </a:rPr>
              <a:t> class</a:t>
            </a:r>
          </a:p>
          <a:p>
            <a:endParaRPr lang="en-US" dirty="0">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052736"/>
          </a:xfrm>
        </p:spPr>
        <p:txBody>
          <a:bodyPr>
            <a:normAutofit/>
          </a:bodyPr>
          <a:lstStyle/>
          <a:p>
            <a:r>
              <a:rPr lang="en-US" dirty="0" smtClean="0"/>
              <a:t>Overview</a:t>
            </a:r>
            <a:endParaRPr lang="en-US" dirty="0"/>
          </a:p>
        </p:txBody>
      </p:sp>
      <p:sp>
        <p:nvSpPr>
          <p:cNvPr id="3" name="Content Placeholder 2"/>
          <p:cNvSpPr>
            <a:spLocks noGrp="1"/>
          </p:cNvSpPr>
          <p:nvPr>
            <p:ph idx="1"/>
          </p:nvPr>
        </p:nvSpPr>
        <p:spPr>
          <a:xfrm>
            <a:off x="114304" y="1066800"/>
            <a:ext cx="9029696" cy="5791200"/>
          </a:xfrm>
        </p:spPr>
        <p:txBody>
          <a:bodyPr>
            <a:noAutofit/>
          </a:bodyPr>
          <a:lstStyle/>
          <a:p>
            <a:pPr>
              <a:lnSpc>
                <a:spcPct val="150000"/>
              </a:lnSpc>
              <a:tabLst>
                <a:tab pos="521528" algn="l"/>
              </a:tabLst>
            </a:pPr>
            <a:r>
              <a:rPr lang="en-US" spc="-35" dirty="0" smtClean="0">
                <a:solidFill>
                  <a:srgbClr val="002060"/>
                </a:solidFill>
                <a:latin typeface="Book Antiqua" pitchFamily="18" charset="0"/>
              </a:rPr>
              <a:t>Define Exceptions </a:t>
            </a:r>
          </a:p>
          <a:p>
            <a:pPr>
              <a:lnSpc>
                <a:spcPct val="150000"/>
              </a:lnSpc>
              <a:tabLst>
                <a:tab pos="521528" algn="l"/>
              </a:tabLst>
            </a:pPr>
            <a:r>
              <a:rPr lang="en-US" spc="-35" dirty="0" smtClean="0">
                <a:solidFill>
                  <a:srgbClr val="002060"/>
                </a:solidFill>
                <a:latin typeface="Book Antiqua" pitchFamily="18" charset="0"/>
              </a:rPr>
              <a:t>Use try , catch , and  finally statements</a:t>
            </a:r>
          </a:p>
          <a:p>
            <a:pPr>
              <a:lnSpc>
                <a:spcPct val="150000"/>
              </a:lnSpc>
              <a:tabLst>
                <a:tab pos="521528" algn="l"/>
              </a:tabLst>
            </a:pPr>
            <a:r>
              <a:rPr lang="en-US" spc="-35" dirty="0" smtClean="0">
                <a:solidFill>
                  <a:srgbClr val="002060"/>
                </a:solidFill>
                <a:latin typeface="Book Antiqua" pitchFamily="18" charset="0"/>
              </a:rPr>
              <a:t>Describe exception categories</a:t>
            </a:r>
          </a:p>
          <a:p>
            <a:pPr>
              <a:lnSpc>
                <a:spcPct val="150000"/>
              </a:lnSpc>
              <a:tabLst>
                <a:tab pos="521528" algn="l"/>
              </a:tabLst>
            </a:pPr>
            <a:r>
              <a:rPr lang="en-US" spc="-35" dirty="0" smtClean="0">
                <a:solidFill>
                  <a:srgbClr val="002060"/>
                </a:solidFill>
                <a:latin typeface="Book Antiqua" pitchFamily="18" charset="0"/>
              </a:rPr>
              <a:t>Identify common exceptions</a:t>
            </a:r>
          </a:p>
          <a:p>
            <a:pPr>
              <a:lnSpc>
                <a:spcPct val="150000"/>
              </a:lnSpc>
              <a:tabLst>
                <a:tab pos="521528" algn="l"/>
              </a:tabLst>
            </a:pPr>
            <a:r>
              <a:rPr lang="en-US" spc="-35" dirty="0" smtClean="0">
                <a:solidFill>
                  <a:srgbClr val="002060"/>
                </a:solidFill>
                <a:latin typeface="Book Antiqua" pitchFamily="18" charset="0"/>
              </a:rPr>
              <a:t>User defined Exceptions</a:t>
            </a:r>
          </a:p>
        </p:txBody>
      </p:sp>
      <p:sp>
        <p:nvSpPr>
          <p:cNvPr id="4" name="Content Placeholder 3"/>
          <p:cNvSpPr>
            <a:spLocks noGrp="1"/>
          </p:cNvSpPr>
          <p:nvPr>
            <p:ph idx="4294967295"/>
          </p:nvPr>
        </p:nvSpPr>
        <p:spPr>
          <a:xfrm>
            <a:off x="2971800" y="6400800"/>
            <a:ext cx="6172200" cy="457200"/>
          </a:xfrm>
        </p:spPr>
        <p:txBody>
          <a:bodyPr>
            <a:normAutofit fontScale="92500" lnSpcReduction="10000"/>
          </a:bodyPr>
          <a:lstStyle/>
          <a:p>
            <a:endParaRPr lang="en-US" dirty="0">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Exceptions</a:t>
            </a:r>
            <a:endParaRPr lang="en-IN" dirty="0"/>
          </a:p>
        </p:txBody>
      </p:sp>
      <p:sp>
        <p:nvSpPr>
          <p:cNvPr id="3" name="Content Placeholder 2"/>
          <p:cNvSpPr>
            <a:spLocks noGrp="1"/>
          </p:cNvSpPr>
          <p:nvPr>
            <p:ph idx="1"/>
          </p:nvPr>
        </p:nvSpPr>
        <p:spPr>
          <a:xfrm>
            <a:off x="0" y="980728"/>
            <a:ext cx="8892480" cy="5256584"/>
          </a:xfrm>
        </p:spPr>
        <p:txBody>
          <a:bodyPr>
            <a:normAutofit fontScale="85000" lnSpcReduction="20000"/>
          </a:bodyPr>
          <a:lstStyle/>
          <a:p>
            <a:r>
              <a:rPr lang="en-US" sz="3000" b="1" dirty="0" smtClean="0"/>
              <a:t>Overflow Exception: </a:t>
            </a:r>
            <a:r>
              <a:rPr lang="en-US" sz="3000" dirty="0" smtClean="0"/>
              <a:t>When an arithmetic overflow occurs</a:t>
            </a:r>
          </a:p>
          <a:p>
            <a:r>
              <a:rPr lang="en-US" sz="3000" b="1" dirty="0" smtClean="0"/>
              <a:t>IndexOutOfRangeException:</a:t>
            </a:r>
            <a:r>
              <a:rPr lang="en-US" sz="3000" dirty="0" smtClean="0"/>
              <a:t> Array Index is Out of bounds</a:t>
            </a:r>
          </a:p>
          <a:p>
            <a:r>
              <a:rPr lang="en-US" sz="3000" b="1" dirty="0" smtClean="0"/>
              <a:t>Format Exception: </a:t>
            </a:r>
            <a:r>
              <a:rPr lang="en-US" sz="3000" dirty="0" smtClean="0"/>
              <a:t>Input string  not in the correct format</a:t>
            </a:r>
          </a:p>
          <a:p>
            <a:r>
              <a:rPr lang="en-US" sz="3000" b="1" dirty="0" smtClean="0"/>
              <a:t>DivideByZeroException:</a:t>
            </a:r>
            <a:r>
              <a:rPr lang="en-US" sz="3000" dirty="0" smtClean="0"/>
              <a:t>Denominator is 0</a:t>
            </a:r>
          </a:p>
          <a:p>
            <a:r>
              <a:rPr lang="en-US" sz="3000" b="1" dirty="0" smtClean="0"/>
              <a:t>FileNotFoundException:</a:t>
            </a:r>
            <a:r>
              <a:rPr lang="en-US" sz="3000" dirty="0" smtClean="0"/>
              <a:t>Input file does not Exist</a:t>
            </a:r>
          </a:p>
          <a:p>
            <a:r>
              <a:rPr lang="en-US" sz="3000" b="1" dirty="0" smtClean="0"/>
              <a:t>ArrayTypeMismatchException: </a:t>
            </a:r>
            <a:r>
              <a:rPr lang="en-US" sz="3000" dirty="0" smtClean="0"/>
              <a:t>Type of value is incompatible with the type of the array</a:t>
            </a:r>
          </a:p>
          <a:p>
            <a:r>
              <a:rPr lang="en-US" sz="3000" b="1" dirty="0" smtClean="0"/>
              <a:t>InvalidCastException:</a:t>
            </a:r>
            <a:r>
              <a:rPr lang="en-US" sz="3000" dirty="0" smtClean="0"/>
              <a:t> When specified cast is Invalid</a:t>
            </a:r>
          </a:p>
          <a:p>
            <a:r>
              <a:rPr lang="en-US" sz="3000" b="1" dirty="0" smtClean="0"/>
              <a:t>NullReferenceException:</a:t>
            </a:r>
            <a:r>
              <a:rPr lang="en-US" sz="3000" dirty="0" smtClean="0"/>
              <a:t> Try to operate on a null reference</a:t>
            </a:r>
          </a:p>
          <a:p>
            <a:r>
              <a:rPr lang="en-US" sz="3000" b="1" dirty="0" smtClean="0"/>
              <a:t>OutOfMemoryException:</a:t>
            </a:r>
            <a:r>
              <a:rPr lang="en-US" sz="3000" dirty="0" smtClean="0"/>
              <a:t> Insufficient free memory</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124744"/>
          </a:xfrm>
        </p:spPr>
        <p:txBody>
          <a:bodyPr>
            <a:normAutofit/>
          </a:bodyPr>
          <a:lstStyle/>
          <a:p>
            <a:r>
              <a:rPr lang="en-US" dirty="0" smtClean="0"/>
              <a:t>User Defined Exceptions</a:t>
            </a:r>
            <a:endParaRPr lang="en-US" dirty="0"/>
          </a:p>
        </p:txBody>
      </p:sp>
      <p:sp>
        <p:nvSpPr>
          <p:cNvPr id="4" name="Content Placeholder 3"/>
          <p:cNvSpPr>
            <a:spLocks noGrp="1"/>
          </p:cNvSpPr>
          <p:nvPr>
            <p:ph idx="1"/>
          </p:nvPr>
        </p:nvSpPr>
        <p:spPr>
          <a:xfrm>
            <a:off x="179512" y="1196752"/>
            <a:ext cx="8964488" cy="4968552"/>
          </a:xfrm>
        </p:spPr>
        <p:txBody>
          <a:bodyPr>
            <a:normAutofit/>
          </a:bodyPr>
          <a:lstStyle/>
          <a:p>
            <a:r>
              <a:rPr lang="en-US" dirty="0" smtClean="0">
                <a:solidFill>
                  <a:srgbClr val="002060"/>
                </a:solidFill>
                <a:latin typeface="Book Antiqua" pitchFamily="18" charset="0"/>
              </a:rPr>
              <a:t>In C# ,we can create our own exception classes. Such kind of exceptions are known as user-defined exceptions.</a:t>
            </a:r>
          </a:p>
          <a:p>
            <a:r>
              <a:rPr lang="en-US" dirty="0" smtClean="0">
                <a:solidFill>
                  <a:srgbClr val="002060"/>
                </a:solidFill>
                <a:latin typeface="Book Antiqua" pitchFamily="18" charset="0"/>
              </a:rPr>
              <a:t>The Exception class is base class for all the exceptions in c#.</a:t>
            </a:r>
          </a:p>
          <a:p>
            <a:r>
              <a:rPr lang="en-US" dirty="0" smtClean="0">
                <a:solidFill>
                  <a:srgbClr val="002060"/>
                </a:solidFill>
                <a:latin typeface="Book Antiqua" pitchFamily="18" charset="0"/>
              </a:rPr>
              <a:t>The user-defined exception classes must follow the hierarchy of either the exception class or one of the standard inherited class.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Exceptions</a:t>
            </a:r>
            <a:endParaRPr lang="en-IN" dirty="0"/>
          </a:p>
        </p:txBody>
      </p:sp>
      <p:sp>
        <p:nvSpPr>
          <p:cNvPr id="3" name="Content Placeholder 2"/>
          <p:cNvSpPr>
            <a:spLocks noGrp="1"/>
          </p:cNvSpPr>
          <p:nvPr>
            <p:ph idx="1"/>
          </p:nvPr>
        </p:nvSpPr>
        <p:spPr>
          <a:xfrm>
            <a:off x="251520" y="1052736"/>
            <a:ext cx="8568952" cy="5040560"/>
          </a:xfrm>
        </p:spPr>
        <p:txBody>
          <a:bodyPr/>
          <a:lstStyle/>
          <a:p>
            <a:r>
              <a:rPr lang="en-US" dirty="0" smtClean="0"/>
              <a:t>User-defined exception classes are inherited from the ApplicationException class</a:t>
            </a:r>
          </a:p>
          <a:p>
            <a:pPr>
              <a:buNone/>
            </a:pPr>
            <a:r>
              <a:rPr lang="en-US" dirty="0" smtClean="0"/>
              <a:t>   Ex: class bankexception:ApplicationException</a:t>
            </a:r>
          </a:p>
          <a:p>
            <a:r>
              <a:rPr lang="en-US" dirty="0" smtClean="0"/>
              <a:t>To Implement user-defined exceptions you need to raise your exception and throw an object of the user-defined exception class</a:t>
            </a:r>
          </a:p>
          <a:p>
            <a:r>
              <a:rPr lang="en-US" dirty="0" smtClean="0"/>
              <a:t>We can use the throw statement to raise user defined exceptions .</a:t>
            </a:r>
          </a:p>
          <a:p>
            <a:pPr>
              <a:buNone/>
            </a:pPr>
            <a:r>
              <a:rPr lang="en-US" dirty="0" smtClean="0"/>
              <a:t>		throw new bankexception()</a:t>
            </a:r>
          </a:p>
          <a:p>
            <a:endParaRPr lang="en-US" dirty="0" smtClean="0"/>
          </a:p>
          <a:p>
            <a:endParaRPr lang="en-IN" dirty="0"/>
          </a:p>
        </p:txBody>
      </p:sp>
      <p:sp>
        <p:nvSpPr>
          <p:cNvPr id="4" name="Footer Placeholder 3"/>
          <p:cNvSpPr>
            <a:spLocks noGrp="1"/>
          </p:cNvSpPr>
          <p:nvPr>
            <p:ph type="ftr" sz="quarter" idx="4294967295"/>
          </p:nvPr>
        </p:nvSpPr>
        <p:spPr>
          <a:xfrm>
            <a:off x="1691680" y="6353944"/>
            <a:ext cx="7452320" cy="504056"/>
          </a:xfrm>
          <a:prstGeom prst="rect">
            <a:avLst/>
          </a:prstGeom>
        </p:spPr>
        <p:txBody>
          <a:bodyPr/>
          <a:lstStyle/>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22</a:t>
            </a:fld>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t>User Defined Exceptions</a:t>
            </a:r>
            <a:endParaRPr lang="en-US" dirty="0"/>
          </a:p>
        </p:txBody>
      </p:sp>
      <p:sp>
        <p:nvSpPr>
          <p:cNvPr id="5" name="Rounded Rectangle 4"/>
          <p:cNvSpPr/>
          <p:nvPr/>
        </p:nvSpPr>
        <p:spPr>
          <a:xfrm>
            <a:off x="323528" y="908720"/>
            <a:ext cx="8305800" cy="5327104"/>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dirty="0" smtClean="0">
                <a:solidFill>
                  <a:srgbClr val="002060"/>
                </a:solidFill>
                <a:latin typeface="Book Antiqua" pitchFamily="18" charset="0"/>
              </a:rPr>
              <a:t>class BankException:ApplicationException  //user-defined exception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 write here</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class Transaction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public void Withdraw()</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try</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//statements</a:t>
            </a:r>
          </a:p>
          <a:p>
            <a:pPr>
              <a:buNone/>
            </a:pPr>
            <a:r>
              <a:rPr lang="en-US" dirty="0" smtClean="0">
                <a:solidFill>
                  <a:srgbClr val="002060"/>
                </a:solidFill>
                <a:latin typeface="Book Antiqua" pitchFamily="18" charset="0"/>
              </a:rPr>
              <a:t>			throw new BankException();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catch(BankException object)</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//statements</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24</a:t>
            </a:fld>
            <a:endParaRPr lang="en-IN"/>
          </a:p>
        </p:txBody>
      </p:sp>
      <p:sp>
        <p:nvSpPr>
          <p:cNvPr id="5" name="Footer Placeholder 4"/>
          <p:cNvSpPr>
            <a:spLocks noGrp="1"/>
          </p:cNvSpPr>
          <p:nvPr>
            <p:ph type="ftr" sz="quarter" idx="4294967295"/>
          </p:nvPr>
        </p:nvSpPr>
        <p:spPr>
          <a:xfrm>
            <a:off x="1691680" y="6353944"/>
            <a:ext cx="7452320" cy="504056"/>
          </a:xfrm>
          <a:prstGeom prst="rect">
            <a:avLst/>
          </a:prstGeom>
        </p:spPr>
        <p:txBody>
          <a:bodyPr/>
          <a:lstStyle/>
          <a:p>
            <a:endParaRPr lang="en-IN" dirty="0"/>
          </a:p>
        </p:txBody>
      </p:sp>
      <p:sp>
        <p:nvSpPr>
          <p:cNvPr id="6" name="Rounded Rectangle 5"/>
          <p:cNvSpPr/>
          <p:nvPr/>
        </p:nvSpPr>
        <p:spPr>
          <a:xfrm>
            <a:off x="179512" y="980728"/>
            <a:ext cx="8712968" cy="51125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rgbClr val="002060"/>
                </a:solidFill>
                <a:latin typeface="Book Antiqua" pitchFamily="18" charset="0"/>
              </a:rPr>
              <a:t>1.How to Throw Exceptions explicitly</a:t>
            </a:r>
          </a:p>
          <a:p>
            <a:r>
              <a:rPr lang="en-IN" sz="2800" dirty="0" smtClean="0">
                <a:solidFill>
                  <a:srgbClr val="002060"/>
                </a:solidFill>
                <a:latin typeface="Book Antiqua" pitchFamily="18" charset="0"/>
              </a:rPr>
              <a:t>A. By Using throw keyword.</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2.Exception are Caught by</a:t>
            </a:r>
          </a:p>
          <a:p>
            <a:r>
              <a:rPr lang="en-IN" sz="2800" dirty="0" smtClean="0">
                <a:solidFill>
                  <a:srgbClr val="002060"/>
                </a:solidFill>
                <a:latin typeface="Book Antiqua" pitchFamily="18" charset="0"/>
              </a:rPr>
              <a:t>A. CLR</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3.Can we create User-Defined Exceptions</a:t>
            </a:r>
          </a:p>
          <a:p>
            <a:r>
              <a:rPr lang="en-IN" sz="2800" dirty="0" smtClean="0">
                <a:solidFill>
                  <a:srgbClr val="002060"/>
                </a:solidFill>
                <a:latin typeface="Book Antiqua" pitchFamily="18" charset="0"/>
              </a:rPr>
              <a:t>A.Yes</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4.User-Defined Exceptions are inherited from</a:t>
            </a:r>
          </a:p>
          <a:p>
            <a:r>
              <a:rPr lang="en-IN" sz="2800" dirty="0" smtClean="0">
                <a:solidFill>
                  <a:srgbClr val="002060"/>
                </a:solidFill>
                <a:latin typeface="Book Antiqua" pitchFamily="18" charset="0"/>
              </a:rPr>
              <a:t>A. ApplicationException class</a:t>
            </a:r>
            <a:endParaRPr lang="en-IN" sz="28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 calcmode="lin" valueType="num">
                                      <p:cBhvr additive="base">
                                        <p:cTn id="49"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25</a:t>
            </a:fld>
            <a:endParaRPr lang="en-IN"/>
          </a:p>
        </p:txBody>
      </p:sp>
      <p:sp>
        <p:nvSpPr>
          <p:cNvPr id="6" name="Rounded Rectangle 5"/>
          <p:cNvSpPr/>
          <p:nvPr/>
        </p:nvSpPr>
        <p:spPr>
          <a:xfrm>
            <a:off x="179512" y="980728"/>
            <a:ext cx="8712968" cy="51125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800" dirty="0" smtClean="0">
                <a:solidFill>
                  <a:srgbClr val="002060"/>
                </a:solidFill>
                <a:latin typeface="Book Antiqua" pitchFamily="18" charset="0"/>
              </a:rPr>
              <a:t>1.Which of the following will get executed even when an exception is not thrown?</a:t>
            </a:r>
          </a:p>
          <a:p>
            <a:pPr>
              <a:buNone/>
            </a:pPr>
            <a:r>
              <a:rPr lang="en-US" sz="2800" dirty="0" smtClean="0">
                <a:solidFill>
                  <a:srgbClr val="002060"/>
                </a:solidFill>
              </a:rPr>
              <a:t>     A</a:t>
            </a:r>
            <a:r>
              <a:rPr lang="en-US" sz="2800" dirty="0" smtClean="0">
                <a:solidFill>
                  <a:srgbClr val="002060"/>
                </a:solidFill>
                <a:latin typeface="Book Antiqua" pitchFamily="18" charset="0"/>
              </a:rPr>
              <a:t>.Try</a:t>
            </a:r>
            <a:r>
              <a:rPr lang="en-US" sz="2800" dirty="0" smtClean="0">
                <a:solidFill>
                  <a:srgbClr val="002060"/>
                </a:solidFill>
              </a:rPr>
              <a:t> B</a:t>
            </a:r>
            <a:r>
              <a:rPr lang="en-US" sz="2800" dirty="0" smtClean="0">
                <a:solidFill>
                  <a:srgbClr val="002060"/>
                </a:solidFill>
                <a:latin typeface="Book Antiqua" pitchFamily="18" charset="0"/>
              </a:rPr>
              <a:t>.final</a:t>
            </a:r>
            <a:r>
              <a:rPr lang="en-US" sz="2800" dirty="0" smtClean="0">
                <a:solidFill>
                  <a:srgbClr val="002060"/>
                </a:solidFill>
              </a:rPr>
              <a:t> C</a:t>
            </a:r>
            <a:r>
              <a:rPr lang="en-US" sz="2800" dirty="0" smtClean="0">
                <a:solidFill>
                  <a:srgbClr val="002060"/>
                </a:solidFill>
                <a:latin typeface="Book Antiqua" pitchFamily="18" charset="0"/>
              </a:rPr>
              <a:t>.catch</a:t>
            </a:r>
            <a:r>
              <a:rPr lang="en-US" sz="2800" dirty="0" smtClean="0">
                <a:solidFill>
                  <a:srgbClr val="002060"/>
                </a:solidFill>
              </a:rPr>
              <a:t> D</a:t>
            </a:r>
            <a:r>
              <a:rPr lang="en-US" sz="2800" dirty="0" smtClean="0">
                <a:solidFill>
                  <a:srgbClr val="002060"/>
                </a:solidFill>
                <a:latin typeface="Book Antiqua" pitchFamily="18" charset="0"/>
              </a:rPr>
              <a:t>.finally</a:t>
            </a:r>
          </a:p>
          <a:p>
            <a:pPr>
              <a:buNone/>
            </a:pPr>
            <a:r>
              <a:rPr lang="en-US" sz="2800" dirty="0" smtClean="0">
                <a:solidFill>
                  <a:srgbClr val="002060"/>
                </a:solidFill>
                <a:latin typeface="Book Antiqua" pitchFamily="18" charset="0"/>
              </a:rPr>
              <a:t>     A. D</a:t>
            </a:r>
          </a:p>
          <a:p>
            <a:pPr>
              <a:buNone/>
            </a:pPr>
            <a:r>
              <a:rPr lang="en-US" sz="2800" dirty="0" smtClean="0">
                <a:solidFill>
                  <a:srgbClr val="002060"/>
                </a:solidFill>
                <a:latin typeface="Book Antiqua" pitchFamily="18" charset="0"/>
              </a:rPr>
              <a:t>2.How many finally blocks is allowed in a try catch block</a:t>
            </a:r>
          </a:p>
          <a:p>
            <a:pPr>
              <a:buNone/>
            </a:pPr>
            <a:r>
              <a:rPr lang="en-US" sz="2800" dirty="0" smtClean="0">
                <a:solidFill>
                  <a:srgbClr val="002060"/>
                </a:solidFill>
              </a:rPr>
              <a:t>    A.</a:t>
            </a:r>
            <a:r>
              <a:rPr lang="en-US" sz="2800" dirty="0" smtClean="0">
                <a:solidFill>
                  <a:srgbClr val="002060"/>
                </a:solidFill>
                <a:latin typeface="Book Antiqua" pitchFamily="18" charset="0"/>
              </a:rPr>
              <a:t> One </a:t>
            </a:r>
            <a:r>
              <a:rPr lang="en-US" sz="2800" dirty="0" smtClean="0">
                <a:solidFill>
                  <a:srgbClr val="002060"/>
                </a:solidFill>
              </a:rPr>
              <a:t>B</a:t>
            </a:r>
            <a:r>
              <a:rPr lang="en-US" sz="2800" dirty="0" smtClean="0">
                <a:solidFill>
                  <a:srgbClr val="002060"/>
                </a:solidFill>
                <a:latin typeface="Book Antiqua" pitchFamily="18" charset="0"/>
              </a:rPr>
              <a:t>.equivalent to number of catch statements </a:t>
            </a:r>
            <a:r>
              <a:rPr lang="en-US" sz="2800" dirty="0" smtClean="0">
                <a:solidFill>
                  <a:srgbClr val="002060"/>
                </a:solidFill>
              </a:rPr>
              <a:t>C</a:t>
            </a:r>
            <a:r>
              <a:rPr lang="en-US" sz="2800" dirty="0" smtClean="0">
                <a:solidFill>
                  <a:srgbClr val="002060"/>
                </a:solidFill>
                <a:latin typeface="Book Antiqua" pitchFamily="18" charset="0"/>
              </a:rPr>
              <a:t>.many</a:t>
            </a:r>
            <a:r>
              <a:rPr lang="en-US" sz="2800" dirty="0" smtClean="0">
                <a:solidFill>
                  <a:srgbClr val="002060"/>
                </a:solidFill>
              </a:rPr>
              <a:t> D</a:t>
            </a:r>
            <a:r>
              <a:rPr lang="en-US" sz="2800" dirty="0" smtClean="0">
                <a:solidFill>
                  <a:srgbClr val="002060"/>
                </a:solidFill>
                <a:latin typeface="Book Antiqua" pitchFamily="18" charset="0"/>
              </a:rPr>
              <a:t>.Two</a:t>
            </a:r>
          </a:p>
          <a:p>
            <a:pPr>
              <a:buNone/>
            </a:pPr>
            <a:r>
              <a:rPr lang="en-US" sz="2800" dirty="0" smtClean="0">
                <a:solidFill>
                  <a:srgbClr val="002060"/>
                </a:solidFill>
                <a:latin typeface="Book Antiqua" pitchFamily="18" charset="0"/>
              </a:rPr>
              <a:t>     A. D</a:t>
            </a:r>
          </a:p>
          <a:p>
            <a:pPr>
              <a:buNone/>
            </a:pPr>
            <a:r>
              <a:rPr lang="en-US" sz="2800" dirty="0" smtClean="0">
                <a:solidFill>
                  <a:srgbClr val="002060"/>
                </a:solidFill>
                <a:latin typeface="Book Antiqua" pitchFamily="18" charset="0"/>
              </a:rPr>
              <a:t>3 Can two catch blocks be executed?</a:t>
            </a:r>
          </a:p>
          <a:p>
            <a:pPr>
              <a:buNone/>
            </a:pPr>
            <a:r>
              <a:rPr lang="en-US" sz="2800" dirty="0" smtClean="0">
                <a:solidFill>
                  <a:srgbClr val="002060"/>
                </a:solidFill>
                <a:latin typeface="Book Antiqua" pitchFamily="18" charset="0"/>
              </a:rPr>
              <a:t>   </a:t>
            </a:r>
            <a:r>
              <a:rPr lang="en-US" sz="2800" dirty="0" smtClean="0">
                <a:solidFill>
                  <a:srgbClr val="002060"/>
                </a:solidFill>
              </a:rPr>
              <a:t>A</a:t>
            </a:r>
            <a:r>
              <a:rPr lang="en-US" sz="2800" dirty="0" smtClean="0">
                <a:solidFill>
                  <a:srgbClr val="002060"/>
                </a:solidFill>
                <a:latin typeface="Book Antiqua" pitchFamily="18" charset="0"/>
              </a:rPr>
              <a:t>.No  </a:t>
            </a:r>
            <a:r>
              <a:rPr lang="en-US" sz="2800" dirty="0" smtClean="0">
                <a:solidFill>
                  <a:srgbClr val="002060"/>
                </a:solidFill>
              </a:rPr>
              <a:t>B</a:t>
            </a:r>
            <a:r>
              <a:rPr lang="en-US" sz="2800" dirty="0" smtClean="0">
                <a:solidFill>
                  <a:srgbClr val="002060"/>
                </a:solidFill>
                <a:latin typeface="Book Antiqua" pitchFamily="18" charset="0"/>
              </a:rPr>
              <a:t>.yes </a:t>
            </a:r>
            <a:r>
              <a:rPr lang="en-US" sz="2800" dirty="0" smtClean="0">
                <a:solidFill>
                  <a:srgbClr val="002060"/>
                </a:solidFill>
              </a:rPr>
              <a:t> C</a:t>
            </a:r>
            <a:r>
              <a:rPr lang="en-US" sz="2800" dirty="0" smtClean="0">
                <a:solidFill>
                  <a:srgbClr val="002060"/>
                </a:solidFill>
                <a:latin typeface="Book Antiqua" pitchFamily="18" charset="0"/>
              </a:rPr>
              <a:t>.We cant say D. None </a:t>
            </a:r>
          </a:p>
          <a:p>
            <a:pPr>
              <a:buNone/>
            </a:pPr>
            <a:r>
              <a:rPr lang="en-US" sz="2800" dirty="0" smtClean="0">
                <a:solidFill>
                  <a:srgbClr val="002060"/>
                </a:solidFill>
                <a:latin typeface="Book Antiqua" pitchFamily="18" charset="0"/>
              </a:rPr>
              <a:t>   A. A</a:t>
            </a:r>
            <a:endParaRPr lang="en-IN" sz="28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CYU</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26</a:t>
            </a:fld>
            <a:endParaRPr lang="en-IN"/>
          </a:p>
        </p:txBody>
      </p:sp>
      <p:sp>
        <p:nvSpPr>
          <p:cNvPr id="6" name="Rounded Rectangle 5"/>
          <p:cNvSpPr/>
          <p:nvPr/>
        </p:nvSpPr>
        <p:spPr>
          <a:xfrm>
            <a:off x="251520" y="1268760"/>
            <a:ext cx="8568952" cy="48965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400" dirty="0" smtClean="0">
                <a:solidFill>
                  <a:srgbClr val="002060"/>
                </a:solidFill>
                <a:latin typeface="Book Antiqua" pitchFamily="18" charset="0"/>
              </a:rPr>
              <a:t>Explain different types of exceptions </a:t>
            </a:r>
          </a:p>
          <a:p>
            <a:pPr marL="457200" indent="-457200">
              <a:buAutoNum type="alphaUcPeriod"/>
            </a:pPr>
            <a:r>
              <a:rPr lang="en-US" sz="2400" dirty="0" smtClean="0">
                <a:solidFill>
                  <a:srgbClr val="002060"/>
                </a:solidFill>
                <a:latin typeface="Book Antiqua" pitchFamily="18" charset="0"/>
              </a:rPr>
              <a:t>Built In Exceptions  and User Defined Exceptions</a:t>
            </a:r>
          </a:p>
          <a:p>
            <a:r>
              <a:rPr lang="en-US" sz="2400" dirty="0" smtClean="0">
                <a:solidFill>
                  <a:srgbClr val="002060"/>
                </a:solidFill>
                <a:latin typeface="Book Antiqua" pitchFamily="18" charset="0"/>
              </a:rPr>
              <a:t>Built in Exceptions are thrown by CLR.All Standard Exceptions are derived from base class called</a:t>
            </a:r>
          </a:p>
          <a:p>
            <a:r>
              <a:rPr lang="en-US" sz="2400" dirty="0" smtClean="0">
                <a:solidFill>
                  <a:srgbClr val="002060"/>
                </a:solidFill>
                <a:latin typeface="Book Antiqua" pitchFamily="18" charset="0"/>
              </a:rPr>
              <a:t>System.SystemException class . we can create our own exception classes. Such kind of exceptions are known as user-defined exceptions.</a:t>
            </a:r>
          </a:p>
          <a:p>
            <a:pPr marL="457200" indent="-457200"/>
            <a:r>
              <a:rPr lang="en-US" sz="2400" dirty="0" smtClean="0">
                <a:solidFill>
                  <a:srgbClr val="002060"/>
                </a:solidFill>
                <a:latin typeface="Book Antiqua" pitchFamily="18" charset="0"/>
              </a:rPr>
              <a:t>2. What is fianally</a:t>
            </a:r>
          </a:p>
          <a:p>
            <a:pPr marL="457200" indent="-457200">
              <a:buAutoNum type="alphaUcPeriod"/>
            </a:pPr>
            <a:r>
              <a:rPr lang="en-US" sz="2400" dirty="0" smtClean="0">
                <a:solidFill>
                  <a:srgbClr val="002060"/>
                </a:solidFill>
                <a:latin typeface="Book Antiqua" pitchFamily="18" charset="0"/>
              </a:rPr>
              <a:t>The finally block is used to execute a given set of </a:t>
            </a:r>
          </a:p>
          <a:p>
            <a:pPr marL="457200" indent="-457200"/>
            <a:r>
              <a:rPr lang="en-US" sz="2400" dirty="0" smtClean="0">
                <a:solidFill>
                  <a:srgbClr val="002060"/>
                </a:solidFill>
                <a:latin typeface="Book Antiqua" pitchFamily="18" charset="0"/>
              </a:rPr>
              <a:t>statements, whether an exception is thrown or not thrown. </a:t>
            </a:r>
          </a:p>
          <a:p>
            <a:pPr marL="457200" indent="-457200"/>
            <a:r>
              <a:rPr lang="en-US" sz="2400" dirty="0" smtClean="0">
                <a:solidFill>
                  <a:srgbClr val="002060"/>
                </a:solidFill>
                <a:latin typeface="Book Antiqua" pitchFamily="18" charset="0"/>
              </a:rPr>
              <a:t>For example, if you open a file, it must be closed whether </a:t>
            </a:r>
          </a:p>
          <a:p>
            <a:pPr marL="457200" indent="-457200"/>
            <a:r>
              <a:rPr lang="en-US" sz="2400" dirty="0" smtClean="0">
                <a:solidFill>
                  <a:srgbClr val="002060"/>
                </a:solidFill>
                <a:latin typeface="Book Antiqua" pitchFamily="18" charset="0"/>
              </a:rPr>
              <a:t>an exception is raised or not.</a:t>
            </a:r>
          </a:p>
          <a:p>
            <a:pPr marL="457200" indent="-457200"/>
            <a:endParaRPr lang="en-IN" sz="2400" dirty="0" smtClean="0">
              <a:solidFill>
                <a:srgbClr val="002060"/>
              </a:solidFill>
              <a:latin typeface="Book Antiqua" pitchFamily="18" charset="0"/>
            </a:endParaRPr>
          </a:p>
          <a:p>
            <a:pPr marL="457200" indent="-457200"/>
            <a:endParaRPr lang="en-IN" sz="24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 calcmode="lin" valueType="num">
                                      <p:cBhvr additive="base">
                                        <p:cTn id="3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492896"/>
            <a:ext cx="7772400" cy="1470025"/>
          </a:xfrm>
        </p:spPr>
        <p:txBody>
          <a:bodyPr/>
          <a:lstStyle/>
          <a:p>
            <a:r>
              <a:rPr lang="en-US" dirty="0" smtClean="0"/>
              <a:t>Collections and Generics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79512" y="1196752"/>
            <a:ext cx="8229600" cy="4525963"/>
          </a:xfrm>
        </p:spPr>
        <p:txBody>
          <a:bodyPr>
            <a:noAutofit/>
          </a:bodyPr>
          <a:lstStyle/>
          <a:p>
            <a:pPr>
              <a:lnSpc>
                <a:spcPct val="150000"/>
              </a:lnSpc>
              <a:tabLst>
                <a:tab pos="521528" algn="l"/>
              </a:tabLst>
            </a:pPr>
            <a:r>
              <a:rPr lang="en-US" sz="2400" spc="-35" dirty="0" smtClean="0">
                <a:solidFill>
                  <a:srgbClr val="002060"/>
                </a:solidFill>
                <a:latin typeface="Book Antiqua" pitchFamily="18" charset="0"/>
              </a:rPr>
              <a:t>Arraylist,Hashtable,SortedList</a:t>
            </a:r>
          </a:p>
          <a:p>
            <a:pPr>
              <a:lnSpc>
                <a:spcPct val="150000"/>
              </a:lnSpc>
              <a:tabLst>
                <a:tab pos="521528" algn="l"/>
              </a:tabLst>
            </a:pPr>
            <a:r>
              <a:rPr lang="en-US" sz="2400" spc="-35" dirty="0" smtClean="0">
                <a:solidFill>
                  <a:srgbClr val="002060"/>
                </a:solidFill>
                <a:latin typeface="Book Antiqua" pitchFamily="18" charset="0"/>
              </a:rPr>
              <a:t>Stack,Queue,Hashset</a:t>
            </a:r>
          </a:p>
          <a:p>
            <a:pPr>
              <a:lnSpc>
                <a:spcPct val="150000"/>
              </a:lnSpc>
              <a:tabLst>
                <a:tab pos="521528" algn="l"/>
              </a:tabLst>
            </a:pPr>
            <a:r>
              <a:rPr lang="en-US" sz="2400" spc="-35" dirty="0" smtClean="0">
                <a:solidFill>
                  <a:srgbClr val="002060"/>
                </a:solidFill>
                <a:latin typeface="Book Antiqua" pitchFamily="18" charset="0"/>
              </a:rPr>
              <a:t>Icollection,Ilist,Ienumarable,Iclonalble Interfaces</a:t>
            </a:r>
          </a:p>
          <a:p>
            <a:pPr>
              <a:lnSpc>
                <a:spcPct val="150000"/>
              </a:lnSpc>
              <a:tabLst>
                <a:tab pos="521528" algn="l"/>
              </a:tabLst>
            </a:pPr>
            <a:r>
              <a:rPr lang="en-US" sz="2400" spc="-35" dirty="0" smtClean="0">
                <a:solidFill>
                  <a:srgbClr val="002060"/>
                </a:solidFill>
                <a:latin typeface="Book Antiqua" pitchFamily="18" charset="0"/>
              </a:rPr>
              <a:t>Need of Generics</a:t>
            </a:r>
          </a:p>
          <a:p>
            <a:pPr>
              <a:lnSpc>
                <a:spcPct val="150000"/>
              </a:lnSpc>
              <a:tabLst>
                <a:tab pos="521528" algn="l"/>
              </a:tabLst>
            </a:pPr>
            <a:r>
              <a:rPr lang="en-US" sz="2400" spc="-35" dirty="0" smtClean="0">
                <a:solidFill>
                  <a:srgbClr val="002060"/>
                </a:solidFill>
                <a:latin typeface="Book Antiqua" pitchFamily="18" charset="0"/>
              </a:rPr>
              <a:t>Creating Simple Generic Classes and Generic Methods</a:t>
            </a:r>
          </a:p>
          <a:p>
            <a:pPr>
              <a:lnSpc>
                <a:spcPct val="150000"/>
              </a:lnSpc>
              <a:tabLst>
                <a:tab pos="521528" algn="l"/>
              </a:tabLst>
            </a:pPr>
            <a:r>
              <a:rPr lang="en-US" sz="2400" spc="-35" dirty="0" smtClean="0">
                <a:solidFill>
                  <a:srgbClr val="002060"/>
                </a:solidFill>
                <a:latin typeface="Book Antiqua" pitchFamily="18" charset="0"/>
              </a:rPr>
              <a:t>Creating generic Interfaces</a:t>
            </a:r>
          </a:p>
          <a:p>
            <a:pPr>
              <a:lnSpc>
                <a:spcPct val="150000"/>
              </a:lnSpc>
              <a:tabLst>
                <a:tab pos="521528" algn="l"/>
              </a:tabLst>
            </a:pPr>
            <a:r>
              <a:rPr lang="en-US" sz="2400" spc="-35" dirty="0" smtClean="0">
                <a:solidFill>
                  <a:srgbClr val="002060"/>
                </a:solidFill>
                <a:latin typeface="Book Antiqua" pitchFamily="18" charset="0"/>
              </a:rPr>
              <a:t>Creating generic Collection classes</a:t>
            </a:r>
          </a:p>
          <a:p>
            <a:pPr>
              <a:lnSpc>
                <a:spcPct val="150000"/>
              </a:lnSpc>
              <a:buBlip>
                <a:blip r:embed="rId3"/>
              </a:buBlip>
              <a:tabLst>
                <a:tab pos="521528" algn="l"/>
              </a:tabLst>
            </a:pPr>
            <a:endParaRPr lang="en-US" sz="2000" b="1" spc="-35"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28</a:t>
            </a:fld>
            <a:endParaRPr lang="en-IN" dirty="0"/>
          </a:p>
        </p:txBody>
      </p:sp>
      <p:sp>
        <p:nvSpPr>
          <p:cNvPr id="5" name="Footer Placeholder 4"/>
          <p:cNvSpPr>
            <a:spLocks noGrp="1"/>
          </p:cNvSpPr>
          <p:nvPr>
            <p:ph type="ftr" sz="quarter" idx="4294967295"/>
          </p:nvPr>
        </p:nvSpPr>
        <p:spPr>
          <a:xfrm>
            <a:off x="1691680" y="6353944"/>
            <a:ext cx="7452320" cy="504056"/>
          </a:xfrm>
          <a:prstGeom prst="rect">
            <a:avLst/>
          </a:prstGeom>
        </p:spPr>
        <p:txBody>
          <a:bodyPr/>
          <a:lstStyle/>
          <a:p>
            <a:r>
              <a:rPr lang="en-US" dirty="0" smtClean="0"/>
              <a:t>All Rights Reserved with Trendz IT Ltd</a:t>
            </a:r>
            <a:endParaRPr lang="en-IN"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268760"/>
            <a:ext cx="9029696" cy="6248400"/>
          </a:xfrm>
        </p:spPr>
        <p:txBody>
          <a:bodyPr>
            <a:no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The .NET Framework provides specialized classes for managing collection </a:t>
            </a:r>
          </a:p>
          <a:p>
            <a:r>
              <a:rPr lang="en-US" spc="-35" dirty="0" smtClean="0">
                <a:solidFill>
                  <a:srgbClr val="002060"/>
                </a:solidFill>
                <a:latin typeface="Book Antiqua" pitchFamily="18" charset="0"/>
              </a:rPr>
              <a:t>Collection classes are normally used to hold collections of values or objects in memory</a:t>
            </a:r>
          </a:p>
          <a:p>
            <a:r>
              <a:rPr lang="en-US" spc="-35" dirty="0" smtClean="0">
                <a:solidFill>
                  <a:srgbClr val="002060"/>
                </a:solidFill>
                <a:latin typeface="Book Antiqua" pitchFamily="18" charset="0"/>
              </a:rPr>
              <a:t>Collection classes are defined as part of the System. Collections</a:t>
            </a:r>
          </a:p>
          <a:p>
            <a:r>
              <a:rPr lang="en-US" spc="-35" dirty="0" smtClean="0">
                <a:solidFill>
                  <a:srgbClr val="002060"/>
                </a:solidFill>
                <a:latin typeface="Book Antiqua" pitchFamily="18" charset="0"/>
              </a:rPr>
              <a:t>These classes provide support for stacks, queues, lists, and hash tables.</a:t>
            </a:r>
          </a:p>
        </p:txBody>
      </p:sp>
      <p:sp>
        <p:nvSpPr>
          <p:cNvPr id="6" name="Title 1"/>
          <p:cNvSpPr>
            <a:spLocks noGrp="1"/>
          </p:cNvSpPr>
          <p:nvPr>
            <p:ph type="title"/>
          </p:nvPr>
        </p:nvSpPr>
        <p:spPr/>
        <p:txBody>
          <a:bodyPr>
            <a:normAutofit/>
          </a:bodyPr>
          <a:lstStyle/>
          <a:p>
            <a:r>
              <a:rPr lang="en-US" dirty="0" smtClean="0"/>
              <a:t>Collection Classes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29</a:t>
            </a:fld>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845816"/>
          </a:xfrm>
        </p:spPr>
        <p:txBody>
          <a:bodyPr>
            <a:normAutofit/>
          </a:bodyPr>
          <a:lstStyle/>
          <a:p>
            <a:r>
              <a:rPr lang="en-US" dirty="0" smtClean="0"/>
              <a:t>Error</a:t>
            </a:r>
            <a:endParaRPr lang="en-US" dirty="0"/>
          </a:p>
        </p:txBody>
      </p:sp>
      <p:sp>
        <p:nvSpPr>
          <p:cNvPr id="3" name="Content Placeholder 2"/>
          <p:cNvSpPr>
            <a:spLocks noGrp="1"/>
          </p:cNvSpPr>
          <p:nvPr>
            <p:ph idx="1"/>
          </p:nvPr>
        </p:nvSpPr>
        <p:spPr>
          <a:xfrm>
            <a:off x="0" y="692696"/>
            <a:ext cx="9029696" cy="5791200"/>
          </a:xfrm>
        </p:spPr>
        <p:txBody>
          <a:bodyPr>
            <a:normAutofit/>
          </a:bodyPr>
          <a:lstStyle/>
          <a:p>
            <a:pPr marL="228600">
              <a:lnSpc>
                <a:spcPct val="150000"/>
              </a:lnSpc>
              <a:buNone/>
              <a:tabLst>
                <a:tab pos="521528" algn="l"/>
              </a:tabLst>
            </a:pPr>
            <a:endParaRPr lang="en-US" sz="1600" spc="-35" dirty="0" smtClean="0">
              <a:solidFill>
                <a:srgbClr val="0000FF"/>
              </a:solidFill>
              <a:latin typeface="Book Antiqua" pitchFamily="18" charset="0"/>
            </a:endParaRPr>
          </a:p>
          <a:p>
            <a:r>
              <a:rPr lang="en-US" dirty="0" smtClean="0">
                <a:solidFill>
                  <a:srgbClr val="002060"/>
                </a:solidFill>
                <a:latin typeface="Book Antiqua" pitchFamily="18" charset="0"/>
              </a:rPr>
              <a:t>An error is a mistake in the program</a:t>
            </a:r>
          </a:p>
          <a:p>
            <a:r>
              <a:rPr lang="en-US" dirty="0" smtClean="0">
                <a:solidFill>
                  <a:srgbClr val="002060"/>
                </a:solidFill>
                <a:latin typeface="Book Antiqua" pitchFamily="18" charset="0"/>
              </a:rPr>
              <a:t>Errors are of three types than can occur in an application	</a:t>
            </a:r>
          </a:p>
          <a:p>
            <a:pPr lvl="1"/>
            <a:r>
              <a:rPr lang="en-US" dirty="0" smtClean="0">
                <a:solidFill>
                  <a:srgbClr val="002060"/>
                </a:solidFill>
                <a:latin typeface="Book Antiqua" pitchFamily="18" charset="0"/>
              </a:rPr>
              <a:t>syntax errors[compile time errors]</a:t>
            </a:r>
          </a:p>
          <a:p>
            <a:pPr lvl="1"/>
            <a:r>
              <a:rPr lang="en-US" dirty="0" smtClean="0">
                <a:solidFill>
                  <a:srgbClr val="002060"/>
                </a:solidFill>
                <a:latin typeface="Book Antiqua" pitchFamily="18" charset="0"/>
              </a:rPr>
              <a:t>Runtime errors</a:t>
            </a:r>
          </a:p>
          <a:p>
            <a:pPr lvl="1"/>
            <a:r>
              <a:rPr lang="en-US" dirty="0" smtClean="0">
                <a:solidFill>
                  <a:srgbClr val="002060"/>
                </a:solidFill>
                <a:latin typeface="Book Antiqua" pitchFamily="18" charset="0"/>
              </a:rPr>
              <a:t>Logical errors</a:t>
            </a:r>
          </a:p>
          <a:p>
            <a:pPr>
              <a:buClr>
                <a:srgbClr val="0BD0D9"/>
              </a:buClr>
              <a:buNone/>
            </a:pPr>
            <a:endParaRPr lang="en-US" sz="1800" dirty="0" smtClean="0">
              <a:solidFill>
                <a:srgbClr val="002060"/>
              </a:solidFill>
              <a:latin typeface="Book Antiqua" pitchFamily="18" charset="0"/>
            </a:endParaRPr>
          </a:p>
          <a:p>
            <a:pPr lvl="0">
              <a:buClr>
                <a:srgbClr val="0BD0D9"/>
              </a:buClr>
              <a:buNone/>
            </a:pPr>
            <a:endParaRPr lang="en-US" sz="1800"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5410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is a dynamic array</a:t>
            </a:r>
          </a:p>
          <a:p>
            <a:r>
              <a:rPr lang="en-US" spc="-35" dirty="0" smtClean="0">
                <a:solidFill>
                  <a:srgbClr val="002060"/>
                </a:solidFill>
                <a:latin typeface="Book Antiqua" pitchFamily="18" charset="0"/>
              </a:rPr>
              <a:t>It provides random access to its elements </a:t>
            </a:r>
          </a:p>
          <a:p>
            <a:r>
              <a:rPr lang="en-US" spc="-35" dirty="0" smtClean="0">
                <a:solidFill>
                  <a:srgbClr val="002060"/>
                </a:solidFill>
                <a:latin typeface="Book Antiqua" pitchFamily="18" charset="0"/>
              </a:rPr>
              <a:t>An ArrayList automatically expands as data is added </a:t>
            </a:r>
          </a:p>
          <a:p>
            <a:r>
              <a:rPr lang="en-US" spc="-35" dirty="0" smtClean="0">
                <a:solidFill>
                  <a:srgbClr val="002060"/>
                </a:solidFill>
                <a:latin typeface="Book Antiqua" pitchFamily="18" charset="0"/>
              </a:rPr>
              <a:t>Unlike arrays, an ArrayList can hold data of multiple data types</a:t>
            </a:r>
          </a:p>
          <a:p>
            <a:r>
              <a:rPr lang="en-US" spc="-35" dirty="0" smtClean="0">
                <a:solidFill>
                  <a:srgbClr val="002060"/>
                </a:solidFill>
                <a:latin typeface="Book Antiqua" pitchFamily="18" charset="0"/>
              </a:rPr>
              <a:t>Elements in the ArrayList are accessed via an integer index</a:t>
            </a:r>
          </a:p>
          <a:p>
            <a:r>
              <a:rPr lang="en-US" spc="-35" dirty="0" smtClean="0">
                <a:solidFill>
                  <a:srgbClr val="002060"/>
                </a:solidFill>
                <a:latin typeface="Book Antiqua" pitchFamily="18" charset="0"/>
              </a:rPr>
              <a:t>Indexes are zero based</a:t>
            </a:r>
            <a:endParaRPr lang="en-GB" spc="-35"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Array 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30</a:t>
            </a:fld>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24744"/>
            <a:ext cx="9029696" cy="4191000"/>
          </a:xfrm>
        </p:spPr>
        <p:txBody>
          <a:bodyPr>
            <a:noAutofit/>
          </a:bodyPr>
          <a:lstStyle/>
          <a:p>
            <a:r>
              <a:rPr lang="en-US" spc="-35" dirty="0" smtClean="0">
                <a:solidFill>
                  <a:srgbClr val="002060"/>
                </a:solidFill>
                <a:latin typeface="Book Antiqua" pitchFamily="18" charset="0"/>
              </a:rPr>
              <a:t>Represents a collection of key/value pairs that are organized based on the hash code of the key</a:t>
            </a:r>
          </a:p>
          <a:p>
            <a:r>
              <a:rPr lang="en-US" spc="-35" dirty="0" smtClean="0">
                <a:solidFill>
                  <a:srgbClr val="002060"/>
                </a:solidFill>
                <a:latin typeface="Book Antiqua" pitchFamily="18" charset="0"/>
              </a:rPr>
              <a:t>Each element is a key/value pair stored in a DictionaryEntry object</a:t>
            </a:r>
          </a:p>
          <a:p>
            <a:r>
              <a:rPr lang="en-US" spc="-35" dirty="0" smtClean="0">
                <a:solidFill>
                  <a:srgbClr val="002060"/>
                </a:solidFill>
                <a:latin typeface="Book Antiqua" pitchFamily="18" charset="0"/>
              </a:rPr>
              <a:t>A key cannot be null, but a value can be</a:t>
            </a:r>
          </a:p>
          <a:p>
            <a:r>
              <a:rPr lang="en-US" spc="-35" dirty="0" smtClean="0">
                <a:solidFill>
                  <a:srgbClr val="002060"/>
                </a:solidFill>
                <a:latin typeface="Book Antiqua" pitchFamily="18" charset="0"/>
              </a:rPr>
              <a:t>When an element is added to the Hashtable, the element is placed into a bucket based on the hash code of the key</a:t>
            </a:r>
          </a:p>
        </p:txBody>
      </p:sp>
      <p:sp>
        <p:nvSpPr>
          <p:cNvPr id="6" name="Title 1"/>
          <p:cNvSpPr>
            <a:spLocks noGrp="1"/>
          </p:cNvSpPr>
          <p:nvPr>
            <p:ph type="title"/>
          </p:nvPr>
        </p:nvSpPr>
        <p:spPr/>
        <p:txBody>
          <a:bodyPr>
            <a:normAutofit/>
          </a:bodyPr>
          <a:lstStyle/>
          <a:p>
            <a:r>
              <a:rPr lang="en-US" dirty="0" smtClean="0"/>
              <a:t>HashTable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31</a:t>
            </a:fld>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96752"/>
            <a:ext cx="9029696" cy="4824536"/>
          </a:xfrm>
        </p:spPr>
        <p:txBody>
          <a:bodyPr>
            <a:noAutofit/>
          </a:bodyPr>
          <a:lstStyle/>
          <a:p>
            <a:r>
              <a:rPr lang="en-US" spc="-35" dirty="0" smtClean="0">
                <a:solidFill>
                  <a:srgbClr val="002060"/>
                </a:solidFill>
                <a:latin typeface="Book Antiqua" pitchFamily="18" charset="0"/>
              </a:rPr>
              <a:t>The SortedList contains items in key/value pairs</a:t>
            </a:r>
          </a:p>
          <a:p>
            <a:r>
              <a:rPr lang="en-US" spc="-35" dirty="0" smtClean="0">
                <a:solidFill>
                  <a:srgbClr val="002060"/>
                </a:solidFill>
                <a:latin typeface="Book Antiqua" pitchFamily="18" charset="0"/>
              </a:rPr>
              <a:t>A SortedList automatically sort the items in alphabetic or numeric order</a:t>
            </a:r>
            <a:endParaRPr lang="en-US" spc="-35" dirty="0" smtClean="0"/>
          </a:p>
          <a:p>
            <a:r>
              <a:rPr lang="en-US" spc="-35" dirty="0" smtClean="0">
                <a:solidFill>
                  <a:srgbClr val="002060"/>
                </a:solidFill>
                <a:latin typeface="Book Antiqua" pitchFamily="18" charset="0"/>
              </a:rPr>
              <a:t> A SortedList can be sized to its final size with the TrimToSize() method</a:t>
            </a:r>
          </a:p>
          <a:p>
            <a:r>
              <a:rPr lang="en-US" spc="-35" dirty="0" smtClean="0">
                <a:solidFill>
                  <a:srgbClr val="002060"/>
                </a:solidFill>
                <a:latin typeface="Book Antiqua" pitchFamily="18" charset="0"/>
              </a:rPr>
              <a:t>A SortedList does not allow duplicate keys</a:t>
            </a:r>
          </a:p>
          <a:p>
            <a:r>
              <a:rPr lang="en-US" spc="-35" dirty="0" smtClean="0">
                <a:solidFill>
                  <a:srgbClr val="002060"/>
                </a:solidFill>
                <a:latin typeface="Book Antiqua" pitchFamily="18" charset="0"/>
              </a:rPr>
              <a:t>Operations on a SortedList object tend to be slower than operations on a Hashtable object because of the sorting</a:t>
            </a:r>
          </a:p>
        </p:txBody>
      </p:sp>
      <p:sp>
        <p:nvSpPr>
          <p:cNvPr id="6" name="Title 1"/>
          <p:cNvSpPr>
            <a:spLocks noGrp="1"/>
          </p:cNvSpPr>
          <p:nvPr>
            <p:ph type="title"/>
          </p:nvPr>
        </p:nvSpPr>
        <p:spPr/>
        <p:txBody>
          <a:bodyPr>
            <a:normAutofit/>
          </a:bodyPr>
          <a:lstStyle/>
          <a:p>
            <a:r>
              <a:rPr lang="en-US" dirty="0" smtClean="0"/>
              <a:t>SortedList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32</a:t>
            </a:fld>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95536" y="1052736"/>
            <a:ext cx="8458200" cy="5174704"/>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endParaRPr lang="en-US" sz="2800" spc="-35" dirty="0" smtClean="0">
              <a:solidFill>
                <a:srgbClr val="002060"/>
              </a:solidFill>
              <a:latin typeface="Book Antiqua" pitchFamily="18" charset="0"/>
            </a:endParaRPr>
          </a:p>
          <a:p>
            <a:r>
              <a:rPr lang="en-US" sz="2800" spc="-35" dirty="0" smtClean="0">
                <a:solidFill>
                  <a:srgbClr val="002060"/>
                </a:solidFill>
                <a:latin typeface="Book Antiqua" pitchFamily="18" charset="0"/>
              </a:rPr>
              <a:t>1. What is a  collection class  ?</a:t>
            </a:r>
          </a:p>
          <a:p>
            <a:pPr marL="514350" indent="-514350">
              <a:buAutoNum type="alphaUcPeriod"/>
            </a:pPr>
            <a:r>
              <a:rPr lang="en-US" sz="2800" spc="-35" dirty="0" smtClean="0">
                <a:solidFill>
                  <a:srgbClr val="002060"/>
                </a:solidFill>
                <a:latin typeface="Book Antiqua" pitchFamily="18" charset="0"/>
              </a:rPr>
              <a:t>Collection classes are normally used to hold collections of values or objects in memory</a:t>
            </a:r>
          </a:p>
          <a:p>
            <a:pPr marL="514350" indent="-514350"/>
            <a:r>
              <a:rPr lang="en-US" sz="2800" spc="-35" dirty="0" smtClean="0">
                <a:solidFill>
                  <a:srgbClr val="002060"/>
                </a:solidFill>
                <a:latin typeface="Book Antiqua" pitchFamily="18" charset="0"/>
              </a:rPr>
              <a:t>2. Can we have a NULL value in Hashtable </a:t>
            </a:r>
          </a:p>
          <a:p>
            <a:pPr marL="514350" indent="-514350">
              <a:buAutoNum type="alphaUcPeriod"/>
            </a:pPr>
            <a:r>
              <a:rPr lang="en-US" sz="2800" spc="-35" dirty="0" smtClean="0">
                <a:solidFill>
                  <a:srgbClr val="002060"/>
                </a:solidFill>
                <a:latin typeface="Book Antiqua" pitchFamily="18" charset="0"/>
              </a:rPr>
              <a:t>No</a:t>
            </a:r>
          </a:p>
          <a:p>
            <a:pPr marL="514350" indent="-514350"/>
            <a:r>
              <a:rPr lang="en-US" sz="2800" spc="-35" dirty="0" smtClean="0">
                <a:solidFill>
                  <a:srgbClr val="002060"/>
                </a:solidFill>
                <a:latin typeface="Book Antiqua" pitchFamily="18" charset="0"/>
              </a:rPr>
              <a:t>3. ArrayList can hold data of multiple data typesTrue/False</a:t>
            </a:r>
          </a:p>
          <a:p>
            <a:pPr marL="514350" indent="-514350"/>
            <a:r>
              <a:rPr lang="en-US" sz="2800" spc="-35" dirty="0" smtClean="0">
                <a:solidFill>
                  <a:srgbClr val="002060"/>
                </a:solidFill>
                <a:latin typeface="Book Antiqua" pitchFamily="18" charset="0"/>
              </a:rPr>
              <a:t>A.True</a:t>
            </a:r>
          </a:p>
          <a:p>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33</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980728"/>
            <a:ext cx="9029696" cy="5472608"/>
          </a:xfrm>
        </p:spPr>
        <p:txBody>
          <a:bodyPr>
            <a:noAutofit/>
          </a:bodyPr>
          <a:lstStyle/>
          <a:p>
            <a:r>
              <a:rPr lang="en-US" spc="-35" dirty="0" smtClean="0">
                <a:solidFill>
                  <a:srgbClr val="002060"/>
                </a:solidFill>
                <a:latin typeface="Book Antiqua" pitchFamily="18" charset="0"/>
              </a:rPr>
              <a:t>Represents a first-in, first-out (FIFO) collection of objects</a:t>
            </a:r>
          </a:p>
          <a:p>
            <a:r>
              <a:rPr lang="en-US" spc="-35" dirty="0" smtClean="0">
                <a:solidFill>
                  <a:srgbClr val="002060"/>
                </a:solidFill>
                <a:latin typeface="Book Antiqua" pitchFamily="18" charset="0"/>
              </a:rPr>
              <a:t>Queues are useful for storing messages in the order they were received for sequential processing</a:t>
            </a:r>
          </a:p>
          <a:p>
            <a:r>
              <a:rPr lang="en-US" spc="-35" dirty="0" smtClean="0">
                <a:solidFill>
                  <a:srgbClr val="002060"/>
                </a:solidFill>
                <a:latin typeface="Book Antiqua" pitchFamily="18" charset="0"/>
              </a:rPr>
              <a:t>This class implements a queue as a circular array</a:t>
            </a:r>
          </a:p>
          <a:p>
            <a:r>
              <a:rPr lang="en-US" spc="-35" dirty="0" smtClean="0">
                <a:solidFill>
                  <a:srgbClr val="002060"/>
                </a:solidFill>
                <a:latin typeface="Book Antiqua" pitchFamily="18" charset="0"/>
              </a:rPr>
              <a:t>Objects stored in a Queue are inserted at one end and removed from the other</a:t>
            </a:r>
          </a:p>
          <a:p>
            <a:r>
              <a:rPr lang="en-US" spc="-35" dirty="0" smtClean="0">
                <a:solidFill>
                  <a:srgbClr val="002060"/>
                </a:solidFill>
                <a:latin typeface="Book Antiqua" pitchFamily="18" charset="0"/>
              </a:rPr>
              <a:t>The capacity of a Queue is the number of elements the Queue can hold</a:t>
            </a:r>
          </a:p>
          <a:p>
            <a:r>
              <a:rPr lang="en-US" spc="-35" dirty="0" smtClean="0">
                <a:solidFill>
                  <a:srgbClr val="002060"/>
                </a:solidFill>
                <a:latin typeface="Book Antiqua" pitchFamily="18" charset="0"/>
              </a:rPr>
              <a:t>As elements are added to a Queue, the capacity is automatically increased</a:t>
            </a:r>
          </a:p>
        </p:txBody>
      </p:sp>
      <p:sp>
        <p:nvSpPr>
          <p:cNvPr id="6" name="Title 1"/>
          <p:cNvSpPr>
            <a:spLocks noGrp="1"/>
          </p:cNvSpPr>
          <p:nvPr>
            <p:ph type="title"/>
          </p:nvPr>
        </p:nvSpPr>
        <p:spPr/>
        <p:txBody>
          <a:bodyPr>
            <a:normAutofit/>
          </a:bodyPr>
          <a:lstStyle/>
          <a:p>
            <a:r>
              <a:rPr lang="en-US" dirty="0" smtClean="0"/>
              <a:t>Queue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34</a:t>
            </a:fld>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504056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Stack is a Last-In-First-Out (LIFO) data structure </a:t>
            </a:r>
          </a:p>
          <a:p>
            <a:r>
              <a:rPr lang="en-US" spc="-35" dirty="0" smtClean="0">
                <a:solidFill>
                  <a:srgbClr val="002060"/>
                </a:solidFill>
                <a:latin typeface="Book Antiqua" pitchFamily="18" charset="0"/>
              </a:rPr>
              <a:t>Represents a simple last-in-first-out (LIFO) non-generic collection of objects</a:t>
            </a:r>
          </a:p>
          <a:p>
            <a:r>
              <a:rPr lang="en-US" spc="-35" dirty="0" smtClean="0">
                <a:solidFill>
                  <a:srgbClr val="002060"/>
                </a:solidFill>
                <a:latin typeface="Book Antiqua" pitchFamily="18" charset="0"/>
              </a:rPr>
              <a:t>Stack is implemented as a circular buffer</a:t>
            </a:r>
          </a:p>
          <a:p>
            <a:r>
              <a:rPr lang="en-US" spc="-35" dirty="0" smtClean="0">
                <a:solidFill>
                  <a:srgbClr val="002060"/>
                </a:solidFill>
                <a:latin typeface="Book Antiqua" pitchFamily="18" charset="0"/>
              </a:rPr>
              <a:t>The capacity of a Stack is the number of elements the Stack can hold</a:t>
            </a:r>
          </a:p>
          <a:p>
            <a:r>
              <a:rPr lang="en-US" spc="-35" dirty="0" smtClean="0">
                <a:solidFill>
                  <a:srgbClr val="002060"/>
                </a:solidFill>
                <a:latin typeface="Book Antiqua" pitchFamily="18" charset="0"/>
              </a:rPr>
              <a:t>As elements are added to a Stack, the capacity is automatically increased as required through reallocation</a:t>
            </a:r>
          </a:p>
        </p:txBody>
      </p:sp>
      <p:sp>
        <p:nvSpPr>
          <p:cNvPr id="6" name="Title 1"/>
          <p:cNvSpPr>
            <a:spLocks noGrp="1"/>
          </p:cNvSpPr>
          <p:nvPr>
            <p:ph type="title"/>
          </p:nvPr>
        </p:nvSpPr>
        <p:spPr/>
        <p:txBody>
          <a:bodyPr>
            <a:normAutofit/>
          </a:bodyPr>
          <a:lstStyle/>
          <a:p>
            <a:r>
              <a:rPr lang="en-US" dirty="0" smtClean="0"/>
              <a:t>Stack</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35</a:t>
            </a:fld>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41910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HashSet is an optimized set collection</a:t>
            </a:r>
          </a:p>
          <a:p>
            <a:r>
              <a:rPr lang="en-US" spc="-35" dirty="0" smtClean="0">
                <a:solidFill>
                  <a:srgbClr val="002060"/>
                </a:solidFill>
                <a:latin typeface="Book Antiqua" pitchFamily="18" charset="0"/>
              </a:rPr>
              <a:t>It can be used to eliminate duplicate strings or elements in an array</a:t>
            </a:r>
          </a:p>
          <a:p>
            <a:r>
              <a:rPr lang="en-US" spc="-35" dirty="0" smtClean="0">
                <a:solidFill>
                  <a:srgbClr val="002060"/>
                </a:solidFill>
                <a:latin typeface="Book Antiqua" pitchFamily="18" charset="0"/>
              </a:rPr>
              <a:t>It provides a simple syntax for taking the union of elements in a set</a:t>
            </a:r>
          </a:p>
        </p:txBody>
      </p:sp>
      <p:sp>
        <p:nvSpPr>
          <p:cNvPr id="6" name="Title 1"/>
          <p:cNvSpPr>
            <a:spLocks noGrp="1"/>
          </p:cNvSpPr>
          <p:nvPr>
            <p:ph type="title"/>
          </p:nvPr>
        </p:nvSpPr>
        <p:spPr/>
        <p:txBody>
          <a:bodyPr>
            <a:normAutofit/>
          </a:bodyPr>
          <a:lstStyle/>
          <a:p>
            <a:r>
              <a:rPr lang="en-US" dirty="0" smtClean="0"/>
              <a:t>HashSet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36</a:t>
            </a:fld>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609600"/>
            <a:ext cx="9029696" cy="5791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exposes the enumerator, which provides a collection like behavior to user defined classes</a:t>
            </a:r>
          </a:p>
          <a:p>
            <a:r>
              <a:rPr lang="en-US" spc="-35" dirty="0" smtClean="0">
                <a:solidFill>
                  <a:srgbClr val="002060"/>
                </a:solidFill>
                <a:latin typeface="Book Antiqua" pitchFamily="18" charset="0"/>
              </a:rPr>
              <a:t>Properties</a:t>
            </a:r>
          </a:p>
          <a:p>
            <a:pPr lvl="1"/>
            <a:r>
              <a:rPr lang="en-US" spc="-35" dirty="0" smtClean="0">
                <a:solidFill>
                  <a:srgbClr val="002060"/>
                </a:solidFill>
                <a:latin typeface="Book Antiqua" pitchFamily="18" charset="0"/>
              </a:rPr>
              <a:t>Count :It returns the number of elements contain by ICollection</a:t>
            </a:r>
          </a:p>
          <a:p>
            <a:pPr lvl="1"/>
            <a:r>
              <a:rPr lang="en-US" spc="-35" dirty="0" smtClean="0">
                <a:solidFill>
                  <a:srgbClr val="002060"/>
                </a:solidFill>
                <a:latin typeface="Book Antiqua" pitchFamily="18" charset="0"/>
              </a:rPr>
              <a:t>IsSynchronized :It returns true if access to the ICollection is</a:t>
            </a:r>
          </a:p>
          <a:p>
            <a:pPr lvl="1">
              <a:buNone/>
            </a:pPr>
            <a:r>
              <a:rPr lang="en-US" spc="-35" dirty="0" smtClean="0">
                <a:solidFill>
                  <a:srgbClr val="002060"/>
                </a:solidFill>
                <a:latin typeface="Book Antiqua" pitchFamily="18" charset="0"/>
              </a:rPr>
              <a:t>    synchronized</a:t>
            </a:r>
          </a:p>
          <a:p>
            <a:pPr lvl="1"/>
            <a:r>
              <a:rPr lang="en-US" spc="-35" dirty="0" smtClean="0">
                <a:solidFill>
                  <a:srgbClr val="002060"/>
                </a:solidFill>
                <a:latin typeface="Book Antiqua" pitchFamily="18" charset="0"/>
              </a:rPr>
              <a:t>SyncRoot : It returns an object that can be used to synchronize</a:t>
            </a:r>
          </a:p>
          <a:p>
            <a:pPr lvl="1">
              <a:buNone/>
            </a:pPr>
            <a:r>
              <a:rPr lang="en-US" spc="-35" dirty="0" smtClean="0">
                <a:solidFill>
                  <a:srgbClr val="002060"/>
                </a:solidFill>
                <a:latin typeface="Book Antiqua" pitchFamily="18" charset="0"/>
              </a:rPr>
              <a:t>    access to the ICollection</a:t>
            </a:r>
          </a:p>
        </p:txBody>
      </p:sp>
      <p:sp>
        <p:nvSpPr>
          <p:cNvPr id="6" name="Title 1"/>
          <p:cNvSpPr>
            <a:spLocks noGrp="1"/>
          </p:cNvSpPr>
          <p:nvPr>
            <p:ph type="title"/>
          </p:nvPr>
        </p:nvSpPr>
        <p:spPr/>
        <p:txBody>
          <a:bodyPr>
            <a:normAutofit/>
          </a:bodyPr>
          <a:lstStyle/>
          <a:p>
            <a:r>
              <a:rPr lang="en-US" dirty="0" smtClean="0"/>
              <a:t>ICollection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37</a:t>
            </a:fld>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340768"/>
            <a:ext cx="9029696" cy="41910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exposes the enumerator, which provides a collection like behavior to user defined classes</a:t>
            </a:r>
          </a:p>
          <a:p>
            <a:pPr lvl="1"/>
            <a:r>
              <a:rPr lang="en-US" b="1" spc="-35" dirty="0" smtClean="0">
                <a:solidFill>
                  <a:srgbClr val="002060"/>
                </a:solidFill>
                <a:latin typeface="Book Antiqua" pitchFamily="18" charset="0"/>
              </a:rPr>
              <a:t>Methods</a:t>
            </a:r>
          </a:p>
          <a:p>
            <a:pPr lvl="2"/>
            <a:r>
              <a:rPr lang="en-US" spc="-35" dirty="0" smtClean="0">
                <a:solidFill>
                  <a:srgbClr val="002060"/>
                </a:solidFill>
                <a:latin typeface="Book Antiqua" pitchFamily="18" charset="0"/>
              </a:rPr>
              <a:t>GetEnumerator() : It returns the enumerator object that can be used to iterate through the collection</a:t>
            </a:r>
          </a:p>
        </p:txBody>
      </p:sp>
      <p:sp>
        <p:nvSpPr>
          <p:cNvPr id="6" name="Title 1"/>
          <p:cNvSpPr>
            <a:spLocks noGrp="1"/>
          </p:cNvSpPr>
          <p:nvPr>
            <p:ph type="title"/>
          </p:nvPr>
        </p:nvSpPr>
        <p:spPr/>
        <p:txBody>
          <a:bodyPr>
            <a:normAutofit/>
          </a:bodyPr>
          <a:lstStyle/>
          <a:p>
            <a:r>
              <a:rPr lang="en-US" dirty="0" smtClean="0"/>
              <a:t>IEnumerable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38</a:t>
            </a:fld>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IList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39</a:t>
            </a:fld>
            <a:endParaRPr lang="en-IN" dirty="0"/>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Syntax errors </a:t>
            </a:r>
            <a:br>
              <a:rPr lang="en-US" sz="4400" dirty="0" smtClean="0"/>
            </a:br>
            <a:endParaRPr lang="en-IN" sz="4400" dirty="0"/>
          </a:p>
        </p:txBody>
      </p:sp>
      <p:sp>
        <p:nvSpPr>
          <p:cNvPr id="3" name="Content Placeholder 2"/>
          <p:cNvSpPr>
            <a:spLocks noGrp="1"/>
          </p:cNvSpPr>
          <p:nvPr>
            <p:ph idx="1"/>
          </p:nvPr>
        </p:nvSpPr>
        <p:spPr>
          <a:xfrm>
            <a:off x="323528" y="1052736"/>
            <a:ext cx="8229600" cy="4525963"/>
          </a:xfrm>
        </p:spPr>
        <p:txBody>
          <a:bodyPr/>
          <a:lstStyle/>
          <a:p>
            <a:pPr>
              <a:buClr>
                <a:srgbClr val="0BD0D9"/>
              </a:buClr>
            </a:pPr>
            <a:r>
              <a:rPr lang="en-US" dirty="0" smtClean="0"/>
              <a:t>Occurs when compiling the program due to syntactical mistakes.[keywords misspelled, ; missing etc]</a:t>
            </a:r>
          </a:p>
          <a:p>
            <a:pPr>
              <a:buClr>
                <a:srgbClr val="0BD0D9"/>
              </a:buClr>
            </a:pPr>
            <a:r>
              <a:rPr lang="en-US" dirty="0" smtClean="0"/>
              <a:t>Compile time errors are detected by compilers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66800"/>
            <a:ext cx="9029696" cy="5791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Cloneable interface defines a method of cloning </a:t>
            </a:r>
            <a:endParaRPr lang="en-US" spc="-35" dirty="0" smtClean="0"/>
          </a:p>
          <a:p>
            <a:r>
              <a:rPr lang="en-US" spc="-35" dirty="0" smtClean="0"/>
              <a:t>C</a:t>
            </a:r>
            <a:r>
              <a:rPr lang="en-US" spc="-35" dirty="0" smtClean="0">
                <a:solidFill>
                  <a:srgbClr val="002060"/>
                </a:solidFill>
                <a:latin typeface="Book Antiqua" pitchFamily="18" charset="0"/>
              </a:rPr>
              <a:t>reates a new instance of a class with the identical value as an existing instance</a:t>
            </a:r>
          </a:p>
          <a:p>
            <a:r>
              <a:rPr lang="en-US" spc="-35" dirty="0" smtClean="0">
                <a:solidFill>
                  <a:srgbClr val="002060"/>
                </a:solidFill>
                <a:latin typeface="Book Antiqua" pitchFamily="18" charset="0"/>
              </a:rPr>
              <a:t>There are two ways to clone an instance:</a:t>
            </a:r>
          </a:p>
          <a:p>
            <a:pPr lvl="1"/>
            <a:r>
              <a:rPr lang="en-US" spc="-35" dirty="0" smtClean="0">
                <a:solidFill>
                  <a:srgbClr val="002060"/>
                </a:solidFill>
                <a:latin typeface="Book Antiqua" pitchFamily="18" charset="0"/>
              </a:rPr>
              <a:t>Shallow copy </a:t>
            </a:r>
          </a:p>
          <a:p>
            <a:pPr lvl="2"/>
            <a:r>
              <a:rPr lang="en-US" spc="-35" dirty="0" smtClean="0">
                <a:solidFill>
                  <a:srgbClr val="002060"/>
                </a:solidFill>
                <a:latin typeface="Book Antiqua" pitchFamily="18" charset="0"/>
              </a:rPr>
              <a:t>May be linked to data shared by both the original and the copy</a:t>
            </a:r>
          </a:p>
          <a:p>
            <a:pPr lvl="1"/>
            <a:r>
              <a:rPr lang="en-US" spc="-35" dirty="0" smtClean="0">
                <a:solidFill>
                  <a:srgbClr val="002060"/>
                </a:solidFill>
                <a:latin typeface="Book Antiqua" pitchFamily="18" charset="0"/>
              </a:rPr>
              <a:t>Deep copy </a:t>
            </a:r>
          </a:p>
          <a:p>
            <a:pPr lvl="2"/>
            <a:r>
              <a:rPr lang="en-US" spc="-35" dirty="0" smtClean="0">
                <a:solidFill>
                  <a:srgbClr val="002060"/>
                </a:solidFill>
                <a:latin typeface="Book Antiqua" pitchFamily="18" charset="0"/>
              </a:rPr>
              <a:t>Contains the complete encapsulated data of the original object</a:t>
            </a:r>
          </a:p>
        </p:txBody>
      </p:sp>
      <p:sp>
        <p:nvSpPr>
          <p:cNvPr id="6" name="Title 1"/>
          <p:cNvSpPr>
            <a:spLocks noGrp="1"/>
          </p:cNvSpPr>
          <p:nvPr>
            <p:ph type="title"/>
          </p:nvPr>
        </p:nvSpPr>
        <p:spPr/>
        <p:txBody>
          <a:bodyPr>
            <a:normAutofit/>
          </a:bodyPr>
          <a:lstStyle/>
          <a:p>
            <a:r>
              <a:rPr lang="en-US" dirty="0" smtClean="0"/>
              <a:t>ICloneable</a:t>
            </a:r>
            <a:r>
              <a:rPr lang="en-US" b="0" dirty="0" smtClean="0"/>
              <a:t> </a:t>
            </a:r>
            <a:r>
              <a:rPr lang="en-US" dirty="0" smtClean="0"/>
              <a:t>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40</a:t>
            </a:fld>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23528" y="1124744"/>
            <a:ext cx="8458200" cy="510269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514350" indent="-514350">
              <a:buAutoNum type="arabicPeriod"/>
            </a:pPr>
            <a:endParaRPr lang="en-US" sz="2800" dirty="0" smtClean="0">
              <a:solidFill>
                <a:srgbClr val="002060"/>
              </a:solidFill>
              <a:latin typeface="Book Antiqua" pitchFamily="18" charset="0"/>
            </a:endParaRPr>
          </a:p>
          <a:p>
            <a:pPr marL="514350" indent="-514350">
              <a:buAutoNum type="arabicPeriod"/>
            </a:pPr>
            <a:r>
              <a:rPr lang="en-US" sz="2800" dirty="0" smtClean="0">
                <a:solidFill>
                  <a:srgbClr val="002060"/>
                </a:solidFill>
                <a:latin typeface="Book Antiqua" pitchFamily="18" charset="0"/>
              </a:rPr>
              <a:t>FIFO – Stores objects in order they are received Queue LIFO – Non generic collection of objects </a:t>
            </a:r>
          </a:p>
          <a:p>
            <a:pPr marL="514350" indent="-514350">
              <a:buAutoNum type="alphaUcPeriod"/>
            </a:pPr>
            <a:r>
              <a:rPr lang="en-US" sz="2800" dirty="0" smtClean="0">
                <a:solidFill>
                  <a:srgbClr val="002060"/>
                </a:solidFill>
                <a:latin typeface="Book Antiqua" pitchFamily="18" charset="0"/>
              </a:rPr>
              <a:t>True , Stack</a:t>
            </a:r>
          </a:p>
          <a:p>
            <a:pPr marL="514350" indent="-514350"/>
            <a:r>
              <a:rPr lang="en-US" sz="2800" dirty="0" smtClean="0">
                <a:solidFill>
                  <a:srgbClr val="002060"/>
                </a:solidFill>
                <a:latin typeface="Book Antiqua" pitchFamily="18" charset="0"/>
              </a:rPr>
              <a:t>2. What is a Hashset</a:t>
            </a:r>
          </a:p>
          <a:p>
            <a:pPr marL="514350" indent="-514350">
              <a:buAutoNum type="alphaUcPeriod"/>
            </a:pPr>
            <a:r>
              <a:rPr lang="en-US" sz="2800" spc="-35" dirty="0" smtClean="0">
                <a:solidFill>
                  <a:srgbClr val="002060"/>
                </a:solidFill>
                <a:latin typeface="Book Antiqua" pitchFamily="18" charset="0"/>
              </a:rPr>
              <a:t>HashSet is an optimized set collection</a:t>
            </a:r>
          </a:p>
          <a:p>
            <a:pPr marL="514350" indent="-514350"/>
            <a:r>
              <a:rPr lang="en-US" sz="2800" spc="-35" dirty="0" smtClean="0">
                <a:solidFill>
                  <a:srgbClr val="002060"/>
                </a:solidFill>
                <a:latin typeface="Book Antiqua" pitchFamily="18" charset="0"/>
              </a:rPr>
              <a:t>3. Name three properties of ICollection interface</a:t>
            </a:r>
          </a:p>
          <a:p>
            <a:pPr marL="514350" indent="-514350"/>
            <a:r>
              <a:rPr lang="en-US" sz="2800" spc="-35" dirty="0" smtClean="0">
                <a:solidFill>
                  <a:srgbClr val="002060"/>
                </a:solidFill>
                <a:latin typeface="Book Antiqua" pitchFamily="18" charset="0"/>
              </a:rPr>
              <a:t>A. Count , IsSynchronized,SyncRoot</a:t>
            </a:r>
          </a:p>
          <a:p>
            <a:pPr marL="514350" indent="-514350"/>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41</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908720"/>
            <a:ext cx="9029696" cy="5616624"/>
          </a:xfrm>
        </p:spPr>
        <p:txBody>
          <a:bodyPr>
            <a:noAutofit/>
          </a:bodyPr>
          <a:lstStyle/>
          <a:p>
            <a:r>
              <a:rPr lang="en-US" sz="2400" spc="-35" dirty="0" smtClean="0">
                <a:solidFill>
                  <a:srgbClr val="002060"/>
                </a:solidFill>
                <a:latin typeface="Book Antiqua" pitchFamily="18" charset="0"/>
              </a:rPr>
              <a:t>It helps  to maximize code reuse, type safety, and performance.</a:t>
            </a:r>
          </a:p>
          <a:p>
            <a:r>
              <a:rPr lang="en-US" sz="2400" spc="-35" dirty="0" smtClean="0"/>
              <a:t>W</a:t>
            </a:r>
            <a:r>
              <a:rPr lang="en-US" sz="2400" spc="-35" dirty="0" smtClean="0">
                <a:solidFill>
                  <a:srgbClr val="002060"/>
                </a:solidFill>
                <a:latin typeface="Book Antiqua" pitchFamily="18" charset="0"/>
              </a:rPr>
              <a:t>e can create generic collection classes</a:t>
            </a:r>
          </a:p>
          <a:p>
            <a:r>
              <a:rPr lang="en-US" sz="2400" spc="-35" dirty="0" smtClean="0">
                <a:solidFill>
                  <a:srgbClr val="002060"/>
                </a:solidFill>
                <a:latin typeface="Book Antiqua" pitchFamily="18" charset="0"/>
              </a:rPr>
              <a:t>The .NET Framework class library contains several new generic collection classes in the System.Collections.Generic namespace</a:t>
            </a:r>
          </a:p>
          <a:p>
            <a:r>
              <a:rPr lang="en-US" sz="2400" spc="-35" dirty="0" smtClean="0">
                <a:solidFill>
                  <a:srgbClr val="002060"/>
                </a:solidFill>
                <a:latin typeface="Book Antiqua" pitchFamily="18" charset="0"/>
              </a:rPr>
              <a:t> </a:t>
            </a:r>
            <a:r>
              <a:rPr lang="en-US" sz="2400" spc="-35" dirty="0" smtClean="0"/>
              <a:t>We can </a:t>
            </a:r>
            <a:r>
              <a:rPr lang="en-US" sz="2400" spc="-35" dirty="0" smtClean="0">
                <a:solidFill>
                  <a:srgbClr val="002060"/>
                </a:solidFill>
                <a:latin typeface="Book Antiqua" pitchFamily="18" charset="0"/>
              </a:rPr>
              <a:t> use these generic collection classes instead of the collection classes in the System. Collections namespace</a:t>
            </a:r>
          </a:p>
          <a:p>
            <a:r>
              <a:rPr lang="en-US" sz="2400" spc="-35" dirty="0" smtClean="0">
                <a:solidFill>
                  <a:srgbClr val="002060"/>
                </a:solidFill>
                <a:latin typeface="Book Antiqua" pitchFamily="18" charset="0"/>
              </a:rPr>
              <a:t>Can create your own generic interfaces, classes, methods, events and delegates</a:t>
            </a:r>
          </a:p>
          <a:p>
            <a:r>
              <a:rPr lang="en-US" sz="2400" spc="-35" dirty="0" smtClean="0">
                <a:solidFill>
                  <a:srgbClr val="002060"/>
                </a:solidFill>
                <a:latin typeface="Book Antiqua" pitchFamily="18" charset="0"/>
              </a:rPr>
              <a:t>Create generic classes constrained to enable access to methods on particular data types</a:t>
            </a:r>
          </a:p>
          <a:p>
            <a:r>
              <a:rPr lang="en-US" sz="2400" spc="-35" dirty="0" smtClean="0">
                <a:solidFill>
                  <a:srgbClr val="002060"/>
                </a:solidFill>
                <a:latin typeface="Book Antiqua" pitchFamily="18" charset="0"/>
              </a:rPr>
              <a:t>Get information on the types used in a generic data type at run-time by means of reflection</a:t>
            </a:r>
          </a:p>
        </p:txBody>
      </p:sp>
      <p:sp>
        <p:nvSpPr>
          <p:cNvPr id="6" name="Title 1"/>
          <p:cNvSpPr>
            <a:spLocks noGrp="1"/>
          </p:cNvSpPr>
          <p:nvPr>
            <p:ph type="title"/>
          </p:nvPr>
        </p:nvSpPr>
        <p:spPr/>
        <p:txBody>
          <a:bodyPr>
            <a:normAutofit/>
          </a:bodyPr>
          <a:lstStyle/>
          <a:p>
            <a:r>
              <a:rPr lang="en-US" dirty="0" smtClean="0"/>
              <a:t>Generics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42</a:t>
            </a:fld>
            <a:endParaRPr lang="en-IN" dirty="0"/>
          </a:p>
        </p:txBody>
      </p:sp>
      <p:sp>
        <p:nvSpPr>
          <p:cNvPr id="5" name="Footer Placeholder 4"/>
          <p:cNvSpPr>
            <a:spLocks noGrp="1"/>
          </p:cNvSpPr>
          <p:nvPr>
            <p:ph type="ftr" sz="quarter" idx="4294967295"/>
          </p:nvPr>
        </p:nvSpPr>
        <p:spPr>
          <a:xfrm>
            <a:off x="1691680" y="6353944"/>
            <a:ext cx="7452320" cy="504056"/>
          </a:xfrm>
          <a:prstGeom prst="rect">
            <a:avLst/>
          </a:prstGeom>
        </p:spPr>
        <p:txBody>
          <a:bodyPr/>
          <a:lstStyle/>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628800"/>
            <a:ext cx="9029696" cy="5791200"/>
          </a:xfrm>
        </p:spPr>
        <p:txBody>
          <a:bodyPr>
            <a:noAutofit/>
          </a:bodyPr>
          <a:lstStyle/>
          <a:p>
            <a:r>
              <a:rPr lang="en-US" spc="-35" dirty="0" smtClean="0">
                <a:solidFill>
                  <a:srgbClr val="002060"/>
                </a:solidFill>
                <a:latin typeface="Book Antiqua" pitchFamily="18" charset="0"/>
              </a:rPr>
              <a:t>A generic class is a class that have a type parameter &lt;T&gt; representing the data type of the class variables</a:t>
            </a:r>
          </a:p>
        </p:txBody>
      </p:sp>
      <p:sp>
        <p:nvSpPr>
          <p:cNvPr id="6" name="Title 1"/>
          <p:cNvSpPr>
            <a:spLocks noGrp="1"/>
          </p:cNvSpPr>
          <p:nvPr>
            <p:ph type="title"/>
          </p:nvPr>
        </p:nvSpPr>
        <p:spPr/>
        <p:txBody>
          <a:bodyPr>
            <a:normAutofit/>
          </a:bodyPr>
          <a:lstStyle/>
          <a:p>
            <a:r>
              <a:rPr lang="en-US" dirty="0" smtClean="0"/>
              <a:t>Generics Class</a:t>
            </a:r>
          </a:p>
        </p:txBody>
      </p:sp>
      <p:sp>
        <p:nvSpPr>
          <p:cNvPr id="7" name="Slide Number Placeholder 6"/>
          <p:cNvSpPr>
            <a:spLocks noGrp="1"/>
          </p:cNvSpPr>
          <p:nvPr>
            <p:ph type="sldNum" sz="quarter" idx="12"/>
          </p:nvPr>
        </p:nvSpPr>
        <p:spPr/>
        <p:txBody>
          <a:bodyPr/>
          <a:lstStyle/>
          <a:p>
            <a:fld id="{0CD13243-3D31-4DD5-8512-B28F7F2A6CD3}" type="slidenum">
              <a:rPr lang="en-IN" smtClean="0"/>
              <a:pPr/>
              <a:t>43</a:t>
            </a:fld>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66800"/>
            <a:ext cx="8850184" cy="4738464"/>
          </a:xfrm>
        </p:spPr>
        <p:txBody>
          <a:bodyPr>
            <a:noAutofit/>
          </a:bodyPr>
          <a:lstStyle/>
          <a:p>
            <a:r>
              <a:rPr lang="en-US" spc="-35" dirty="0" smtClean="0"/>
              <a:t>Can </a:t>
            </a:r>
            <a:r>
              <a:rPr lang="en-US" spc="-35" dirty="0" smtClean="0">
                <a:solidFill>
                  <a:srgbClr val="002060"/>
                </a:solidFill>
                <a:latin typeface="Book Antiqua" pitchFamily="18" charset="0"/>
              </a:rPr>
              <a:t>implement </a:t>
            </a:r>
            <a:r>
              <a:rPr lang="en-US" spc="-35" dirty="0" smtClean="0">
                <a:solidFill>
                  <a:srgbClr val="002060"/>
                </a:solidFill>
                <a:latin typeface="Book Antiqua" pitchFamily="18" charset="0"/>
              </a:rPr>
              <a:t>Interfaces using generics</a:t>
            </a:r>
            <a:endParaRPr lang="en-US" spc="-35" dirty="0" smtClean="0"/>
          </a:p>
          <a:p>
            <a:r>
              <a:rPr lang="en-US" dirty="0" smtClean="0"/>
              <a:t>Useful to define interfaces either for generic collection classes, or for the generic classes that represent items in the collection </a:t>
            </a:r>
            <a:endParaRPr lang="en-US" spc="-35" dirty="0" smtClean="0">
              <a:solidFill>
                <a:srgbClr val="002060"/>
              </a:solidFill>
              <a:latin typeface="Book Antiqua" pitchFamily="18" charset="0"/>
            </a:endParaRPr>
          </a:p>
        </p:txBody>
      </p:sp>
      <p:sp>
        <p:nvSpPr>
          <p:cNvPr id="6" name="Title 1"/>
          <p:cNvSpPr>
            <a:spLocks noGrp="1"/>
          </p:cNvSpPr>
          <p:nvPr>
            <p:ph type="title"/>
          </p:nvPr>
        </p:nvSpPr>
        <p:spPr>
          <a:xfrm>
            <a:off x="0" y="0"/>
            <a:ext cx="7524328" cy="908720"/>
          </a:xfrm>
        </p:spPr>
        <p:txBody>
          <a:bodyPr>
            <a:normAutofit/>
          </a:bodyPr>
          <a:lstStyle/>
          <a:p>
            <a:r>
              <a:rPr lang="en-US" dirty="0" smtClean="0"/>
              <a:t>Generics Interfaces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44</a:t>
            </a:fld>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196752"/>
            <a:ext cx="9029696" cy="4536504"/>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List&lt;T&gt; is the generic List class</a:t>
            </a:r>
          </a:p>
          <a:p>
            <a:r>
              <a:rPr lang="en-US" spc="-35" dirty="0" smtClean="0">
                <a:solidFill>
                  <a:srgbClr val="002060"/>
                </a:solidFill>
                <a:latin typeface="Book Antiqua" pitchFamily="18" charset="0"/>
              </a:rPr>
              <a:t>T represents a class name parameter to be supplied in declarations</a:t>
            </a:r>
          </a:p>
          <a:p>
            <a:r>
              <a:rPr lang="en-US" spc="-35" dirty="0" smtClean="0">
                <a:solidFill>
                  <a:srgbClr val="002060"/>
                </a:solidFill>
                <a:latin typeface="Book Antiqua" pitchFamily="18" charset="0"/>
              </a:rPr>
              <a:t>Also provides array operations</a:t>
            </a:r>
          </a:p>
          <a:p>
            <a:pPr lvl="1"/>
            <a:r>
              <a:rPr lang="en-US" spc="-35" dirty="0" smtClean="0">
                <a:solidFill>
                  <a:srgbClr val="002060"/>
                </a:solidFill>
                <a:latin typeface="Book Antiqua" pitchFamily="18" charset="0"/>
              </a:rPr>
              <a:t>Access by position, using index notation</a:t>
            </a:r>
          </a:p>
        </p:txBody>
      </p:sp>
      <p:sp>
        <p:nvSpPr>
          <p:cNvPr id="6" name="Title 1"/>
          <p:cNvSpPr>
            <a:spLocks noGrp="1"/>
          </p:cNvSpPr>
          <p:nvPr>
            <p:ph type="title"/>
          </p:nvPr>
        </p:nvSpPr>
        <p:spPr/>
        <p:txBody>
          <a:bodyPr>
            <a:normAutofit/>
          </a:bodyPr>
          <a:lstStyle/>
          <a:p>
            <a:r>
              <a:rPr lang="en-US" dirty="0" smtClean="0"/>
              <a:t>Generics 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45</a:t>
            </a:fld>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124744"/>
            <a:ext cx="9029696" cy="4248472"/>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Stores (Key, Value) pairs</a:t>
            </a:r>
          </a:p>
          <a:p>
            <a:pPr lvl="1"/>
            <a:r>
              <a:rPr lang="en-US" spc="-35" dirty="0" smtClean="0">
                <a:solidFill>
                  <a:srgbClr val="002060"/>
                </a:solidFill>
                <a:latin typeface="Book Antiqua" pitchFamily="18" charset="0"/>
              </a:rPr>
              <a:t>Class  KeyValuePair&lt;K,V&gt;</a:t>
            </a:r>
          </a:p>
          <a:p>
            <a:r>
              <a:rPr lang="en-US" spc="-35" dirty="0" smtClean="0">
                <a:solidFill>
                  <a:srgbClr val="002060"/>
                </a:solidFill>
                <a:latin typeface="Book Antiqua" pitchFamily="18" charset="0"/>
              </a:rPr>
              <a:t>Template parameters</a:t>
            </a:r>
          </a:p>
          <a:p>
            <a:pPr lvl="1"/>
            <a:r>
              <a:rPr lang="en-US" spc="-35" dirty="0" smtClean="0">
                <a:solidFill>
                  <a:srgbClr val="002060"/>
                </a:solidFill>
                <a:latin typeface="Book Antiqua" pitchFamily="18" charset="0"/>
              </a:rPr>
              <a:t>K is type of Key</a:t>
            </a:r>
          </a:p>
          <a:p>
            <a:pPr lvl="1"/>
            <a:r>
              <a:rPr lang="en-US" spc="-35" dirty="0" smtClean="0">
                <a:solidFill>
                  <a:srgbClr val="002060"/>
                </a:solidFill>
                <a:latin typeface="Book Antiqua" pitchFamily="18" charset="0"/>
              </a:rPr>
              <a:t>V is type of Value</a:t>
            </a:r>
          </a:p>
        </p:txBody>
      </p:sp>
      <p:sp>
        <p:nvSpPr>
          <p:cNvPr id="6" name="Title 1"/>
          <p:cNvSpPr>
            <a:spLocks noGrp="1"/>
          </p:cNvSpPr>
          <p:nvPr>
            <p:ph type="title"/>
          </p:nvPr>
        </p:nvSpPr>
        <p:spPr/>
        <p:txBody>
          <a:bodyPr>
            <a:normAutofit/>
          </a:bodyPr>
          <a:lstStyle/>
          <a:p>
            <a:r>
              <a:rPr lang="en-US" dirty="0" smtClean="0"/>
              <a:t>Generics Dictionary</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46</a:t>
            </a:fld>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484784"/>
            <a:ext cx="9029696" cy="4916016"/>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LinkedList allows fast inserts and removes </a:t>
            </a:r>
          </a:p>
          <a:p>
            <a:r>
              <a:rPr lang="en-US" spc="-35" dirty="0" smtClean="0">
                <a:solidFill>
                  <a:srgbClr val="002060"/>
                </a:solidFill>
                <a:latin typeface="Book Antiqua" pitchFamily="18" charset="0"/>
              </a:rPr>
              <a:t>It implements a linked list</a:t>
            </a:r>
          </a:p>
          <a:p>
            <a:r>
              <a:rPr lang="en-US" spc="-35" dirty="0" smtClean="0">
                <a:solidFill>
                  <a:srgbClr val="002060"/>
                </a:solidFill>
                <a:latin typeface="Book Antiqua" pitchFamily="18" charset="0"/>
              </a:rPr>
              <a:t>Each object is separately allocated</a:t>
            </a:r>
          </a:p>
        </p:txBody>
      </p:sp>
      <p:sp>
        <p:nvSpPr>
          <p:cNvPr id="6" name="Title 1"/>
          <p:cNvSpPr>
            <a:spLocks noGrp="1"/>
          </p:cNvSpPr>
          <p:nvPr>
            <p:ph type="title"/>
          </p:nvPr>
        </p:nvSpPr>
        <p:spPr/>
        <p:txBody>
          <a:bodyPr>
            <a:normAutofit/>
          </a:bodyPr>
          <a:lstStyle/>
          <a:p>
            <a:r>
              <a:rPr lang="en-US" dirty="0" smtClean="0"/>
              <a:t>Generics LinkedList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47</a:t>
            </a:fld>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Rounded Rectangle 3"/>
          <p:cNvSpPr/>
          <p:nvPr/>
        </p:nvSpPr>
        <p:spPr>
          <a:xfrm>
            <a:off x="323528" y="1124744"/>
            <a:ext cx="8458200" cy="504056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spc="-35" dirty="0" smtClean="0">
                <a:solidFill>
                  <a:srgbClr val="002060"/>
                </a:solidFill>
                <a:latin typeface="Book Antiqua" pitchFamily="18" charset="0"/>
              </a:rPr>
              <a:t>1.GetEnumerator() : returns </a:t>
            </a:r>
          </a:p>
          <a:p>
            <a:r>
              <a:rPr lang="en-US" sz="2400" spc="-35" dirty="0" smtClean="0">
                <a:solidFill>
                  <a:srgbClr val="002060"/>
                </a:solidFill>
                <a:latin typeface="Book Antiqua" pitchFamily="18" charset="0"/>
              </a:rPr>
              <a:t>A.Int B.Object C. String D.None</a:t>
            </a:r>
          </a:p>
          <a:p>
            <a:pPr marL="457200" indent="-457200">
              <a:buAutoNum type="alphaUcPeriod"/>
            </a:pPr>
            <a:r>
              <a:rPr lang="en-US" sz="2400" spc="-35" dirty="0" smtClean="0">
                <a:solidFill>
                  <a:srgbClr val="002060"/>
                </a:solidFill>
                <a:latin typeface="Book Antiqua" pitchFamily="18" charset="0"/>
              </a:rPr>
              <a:t>B</a:t>
            </a:r>
          </a:p>
          <a:p>
            <a:pPr marL="457200" indent="-457200"/>
            <a:r>
              <a:rPr lang="en-US" sz="2400" spc="-35" dirty="0" smtClean="0">
                <a:solidFill>
                  <a:srgbClr val="002060"/>
                </a:solidFill>
                <a:latin typeface="Book Antiqua" pitchFamily="18" charset="0"/>
              </a:rPr>
              <a:t>2. A generic class is a class that have a type parameter </a:t>
            </a:r>
          </a:p>
          <a:p>
            <a:pPr marL="457200" indent="-457200"/>
            <a:r>
              <a:rPr lang="en-US" sz="2400" spc="-35" dirty="0" smtClean="0">
                <a:solidFill>
                  <a:srgbClr val="002060"/>
                </a:solidFill>
                <a:latin typeface="Book Antiqua" pitchFamily="18" charset="0"/>
              </a:rPr>
              <a:t>A.&lt;T&gt; B.&lt;X&gt; C.&lt;S&gt; D.&lt;Z&gt;</a:t>
            </a:r>
          </a:p>
          <a:p>
            <a:pPr marL="457200" indent="-457200"/>
            <a:r>
              <a:rPr lang="en-US" sz="2400" spc="-35" dirty="0" smtClean="0">
                <a:solidFill>
                  <a:srgbClr val="002060"/>
                </a:solidFill>
                <a:latin typeface="Book Antiqua" pitchFamily="18" charset="0"/>
              </a:rPr>
              <a:t>A.A</a:t>
            </a:r>
          </a:p>
          <a:p>
            <a:pPr marL="457200" indent="-457200"/>
            <a:r>
              <a:rPr lang="en-US" sz="2400" spc="-35" dirty="0" smtClean="0">
                <a:solidFill>
                  <a:srgbClr val="002060"/>
                </a:solidFill>
                <a:latin typeface="Book Antiqua" pitchFamily="18" charset="0"/>
              </a:rPr>
              <a:t>3. Stack is implemented as a</a:t>
            </a:r>
          </a:p>
          <a:p>
            <a:pPr marL="457200" indent="-457200">
              <a:buAutoNum type="alphaUcPeriod"/>
            </a:pPr>
            <a:r>
              <a:rPr lang="en-US" sz="2400" dirty="0" smtClean="0">
                <a:solidFill>
                  <a:srgbClr val="002060"/>
                </a:solidFill>
                <a:latin typeface="Book Antiqua" pitchFamily="18" charset="0"/>
              </a:rPr>
              <a:t>Linear buffer B.</a:t>
            </a:r>
            <a:r>
              <a:rPr lang="en-US" sz="2400" spc="-35" dirty="0" smtClean="0">
                <a:solidFill>
                  <a:srgbClr val="002060"/>
                </a:solidFill>
                <a:latin typeface="Book Antiqua" pitchFamily="18" charset="0"/>
              </a:rPr>
              <a:t> Circular buffer C. Both D. None</a:t>
            </a:r>
          </a:p>
          <a:p>
            <a:pPr marL="457200" indent="-457200"/>
            <a:r>
              <a:rPr lang="en-US" sz="2400" spc="-35" dirty="0" smtClean="0">
                <a:solidFill>
                  <a:srgbClr val="002060"/>
                </a:solidFill>
                <a:latin typeface="Book Antiqua" pitchFamily="18" charset="0"/>
              </a:rPr>
              <a:t>A. B</a:t>
            </a:r>
            <a:endParaRPr lang="en-IN" sz="24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48</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additive="base">
                                        <p:cTn id="3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Understanding </a:t>
            </a:r>
            <a:endParaRPr lang="en-IN" dirty="0"/>
          </a:p>
        </p:txBody>
      </p:sp>
      <p:sp>
        <p:nvSpPr>
          <p:cNvPr id="4" name="Rounded Rectangle 3"/>
          <p:cNvSpPr/>
          <p:nvPr/>
        </p:nvSpPr>
        <p:spPr>
          <a:xfrm>
            <a:off x="381000" y="1268760"/>
            <a:ext cx="8458200" cy="4896544"/>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dirty="0" smtClean="0">
                <a:solidFill>
                  <a:srgbClr val="002060"/>
                </a:solidFill>
                <a:latin typeface="Book Antiqua" pitchFamily="18" charset="0"/>
              </a:rPr>
              <a:t>1.What are collection classes </a:t>
            </a:r>
          </a:p>
          <a:p>
            <a:r>
              <a:rPr lang="en-US" sz="2400" dirty="0" smtClean="0">
                <a:solidFill>
                  <a:srgbClr val="002060"/>
                </a:solidFill>
                <a:latin typeface="Book Antiqua" pitchFamily="18" charset="0"/>
              </a:rPr>
              <a:t>A.The .NET Framework provides specialized classes for managing collection .</a:t>
            </a:r>
            <a:r>
              <a:rPr lang="en-US" sz="2400" spc="-35" dirty="0" smtClean="0">
                <a:solidFill>
                  <a:srgbClr val="002060"/>
                </a:solidFill>
                <a:latin typeface="Book Antiqua" pitchFamily="18" charset="0"/>
              </a:rPr>
              <a:t>Collection classes are normally used to hold collections of values or objects in memory</a:t>
            </a:r>
          </a:p>
          <a:p>
            <a:r>
              <a:rPr lang="en-US" sz="2400" spc="-35" dirty="0" smtClean="0">
                <a:solidFill>
                  <a:srgbClr val="002060"/>
                </a:solidFill>
                <a:latin typeface="Book Antiqua" pitchFamily="18" charset="0"/>
              </a:rPr>
              <a:t>Collection classes are defined as part of the System. Collections</a:t>
            </a:r>
          </a:p>
          <a:p>
            <a:r>
              <a:rPr lang="en-US" sz="2400" spc="-35" dirty="0" smtClean="0">
                <a:solidFill>
                  <a:srgbClr val="002060"/>
                </a:solidFill>
                <a:latin typeface="Book Antiqua" pitchFamily="18" charset="0"/>
              </a:rPr>
              <a:t>2. Importance of  Generics</a:t>
            </a:r>
          </a:p>
          <a:p>
            <a:r>
              <a:rPr lang="en-US" sz="2400" spc="-35" dirty="0" smtClean="0">
                <a:solidFill>
                  <a:srgbClr val="002060"/>
                </a:solidFill>
                <a:latin typeface="Book Antiqua" pitchFamily="18" charset="0"/>
              </a:rPr>
              <a:t>A.Can create your own generic interfaces, classes, methods, events and delegates.Create generic classes constrained to enable access to methods on particular data types</a:t>
            </a:r>
          </a:p>
          <a:p>
            <a:r>
              <a:rPr lang="en-US" sz="2400" spc="-35" dirty="0" smtClean="0">
                <a:solidFill>
                  <a:srgbClr val="002060"/>
                </a:solidFill>
                <a:latin typeface="Book Antiqua" pitchFamily="18" charset="0"/>
              </a:rPr>
              <a:t>Get information on the types used in a generic data type at run-time by means of reflection</a:t>
            </a:r>
          </a:p>
          <a:p>
            <a:endParaRPr lang="en-US" sz="2400" spc="-35" dirty="0" smtClean="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49</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Runtime errors</a:t>
            </a:r>
            <a:br>
              <a:rPr lang="en-US" sz="4400" dirty="0" smtClean="0"/>
            </a:br>
            <a:endParaRPr lang="en-IN" sz="4400" dirty="0"/>
          </a:p>
        </p:txBody>
      </p:sp>
      <p:sp>
        <p:nvSpPr>
          <p:cNvPr id="3" name="Content Placeholder 2"/>
          <p:cNvSpPr>
            <a:spLocks noGrp="1"/>
          </p:cNvSpPr>
          <p:nvPr>
            <p:ph idx="1"/>
          </p:nvPr>
        </p:nvSpPr>
        <p:spPr>
          <a:xfrm>
            <a:off x="323528" y="1124744"/>
            <a:ext cx="8496944" cy="4824536"/>
          </a:xfrm>
        </p:spPr>
        <p:txBody>
          <a:bodyPr/>
          <a:lstStyle/>
          <a:p>
            <a:pPr>
              <a:buClr>
                <a:srgbClr val="0BD0D9"/>
              </a:buClr>
            </a:pPr>
            <a:r>
              <a:rPr lang="en-US" dirty="0" smtClean="0"/>
              <a:t>Occurs  during program execution</a:t>
            </a:r>
          </a:p>
          <a:p>
            <a:pPr>
              <a:buClr>
                <a:srgbClr val="0BD0D9"/>
              </a:buClr>
            </a:pPr>
            <a:r>
              <a:rPr lang="en-US" dirty="0" smtClean="0"/>
              <a:t>Runtime errors are detected by Runtime System[CLR]</a:t>
            </a:r>
          </a:p>
          <a:p>
            <a:pPr>
              <a:buClr>
                <a:srgbClr val="0BD0D9"/>
              </a:buClr>
            </a:pPr>
            <a:r>
              <a:rPr lang="en-US" dirty="0" smtClean="0"/>
              <a:t>Runtime errors are  called exceptions.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a:t>
            </a:fld>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CD13243-3D31-4DD5-8512-B28F7F2A6CD3}" type="slidenum">
              <a:rPr lang="en-IN" smtClean="0"/>
              <a:pPr/>
              <a:t>50</a:t>
            </a:fld>
            <a:endParaRPr lang="en-IN" dirty="0"/>
          </a:p>
        </p:txBody>
      </p:sp>
      <p:sp>
        <p:nvSpPr>
          <p:cNvPr id="4" name="Footer Placeholder 3"/>
          <p:cNvSpPr>
            <a:spLocks noGrp="1"/>
          </p:cNvSpPr>
          <p:nvPr>
            <p:ph type="ftr" sz="quarter" idx="4294967295"/>
          </p:nvPr>
        </p:nvSpPr>
        <p:spPr>
          <a:xfrm>
            <a:off x="1691680" y="6353944"/>
            <a:ext cx="7452320" cy="504056"/>
          </a:xfrm>
          <a:prstGeom prst="rect">
            <a:avLst/>
          </a:prstGeom>
        </p:spPr>
        <p:txBody>
          <a:bodyPr/>
          <a:lstStyle/>
          <a:p>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Logical errors</a:t>
            </a:r>
            <a:br>
              <a:rPr lang="en-US" sz="4400" dirty="0" smtClean="0"/>
            </a:br>
            <a:endParaRPr lang="en-IN" sz="4400" dirty="0"/>
          </a:p>
        </p:txBody>
      </p:sp>
      <p:sp>
        <p:nvSpPr>
          <p:cNvPr id="3" name="Content Placeholder 2"/>
          <p:cNvSpPr>
            <a:spLocks noGrp="1"/>
          </p:cNvSpPr>
          <p:nvPr>
            <p:ph idx="1"/>
          </p:nvPr>
        </p:nvSpPr>
        <p:spPr>
          <a:xfrm>
            <a:off x="323528" y="1196752"/>
            <a:ext cx="8229600" cy="4525963"/>
          </a:xfrm>
        </p:spPr>
        <p:txBody>
          <a:bodyPr/>
          <a:lstStyle/>
          <a:p>
            <a:pPr>
              <a:buClr>
                <a:srgbClr val="0BD0D9"/>
              </a:buClr>
            </a:pPr>
            <a:r>
              <a:rPr lang="en-US" dirty="0" smtClean="0"/>
              <a:t>Occur when an application compiles and runs properly, but does not produce the expected results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a:t>
            </a:fld>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80728"/>
          </a:xfrm>
        </p:spPr>
        <p:txBody>
          <a:bodyPr>
            <a:normAutofit/>
          </a:bodyPr>
          <a:lstStyle/>
          <a:p>
            <a:r>
              <a:rPr lang="en-US" dirty="0" smtClean="0"/>
              <a:t>Exception Handling</a:t>
            </a:r>
            <a:endParaRPr lang="en-US" dirty="0"/>
          </a:p>
        </p:txBody>
      </p:sp>
      <p:sp>
        <p:nvSpPr>
          <p:cNvPr id="6" name="Content Placeholder 5"/>
          <p:cNvSpPr>
            <a:spLocks noGrp="1"/>
          </p:cNvSpPr>
          <p:nvPr>
            <p:ph idx="1"/>
          </p:nvPr>
        </p:nvSpPr>
        <p:spPr>
          <a:xfrm>
            <a:off x="42864" y="762000"/>
            <a:ext cx="9029696" cy="5547320"/>
          </a:xfrm>
        </p:spPr>
        <p:txBody>
          <a:bodyPr>
            <a:normAutofit/>
          </a:bodyPr>
          <a:lstStyle/>
          <a:p>
            <a:pPr lvl="0">
              <a:buBlip>
                <a:blip r:embed="rId3"/>
              </a:buBlip>
            </a:pPr>
            <a:endParaRPr lang="en-US" sz="1800" dirty="0" smtClean="0">
              <a:solidFill>
                <a:srgbClr val="002060"/>
              </a:solidFill>
              <a:latin typeface="Book Antiqua" pitchFamily="18" charset="0"/>
            </a:endParaRPr>
          </a:p>
          <a:p>
            <a:r>
              <a:rPr lang="en-US" dirty="0" smtClean="0"/>
              <a:t>When an exception occurs Application  will close unsuccessfully giving  error message</a:t>
            </a:r>
          </a:p>
          <a:p>
            <a:r>
              <a:rPr lang="en-US" dirty="0" smtClean="0">
                <a:solidFill>
                  <a:srgbClr val="002060"/>
                </a:solidFill>
                <a:latin typeface="Book Antiqua" pitchFamily="18" charset="0"/>
              </a:rPr>
              <a:t>Exception Handling is a process of Handling exceptions  at runtime without terminating the application </a:t>
            </a:r>
          </a:p>
          <a:p>
            <a:r>
              <a:rPr lang="en-US" dirty="0" smtClean="0">
                <a:solidFill>
                  <a:srgbClr val="002060"/>
                </a:solidFill>
                <a:latin typeface="Book Antiqua" pitchFamily="18" charset="0"/>
              </a:rPr>
              <a:t>Exception handling is </a:t>
            </a:r>
            <a:r>
              <a:rPr lang="en-US" dirty="0" smtClean="0"/>
              <a:t>a</a:t>
            </a:r>
            <a:r>
              <a:rPr lang="en-US" dirty="0" smtClean="0">
                <a:solidFill>
                  <a:srgbClr val="002060"/>
                </a:solidFill>
                <a:latin typeface="Book Antiqua" pitchFamily="18" charset="0"/>
              </a:rPr>
              <a:t> inbuilt mechanism of the .NET framework to detect and handle errors</a:t>
            </a:r>
          </a:p>
          <a:p>
            <a:r>
              <a:rPr lang="en-US" dirty="0" smtClean="0">
                <a:solidFill>
                  <a:srgbClr val="002060"/>
                </a:solidFill>
                <a:latin typeface="Book Antiqua" pitchFamily="18" charset="0"/>
              </a:rPr>
              <a:t>In c# Every Exception is  represented by a class.</a:t>
            </a:r>
          </a:p>
          <a:p>
            <a:r>
              <a:rPr lang="en-US" dirty="0" smtClean="0">
                <a:solidFill>
                  <a:srgbClr val="002060"/>
                </a:solidFill>
                <a:latin typeface="Book Antiqua" pitchFamily="18" charset="0"/>
              </a:rPr>
              <a:t>Exception is the base class for all other exceptions in C#</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Classes</a:t>
            </a:r>
            <a:endParaRPr lang="en-IN" dirty="0"/>
          </a:p>
        </p:txBody>
      </p:sp>
      <p:sp>
        <p:nvSpPr>
          <p:cNvPr id="3" name="Content Placeholder 2"/>
          <p:cNvSpPr>
            <a:spLocks noGrp="1"/>
          </p:cNvSpPr>
          <p:nvPr>
            <p:ph idx="1"/>
          </p:nvPr>
        </p:nvSpPr>
        <p:spPr>
          <a:xfrm>
            <a:off x="251520" y="1052736"/>
            <a:ext cx="8640960" cy="5040560"/>
          </a:xfrm>
        </p:spPr>
        <p:txBody>
          <a:bodyPr>
            <a:normAutofit/>
          </a:bodyPr>
          <a:lstStyle/>
          <a:p>
            <a:r>
              <a:rPr lang="en-US" dirty="0" smtClean="0"/>
              <a:t>Some of the exception classes derived from the</a:t>
            </a:r>
            <a:r>
              <a:rPr lang="en-US" b="1" dirty="0" smtClean="0"/>
              <a:t> System. Exception </a:t>
            </a:r>
            <a:r>
              <a:rPr lang="en-US" dirty="0" smtClean="0"/>
              <a:t>are</a:t>
            </a:r>
          </a:p>
          <a:p>
            <a:pPr marL="914400" lvl="1" indent="-457200"/>
            <a:r>
              <a:rPr lang="en-US" dirty="0" smtClean="0"/>
              <a:t>System.DivideByZeroException class</a:t>
            </a:r>
          </a:p>
          <a:p>
            <a:pPr marL="914400" lvl="1" indent="-457200"/>
            <a:r>
              <a:rPr lang="en-US" dirty="0" smtClean="0"/>
              <a:t>System.ApplicationException class</a:t>
            </a:r>
          </a:p>
          <a:p>
            <a:pPr marL="914400" lvl="1" indent="-457200"/>
            <a:r>
              <a:rPr lang="en-US" dirty="0" smtClean="0"/>
              <a:t>System.SystemException class</a:t>
            </a:r>
          </a:p>
          <a:p>
            <a:pPr marL="914400" lvl="1" indent="-457200"/>
            <a:r>
              <a:rPr lang="en-US" dirty="0" smtClean="0"/>
              <a:t>System.IndexOutofRangeException class</a:t>
            </a:r>
          </a:p>
          <a:p>
            <a:pPr marL="914400" lvl="1" indent="-457200"/>
            <a:r>
              <a:rPr lang="en-US" dirty="0" smtClean="0"/>
              <a:t>System.NullReferenceException class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8</a:t>
            </a:fld>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Exception Handling</a:t>
            </a:r>
            <a:endParaRPr lang="en-US" dirty="0"/>
          </a:p>
        </p:txBody>
      </p:sp>
      <p:sp>
        <p:nvSpPr>
          <p:cNvPr id="6" name="Content Placeholder 5"/>
          <p:cNvSpPr>
            <a:spLocks noGrp="1"/>
          </p:cNvSpPr>
          <p:nvPr>
            <p:ph idx="1"/>
          </p:nvPr>
        </p:nvSpPr>
        <p:spPr>
          <a:xfrm>
            <a:off x="42864" y="762000"/>
            <a:ext cx="9029696" cy="5638800"/>
          </a:xfrm>
        </p:spPr>
        <p:txBody>
          <a:bodyPr>
            <a:normAutofit/>
          </a:bodyPr>
          <a:lstStyle/>
          <a:p>
            <a:pPr lvl="0">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Exceptions can be handled  using an exception handling Mechanism</a:t>
            </a:r>
          </a:p>
          <a:p>
            <a:r>
              <a:rPr lang="en-US" dirty="0" smtClean="0">
                <a:solidFill>
                  <a:srgbClr val="002060"/>
                </a:solidFill>
                <a:latin typeface="Book Antiqua" pitchFamily="18" charset="0"/>
              </a:rPr>
              <a:t>In exception handling , the application is divided  into blocks of Code</a:t>
            </a:r>
          </a:p>
          <a:p>
            <a:r>
              <a:rPr lang="en-US" dirty="0" smtClean="0">
                <a:solidFill>
                  <a:srgbClr val="002060"/>
                </a:solidFill>
                <a:latin typeface="Book Antiqua" pitchFamily="18" charset="0"/>
              </a:rPr>
              <a:t>The blocks for exception handling can be implemented using the following keywords</a:t>
            </a:r>
          </a:p>
          <a:p>
            <a:pPr lvl="1"/>
            <a:r>
              <a:rPr lang="en-US" dirty="0" smtClean="0">
                <a:solidFill>
                  <a:srgbClr val="002060"/>
                </a:solidFill>
                <a:latin typeface="Book Antiqua" pitchFamily="18" charset="0"/>
              </a:rPr>
              <a:t>try </a:t>
            </a:r>
          </a:p>
          <a:p>
            <a:pPr lvl="1"/>
            <a:r>
              <a:rPr lang="en-US" dirty="0" smtClean="0">
                <a:solidFill>
                  <a:srgbClr val="002060"/>
                </a:solidFill>
                <a:latin typeface="Book Antiqua" pitchFamily="18" charset="0"/>
              </a:rPr>
              <a:t>catch</a:t>
            </a:r>
          </a:p>
          <a:p>
            <a:pPr lvl="1"/>
            <a:r>
              <a:rPr lang="en-US" dirty="0" smtClean="0">
                <a:solidFill>
                  <a:srgbClr val="002060"/>
                </a:solidFill>
                <a:latin typeface="Book Antiqua" pitchFamily="18" charset="0"/>
              </a:rPr>
              <a:t>finally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1101</TotalTime>
  <Words>3389</Words>
  <Application>Microsoft Office PowerPoint</Application>
  <PresentationFormat>On-screen Show (4:3)</PresentationFormat>
  <Paragraphs>1124</Paragraphs>
  <Slides>50</Slides>
  <Notes>36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TrendzIT Template</vt:lpstr>
      <vt:lpstr>Exception Handling </vt:lpstr>
      <vt:lpstr>Overview</vt:lpstr>
      <vt:lpstr>Error</vt:lpstr>
      <vt:lpstr> Syntax errors  </vt:lpstr>
      <vt:lpstr> Runtime errors </vt:lpstr>
      <vt:lpstr> Logical errors </vt:lpstr>
      <vt:lpstr>Exception Handling</vt:lpstr>
      <vt:lpstr>Exception Classes</vt:lpstr>
      <vt:lpstr>Exception Handling</vt:lpstr>
      <vt:lpstr>try &amp; catch</vt:lpstr>
      <vt:lpstr>try &amp; catch</vt:lpstr>
      <vt:lpstr>try &amp; catch</vt:lpstr>
      <vt:lpstr>finally</vt:lpstr>
      <vt:lpstr>Exception Class Hierarchy</vt:lpstr>
      <vt:lpstr>Members of Exception Classes</vt:lpstr>
      <vt:lpstr>Members of Exception Classes</vt:lpstr>
      <vt:lpstr>throw</vt:lpstr>
      <vt:lpstr>Types of Exceptions</vt:lpstr>
      <vt:lpstr>Built in Exceptions</vt:lpstr>
      <vt:lpstr>Built in Exceptions</vt:lpstr>
      <vt:lpstr>User Defined Exceptions</vt:lpstr>
      <vt:lpstr>User Defined Exceptions</vt:lpstr>
      <vt:lpstr>User Defined Exceptions</vt:lpstr>
      <vt:lpstr>JAM</vt:lpstr>
      <vt:lpstr>Quiz</vt:lpstr>
      <vt:lpstr>CYU</vt:lpstr>
      <vt:lpstr>Collections and Generics</vt:lpstr>
      <vt:lpstr>Overview</vt:lpstr>
      <vt:lpstr>Collection Classes</vt:lpstr>
      <vt:lpstr>Array List</vt:lpstr>
      <vt:lpstr>HashTable</vt:lpstr>
      <vt:lpstr>SortedList</vt:lpstr>
      <vt:lpstr>JAM</vt:lpstr>
      <vt:lpstr>Queue</vt:lpstr>
      <vt:lpstr>Stack</vt:lpstr>
      <vt:lpstr>HashSet</vt:lpstr>
      <vt:lpstr>ICollection Interface</vt:lpstr>
      <vt:lpstr>IEnumerable Interface</vt:lpstr>
      <vt:lpstr>IList Interface</vt:lpstr>
      <vt:lpstr>ICloneable Interface</vt:lpstr>
      <vt:lpstr>JAM</vt:lpstr>
      <vt:lpstr>Generics</vt:lpstr>
      <vt:lpstr>Generics Class</vt:lpstr>
      <vt:lpstr>Generics Interfaces</vt:lpstr>
      <vt:lpstr>Generics List</vt:lpstr>
      <vt:lpstr>Generics Dictionary</vt:lpstr>
      <vt:lpstr>Generics LinkedList</vt:lpstr>
      <vt:lpstr>Quiz</vt:lpstr>
      <vt:lpstr>Check Your Understanding </vt:lpstr>
      <vt:lpstr>Slide 50</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cp:lastModifiedBy>
  <cp:revision>144</cp:revision>
  <dcterms:created xsi:type="dcterms:W3CDTF">2013-05-31T08:17:09Z</dcterms:created>
  <dcterms:modified xsi:type="dcterms:W3CDTF">2018-10-26T03:13:44Z</dcterms:modified>
</cp:coreProperties>
</file>