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7"/>
  </p:notesMasterIdLst>
  <p:handoutMasterIdLst>
    <p:handoutMasterId r:id="rId38"/>
  </p:handoutMasterIdLst>
  <p:sldIdLst>
    <p:sldId id="293" r:id="rId2"/>
    <p:sldId id="256" r:id="rId3"/>
    <p:sldId id="282" r:id="rId4"/>
    <p:sldId id="292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7" r:id="rId21"/>
    <p:sldId id="278" r:id="rId22"/>
    <p:sldId id="276" r:id="rId23"/>
    <p:sldId id="274" r:id="rId24"/>
    <p:sldId id="287" r:id="rId25"/>
    <p:sldId id="275" r:id="rId26"/>
    <p:sldId id="288" r:id="rId27"/>
    <p:sldId id="280" r:id="rId28"/>
    <p:sldId id="281" r:id="rId29"/>
    <p:sldId id="283" r:id="rId30"/>
    <p:sldId id="284" r:id="rId31"/>
    <p:sldId id="289" r:id="rId32"/>
    <p:sldId id="290" r:id="rId33"/>
    <p:sldId id="291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66" autoAdjust="0"/>
  </p:normalViewPr>
  <p:slideViewPr>
    <p:cSldViewPr snapToGrid="0">
      <p:cViewPr varScale="1">
        <p:scale>
          <a:sx n="67" d="100"/>
          <a:sy n="67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B964A62-5C0A-4ED3-A4B8-8F329BFD6A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21B07B6-54BF-4E5E-BE9D-E521BA1F0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26189-E2BC-4F02-AC72-E54642B6A9B5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BDACF3-443E-41ED-99EB-90F1A93F50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1E2AF7-E135-47C3-924A-020D72C5A1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EA517-4F17-400A-82C3-431ADAD1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7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830A0-1E30-475B-AA05-32F3C5E9003F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14D6C-6793-4C88-AD14-DAA224A9D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1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7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6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14D6C-6793-4C88-AD14-DAA224A9D5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3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F864-2164-4C94-923E-F635D4210ACD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E161-1620-46CF-AF22-43F655C4FB8D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A619-73BC-4284-AC2F-69BC6448E5B7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33FE-2B1D-4FA6-B84D-FDE879335114}" type="datetime1">
              <a:rPr lang="en-IN" smtClean="0"/>
              <a:t>08-04-2021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2373F54-AAB6-4112-93DD-B9AA80D95A7C}" type="datetime1">
              <a:rPr lang="en-IN" smtClean="0"/>
              <a:t>08-04-2021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6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6968-7650-495F-9C1B-3C4150F504D5}" type="datetime1">
              <a:rPr lang="en-IN" smtClean="0"/>
              <a:t>08-04-2021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2DDA-4DAB-4F61-84FF-1B2AA657F41D}" type="datetime1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1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55E7-BBDD-48AE-8098-7628131BF5A7}" type="datetime1">
              <a:rPr lang="en-IN" smtClean="0"/>
              <a:t>08-04-2021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B0DC-DE0A-4E44-8DA2-49840F8E154A}" type="datetime1">
              <a:rPr lang="en-IN" smtClean="0"/>
              <a:t>08-04-2021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4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32DA-54BA-4669-849E-10F113403665}" type="datetime1">
              <a:rPr lang="en-IN" smtClean="0"/>
              <a:t>08-04-2021</a:t>
            </a:fld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AC9-F96E-4532-9A17-2BD1F8AA0C40}" type="datetime1">
              <a:rPr lang="en-IN" smtClean="0"/>
              <a:t>08-04-2021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6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C92EAFD-1F8E-454A-B3B2-DBBC5DCFCF9C}" type="datetime1">
              <a:rPr lang="en-IN" smtClean="0"/>
              <a:t>08-04-2021</a:t>
            </a:fld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BC516-6926-40F7-824C-F12BD8148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5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FEA9880-6788-4061-BAE2-5443DAA4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6" y="798786"/>
            <a:ext cx="11992303" cy="5602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04FECF-7B01-4BD6-AC14-B4AEA8B15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1CFC06-D255-4A7F-8CAC-9D511DC74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7AEE9CC-76EB-4BBA-B38C-F6737298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0CFDCD-8BA0-4B40-A0BA-09DC9206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76" y="676715"/>
            <a:ext cx="10058400" cy="871660"/>
          </a:xfrm>
        </p:spPr>
        <p:txBody>
          <a:bodyPr/>
          <a:lstStyle/>
          <a:p>
            <a:r>
              <a:rPr lang="en-IN" dirty="0"/>
              <a:t>Relational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D5A6AAD7-30F7-400F-8014-1E4EAF061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186494"/>
              </p:ext>
            </p:extLst>
          </p:nvPr>
        </p:nvGraphicFramePr>
        <p:xfrm>
          <a:off x="3996338" y="3688865"/>
          <a:ext cx="4483370" cy="240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545">
                  <a:extLst>
                    <a:ext uri="{9D8B030D-6E8A-4147-A177-3AD203B41FA5}">
                      <a16:colId xmlns="" xmlns:a16="http://schemas.microsoft.com/office/drawing/2014/main" val="3940079262"/>
                    </a:ext>
                  </a:extLst>
                </a:gridCol>
                <a:gridCol w="1107423">
                  <a:extLst>
                    <a:ext uri="{9D8B030D-6E8A-4147-A177-3AD203B41FA5}">
                      <a16:colId xmlns="" xmlns:a16="http://schemas.microsoft.com/office/drawing/2014/main" val="4264271168"/>
                    </a:ext>
                  </a:extLst>
                </a:gridCol>
                <a:gridCol w="1205701">
                  <a:extLst>
                    <a:ext uri="{9D8B030D-6E8A-4147-A177-3AD203B41FA5}">
                      <a16:colId xmlns="" xmlns:a16="http://schemas.microsoft.com/office/drawing/2014/main" val="2865022530"/>
                    </a:ext>
                  </a:extLst>
                </a:gridCol>
                <a:gridCol w="1205701">
                  <a:extLst>
                    <a:ext uri="{9D8B030D-6E8A-4147-A177-3AD203B41FA5}">
                      <a16:colId xmlns="" xmlns:a16="http://schemas.microsoft.com/office/drawing/2014/main" val="1957130148"/>
                    </a:ext>
                  </a:extLst>
                </a:gridCol>
              </a:tblGrid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9267193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242428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9336296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3334737"/>
                  </a:ext>
                </a:extLst>
              </a:tr>
              <a:tr h="480377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131994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E405AE-2B0D-46DA-87E6-21469F3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10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10442FB-58A3-4E57-BE15-BB5018BC0A38}"/>
              </a:ext>
            </a:extLst>
          </p:cNvPr>
          <p:cNvSpPr txBox="1"/>
          <p:nvPr/>
        </p:nvSpPr>
        <p:spPr>
          <a:xfrm flipH="1">
            <a:off x="9519231" y="3295412"/>
            <a:ext cx="77729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1EB6224-7EC5-43B4-909E-FBC06BFC0332}"/>
              </a:ext>
            </a:extLst>
          </p:cNvPr>
          <p:cNvSpPr txBox="1"/>
          <p:nvPr/>
        </p:nvSpPr>
        <p:spPr>
          <a:xfrm>
            <a:off x="9164608" y="4394349"/>
            <a:ext cx="254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Tuple/Row/Record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2444047-752C-457B-8388-E35AC11D5917}"/>
              </a:ext>
            </a:extLst>
          </p:cNvPr>
          <p:cNvSpPr txBox="1"/>
          <p:nvPr/>
        </p:nvSpPr>
        <p:spPr>
          <a:xfrm>
            <a:off x="5622904" y="3064579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Attribute/Column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45923E0-0938-4665-BA8D-41E0AD7DF9E3}"/>
              </a:ext>
            </a:extLst>
          </p:cNvPr>
          <p:cNvSpPr txBox="1"/>
          <p:nvPr/>
        </p:nvSpPr>
        <p:spPr>
          <a:xfrm>
            <a:off x="2234663" y="4658974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Domain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="" xmlns:a16="http://schemas.microsoft.com/office/drawing/2014/main" id="{F732B816-9287-4F35-AED4-2426993A81F7}"/>
              </a:ext>
            </a:extLst>
          </p:cNvPr>
          <p:cNvSpPr/>
          <p:nvPr/>
        </p:nvSpPr>
        <p:spPr>
          <a:xfrm>
            <a:off x="3568636" y="3644564"/>
            <a:ext cx="251461" cy="25125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FE755AC0-E58D-4F5E-9ACC-FC613B4ADC06}"/>
              </a:ext>
            </a:extLst>
          </p:cNvPr>
          <p:cNvCxnSpPr>
            <a:cxnSpLocks/>
          </p:cNvCxnSpPr>
          <p:nvPr/>
        </p:nvCxnSpPr>
        <p:spPr>
          <a:xfrm flipV="1">
            <a:off x="6515100" y="3378581"/>
            <a:ext cx="0" cy="71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E11EBAD-914D-4F45-B65A-EF615E4BFA53}"/>
              </a:ext>
            </a:extLst>
          </p:cNvPr>
          <p:cNvCxnSpPr/>
          <p:nvPr/>
        </p:nvCxnSpPr>
        <p:spPr>
          <a:xfrm>
            <a:off x="8342292" y="4630164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5AFA919-0512-475A-A7B0-C54C42252364}"/>
              </a:ext>
            </a:extLst>
          </p:cNvPr>
          <p:cNvSpPr txBox="1"/>
          <p:nvPr/>
        </p:nvSpPr>
        <p:spPr>
          <a:xfrm>
            <a:off x="828676" y="1912796"/>
            <a:ext cx="1015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RELATIONAL MODEL (RM)</a:t>
            </a:r>
            <a:r>
              <a:rPr lang="en-US" sz="2400" dirty="0"/>
              <a:t> represents the database as a collection of inter related </a:t>
            </a:r>
            <a:r>
              <a:rPr lang="en-US" sz="2400" b="1" dirty="0">
                <a:solidFill>
                  <a:srgbClr val="FF0000"/>
                </a:solidFill>
              </a:rPr>
              <a:t>Tables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FB80E11-5515-4AEC-AE61-EC01199AA5F3}"/>
              </a:ext>
            </a:extLst>
          </p:cNvPr>
          <p:cNvSpPr txBox="1"/>
          <p:nvPr/>
        </p:nvSpPr>
        <p:spPr>
          <a:xfrm flipH="1">
            <a:off x="2533649" y="2906414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3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D0DFE9-0A81-4BD4-8516-A33DACE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2172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DC227C-44EF-46EE-BAC3-70C956C76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82" y="1511693"/>
            <a:ext cx="10847070" cy="4023360"/>
          </a:xfrm>
        </p:spPr>
        <p:txBody>
          <a:bodyPr/>
          <a:lstStyle/>
          <a:p>
            <a:r>
              <a:rPr lang="en-IN" sz="2400" b="1" dirty="0"/>
              <a:t>Entity:</a:t>
            </a:r>
          </a:p>
          <a:p>
            <a:pPr lvl="1"/>
            <a:r>
              <a:rPr lang="en-US" dirty="0"/>
              <a:t>An entity is a </a:t>
            </a:r>
            <a:r>
              <a:rPr lang="en-US" b="1" i="1" dirty="0">
                <a:solidFill>
                  <a:srgbClr val="FF0000"/>
                </a:solidFill>
              </a:rPr>
              <a:t>real-world thing </a:t>
            </a:r>
            <a:r>
              <a:rPr lang="en-US" dirty="0"/>
              <a:t>which can be distinctly identified like a person, place or a concept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School Database, Students, Teachers, Classes, And Courses offered</a:t>
            </a:r>
          </a:p>
          <a:p>
            <a:r>
              <a:rPr lang="en-US" sz="2400" b="1" dirty="0"/>
              <a:t>Entity Type:</a:t>
            </a:r>
          </a:p>
          <a:p>
            <a:pPr lvl="1"/>
            <a:r>
              <a:rPr lang="en-US" dirty="0"/>
              <a:t>The entity type is a collection of the entity having similar attributes</a:t>
            </a:r>
          </a:p>
          <a:p>
            <a:r>
              <a:rPr lang="en-US" sz="2400" b="1" dirty="0"/>
              <a:t>Entity Set:</a:t>
            </a:r>
          </a:p>
          <a:p>
            <a:pPr lvl="1"/>
            <a:r>
              <a:rPr lang="en-US" dirty="0"/>
              <a:t>Collection of one or more entity of same Entity type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DE256B-3C3D-4E7B-8DF2-133F94214B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4757017-9AE3-476E-ADD7-0DFDBF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11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015748C-87C5-4FC1-A00F-7A195552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17" y="4330145"/>
            <a:ext cx="4647499" cy="24098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D2E55F6-7983-40D1-92CB-EE59F471CFE3}"/>
              </a:ext>
            </a:extLst>
          </p:cNvPr>
          <p:cNvSpPr txBox="1"/>
          <p:nvPr/>
        </p:nvSpPr>
        <p:spPr>
          <a:xfrm>
            <a:off x="7848616" y="4901684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9697C86E-37AB-4DC0-94BE-B43DD6872A8E}"/>
              </a:ext>
            </a:extLst>
          </p:cNvPr>
          <p:cNvCxnSpPr/>
          <p:nvPr/>
        </p:nvCxnSpPr>
        <p:spPr>
          <a:xfrm>
            <a:off x="7324725" y="5086350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142898D-61F9-425F-9422-AF9454BDF212}"/>
              </a:ext>
            </a:extLst>
          </p:cNvPr>
          <p:cNvSpPr txBox="1"/>
          <p:nvPr/>
        </p:nvSpPr>
        <p:spPr>
          <a:xfrm>
            <a:off x="7929101" y="5719252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567DD846-2C72-4B8C-8351-2D5058A56C32}"/>
              </a:ext>
            </a:extLst>
          </p:cNvPr>
          <p:cNvCxnSpPr/>
          <p:nvPr/>
        </p:nvCxnSpPr>
        <p:spPr>
          <a:xfrm>
            <a:off x="7324725" y="5896215"/>
            <a:ext cx="6043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D005C5E-1DA5-44AD-A543-6C91826B4723}"/>
              </a:ext>
            </a:extLst>
          </p:cNvPr>
          <p:cNvSpPr txBox="1"/>
          <p:nvPr/>
        </p:nvSpPr>
        <p:spPr>
          <a:xfrm flipH="1">
            <a:off x="1281112" y="4145479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TableName:Student</a:t>
            </a:r>
            <a:r>
              <a:rPr lang="en-IN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6686732-2554-4363-B35D-EFB4093935C6}"/>
              </a:ext>
            </a:extLst>
          </p:cNvPr>
          <p:cNvSpPr txBox="1"/>
          <p:nvPr/>
        </p:nvSpPr>
        <p:spPr>
          <a:xfrm>
            <a:off x="4370070" y="4145479"/>
            <a:ext cx="172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5C4ADA5-26C7-459A-B422-EEC5E16A12C8}"/>
              </a:ext>
            </a:extLst>
          </p:cNvPr>
          <p:cNvCxnSpPr>
            <a:cxnSpLocks/>
          </p:cNvCxnSpPr>
          <p:nvPr/>
        </p:nvCxnSpPr>
        <p:spPr>
          <a:xfrm>
            <a:off x="3395662" y="4371984"/>
            <a:ext cx="10858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6B02681-6637-4573-95BA-8BDF12EA677D}"/>
              </a:ext>
            </a:extLst>
          </p:cNvPr>
          <p:cNvSpPr txBox="1"/>
          <p:nvPr/>
        </p:nvSpPr>
        <p:spPr>
          <a:xfrm>
            <a:off x="9572625" y="4791075"/>
            <a:ext cx="1343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Entity Set</a:t>
            </a:r>
            <a:endParaRPr lang="en-IN" dirty="0"/>
          </a:p>
          <a:p>
            <a:endParaRPr lang="en-IN" dirty="0"/>
          </a:p>
          <a:p>
            <a:r>
              <a:rPr lang="en-IN" dirty="0"/>
              <a:t>Entity 1</a:t>
            </a:r>
          </a:p>
          <a:p>
            <a:endParaRPr lang="en-IN" dirty="0"/>
          </a:p>
          <a:p>
            <a:r>
              <a:rPr lang="en-IN" dirty="0"/>
              <a:t>Entity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7DD1044-5646-4891-BE2B-1AD4ECCA5520}"/>
              </a:ext>
            </a:extLst>
          </p:cNvPr>
          <p:cNvSpPr txBox="1"/>
          <p:nvPr/>
        </p:nvSpPr>
        <p:spPr>
          <a:xfrm>
            <a:off x="1097280" y="5300167"/>
            <a:ext cx="12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9C65DCC-06AA-4E9D-9B66-0F3DAF9CA488}"/>
              </a:ext>
            </a:extLst>
          </p:cNvPr>
          <p:cNvCxnSpPr>
            <a:cxnSpLocks/>
          </p:cNvCxnSpPr>
          <p:nvPr/>
        </p:nvCxnSpPr>
        <p:spPr>
          <a:xfrm flipH="1">
            <a:off x="1971675" y="5484833"/>
            <a:ext cx="1257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0A89BB9-6FD7-488A-86DD-4FC3BFBB9009}"/>
              </a:ext>
            </a:extLst>
          </p:cNvPr>
          <p:cNvSpPr txBox="1"/>
          <p:nvPr/>
        </p:nvSpPr>
        <p:spPr>
          <a:xfrm>
            <a:off x="9324975" y="4145479"/>
            <a:ext cx="29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the student details whose age is 19</a:t>
            </a:r>
          </a:p>
        </p:txBody>
      </p:sp>
    </p:spTree>
    <p:extLst>
      <p:ext uri="{BB962C8B-B14F-4D97-AF65-F5344CB8AC3E}">
        <p14:creationId xmlns:p14="http://schemas.microsoft.com/office/powerpoint/2010/main" val="28480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24" grpId="0"/>
      <p:bldP spid="25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396CBE-A93E-4C8C-8B03-22575DCB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601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A4A3BF-7DAA-4D2D-BDD3-88F1C131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390650"/>
            <a:ext cx="10223373" cy="48291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Types of Relationship Mapping</a:t>
            </a:r>
            <a:endParaRPr lang="en-IN" dirty="0"/>
          </a:p>
          <a:p>
            <a:r>
              <a:rPr lang="en-IN" dirty="0"/>
              <a:t>One - to - One Relationship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One - to - Many Relationship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4FFF4D0-1459-46E5-9FAB-D3CB8C3D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7270201-3641-419C-9149-78AFAE90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296668"/>
            <a:ext cx="2852738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370CD8F-BAC6-4427-ABE5-089CE62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05" y="4486274"/>
            <a:ext cx="2944695" cy="188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0256A22-E347-496E-B6DD-75AC64204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4681535"/>
            <a:ext cx="5286272" cy="1276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C468FE7-6EC2-446E-9C27-8D3C91E5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2481261"/>
            <a:ext cx="4831658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8DDA2-9FDF-41AB-8AD4-3BD81C6C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5068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5E3661-3B05-49FA-A163-482C5502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485900"/>
            <a:ext cx="10356723" cy="4686300"/>
          </a:xfrm>
        </p:spPr>
        <p:txBody>
          <a:bodyPr/>
          <a:lstStyle/>
          <a:p>
            <a:r>
              <a:rPr lang="en-IN" dirty="0"/>
              <a:t>Many - to - One Relationship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Many - to - Many Relationship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028F76-4770-4D90-BA33-4E7F360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9D68BCD-3206-41DB-9A74-4411EE71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038350"/>
            <a:ext cx="2809876" cy="1952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151106-2E06-4112-8A04-15A0756E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7" y="2038350"/>
            <a:ext cx="429577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16238D-CBD3-4BA1-B7B7-AB7E8FFCE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99" y="4531296"/>
            <a:ext cx="2552701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E23F57E-4788-45D8-8C7C-4BF3032D1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37" y="4642799"/>
            <a:ext cx="4375785" cy="15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BC4EC7-934A-47A1-A27B-EC1C94F3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7007"/>
            <a:ext cx="10058400" cy="1086993"/>
          </a:xfrm>
        </p:spPr>
        <p:txBody>
          <a:bodyPr/>
          <a:lstStyle/>
          <a:p>
            <a:r>
              <a:rPr lang="en-IN" dirty="0"/>
              <a:t>Data Design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0F78E1-C11D-4E96-822F-3F2B93E2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061448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Normalization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Normalization is a process or a technique which is used to reduced or decompose the redundancy(repetition) and </a:t>
            </a:r>
            <a:r>
              <a:rPr lang="fi-FI" dirty="0"/>
              <a:t> insertion anomaly, update anomaly &amp; deletion anomaly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Anomalies in DBMS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CDF238A-F6B6-462F-9DE9-FF0DDDB1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82688749-824C-4D7B-8316-FB14E32CB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29948"/>
              </p:ext>
            </p:extLst>
          </p:nvPr>
        </p:nvGraphicFramePr>
        <p:xfrm>
          <a:off x="1870075" y="42303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420476095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01537967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739684155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85982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emp_id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emp_name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emp_address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emp_dept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="" xmlns:a16="http://schemas.microsoft.com/office/drawing/2014/main" val="107267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D001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="" xmlns:a16="http://schemas.microsoft.com/office/drawing/2014/main" val="199896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Rick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Delhi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D002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="" xmlns:a16="http://schemas.microsoft.com/office/drawing/2014/main" val="225506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123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Maggie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Agra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D890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="" xmlns:a16="http://schemas.microsoft.com/office/drawing/2014/main" val="189994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D900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="" xmlns:a16="http://schemas.microsoft.com/office/drawing/2014/main" val="15364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166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Glenn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D004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="" xmlns:a16="http://schemas.microsoft.com/office/drawing/2014/main" val="104112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091D72-49B6-4D39-BCBB-E6B6C09B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36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BE4A43-D63B-48DD-AF70-F86C24A4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47800"/>
            <a:ext cx="10058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BDF11A-E31A-47B7-AE83-6664657C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2128FC5-7C4D-4D61-B305-B4DC752C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" y="1675384"/>
            <a:ext cx="10801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4073CA-02A0-4452-B64B-1216F3C4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F5027E-2A4C-4DEF-B6ED-65567BAC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EAA8BF-0FBB-41AD-8D7D-DC30D0B1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047A66A3-F47F-431E-A784-A4DABCA03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9253"/>
              </p:ext>
            </p:extLst>
          </p:nvPr>
        </p:nvGraphicFramePr>
        <p:xfrm>
          <a:off x="1289050" y="2824690"/>
          <a:ext cx="10483851" cy="247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="" xmlns:a16="http://schemas.microsoft.com/office/drawing/2014/main" val="1116845725"/>
                    </a:ext>
                  </a:extLst>
                </a:gridCol>
                <a:gridCol w="1228725">
                  <a:extLst>
                    <a:ext uri="{9D8B030D-6E8A-4147-A177-3AD203B41FA5}">
                      <a16:colId xmlns="" xmlns:a16="http://schemas.microsoft.com/office/drawing/2014/main" val="358508330"/>
                    </a:ext>
                  </a:extLst>
                </a:gridCol>
                <a:gridCol w="1571625">
                  <a:extLst>
                    <a:ext uri="{9D8B030D-6E8A-4147-A177-3AD203B41FA5}">
                      <a16:colId xmlns="" xmlns:a16="http://schemas.microsoft.com/office/drawing/2014/main" val="3124045716"/>
                    </a:ext>
                  </a:extLst>
                </a:gridCol>
                <a:gridCol w="1209675">
                  <a:extLst>
                    <a:ext uri="{9D8B030D-6E8A-4147-A177-3AD203B41FA5}">
                      <a16:colId xmlns="" xmlns:a16="http://schemas.microsoft.com/office/drawing/2014/main" val="2887243055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3102722189"/>
                    </a:ext>
                  </a:extLst>
                </a:gridCol>
                <a:gridCol w="1400175">
                  <a:extLst>
                    <a:ext uri="{9D8B030D-6E8A-4147-A177-3AD203B41FA5}">
                      <a16:colId xmlns="" xmlns:a16="http://schemas.microsoft.com/office/drawing/2014/main" val="2191452153"/>
                    </a:ext>
                  </a:extLst>
                </a:gridCol>
                <a:gridCol w="2057401">
                  <a:extLst>
                    <a:ext uri="{9D8B030D-6E8A-4147-A177-3AD203B41FA5}">
                      <a16:colId xmlns="" xmlns:a16="http://schemas.microsoft.com/office/drawing/2014/main" val="368361560"/>
                    </a:ext>
                  </a:extLst>
                </a:gridCol>
              </a:tblGrid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MobileNo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AnnualIncome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4603179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9952836879,</a:t>
                      </a:r>
                    </a:p>
                    <a:p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053692"/>
                  </a:ext>
                </a:extLst>
              </a:tr>
              <a:tr h="411333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8901234567,6789012345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9048561"/>
                  </a:ext>
                </a:extLst>
              </a:tr>
              <a:tr h="709972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7890123456,</a:t>
                      </a:r>
                    </a:p>
                    <a:p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7801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033102E-688F-436B-B64F-537D47E6624A}"/>
              </a:ext>
            </a:extLst>
          </p:cNvPr>
          <p:cNvSpPr txBox="1"/>
          <p:nvPr/>
        </p:nvSpPr>
        <p:spPr>
          <a:xfrm>
            <a:off x="5086350" y="2121408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27453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CC2682-4F0B-4FBD-BC33-249B1242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48" y="417957"/>
            <a:ext cx="10058400" cy="73456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0A37D6-94D1-4B80-8867-C70A626D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476375"/>
            <a:ext cx="10318623" cy="46958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1st Normal form</a:t>
            </a:r>
          </a:p>
          <a:p>
            <a:r>
              <a:rPr lang="en-US" dirty="0"/>
              <a:t>It should only have single(atomic) valued attributes/columns.</a:t>
            </a:r>
          </a:p>
          <a:p>
            <a:r>
              <a:rPr lang="en-US" dirty="0"/>
              <a:t>Attribute Domain should not change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77F83D2-4729-4594-8EC0-5D3678EA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0E4C1ACD-F01A-4875-988E-92BBB7857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5140"/>
              </p:ext>
            </p:extLst>
          </p:nvPr>
        </p:nvGraphicFramePr>
        <p:xfrm>
          <a:off x="1088136" y="3408864"/>
          <a:ext cx="106466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89">
                  <a:extLst>
                    <a:ext uri="{9D8B030D-6E8A-4147-A177-3AD203B41FA5}">
                      <a16:colId xmlns="" xmlns:a16="http://schemas.microsoft.com/office/drawing/2014/main" val="3262146725"/>
                    </a:ext>
                  </a:extLst>
                </a:gridCol>
                <a:gridCol w="1247775">
                  <a:extLst>
                    <a:ext uri="{9D8B030D-6E8A-4147-A177-3AD203B41FA5}">
                      <a16:colId xmlns="" xmlns:a16="http://schemas.microsoft.com/office/drawing/2014/main" val="2208200347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164974847"/>
                    </a:ext>
                  </a:extLst>
                </a:gridCol>
                <a:gridCol w="1533525">
                  <a:extLst>
                    <a:ext uri="{9D8B030D-6E8A-4147-A177-3AD203B41FA5}">
                      <a16:colId xmlns="" xmlns:a16="http://schemas.microsoft.com/office/drawing/2014/main" val="3652978739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479335682"/>
                    </a:ext>
                  </a:extLst>
                </a:gridCol>
                <a:gridCol w="1824609">
                  <a:extLst>
                    <a:ext uri="{9D8B030D-6E8A-4147-A177-3AD203B41FA5}">
                      <a16:colId xmlns="" xmlns:a16="http://schemas.microsoft.com/office/drawing/2014/main" val="3600493616"/>
                    </a:ext>
                  </a:extLst>
                </a:gridCol>
                <a:gridCol w="994791">
                  <a:extLst>
                    <a:ext uri="{9D8B030D-6E8A-4147-A177-3AD203B41FA5}">
                      <a16:colId xmlns="" xmlns:a16="http://schemas.microsoft.com/office/drawing/2014/main" val="1849792911"/>
                    </a:ext>
                  </a:extLst>
                </a:gridCol>
                <a:gridCol w="1666875">
                  <a:extLst>
                    <a:ext uri="{9D8B030D-6E8A-4147-A177-3AD203B41FA5}">
                      <a16:colId xmlns="" xmlns:a16="http://schemas.microsoft.com/office/drawing/2014/main" val="3466772035"/>
                    </a:ext>
                  </a:extLst>
                </a:gridCol>
              </a:tblGrid>
              <a:tr h="15446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96340709"/>
                  </a:ext>
                </a:extLst>
              </a:tr>
              <a:tr h="457624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5309519"/>
                  </a:ext>
                </a:extLst>
              </a:tr>
              <a:tr h="60267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22082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10442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29820AA-ECF6-42FC-B348-4E3D0FB323F7}"/>
              </a:ext>
            </a:extLst>
          </p:cNvPr>
          <p:cNvSpPr txBox="1"/>
          <p:nvPr/>
        </p:nvSpPr>
        <p:spPr>
          <a:xfrm>
            <a:off x="5210175" y="271568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</p:spTree>
    <p:extLst>
      <p:ext uri="{BB962C8B-B14F-4D97-AF65-F5344CB8AC3E}">
        <p14:creationId xmlns:p14="http://schemas.microsoft.com/office/powerpoint/2010/main" val="4292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F6D18E-1A3A-4B23-A524-5AB9303C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66F709-C9BC-45ED-BDB8-DAB5BA69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529334"/>
            <a:ext cx="10290048" cy="470535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2nd Normal form</a:t>
            </a:r>
            <a:endParaRPr lang="en-US" b="1" dirty="0"/>
          </a:p>
          <a:p>
            <a:r>
              <a:rPr lang="en-US" dirty="0"/>
              <a:t>It should be in the First Normal form.</a:t>
            </a:r>
          </a:p>
          <a:p>
            <a:r>
              <a:rPr lang="en-US" dirty="0"/>
              <a:t>And, it should not have Partial Dependency.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2F5670D-E0F2-4602-BD29-E08F9BEC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94A0744C-BE5B-45D6-9ECC-45512E6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34133"/>
              </p:ext>
            </p:extLst>
          </p:nvPr>
        </p:nvGraphicFramePr>
        <p:xfrm>
          <a:off x="419100" y="3429000"/>
          <a:ext cx="6734175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="" xmlns:a16="http://schemas.microsoft.com/office/drawing/2014/main" val="841042480"/>
                    </a:ext>
                  </a:extLst>
                </a:gridCol>
                <a:gridCol w="956044">
                  <a:extLst>
                    <a:ext uri="{9D8B030D-6E8A-4147-A177-3AD203B41FA5}">
                      <a16:colId xmlns="" xmlns:a16="http://schemas.microsoft.com/office/drawing/2014/main" val="2574030877"/>
                    </a:ext>
                  </a:extLst>
                </a:gridCol>
                <a:gridCol w="1581150">
                  <a:extLst>
                    <a:ext uri="{9D8B030D-6E8A-4147-A177-3AD203B41FA5}">
                      <a16:colId xmlns="" xmlns:a16="http://schemas.microsoft.com/office/drawing/2014/main" val="2808264447"/>
                    </a:ext>
                  </a:extLst>
                </a:gridCol>
                <a:gridCol w="1489222">
                  <a:extLst>
                    <a:ext uri="{9D8B030D-6E8A-4147-A177-3AD203B41FA5}">
                      <a16:colId xmlns="" xmlns:a16="http://schemas.microsoft.com/office/drawing/2014/main" val="4117513985"/>
                    </a:ext>
                  </a:extLst>
                </a:gridCol>
                <a:gridCol w="937659">
                  <a:extLst>
                    <a:ext uri="{9D8B030D-6E8A-4147-A177-3AD203B41FA5}">
                      <a16:colId xmlns="" xmlns:a16="http://schemas.microsoft.com/office/drawing/2014/main" val="887397525"/>
                    </a:ext>
                  </a:extLst>
                </a:gridCol>
                <a:gridCol w="1089838">
                  <a:extLst>
                    <a:ext uri="{9D8B030D-6E8A-4147-A177-3AD203B41FA5}">
                      <a16:colId xmlns="" xmlns:a16="http://schemas.microsoft.com/office/drawing/2014/main" val="1341410831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05811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33331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153392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895008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A3D0DC0-52AC-4C57-B3FF-44761A4184DE}"/>
              </a:ext>
            </a:extLst>
          </p:cNvPr>
          <p:cNvSpPr txBox="1"/>
          <p:nvPr/>
        </p:nvSpPr>
        <p:spPr>
          <a:xfrm>
            <a:off x="24765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="" xmlns:a16="http://schemas.microsoft.com/office/drawing/2014/main" id="{F3FB6803-F537-4C7F-97BB-365F268FD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81707"/>
              </p:ext>
            </p:extLst>
          </p:nvPr>
        </p:nvGraphicFramePr>
        <p:xfrm>
          <a:off x="9334500" y="3493608"/>
          <a:ext cx="2743200" cy="230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11">
                  <a:extLst>
                    <a:ext uri="{9D8B030D-6E8A-4147-A177-3AD203B41FA5}">
                      <a16:colId xmlns="" xmlns:a16="http://schemas.microsoft.com/office/drawing/2014/main" val="893760345"/>
                    </a:ext>
                  </a:extLst>
                </a:gridCol>
                <a:gridCol w="1632689">
                  <a:extLst>
                    <a:ext uri="{9D8B030D-6E8A-4147-A177-3AD203B41FA5}">
                      <a16:colId xmlns="" xmlns:a16="http://schemas.microsoft.com/office/drawing/2014/main" val="1704441690"/>
                    </a:ext>
                  </a:extLst>
                </a:gridCol>
              </a:tblGrid>
              <a:tr h="57718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DeptName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102814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5352835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341226"/>
                  </a:ext>
                </a:extLst>
              </a:tr>
              <a:tr h="57718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03246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B65A918-2C03-492C-843F-FB3BEDD3BF4A}"/>
              </a:ext>
            </a:extLst>
          </p:cNvPr>
          <p:cNvSpPr txBox="1"/>
          <p:nvPr/>
        </p:nvSpPr>
        <p:spPr>
          <a:xfrm>
            <a:off x="9410700" y="2949059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Dept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2D0EB0BF-CAF0-45C9-A95A-E693E086D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55559"/>
              </p:ext>
            </p:extLst>
          </p:nvPr>
        </p:nvGraphicFramePr>
        <p:xfrm>
          <a:off x="7153275" y="3429000"/>
          <a:ext cx="1162050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="" xmlns:a16="http://schemas.microsoft.com/office/drawing/2014/main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549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1EE807-F486-4030-802B-E44E99F4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73" y="417957"/>
            <a:ext cx="10058400" cy="791718"/>
          </a:xfrm>
        </p:spPr>
        <p:txBody>
          <a:bodyPr>
            <a:normAutofit fontScale="90000"/>
          </a:bodyPr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98F145-89B1-4F15-B443-6863A4DF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38275"/>
            <a:ext cx="10423398" cy="47339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3rd Normal form</a:t>
            </a:r>
          </a:p>
          <a:p>
            <a:r>
              <a:rPr lang="en-US" dirty="0"/>
              <a:t>It is in the Second Normal form.</a:t>
            </a:r>
          </a:p>
          <a:p>
            <a:r>
              <a:rPr lang="en-US" dirty="0"/>
              <a:t>And, it doesn't have Transitive Dependency.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C365FA-8263-487B-83D0-8DC716C3E7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9C92A4-D5BD-4E27-930B-484CEB6C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3A540B5-1F5D-4E33-AC29-31EA766F1698}"/>
              </a:ext>
            </a:extLst>
          </p:cNvPr>
          <p:cNvSpPr txBox="1"/>
          <p:nvPr/>
        </p:nvSpPr>
        <p:spPr>
          <a:xfrm>
            <a:off x="6096000" y="2303513"/>
            <a:ext cx="243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-&gt; B,B -&gt; C,C -&gt;A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E0D90F-CD32-4217-B0DE-DC1FED5930D6}"/>
              </a:ext>
            </a:extLst>
          </p:cNvPr>
          <p:cNvSpPr txBox="1"/>
          <p:nvPr/>
        </p:nvSpPr>
        <p:spPr>
          <a:xfrm>
            <a:off x="2242185" y="2831072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Employee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F26F5366-FADF-4060-9CF3-674EA0F6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55912"/>
              </p:ext>
            </p:extLst>
          </p:nvPr>
        </p:nvGraphicFramePr>
        <p:xfrm>
          <a:off x="568530" y="3438526"/>
          <a:ext cx="4706678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="" xmlns:a16="http://schemas.microsoft.com/office/drawing/2014/main" val="3078671136"/>
                    </a:ext>
                  </a:extLst>
                </a:gridCol>
                <a:gridCol w="956044">
                  <a:extLst>
                    <a:ext uri="{9D8B030D-6E8A-4147-A177-3AD203B41FA5}">
                      <a16:colId xmlns="" xmlns:a16="http://schemas.microsoft.com/office/drawing/2014/main" val="244839800"/>
                    </a:ext>
                  </a:extLst>
                </a:gridCol>
                <a:gridCol w="1581150">
                  <a:extLst>
                    <a:ext uri="{9D8B030D-6E8A-4147-A177-3AD203B41FA5}">
                      <a16:colId xmlns="" xmlns:a16="http://schemas.microsoft.com/office/drawing/2014/main" val="3147350648"/>
                    </a:ext>
                  </a:extLst>
                </a:gridCol>
                <a:gridCol w="1489222">
                  <a:extLst>
                    <a:ext uri="{9D8B030D-6E8A-4147-A177-3AD203B41FA5}">
                      <a16:colId xmlns="" xmlns:a16="http://schemas.microsoft.com/office/drawing/2014/main" val="3950083572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MobileNo2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880400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9952836879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7889012345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6046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6789012345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253704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8901235670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18159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F90BBFC0-6F78-4B66-88B9-4BB1C3945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9243"/>
              </p:ext>
            </p:extLst>
          </p:nvPr>
        </p:nvGraphicFramePr>
        <p:xfrm>
          <a:off x="5275208" y="3445900"/>
          <a:ext cx="1056766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766">
                  <a:extLst>
                    <a:ext uri="{9D8B030D-6E8A-4147-A177-3AD203B41FA5}">
                      <a16:colId xmlns="" xmlns:a16="http://schemas.microsoft.com/office/drawing/2014/main" val="27226772"/>
                    </a:ext>
                  </a:extLst>
                </a:gridCol>
              </a:tblGrid>
              <a:tr h="627936">
                <a:tc>
                  <a:txBody>
                    <a:bodyPr/>
                    <a:lstStyle/>
                    <a:p>
                      <a:r>
                        <a:rPr lang="en-IN" dirty="0" err="1"/>
                        <a:t>DeptId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7833171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8227765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2317106"/>
                  </a:ext>
                </a:extLst>
              </a:tr>
              <a:tr h="6279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54932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CA01075-6C8C-4C63-BF07-F29D5C7EFF5D}"/>
              </a:ext>
            </a:extLst>
          </p:cNvPr>
          <p:cNvSpPr txBox="1"/>
          <p:nvPr/>
        </p:nvSpPr>
        <p:spPr>
          <a:xfrm>
            <a:off x="7469370" y="2831072"/>
            <a:ext cx="322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: </a:t>
            </a:r>
            <a:r>
              <a:rPr lang="en-IN" dirty="0" err="1"/>
              <a:t>EmployeeSalary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523D17F7-53BE-4736-8A17-1C71C920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55387"/>
              </p:ext>
            </p:extLst>
          </p:nvPr>
        </p:nvGraphicFramePr>
        <p:xfrm>
          <a:off x="7314069" y="3462697"/>
          <a:ext cx="680262" cy="24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262">
                  <a:extLst>
                    <a:ext uri="{9D8B030D-6E8A-4147-A177-3AD203B41FA5}">
                      <a16:colId xmlns="" xmlns:a16="http://schemas.microsoft.com/office/drawing/2014/main" val="3613294914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439880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7818748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0348637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83771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96640E25-BE64-4287-A217-1E25FD6A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66373"/>
              </p:ext>
            </p:extLst>
          </p:nvPr>
        </p:nvGraphicFramePr>
        <p:xfrm>
          <a:off x="7994331" y="3462697"/>
          <a:ext cx="2027497" cy="251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659">
                  <a:extLst>
                    <a:ext uri="{9D8B030D-6E8A-4147-A177-3AD203B41FA5}">
                      <a16:colId xmlns="" xmlns:a16="http://schemas.microsoft.com/office/drawing/2014/main" val="3312699109"/>
                    </a:ext>
                  </a:extLst>
                </a:gridCol>
                <a:gridCol w="1089838">
                  <a:extLst>
                    <a:ext uri="{9D8B030D-6E8A-4147-A177-3AD203B41FA5}">
                      <a16:colId xmlns="" xmlns:a16="http://schemas.microsoft.com/office/drawing/2014/main" val="1283873459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Annual</a:t>
                      </a:r>
                    </a:p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496497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35000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4,20,000‬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117469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6,00,000‬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8107585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r>
                        <a:rPr lang="en-IN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5,40,000‬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670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6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A2B1E2-F8F3-4264-B88E-BF43E2E7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955" y="1660053"/>
            <a:ext cx="10058400" cy="2222373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Concepts and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21703-8F38-418A-BD30-250005D73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94DFD93-0CF4-49A0-B4BD-BF0DAA06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A0423-F262-4F8F-8A8D-010C38D7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Popular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5ABBBAE-BCCE-486E-A39C-070DBC628D1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F7C0E0-2D47-43DA-8BED-FE023492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20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FB2CC2D-27F1-45A2-91CD-BB066920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CDD65A6-0EB3-4033-9F43-9478009F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00251"/>
            <a:ext cx="9039573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F6CFE5-1A5B-40BC-86A5-8D6519D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45DCD0-0810-4FCB-BE0A-46AFC61F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Microsoft SQL Server 2012 is a full-featured relational database management system (RDBMS) that offers a variety of administrative tools to ease the burdens of database development, maintenance, and administration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5F55C9-88F9-4AF7-B742-5C2FAF8D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6A7BE6-EA98-439B-9CD3-0463E706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</a:t>
            </a:r>
            <a:r>
              <a:rPr lang="en-IN" dirty="0"/>
              <a:t> Server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EE5655-B1EA-4F0A-9531-8105C465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7A501C-7046-45C8-82FC-E9028CDC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B7B8559-3F5A-46AD-BA38-67041DDB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695535"/>
            <a:ext cx="10474007" cy="42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56EA2C-3865-4913-B0C7-A5AE3FB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685272" cy="1609344"/>
          </a:xfrm>
        </p:spPr>
        <p:txBody>
          <a:bodyPr/>
          <a:lstStyle/>
          <a:p>
            <a:r>
              <a:rPr lang="en-US" dirty="0"/>
              <a:t>Structured Query Language and its categories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1C51AF3E-B072-4952-A87A-11FE38FAF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0075" y="3713162"/>
            <a:ext cx="838200" cy="8667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AE0C58-55E6-4C6D-975E-46A1FC0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518068-5591-433B-B733-29AD16ACE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320" y="2138679"/>
            <a:ext cx="7705725" cy="2419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172FEC8-D6DC-46DB-B770-1C5CC4D79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297" y="4643698"/>
            <a:ext cx="1010400" cy="199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F7D4E07-7D50-4F61-A47F-105471BD2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167" y="4627873"/>
            <a:ext cx="990600" cy="1581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76318D6-97E5-494F-8620-833692EEE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900" y="4643698"/>
            <a:ext cx="1095375" cy="1276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F4B8A6A-6041-4AFF-8BBF-B7DBD6721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887" y="4621790"/>
            <a:ext cx="1238250" cy="1581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0069634-BD0C-4256-929F-3C388FF915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5477" y="4649070"/>
            <a:ext cx="962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6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5C78C-26BC-4389-9AC2-18DE8587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552E1F-B15E-455F-B8A5-55099EF5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686723" cy="40507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–Create a database, table, triggers, index, functions, stored procedures,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DROP – This SQL DDL command helps to delete objects. For example, delete tables, delete a database, etc.</a:t>
            </a:r>
          </a:p>
          <a:p>
            <a:pPr>
              <a:lnSpc>
                <a:spcPct val="150000"/>
              </a:lnSpc>
            </a:pPr>
            <a:r>
              <a:rPr lang="en-US" dirty="0"/>
              <a:t>ALTER – Used to alter the existing database or its object structures.</a:t>
            </a:r>
          </a:p>
          <a:p>
            <a:pPr>
              <a:lnSpc>
                <a:spcPct val="150000"/>
              </a:lnSpc>
            </a:pPr>
            <a:r>
              <a:rPr lang="en-US" dirty="0"/>
              <a:t>TRUNCATE – This SQL DDL command removes records from tables</a:t>
            </a:r>
          </a:p>
          <a:p>
            <a:pPr>
              <a:lnSpc>
                <a:spcPct val="150000"/>
              </a:lnSpc>
            </a:pPr>
            <a:r>
              <a:rPr lang="en-US" dirty="0"/>
              <a:t>RENAME  – Renaming the database objects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08598A-BDD0-4251-B306-3DFB3A71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E7E3E4-B28F-4D11-88F7-C853F210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5D1558-B128-4BA4-A961-993B79F7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76248"/>
            <a:ext cx="10064496" cy="4395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 are the </a:t>
            </a:r>
            <a:r>
              <a:rPr lang="en-US" dirty="0">
                <a:solidFill>
                  <a:srgbClr val="FF0000"/>
                </a:solidFill>
              </a:rPr>
              <a:t>rules enforced on the data columns of a table</a:t>
            </a:r>
          </a:p>
          <a:p>
            <a:r>
              <a:rPr lang="en-US" dirty="0"/>
              <a:t>This ensures the accuracy and reliability of the data in the database.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Server constraint are as following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Null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Unique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Primary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Check Constraints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Default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Foreign Key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Disabling Constraints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3C854-0E82-4214-AFB2-B0D4DA47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A8DC85-10DD-440D-8398-FA70746F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8C9EDE-F146-42B1-B6FA-3FA86492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SELECT –Select records or data from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INSERT– Insert data into a database table.</a:t>
            </a:r>
          </a:p>
          <a:p>
            <a:pPr>
              <a:lnSpc>
                <a:spcPct val="150000"/>
              </a:lnSpc>
            </a:pPr>
            <a:r>
              <a:rPr lang="en-US" dirty="0"/>
              <a:t>UPDATE –Update existing records within a table</a:t>
            </a:r>
          </a:p>
          <a:p>
            <a:pPr>
              <a:lnSpc>
                <a:spcPct val="150000"/>
              </a:lnSpc>
            </a:pPr>
            <a:r>
              <a:rPr lang="en-US" dirty="0"/>
              <a:t>DELETE – Delete unwanted records from a table 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E44FCE-0581-4374-893C-C1F8D1C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ABC006-6598-4E26-89B5-5D584271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B38BC7-47DA-4382-A9C0-529D013B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27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7FAA91-4F80-44A5-9231-CDB05A2D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765738"/>
            <a:ext cx="10058400" cy="4637480"/>
          </a:xfrm>
        </p:spPr>
        <p:txBody>
          <a:bodyPr/>
          <a:lstStyle/>
          <a:p>
            <a:r>
              <a:rPr lang="en-US" dirty="0"/>
              <a:t>JOINS are used to retrieve data from multiple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There are 4 different types of SQL Server joins: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INNER JOIN (or sometimes called simple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LEFT OUTER JOIN (or sometimes called LEFT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RIGHT OUTER JOIN (or sometimes called RIGHT JOIN)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FULL OUTER JOIN (or sometimes called FULL JOIN)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6C8A7A-EE96-4B65-868D-1CDCD4F0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955285"/>
          </a:xfrm>
        </p:spPr>
        <p:txBody>
          <a:bodyPr>
            <a:normAutofit/>
          </a:bodyPr>
          <a:lstStyle/>
          <a:p>
            <a:r>
              <a:rPr lang="en-IN" dirty="0"/>
              <a:t>JOINS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2FCB1B2C-6634-4FAA-955A-00A7B15ED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62" y="4066791"/>
            <a:ext cx="3151531" cy="24563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1C62A7-B11B-44B3-834A-9857CEF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E8F96BC-A9DD-4F4B-A69A-957C1B83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9" y="1439916"/>
            <a:ext cx="3271444" cy="231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9A061E8-1FF0-4154-8D19-7A25E1DF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037" y="1439916"/>
            <a:ext cx="3010303" cy="217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72BF53B-395F-4F64-933F-C869D8154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903" y="4066791"/>
            <a:ext cx="3207146" cy="24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0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35FC41-8808-42B2-92D5-FB640963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F27AB7-96D6-440B-9791-8F513614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3C7FB6-6E50-4701-8039-24431E6A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2014C83-2576-4538-A3A3-42708B1B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61" y="2398966"/>
            <a:ext cx="2933700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574FE8-F6CC-4625-B13E-B45D8FBC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73" y="2093976"/>
            <a:ext cx="3990804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C6EAA3-48B0-4353-9357-ECC1479F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494297-279B-41B8-B873-864BB3F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BDFF50-D9DB-4178-8515-94707DA6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14" y="265999"/>
            <a:ext cx="3003570" cy="2537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099DF6C-3F0E-445B-8051-7F852AEA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1" y="3429000"/>
            <a:ext cx="3148610" cy="2910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EC3F871-FA3E-41E1-8076-2B2E8C162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946" y="503598"/>
            <a:ext cx="3003570" cy="2598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CA95E3C-D020-4307-BC59-1C60707A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42" y="186363"/>
            <a:ext cx="3478376" cy="26176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FE5D25E-FF9E-4C7C-A297-555F95950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4" y="276885"/>
            <a:ext cx="11602864" cy="595725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30571F88-5E30-4119-A621-2E5A666F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="" xmlns:a16="http://schemas.microsoft.com/office/drawing/2014/main" id="{E9540489-CDA0-462E-84FA-BD0EA1B11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756" y="4146804"/>
            <a:ext cx="3258126" cy="25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E930A-E999-4BF6-BF6D-2C5CCAE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B648A0-81EE-4F4D-A74D-5F73C7DE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0B602C-28AF-425C-B95F-2ADBEF72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26EB91-90AF-4728-96E2-DF1324F9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90" y="2396359"/>
            <a:ext cx="3578774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E431FCB-99C1-451B-B715-E172C042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36" y="2234988"/>
            <a:ext cx="5035440" cy="37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F43274-1A71-490A-977C-B06BE6BC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control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3A29D0-3121-4F91-AD00-ED10D7C8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COMMIT–  This SQL TCL command will commit the running transaction</a:t>
            </a:r>
          </a:p>
          <a:p>
            <a:pPr>
              <a:lnSpc>
                <a:spcPct val="150000"/>
              </a:lnSpc>
            </a:pPr>
            <a:r>
              <a:rPr lang="en-US" dirty="0"/>
              <a:t>ROLLBACK – Rollback the current transaction </a:t>
            </a:r>
          </a:p>
          <a:p>
            <a:pPr>
              <a:lnSpc>
                <a:spcPct val="150000"/>
              </a:lnSpc>
            </a:pPr>
            <a:r>
              <a:rPr lang="en-US" dirty="0"/>
              <a:t>SAVE – You can set a save point so that, next time it will start from here</a:t>
            </a:r>
          </a:p>
          <a:p>
            <a:pPr>
              <a:lnSpc>
                <a:spcPct val="150000"/>
              </a:lnSpc>
            </a:pPr>
            <a:r>
              <a:rPr lang="en-US" dirty="0"/>
              <a:t>SET TRANSACTION – Specify the characteristics of the transactions 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E7E7B0-55C4-4AD5-9616-7379F23A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90D5A-86F5-4E73-AEDD-2E55FC1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A93F00-4EB1-47AF-A6D5-AF01FA0D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SQL stored procedure (SP) is a collection SQL statements and </a:t>
            </a:r>
            <a:r>
              <a:rPr lang="en-US" dirty="0" err="1"/>
              <a:t>sql</a:t>
            </a:r>
            <a:r>
              <a:rPr lang="en-US" dirty="0"/>
              <a:t> command logic, which is compiled and stored on the database. Stored </a:t>
            </a:r>
            <a:r>
              <a:rPr lang="en-US" dirty="0" err="1"/>
              <a:t>procedues</a:t>
            </a:r>
            <a:r>
              <a:rPr lang="en-US" dirty="0"/>
              <a:t> in SQL allows us to create SQL queries to be stored and executed on the server. Stored procedures can also be cached and reused.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u="sng" dirty="0"/>
              <a:t>Types</a:t>
            </a:r>
          </a:p>
          <a:p>
            <a:r>
              <a:rPr lang="en-US" dirty="0"/>
              <a:t>User defined stored procedures</a:t>
            </a:r>
          </a:p>
          <a:p>
            <a:r>
              <a:rPr lang="en-US" dirty="0"/>
              <a:t>System stored procedures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D84B4E-D476-448C-A91B-BE42DBF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AB408D-4F6D-4955-9DD3-AB3A35A6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5EE5C-7A74-42D3-97E6-A0ECD4B5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is a stored program that you can pass parameters into and return a value.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546BEE8-E37D-4895-AD4C-33000C8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1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6A88CA-5CE4-4327-BC3B-8C55805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8D53B4-933C-4613-9EF4-39A10E63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SQL Server trigger is a piece of procedural code, like a stored procedure which is only executed when a given event happens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three main characteristics that make triggers different than stored procedures:</a:t>
            </a:r>
          </a:p>
          <a:p>
            <a:r>
              <a:rPr lang="en-US" dirty="0"/>
              <a:t>Triggers cannot be manually executed by the user.</a:t>
            </a:r>
          </a:p>
          <a:p>
            <a:r>
              <a:rPr lang="en-US" dirty="0"/>
              <a:t>There is no chance for triggers to receive parameters.</a:t>
            </a:r>
          </a:p>
          <a:p>
            <a:r>
              <a:rPr lang="en-US" dirty="0"/>
              <a:t>You cannot commit or rollback a transaction inside a trigger.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46AB72-5A7C-4DF1-9C94-DA7A171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DFB4E-60F5-400E-87E4-5FEE9A3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6885D6-9033-4A89-8BC6-69CB55CD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35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F0E0ABF3-02AC-4B5D-8635-F47B1297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C1281B-495F-4B3B-9679-37B0477F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18044"/>
          </a:xfrm>
        </p:spPr>
        <p:txBody>
          <a:bodyPr/>
          <a:lstStyle/>
          <a:p>
            <a:r>
              <a:rPr lang="en-IN" dirty="0"/>
              <a:t>Traditional File 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8F03B9-829E-4BB5-971B-237FFE3B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3"/>
            <a:ext cx="10058400" cy="45641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6F99B5-9BF7-46DD-8AAD-E5508673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F6148E-798C-472E-94AE-F162A7D2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4910885"/>
            <a:ext cx="1392785" cy="1361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D7170E0-0FF2-4A7E-AA92-82B8CA2749BA}"/>
              </a:ext>
            </a:extLst>
          </p:cNvPr>
          <p:cNvSpPr txBox="1"/>
          <p:nvPr/>
        </p:nvSpPr>
        <p:spPr>
          <a:xfrm>
            <a:off x="8686980" y="2272816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F2C3DF2-9B69-472B-8AAC-EF35530E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5" y="3346891"/>
            <a:ext cx="1392785" cy="1361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31AAEF5-C4F6-48EF-89F1-3B230E6F2ECA}"/>
              </a:ext>
            </a:extLst>
          </p:cNvPr>
          <p:cNvSpPr txBox="1"/>
          <p:nvPr/>
        </p:nvSpPr>
        <p:spPr>
          <a:xfrm>
            <a:off x="8803697" y="3724137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Payroll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30FDA75-D2EE-4DF8-92B3-A629DB83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6" y="1735602"/>
            <a:ext cx="1392785" cy="1361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554E320-8CBC-4337-9D5D-4CDF79E77B1A}"/>
              </a:ext>
            </a:extLst>
          </p:cNvPr>
          <p:cNvSpPr txBox="1"/>
          <p:nvPr/>
        </p:nvSpPr>
        <p:spPr>
          <a:xfrm>
            <a:off x="8803696" y="5330683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Benefits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86078A36-F83F-433A-A958-534B90B050EA}"/>
              </a:ext>
            </a:extLst>
          </p:cNvPr>
          <p:cNvSpPr/>
          <p:nvPr/>
        </p:nvSpPr>
        <p:spPr>
          <a:xfrm>
            <a:off x="1198179" y="2110265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Application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CAF996AF-F5B1-495C-9A44-5D89EA56A6DB}"/>
              </a:ext>
            </a:extLst>
          </p:cNvPr>
          <p:cNvSpPr/>
          <p:nvPr/>
        </p:nvSpPr>
        <p:spPr>
          <a:xfrm>
            <a:off x="1198179" y="3635867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Payroll Application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76B75C5B-143E-40DB-9120-F1B4E9773ECF}"/>
              </a:ext>
            </a:extLst>
          </p:cNvPr>
          <p:cNvSpPr/>
          <p:nvPr/>
        </p:nvSpPr>
        <p:spPr>
          <a:xfrm>
            <a:off x="1198179" y="5213778"/>
            <a:ext cx="2848304" cy="603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Benefits Application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1F87172F-A57F-46B8-ADFC-ADDD29961556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4046483" y="241183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F80C7EA-7262-4E8C-A442-DED264F7CE96}"/>
              </a:ext>
            </a:extLst>
          </p:cNvPr>
          <p:cNvCxnSpPr/>
          <p:nvPr/>
        </p:nvCxnSpPr>
        <p:spPr>
          <a:xfrm>
            <a:off x="4046483" y="3997119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ECC2A8D4-1759-4C62-B775-45C73F8D7C35}"/>
              </a:ext>
            </a:extLst>
          </p:cNvPr>
          <p:cNvCxnSpPr/>
          <p:nvPr/>
        </p:nvCxnSpPr>
        <p:spPr>
          <a:xfrm>
            <a:off x="4046483" y="5577686"/>
            <a:ext cx="3158193" cy="4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87DCB15-D205-4EB2-BE00-BF750FF66585}"/>
              </a:ext>
            </a:extLst>
          </p:cNvPr>
          <p:cNvSpPr txBox="1"/>
          <p:nvPr/>
        </p:nvSpPr>
        <p:spPr>
          <a:xfrm>
            <a:off x="4046483" y="2713406"/>
            <a:ext cx="315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Name,Address,Designation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BCF153D-4843-42F4-B31C-15A5804BD5FB}"/>
              </a:ext>
            </a:extLst>
          </p:cNvPr>
          <p:cNvSpPr txBox="1"/>
          <p:nvPr/>
        </p:nvSpPr>
        <p:spPr>
          <a:xfrm>
            <a:off x="3173020" y="4550338"/>
            <a:ext cx="456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</a:t>
            </a:r>
            <a:r>
              <a:rPr lang="en-IN" dirty="0"/>
              <a:t> </a:t>
            </a:r>
            <a:r>
              <a:rPr lang="en-IN" dirty="0" err="1"/>
              <a:t>Worked,Pay</a:t>
            </a:r>
            <a:r>
              <a:rPr lang="en-IN" dirty="0"/>
              <a:t> Rate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D5A6EDA-CF61-4357-8F9B-76ED0DF0B21E}"/>
              </a:ext>
            </a:extLst>
          </p:cNvPr>
          <p:cNvSpPr txBox="1"/>
          <p:nvPr/>
        </p:nvSpPr>
        <p:spPr>
          <a:xfrm>
            <a:off x="2987868" y="6261785"/>
            <a:ext cx="45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Name,Address,Hours,Insurance,Pension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7B3E22-4369-4A44-AD47-393340BA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80DCFB-0F42-4EE6-8E6E-52025507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Data Redundancy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Inconsistent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Difficulty in Accessing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Limited Data Sharing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Concurrent Access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Atomicity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2AF081-8DF4-41DA-AAAF-914FC578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CBB8E7-49A8-45E3-A04B-B2DFFC1C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9EAF7A-96AB-45E0-8504-6C5FB8C1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Database is a collection of inter-related data which helps in efficient retrieval, insertion and deletion of data from database and organizes the data.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61B425-033D-4830-8208-C24C9A4F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2BE95F4-19F5-4635-B1FF-167AF643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79" y="3303334"/>
            <a:ext cx="3810000" cy="3149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CD1C8A3-2B9B-40FE-9CA1-814CA7F4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77" y="3118104"/>
            <a:ext cx="3726920" cy="3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A5A7C9-237A-4DF5-853B-722A1486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Application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D92AB1-3E67-4F61-8739-0E517473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7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F8F1C70B-244D-441F-A617-E0554A75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Banking</a:t>
            </a:r>
          </a:p>
          <a:p>
            <a:r>
              <a:rPr lang="en-IN" dirty="0"/>
              <a:t>Airlines</a:t>
            </a:r>
          </a:p>
          <a:p>
            <a:r>
              <a:rPr lang="en-IN" dirty="0"/>
              <a:t>Universities</a:t>
            </a:r>
          </a:p>
          <a:p>
            <a:r>
              <a:rPr lang="en-IN" dirty="0"/>
              <a:t>Telecommunication</a:t>
            </a:r>
          </a:p>
          <a:p>
            <a:r>
              <a:rPr lang="en-IN" dirty="0"/>
              <a:t>Finance</a:t>
            </a:r>
          </a:p>
          <a:p>
            <a:r>
              <a:rPr lang="en-IN" dirty="0"/>
              <a:t>Sales</a:t>
            </a:r>
          </a:p>
          <a:p>
            <a:r>
              <a:rPr lang="en-IN" dirty="0"/>
              <a:t>Manufacturing</a:t>
            </a:r>
          </a:p>
          <a:p>
            <a:r>
              <a:rPr lang="en-IN" dirty="0"/>
              <a:t>HR Management</a:t>
            </a:r>
          </a:p>
        </p:txBody>
      </p:sp>
    </p:spTree>
    <p:extLst>
      <p:ext uri="{BB962C8B-B14F-4D97-AF65-F5344CB8AC3E}">
        <p14:creationId xmlns:p14="http://schemas.microsoft.com/office/powerpoint/2010/main" val="12249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6376F-4687-48E3-BA2E-3DD82FAA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A365D0-4214-4DA7-870C-1A97DE61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E1634A-88F4-4B2D-B8FD-3ECFD2C8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E1D8BD3-3A24-4972-A81E-F70DCB9B92E2}"/>
              </a:ext>
            </a:extLst>
          </p:cNvPr>
          <p:cNvSpPr/>
          <p:nvPr/>
        </p:nvSpPr>
        <p:spPr>
          <a:xfrm>
            <a:off x="1307491" y="1929110"/>
            <a:ext cx="3988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- Atomicity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85BDD75-609D-4BA0-8CDA-3493B4EC2D42}"/>
              </a:ext>
            </a:extLst>
          </p:cNvPr>
          <p:cNvSpPr/>
          <p:nvPr/>
        </p:nvSpPr>
        <p:spPr>
          <a:xfrm>
            <a:off x="1307491" y="2981466"/>
            <a:ext cx="45218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Consistency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9830F1-1B60-4E0F-B0D8-D5B787C3E5E1}"/>
              </a:ext>
            </a:extLst>
          </p:cNvPr>
          <p:cNvSpPr/>
          <p:nvPr/>
        </p:nvSpPr>
        <p:spPr>
          <a:xfrm>
            <a:off x="1307491" y="3963615"/>
            <a:ext cx="33121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- Isolation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FFDE7B9-5315-42BA-80BC-CF7F1B67E291}"/>
              </a:ext>
            </a:extLst>
          </p:cNvPr>
          <p:cNvSpPr/>
          <p:nvPr/>
        </p:nvSpPr>
        <p:spPr>
          <a:xfrm>
            <a:off x="1307491" y="4916354"/>
            <a:ext cx="43694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IN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Durability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DCB2546-250E-4196-88D9-3D10F4C00E1E}"/>
              </a:ext>
            </a:extLst>
          </p:cNvPr>
          <p:cNvSpPr txBox="1"/>
          <p:nvPr/>
        </p:nvSpPr>
        <p:spPr>
          <a:xfrm>
            <a:off x="5676900" y="2116923"/>
            <a:ext cx="383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All or None Transaction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67A4B67-A50B-45FB-9457-290DB3DD59C9}"/>
              </a:ext>
            </a:extLst>
          </p:cNvPr>
          <p:cNvSpPr txBox="1"/>
          <p:nvPr/>
        </p:nvSpPr>
        <p:spPr>
          <a:xfrm>
            <a:off x="5639943" y="3013501"/>
            <a:ext cx="599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Database must be consistent before and after the transaction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2C938F-C917-4BE0-8CE3-C09A77C46C5E}"/>
              </a:ext>
            </a:extLst>
          </p:cNvPr>
          <p:cNvSpPr txBox="1"/>
          <p:nvPr/>
        </p:nvSpPr>
        <p:spPr>
          <a:xfrm>
            <a:off x="5689232" y="4208767"/>
            <a:ext cx="436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Transactions are Independent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60A347D-90E3-4E1C-9206-ADD8A93303E0}"/>
              </a:ext>
            </a:extLst>
          </p:cNvPr>
          <p:cNvSpPr txBox="1"/>
          <p:nvPr/>
        </p:nvSpPr>
        <p:spPr>
          <a:xfrm>
            <a:off x="5798452" y="5070241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Committed data is never Lost</a:t>
            </a:r>
          </a:p>
        </p:txBody>
      </p:sp>
    </p:spTree>
    <p:extLst>
      <p:ext uri="{BB962C8B-B14F-4D97-AF65-F5344CB8AC3E}">
        <p14:creationId xmlns:p14="http://schemas.microsoft.com/office/powerpoint/2010/main" val="3796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49F65-DED1-4070-B3FC-DA0EF66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685074-3D9E-49D5-9858-7746C0C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C516-6926-40F7-824C-F12BD81486E3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5F004AD-3075-45C8-AF3B-8739311C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1950784"/>
            <a:ext cx="11572836" cy="1504950"/>
          </a:xfrm>
          <a:prstGeom prst="rect">
            <a:avLst/>
          </a:prstGeom>
        </p:spPr>
      </p:pic>
      <p:graphicFrame>
        <p:nvGraphicFramePr>
          <p:cNvPr id="7" name="Table 10">
            <a:extLst>
              <a:ext uri="{FF2B5EF4-FFF2-40B4-BE49-F238E27FC236}">
                <a16:creationId xmlns="" xmlns:a16="http://schemas.microsoft.com/office/drawing/2014/main" id="{48AD8422-D930-4DE1-A32F-2E5C7B98D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270674"/>
              </p:ext>
            </p:extLst>
          </p:nvPr>
        </p:nvGraphicFramePr>
        <p:xfrm>
          <a:off x="6003864" y="3773511"/>
          <a:ext cx="2823840" cy="21814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3968">
                  <a:extLst>
                    <a:ext uri="{9D8B030D-6E8A-4147-A177-3AD203B41FA5}">
                      <a16:colId xmlns="" xmlns:a16="http://schemas.microsoft.com/office/drawing/2014/main" val="3179031498"/>
                    </a:ext>
                  </a:extLst>
                </a:gridCol>
                <a:gridCol w="697952">
                  <a:extLst>
                    <a:ext uri="{9D8B030D-6E8A-4147-A177-3AD203B41FA5}">
                      <a16:colId xmlns="" xmlns:a16="http://schemas.microsoft.com/office/drawing/2014/main" val="1932818365"/>
                    </a:ext>
                  </a:extLst>
                </a:gridCol>
                <a:gridCol w="705960">
                  <a:extLst>
                    <a:ext uri="{9D8B030D-6E8A-4147-A177-3AD203B41FA5}">
                      <a16:colId xmlns="" xmlns:a16="http://schemas.microsoft.com/office/drawing/2014/main" val="193457344"/>
                    </a:ext>
                  </a:extLst>
                </a:gridCol>
                <a:gridCol w="705960">
                  <a:extLst>
                    <a:ext uri="{9D8B030D-6E8A-4147-A177-3AD203B41FA5}">
                      <a16:colId xmlns="" xmlns:a16="http://schemas.microsoft.com/office/drawing/2014/main" val="2589794549"/>
                    </a:ext>
                  </a:extLst>
                </a:gridCol>
              </a:tblGrid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RollNo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4041546"/>
                  </a:ext>
                </a:extLst>
              </a:tr>
              <a:tr h="18770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3195640"/>
                  </a:ext>
                </a:extLst>
              </a:tr>
              <a:tr h="5585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2601061"/>
                  </a:ext>
                </a:extLst>
              </a:tr>
              <a:tr h="54628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07100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A30CE4-B4B6-4463-A45D-0135BF35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74" y="3476204"/>
            <a:ext cx="2552373" cy="250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7EF45EB-4AC2-4893-8018-855BE7534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376" y="3669929"/>
            <a:ext cx="2859632" cy="2503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A63CC9A-1707-40A8-89AC-7F6D46CED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719" y="3476204"/>
            <a:ext cx="2552373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952</Words>
  <Application>Microsoft Office PowerPoint</Application>
  <PresentationFormat>Custom</PresentationFormat>
  <Paragraphs>389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Wood Type</vt:lpstr>
      <vt:lpstr>PowerPoint Presentation</vt:lpstr>
      <vt:lpstr>DBMS Concepts and SQL </vt:lpstr>
      <vt:lpstr>PowerPoint Presentation</vt:lpstr>
      <vt:lpstr>Traditional File Based System</vt:lpstr>
      <vt:lpstr>Limitations </vt:lpstr>
      <vt:lpstr>Database Management System</vt:lpstr>
      <vt:lpstr>Database Application</vt:lpstr>
      <vt:lpstr>ACID Properties</vt:lpstr>
      <vt:lpstr>Database Models</vt:lpstr>
      <vt:lpstr>Relational Model</vt:lpstr>
      <vt:lpstr>Data Design and Normalization</vt:lpstr>
      <vt:lpstr>Data Design and Normalization</vt:lpstr>
      <vt:lpstr>Data Design and Normalization</vt:lpstr>
      <vt:lpstr>Data Design and Normalization</vt:lpstr>
      <vt:lpstr>Normalization</vt:lpstr>
      <vt:lpstr>Normalization</vt:lpstr>
      <vt:lpstr>Normalization</vt:lpstr>
      <vt:lpstr>Normalization</vt:lpstr>
      <vt:lpstr>Normalization</vt:lpstr>
      <vt:lpstr>Some Popular database</vt:lpstr>
      <vt:lpstr>Sql Server</vt:lpstr>
      <vt:lpstr>Sql Server Data Types</vt:lpstr>
      <vt:lpstr>Structured Query Language and its categories</vt:lpstr>
      <vt:lpstr>Data Definition Language</vt:lpstr>
      <vt:lpstr>Constraints</vt:lpstr>
      <vt:lpstr>Data Manipulation Language</vt:lpstr>
      <vt:lpstr>Joins</vt:lpstr>
      <vt:lpstr>JOINS</vt:lpstr>
      <vt:lpstr>Joins</vt:lpstr>
      <vt:lpstr>Joins</vt:lpstr>
      <vt:lpstr>Transaction control language</vt:lpstr>
      <vt:lpstr>Stored procedure</vt:lpstr>
      <vt:lpstr>Function</vt:lpstr>
      <vt:lpstr>Trigger</vt:lpstr>
      <vt:lpstr>Trigger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Concepts and SQL</dc:title>
  <dc:creator>Monisha Nandhakumar</dc:creator>
  <cp:lastModifiedBy>Jamuna Balamurugan</cp:lastModifiedBy>
  <cp:revision>151</cp:revision>
  <dcterms:created xsi:type="dcterms:W3CDTF">2020-06-04T05:37:43Z</dcterms:created>
  <dcterms:modified xsi:type="dcterms:W3CDTF">2021-04-09T09:17:08Z</dcterms:modified>
</cp:coreProperties>
</file>