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74" r:id="rId5"/>
    <p:sldId id="261" r:id="rId6"/>
    <p:sldId id="262" r:id="rId7"/>
    <p:sldId id="272" r:id="rId8"/>
    <p:sldId id="273" r:id="rId9"/>
    <p:sldId id="263" r:id="rId10"/>
    <p:sldId id="260" r:id="rId11"/>
    <p:sldId id="266" r:id="rId12"/>
    <p:sldId id="264" r:id="rId13"/>
    <p:sldId id="271" r:id="rId14"/>
    <p:sldId id="268" r:id="rId15"/>
    <p:sldId id="275" r:id="rId16"/>
    <p:sldId id="269" r:id="rId17"/>
    <p:sldId id="270" r:id="rId18"/>
    <p:sldId id="258" r:id="rId19"/>
    <p:sldId id="265"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570"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280509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A90F8-EACA-4587-8798-1F369946CC44}"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36106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420613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2134223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667809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4221990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1203574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3401135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384647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53498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A90F8-EACA-4587-8798-1F369946CC44}"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335496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A90F8-EACA-4587-8798-1F369946CC44}"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32589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A90F8-EACA-4587-8798-1F369946CC44}" type="datetimeFigureOut">
              <a:rPr lang="en-IN" smtClean="0"/>
              <a:t>15-06-2021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124383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A90F8-EACA-4587-8798-1F369946CC44}" type="datetimeFigureOut">
              <a:rPr lang="en-IN" smtClean="0"/>
              <a:t>15-06-2021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248519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A90F8-EACA-4587-8798-1F369946CC44}" type="datetimeFigureOut">
              <a:rPr lang="en-IN" smtClean="0"/>
              <a:t>15-06-2021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282742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A90F8-EACA-4587-8798-1F369946CC44}"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218434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A90F8-EACA-4587-8798-1F369946CC44}"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B5BEA-D41C-4A82-AB23-FCC6A29E4AF3}" type="slidenum">
              <a:rPr lang="en-IN" smtClean="0"/>
              <a:t>‹#›</a:t>
            </a:fld>
            <a:endParaRPr lang="en-IN"/>
          </a:p>
        </p:txBody>
      </p:sp>
    </p:spTree>
    <p:extLst>
      <p:ext uri="{BB962C8B-B14F-4D97-AF65-F5344CB8AC3E}">
        <p14:creationId xmlns:p14="http://schemas.microsoft.com/office/powerpoint/2010/main" val="300382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0A90F8-EACA-4587-8798-1F369946CC44}" type="datetimeFigureOut">
              <a:rPr lang="en-IN" smtClean="0"/>
              <a:t>15-06-2021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9B5BEA-D41C-4A82-AB23-FCC6A29E4AF3}" type="slidenum">
              <a:rPr lang="en-IN" smtClean="0"/>
              <a:t>‹#›</a:t>
            </a:fld>
            <a:endParaRPr lang="en-IN"/>
          </a:p>
        </p:txBody>
      </p:sp>
    </p:spTree>
    <p:extLst>
      <p:ext uri="{BB962C8B-B14F-4D97-AF65-F5344CB8AC3E}">
        <p14:creationId xmlns:p14="http://schemas.microsoft.com/office/powerpoint/2010/main" val="8805989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5065B-2560-4B47-9919-BD294612B568}"/>
              </a:ext>
            </a:extLst>
          </p:cNvPr>
          <p:cNvSpPr>
            <a:spLocks noGrp="1"/>
          </p:cNvSpPr>
          <p:nvPr>
            <p:ph type="ctrTitle"/>
          </p:nvPr>
        </p:nvSpPr>
        <p:spPr>
          <a:xfrm>
            <a:off x="2928400" y="111760"/>
            <a:ext cx="8574622" cy="3132667"/>
          </a:xfrm>
        </p:spPr>
        <p:txBody>
          <a:bodyPr/>
          <a:lstStyle/>
          <a:p>
            <a:pPr algn="ctr"/>
            <a:r>
              <a:rPr lang="en-IN" sz="6600" dirty="0">
                <a:solidFill>
                  <a:srgbClr val="00B0F0"/>
                </a:solidFill>
              </a:rPr>
              <a:t>AGILE: </a:t>
            </a:r>
            <a:r>
              <a:rPr lang="en-IN" dirty="0"/>
              <a:t/>
            </a:r>
            <a:br>
              <a:rPr lang="en-IN" dirty="0"/>
            </a:br>
            <a:r>
              <a:rPr lang="en-IN" dirty="0"/>
              <a:t>An overview</a:t>
            </a:r>
            <a:endParaRPr lang="en-IN" dirty="0">
              <a:solidFill>
                <a:schemeClr val="accent1">
                  <a:lumMod val="50000"/>
                </a:schemeClr>
              </a:solidFill>
            </a:endParaRPr>
          </a:p>
        </p:txBody>
      </p:sp>
      <p:sp>
        <p:nvSpPr>
          <p:cNvPr id="3" name="Subtitle 2">
            <a:extLst>
              <a:ext uri="{FF2B5EF4-FFF2-40B4-BE49-F238E27FC236}">
                <a16:creationId xmlns:a16="http://schemas.microsoft.com/office/drawing/2014/main" xmlns="" id="{00544F05-1218-4EFD-A484-ACB3CDC43502}"/>
              </a:ext>
            </a:extLst>
          </p:cNvPr>
          <p:cNvSpPr>
            <a:spLocks noGrp="1"/>
          </p:cNvSpPr>
          <p:nvPr>
            <p:ph type="subTitle" idx="1"/>
          </p:nvPr>
        </p:nvSpPr>
        <p:spPr>
          <a:xfrm>
            <a:off x="8366017" y="4167292"/>
            <a:ext cx="7453103" cy="2445173"/>
          </a:xfrm>
        </p:spPr>
        <p:txBody>
          <a:bodyPr>
            <a:normAutofit/>
          </a:bodyPr>
          <a:lstStyle/>
          <a:p>
            <a:pPr marL="342900" indent="-342900" algn="l">
              <a:buFontTx/>
              <a:buChar char="-"/>
            </a:pPr>
            <a:r>
              <a:rPr lang="en-IN" sz="2800" dirty="0"/>
              <a:t>POURNAA K</a:t>
            </a:r>
          </a:p>
          <a:p>
            <a:pPr algn="l"/>
            <a:r>
              <a:rPr lang="en-IN" sz="2800"/>
              <a:t>      </a:t>
            </a:r>
            <a:r>
              <a:rPr lang="en-IN" sz="2800" smtClean="0"/>
              <a:t>SCRUM </a:t>
            </a:r>
            <a:r>
              <a:rPr lang="en-IN" sz="2800" dirty="0"/>
              <a:t>MASTER</a:t>
            </a:r>
          </a:p>
          <a:p>
            <a:pPr algn="l"/>
            <a:r>
              <a:rPr lang="en-IN" sz="2800" dirty="0"/>
              <a:t>      ADM21DN016</a:t>
            </a:r>
          </a:p>
        </p:txBody>
      </p:sp>
    </p:spTree>
    <p:extLst>
      <p:ext uri="{BB962C8B-B14F-4D97-AF65-F5344CB8AC3E}">
        <p14:creationId xmlns:p14="http://schemas.microsoft.com/office/powerpoint/2010/main" val="422584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AEBA3-63E2-4BA0-BDD6-22E5EF7B753B}"/>
              </a:ext>
            </a:extLst>
          </p:cNvPr>
          <p:cNvSpPr>
            <a:spLocks noGrp="1"/>
          </p:cNvSpPr>
          <p:nvPr>
            <p:ph type="title"/>
          </p:nvPr>
        </p:nvSpPr>
        <p:spPr>
          <a:xfrm>
            <a:off x="1484311" y="299721"/>
            <a:ext cx="10018713" cy="1021080"/>
          </a:xfrm>
        </p:spPr>
        <p:txBody>
          <a:bodyPr/>
          <a:lstStyle/>
          <a:p>
            <a:r>
              <a:rPr lang="en-IN" dirty="0">
                <a:solidFill>
                  <a:srgbClr val="00B0F0"/>
                </a:solidFill>
              </a:rPr>
              <a:t>SPRINT PLANNING :</a:t>
            </a:r>
          </a:p>
        </p:txBody>
      </p:sp>
      <p:sp>
        <p:nvSpPr>
          <p:cNvPr id="3" name="Content Placeholder 2">
            <a:extLst>
              <a:ext uri="{FF2B5EF4-FFF2-40B4-BE49-F238E27FC236}">
                <a16:creationId xmlns:a16="http://schemas.microsoft.com/office/drawing/2014/main" xmlns="" id="{B1CD2C15-1C49-4FC1-82F6-A064209E7443}"/>
              </a:ext>
            </a:extLst>
          </p:cNvPr>
          <p:cNvSpPr>
            <a:spLocks noGrp="1"/>
          </p:cNvSpPr>
          <p:nvPr>
            <p:ph idx="1"/>
          </p:nvPr>
        </p:nvSpPr>
        <p:spPr>
          <a:xfrm>
            <a:off x="1677350" y="2072641"/>
            <a:ext cx="10018713" cy="4866639"/>
          </a:xfrm>
        </p:spPr>
        <p:txBody>
          <a:bodyPr>
            <a:normAutofit lnSpcReduction="10000"/>
          </a:bodyPr>
          <a:lstStyle/>
          <a:p>
            <a:r>
              <a:rPr lang="en-US" sz="3200" b="0" i="0" dirty="0">
                <a:solidFill>
                  <a:schemeClr val="tx1">
                    <a:lumMod val="95000"/>
                    <a:lumOff val="5000"/>
                  </a:schemeClr>
                </a:solidFill>
                <a:effectLst/>
                <a:latin typeface="sofia-pro"/>
              </a:rPr>
              <a:t>Sprint planning is an event in the Scrum framework where the team determines the product backlog items they will work on during that </a:t>
            </a:r>
            <a:r>
              <a:rPr lang="en-US" sz="3200" b="0" i="0" strike="noStrike" dirty="0">
                <a:solidFill>
                  <a:schemeClr val="tx1">
                    <a:lumMod val="95000"/>
                    <a:lumOff val="5000"/>
                  </a:schemeClr>
                </a:solidFill>
                <a:effectLst/>
                <a:latin typeface="sofia-pro"/>
              </a:rPr>
              <a:t>sprint</a:t>
            </a:r>
            <a:r>
              <a:rPr lang="en-US" sz="3200" b="0" i="0" dirty="0">
                <a:solidFill>
                  <a:schemeClr val="tx1">
                    <a:lumMod val="95000"/>
                    <a:lumOff val="5000"/>
                  </a:schemeClr>
                </a:solidFill>
                <a:effectLst/>
                <a:latin typeface="sofia-pro"/>
              </a:rPr>
              <a:t> and discusses their initial plan for completing those </a:t>
            </a:r>
            <a:r>
              <a:rPr lang="en-US" sz="3200" dirty="0">
                <a:solidFill>
                  <a:schemeClr val="tx1">
                    <a:lumMod val="95000"/>
                    <a:lumOff val="5000"/>
                  </a:schemeClr>
                </a:solidFill>
                <a:latin typeface="sofia-pro"/>
              </a:rPr>
              <a:t>product backlog items</a:t>
            </a:r>
            <a:endParaRPr lang="en-US" sz="3200" b="0" i="0" strike="noStrike" dirty="0">
              <a:solidFill>
                <a:schemeClr val="tx1">
                  <a:lumMod val="95000"/>
                  <a:lumOff val="5000"/>
                </a:schemeClr>
              </a:solidFill>
              <a:effectLst/>
              <a:latin typeface="sofia-pro"/>
            </a:endParaRPr>
          </a:p>
          <a:p>
            <a:r>
              <a:rPr lang="en-US" sz="3200" b="0" i="0" dirty="0">
                <a:solidFill>
                  <a:schemeClr val="tx1">
                    <a:lumMod val="95000"/>
                    <a:lumOff val="5000"/>
                  </a:schemeClr>
                </a:solidFill>
                <a:effectLst/>
                <a:latin typeface="Charlie Text"/>
              </a:rPr>
              <a:t>The purpose of sprint planning is to define what can be delivered in the sprint and how that work will be achieved</a:t>
            </a:r>
          </a:p>
          <a:p>
            <a:pPr marL="0" indent="0" algn="ctr">
              <a:buNone/>
            </a:pPr>
            <a:r>
              <a:rPr lang="en-US" sz="3600" b="0" i="0" dirty="0">
                <a:solidFill>
                  <a:srgbClr val="FF0000"/>
                </a:solidFill>
                <a:effectLst/>
                <a:latin typeface="Charlie Text"/>
              </a:rPr>
              <a:t>WHO DOES SPRINT PLANNING?</a:t>
            </a:r>
          </a:p>
          <a:p>
            <a:pPr marL="0" indent="0">
              <a:buNone/>
            </a:pPr>
            <a:endParaRPr lang="en-US" sz="3200" b="0" i="0" dirty="0">
              <a:solidFill>
                <a:schemeClr val="tx1">
                  <a:lumMod val="95000"/>
                  <a:lumOff val="5000"/>
                </a:schemeClr>
              </a:solidFill>
              <a:effectLst/>
              <a:latin typeface="Charlie Text"/>
            </a:endParaRPr>
          </a:p>
          <a:p>
            <a:endParaRPr lang="en-US" b="0" i="0" dirty="0">
              <a:solidFill>
                <a:srgbClr val="091E42"/>
              </a:solidFill>
              <a:effectLst/>
              <a:latin typeface="Charlie Text"/>
            </a:endParaRPr>
          </a:p>
          <a:p>
            <a:endParaRPr lang="en-IN" dirty="0"/>
          </a:p>
        </p:txBody>
      </p:sp>
    </p:spTree>
    <p:extLst>
      <p:ext uri="{BB962C8B-B14F-4D97-AF65-F5344CB8AC3E}">
        <p14:creationId xmlns:p14="http://schemas.microsoft.com/office/powerpoint/2010/main" val="5878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C8C5A80-474C-4791-A512-BEA96779D7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8068" y="406400"/>
            <a:ext cx="8060267" cy="6045200"/>
          </a:xfrm>
        </p:spPr>
      </p:pic>
    </p:spTree>
    <p:extLst>
      <p:ext uri="{BB962C8B-B14F-4D97-AF65-F5344CB8AC3E}">
        <p14:creationId xmlns:p14="http://schemas.microsoft.com/office/powerpoint/2010/main" val="271333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D5450A-C86C-4F07-A881-B3F1641DDA98}"/>
              </a:ext>
            </a:extLst>
          </p:cNvPr>
          <p:cNvSpPr>
            <a:spLocks noGrp="1"/>
          </p:cNvSpPr>
          <p:nvPr>
            <p:ph type="title"/>
          </p:nvPr>
        </p:nvSpPr>
        <p:spPr>
          <a:xfrm>
            <a:off x="1453831" y="218440"/>
            <a:ext cx="10018713" cy="1661159"/>
          </a:xfrm>
        </p:spPr>
        <p:txBody>
          <a:bodyPr>
            <a:noAutofit/>
          </a:bodyPr>
          <a:lstStyle/>
          <a:p>
            <a:r>
              <a:rPr lang="en-IN" sz="4400" dirty="0">
                <a:solidFill>
                  <a:srgbClr val="00B0F0"/>
                </a:solidFill>
              </a:rPr>
              <a:t>SPRINT PLANNING FOR US:</a:t>
            </a:r>
            <a:br>
              <a:rPr lang="en-IN" sz="4400" dirty="0">
                <a:solidFill>
                  <a:srgbClr val="00B0F0"/>
                </a:solidFill>
              </a:rPr>
            </a:br>
            <a:r>
              <a:rPr lang="en-IN" sz="3600" dirty="0">
                <a:solidFill>
                  <a:srgbClr val="0070C0"/>
                </a:solidFill>
              </a:rPr>
              <a:t>June 16</a:t>
            </a:r>
            <a:r>
              <a:rPr lang="en-IN" sz="3600" baseline="30000" dirty="0">
                <a:solidFill>
                  <a:srgbClr val="0070C0"/>
                </a:solidFill>
              </a:rPr>
              <a:t>th</a:t>
            </a:r>
            <a:r>
              <a:rPr lang="en-IN" sz="3600" dirty="0">
                <a:solidFill>
                  <a:srgbClr val="0070C0"/>
                </a:solidFill>
              </a:rPr>
              <a:t> – June 26</a:t>
            </a:r>
            <a:r>
              <a:rPr lang="en-IN" sz="3600" baseline="30000" dirty="0">
                <a:solidFill>
                  <a:srgbClr val="0070C0"/>
                </a:solidFill>
              </a:rPr>
              <a:t>th </a:t>
            </a:r>
            <a:r>
              <a:rPr lang="en-IN" sz="3600" dirty="0">
                <a:solidFill>
                  <a:srgbClr val="0070C0"/>
                </a:solidFill>
              </a:rPr>
              <a:t>, 2021</a:t>
            </a:r>
            <a:endParaRPr lang="en-IN" sz="4400" dirty="0">
              <a:solidFill>
                <a:srgbClr val="0070C0"/>
              </a:solidFill>
            </a:endParaRPr>
          </a:p>
        </p:txBody>
      </p:sp>
      <p:graphicFrame>
        <p:nvGraphicFramePr>
          <p:cNvPr id="5" name="Table 5">
            <a:extLst>
              <a:ext uri="{FF2B5EF4-FFF2-40B4-BE49-F238E27FC236}">
                <a16:creationId xmlns:a16="http://schemas.microsoft.com/office/drawing/2014/main" xmlns="" id="{9475F665-43D1-47AA-8D74-BC7C81CC76F9}"/>
              </a:ext>
            </a:extLst>
          </p:cNvPr>
          <p:cNvGraphicFramePr>
            <a:graphicFrameLocks noGrp="1"/>
          </p:cNvGraphicFramePr>
          <p:nvPr>
            <p:ph idx="1"/>
            <p:extLst>
              <p:ext uri="{D42A27DB-BD31-4B8C-83A1-F6EECF244321}">
                <p14:modId xmlns:p14="http://schemas.microsoft.com/office/powerpoint/2010/main" val="3876092801"/>
              </p:ext>
            </p:extLst>
          </p:nvPr>
        </p:nvGraphicFramePr>
        <p:xfrm>
          <a:off x="2103121" y="1879599"/>
          <a:ext cx="9032239" cy="3779520"/>
        </p:xfrm>
        <a:graphic>
          <a:graphicData uri="http://schemas.openxmlformats.org/drawingml/2006/table">
            <a:tbl>
              <a:tblPr firstRow="1" bandRow="1">
                <a:tableStyleId>{5C22544A-7EE6-4342-B048-85BDC9FD1C3A}</a:tableStyleId>
              </a:tblPr>
              <a:tblGrid>
                <a:gridCol w="2045924">
                  <a:extLst>
                    <a:ext uri="{9D8B030D-6E8A-4147-A177-3AD203B41FA5}">
                      <a16:colId xmlns:a16="http://schemas.microsoft.com/office/drawing/2014/main" xmlns="" val="2655474212"/>
                    </a:ext>
                  </a:extLst>
                </a:gridCol>
                <a:gridCol w="4629258">
                  <a:extLst>
                    <a:ext uri="{9D8B030D-6E8A-4147-A177-3AD203B41FA5}">
                      <a16:colId xmlns:a16="http://schemas.microsoft.com/office/drawing/2014/main" xmlns="" val="3393172085"/>
                    </a:ext>
                  </a:extLst>
                </a:gridCol>
                <a:gridCol w="2357057">
                  <a:extLst>
                    <a:ext uri="{9D8B030D-6E8A-4147-A177-3AD203B41FA5}">
                      <a16:colId xmlns:a16="http://schemas.microsoft.com/office/drawing/2014/main" xmlns="" val="1057724147"/>
                    </a:ext>
                  </a:extLst>
                </a:gridCol>
              </a:tblGrid>
              <a:tr h="917244">
                <a:tc>
                  <a:txBody>
                    <a:bodyPr/>
                    <a:lstStyle/>
                    <a:p>
                      <a:r>
                        <a:rPr lang="en-IN" sz="2800"/>
                        <a:t>SPRINT NUMBER :</a:t>
                      </a:r>
                      <a:endParaRPr lang="en-IN" sz="2800" dirty="0"/>
                    </a:p>
                  </a:txBody>
                  <a:tcPr/>
                </a:tc>
                <a:tc>
                  <a:txBody>
                    <a:bodyPr/>
                    <a:lstStyle/>
                    <a:p>
                      <a:r>
                        <a:rPr lang="en-IN" sz="2800"/>
                        <a:t> WORK:</a:t>
                      </a:r>
                      <a:endParaRPr lang="en-IN" sz="2800" dirty="0"/>
                    </a:p>
                  </a:txBody>
                  <a:tcPr/>
                </a:tc>
                <a:tc>
                  <a:txBody>
                    <a:bodyPr/>
                    <a:lstStyle/>
                    <a:p>
                      <a:r>
                        <a:rPr lang="en-IN" sz="2800" dirty="0"/>
                        <a:t>DAYS:</a:t>
                      </a:r>
                    </a:p>
                  </a:txBody>
                  <a:tcPr/>
                </a:tc>
                <a:extLst>
                  <a:ext uri="{0D108BD9-81ED-4DB2-BD59-A6C34878D82A}">
                    <a16:rowId xmlns:a16="http://schemas.microsoft.com/office/drawing/2014/main" xmlns="" val="3330584729"/>
                  </a:ext>
                </a:extLst>
              </a:tr>
              <a:tr h="531419">
                <a:tc>
                  <a:txBody>
                    <a:bodyPr/>
                    <a:lstStyle/>
                    <a:p>
                      <a:r>
                        <a:rPr lang="en-IN" sz="2800"/>
                        <a:t> Sprint -1 </a:t>
                      </a:r>
                      <a:endParaRPr lang="en-IN" sz="2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800" dirty="0"/>
                        <a:t>Data Base and UI (in MVC)</a:t>
                      </a:r>
                    </a:p>
                    <a:p>
                      <a:endParaRPr lang="en-IN" sz="2800" dirty="0"/>
                    </a:p>
                  </a:txBody>
                  <a:tcPr/>
                </a:tc>
                <a:tc>
                  <a:txBody>
                    <a:bodyPr/>
                    <a:lstStyle/>
                    <a:p>
                      <a:r>
                        <a:rPr lang="en-IN" sz="2800"/>
                        <a:t>2 days </a:t>
                      </a:r>
                      <a:endParaRPr lang="en-IN" sz="2800" dirty="0"/>
                    </a:p>
                  </a:txBody>
                  <a:tcPr/>
                </a:tc>
                <a:extLst>
                  <a:ext uri="{0D108BD9-81ED-4DB2-BD59-A6C34878D82A}">
                    <a16:rowId xmlns:a16="http://schemas.microsoft.com/office/drawing/2014/main" xmlns="" val="3954324295"/>
                  </a:ext>
                </a:extLst>
              </a:tr>
              <a:tr h="531419">
                <a:tc>
                  <a:txBody>
                    <a:bodyPr/>
                    <a:lstStyle/>
                    <a:p>
                      <a:r>
                        <a:rPr lang="en-IN" sz="2800"/>
                        <a:t>Sprint -2</a:t>
                      </a:r>
                      <a:endParaRPr lang="en-IN" sz="2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800"/>
                        <a:t>MVC code </a:t>
                      </a:r>
                    </a:p>
                    <a:p>
                      <a:endParaRPr lang="en-IN" sz="2800" dirty="0"/>
                    </a:p>
                  </a:txBody>
                  <a:tcPr/>
                </a:tc>
                <a:tc>
                  <a:txBody>
                    <a:bodyPr/>
                    <a:lstStyle/>
                    <a:p>
                      <a:r>
                        <a:rPr lang="en-IN" sz="2800" dirty="0"/>
                        <a:t>5 days</a:t>
                      </a:r>
                    </a:p>
                  </a:txBody>
                  <a:tcPr/>
                </a:tc>
                <a:extLst>
                  <a:ext uri="{0D108BD9-81ED-4DB2-BD59-A6C34878D82A}">
                    <a16:rowId xmlns:a16="http://schemas.microsoft.com/office/drawing/2014/main" xmlns="" val="3262134128"/>
                  </a:ext>
                </a:extLst>
              </a:tr>
              <a:tr h="531419">
                <a:tc>
                  <a:txBody>
                    <a:bodyPr/>
                    <a:lstStyle/>
                    <a:p>
                      <a:r>
                        <a:rPr lang="en-IN" sz="2800"/>
                        <a:t>Sprint -3 </a:t>
                      </a:r>
                      <a:endParaRPr lang="en-IN" sz="2800" dirty="0"/>
                    </a:p>
                  </a:txBody>
                  <a:tcPr/>
                </a:tc>
                <a:tc>
                  <a:txBody>
                    <a:bodyPr/>
                    <a:lstStyle/>
                    <a:p>
                      <a:r>
                        <a:rPr lang="en-IN" sz="2800" dirty="0"/>
                        <a:t>Overall Code Compilation and testing</a:t>
                      </a:r>
                    </a:p>
                  </a:txBody>
                  <a:tcPr/>
                </a:tc>
                <a:tc>
                  <a:txBody>
                    <a:bodyPr/>
                    <a:lstStyle/>
                    <a:p>
                      <a:r>
                        <a:rPr lang="en-IN" sz="2800" dirty="0"/>
                        <a:t> 3 days</a:t>
                      </a:r>
                    </a:p>
                  </a:txBody>
                  <a:tcPr/>
                </a:tc>
                <a:extLst>
                  <a:ext uri="{0D108BD9-81ED-4DB2-BD59-A6C34878D82A}">
                    <a16:rowId xmlns:a16="http://schemas.microsoft.com/office/drawing/2014/main" xmlns="" val="3319143269"/>
                  </a:ext>
                </a:extLst>
              </a:tr>
            </a:tbl>
          </a:graphicData>
        </a:graphic>
      </p:graphicFrame>
    </p:spTree>
    <p:extLst>
      <p:ext uri="{BB962C8B-B14F-4D97-AF65-F5344CB8AC3E}">
        <p14:creationId xmlns:p14="http://schemas.microsoft.com/office/powerpoint/2010/main" val="411358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636A13D-072A-4034-908D-0A03F906B948}"/>
              </a:ext>
            </a:extLst>
          </p:cNvPr>
          <p:cNvPicPr>
            <a:picLocks noChangeAspect="1"/>
          </p:cNvPicPr>
          <p:nvPr/>
        </p:nvPicPr>
        <p:blipFill>
          <a:blip r:embed="rId2"/>
          <a:stretch>
            <a:fillRect/>
          </a:stretch>
        </p:blipFill>
        <p:spPr>
          <a:xfrm>
            <a:off x="1595120" y="1717041"/>
            <a:ext cx="10149840" cy="3785896"/>
          </a:xfrm>
          <a:prstGeom prst="rect">
            <a:avLst/>
          </a:prstGeom>
        </p:spPr>
      </p:pic>
      <p:sp>
        <p:nvSpPr>
          <p:cNvPr id="6" name="Title 1">
            <a:extLst>
              <a:ext uri="{FF2B5EF4-FFF2-40B4-BE49-F238E27FC236}">
                <a16:creationId xmlns:a16="http://schemas.microsoft.com/office/drawing/2014/main" xmlns="" id="{861DA897-545A-4699-B5FA-FB082BA968DF}"/>
              </a:ext>
            </a:extLst>
          </p:cNvPr>
          <p:cNvSpPr txBox="1">
            <a:spLocks/>
          </p:cNvSpPr>
          <p:nvPr/>
        </p:nvSpPr>
        <p:spPr>
          <a:xfrm>
            <a:off x="1453831" y="466063"/>
            <a:ext cx="10018713" cy="94996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solidFill>
                  <a:srgbClr val="00B0F0"/>
                </a:solidFill>
              </a:rPr>
              <a:t>SPRINT PLANNING</a:t>
            </a:r>
            <a:endParaRPr lang="en-IN" sz="4400" dirty="0">
              <a:solidFill>
                <a:srgbClr val="0070C0"/>
              </a:solidFill>
            </a:endParaRPr>
          </a:p>
        </p:txBody>
      </p:sp>
    </p:spTree>
    <p:extLst>
      <p:ext uri="{BB962C8B-B14F-4D97-AF65-F5344CB8AC3E}">
        <p14:creationId xmlns:p14="http://schemas.microsoft.com/office/powerpoint/2010/main" val="326127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AD26D-4B45-4E36-8DF9-35C4D9CFC234}"/>
              </a:ext>
            </a:extLst>
          </p:cNvPr>
          <p:cNvSpPr>
            <a:spLocks noGrp="1"/>
          </p:cNvSpPr>
          <p:nvPr>
            <p:ph type="title"/>
          </p:nvPr>
        </p:nvSpPr>
        <p:spPr>
          <a:xfrm>
            <a:off x="1484310" y="330201"/>
            <a:ext cx="10018713" cy="838200"/>
          </a:xfrm>
        </p:spPr>
        <p:txBody>
          <a:bodyPr/>
          <a:lstStyle/>
          <a:p>
            <a:r>
              <a:rPr lang="en-IN" dirty="0">
                <a:solidFill>
                  <a:srgbClr val="00B0F0"/>
                </a:solidFill>
              </a:rPr>
              <a:t>SPRINT BACKLOG </a:t>
            </a:r>
          </a:p>
        </p:txBody>
      </p:sp>
      <p:sp>
        <p:nvSpPr>
          <p:cNvPr id="3" name="Content Placeholder 2">
            <a:extLst>
              <a:ext uri="{FF2B5EF4-FFF2-40B4-BE49-F238E27FC236}">
                <a16:creationId xmlns:a16="http://schemas.microsoft.com/office/drawing/2014/main" xmlns="" id="{C19FC709-AC18-47B1-B088-775304C37D05}"/>
              </a:ext>
            </a:extLst>
          </p:cNvPr>
          <p:cNvSpPr>
            <a:spLocks noGrp="1"/>
          </p:cNvSpPr>
          <p:nvPr>
            <p:ph idx="1"/>
          </p:nvPr>
        </p:nvSpPr>
        <p:spPr>
          <a:xfrm>
            <a:off x="1484310" y="1168400"/>
            <a:ext cx="10018713" cy="5130799"/>
          </a:xfrm>
        </p:spPr>
        <p:txBody>
          <a:bodyPr>
            <a:normAutofit/>
          </a:bodyPr>
          <a:lstStyle/>
          <a:p>
            <a:r>
              <a:rPr lang="en-IN" sz="3200" dirty="0"/>
              <a:t>User stories in Product Backlog is classified into sprints and completed in the respective sprints</a:t>
            </a:r>
          </a:p>
          <a:p>
            <a:r>
              <a:rPr lang="en-IN" sz="3200" dirty="0"/>
              <a:t>Sprint backlog is allotting the time(hrs needed to complete the task) for each User Stories everyday in the given sprint </a:t>
            </a:r>
          </a:p>
          <a:p>
            <a:r>
              <a:rPr lang="en-IN" sz="3200" dirty="0">
                <a:solidFill>
                  <a:srgbClr val="0070C0"/>
                </a:solidFill>
              </a:rPr>
              <a:t>In a sprint, One whole task has to be divided into smaller tasks and given to each members to be completed in the given hours.</a:t>
            </a:r>
          </a:p>
        </p:txBody>
      </p:sp>
    </p:spTree>
    <p:extLst>
      <p:ext uri="{BB962C8B-B14F-4D97-AF65-F5344CB8AC3E}">
        <p14:creationId xmlns:p14="http://schemas.microsoft.com/office/powerpoint/2010/main" val="179135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497AEB09-E777-40B6-B1AE-6F3BD014CE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808" t="8222" r="39013" b="7778"/>
          <a:stretch/>
        </p:blipFill>
        <p:spPr>
          <a:xfrm>
            <a:off x="3712082" y="1145502"/>
            <a:ext cx="5452238" cy="5026698"/>
          </a:xfrm>
        </p:spPr>
      </p:pic>
      <p:sp>
        <p:nvSpPr>
          <p:cNvPr id="4" name="Title 1">
            <a:extLst>
              <a:ext uri="{FF2B5EF4-FFF2-40B4-BE49-F238E27FC236}">
                <a16:creationId xmlns:a16="http://schemas.microsoft.com/office/drawing/2014/main" xmlns="" id="{3A91AA2E-0251-460E-9C2D-09C956F79D61}"/>
              </a:ext>
            </a:extLst>
          </p:cNvPr>
          <p:cNvSpPr>
            <a:spLocks noGrp="1"/>
          </p:cNvSpPr>
          <p:nvPr>
            <p:ph type="title"/>
          </p:nvPr>
        </p:nvSpPr>
        <p:spPr>
          <a:xfrm>
            <a:off x="1484313" y="337820"/>
            <a:ext cx="10018712" cy="695960"/>
          </a:xfrm>
        </p:spPr>
        <p:txBody>
          <a:bodyPr>
            <a:normAutofit fontScale="90000"/>
          </a:bodyPr>
          <a:lstStyle/>
          <a:p>
            <a:r>
              <a:rPr lang="en-IN" dirty="0">
                <a:solidFill>
                  <a:srgbClr val="00B0F0"/>
                </a:solidFill>
              </a:rPr>
              <a:t>SPRINT BACKLOG </a:t>
            </a:r>
          </a:p>
        </p:txBody>
      </p:sp>
    </p:spTree>
    <p:extLst>
      <p:ext uri="{BB962C8B-B14F-4D97-AF65-F5344CB8AC3E}">
        <p14:creationId xmlns:p14="http://schemas.microsoft.com/office/powerpoint/2010/main" val="196803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8FB4E1B-1B4A-494F-BD9A-8D78585B6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0" y="147320"/>
            <a:ext cx="4262120" cy="6563360"/>
          </a:xfrm>
        </p:spPr>
      </p:pic>
    </p:spTree>
    <p:extLst>
      <p:ext uri="{BB962C8B-B14F-4D97-AF65-F5344CB8AC3E}">
        <p14:creationId xmlns:p14="http://schemas.microsoft.com/office/powerpoint/2010/main" val="298011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D588DCE-4EAD-455F-8980-A6115F3CF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075" y="0"/>
            <a:ext cx="11589925" cy="6258560"/>
          </a:xfrm>
        </p:spPr>
      </p:pic>
    </p:spTree>
    <p:extLst>
      <p:ext uri="{BB962C8B-B14F-4D97-AF65-F5344CB8AC3E}">
        <p14:creationId xmlns:p14="http://schemas.microsoft.com/office/powerpoint/2010/main" val="196647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2DF5E-F1A3-431D-902F-C0BF9950F98C}"/>
              </a:ext>
            </a:extLst>
          </p:cNvPr>
          <p:cNvSpPr>
            <a:spLocks noGrp="1"/>
          </p:cNvSpPr>
          <p:nvPr>
            <p:ph type="title"/>
          </p:nvPr>
        </p:nvSpPr>
        <p:spPr>
          <a:xfrm>
            <a:off x="1484311" y="685801"/>
            <a:ext cx="10018713" cy="1092200"/>
          </a:xfrm>
        </p:spPr>
        <p:txBody>
          <a:bodyPr/>
          <a:lstStyle/>
          <a:p>
            <a:r>
              <a:rPr lang="en-IN" dirty="0">
                <a:solidFill>
                  <a:srgbClr val="00B0F0"/>
                </a:solidFill>
              </a:rPr>
              <a:t>ADVANTAGES OVER WATERFALL:</a:t>
            </a:r>
          </a:p>
        </p:txBody>
      </p:sp>
      <p:sp>
        <p:nvSpPr>
          <p:cNvPr id="3" name="Content Placeholder 2">
            <a:extLst>
              <a:ext uri="{FF2B5EF4-FFF2-40B4-BE49-F238E27FC236}">
                <a16:creationId xmlns:a16="http://schemas.microsoft.com/office/drawing/2014/main" xmlns="" id="{01EA8835-74DA-458D-832A-9BC0E3F7477D}"/>
              </a:ext>
            </a:extLst>
          </p:cNvPr>
          <p:cNvSpPr>
            <a:spLocks noGrp="1"/>
          </p:cNvSpPr>
          <p:nvPr>
            <p:ph idx="1"/>
          </p:nvPr>
        </p:nvSpPr>
        <p:spPr>
          <a:xfrm>
            <a:off x="2002470" y="1778001"/>
            <a:ext cx="10018713" cy="4013199"/>
          </a:xfrm>
        </p:spPr>
        <p:txBody>
          <a:bodyPr/>
          <a:lstStyle/>
          <a:p>
            <a:pPr algn="l">
              <a:buFont typeface="Arial" panose="020B0604020202020204" pitchFamily="34" charset="0"/>
              <a:buChar char="•"/>
            </a:pPr>
            <a:r>
              <a:rPr lang="en-US" sz="3200" b="0" i="0" dirty="0">
                <a:solidFill>
                  <a:srgbClr val="000000"/>
                </a:solidFill>
                <a:effectLst/>
                <a:latin typeface="barlow"/>
              </a:rPr>
              <a:t>Increase the quality of the deliverables</a:t>
            </a:r>
          </a:p>
          <a:p>
            <a:pPr algn="l">
              <a:buFont typeface="Arial" panose="020B0604020202020204" pitchFamily="34" charset="0"/>
              <a:buChar char="•"/>
            </a:pPr>
            <a:r>
              <a:rPr lang="en-US" sz="3200" b="0" i="0" dirty="0">
                <a:solidFill>
                  <a:srgbClr val="000000"/>
                </a:solidFill>
                <a:effectLst/>
                <a:latin typeface="barlow"/>
              </a:rPr>
              <a:t>Cope better with change (and expect the changes)</a:t>
            </a:r>
          </a:p>
          <a:p>
            <a:pPr algn="l">
              <a:buFont typeface="Arial" panose="020B0604020202020204" pitchFamily="34" charset="0"/>
              <a:buChar char="•"/>
            </a:pPr>
            <a:r>
              <a:rPr lang="en-US" sz="3200" b="0" i="0" dirty="0">
                <a:solidFill>
                  <a:srgbClr val="000000"/>
                </a:solidFill>
                <a:effectLst/>
                <a:latin typeface="barlow"/>
              </a:rPr>
              <a:t>Provide better estimates while spending less time creating them</a:t>
            </a:r>
          </a:p>
          <a:p>
            <a:pPr algn="l">
              <a:buFont typeface="Arial" panose="020B0604020202020204" pitchFamily="34" charset="0"/>
              <a:buChar char="•"/>
            </a:pPr>
            <a:r>
              <a:rPr lang="en-US" sz="3200" b="0" i="0" dirty="0">
                <a:solidFill>
                  <a:srgbClr val="000000"/>
                </a:solidFill>
                <a:effectLst/>
                <a:latin typeface="barlow"/>
              </a:rPr>
              <a:t>Be more in control of the project schedule and state</a:t>
            </a:r>
          </a:p>
          <a:p>
            <a:pPr marL="0" indent="0">
              <a:buNone/>
            </a:pPr>
            <a:endParaRPr lang="en-IN" dirty="0"/>
          </a:p>
        </p:txBody>
      </p:sp>
    </p:spTree>
    <p:extLst>
      <p:ext uri="{BB962C8B-B14F-4D97-AF65-F5344CB8AC3E}">
        <p14:creationId xmlns:p14="http://schemas.microsoft.com/office/powerpoint/2010/main" val="292486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948846B-62D1-4C87-BD1B-EC3AD7FF2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9041" y="239092"/>
            <a:ext cx="8046720" cy="6379815"/>
          </a:xfrm>
        </p:spPr>
      </p:pic>
    </p:spTree>
    <p:extLst>
      <p:ext uri="{BB962C8B-B14F-4D97-AF65-F5344CB8AC3E}">
        <p14:creationId xmlns:p14="http://schemas.microsoft.com/office/powerpoint/2010/main" val="116224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315858-8D70-4232-B7F9-7872C4A20CC5}"/>
              </a:ext>
            </a:extLst>
          </p:cNvPr>
          <p:cNvSpPr>
            <a:spLocks noGrp="1"/>
          </p:cNvSpPr>
          <p:nvPr>
            <p:ph type="title"/>
          </p:nvPr>
        </p:nvSpPr>
        <p:spPr>
          <a:xfrm>
            <a:off x="1504631" y="142241"/>
            <a:ext cx="10018713" cy="838200"/>
          </a:xfrm>
        </p:spPr>
        <p:txBody>
          <a:bodyPr/>
          <a:lstStyle/>
          <a:p>
            <a:r>
              <a:rPr lang="en-IN" dirty="0">
                <a:solidFill>
                  <a:srgbClr val="00B0F0"/>
                </a:solidFill>
              </a:rPr>
              <a:t>SYNOPSIS</a:t>
            </a:r>
            <a:endParaRPr lang="en-IN"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5B0751A0-A47A-4AC9-8500-05B84E336588}"/>
              </a:ext>
            </a:extLst>
          </p:cNvPr>
          <p:cNvSpPr>
            <a:spLocks noGrp="1"/>
          </p:cNvSpPr>
          <p:nvPr>
            <p:ph idx="1"/>
          </p:nvPr>
        </p:nvSpPr>
        <p:spPr>
          <a:xfrm>
            <a:off x="2794950" y="1300480"/>
            <a:ext cx="10018713" cy="5791200"/>
          </a:xfrm>
        </p:spPr>
        <p:txBody>
          <a:bodyPr>
            <a:normAutofit fontScale="92500" lnSpcReduction="20000"/>
          </a:bodyPr>
          <a:lstStyle/>
          <a:p>
            <a:r>
              <a:rPr lang="en-IN" sz="2800" dirty="0"/>
              <a:t>Agile documents</a:t>
            </a:r>
          </a:p>
          <a:p>
            <a:r>
              <a:rPr lang="en-IN" sz="2800" dirty="0"/>
              <a:t>Roles in agile</a:t>
            </a:r>
          </a:p>
          <a:p>
            <a:r>
              <a:rPr lang="en-IN" sz="2800" dirty="0"/>
              <a:t>Scrum in agile</a:t>
            </a:r>
          </a:p>
          <a:p>
            <a:r>
              <a:rPr lang="en-IN" sz="2800" dirty="0"/>
              <a:t>Scrum framework</a:t>
            </a:r>
          </a:p>
          <a:p>
            <a:r>
              <a:rPr lang="en-IN" sz="2800" dirty="0"/>
              <a:t>Working of scrum</a:t>
            </a:r>
          </a:p>
          <a:p>
            <a:r>
              <a:rPr lang="en-IN" sz="2800" dirty="0"/>
              <a:t>Difference between agile and scrum</a:t>
            </a:r>
          </a:p>
          <a:p>
            <a:r>
              <a:rPr lang="en-IN" sz="2800" dirty="0"/>
              <a:t>Sprint planning</a:t>
            </a:r>
          </a:p>
          <a:p>
            <a:r>
              <a:rPr lang="en-IN" sz="2800" dirty="0"/>
              <a:t>Sprint planning for us</a:t>
            </a:r>
          </a:p>
          <a:p>
            <a:r>
              <a:rPr lang="en-IN" sz="2800" dirty="0"/>
              <a:t>Sprint Backlog</a:t>
            </a:r>
          </a:p>
          <a:p>
            <a:r>
              <a:rPr lang="en-IN" sz="2800" dirty="0"/>
              <a:t>Sprint review</a:t>
            </a:r>
          </a:p>
          <a:p>
            <a:r>
              <a:rPr lang="en-IN" sz="2800" dirty="0"/>
              <a:t>Sprint retrospective</a:t>
            </a:r>
          </a:p>
          <a:p>
            <a:r>
              <a:rPr lang="en-IN" sz="2800" dirty="0"/>
              <a:t>Advantages over waterfall</a:t>
            </a:r>
          </a:p>
          <a:p>
            <a:endParaRPr lang="en-IN" dirty="0"/>
          </a:p>
          <a:p>
            <a:endParaRPr lang="en-IN" dirty="0"/>
          </a:p>
        </p:txBody>
      </p:sp>
    </p:spTree>
    <p:extLst>
      <p:ext uri="{BB962C8B-B14F-4D97-AF65-F5344CB8AC3E}">
        <p14:creationId xmlns:p14="http://schemas.microsoft.com/office/powerpoint/2010/main" val="143162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B2D2EE-262B-41A5-B5BB-7CB1A79B5F5B}"/>
              </a:ext>
            </a:extLst>
          </p:cNvPr>
          <p:cNvSpPr>
            <a:spLocks noGrp="1"/>
          </p:cNvSpPr>
          <p:nvPr>
            <p:ph idx="1"/>
          </p:nvPr>
        </p:nvSpPr>
        <p:spPr>
          <a:xfrm>
            <a:off x="1392870" y="457201"/>
            <a:ext cx="10018713" cy="5394960"/>
          </a:xfrm>
        </p:spPr>
        <p:txBody>
          <a:bodyPr>
            <a:normAutofit/>
          </a:bodyPr>
          <a:lstStyle/>
          <a:p>
            <a:pPr marL="0" indent="0" algn="ctr">
              <a:buNone/>
            </a:pPr>
            <a:r>
              <a:rPr lang="en-IN" sz="4000" b="1" dirty="0">
                <a:solidFill>
                  <a:srgbClr val="00B0F0"/>
                </a:solidFill>
              </a:rPr>
              <a:t>THANK YOU !</a:t>
            </a:r>
          </a:p>
        </p:txBody>
      </p:sp>
    </p:spTree>
    <p:extLst>
      <p:ext uri="{BB962C8B-B14F-4D97-AF65-F5344CB8AC3E}">
        <p14:creationId xmlns:p14="http://schemas.microsoft.com/office/powerpoint/2010/main" val="42471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2EEBD-65AB-4342-83ED-76DED516FFDA}"/>
              </a:ext>
            </a:extLst>
          </p:cNvPr>
          <p:cNvSpPr>
            <a:spLocks noGrp="1"/>
          </p:cNvSpPr>
          <p:nvPr>
            <p:ph type="title"/>
          </p:nvPr>
        </p:nvSpPr>
        <p:spPr>
          <a:xfrm>
            <a:off x="1484311" y="685801"/>
            <a:ext cx="10018713" cy="970280"/>
          </a:xfrm>
        </p:spPr>
        <p:txBody>
          <a:bodyPr/>
          <a:lstStyle/>
          <a:p>
            <a:r>
              <a:rPr lang="en-IN" dirty="0">
                <a:solidFill>
                  <a:srgbClr val="00B0F0"/>
                </a:solidFill>
              </a:rPr>
              <a:t> AGILE DOCUMENTS</a:t>
            </a:r>
          </a:p>
        </p:txBody>
      </p:sp>
      <p:sp>
        <p:nvSpPr>
          <p:cNvPr id="3" name="Content Placeholder 2">
            <a:extLst>
              <a:ext uri="{FF2B5EF4-FFF2-40B4-BE49-F238E27FC236}">
                <a16:creationId xmlns:a16="http://schemas.microsoft.com/office/drawing/2014/main" xmlns="" id="{5217B074-5F83-4B1D-B440-F3FBA57A5F5E}"/>
              </a:ext>
            </a:extLst>
          </p:cNvPr>
          <p:cNvSpPr>
            <a:spLocks noGrp="1"/>
          </p:cNvSpPr>
          <p:nvPr>
            <p:ph idx="1"/>
          </p:nvPr>
        </p:nvSpPr>
        <p:spPr>
          <a:xfrm>
            <a:off x="2794950" y="1346200"/>
            <a:ext cx="10018713" cy="3881120"/>
          </a:xfrm>
        </p:spPr>
        <p:txBody>
          <a:bodyPr>
            <a:normAutofit/>
          </a:bodyPr>
          <a:lstStyle/>
          <a:p>
            <a:r>
              <a:rPr lang="en-IN" sz="3200" dirty="0"/>
              <a:t>Abstract</a:t>
            </a:r>
          </a:p>
          <a:p>
            <a:r>
              <a:rPr lang="en-IN" sz="3200" dirty="0"/>
              <a:t>Product Backlog</a:t>
            </a:r>
          </a:p>
          <a:p>
            <a:r>
              <a:rPr lang="en-IN" sz="3200" dirty="0"/>
              <a:t>High level design</a:t>
            </a:r>
          </a:p>
          <a:p>
            <a:r>
              <a:rPr lang="en-IN" sz="3200" dirty="0"/>
              <a:t>Wireframe</a:t>
            </a:r>
          </a:p>
        </p:txBody>
      </p:sp>
    </p:spTree>
    <p:extLst>
      <p:ext uri="{BB962C8B-B14F-4D97-AF65-F5344CB8AC3E}">
        <p14:creationId xmlns:p14="http://schemas.microsoft.com/office/powerpoint/2010/main" val="176386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13F66-F3CA-4567-90B2-C0F9B42F47E1}"/>
              </a:ext>
            </a:extLst>
          </p:cNvPr>
          <p:cNvSpPr>
            <a:spLocks noGrp="1"/>
          </p:cNvSpPr>
          <p:nvPr>
            <p:ph type="title"/>
          </p:nvPr>
        </p:nvSpPr>
        <p:spPr>
          <a:xfrm>
            <a:off x="1484310" y="482601"/>
            <a:ext cx="10018713" cy="807720"/>
          </a:xfrm>
        </p:spPr>
        <p:txBody>
          <a:bodyPr/>
          <a:lstStyle/>
          <a:p>
            <a:r>
              <a:rPr lang="en-IN" dirty="0">
                <a:solidFill>
                  <a:srgbClr val="00B0F0"/>
                </a:solidFill>
              </a:rPr>
              <a:t>PRODUCT BACKLOG:</a:t>
            </a:r>
          </a:p>
        </p:txBody>
      </p:sp>
      <p:pic>
        <p:nvPicPr>
          <p:cNvPr id="5" name="Content Placeholder 4">
            <a:extLst>
              <a:ext uri="{FF2B5EF4-FFF2-40B4-BE49-F238E27FC236}">
                <a16:creationId xmlns:a16="http://schemas.microsoft.com/office/drawing/2014/main" xmlns="" id="{A1FE23D6-E7BB-42FA-8F04-CB1DD8D30C99}"/>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4429" t="11480" r="46473" b="5742"/>
          <a:stretch/>
        </p:blipFill>
        <p:spPr>
          <a:xfrm>
            <a:off x="3992880" y="1290321"/>
            <a:ext cx="5203192" cy="4927599"/>
          </a:xfrm>
        </p:spPr>
      </p:pic>
    </p:spTree>
    <p:extLst>
      <p:ext uri="{BB962C8B-B14F-4D97-AF65-F5344CB8AC3E}">
        <p14:creationId xmlns:p14="http://schemas.microsoft.com/office/powerpoint/2010/main" val="18063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BF251-A63F-4060-A7A4-A716BD31707E}"/>
              </a:ext>
            </a:extLst>
          </p:cNvPr>
          <p:cNvSpPr>
            <a:spLocks noGrp="1"/>
          </p:cNvSpPr>
          <p:nvPr>
            <p:ph type="title"/>
          </p:nvPr>
        </p:nvSpPr>
        <p:spPr>
          <a:xfrm>
            <a:off x="1484311" y="685801"/>
            <a:ext cx="10018713" cy="949960"/>
          </a:xfrm>
        </p:spPr>
        <p:txBody>
          <a:bodyPr/>
          <a:lstStyle/>
          <a:p>
            <a:r>
              <a:rPr lang="en-IN" dirty="0">
                <a:solidFill>
                  <a:srgbClr val="00B0F0"/>
                </a:solidFill>
              </a:rPr>
              <a:t>ROLES IN AGILE </a:t>
            </a:r>
          </a:p>
        </p:txBody>
      </p:sp>
      <p:sp>
        <p:nvSpPr>
          <p:cNvPr id="3" name="Content Placeholder 2">
            <a:extLst>
              <a:ext uri="{FF2B5EF4-FFF2-40B4-BE49-F238E27FC236}">
                <a16:creationId xmlns:a16="http://schemas.microsoft.com/office/drawing/2014/main" xmlns="" id="{38DDAEAA-1DA5-4771-845D-730CBDD096DD}"/>
              </a:ext>
            </a:extLst>
          </p:cNvPr>
          <p:cNvSpPr>
            <a:spLocks noGrp="1"/>
          </p:cNvSpPr>
          <p:nvPr>
            <p:ph idx="1"/>
          </p:nvPr>
        </p:nvSpPr>
        <p:spPr>
          <a:xfrm>
            <a:off x="2571430" y="1412239"/>
            <a:ext cx="10018713" cy="3124201"/>
          </a:xfrm>
        </p:spPr>
        <p:txBody>
          <a:bodyPr>
            <a:normAutofit/>
          </a:bodyPr>
          <a:lstStyle/>
          <a:p>
            <a:r>
              <a:rPr lang="en-IN" sz="3200" dirty="0"/>
              <a:t>Scrum Master </a:t>
            </a:r>
          </a:p>
          <a:p>
            <a:r>
              <a:rPr lang="en-IN" sz="3200" dirty="0"/>
              <a:t>Product owner </a:t>
            </a:r>
          </a:p>
          <a:p>
            <a:r>
              <a:rPr lang="en-IN" sz="3200" dirty="0"/>
              <a:t>Team (Technical)</a:t>
            </a:r>
          </a:p>
        </p:txBody>
      </p:sp>
    </p:spTree>
    <p:extLst>
      <p:ext uri="{BB962C8B-B14F-4D97-AF65-F5344CB8AC3E}">
        <p14:creationId xmlns:p14="http://schemas.microsoft.com/office/powerpoint/2010/main" val="193166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60D8A-CE22-45EA-9BCC-6214B5D33D39}"/>
              </a:ext>
            </a:extLst>
          </p:cNvPr>
          <p:cNvSpPr>
            <a:spLocks noGrp="1"/>
          </p:cNvSpPr>
          <p:nvPr>
            <p:ph type="title"/>
          </p:nvPr>
        </p:nvSpPr>
        <p:spPr>
          <a:xfrm>
            <a:off x="1484311" y="421815"/>
            <a:ext cx="10018713" cy="1285066"/>
          </a:xfrm>
        </p:spPr>
        <p:txBody>
          <a:bodyPr/>
          <a:lstStyle/>
          <a:p>
            <a:r>
              <a:rPr lang="en-IN" dirty="0">
                <a:solidFill>
                  <a:srgbClr val="00B0F0"/>
                </a:solidFill>
              </a:rPr>
              <a:t>SCRUM IN AGILE</a:t>
            </a:r>
          </a:p>
        </p:txBody>
      </p:sp>
      <p:sp>
        <p:nvSpPr>
          <p:cNvPr id="3" name="Content Placeholder 2">
            <a:extLst>
              <a:ext uri="{FF2B5EF4-FFF2-40B4-BE49-F238E27FC236}">
                <a16:creationId xmlns:a16="http://schemas.microsoft.com/office/drawing/2014/main" xmlns="" id="{57D58062-69B4-4166-A1FA-56DBF6546596}"/>
              </a:ext>
            </a:extLst>
          </p:cNvPr>
          <p:cNvSpPr>
            <a:spLocks noGrp="1"/>
          </p:cNvSpPr>
          <p:nvPr>
            <p:ph idx="1"/>
          </p:nvPr>
        </p:nvSpPr>
        <p:spPr>
          <a:xfrm>
            <a:off x="1799270" y="1417146"/>
            <a:ext cx="10018713" cy="4927599"/>
          </a:xfrm>
        </p:spPr>
        <p:txBody>
          <a:bodyPr>
            <a:normAutofit/>
          </a:bodyPr>
          <a:lstStyle/>
          <a:p>
            <a:pPr marL="0" indent="0">
              <a:buNone/>
            </a:pPr>
            <a:r>
              <a:rPr lang="en-US" sz="3200" b="1" i="0" dirty="0">
                <a:solidFill>
                  <a:srgbClr val="222222"/>
                </a:solidFill>
                <a:effectLst/>
                <a:latin typeface="Source Sans Pro" panose="020B0604020202020204" pitchFamily="34" charset="0"/>
              </a:rPr>
              <a:t>Scrum in Agile</a:t>
            </a:r>
            <a:r>
              <a:rPr lang="en-US" sz="3200" b="0" i="0" dirty="0">
                <a:solidFill>
                  <a:srgbClr val="222222"/>
                </a:solidFill>
                <a:effectLst/>
                <a:latin typeface="Source Sans Pro" panose="020B0604020202020204" pitchFamily="34" charset="0"/>
              </a:rPr>
              <a:t> is a process that allows software development teams to focus on delivering business values in shortest time by rapidly and repeatedly inspecting actual working software. It focuses on accountability, teamwork and iterative progress towards well-defined goals. </a:t>
            </a:r>
            <a:r>
              <a:rPr lang="en-US" sz="3200" b="0" i="0" dirty="0">
                <a:solidFill>
                  <a:schemeClr val="accent1">
                    <a:lumMod val="50000"/>
                  </a:schemeClr>
                </a:solidFill>
                <a:effectLst/>
                <a:latin typeface="Source Sans Pro" panose="020B0604020202020204" pitchFamily="34" charset="0"/>
              </a:rPr>
              <a:t>Scrum Framework usually deals with fact that requirements are likely to change or mostly not known at the beginning of project.</a:t>
            </a:r>
            <a:endParaRPr lang="en-IN" sz="3200" dirty="0">
              <a:solidFill>
                <a:schemeClr val="accent1">
                  <a:lumMod val="50000"/>
                </a:schemeClr>
              </a:solidFill>
            </a:endParaRPr>
          </a:p>
        </p:txBody>
      </p:sp>
    </p:spTree>
    <p:extLst>
      <p:ext uri="{BB962C8B-B14F-4D97-AF65-F5344CB8AC3E}">
        <p14:creationId xmlns:p14="http://schemas.microsoft.com/office/powerpoint/2010/main" val="339117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6B91E-F074-4929-93CF-9F2C7E4F9FE0}"/>
              </a:ext>
            </a:extLst>
          </p:cNvPr>
          <p:cNvSpPr>
            <a:spLocks noGrp="1"/>
          </p:cNvSpPr>
          <p:nvPr>
            <p:ph type="title"/>
          </p:nvPr>
        </p:nvSpPr>
        <p:spPr>
          <a:xfrm>
            <a:off x="1484310" y="421641"/>
            <a:ext cx="10018713" cy="817880"/>
          </a:xfrm>
        </p:spPr>
        <p:txBody>
          <a:bodyPr/>
          <a:lstStyle/>
          <a:p>
            <a:r>
              <a:rPr lang="en-IN" dirty="0">
                <a:solidFill>
                  <a:srgbClr val="00B0F0"/>
                </a:solidFill>
              </a:rPr>
              <a:t>SCRUM FRAMEWORK</a:t>
            </a:r>
          </a:p>
        </p:txBody>
      </p:sp>
      <p:pic>
        <p:nvPicPr>
          <p:cNvPr id="5" name="Content Placeholder 4">
            <a:extLst>
              <a:ext uri="{FF2B5EF4-FFF2-40B4-BE49-F238E27FC236}">
                <a16:creationId xmlns:a16="http://schemas.microsoft.com/office/drawing/2014/main" xmlns="" id="{C2ACA361-5768-4755-8792-7124368402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5" t="15287" r="14783" b="5309"/>
          <a:stretch/>
        </p:blipFill>
        <p:spPr>
          <a:xfrm>
            <a:off x="2184400" y="1452880"/>
            <a:ext cx="9107530" cy="4584409"/>
          </a:xfrm>
        </p:spPr>
      </p:pic>
    </p:spTree>
    <p:extLst>
      <p:ext uri="{BB962C8B-B14F-4D97-AF65-F5344CB8AC3E}">
        <p14:creationId xmlns:p14="http://schemas.microsoft.com/office/powerpoint/2010/main" val="275441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D2AAF-F882-4576-9C49-70DEE1B25C60}"/>
              </a:ext>
            </a:extLst>
          </p:cNvPr>
          <p:cNvSpPr>
            <a:spLocks noGrp="1"/>
          </p:cNvSpPr>
          <p:nvPr>
            <p:ph type="title"/>
          </p:nvPr>
        </p:nvSpPr>
        <p:spPr>
          <a:xfrm>
            <a:off x="1484311" y="441961"/>
            <a:ext cx="10018713" cy="807720"/>
          </a:xfrm>
        </p:spPr>
        <p:txBody>
          <a:bodyPr/>
          <a:lstStyle/>
          <a:p>
            <a:r>
              <a:rPr lang="en-IN" dirty="0">
                <a:solidFill>
                  <a:srgbClr val="00B0F0"/>
                </a:solidFill>
              </a:rPr>
              <a:t>WORKING OF SCRUM</a:t>
            </a:r>
          </a:p>
        </p:txBody>
      </p:sp>
      <p:pic>
        <p:nvPicPr>
          <p:cNvPr id="5" name="Content Placeholder 4">
            <a:extLst>
              <a:ext uri="{FF2B5EF4-FFF2-40B4-BE49-F238E27FC236}">
                <a16:creationId xmlns:a16="http://schemas.microsoft.com/office/drawing/2014/main" xmlns="" id="{DCD1856F-294F-4D24-9B5D-38861C0244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 t="20293" r="28719" b="11087"/>
          <a:stretch/>
        </p:blipFill>
        <p:spPr>
          <a:xfrm>
            <a:off x="2133600" y="1493521"/>
            <a:ext cx="8910320" cy="4806883"/>
          </a:xfrm>
        </p:spPr>
      </p:pic>
    </p:spTree>
    <p:extLst>
      <p:ext uri="{BB962C8B-B14F-4D97-AF65-F5344CB8AC3E}">
        <p14:creationId xmlns:p14="http://schemas.microsoft.com/office/powerpoint/2010/main" val="312884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DFD2C15-C81C-4767-8E7A-46E364CEC6A1}"/>
              </a:ext>
            </a:extLst>
          </p:cNvPr>
          <p:cNvSpPr>
            <a:spLocks noGrp="1"/>
          </p:cNvSpPr>
          <p:nvPr>
            <p:ph type="body" idx="1"/>
          </p:nvPr>
        </p:nvSpPr>
        <p:spPr>
          <a:xfrm>
            <a:off x="6607967" y="673177"/>
            <a:ext cx="4607188" cy="576262"/>
          </a:xfrm>
        </p:spPr>
        <p:txBody>
          <a:bodyPr/>
          <a:lstStyle/>
          <a:p>
            <a:pPr algn="ctr"/>
            <a:r>
              <a:rPr lang="en-IN" sz="3600" dirty="0">
                <a:solidFill>
                  <a:srgbClr val="00B0F0"/>
                </a:solidFill>
              </a:rPr>
              <a:t>SCRUM</a:t>
            </a:r>
            <a:endParaRPr lang="en-IN" dirty="0">
              <a:solidFill>
                <a:srgbClr val="00B0F0"/>
              </a:solidFill>
            </a:endParaRPr>
          </a:p>
        </p:txBody>
      </p:sp>
      <p:sp>
        <p:nvSpPr>
          <p:cNvPr id="4" name="Content Placeholder 3">
            <a:extLst>
              <a:ext uri="{FF2B5EF4-FFF2-40B4-BE49-F238E27FC236}">
                <a16:creationId xmlns:a16="http://schemas.microsoft.com/office/drawing/2014/main" xmlns="" id="{EE040C34-5AFE-40AC-9BF2-EC85366F5CD6}"/>
              </a:ext>
            </a:extLst>
          </p:cNvPr>
          <p:cNvSpPr>
            <a:spLocks noGrp="1"/>
          </p:cNvSpPr>
          <p:nvPr>
            <p:ph sz="half" idx="2"/>
          </p:nvPr>
        </p:nvSpPr>
        <p:spPr>
          <a:xfrm>
            <a:off x="1484310" y="1524000"/>
            <a:ext cx="4895056" cy="4978400"/>
          </a:xfrm>
        </p:spPr>
        <p:txBody>
          <a:bodyPr>
            <a:normAutofit lnSpcReduction="10000"/>
          </a:bodyPr>
          <a:lstStyle/>
          <a:p>
            <a:r>
              <a:rPr lang="en-US" sz="2400" b="0" i="0" dirty="0">
                <a:solidFill>
                  <a:srgbClr val="222222"/>
                </a:solidFill>
                <a:effectLst/>
                <a:latin typeface="Source Sans Pro" panose="020B0503030403020204" pitchFamily="34" charset="0"/>
              </a:rPr>
              <a:t>The continuous iteration of development and testing in the software development process</a:t>
            </a:r>
          </a:p>
          <a:p>
            <a:r>
              <a:rPr lang="en-US" sz="2400" dirty="0">
                <a:solidFill>
                  <a:srgbClr val="222222"/>
                </a:solidFill>
                <a:latin typeface="Source Sans Pro" panose="020B0503030403020204" pitchFamily="34" charset="0"/>
              </a:rPr>
              <a:t>D</a:t>
            </a:r>
            <a:r>
              <a:rPr lang="en-US" sz="2400" b="0" i="0" dirty="0">
                <a:solidFill>
                  <a:srgbClr val="222222"/>
                </a:solidFill>
                <a:effectLst/>
                <a:latin typeface="Source Sans Pro" panose="020B0503030403020204" pitchFamily="34" charset="0"/>
              </a:rPr>
              <a:t>elivers the software on a regular basis for feedback</a:t>
            </a:r>
          </a:p>
          <a:p>
            <a:r>
              <a:rPr lang="en-US" sz="2400" b="0" i="0" dirty="0">
                <a:solidFill>
                  <a:srgbClr val="222222"/>
                </a:solidFill>
                <a:effectLst/>
                <a:latin typeface="Source Sans Pro" panose="020B0503030403020204" pitchFamily="34" charset="0"/>
              </a:rPr>
              <a:t>Leadership plays a vital role</a:t>
            </a:r>
          </a:p>
          <a:p>
            <a:r>
              <a:rPr lang="en-US" sz="2400" dirty="0">
                <a:solidFill>
                  <a:srgbClr val="222222"/>
                </a:solidFill>
                <a:latin typeface="Source Sans Pro" panose="020B0503030403020204" pitchFamily="34" charset="0"/>
              </a:rPr>
              <a:t>I</a:t>
            </a:r>
            <a:r>
              <a:rPr lang="en-US" sz="2400" b="0" i="0" dirty="0">
                <a:solidFill>
                  <a:srgbClr val="222222"/>
                </a:solidFill>
                <a:effectLst/>
                <a:latin typeface="Source Sans Pro" panose="020B0503030403020204" pitchFamily="34" charset="0"/>
              </a:rPr>
              <a:t>nvolves collaborations and face-to-face interactions between the members of various cross-functional teams </a:t>
            </a:r>
          </a:p>
          <a:p>
            <a:r>
              <a:rPr lang="en-US" sz="2400" dirty="0">
                <a:solidFill>
                  <a:srgbClr val="222222"/>
                </a:solidFill>
                <a:latin typeface="Source Sans Pro" panose="020B0503030403020204" pitchFamily="34" charset="0"/>
              </a:rPr>
              <a:t>D</a:t>
            </a:r>
            <a:r>
              <a:rPr lang="en-US" sz="2400" b="0" i="0" dirty="0">
                <a:solidFill>
                  <a:srgbClr val="222222"/>
                </a:solidFill>
                <a:effectLst/>
                <a:latin typeface="Source Sans Pro" panose="020B0503030403020204" pitchFamily="34" charset="0"/>
              </a:rPr>
              <a:t>esign and execution should be kept simple</a:t>
            </a:r>
            <a:endParaRPr lang="en-IN" sz="2400" dirty="0"/>
          </a:p>
        </p:txBody>
      </p:sp>
      <p:sp>
        <p:nvSpPr>
          <p:cNvPr id="5" name="Text Placeholder 4">
            <a:extLst>
              <a:ext uri="{FF2B5EF4-FFF2-40B4-BE49-F238E27FC236}">
                <a16:creationId xmlns:a16="http://schemas.microsoft.com/office/drawing/2014/main" xmlns="" id="{1740F7BB-903D-4CA3-B471-BACBA43329A2}"/>
              </a:ext>
            </a:extLst>
          </p:cNvPr>
          <p:cNvSpPr>
            <a:spLocks noGrp="1"/>
          </p:cNvSpPr>
          <p:nvPr>
            <p:ph type="body" sz="quarter" idx="3"/>
          </p:nvPr>
        </p:nvSpPr>
        <p:spPr>
          <a:xfrm>
            <a:off x="1620570" y="673177"/>
            <a:ext cx="4622537" cy="576262"/>
          </a:xfrm>
        </p:spPr>
        <p:txBody>
          <a:bodyPr/>
          <a:lstStyle/>
          <a:p>
            <a:pPr algn="ctr"/>
            <a:r>
              <a:rPr lang="en-IN" sz="3600" dirty="0">
                <a:solidFill>
                  <a:srgbClr val="00B0F0"/>
                </a:solidFill>
              </a:rPr>
              <a:t>AGILE</a:t>
            </a:r>
            <a:endParaRPr lang="en-IN" dirty="0">
              <a:solidFill>
                <a:srgbClr val="00B0F0"/>
              </a:solidFill>
            </a:endParaRPr>
          </a:p>
        </p:txBody>
      </p:sp>
      <p:sp>
        <p:nvSpPr>
          <p:cNvPr id="6" name="Content Placeholder 5">
            <a:extLst>
              <a:ext uri="{FF2B5EF4-FFF2-40B4-BE49-F238E27FC236}">
                <a16:creationId xmlns:a16="http://schemas.microsoft.com/office/drawing/2014/main" xmlns="" id="{2EDD6732-3279-4DF4-8D7A-4CCE979C344B}"/>
              </a:ext>
            </a:extLst>
          </p:cNvPr>
          <p:cNvSpPr>
            <a:spLocks noGrp="1"/>
          </p:cNvSpPr>
          <p:nvPr>
            <p:ph sz="quarter" idx="4"/>
          </p:nvPr>
        </p:nvSpPr>
        <p:spPr>
          <a:xfrm>
            <a:off x="6607967" y="1524000"/>
            <a:ext cx="4895056" cy="4660823"/>
          </a:xfrm>
        </p:spPr>
        <p:txBody>
          <a:bodyPr>
            <a:normAutofit lnSpcReduction="10000"/>
          </a:bodyPr>
          <a:lstStyle/>
          <a:p>
            <a:r>
              <a:rPr lang="en-US" sz="2400" dirty="0">
                <a:solidFill>
                  <a:srgbClr val="222222"/>
                </a:solidFill>
                <a:latin typeface="Source Sans Pro" panose="020B0503030403020204" pitchFamily="34" charset="0"/>
              </a:rPr>
              <a:t>Focuses</a:t>
            </a:r>
            <a:r>
              <a:rPr lang="en-US" sz="2400" b="0" i="0" dirty="0">
                <a:solidFill>
                  <a:srgbClr val="222222"/>
                </a:solidFill>
                <a:effectLst/>
                <a:latin typeface="Source Sans Pro" panose="020B0503030403020204" pitchFamily="34" charset="0"/>
              </a:rPr>
              <a:t> on delivering the business value in the shortest time</a:t>
            </a:r>
          </a:p>
          <a:p>
            <a:r>
              <a:rPr lang="en-US" sz="2400" dirty="0">
                <a:solidFill>
                  <a:srgbClr val="222222"/>
                </a:solidFill>
                <a:latin typeface="Source Sans Pro" panose="020B0503030403020204" pitchFamily="34" charset="0"/>
              </a:rPr>
              <a:t>D</a:t>
            </a:r>
            <a:r>
              <a:rPr lang="en-US" sz="2400" b="0" i="0" dirty="0">
                <a:solidFill>
                  <a:srgbClr val="222222"/>
                </a:solidFill>
                <a:effectLst/>
                <a:latin typeface="Source Sans Pro" panose="020B0503030403020204" pitchFamily="34" charset="0"/>
              </a:rPr>
              <a:t>elivers the software after each sprint</a:t>
            </a:r>
          </a:p>
          <a:p>
            <a:r>
              <a:rPr lang="en-US" sz="2400" b="0" i="0" dirty="0">
                <a:solidFill>
                  <a:srgbClr val="222222"/>
                </a:solidFill>
                <a:effectLst/>
                <a:latin typeface="Source Sans Pro" panose="020B0503030403020204" pitchFamily="34" charset="0"/>
              </a:rPr>
              <a:t>Fosters a self-organizing, cross-functional team</a:t>
            </a:r>
          </a:p>
          <a:p>
            <a:r>
              <a:rPr lang="en-US" sz="2400" b="0" i="0" dirty="0">
                <a:solidFill>
                  <a:srgbClr val="222222"/>
                </a:solidFill>
                <a:effectLst/>
                <a:latin typeface="Source Sans Pro" panose="020B0503030403020204" pitchFamily="34" charset="0"/>
              </a:rPr>
              <a:t>Scrum collaboration is achieved in daily stand up meetings</a:t>
            </a:r>
          </a:p>
          <a:p>
            <a:r>
              <a:rPr lang="en-US" sz="2400" dirty="0">
                <a:solidFill>
                  <a:srgbClr val="222222"/>
                </a:solidFill>
                <a:latin typeface="Source Sans Pro" panose="020B0503030403020204" pitchFamily="34" charset="0"/>
              </a:rPr>
              <a:t>D</a:t>
            </a:r>
            <a:r>
              <a:rPr lang="en-US" sz="2400" b="0" i="0" dirty="0">
                <a:solidFill>
                  <a:srgbClr val="222222"/>
                </a:solidFill>
                <a:effectLst/>
                <a:latin typeface="Source Sans Pro" panose="020B0503030403020204" pitchFamily="34" charset="0"/>
              </a:rPr>
              <a:t>esign and execution can be innovative and experimental</a:t>
            </a:r>
            <a:endParaRPr lang="en-IN" sz="2400" dirty="0"/>
          </a:p>
        </p:txBody>
      </p:sp>
    </p:spTree>
    <p:extLst>
      <p:ext uri="{BB962C8B-B14F-4D97-AF65-F5344CB8AC3E}">
        <p14:creationId xmlns:p14="http://schemas.microsoft.com/office/powerpoint/2010/main" val="305772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293</TotalTime>
  <Words>323</Words>
  <Application>Microsoft Office PowerPoint</Application>
  <PresentationFormat>Custom</PresentationFormat>
  <Paragraphs>73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AGILE:  An overview</vt:lpstr>
      <vt:lpstr>SYNOPSIS</vt:lpstr>
      <vt:lpstr> AGILE DOCUMENTS</vt:lpstr>
      <vt:lpstr>PRODUCT BACKLOG:</vt:lpstr>
      <vt:lpstr>ROLES IN AGILE </vt:lpstr>
      <vt:lpstr>SCRUM IN AGILE</vt:lpstr>
      <vt:lpstr>SCRUM FRAMEWORK</vt:lpstr>
      <vt:lpstr>WORKING OF SCRUM</vt:lpstr>
      <vt:lpstr>PowerPoint Presentation</vt:lpstr>
      <vt:lpstr>SPRINT PLANNING :</vt:lpstr>
      <vt:lpstr>PowerPoint Presentation</vt:lpstr>
      <vt:lpstr>SPRINT PLANNING FOR US: June 16th – June 26th , 2021</vt:lpstr>
      <vt:lpstr>PowerPoint Presentation</vt:lpstr>
      <vt:lpstr>SPRINT BACKLOG </vt:lpstr>
      <vt:lpstr>SPRINT BACKLOG </vt:lpstr>
      <vt:lpstr>PowerPoint Presentation</vt:lpstr>
      <vt:lpstr>PowerPoint Presentation</vt:lpstr>
      <vt:lpstr>ADVANTAGES OVER WATERFALL: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Everything you need to know for Intern project</dc:title>
  <dc:creator>Dhan Ixchel</dc:creator>
  <cp:lastModifiedBy>Jamuna Balamurugan</cp:lastModifiedBy>
  <cp:revision>39</cp:revision>
  <dcterms:created xsi:type="dcterms:W3CDTF">2021-06-14T08:22:30Z</dcterms:created>
  <dcterms:modified xsi:type="dcterms:W3CDTF">2021-06-15T07:56:13Z</dcterms:modified>
</cp:coreProperties>
</file>