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4"/>
  </p:sldMasterIdLst>
  <p:notesMasterIdLst>
    <p:notesMasterId r:id="rId76"/>
  </p:notesMasterIdLst>
  <p:handoutMasterIdLst>
    <p:handoutMasterId r:id="rId77"/>
  </p:handoutMasterIdLst>
  <p:sldIdLst>
    <p:sldId id="269" r:id="rId5"/>
    <p:sldId id="271" r:id="rId6"/>
    <p:sldId id="382" r:id="rId7"/>
    <p:sldId id="380" r:id="rId8"/>
    <p:sldId id="381" r:id="rId9"/>
    <p:sldId id="391" r:id="rId10"/>
    <p:sldId id="281" r:id="rId11"/>
    <p:sldId id="282" r:id="rId12"/>
    <p:sldId id="291" r:id="rId13"/>
    <p:sldId id="386" r:id="rId14"/>
    <p:sldId id="394" r:id="rId15"/>
    <p:sldId id="293" r:id="rId16"/>
    <p:sldId id="294" r:id="rId17"/>
    <p:sldId id="295" r:id="rId18"/>
    <p:sldId id="296" r:id="rId19"/>
    <p:sldId id="395" r:id="rId20"/>
    <p:sldId id="396" r:id="rId21"/>
    <p:sldId id="297" r:id="rId22"/>
    <p:sldId id="397" r:id="rId23"/>
    <p:sldId id="298" r:id="rId24"/>
    <p:sldId id="299" r:id="rId25"/>
    <p:sldId id="300" r:id="rId26"/>
    <p:sldId id="301" r:id="rId27"/>
    <p:sldId id="302" r:id="rId28"/>
    <p:sldId id="398" r:id="rId29"/>
    <p:sldId id="303" r:id="rId30"/>
    <p:sldId id="304" r:id="rId31"/>
    <p:sldId id="305" r:id="rId32"/>
    <p:sldId id="306" r:id="rId33"/>
    <p:sldId id="307" r:id="rId34"/>
    <p:sldId id="308" r:id="rId35"/>
    <p:sldId id="309" r:id="rId36"/>
    <p:sldId id="399" r:id="rId37"/>
    <p:sldId id="312" r:id="rId38"/>
    <p:sldId id="313" r:id="rId39"/>
    <p:sldId id="314" r:id="rId40"/>
    <p:sldId id="316" r:id="rId41"/>
    <p:sldId id="318" r:id="rId42"/>
    <p:sldId id="319" r:id="rId43"/>
    <p:sldId id="320" r:id="rId44"/>
    <p:sldId id="321" r:id="rId45"/>
    <p:sldId id="322" r:id="rId46"/>
    <p:sldId id="418" r:id="rId47"/>
    <p:sldId id="412" r:id="rId48"/>
    <p:sldId id="413" r:id="rId49"/>
    <p:sldId id="414" r:id="rId50"/>
    <p:sldId id="415" r:id="rId51"/>
    <p:sldId id="385" r:id="rId52"/>
    <p:sldId id="360" r:id="rId53"/>
    <p:sldId id="361" r:id="rId54"/>
    <p:sldId id="363" r:id="rId55"/>
    <p:sldId id="400" r:id="rId56"/>
    <p:sldId id="401" r:id="rId57"/>
    <p:sldId id="364" r:id="rId58"/>
    <p:sldId id="365" r:id="rId59"/>
    <p:sldId id="402" r:id="rId60"/>
    <p:sldId id="403" r:id="rId61"/>
    <p:sldId id="367" r:id="rId62"/>
    <p:sldId id="404" r:id="rId63"/>
    <p:sldId id="405" r:id="rId64"/>
    <p:sldId id="406" r:id="rId65"/>
    <p:sldId id="369" r:id="rId66"/>
    <p:sldId id="407" r:id="rId67"/>
    <p:sldId id="409" r:id="rId68"/>
    <p:sldId id="408" r:id="rId69"/>
    <p:sldId id="375" r:id="rId70"/>
    <p:sldId id="410" r:id="rId71"/>
    <p:sldId id="411" r:id="rId72"/>
    <p:sldId id="416" r:id="rId73"/>
    <p:sldId id="417" r:id="rId74"/>
    <p:sldId id="376" r:id="rId75"/>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007800"/>
    <a:srgbClr val="5F5F5F"/>
    <a:srgbClr val="990099"/>
    <a:srgbClr val="002060"/>
    <a:srgbClr val="006600"/>
    <a:srgbClr val="969696"/>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501" autoAdjust="0"/>
  </p:normalViewPr>
  <p:slideViewPr>
    <p:cSldViewPr>
      <p:cViewPr varScale="1">
        <p:scale>
          <a:sx n="61" d="100"/>
          <a:sy n="61" d="100"/>
        </p:scale>
        <p:origin x="140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8DF27735-4EFE-46AB-BA52-203EECBA7813}" type="slidenum">
              <a:rPr lang="en-US"/>
              <a:pPr>
                <a:defRPr/>
              </a:pPr>
              <a:t>‹#›</a:t>
            </a:fld>
            <a:endParaRPr lang="en-US"/>
          </a:p>
        </p:txBody>
      </p:sp>
    </p:spTree>
    <p:extLst>
      <p:ext uri="{BB962C8B-B14F-4D97-AF65-F5344CB8AC3E}">
        <p14:creationId xmlns:p14="http://schemas.microsoft.com/office/powerpoint/2010/main" val="413686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5CFD684-38F2-4B68-B219-200DB4B8C73F}" type="slidenum">
              <a:rPr lang="en-US"/>
              <a:pPr>
                <a:defRPr/>
              </a:pPr>
              <a:t>‹#›</a:t>
            </a:fld>
            <a:endParaRPr lang="en-US"/>
          </a:p>
        </p:txBody>
      </p:sp>
    </p:spTree>
    <p:extLst>
      <p:ext uri="{BB962C8B-B14F-4D97-AF65-F5344CB8AC3E}">
        <p14:creationId xmlns:p14="http://schemas.microsoft.com/office/powerpoint/2010/main" val="26930696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B2154FA-A398-4A15-B832-BDCF1CB060E7}" type="slidenum">
              <a:rPr lang="en-US" smtClean="0"/>
              <a:pPr eaLnBrk="1" hangingPunct="1"/>
              <a:t>1</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solidFill>
                  <a:schemeClr val="bg2">
                    <a:lumMod val="50000"/>
                  </a:schemeClr>
                </a:solidFill>
              </a:rPr>
              <a:t>Data important to us must be stored so that we can retrieve it when we need it.</a:t>
            </a:r>
          </a:p>
          <a:p>
            <a:pPr eaLnBrk="1" hangingPunct="1"/>
            <a:endParaRPr lang="en-US" dirty="0" smtClean="0"/>
          </a:p>
        </p:txBody>
      </p:sp>
    </p:spTree>
    <p:extLst>
      <p:ext uri="{BB962C8B-B14F-4D97-AF65-F5344CB8AC3E}">
        <p14:creationId xmlns:p14="http://schemas.microsoft.com/office/powerpoint/2010/main" val="387822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17</a:t>
            </a:fld>
            <a:endParaRPr lang="en-US"/>
          </a:p>
        </p:txBody>
      </p:sp>
    </p:spTree>
    <p:extLst>
      <p:ext uri="{BB962C8B-B14F-4D97-AF65-F5344CB8AC3E}">
        <p14:creationId xmlns:p14="http://schemas.microsoft.com/office/powerpoint/2010/main" val="416047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8CFFF9-2C13-419F-98F6-5EB028FBA7E8}" type="slidenum">
              <a:rPr lang="en-US" smtClean="0"/>
              <a:pPr eaLnBrk="1" hangingPunct="1"/>
              <a:t>18</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553610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6F8E70-84CB-4422-8477-528229D38E4E}" type="slidenum">
              <a:rPr lang="en-US" smtClean="0"/>
              <a:pPr eaLnBrk="1" hangingPunct="1"/>
              <a:t>24</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07099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9E0FA9-6306-4BC2-8C1A-691DE9819ED7}" type="slidenum">
              <a:rPr lang="en-US" smtClean="0"/>
              <a:pPr eaLnBrk="1" hangingPunct="1"/>
              <a:t>29</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084560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884BB2-C628-4D2A-8062-E425BC58C2AD}" type="slidenum">
              <a:rPr lang="en-US" smtClean="0"/>
              <a:pPr eaLnBrk="1" hangingPunct="1"/>
              <a:t>38</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buClr>
                <a:schemeClr val="tx2"/>
              </a:buClr>
            </a:pPr>
            <a:r>
              <a:rPr lang="en-US" dirty="0" smtClean="0">
                <a:solidFill>
                  <a:srgbClr val="003399"/>
                </a:solidFill>
              </a:rPr>
              <a:t>Assume a shopping application.</a:t>
            </a:r>
          </a:p>
          <a:p>
            <a:pPr eaLnBrk="1" hangingPunct="1">
              <a:lnSpc>
                <a:spcPct val="150000"/>
              </a:lnSpc>
              <a:buClr>
                <a:schemeClr val="tx2"/>
              </a:buClr>
            </a:pPr>
            <a:r>
              <a:rPr lang="en-US" dirty="0" smtClean="0">
                <a:solidFill>
                  <a:srgbClr val="003399"/>
                </a:solidFill>
              </a:rPr>
              <a:t>A customer orders for many items.</a:t>
            </a:r>
          </a:p>
          <a:p>
            <a:pPr eaLnBrk="1" hangingPunct="1">
              <a:lnSpc>
                <a:spcPct val="150000"/>
              </a:lnSpc>
              <a:buClr>
                <a:schemeClr val="tx2"/>
              </a:buClr>
            </a:pPr>
            <a:r>
              <a:rPr lang="en-US" dirty="0" smtClean="0">
                <a:solidFill>
                  <a:srgbClr val="003399"/>
                </a:solidFill>
              </a:rPr>
              <a:t>We have 2 entities to maintain customer order.</a:t>
            </a:r>
          </a:p>
          <a:p>
            <a:pPr eaLnBrk="1" hangingPunct="1">
              <a:lnSpc>
                <a:spcPct val="150000"/>
              </a:lnSpc>
              <a:buClr>
                <a:schemeClr val="tx2"/>
              </a:buClr>
            </a:pPr>
            <a:r>
              <a:rPr lang="en-US" dirty="0" smtClean="0">
                <a:solidFill>
                  <a:srgbClr val="003399"/>
                </a:solidFill>
              </a:rPr>
              <a:t>Orders entity: records the order details like order number, order date and customer id</a:t>
            </a:r>
          </a:p>
          <a:p>
            <a:pPr eaLnBrk="1" hangingPunct="1">
              <a:lnSpc>
                <a:spcPct val="150000"/>
              </a:lnSpc>
              <a:buClr>
                <a:schemeClr val="tx2"/>
              </a:buClr>
            </a:pPr>
            <a:r>
              <a:rPr lang="en-US" dirty="0" smtClean="0">
                <a:solidFill>
                  <a:srgbClr val="003399"/>
                </a:solidFill>
              </a:rPr>
              <a:t>Order-Items: records the items pertaining to the order.</a:t>
            </a:r>
          </a:p>
          <a:p>
            <a:pPr eaLnBrk="1" hangingPunct="1">
              <a:lnSpc>
                <a:spcPct val="150000"/>
              </a:lnSpc>
              <a:buClr>
                <a:schemeClr val="tx2"/>
              </a:buClr>
            </a:pPr>
            <a:r>
              <a:rPr lang="en-US" dirty="0" smtClean="0">
                <a:solidFill>
                  <a:srgbClr val="003399"/>
                </a:solidFill>
              </a:rPr>
              <a:t>Order-Items entity is a weak entity.</a:t>
            </a:r>
          </a:p>
          <a:p>
            <a:pPr eaLnBrk="1" hangingPunct="1"/>
            <a:endParaRPr lang="en-US" dirty="0" smtClean="0">
              <a:solidFill>
                <a:schemeClr val="accent2"/>
              </a:solidFill>
              <a:latin typeface="Arial" charset="0"/>
            </a:endParaRPr>
          </a:p>
        </p:txBody>
      </p:sp>
    </p:spTree>
    <p:extLst>
      <p:ext uri="{BB962C8B-B14F-4D97-AF65-F5344CB8AC3E}">
        <p14:creationId xmlns:p14="http://schemas.microsoft.com/office/powerpoint/2010/main" val="3213698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C9EE4-97A2-4BBD-A1D0-1C6B03EB0EDA}" type="slidenum">
              <a:rPr lang="en-US" smtClean="0"/>
              <a:pPr eaLnBrk="1" hangingPunct="1"/>
              <a:t>40</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605787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571E8C-B49F-467D-A08C-E2932F2E235D}" type="slidenum">
              <a:rPr lang="en-US" smtClean="0"/>
              <a:pPr eaLnBrk="1" hangingPunct="1"/>
              <a:t>49</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161886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smtClean="0"/>
              <a:t>Take care :</a:t>
            </a:r>
          </a:p>
          <a:p>
            <a:r>
              <a:rPr lang="en-US" dirty="0" smtClean="0">
                <a:solidFill>
                  <a:schemeClr val="bg2">
                    <a:lumMod val="50000"/>
                  </a:schemeClr>
                </a:solidFill>
              </a:rPr>
              <a:t>While normalizing we also pay attention to two important aspects:</a:t>
            </a:r>
          </a:p>
          <a:p>
            <a:r>
              <a:rPr lang="en-US" dirty="0" smtClean="0">
                <a:solidFill>
                  <a:schemeClr val="bg2">
                    <a:lumMod val="50000"/>
                  </a:schemeClr>
                </a:solidFill>
              </a:rPr>
              <a:t>Lossless Join: There should be no loss of information when tables are split. </a:t>
            </a:r>
          </a:p>
          <a:p>
            <a:r>
              <a:rPr lang="en-US" dirty="0" smtClean="0">
                <a:solidFill>
                  <a:schemeClr val="bg2">
                    <a:lumMod val="50000"/>
                  </a:schemeClr>
                </a:solidFill>
              </a:rPr>
              <a:t>Dependency Preservation: The dependency between the attributes must be preserved.</a:t>
            </a:r>
          </a:p>
          <a:p>
            <a:pPr marL="533400" indent="-533400" eaLnBrk="1" hangingPunct="1">
              <a:buClr>
                <a:srgbClr val="CC3300"/>
              </a:buClr>
              <a:buFontTx/>
              <a:buChar char="•"/>
            </a:pPr>
            <a:endParaRPr lang="en-US" dirty="0" smtClean="0">
              <a:solidFill>
                <a:schemeClr val="tx1"/>
              </a:solidFill>
            </a:endParaRPr>
          </a:p>
          <a:p>
            <a:endParaRPr lang="en-US" b="1" u="sng" dirty="0" smtClean="0"/>
          </a:p>
          <a:p>
            <a:endParaRPr lang="en-US" b="1" u="sng"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50</a:t>
            </a:fld>
            <a:endParaRPr lang="en-US"/>
          </a:p>
        </p:txBody>
      </p:sp>
    </p:spTree>
    <p:extLst>
      <p:ext uri="{BB962C8B-B14F-4D97-AF65-F5344CB8AC3E}">
        <p14:creationId xmlns:p14="http://schemas.microsoft.com/office/powerpoint/2010/main" val="580907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0D8484-8B8B-4041-9F11-47B8758038F0}" type="slidenum">
              <a:rPr lang="en-US" smtClean="0"/>
              <a:pPr eaLnBrk="1" hangingPunct="1"/>
              <a:t>51</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913382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6B167E-DEF6-4E51-9250-01A7A19AB61A}" type="slidenum">
              <a:rPr lang="en-US" smtClean="0"/>
              <a:pPr eaLnBrk="1" hangingPunct="1"/>
              <a:t>54</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60125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not just about storing information. It is about how to retrieve information effectively</a:t>
            </a:r>
            <a:r>
              <a:rPr lang="en-US" baseline="0" dirty="0" smtClean="0"/>
              <a:t> and efficiently. So the way we store the information is directly related to way we retrieve it.</a:t>
            </a:r>
          </a:p>
          <a:p>
            <a:r>
              <a:rPr lang="en-US" baseline="0" dirty="0" smtClean="0"/>
              <a:t>The key to this is the way we choose to organize the information. </a:t>
            </a: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4</a:t>
            </a:fld>
            <a:endParaRPr lang="en-US"/>
          </a:p>
        </p:txBody>
      </p:sp>
    </p:spTree>
    <p:extLst>
      <p:ext uri="{BB962C8B-B14F-4D97-AF65-F5344CB8AC3E}">
        <p14:creationId xmlns:p14="http://schemas.microsoft.com/office/powerpoint/2010/main" val="3567806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DA62E1C-950C-4BE7-A6CF-15CBE37E4C01}" type="slidenum">
              <a:rPr lang="en-US" smtClean="0"/>
              <a:pPr eaLnBrk="1" hangingPunct="1"/>
              <a:t>58</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31087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59</a:t>
            </a:fld>
            <a:endParaRPr lang="en-US"/>
          </a:p>
        </p:txBody>
      </p:sp>
    </p:spTree>
    <p:extLst>
      <p:ext uri="{BB962C8B-B14F-4D97-AF65-F5344CB8AC3E}">
        <p14:creationId xmlns:p14="http://schemas.microsoft.com/office/powerpoint/2010/main" val="928897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2213C0-9393-497B-87A5-A1FE974DB97C}" type="slidenum">
              <a:rPr lang="en-US" smtClean="0"/>
              <a:pPr eaLnBrk="1" hangingPunct="1"/>
              <a:t>62</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707695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Problems with simultaneous access to same data</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63</a:t>
            </a:fld>
            <a:endParaRPr lang="en-US"/>
          </a:p>
        </p:txBody>
      </p:sp>
    </p:spTree>
    <p:extLst>
      <p:ext uri="{BB962C8B-B14F-4D97-AF65-F5344CB8AC3E}">
        <p14:creationId xmlns:p14="http://schemas.microsoft.com/office/powerpoint/2010/main" val="1171980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None/>
            </a:pPr>
            <a:r>
              <a:rPr lang="en-US" dirty="0" smtClean="0">
                <a:solidFill>
                  <a:schemeClr val="bg2">
                    <a:lumMod val="50000"/>
                  </a:schemeClr>
                </a:solidFill>
              </a:rPr>
              <a:t>Concurrency techniques:</a:t>
            </a:r>
          </a:p>
          <a:p>
            <a:pPr>
              <a:lnSpc>
                <a:spcPct val="100000"/>
              </a:lnSpc>
              <a:buNone/>
            </a:pPr>
            <a:r>
              <a:rPr lang="en-US" dirty="0" smtClean="0">
                <a:solidFill>
                  <a:schemeClr val="bg2">
                    <a:lumMod val="50000"/>
                  </a:schemeClr>
                </a:solidFill>
              </a:rPr>
              <a:t>	– Locking</a:t>
            </a:r>
          </a:p>
          <a:p>
            <a:pPr>
              <a:lnSpc>
                <a:spcPct val="100000"/>
              </a:lnSpc>
              <a:buNone/>
            </a:pPr>
            <a:r>
              <a:rPr lang="en-US" dirty="0" smtClean="0">
                <a:solidFill>
                  <a:schemeClr val="bg2">
                    <a:lumMod val="50000"/>
                  </a:schemeClr>
                </a:solidFill>
              </a:rPr>
              <a:t>	– Time stamping</a:t>
            </a:r>
          </a:p>
          <a:p>
            <a:pPr>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66</a:t>
            </a:fld>
            <a:endParaRPr lang="en-US"/>
          </a:p>
        </p:txBody>
      </p:sp>
    </p:spTree>
    <p:extLst>
      <p:ext uri="{BB962C8B-B14F-4D97-AF65-F5344CB8AC3E}">
        <p14:creationId xmlns:p14="http://schemas.microsoft.com/office/powerpoint/2010/main" val="1880244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Atomicity</a:t>
            </a:r>
          </a:p>
          <a:p>
            <a:r>
              <a:rPr lang="en-US" dirty="0" smtClean="0"/>
              <a:t>Example:  if a transaction starts updating salaries for all the 1000 employees</a:t>
            </a:r>
            <a:r>
              <a:rPr lang="en-US" baseline="0" dirty="0" smtClean="0"/>
              <a:t> and database crashes after 999</a:t>
            </a:r>
            <a:r>
              <a:rPr lang="en-US" baseline="30000" dirty="0" smtClean="0"/>
              <a:t>th</a:t>
            </a:r>
            <a:r>
              <a:rPr lang="en-US" baseline="0" dirty="0" smtClean="0"/>
              <a:t> record</a:t>
            </a:r>
            <a:r>
              <a:rPr lang="en-US" dirty="0" smtClean="0"/>
              <a:t>, then the database rolls back the all the changes to 1000</a:t>
            </a:r>
            <a:r>
              <a:rPr lang="en-US" baseline="0" dirty="0" smtClean="0"/>
              <a:t> records.</a:t>
            </a:r>
            <a:endParaRPr lang="en-US" dirty="0" smtClean="0"/>
          </a:p>
          <a:p>
            <a:r>
              <a:rPr lang="en-US" dirty="0" smtClean="0"/>
              <a:t>Consistency</a:t>
            </a:r>
          </a:p>
          <a:p>
            <a:r>
              <a:rPr lang="en-US" dirty="0" smtClean="0"/>
              <a:t>Example, transfer</a:t>
            </a:r>
            <a:r>
              <a:rPr lang="en-US" baseline="0" dirty="0" smtClean="0"/>
              <a:t> of money from one account to another account must not stop with debiting the amount in one account and not crediting in another.</a:t>
            </a:r>
          </a:p>
          <a:p>
            <a:r>
              <a:rPr lang="en-US" dirty="0" smtClean="0"/>
              <a:t>Isolation</a:t>
            </a:r>
          </a:p>
          <a:p>
            <a:r>
              <a:rPr lang="en-US" dirty="0" smtClean="0"/>
              <a:t>In the 1</a:t>
            </a:r>
            <a:r>
              <a:rPr lang="en-US" baseline="30000" dirty="0" smtClean="0"/>
              <a:t>st</a:t>
            </a:r>
            <a:r>
              <a:rPr lang="en-US" baseline="0" dirty="0" smtClean="0"/>
              <a:t> example, imagine what would happen if the an employee sees his salary has increased and his colleague does not see it being reflected.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67</a:t>
            </a:fld>
            <a:endParaRPr lang="en-US"/>
          </a:p>
        </p:txBody>
      </p:sp>
    </p:spTree>
    <p:extLst>
      <p:ext uri="{BB962C8B-B14F-4D97-AF65-F5344CB8AC3E}">
        <p14:creationId xmlns:p14="http://schemas.microsoft.com/office/powerpoint/2010/main" val="1284807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68</a:t>
            </a:fld>
            <a:endParaRPr lang="en-US"/>
          </a:p>
        </p:txBody>
      </p:sp>
    </p:spTree>
    <p:extLst>
      <p:ext uri="{BB962C8B-B14F-4D97-AF65-F5344CB8AC3E}">
        <p14:creationId xmlns:p14="http://schemas.microsoft.com/office/powerpoint/2010/main" val="256150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a:t>
            </a:r>
            <a:r>
              <a:rPr lang="en-US" baseline="0" dirty="0" smtClean="0"/>
              <a:t> database model was introduced by E. F. </a:t>
            </a:r>
            <a:r>
              <a:rPr lang="en-US" baseline="0" dirty="0" err="1" smtClean="0"/>
              <a:t>Codd</a:t>
            </a:r>
            <a:r>
              <a:rPr lang="en-US" baseline="0" dirty="0" smtClean="0"/>
              <a:t>, of IBM's San Jose Research Laboratory.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chemeClr val="bg2">
                    <a:lumMod val="50000"/>
                  </a:schemeClr>
                </a:solidFill>
              </a:rPr>
              <a:t>For a given DBMS,</a:t>
            </a:r>
            <a:r>
              <a:rPr lang="en-US" baseline="0" dirty="0" smtClean="0">
                <a:solidFill>
                  <a:schemeClr val="bg2">
                    <a:lumMod val="50000"/>
                  </a:schemeClr>
                </a:solidFill>
              </a:rPr>
              <a:t> </a:t>
            </a:r>
            <a:r>
              <a:rPr lang="en-US" dirty="0" smtClean="0">
                <a:solidFill>
                  <a:schemeClr val="bg2">
                    <a:lumMod val="50000"/>
                  </a:schemeClr>
                </a:solidFill>
              </a:rPr>
              <a:t>depending on the structural description of the type of data</a:t>
            </a:r>
            <a:r>
              <a:rPr lang="en-US" baseline="0" dirty="0" smtClean="0">
                <a:solidFill>
                  <a:schemeClr val="bg2">
                    <a:lumMod val="50000"/>
                  </a:schemeClr>
                </a:solidFill>
              </a:rPr>
              <a:t> </a:t>
            </a:r>
            <a:r>
              <a:rPr lang="en-US" dirty="0" smtClean="0">
                <a:solidFill>
                  <a:schemeClr val="bg2">
                    <a:lumMod val="50000"/>
                  </a:schemeClr>
                </a:solidFill>
              </a:rPr>
              <a:t>the database stores</a:t>
            </a:r>
            <a:r>
              <a:rPr lang="en-US" baseline="0" dirty="0" smtClean="0">
                <a:solidFill>
                  <a:schemeClr val="bg2">
                    <a:lumMod val="50000"/>
                  </a:schemeClr>
                </a:solidFill>
              </a:rPr>
              <a:t> (</a:t>
            </a:r>
            <a:r>
              <a:rPr lang="en-US" dirty="0" smtClean="0">
                <a:solidFill>
                  <a:schemeClr val="bg2">
                    <a:lumMod val="50000"/>
                  </a:schemeClr>
                </a:solidFill>
              </a:rPr>
              <a:t>which is called </a:t>
            </a:r>
            <a:r>
              <a:rPr lang="en-US" i="1" dirty="0" smtClean="0">
                <a:solidFill>
                  <a:schemeClr val="bg2">
                    <a:lumMod val="50000"/>
                  </a:schemeClr>
                </a:solidFill>
              </a:rPr>
              <a:t>Schema) </a:t>
            </a:r>
            <a:r>
              <a:rPr lang="en-US" i="0" dirty="0" smtClean="0">
                <a:solidFill>
                  <a:schemeClr val="bg2">
                    <a:lumMod val="50000"/>
                  </a:schemeClr>
                </a:solidFill>
              </a:rPr>
              <a:t>the model is defined.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smtClean="0"/>
              <a:t>There are 4 models:</a:t>
            </a:r>
          </a:p>
          <a:p>
            <a:pPr marL="228600" indent="-228600" eaLnBrk="1" hangingPunct="1">
              <a:buAutoNum type="arabicPeriod"/>
            </a:pPr>
            <a:r>
              <a:rPr lang="en-US" dirty="0" smtClean="0">
                <a:solidFill>
                  <a:schemeClr val="tx1"/>
                </a:solidFill>
              </a:rPr>
              <a:t>Hierarchical Model</a:t>
            </a:r>
          </a:p>
          <a:p>
            <a:pPr eaLnBrk="1" hangingPunct="1"/>
            <a:r>
              <a:rPr lang="en-US" dirty="0" smtClean="0">
                <a:solidFill>
                  <a:schemeClr val="bg2">
                    <a:lumMod val="50000"/>
                  </a:schemeClr>
                </a:solidFill>
              </a:rPr>
              <a:t>Data is organized into tree-like structure. </a:t>
            </a:r>
          </a:p>
          <a:p>
            <a:pPr eaLnBrk="1" hangingPunct="1"/>
            <a:r>
              <a:rPr lang="en-US" dirty="0" smtClean="0">
                <a:solidFill>
                  <a:schemeClr val="bg2">
                    <a:lumMod val="50000"/>
                  </a:schemeClr>
                </a:solidFill>
              </a:rPr>
              <a:t>Used by the older mainframe database systems like IMS by IBM.</a:t>
            </a:r>
          </a:p>
          <a:p>
            <a:pPr eaLnBrk="1" hangingPunct="1"/>
            <a:r>
              <a:rPr lang="en-US" dirty="0" smtClean="0">
                <a:solidFill>
                  <a:schemeClr val="bg2">
                    <a:lumMod val="50000"/>
                  </a:schemeClr>
                </a:solidFill>
              </a:rPr>
              <a:t>Parent-child relationship between the data. 1:N mapping.</a:t>
            </a:r>
          </a:p>
          <a:p>
            <a:pPr marL="0" indent="0" eaLnBrk="1" hangingPunct="1">
              <a:buNone/>
            </a:pPr>
            <a:endParaRPr lang="en-US" dirty="0" smtClean="0">
              <a:solidFill>
                <a:schemeClr val="tx1"/>
              </a:solidFill>
            </a:endParaRPr>
          </a:p>
          <a:p>
            <a:pPr eaLnBrk="1" hangingPunct="1"/>
            <a:r>
              <a:rPr lang="en-US" dirty="0" smtClean="0">
                <a:solidFill>
                  <a:schemeClr val="tx1"/>
                </a:solidFill>
              </a:rPr>
              <a:t>2. Network Model</a:t>
            </a:r>
          </a:p>
          <a:p>
            <a:pPr eaLnBrk="1" hangingPunct="1"/>
            <a:r>
              <a:rPr lang="en-US" dirty="0" smtClean="0">
                <a:solidFill>
                  <a:schemeClr val="bg2">
                    <a:lumMod val="50000"/>
                  </a:schemeClr>
                </a:solidFill>
              </a:rPr>
              <a:t>Network model is very much like hierarchical model with the exception that it allows a record to have more than one parent </a:t>
            </a:r>
          </a:p>
          <a:p>
            <a:pPr eaLnBrk="1" hangingPunct="1"/>
            <a:r>
              <a:rPr lang="en-US" dirty="0" smtClean="0">
                <a:solidFill>
                  <a:schemeClr val="bg2">
                    <a:lumMod val="50000"/>
                  </a:schemeClr>
                </a:solidFill>
              </a:rPr>
              <a:t>N:M mapping (many to many relationship)</a:t>
            </a:r>
          </a:p>
          <a:p>
            <a:pPr eaLnBrk="1" hangingPunct="1"/>
            <a:endParaRPr lang="en-US" dirty="0" smtClean="0">
              <a:solidFill>
                <a:schemeClr val="tx1"/>
              </a:solidFill>
            </a:endParaRPr>
          </a:p>
          <a:p>
            <a:pPr eaLnBrk="1" hangingPunct="1"/>
            <a:r>
              <a:rPr lang="en-US" dirty="0" smtClean="0">
                <a:solidFill>
                  <a:schemeClr val="tx1"/>
                </a:solidFill>
              </a:rPr>
              <a:t>3. Relational Model</a:t>
            </a:r>
          </a:p>
          <a:p>
            <a:pPr marL="0" indent="0" eaLnBrk="1" hangingPunct="1">
              <a:lnSpc>
                <a:spcPct val="90000"/>
              </a:lnSpc>
              <a:tabLst>
                <a:tab pos="233363" algn="l"/>
              </a:tabLst>
            </a:pPr>
            <a:r>
              <a:rPr lang="en-US" dirty="0" smtClean="0">
                <a:solidFill>
                  <a:schemeClr val="tx1"/>
                </a:solidFill>
              </a:rPr>
              <a:t>Most database system use this model.</a:t>
            </a:r>
          </a:p>
          <a:p>
            <a:pPr marL="0" indent="0" eaLnBrk="1" hangingPunct="1">
              <a:lnSpc>
                <a:spcPct val="90000"/>
              </a:lnSpc>
              <a:tabLst>
                <a:tab pos="233363" algn="l"/>
              </a:tabLst>
            </a:pPr>
            <a:r>
              <a:rPr lang="en-US" dirty="0" smtClean="0">
                <a:solidFill>
                  <a:schemeClr val="tx1"/>
                </a:solidFill>
              </a:rPr>
              <a:t> The schema for relational model is a table (relation)  which has a name, attributes or column or field and a type for each field.</a:t>
            </a:r>
          </a:p>
          <a:p>
            <a:pPr marL="0" indent="0" eaLnBrk="1" hangingPunct="1">
              <a:lnSpc>
                <a:spcPct val="90000"/>
              </a:lnSpc>
              <a:tabLst>
                <a:tab pos="233363" algn="l"/>
              </a:tabLst>
            </a:pPr>
            <a:r>
              <a:rPr lang="en-US" dirty="0" smtClean="0">
                <a:solidFill>
                  <a:schemeClr val="tx1"/>
                </a:solidFill>
              </a:rPr>
              <a:t> Relationship is maintained by the common attributes in the tables. Can be one-one or one to many or many to many.</a:t>
            </a:r>
          </a:p>
          <a:p>
            <a:pPr eaLnBrk="1" hangingPunct="1"/>
            <a:r>
              <a:rPr lang="en-US" dirty="0" smtClean="0">
                <a:solidFill>
                  <a:schemeClr val="tx1"/>
                </a:solidFill>
              </a:rPr>
              <a:t>This</a:t>
            </a:r>
            <a:r>
              <a:rPr lang="en-US" baseline="0" dirty="0" smtClean="0">
                <a:solidFill>
                  <a:schemeClr val="tx1"/>
                </a:solidFill>
              </a:rPr>
              <a:t> is what we will be learning in this session.</a:t>
            </a:r>
          </a:p>
          <a:p>
            <a:pPr eaLnBrk="1" hangingPunct="1"/>
            <a:endParaRPr lang="en-US" dirty="0" smtClean="0">
              <a:solidFill>
                <a:schemeClr val="tx1"/>
              </a:solidFill>
            </a:endParaRPr>
          </a:p>
          <a:p>
            <a:pPr eaLnBrk="1" hangingPunct="1"/>
            <a:r>
              <a:rPr lang="en-US" dirty="0" smtClean="0">
                <a:solidFill>
                  <a:schemeClr val="tx1"/>
                </a:solidFill>
              </a:rPr>
              <a:t>4. Object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chemeClr val="tx1"/>
                </a:solidFill>
              </a:rPr>
              <a:t>The new wave of database technologies use  Object-oriented data model (OODM).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val="2306737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6E77C24-B6F8-427A-B97C-E83EB3768D0D}" type="slidenum">
              <a:rPr lang="en-US" smtClean="0"/>
              <a:pPr eaLnBrk="1" hangingPunct="1"/>
              <a:t>9</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4846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Oracle Database Editions (</a:t>
            </a:r>
            <a:r>
              <a:rPr lang="en-US" dirty="0" smtClean="0"/>
              <a:t>Oracle Database 10g Release 2)</a:t>
            </a:r>
          </a:p>
          <a:p>
            <a:endParaRPr lang="en-US" b="1" dirty="0" smtClean="0"/>
          </a:p>
          <a:p>
            <a:r>
              <a:rPr lang="en-US" dirty="0" smtClean="0"/>
              <a:t>Oracle Database Standard Edition One:  Oracle Database Standard Edition One delivers unprecedented ease of use, power, and performance for workgroup, department-level, and Web applications. From single-server environments for small business to highly distributed branch environments, Oracle Database Standard Edition One includes all the facilities necessary to build business-critical applications.</a:t>
            </a:r>
          </a:p>
          <a:p>
            <a:endParaRPr lang="en-US" dirty="0" smtClean="0"/>
          </a:p>
          <a:p>
            <a:r>
              <a:rPr lang="en-US" dirty="0" smtClean="0"/>
              <a:t>Oracle Database Standard Edition : Oracle Database Standard Edition delivers the unprecedented ease of use, power, and performance of Standard Edition One, with support for larger machines and clustering of services with Oracle Real Application Clusters (Oracle RAC). Oracle RAC is not included in the Standard Edition of releases prior to Oracle Database 10g, nor is it an available option with those earlier releases.</a:t>
            </a:r>
          </a:p>
          <a:p>
            <a:endParaRPr lang="en-US" dirty="0" smtClean="0"/>
          </a:p>
          <a:p>
            <a:r>
              <a:rPr lang="en-US" dirty="0" smtClean="0"/>
              <a:t>Oracle Database Enterprise Edition: Oracle Database Enterprise Edition provides the performance, availability, scalability, and security required for mission-critical applications such as high-volume online transaction processing (OLTP) applications, query-intensive data warehouses, and demanding Internet applications. Oracle Database Enterprise Edition contains all of the components of Oracle Database, and can be further enhanced with the purchase of the options and packs described in Chapter 2, "Options and Packs".</a:t>
            </a:r>
          </a:p>
          <a:p>
            <a:endParaRPr lang="en-US" dirty="0" smtClean="0"/>
          </a:p>
          <a:p>
            <a:r>
              <a:rPr lang="en-US" dirty="0" smtClean="0"/>
              <a:t>Oracle Database Express Edition:  Oracle Database Express Edition (Oracle Database XE) is an entry-level edition of Oracle Database that is quick to download, simple to install and manage, and is free to develop, deploy, and distribute. Oracle Database XE makes it easy to upgrade to the other editions of Oracle without costly and complex migrations. Oracle Database XE can be installed on any size machine with any number of CPUs, stores up to 4GB of user data, using up to 1GB of memory, and using only one CPU on the host machine. Support is provided by an online forum.</a:t>
            </a:r>
          </a:p>
          <a:p>
            <a:endParaRPr lang="en-US" dirty="0" smtClean="0"/>
          </a:p>
          <a:p>
            <a:r>
              <a:rPr lang="en-US" dirty="0" smtClean="0"/>
              <a:t>Oracle Database Personal Edition : Oracle Database Personal Edition supports single-user development and deployment environments that require full compatibility with Oracle Database Standard Edition One, Oracle Database Standard Edition, and Oracle Database Enterprise Edition.</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10</a:t>
            </a:fld>
            <a:endParaRPr lang="en-US"/>
          </a:p>
        </p:txBody>
      </p:sp>
    </p:spTree>
    <p:extLst>
      <p:ext uri="{BB962C8B-B14F-4D97-AF65-F5344CB8AC3E}">
        <p14:creationId xmlns:p14="http://schemas.microsoft.com/office/powerpoint/2010/main" val="182066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a:t>
            </a:r>
            <a:r>
              <a:rPr lang="en-US" baseline="0" dirty="0" smtClean="0"/>
              <a:t> takes the request from the end user, sends the request to the server, gets the data from the server and presents in the form that end user wants to see.</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a:t>
            </a:fld>
            <a:endParaRPr lang="en-US"/>
          </a:p>
        </p:txBody>
      </p:sp>
    </p:spTree>
    <p:extLst>
      <p:ext uri="{BB962C8B-B14F-4D97-AF65-F5344CB8AC3E}">
        <p14:creationId xmlns:p14="http://schemas.microsoft.com/office/powerpoint/2010/main" val="295285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312C86-7F6C-42F4-8C9B-720B2FF7D3F4}" type="slidenum">
              <a:rPr lang="en-US" smtClean="0"/>
              <a:pPr eaLnBrk="1" hangingPunct="1"/>
              <a:t>12</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889568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14</a:t>
            </a:fld>
            <a:endParaRPr lang="en-US"/>
          </a:p>
        </p:txBody>
      </p:sp>
    </p:spTree>
    <p:extLst>
      <p:ext uri="{BB962C8B-B14F-4D97-AF65-F5344CB8AC3E}">
        <p14:creationId xmlns:p14="http://schemas.microsoft.com/office/powerpoint/2010/main" val="44932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EFE9F9-0A21-445E-900F-66440673E75A}" type="slidenum">
              <a:rPr lang="en-US" smtClean="0"/>
              <a:pPr eaLnBrk="1" hangingPunct="1"/>
              <a:t>15</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extLst>
      <p:ext uri="{BB962C8B-B14F-4D97-AF65-F5344CB8AC3E}">
        <p14:creationId xmlns:p14="http://schemas.microsoft.com/office/powerpoint/2010/main" val="2564020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AA2EC99-D0F5-4861-BDF0-FFDD8C3B34D1}" type="datetimeFigureOut">
              <a:rPr lang="en-IN" smtClean="0"/>
              <a:t>29-09-2015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D971C-F88D-4BAC-8DC9-4C12551BCBCF}" type="slidenum">
              <a:rPr lang="en-IN" smtClean="0"/>
              <a:t>‹#›</a:t>
            </a:fld>
            <a:endParaRPr lang="en-IN"/>
          </a:p>
        </p:txBody>
      </p:sp>
      <p:pic>
        <p:nvPicPr>
          <p:cNvPr id="7" name="Picture 9" descr="all thre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HC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t="25212" b="28896"/>
          <a:stretch>
            <a:fillRect/>
          </a:stretch>
        </p:blipFill>
        <p:spPr bwMode="auto">
          <a:xfrm>
            <a:off x="6950074" y="6111875"/>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shahulj\AppData\Local\Microsoft\Windows\Temporary Internet Files\Content.Outlook\WEEF413Q\Campus Force Logo - Colour.jpg"/>
          <p:cNvPicPr>
            <a:picLocks noChangeAspect="1" noChangeArrowheads="1"/>
          </p:cNvPicPr>
          <p:nvPr userDrawn="1"/>
        </p:nvPicPr>
        <p:blipFill>
          <a:blip r:embed="rId4" cstate="print"/>
          <a:srcRect/>
          <a:stretch>
            <a:fillRect/>
          </a:stretch>
        </p:blipFill>
        <p:spPr bwMode="auto">
          <a:xfrm>
            <a:off x="7389017" y="6541157"/>
            <a:ext cx="1316038" cy="288925"/>
          </a:xfrm>
          <a:prstGeom prst="rect">
            <a:avLst/>
          </a:prstGeom>
          <a:noFill/>
          <a:ln w="9525">
            <a:noFill/>
            <a:miter lim="800000"/>
            <a:headEnd/>
            <a:tailEnd/>
          </a:ln>
        </p:spPr>
      </p:pic>
    </p:spTree>
    <p:extLst>
      <p:ext uri="{BB962C8B-B14F-4D97-AF65-F5344CB8AC3E}">
        <p14:creationId xmlns:p14="http://schemas.microsoft.com/office/powerpoint/2010/main" val="13660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A2EC99-D0F5-4861-BDF0-FFDD8C3B34D1}" type="datetimeFigureOut">
              <a:rPr lang="en-IN" smtClean="0"/>
              <a:t>29-09-2015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C0A99B39-45F6-4DA9-B838-0F551DA79FE2}" type="slidenum">
              <a:rPr lang="en-US" smtClean="0"/>
              <a:pPr>
                <a:defRPr/>
              </a:pPr>
              <a:t>‹#›</a:t>
            </a:fld>
            <a:endParaRPr lang="en-US"/>
          </a:p>
        </p:txBody>
      </p:sp>
    </p:spTree>
    <p:extLst>
      <p:ext uri="{BB962C8B-B14F-4D97-AF65-F5344CB8AC3E}">
        <p14:creationId xmlns:p14="http://schemas.microsoft.com/office/powerpoint/2010/main" val="11839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A2EC99-D0F5-4861-BDF0-FFDD8C3B34D1}" type="datetimeFigureOut">
              <a:rPr lang="en-IN" smtClean="0"/>
              <a:t>29-09-2015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86F6B828-6E63-45E0-90BB-FE58A79975D7}" type="slidenum">
              <a:rPr lang="en-US" smtClean="0"/>
              <a:pPr>
                <a:defRPr/>
              </a:pPr>
              <a:t>‹#›</a:t>
            </a:fld>
            <a:endParaRPr lang="en-US"/>
          </a:p>
        </p:txBody>
      </p:sp>
    </p:spTree>
    <p:extLst>
      <p:ext uri="{BB962C8B-B14F-4D97-AF65-F5344CB8AC3E}">
        <p14:creationId xmlns:p14="http://schemas.microsoft.com/office/powerpoint/2010/main" val="343850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A2EC99-D0F5-4861-BDF0-FFDD8C3B34D1}" type="datetimeFigureOut">
              <a:rPr lang="en-IN" smtClean="0"/>
              <a:t>29-09-2015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18CC025E-D8DE-43E5-B6D2-407F9B5E6ED4}" type="slidenum">
              <a:rPr lang="en-US" smtClean="0"/>
              <a:pPr>
                <a:defRPr/>
              </a:pPr>
              <a:t>‹#›</a:t>
            </a:fld>
            <a:endParaRPr lang="en-US"/>
          </a:p>
        </p:txBody>
      </p:sp>
    </p:spTree>
    <p:extLst>
      <p:ext uri="{BB962C8B-B14F-4D97-AF65-F5344CB8AC3E}">
        <p14:creationId xmlns:p14="http://schemas.microsoft.com/office/powerpoint/2010/main" val="130020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A2EC99-D0F5-4861-BDF0-FFDD8C3B34D1}" type="datetimeFigureOut">
              <a:rPr lang="en-IN" smtClean="0"/>
              <a:t>29-09-2015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D35564AB-1071-48C7-9C79-153E38700AE4}" type="slidenum">
              <a:rPr lang="en-US" smtClean="0"/>
              <a:pPr>
                <a:defRPr/>
              </a:pPr>
              <a:t>‹#›</a:t>
            </a:fld>
            <a:endParaRPr lang="en-US"/>
          </a:p>
        </p:txBody>
      </p:sp>
    </p:spTree>
    <p:extLst>
      <p:ext uri="{BB962C8B-B14F-4D97-AF65-F5344CB8AC3E}">
        <p14:creationId xmlns:p14="http://schemas.microsoft.com/office/powerpoint/2010/main" val="287747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AA2EC99-D0F5-4861-BDF0-FFDD8C3B34D1}" type="datetimeFigureOut">
              <a:rPr lang="en-IN" smtClean="0"/>
              <a:t>29-09-2015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04891A2E-236F-4017-A808-CA6D0767C0A1}" type="slidenum">
              <a:rPr lang="en-US" smtClean="0"/>
              <a:pPr>
                <a:defRPr/>
              </a:pPr>
              <a:t>‹#›</a:t>
            </a:fld>
            <a:endParaRPr lang="en-US"/>
          </a:p>
        </p:txBody>
      </p:sp>
    </p:spTree>
    <p:extLst>
      <p:ext uri="{BB962C8B-B14F-4D97-AF65-F5344CB8AC3E}">
        <p14:creationId xmlns:p14="http://schemas.microsoft.com/office/powerpoint/2010/main" val="423509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AA2EC99-D0F5-4861-BDF0-FFDD8C3B34D1}" type="datetimeFigureOut">
              <a:rPr lang="en-IN" smtClean="0"/>
              <a:t>29-09-2015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a:defRPr/>
            </a:pPr>
            <a:fld id="{0C2330BE-9E4E-46DF-A0C6-A111EB6CA98B}" type="slidenum">
              <a:rPr lang="en-US" smtClean="0"/>
              <a:pPr>
                <a:defRPr/>
              </a:pPr>
              <a:t>‹#›</a:t>
            </a:fld>
            <a:endParaRPr lang="en-US"/>
          </a:p>
        </p:txBody>
      </p:sp>
    </p:spTree>
    <p:extLst>
      <p:ext uri="{BB962C8B-B14F-4D97-AF65-F5344CB8AC3E}">
        <p14:creationId xmlns:p14="http://schemas.microsoft.com/office/powerpoint/2010/main" val="7150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AA2EC99-D0F5-4861-BDF0-FFDD8C3B34D1}" type="datetimeFigureOut">
              <a:rPr lang="en-IN" smtClean="0"/>
              <a:t>29-09-2015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a:defRPr/>
            </a:pPr>
            <a:fld id="{225072AD-89DA-4A60-81AE-C785B259C9F9}" type="slidenum">
              <a:rPr lang="en-US" smtClean="0"/>
              <a:pPr>
                <a:defRPr/>
              </a:pPr>
              <a:t>‹#›</a:t>
            </a:fld>
            <a:endParaRPr lang="en-US"/>
          </a:p>
        </p:txBody>
      </p:sp>
    </p:spTree>
    <p:extLst>
      <p:ext uri="{BB962C8B-B14F-4D97-AF65-F5344CB8AC3E}">
        <p14:creationId xmlns:p14="http://schemas.microsoft.com/office/powerpoint/2010/main" val="252715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2EC99-D0F5-4861-BDF0-FFDD8C3B34D1}" type="datetimeFigureOut">
              <a:rPr lang="en-IN" smtClean="0"/>
              <a:t>29-09-2015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5A978005-0B46-4EB8-BF5A-0F5A6AFDD8F4}" type="slidenum">
              <a:rPr lang="en-US" smtClean="0"/>
              <a:pPr>
                <a:defRPr/>
              </a:pPr>
              <a:t>‹#›</a:t>
            </a:fld>
            <a:endParaRPr lang="en-US"/>
          </a:p>
        </p:txBody>
      </p:sp>
    </p:spTree>
    <p:extLst>
      <p:ext uri="{BB962C8B-B14F-4D97-AF65-F5344CB8AC3E}">
        <p14:creationId xmlns:p14="http://schemas.microsoft.com/office/powerpoint/2010/main" val="57515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2EC99-D0F5-4861-BDF0-FFDD8C3B34D1}" type="datetimeFigureOut">
              <a:rPr lang="en-IN" smtClean="0"/>
              <a:t>29-09-2015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918EEF25-240C-410A-8448-2A0E6CD1BF56}" type="slidenum">
              <a:rPr lang="en-US" smtClean="0"/>
              <a:pPr>
                <a:defRPr/>
              </a:pPr>
              <a:t>‹#›</a:t>
            </a:fld>
            <a:endParaRPr lang="en-US"/>
          </a:p>
        </p:txBody>
      </p:sp>
    </p:spTree>
    <p:extLst>
      <p:ext uri="{BB962C8B-B14F-4D97-AF65-F5344CB8AC3E}">
        <p14:creationId xmlns:p14="http://schemas.microsoft.com/office/powerpoint/2010/main" val="293111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2EC99-D0F5-4861-BDF0-FFDD8C3B34D1}" type="datetimeFigureOut">
              <a:rPr lang="en-IN" smtClean="0"/>
              <a:t>29-09-2015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BC9BFCB1-E3A9-4AFB-B503-74FC7FBCE909}" type="slidenum">
              <a:rPr lang="en-US" smtClean="0"/>
              <a:pPr>
                <a:defRPr/>
              </a:pPr>
              <a:t>‹#›</a:t>
            </a:fld>
            <a:endParaRPr lang="en-US"/>
          </a:p>
        </p:txBody>
      </p:sp>
    </p:spTree>
    <p:extLst>
      <p:ext uri="{BB962C8B-B14F-4D97-AF65-F5344CB8AC3E}">
        <p14:creationId xmlns:p14="http://schemas.microsoft.com/office/powerpoint/2010/main" val="414302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AA2EC99-D0F5-4861-BDF0-FFDD8C3B34D1}" type="datetimeFigureOut">
              <a:rPr lang="en-IN" smtClean="0"/>
              <a:t>29-09-2015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5FD53A6-6A92-4A99-9F27-314DB215B560}" type="slidenum">
              <a:rPr lang="en-US" smtClean="0"/>
              <a:pPr>
                <a:defRPr/>
              </a:pPr>
              <a:t>‹#›</a:t>
            </a:fld>
            <a:endParaRPr lang="en-US"/>
          </a:p>
        </p:txBody>
      </p:sp>
    </p:spTree>
    <p:extLst>
      <p:ext uri="{BB962C8B-B14F-4D97-AF65-F5344CB8AC3E}">
        <p14:creationId xmlns:p14="http://schemas.microsoft.com/office/powerpoint/2010/main" val="332897461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43840" y="76200"/>
            <a:ext cx="8382000" cy="685800"/>
          </a:xfrm>
        </p:spPr>
        <p:txBody>
          <a:bodyPr/>
          <a:lstStyle/>
          <a:p>
            <a:r>
              <a:rPr lang="en-US" dirty="0" smtClean="0"/>
              <a:t>Need </a:t>
            </a:r>
            <a:r>
              <a:rPr lang="en-US" dirty="0"/>
              <a:t>for Relational </a:t>
            </a:r>
            <a:r>
              <a:rPr lang="en-US" dirty="0" smtClean="0"/>
              <a:t>Database Systems</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a:t>
            </a:fld>
            <a:endParaRPr lang="en-US"/>
          </a:p>
        </p:txBody>
      </p:sp>
      <p:pic>
        <p:nvPicPr>
          <p:cNvPr id="4101" name="Picture 5" descr="j02407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43940"/>
            <a:ext cx="17954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AutoShape 6"/>
          <p:cNvSpPr>
            <a:spLocks noChangeArrowheads="1"/>
          </p:cNvSpPr>
          <p:nvPr/>
        </p:nvSpPr>
        <p:spPr bwMode="auto">
          <a:xfrm>
            <a:off x="2286000" y="1249680"/>
            <a:ext cx="6629400" cy="1570672"/>
          </a:xfrm>
          <a:prstGeom prst="wedgeRoundRectCallout">
            <a:avLst>
              <a:gd name="adj1" fmla="val -70882"/>
              <a:gd name="adj2" fmla="val -57329"/>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2400" dirty="0" smtClean="0">
                <a:latin typeface="Arial Narrow" pitchFamily="34" charset="0"/>
              </a:rPr>
              <a:t>It will be nice if I could use my computer to write information about all my patients once and retrieve it anytime I need. I also would like to lock the information in a secured place. </a:t>
            </a:r>
            <a:endParaRPr lang="en-US" sz="2400" dirty="0">
              <a:latin typeface="Arial Narrow"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820352"/>
            <a:ext cx="11715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2286000" y="3200400"/>
            <a:ext cx="4343400" cy="914400"/>
          </a:xfrm>
          <a:prstGeom prst="wedgeRoundRectCallout">
            <a:avLst>
              <a:gd name="adj1" fmla="val 75773"/>
              <a:gd name="adj2" fmla="val -6971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2400" dirty="0" smtClean="0">
                <a:latin typeface="Arial Narrow" pitchFamily="34" charset="0"/>
              </a:rPr>
              <a:t>Why don’t you try writing it in a word or a spread sheet document.</a:t>
            </a:r>
            <a:endParaRPr lang="en-US" sz="2400" dirty="0">
              <a:latin typeface="Arial Narrow" pitchFamily="34" charset="0"/>
            </a:endParaRPr>
          </a:p>
        </p:txBody>
      </p:sp>
      <p:sp>
        <p:nvSpPr>
          <p:cNvPr id="11" name="Rounded Rectangular Callout 10"/>
          <p:cNvSpPr/>
          <p:nvPr/>
        </p:nvSpPr>
        <p:spPr>
          <a:xfrm>
            <a:off x="15240" y="4413882"/>
            <a:ext cx="4099560" cy="1190626"/>
          </a:xfrm>
          <a:prstGeom prst="wedgeRoundRectCallout">
            <a:avLst>
              <a:gd name="adj1" fmla="val -30585"/>
              <a:gd name="adj2" fmla="val -21809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2400" dirty="0" smtClean="0">
                <a:latin typeface="Arial Narrow" pitchFamily="34" charset="0"/>
              </a:rPr>
              <a:t>Yeah I did try that. But  at times I  end up entering the same information twice!</a:t>
            </a:r>
            <a:endParaRPr lang="en-US" sz="2400" dirty="0">
              <a:latin typeface="Arial Narrow" pitchFamily="34" charset="0"/>
            </a:endParaRPr>
          </a:p>
        </p:txBody>
      </p:sp>
      <p:sp>
        <p:nvSpPr>
          <p:cNvPr id="12" name="Rounded Rectangular Callout 11"/>
          <p:cNvSpPr/>
          <p:nvPr/>
        </p:nvSpPr>
        <p:spPr>
          <a:xfrm>
            <a:off x="4572000" y="5334000"/>
            <a:ext cx="4191000" cy="1066800"/>
          </a:xfrm>
          <a:prstGeom prst="wedgeRoundRectCallout">
            <a:avLst>
              <a:gd name="adj1" fmla="val 30233"/>
              <a:gd name="adj2" fmla="val -25995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2400" dirty="0" smtClean="0">
                <a:latin typeface="Arial Narrow" pitchFamily="34" charset="0"/>
              </a:rPr>
              <a:t>Oh! Then you should use relational database system- like MS Access!</a:t>
            </a:r>
            <a:endParaRPr lang="en-US" sz="2400" dirty="0">
              <a:latin typeface="Arial Narrow" pitchFamily="34" charset="0"/>
            </a:endParaRPr>
          </a:p>
        </p:txBody>
      </p:sp>
    </p:spTree>
    <p:extLst>
      <p:ext uri="{BB962C8B-B14F-4D97-AF65-F5344CB8AC3E}">
        <p14:creationId xmlns:p14="http://schemas.microsoft.com/office/powerpoint/2010/main" val="2277864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
            <a:ext cx="8991600" cy="838200"/>
          </a:xfrm>
        </p:spPr>
        <p:txBody>
          <a:bodyPr/>
          <a:lstStyle/>
          <a:p>
            <a:r>
              <a:rPr lang="en-US" dirty="0" smtClean="0"/>
              <a:t>Oracle Database Edition</a:t>
            </a:r>
            <a:endParaRPr lang="en-US" dirty="0"/>
          </a:p>
        </p:txBody>
      </p:sp>
      <p:sp>
        <p:nvSpPr>
          <p:cNvPr id="3" name="Content Placeholder 2"/>
          <p:cNvSpPr>
            <a:spLocks noGrp="1"/>
          </p:cNvSpPr>
          <p:nvPr>
            <p:ph idx="1"/>
          </p:nvPr>
        </p:nvSpPr>
        <p:spPr>
          <a:xfrm>
            <a:off x="381000" y="2057400"/>
            <a:ext cx="8229600" cy="3962400"/>
          </a:xfrm>
        </p:spPr>
        <p:txBody>
          <a:bodyPr/>
          <a:lstStyle/>
          <a:p>
            <a:r>
              <a:rPr lang="en-US" dirty="0"/>
              <a:t>Oracle Database Standard </a:t>
            </a:r>
            <a:r>
              <a:rPr lang="en-US" dirty="0" smtClean="0"/>
              <a:t>Edition One</a:t>
            </a:r>
          </a:p>
          <a:p>
            <a:r>
              <a:rPr lang="en-US" dirty="0"/>
              <a:t>Oracle Database Standard Edition </a:t>
            </a:r>
            <a:endParaRPr lang="en-US" dirty="0" smtClean="0"/>
          </a:p>
          <a:p>
            <a:r>
              <a:rPr lang="en-US" dirty="0"/>
              <a:t>Oracle Database Enterprise </a:t>
            </a:r>
            <a:r>
              <a:rPr lang="en-US" dirty="0" smtClean="0"/>
              <a:t>Edition</a:t>
            </a:r>
          </a:p>
          <a:p>
            <a:r>
              <a:rPr lang="en-US" b="1" i="1" dirty="0">
                <a:solidFill>
                  <a:schemeClr val="accent2"/>
                </a:solidFill>
              </a:rPr>
              <a:t>Oracle Database Express </a:t>
            </a:r>
            <a:r>
              <a:rPr lang="en-US" b="1" i="1" dirty="0" smtClean="0">
                <a:solidFill>
                  <a:schemeClr val="accent2"/>
                </a:solidFill>
              </a:rPr>
              <a:t>Edition</a:t>
            </a:r>
          </a:p>
          <a:p>
            <a:r>
              <a:rPr lang="en-US" dirty="0"/>
              <a:t>Oracle Database Personal Edition </a:t>
            </a:r>
          </a:p>
        </p:txBody>
      </p:sp>
      <p:sp>
        <p:nvSpPr>
          <p:cNvPr id="9" name="Slide Number Placeholder 8"/>
          <p:cNvSpPr>
            <a:spLocks noGrp="1"/>
          </p:cNvSpPr>
          <p:nvPr>
            <p:ph type="sldNum" sz="quarter" idx="12"/>
          </p:nvPr>
        </p:nvSpPr>
        <p:spPr/>
        <p:txBody>
          <a:bodyPr/>
          <a:lstStyle/>
          <a:p>
            <a:pPr>
              <a:defRPr/>
            </a:pPr>
            <a:fld id="{18CC025E-D8DE-43E5-B6D2-407F9B5E6ED4}" type="slidenum">
              <a:rPr lang="en-US" smtClean="0"/>
              <a:pPr>
                <a:defRPr/>
              </a:pPr>
              <a:t>10</a:t>
            </a:fld>
            <a:endParaRPr lang="en-US"/>
          </a:p>
        </p:txBody>
      </p:sp>
      <p:sp>
        <p:nvSpPr>
          <p:cNvPr id="5" name="TextBox 4"/>
          <p:cNvSpPr txBox="1"/>
          <p:nvPr/>
        </p:nvSpPr>
        <p:spPr>
          <a:xfrm>
            <a:off x="4267200" y="5137666"/>
            <a:ext cx="4267200" cy="369332"/>
          </a:xfrm>
          <a:prstGeom prst="rect">
            <a:avLst/>
          </a:prstGeom>
          <a:noFill/>
        </p:spPr>
        <p:txBody>
          <a:bodyPr wrap="square" rtlCol="0">
            <a:spAutoFit/>
          </a:bodyPr>
          <a:lstStyle/>
          <a:p>
            <a:r>
              <a:rPr lang="en-US" i="1" dirty="0" smtClean="0">
                <a:solidFill>
                  <a:srgbClr val="007800"/>
                </a:solidFill>
              </a:rPr>
              <a:t>Edition that we will be working with</a:t>
            </a:r>
            <a:endParaRPr lang="en-US" i="1" dirty="0">
              <a:solidFill>
                <a:srgbClr val="007800"/>
              </a:solidFill>
            </a:endParaRPr>
          </a:p>
        </p:txBody>
      </p:sp>
      <p:sp>
        <p:nvSpPr>
          <p:cNvPr id="6" name="Rectangle 5"/>
          <p:cNvSpPr/>
          <p:nvPr/>
        </p:nvSpPr>
        <p:spPr>
          <a:xfrm>
            <a:off x="381000" y="1419255"/>
            <a:ext cx="3568862" cy="400110"/>
          </a:xfrm>
          <a:prstGeom prst="rect">
            <a:avLst/>
          </a:prstGeom>
        </p:spPr>
        <p:txBody>
          <a:bodyPr wrap="none">
            <a:spAutoFit/>
          </a:bodyPr>
          <a:lstStyle/>
          <a:p>
            <a:r>
              <a:rPr lang="en-US" dirty="0"/>
              <a:t> </a:t>
            </a:r>
            <a:r>
              <a:rPr lang="en-US" sz="2000" dirty="0">
                <a:solidFill>
                  <a:srgbClr val="5F5F5F"/>
                </a:solidFill>
                <a:latin typeface="+mn-lt"/>
                <a:cs typeface="+mn-cs"/>
              </a:rPr>
              <a:t>Version 10g Release 2 (10.2)</a:t>
            </a:r>
          </a:p>
        </p:txBody>
      </p:sp>
      <p:cxnSp>
        <p:nvCxnSpPr>
          <p:cNvPr id="8" name="Straight Arrow Connector 7"/>
          <p:cNvCxnSpPr/>
          <p:nvPr/>
        </p:nvCxnSpPr>
        <p:spPr>
          <a:xfrm>
            <a:off x="4747260" y="3842266"/>
            <a:ext cx="1143000" cy="12954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016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a:t>
            </a:r>
            <a:r>
              <a:rPr lang="en-US" dirty="0" smtClean="0"/>
              <a:t>Application Architecture</a:t>
            </a:r>
            <a:endParaRPr lang="en-US" dirty="0"/>
          </a:p>
        </p:txBody>
      </p:sp>
      <p:sp>
        <p:nvSpPr>
          <p:cNvPr id="3" name="Content Placeholder 2"/>
          <p:cNvSpPr>
            <a:spLocks noGrp="1"/>
          </p:cNvSpPr>
          <p:nvPr>
            <p:ph idx="1"/>
          </p:nvPr>
        </p:nvSpPr>
        <p:spPr>
          <a:xfrm>
            <a:off x="30480" y="990600"/>
            <a:ext cx="6858000" cy="2438400"/>
          </a:xfrm>
        </p:spPr>
        <p:txBody>
          <a:bodyPr/>
          <a:lstStyle/>
          <a:p>
            <a:r>
              <a:rPr lang="en-US" dirty="0" smtClean="0"/>
              <a:t>Client-Server Architecture</a:t>
            </a:r>
          </a:p>
          <a:p>
            <a:pPr lvl="1"/>
            <a:r>
              <a:rPr lang="en-US" sz="2000" dirty="0">
                <a:ea typeface="+mn-ea"/>
                <a:cs typeface="+mn-cs"/>
              </a:rPr>
              <a:t>Client is the front-end that interacts with the user</a:t>
            </a:r>
          </a:p>
          <a:p>
            <a:pPr lvl="1"/>
            <a:r>
              <a:rPr lang="en-US" sz="2000" dirty="0">
                <a:ea typeface="+mn-ea"/>
                <a:cs typeface="+mn-cs"/>
              </a:rPr>
              <a:t>Server is the backend interacts with the Oracle Database software and handles concurrent requests</a:t>
            </a:r>
          </a:p>
          <a:p>
            <a:pPr lvl="1"/>
            <a:endParaRPr lang="en-US" dirty="0"/>
          </a:p>
        </p:txBody>
      </p:sp>
      <p:sp>
        <p:nvSpPr>
          <p:cNvPr id="17" name="Slide Number Placeholder 16"/>
          <p:cNvSpPr>
            <a:spLocks noGrp="1"/>
          </p:cNvSpPr>
          <p:nvPr>
            <p:ph type="sldNum" sz="quarter" idx="12"/>
          </p:nvPr>
        </p:nvSpPr>
        <p:spPr/>
        <p:txBody>
          <a:bodyPr/>
          <a:lstStyle/>
          <a:p>
            <a:pPr>
              <a:defRPr/>
            </a:pPr>
            <a:fld id="{18CC025E-D8DE-43E5-B6D2-407F9B5E6ED4}" type="slidenum">
              <a:rPr lang="en-US" smtClean="0"/>
              <a:pPr>
                <a:defRPr/>
              </a:pPr>
              <a:t>11</a:t>
            </a:fld>
            <a:endParaRPr lang="en-US"/>
          </a:p>
        </p:txBody>
      </p:sp>
      <p:pic>
        <p:nvPicPr>
          <p:cNvPr id="1026" name="Picture 2" descr="C:\Program Files\Microsoft Office\MEDIA\CAGCAT10\j02055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3176894"/>
            <a:ext cx="1776679" cy="1630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Program Files\Microsoft Office\MEDIA\CAGCAT10\j02055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799" y="4828541"/>
            <a:ext cx="1776679" cy="1630375"/>
          </a:xfrm>
          <a:prstGeom prst="rect">
            <a:avLst/>
          </a:prstGeom>
          <a:noFill/>
          <a:extLst>
            <a:ext uri="{909E8E84-426E-40DD-AFC4-6F175D3DCCD1}">
              <a14:hiddenFill xmlns:a14="http://schemas.microsoft.com/office/drawing/2010/main">
                <a:solidFill>
                  <a:srgbClr val="FFFFFF"/>
                </a:solidFill>
              </a14:hiddenFill>
            </a:ext>
          </a:extLst>
        </p:spPr>
      </p:pic>
      <p:sp>
        <p:nvSpPr>
          <p:cNvPr id="5" name="server"/>
          <p:cNvSpPr>
            <a:spLocks noEditPoints="1" noChangeArrowheads="1"/>
          </p:cNvSpPr>
          <p:nvPr/>
        </p:nvSpPr>
        <p:spPr bwMode="auto">
          <a:xfrm>
            <a:off x="6096000" y="3429000"/>
            <a:ext cx="1981200" cy="221472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3733800" y="4243553"/>
            <a:ext cx="1600200" cy="990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Network</a:t>
            </a:r>
            <a:endParaRPr lang="en-US" dirty="0"/>
          </a:p>
        </p:txBody>
      </p:sp>
      <p:cxnSp>
        <p:nvCxnSpPr>
          <p:cNvPr id="9" name="Straight Arrow Connector 8"/>
          <p:cNvCxnSpPr/>
          <p:nvPr/>
        </p:nvCxnSpPr>
        <p:spPr>
          <a:xfrm>
            <a:off x="3200400" y="3833344"/>
            <a:ext cx="743666" cy="555279"/>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3"/>
          </p:cNvCxnSpPr>
          <p:nvPr/>
        </p:nvCxnSpPr>
        <p:spPr>
          <a:xfrm flipV="1">
            <a:off x="3200400" y="5089083"/>
            <a:ext cx="767744" cy="420661"/>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p:cNvCxnSpPr>
          <p:nvPr/>
        </p:nvCxnSpPr>
        <p:spPr>
          <a:xfrm>
            <a:off x="5334000" y="4738853"/>
            <a:ext cx="7620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588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Database design- steps</a:t>
            </a:r>
          </a:p>
        </p:txBody>
      </p:sp>
      <p:sp>
        <p:nvSpPr>
          <p:cNvPr id="6148" name="Rectangle 3"/>
          <p:cNvSpPr>
            <a:spLocks noGrp="1" noChangeArrowheads="1"/>
          </p:cNvSpPr>
          <p:nvPr>
            <p:ph idx="1"/>
          </p:nvPr>
        </p:nvSpPr>
        <p:spPr>
          <a:xfrm>
            <a:off x="304800" y="1524000"/>
            <a:ext cx="8686800" cy="4267200"/>
          </a:xfrm>
        </p:spPr>
        <p:txBody>
          <a:bodyPr/>
          <a:lstStyle/>
          <a:p>
            <a:pPr eaLnBrk="1" hangingPunct="1"/>
            <a:r>
              <a:rPr lang="en-US" dirty="0"/>
              <a:t>Requirement Analysis</a:t>
            </a:r>
          </a:p>
          <a:p>
            <a:pPr eaLnBrk="1" hangingPunct="1"/>
            <a:endParaRPr lang="en-US" dirty="0"/>
          </a:p>
          <a:p>
            <a:r>
              <a:rPr lang="en-US" dirty="0"/>
              <a:t>Conceptual Database </a:t>
            </a:r>
            <a:r>
              <a:rPr lang="en-US" dirty="0" smtClean="0"/>
              <a:t>Design : </a:t>
            </a:r>
            <a:r>
              <a:rPr lang="en-US" dirty="0"/>
              <a:t>ER Diagram</a:t>
            </a:r>
          </a:p>
          <a:p>
            <a:pPr marL="0" indent="0" eaLnBrk="1" hangingPunct="1">
              <a:buNone/>
            </a:pPr>
            <a:endParaRPr lang="en-US" dirty="0"/>
          </a:p>
          <a:p>
            <a:r>
              <a:rPr lang="en-US" dirty="0"/>
              <a:t>Logical Database </a:t>
            </a:r>
            <a:r>
              <a:rPr lang="en-US" dirty="0" smtClean="0"/>
              <a:t>Design :</a:t>
            </a:r>
            <a:r>
              <a:rPr lang="en-US" dirty="0">
                <a:solidFill>
                  <a:srgbClr val="00B050"/>
                </a:solidFill>
                <a:latin typeface="Arial Narrow" pitchFamily="34" charset="0"/>
              </a:rPr>
              <a:t> </a:t>
            </a:r>
            <a:r>
              <a:rPr lang="en-US" dirty="0" smtClean="0"/>
              <a:t>Converting ER </a:t>
            </a:r>
            <a:r>
              <a:rPr lang="en-US" dirty="0"/>
              <a:t>Diagram into RDBMS tables </a:t>
            </a:r>
            <a:r>
              <a:rPr lang="en-US" dirty="0" smtClean="0"/>
              <a:t>etc.</a:t>
            </a:r>
            <a:endParaRPr lang="en-US" dirty="0"/>
          </a:p>
          <a:p>
            <a:pPr marL="0" indent="0" eaLnBrk="1" hangingPunct="1">
              <a:buNone/>
            </a:pPr>
            <a:endParaRPr lang="en-US" dirty="0"/>
          </a:p>
          <a:p>
            <a:pPr eaLnBrk="1" hangingPunct="1"/>
            <a:r>
              <a:rPr lang="en-US" dirty="0"/>
              <a:t>Additional design components like views, </a:t>
            </a:r>
            <a:r>
              <a:rPr lang="en-US" dirty="0" smtClean="0"/>
              <a:t>stored </a:t>
            </a:r>
            <a:r>
              <a:rPr lang="en-US" dirty="0"/>
              <a:t>procedures, triggers etc.</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12</a:t>
            </a:fld>
            <a:endParaRPr lang="en-US"/>
          </a:p>
        </p:txBody>
      </p:sp>
    </p:spTree>
    <p:extLst>
      <p:ext uri="{BB962C8B-B14F-4D97-AF65-F5344CB8AC3E}">
        <p14:creationId xmlns:p14="http://schemas.microsoft.com/office/powerpoint/2010/main" val="2564201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15240"/>
            <a:ext cx="7772400" cy="914400"/>
          </a:xfrm>
        </p:spPr>
        <p:txBody>
          <a:bodyPr/>
          <a:lstStyle/>
          <a:p>
            <a:pPr eaLnBrk="1" hangingPunct="1"/>
            <a:r>
              <a:rPr lang="en-US" dirty="0" smtClean="0"/>
              <a:t>ER Model</a:t>
            </a:r>
          </a:p>
        </p:txBody>
      </p:sp>
      <p:sp>
        <p:nvSpPr>
          <p:cNvPr id="7172" name="Rectangle 3"/>
          <p:cNvSpPr>
            <a:spLocks noGrp="1" noChangeArrowheads="1"/>
          </p:cNvSpPr>
          <p:nvPr>
            <p:ph idx="1"/>
          </p:nvPr>
        </p:nvSpPr>
        <p:spPr>
          <a:xfrm>
            <a:off x="304800" y="1295400"/>
            <a:ext cx="8610600" cy="4953000"/>
          </a:xfrm>
        </p:spPr>
        <p:txBody>
          <a:bodyPr>
            <a:normAutofit fontScale="92500"/>
          </a:bodyPr>
          <a:lstStyle/>
          <a:p>
            <a:pPr eaLnBrk="1" hangingPunct="1">
              <a:lnSpc>
                <a:spcPct val="150000"/>
              </a:lnSpc>
            </a:pPr>
            <a:r>
              <a:rPr lang="en-US" dirty="0"/>
              <a:t>ER data model allows us to conceptually understand the data of the </a:t>
            </a:r>
            <a:r>
              <a:rPr lang="en-US" dirty="0" smtClean="0"/>
              <a:t>real world that we intent to store them.</a:t>
            </a:r>
            <a:endParaRPr lang="en-US" dirty="0"/>
          </a:p>
          <a:p>
            <a:pPr eaLnBrk="1" hangingPunct="1">
              <a:lnSpc>
                <a:spcPct val="150000"/>
              </a:lnSpc>
            </a:pPr>
            <a:r>
              <a:rPr lang="en-US" dirty="0"/>
              <a:t>This model is realized by diagrammatically representing the collection of </a:t>
            </a:r>
            <a:r>
              <a:rPr lang="en-US" dirty="0" smtClean="0"/>
              <a:t>entity and </a:t>
            </a:r>
            <a:r>
              <a:rPr lang="en-US" dirty="0"/>
              <a:t>their relationship. </a:t>
            </a:r>
            <a:endParaRPr lang="en-US" dirty="0" smtClean="0"/>
          </a:p>
          <a:p>
            <a:pPr eaLnBrk="1" hangingPunct="1">
              <a:lnSpc>
                <a:spcPct val="150000"/>
              </a:lnSpc>
            </a:pPr>
            <a:r>
              <a:rPr lang="en-US" dirty="0" smtClean="0"/>
              <a:t>There </a:t>
            </a:r>
            <a:r>
              <a:rPr lang="en-US" dirty="0"/>
              <a:t>are two </a:t>
            </a:r>
            <a:r>
              <a:rPr lang="en-US" dirty="0" smtClean="0"/>
              <a:t>notations for </a:t>
            </a:r>
            <a:r>
              <a:rPr lang="en-US" dirty="0"/>
              <a:t>entity relationship diagram (ERD): </a:t>
            </a:r>
          </a:p>
          <a:p>
            <a:pPr lvl="1">
              <a:lnSpc>
                <a:spcPct val="150000"/>
              </a:lnSpc>
            </a:pPr>
            <a:r>
              <a:rPr lang="en-US" sz="2000" dirty="0">
                <a:ea typeface="+mn-ea"/>
                <a:cs typeface="+mn-cs"/>
              </a:rPr>
              <a:t>Chen’s notation </a:t>
            </a:r>
          </a:p>
          <a:p>
            <a:pPr lvl="1">
              <a:lnSpc>
                <a:spcPct val="150000"/>
              </a:lnSpc>
            </a:pPr>
            <a:r>
              <a:rPr lang="en-US" sz="2000" dirty="0">
                <a:ea typeface="+mn-ea"/>
                <a:cs typeface="+mn-cs"/>
              </a:rPr>
              <a:t>Crow’s foot notation.</a:t>
            </a:r>
          </a:p>
          <a:p>
            <a:pPr eaLnBrk="1" hangingPunct="1">
              <a:lnSpc>
                <a:spcPct val="150000"/>
              </a:lnSpc>
            </a:pPr>
            <a:r>
              <a:rPr lang="en-US" dirty="0"/>
              <a:t>As stated earlier, </a:t>
            </a:r>
            <a:r>
              <a:rPr lang="en-US" dirty="0" smtClean="0"/>
              <a:t>this is </a:t>
            </a:r>
            <a:r>
              <a:rPr lang="en-US" dirty="0"/>
              <a:t>done in conceptual database design phase</a:t>
            </a:r>
            <a:r>
              <a:rPr lang="en-US" dirty="0" smtClean="0"/>
              <a:t>.</a:t>
            </a:r>
          </a:p>
          <a:p>
            <a:pPr eaLnBrk="1" hangingPunct="1">
              <a:lnSpc>
                <a:spcPct val="150000"/>
              </a:lnSpc>
            </a:pPr>
            <a:r>
              <a:rPr lang="en-US" dirty="0" smtClean="0"/>
              <a:t>A data dictionary is built to explain the details of the entities and attributes that is used in the ER diagram.</a:t>
            </a:r>
            <a:endParaRPr lang="en-US" dirty="0"/>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13</a:t>
            </a:fld>
            <a:endParaRPr lang="en-US"/>
          </a:p>
        </p:txBody>
      </p:sp>
    </p:spTree>
    <p:extLst>
      <p:ext uri="{BB962C8B-B14F-4D97-AF65-F5344CB8AC3E}">
        <p14:creationId xmlns:p14="http://schemas.microsoft.com/office/powerpoint/2010/main" val="4290711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04800" y="-152400"/>
            <a:ext cx="7772400" cy="1143000"/>
          </a:xfrm>
        </p:spPr>
        <p:txBody>
          <a:bodyPr/>
          <a:lstStyle/>
          <a:p>
            <a:pPr eaLnBrk="1" hangingPunct="1"/>
            <a:r>
              <a:rPr lang="en-US" dirty="0" smtClean="0"/>
              <a:t>Defining Entity</a:t>
            </a:r>
          </a:p>
        </p:txBody>
      </p:sp>
      <p:sp>
        <p:nvSpPr>
          <p:cNvPr id="8196" name="Rectangle 3"/>
          <p:cNvSpPr>
            <a:spLocks noGrp="1" noChangeArrowheads="1"/>
          </p:cNvSpPr>
          <p:nvPr>
            <p:ph idx="1"/>
          </p:nvPr>
        </p:nvSpPr>
        <p:spPr>
          <a:xfrm>
            <a:off x="381000" y="1600200"/>
            <a:ext cx="7924800" cy="4495800"/>
          </a:xfrm>
        </p:spPr>
        <p:txBody>
          <a:bodyPr/>
          <a:lstStyle/>
          <a:p>
            <a:pPr eaLnBrk="1" hangingPunct="1">
              <a:lnSpc>
                <a:spcPct val="150000"/>
              </a:lnSpc>
            </a:pPr>
            <a:r>
              <a:rPr lang="en-US" b="1" dirty="0" smtClean="0">
                <a:solidFill>
                  <a:schemeClr val="tx2"/>
                </a:solidFill>
              </a:rPr>
              <a:t>Entity</a:t>
            </a:r>
            <a:r>
              <a:rPr lang="en-US" dirty="0" smtClean="0">
                <a:solidFill>
                  <a:schemeClr val="tx2"/>
                </a:solidFill>
              </a:rPr>
              <a:t>: </a:t>
            </a:r>
            <a:r>
              <a:rPr lang="en-US" dirty="0" smtClean="0">
                <a:solidFill>
                  <a:schemeClr val="bg2">
                    <a:lumMod val="50000"/>
                  </a:schemeClr>
                </a:solidFill>
              </a:rPr>
              <a:t>It is an object that is distinct and unique. Examples: a student, a an employee , a college etc.</a:t>
            </a:r>
          </a:p>
          <a:p>
            <a:pPr eaLnBrk="1" hangingPunct="1">
              <a:lnSpc>
                <a:spcPct val="150000"/>
              </a:lnSpc>
            </a:pPr>
            <a:r>
              <a:rPr lang="en-US" b="1" dirty="0" smtClean="0">
                <a:solidFill>
                  <a:schemeClr val="tx2"/>
                </a:solidFill>
              </a:rPr>
              <a:t>Entity</a:t>
            </a:r>
            <a:r>
              <a:rPr lang="en-US" dirty="0" smtClean="0">
                <a:solidFill>
                  <a:schemeClr val="tx2"/>
                </a:solidFill>
              </a:rPr>
              <a:t> </a:t>
            </a:r>
            <a:r>
              <a:rPr lang="en-US" b="1" dirty="0" smtClean="0">
                <a:solidFill>
                  <a:schemeClr val="tx2"/>
                </a:solidFill>
              </a:rPr>
              <a:t>set</a:t>
            </a:r>
            <a:r>
              <a:rPr lang="en-US" dirty="0" smtClean="0">
                <a:solidFill>
                  <a:schemeClr val="tx2"/>
                </a:solidFill>
              </a:rPr>
              <a:t>: </a:t>
            </a:r>
            <a:r>
              <a:rPr lang="en-US" dirty="0" smtClean="0">
                <a:solidFill>
                  <a:schemeClr val="bg2">
                    <a:lumMod val="50000"/>
                  </a:schemeClr>
                </a:solidFill>
              </a:rPr>
              <a:t>A collection of similar entities is entity set. Examples : Students, Colleges</a:t>
            </a:r>
          </a:p>
          <a:p>
            <a:pPr eaLnBrk="1" hangingPunct="1">
              <a:lnSpc>
                <a:spcPct val="150000"/>
              </a:lnSpc>
            </a:pPr>
            <a:r>
              <a:rPr lang="en-US" b="1" dirty="0" smtClean="0">
                <a:solidFill>
                  <a:schemeClr val="tx2"/>
                </a:solidFill>
              </a:rPr>
              <a:t>Attributes</a:t>
            </a:r>
            <a:r>
              <a:rPr lang="en-US" dirty="0" smtClean="0">
                <a:solidFill>
                  <a:schemeClr val="tx2"/>
                </a:solidFill>
              </a:rPr>
              <a:t>: </a:t>
            </a:r>
            <a:r>
              <a:rPr lang="en-US" dirty="0" smtClean="0">
                <a:solidFill>
                  <a:schemeClr val="bg2">
                    <a:lumMod val="50000"/>
                  </a:schemeClr>
                </a:solidFill>
              </a:rPr>
              <a:t>Properties that describe an entity is attribute. All entities in the entity set have same attributes (but the values of the attribute may be different). For example, a student will have registration number, name and address as attributes.</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14</a:t>
            </a:fld>
            <a:endParaRPr lang="en-US"/>
          </a:p>
        </p:txBody>
      </p:sp>
    </p:spTree>
    <p:extLst>
      <p:ext uri="{BB962C8B-B14F-4D97-AF65-F5344CB8AC3E}">
        <p14:creationId xmlns:p14="http://schemas.microsoft.com/office/powerpoint/2010/main" val="646011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8600" y="0"/>
            <a:ext cx="7772400" cy="838200"/>
          </a:xfrm>
        </p:spPr>
        <p:txBody>
          <a:bodyPr/>
          <a:lstStyle/>
          <a:p>
            <a:pPr eaLnBrk="1" hangingPunct="1"/>
            <a:r>
              <a:rPr lang="en-US" dirty="0" smtClean="0"/>
              <a:t>Primary Key</a:t>
            </a:r>
          </a:p>
        </p:txBody>
      </p:sp>
      <p:sp>
        <p:nvSpPr>
          <p:cNvPr id="9220" name="Rectangle 3"/>
          <p:cNvSpPr>
            <a:spLocks noGrp="1" noChangeArrowheads="1"/>
          </p:cNvSpPr>
          <p:nvPr>
            <p:ph idx="1"/>
          </p:nvPr>
        </p:nvSpPr>
        <p:spPr>
          <a:xfrm>
            <a:off x="228600" y="1295400"/>
            <a:ext cx="8763000" cy="4876800"/>
          </a:xfrm>
        </p:spPr>
        <p:txBody>
          <a:bodyPr/>
          <a:lstStyle/>
          <a:p>
            <a:pPr eaLnBrk="1" hangingPunct="1"/>
            <a:r>
              <a:rPr lang="en-US" dirty="0" smtClean="0">
                <a:solidFill>
                  <a:schemeClr val="bg2">
                    <a:lumMod val="50000"/>
                  </a:schemeClr>
                </a:solidFill>
              </a:rPr>
              <a:t>A minimal set of attributes that uniquely identifies an entity is called a </a:t>
            </a:r>
            <a:r>
              <a:rPr lang="en-US" i="1" dirty="0" smtClean="0">
                <a:solidFill>
                  <a:schemeClr val="bg2">
                    <a:lumMod val="50000"/>
                  </a:schemeClr>
                </a:solidFill>
              </a:rPr>
              <a:t>candidate key</a:t>
            </a:r>
            <a:r>
              <a:rPr lang="en-US" dirty="0" smtClean="0">
                <a:solidFill>
                  <a:schemeClr val="bg2">
                    <a:lumMod val="50000"/>
                  </a:schemeClr>
                </a:solidFill>
              </a:rPr>
              <a:t>.</a:t>
            </a:r>
          </a:p>
          <a:p>
            <a:pPr eaLnBrk="1" hangingPunct="1"/>
            <a:r>
              <a:rPr lang="en-US" dirty="0" smtClean="0">
                <a:solidFill>
                  <a:schemeClr val="bg2">
                    <a:lumMod val="50000"/>
                  </a:schemeClr>
                </a:solidFill>
              </a:rPr>
              <a:t>An entity can have many candidate keys. For example, for a student entity, if we assume that students have unique names. In that case both registration number and name are candidate keys.</a:t>
            </a:r>
          </a:p>
          <a:p>
            <a:pPr eaLnBrk="1" hangingPunct="1"/>
            <a:r>
              <a:rPr lang="en-US" dirty="0" smtClean="0">
                <a:solidFill>
                  <a:schemeClr val="bg2">
                    <a:lumMod val="50000"/>
                  </a:schemeClr>
                </a:solidFill>
              </a:rPr>
              <a:t>One among the candidate keys is ‘chosen’ to be a </a:t>
            </a:r>
            <a:r>
              <a:rPr lang="en-US" i="1" dirty="0" smtClean="0">
                <a:solidFill>
                  <a:schemeClr val="bg2">
                    <a:lumMod val="50000"/>
                  </a:schemeClr>
                </a:solidFill>
              </a:rPr>
              <a:t>primary key. </a:t>
            </a:r>
            <a:r>
              <a:rPr lang="en-US" dirty="0" smtClean="0">
                <a:solidFill>
                  <a:schemeClr val="bg2">
                    <a:lumMod val="50000"/>
                  </a:schemeClr>
                </a:solidFill>
              </a:rPr>
              <a:t>A primary key should not be null.</a:t>
            </a:r>
          </a:p>
          <a:p>
            <a:pPr eaLnBrk="1" hangingPunct="1"/>
            <a:r>
              <a:rPr lang="en-US" dirty="0" smtClean="0">
                <a:solidFill>
                  <a:schemeClr val="bg2">
                    <a:lumMod val="50000"/>
                  </a:schemeClr>
                </a:solidFill>
              </a:rPr>
              <a:t>A </a:t>
            </a:r>
            <a:r>
              <a:rPr lang="en-US" i="1" dirty="0" smtClean="0">
                <a:solidFill>
                  <a:schemeClr val="bg2">
                    <a:lumMod val="50000"/>
                  </a:schemeClr>
                </a:solidFill>
              </a:rPr>
              <a:t>composite key</a:t>
            </a:r>
            <a:r>
              <a:rPr lang="en-US" dirty="0" smtClean="0">
                <a:solidFill>
                  <a:schemeClr val="bg2">
                    <a:lumMod val="50000"/>
                  </a:schemeClr>
                </a:solidFill>
              </a:rPr>
              <a:t> is a primary key with more than one attribute.</a:t>
            </a:r>
          </a:p>
          <a:p>
            <a:pPr eaLnBrk="1" hangingPunct="1"/>
            <a:r>
              <a:rPr lang="en-US" dirty="0" smtClean="0">
                <a:solidFill>
                  <a:schemeClr val="bg2">
                    <a:lumMod val="50000"/>
                  </a:schemeClr>
                </a:solidFill>
              </a:rPr>
              <a:t>A </a:t>
            </a:r>
            <a:r>
              <a:rPr lang="en-US" i="1" dirty="0" smtClean="0">
                <a:solidFill>
                  <a:schemeClr val="bg2">
                    <a:lumMod val="50000"/>
                  </a:schemeClr>
                </a:solidFill>
              </a:rPr>
              <a:t>super key</a:t>
            </a:r>
            <a:r>
              <a:rPr lang="en-US" dirty="0" smtClean="0">
                <a:solidFill>
                  <a:schemeClr val="bg2">
                    <a:lumMod val="50000"/>
                  </a:schemeClr>
                </a:solidFill>
              </a:rPr>
              <a:t> is a set of attributes which contains the primary key.</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15</a:t>
            </a:fld>
            <a:endParaRPr lang="en-US"/>
          </a:p>
        </p:txBody>
      </p:sp>
    </p:spTree>
    <p:extLst>
      <p:ext uri="{BB962C8B-B14F-4D97-AF65-F5344CB8AC3E}">
        <p14:creationId xmlns:p14="http://schemas.microsoft.com/office/powerpoint/2010/main" val="2954731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List out the entities for a hospital database. </a:t>
            </a:r>
          </a:p>
          <a:p>
            <a:r>
              <a:rPr lang="en-US" dirty="0" smtClean="0"/>
              <a:t>List out the attributes for each entity</a:t>
            </a:r>
          </a:p>
          <a:p>
            <a:r>
              <a:rPr lang="en-US" dirty="0" smtClean="0"/>
              <a:t>Identify the primary key.</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16</a:t>
            </a:fld>
            <a:endParaRPr lang="en-US"/>
          </a:p>
        </p:txBody>
      </p:sp>
    </p:spTree>
    <p:extLst>
      <p:ext uri="{BB962C8B-B14F-4D97-AF65-F5344CB8AC3E}">
        <p14:creationId xmlns:p14="http://schemas.microsoft.com/office/powerpoint/2010/main" val="1649361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 in ER diagram</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17</a:t>
            </a:fld>
            <a:endParaRPr lang="en-US"/>
          </a:p>
        </p:txBody>
      </p:sp>
      <p:sp>
        <p:nvSpPr>
          <p:cNvPr id="5" name="Text Box 6"/>
          <p:cNvSpPr txBox="1">
            <a:spLocks noChangeArrowheads="1"/>
          </p:cNvSpPr>
          <p:nvPr/>
        </p:nvSpPr>
        <p:spPr bwMode="auto">
          <a:xfrm>
            <a:off x="396240" y="1980249"/>
            <a:ext cx="2042160"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2800" b="1" dirty="0">
              <a:solidFill>
                <a:srgbClr val="00B050"/>
              </a:solidFill>
              <a:latin typeface="Courier New" pitchFamily="49" charset="0"/>
            </a:endParaRPr>
          </a:p>
        </p:txBody>
      </p:sp>
      <p:sp>
        <p:nvSpPr>
          <p:cNvPr id="6" name="Rectangle 5"/>
          <p:cNvSpPr/>
          <p:nvPr/>
        </p:nvSpPr>
        <p:spPr>
          <a:xfrm>
            <a:off x="3657600" y="2041804"/>
            <a:ext cx="1263487" cy="400110"/>
          </a:xfrm>
          <a:prstGeom prst="rect">
            <a:avLst/>
          </a:prstGeom>
        </p:spPr>
        <p:txBody>
          <a:bodyPr wrap="none">
            <a:spAutoFit/>
          </a:bodyPr>
          <a:lstStyle/>
          <a:p>
            <a:pPr eaLnBrk="1" hangingPunct="1"/>
            <a:r>
              <a:rPr lang="en-US" sz="2000" dirty="0">
                <a:solidFill>
                  <a:srgbClr val="5F5F5F"/>
                </a:solidFill>
                <a:latin typeface="+mn-lt"/>
                <a:cs typeface="+mn-cs"/>
              </a:rPr>
              <a:t>Entity</a:t>
            </a:r>
            <a:r>
              <a:rPr lang="en-US" b="1" dirty="0">
                <a:solidFill>
                  <a:srgbClr val="339933"/>
                </a:solidFill>
                <a:latin typeface="Arial Narrow" pitchFamily="34" charset="0"/>
              </a:rPr>
              <a:t> </a:t>
            </a:r>
            <a:r>
              <a:rPr lang="en-US" sz="2000" dirty="0">
                <a:solidFill>
                  <a:srgbClr val="5F5F5F"/>
                </a:solidFill>
                <a:latin typeface="+mn-lt"/>
                <a:cs typeface="+mn-cs"/>
              </a:rPr>
              <a:t>Set</a:t>
            </a:r>
          </a:p>
        </p:txBody>
      </p:sp>
      <p:sp>
        <p:nvSpPr>
          <p:cNvPr id="7" name="Oval 13"/>
          <p:cNvSpPr>
            <a:spLocks noChangeArrowheads="1"/>
          </p:cNvSpPr>
          <p:nvPr/>
        </p:nvSpPr>
        <p:spPr bwMode="auto">
          <a:xfrm>
            <a:off x="533400" y="32766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b="1" u="sng" dirty="0">
              <a:solidFill>
                <a:srgbClr val="00B050"/>
              </a:solidFill>
              <a:latin typeface="Courier New" pitchFamily="49" charset="0"/>
            </a:endParaRPr>
          </a:p>
        </p:txBody>
      </p:sp>
      <p:sp>
        <p:nvSpPr>
          <p:cNvPr id="8" name="Rectangle 7"/>
          <p:cNvSpPr/>
          <p:nvPr/>
        </p:nvSpPr>
        <p:spPr>
          <a:xfrm>
            <a:off x="3782634" y="3343245"/>
            <a:ext cx="1138453" cy="400110"/>
          </a:xfrm>
          <a:prstGeom prst="rect">
            <a:avLst/>
          </a:prstGeom>
        </p:spPr>
        <p:txBody>
          <a:bodyPr wrap="none">
            <a:spAutoFit/>
          </a:bodyPr>
          <a:lstStyle/>
          <a:p>
            <a:pPr eaLnBrk="1" hangingPunct="1"/>
            <a:r>
              <a:rPr lang="en-US" sz="2000" dirty="0" smtClean="0">
                <a:solidFill>
                  <a:srgbClr val="5F5F5F"/>
                </a:solidFill>
                <a:latin typeface="+mn-lt"/>
                <a:cs typeface="+mn-cs"/>
              </a:rPr>
              <a:t>Attribute</a:t>
            </a:r>
            <a:endParaRPr lang="en-US" sz="2000" dirty="0">
              <a:solidFill>
                <a:srgbClr val="5F5F5F"/>
              </a:solidFill>
              <a:latin typeface="+mn-lt"/>
              <a:cs typeface="+mn-cs"/>
            </a:endParaRPr>
          </a:p>
        </p:txBody>
      </p:sp>
      <p:sp>
        <p:nvSpPr>
          <p:cNvPr id="9" name="Rectangle 6"/>
          <p:cNvSpPr>
            <a:spLocks noChangeArrowheads="1"/>
          </p:cNvSpPr>
          <p:nvPr/>
        </p:nvSpPr>
        <p:spPr bwMode="auto">
          <a:xfrm rot="2711679">
            <a:off x="940814" y="4641517"/>
            <a:ext cx="953012" cy="9521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Rectangle 9"/>
          <p:cNvSpPr/>
          <p:nvPr/>
        </p:nvSpPr>
        <p:spPr>
          <a:xfrm>
            <a:off x="3887885" y="4917557"/>
            <a:ext cx="1598515" cy="400110"/>
          </a:xfrm>
          <a:prstGeom prst="rect">
            <a:avLst/>
          </a:prstGeom>
        </p:spPr>
        <p:txBody>
          <a:bodyPr wrap="none">
            <a:spAutoFit/>
          </a:bodyPr>
          <a:lstStyle/>
          <a:p>
            <a:pPr eaLnBrk="1" hangingPunct="1"/>
            <a:r>
              <a:rPr lang="en-US" sz="2000" dirty="0" smtClean="0">
                <a:solidFill>
                  <a:srgbClr val="5F5F5F"/>
                </a:solidFill>
                <a:latin typeface="+mn-lt"/>
                <a:cs typeface="+mn-cs"/>
              </a:rPr>
              <a:t>Relationship</a:t>
            </a:r>
            <a:endParaRPr lang="en-US" sz="2000" dirty="0">
              <a:solidFill>
                <a:srgbClr val="5F5F5F"/>
              </a:solidFill>
              <a:latin typeface="+mn-lt"/>
              <a:cs typeface="+mn-cs"/>
            </a:endParaRPr>
          </a:p>
        </p:txBody>
      </p:sp>
    </p:spTree>
    <p:extLst>
      <p:ext uri="{BB962C8B-B14F-4D97-AF65-F5344CB8AC3E}">
        <p14:creationId xmlns:p14="http://schemas.microsoft.com/office/powerpoint/2010/main" val="3016851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381000" y="-152400"/>
            <a:ext cx="8382000" cy="1143000"/>
          </a:xfrm>
        </p:spPr>
        <p:txBody>
          <a:bodyPr>
            <a:normAutofit/>
          </a:bodyPr>
          <a:lstStyle/>
          <a:p>
            <a:pPr eaLnBrk="1" hangingPunct="1"/>
            <a:r>
              <a:rPr lang="en-US" dirty="0" smtClean="0"/>
              <a:t>Representing an entity in Chen’s notation</a:t>
            </a:r>
            <a:r>
              <a:rPr lang="en-US" dirty="0" smtClean="0">
                <a:latin typeface="Courier New" pitchFamily="49" charset="0"/>
              </a:rPr>
              <a:t> </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18</a:t>
            </a:fld>
            <a:endParaRPr lang="en-US"/>
          </a:p>
        </p:txBody>
      </p:sp>
      <p:sp>
        <p:nvSpPr>
          <p:cNvPr id="10244" name="Text Box 6"/>
          <p:cNvSpPr txBox="1">
            <a:spLocks noChangeArrowheads="1"/>
          </p:cNvSpPr>
          <p:nvPr/>
        </p:nvSpPr>
        <p:spPr bwMode="auto">
          <a:xfrm>
            <a:off x="381000" y="25193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Students</a:t>
            </a:r>
          </a:p>
        </p:txBody>
      </p:sp>
      <p:sp>
        <p:nvSpPr>
          <p:cNvPr id="10245" name="Line 7"/>
          <p:cNvSpPr>
            <a:spLocks noChangeShapeType="1"/>
          </p:cNvSpPr>
          <p:nvPr/>
        </p:nvSpPr>
        <p:spPr bwMode="auto">
          <a:xfrm flipV="1">
            <a:off x="1796772" y="1828799"/>
            <a:ext cx="1708428" cy="8733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46" name="Line 8"/>
          <p:cNvSpPr>
            <a:spLocks noChangeShapeType="1"/>
          </p:cNvSpPr>
          <p:nvPr/>
        </p:nvSpPr>
        <p:spPr bwMode="auto">
          <a:xfrm>
            <a:off x="1796772" y="2762310"/>
            <a:ext cx="1860828" cy="570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47" name="Line 9"/>
          <p:cNvSpPr>
            <a:spLocks noChangeShapeType="1"/>
          </p:cNvSpPr>
          <p:nvPr/>
        </p:nvSpPr>
        <p:spPr bwMode="auto">
          <a:xfrm>
            <a:off x="1796773" y="2790856"/>
            <a:ext cx="1632228" cy="10239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48" name="Oval 13"/>
          <p:cNvSpPr>
            <a:spLocks noChangeArrowheads="1"/>
          </p:cNvSpPr>
          <p:nvPr/>
        </p:nvSpPr>
        <p:spPr bwMode="auto">
          <a:xfrm>
            <a:off x="3429000" y="1600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rPr>
              <a:t>regNo</a:t>
            </a:r>
            <a:endParaRPr lang="en-US" sz="2000" b="1" u="sng" dirty="0">
              <a:latin typeface="Courier New" pitchFamily="49" charset="0"/>
            </a:endParaRPr>
          </a:p>
        </p:txBody>
      </p:sp>
      <p:sp>
        <p:nvSpPr>
          <p:cNvPr id="10249" name="Oval 15"/>
          <p:cNvSpPr>
            <a:spLocks noChangeArrowheads="1"/>
          </p:cNvSpPr>
          <p:nvPr/>
        </p:nvSpPr>
        <p:spPr bwMode="auto">
          <a:xfrm>
            <a:off x="3657600" y="2590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10250" name="Oval 16"/>
          <p:cNvSpPr>
            <a:spLocks noChangeArrowheads="1"/>
          </p:cNvSpPr>
          <p:nvPr/>
        </p:nvSpPr>
        <p:spPr bwMode="auto">
          <a:xfrm>
            <a:off x="3429000" y="35814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address</a:t>
            </a:r>
          </a:p>
        </p:txBody>
      </p:sp>
      <p:sp>
        <p:nvSpPr>
          <p:cNvPr id="10251" name="Text Box 17"/>
          <p:cNvSpPr txBox="1">
            <a:spLocks noChangeArrowheads="1"/>
          </p:cNvSpPr>
          <p:nvPr/>
        </p:nvSpPr>
        <p:spPr bwMode="auto">
          <a:xfrm>
            <a:off x="3218676" y="4852153"/>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Courses</a:t>
            </a:r>
          </a:p>
        </p:txBody>
      </p:sp>
      <p:sp>
        <p:nvSpPr>
          <p:cNvPr id="10252" name="Line 18"/>
          <p:cNvSpPr>
            <a:spLocks noChangeShapeType="1"/>
          </p:cNvSpPr>
          <p:nvPr/>
        </p:nvSpPr>
        <p:spPr bwMode="auto">
          <a:xfrm flipV="1">
            <a:off x="4495800" y="4495800"/>
            <a:ext cx="1143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53" name="Line 19"/>
          <p:cNvSpPr>
            <a:spLocks noChangeShapeType="1"/>
          </p:cNvSpPr>
          <p:nvPr/>
        </p:nvSpPr>
        <p:spPr bwMode="auto">
          <a:xfrm>
            <a:off x="4495800" y="5105400"/>
            <a:ext cx="2019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54" name="Line 20"/>
          <p:cNvSpPr>
            <a:spLocks noChangeShapeType="1"/>
          </p:cNvSpPr>
          <p:nvPr/>
        </p:nvSpPr>
        <p:spPr bwMode="auto">
          <a:xfrm>
            <a:off x="4419600" y="5257800"/>
            <a:ext cx="2657910" cy="723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55" name="Oval 21"/>
          <p:cNvSpPr>
            <a:spLocks noChangeArrowheads="1"/>
          </p:cNvSpPr>
          <p:nvPr/>
        </p:nvSpPr>
        <p:spPr bwMode="auto">
          <a:xfrm>
            <a:off x="5638800" y="4114800"/>
            <a:ext cx="1752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streamId</a:t>
            </a:r>
          </a:p>
        </p:txBody>
      </p:sp>
      <p:sp>
        <p:nvSpPr>
          <p:cNvPr id="10256" name="Oval 22"/>
          <p:cNvSpPr>
            <a:spLocks noChangeArrowheads="1"/>
          </p:cNvSpPr>
          <p:nvPr/>
        </p:nvSpPr>
        <p:spPr bwMode="auto">
          <a:xfrm>
            <a:off x="6515100" y="4876800"/>
            <a:ext cx="16383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title</a:t>
            </a:r>
          </a:p>
        </p:txBody>
      </p:sp>
      <p:sp>
        <p:nvSpPr>
          <p:cNvPr id="10257" name="Oval 23"/>
          <p:cNvSpPr>
            <a:spLocks noChangeArrowheads="1"/>
          </p:cNvSpPr>
          <p:nvPr/>
        </p:nvSpPr>
        <p:spPr bwMode="auto">
          <a:xfrm>
            <a:off x="7077510" y="57150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noOfSems</a:t>
            </a:r>
          </a:p>
        </p:txBody>
      </p:sp>
      <p:sp>
        <p:nvSpPr>
          <p:cNvPr id="10259" name="Text Box 26"/>
          <p:cNvSpPr txBox="1">
            <a:spLocks noChangeArrowheads="1"/>
          </p:cNvSpPr>
          <p:nvPr/>
        </p:nvSpPr>
        <p:spPr bwMode="auto">
          <a:xfrm>
            <a:off x="609600" y="3930134"/>
            <a:ext cx="12811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Entity Set</a:t>
            </a:r>
          </a:p>
        </p:txBody>
      </p:sp>
      <p:sp>
        <p:nvSpPr>
          <p:cNvPr id="10260" name="Text Box 27"/>
          <p:cNvSpPr txBox="1">
            <a:spLocks noChangeArrowheads="1"/>
          </p:cNvSpPr>
          <p:nvPr/>
        </p:nvSpPr>
        <p:spPr bwMode="auto">
          <a:xfrm>
            <a:off x="6858000" y="2362200"/>
            <a:ext cx="12666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Attributes</a:t>
            </a:r>
          </a:p>
        </p:txBody>
      </p:sp>
      <p:sp>
        <p:nvSpPr>
          <p:cNvPr id="10269" name="Text Box 39"/>
          <p:cNvSpPr txBox="1">
            <a:spLocks noChangeArrowheads="1"/>
          </p:cNvSpPr>
          <p:nvPr/>
        </p:nvSpPr>
        <p:spPr bwMode="auto">
          <a:xfrm>
            <a:off x="6304164" y="1464826"/>
            <a:ext cx="15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Primary key</a:t>
            </a:r>
          </a:p>
        </p:txBody>
      </p:sp>
      <p:cxnSp>
        <p:nvCxnSpPr>
          <p:cNvPr id="5" name="Straight Arrow Connector 4"/>
          <p:cNvCxnSpPr>
            <a:stCxn id="10244" idx="2"/>
            <a:endCxn id="10259" idx="0"/>
          </p:cNvCxnSpPr>
          <p:nvPr/>
        </p:nvCxnSpPr>
        <p:spPr>
          <a:xfrm>
            <a:off x="1088886" y="2919473"/>
            <a:ext cx="161274" cy="1010661"/>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0251" idx="1"/>
          </p:cNvCxnSpPr>
          <p:nvPr/>
        </p:nvCxnSpPr>
        <p:spPr>
          <a:xfrm flipH="1" flipV="1">
            <a:off x="1728014" y="4427220"/>
            <a:ext cx="1490662" cy="624988"/>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0269" idx="1"/>
          </p:cNvCxnSpPr>
          <p:nvPr/>
        </p:nvCxnSpPr>
        <p:spPr>
          <a:xfrm flipV="1">
            <a:off x="4800600" y="1664881"/>
            <a:ext cx="1503564" cy="202019"/>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248" idx="6"/>
          </p:cNvCxnSpPr>
          <p:nvPr/>
        </p:nvCxnSpPr>
        <p:spPr>
          <a:xfrm>
            <a:off x="5410200" y="1866900"/>
            <a:ext cx="1318520" cy="679966"/>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249" idx="6"/>
          </p:cNvCxnSpPr>
          <p:nvPr/>
        </p:nvCxnSpPr>
        <p:spPr>
          <a:xfrm flipV="1">
            <a:off x="5638800" y="2702183"/>
            <a:ext cx="1089920" cy="155317"/>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250" idx="6"/>
          </p:cNvCxnSpPr>
          <p:nvPr/>
        </p:nvCxnSpPr>
        <p:spPr>
          <a:xfrm flipV="1">
            <a:off x="5410200" y="2731532"/>
            <a:ext cx="1383160" cy="1116568"/>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728720" y="2819400"/>
            <a:ext cx="129280" cy="1339336"/>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256" idx="7"/>
          </p:cNvCxnSpPr>
          <p:nvPr/>
        </p:nvCxnSpPr>
        <p:spPr>
          <a:xfrm flipH="1" flipV="1">
            <a:off x="7077510" y="2779841"/>
            <a:ext cx="835967" cy="2175074"/>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257" idx="7"/>
          </p:cNvCxnSpPr>
          <p:nvPr/>
        </p:nvCxnSpPr>
        <p:spPr>
          <a:xfrm flipH="1" flipV="1">
            <a:off x="7495493" y="2779841"/>
            <a:ext cx="1273077" cy="3013274"/>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458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lstStyle/>
          <a:p>
            <a:r>
              <a:rPr lang="en-US" dirty="0" smtClean="0"/>
              <a:t>Represent the </a:t>
            </a:r>
            <a:r>
              <a:rPr lang="en-US" dirty="0"/>
              <a:t>hospital </a:t>
            </a:r>
            <a:r>
              <a:rPr lang="en-US" dirty="0" smtClean="0"/>
              <a:t>database</a:t>
            </a:r>
            <a:r>
              <a:rPr lang="en-US" dirty="0"/>
              <a:t> </a:t>
            </a:r>
            <a:r>
              <a:rPr lang="en-US" dirty="0" smtClean="0"/>
              <a:t>entities in the form of ER diagram. </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19</a:t>
            </a:fld>
            <a:endParaRPr lang="en-US"/>
          </a:p>
        </p:txBody>
      </p:sp>
    </p:spTree>
    <p:extLst>
      <p:ext uri="{BB962C8B-B14F-4D97-AF65-F5344CB8AC3E}">
        <p14:creationId xmlns:p14="http://schemas.microsoft.com/office/powerpoint/2010/main" val="2969429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21006" y="76200"/>
            <a:ext cx="7772400" cy="762000"/>
          </a:xfrm>
        </p:spPr>
        <p:txBody>
          <a:bodyPr/>
          <a:lstStyle/>
          <a:p>
            <a:pPr eaLnBrk="1" hangingPunct="1"/>
            <a:r>
              <a:rPr lang="en-US" dirty="0" smtClean="0"/>
              <a:t>Limitation of file</a:t>
            </a:r>
          </a:p>
        </p:txBody>
      </p:sp>
      <p:sp>
        <p:nvSpPr>
          <p:cNvPr id="6148" name="Rectangle 3"/>
          <p:cNvSpPr>
            <a:spLocks noGrp="1" noChangeArrowheads="1"/>
          </p:cNvSpPr>
          <p:nvPr>
            <p:ph idx="1"/>
          </p:nvPr>
        </p:nvSpPr>
        <p:spPr>
          <a:xfrm>
            <a:off x="228600" y="1295400"/>
            <a:ext cx="8534400" cy="4648200"/>
          </a:xfrm>
        </p:spPr>
        <p:txBody>
          <a:bodyPr/>
          <a:lstStyle/>
          <a:p>
            <a:pPr eaLnBrk="1" hangingPunct="1"/>
            <a:r>
              <a:rPr lang="en-US" dirty="0" smtClean="0">
                <a:solidFill>
                  <a:schemeClr val="bg2">
                    <a:lumMod val="50000"/>
                  </a:schemeClr>
                </a:solidFill>
              </a:rPr>
              <a:t>No mechanism to ensure </a:t>
            </a:r>
            <a:r>
              <a:rPr lang="en-US" i="1" dirty="0">
                <a:solidFill>
                  <a:schemeClr val="bg2">
                    <a:lumMod val="50000"/>
                  </a:schemeClr>
                </a:solidFill>
              </a:rPr>
              <a:t>non-re</a:t>
            </a:r>
            <a:r>
              <a:rPr lang="en-US" i="1" dirty="0" smtClean="0">
                <a:solidFill>
                  <a:schemeClr val="bg2">
                    <a:lumMod val="50000"/>
                  </a:schemeClr>
                </a:solidFill>
              </a:rPr>
              <a:t>dundant data</a:t>
            </a:r>
            <a:r>
              <a:rPr lang="en-US" dirty="0" smtClean="0">
                <a:solidFill>
                  <a:schemeClr val="bg2">
                    <a:lumMod val="50000"/>
                  </a:schemeClr>
                </a:solidFill>
              </a:rPr>
              <a:t>. </a:t>
            </a:r>
          </a:p>
          <a:p>
            <a:r>
              <a:rPr lang="en-US" dirty="0">
                <a:solidFill>
                  <a:schemeClr val="bg2">
                    <a:lumMod val="50000"/>
                  </a:schemeClr>
                </a:solidFill>
              </a:rPr>
              <a:t>No mechanism to ensure </a:t>
            </a:r>
            <a:r>
              <a:rPr lang="en-US" i="1" dirty="0">
                <a:solidFill>
                  <a:schemeClr val="bg2">
                    <a:lumMod val="50000"/>
                  </a:schemeClr>
                </a:solidFill>
              </a:rPr>
              <a:t>data consistency</a:t>
            </a:r>
            <a:r>
              <a:rPr lang="en-US" dirty="0" smtClean="0">
                <a:solidFill>
                  <a:schemeClr val="bg2">
                    <a:lumMod val="50000"/>
                  </a:schemeClr>
                </a:solidFill>
              </a:rPr>
              <a:t>. </a:t>
            </a:r>
          </a:p>
          <a:p>
            <a:r>
              <a:rPr lang="en-US" dirty="0" smtClean="0">
                <a:solidFill>
                  <a:schemeClr val="bg2">
                    <a:lumMod val="50000"/>
                  </a:schemeClr>
                </a:solidFill>
              </a:rPr>
              <a:t>Maintenance of relationship is not possible.</a:t>
            </a:r>
          </a:p>
          <a:p>
            <a:r>
              <a:rPr lang="en-US" dirty="0" smtClean="0">
                <a:solidFill>
                  <a:schemeClr val="bg2">
                    <a:lumMod val="50000"/>
                  </a:schemeClr>
                </a:solidFill>
              </a:rPr>
              <a:t>There is no mechanism for a recovery after system crash.</a:t>
            </a:r>
          </a:p>
          <a:p>
            <a:pPr marL="0" indent="0">
              <a:lnSpc>
                <a:spcPct val="150000"/>
              </a:lnSpc>
              <a:buNone/>
            </a:pPr>
            <a:endParaRPr lang="en-US" dirty="0" smtClean="0">
              <a:solidFill>
                <a:schemeClr val="bg2">
                  <a:lumMod val="50000"/>
                </a:schemeClr>
              </a:solidFill>
            </a:endParaRPr>
          </a:p>
          <a:p>
            <a:pPr eaLnBrk="1" hangingPunct="1">
              <a:lnSpc>
                <a:spcPct val="150000"/>
              </a:lnSpc>
            </a:pPr>
            <a:r>
              <a:rPr lang="en-US" dirty="0" smtClean="0">
                <a:solidFill>
                  <a:schemeClr val="bg2">
                    <a:lumMod val="50000"/>
                  </a:schemeClr>
                </a:solidFill>
              </a:rPr>
              <a:t>To make the above features work with files, application has to be written and many may need complex code.</a:t>
            </a:r>
          </a:p>
          <a:p>
            <a:pPr marL="0" indent="0" eaLnBrk="1" hangingPunct="1">
              <a:lnSpc>
                <a:spcPct val="150000"/>
              </a:lnSpc>
              <a:buNone/>
            </a:pPr>
            <a:endParaRPr lang="en-US" dirty="0" smtClean="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a:t>
            </a:fld>
            <a:endParaRPr lang="en-US"/>
          </a:p>
        </p:txBody>
      </p:sp>
    </p:spTree>
    <p:extLst>
      <p:ext uri="{BB962C8B-B14F-4D97-AF65-F5344CB8AC3E}">
        <p14:creationId xmlns:p14="http://schemas.microsoft.com/office/powerpoint/2010/main" val="59416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04800" y="0"/>
            <a:ext cx="7772400" cy="838200"/>
          </a:xfrm>
        </p:spPr>
        <p:txBody>
          <a:bodyPr/>
          <a:lstStyle/>
          <a:p>
            <a:pPr eaLnBrk="1" hangingPunct="1"/>
            <a:r>
              <a:rPr lang="en-US" dirty="0" smtClean="0"/>
              <a:t>Relationship</a:t>
            </a:r>
          </a:p>
        </p:txBody>
      </p:sp>
      <p:sp>
        <p:nvSpPr>
          <p:cNvPr id="11268" name="Rectangle 3"/>
          <p:cNvSpPr>
            <a:spLocks noGrp="1" noChangeArrowheads="1"/>
          </p:cNvSpPr>
          <p:nvPr>
            <p:ph idx="1"/>
          </p:nvPr>
        </p:nvSpPr>
        <p:spPr>
          <a:xfrm>
            <a:off x="228600" y="1295400"/>
            <a:ext cx="8229600" cy="4724400"/>
          </a:xfrm>
        </p:spPr>
        <p:txBody>
          <a:bodyPr/>
          <a:lstStyle/>
          <a:p>
            <a:pPr eaLnBrk="1" hangingPunct="1"/>
            <a:r>
              <a:rPr lang="en-US" dirty="0"/>
              <a:t>Relationship is the association between entities or entity sets. For example between two entities student and course, the relationship is a course enrolls for many students.</a:t>
            </a:r>
          </a:p>
          <a:p>
            <a:pPr eaLnBrk="1" hangingPunct="1"/>
            <a:r>
              <a:rPr lang="en-US" dirty="0"/>
              <a:t>Relationships may or may not also have attributes. For example, if we were to maintain enrollment date, then the relation enrolls will have an attribute enrollment-date.</a:t>
            </a:r>
          </a:p>
          <a:p>
            <a:pPr eaLnBrk="1" hangingPunct="1"/>
            <a:r>
              <a:rPr lang="en-US" dirty="0"/>
              <a:t>Relationship set is a collection of similar relationships. </a:t>
            </a:r>
            <a:endParaRPr lang="en-US" dirty="0" smtClean="0"/>
          </a:p>
          <a:p>
            <a:pPr eaLnBrk="1" hangingPunct="1"/>
            <a:r>
              <a:rPr lang="en-US" dirty="0" smtClean="0"/>
              <a:t>Types:</a:t>
            </a:r>
          </a:p>
          <a:p>
            <a:pPr lvl="1"/>
            <a:r>
              <a:rPr lang="en-US" sz="2000" dirty="0">
                <a:ea typeface="+mn-ea"/>
                <a:cs typeface="+mn-cs"/>
              </a:rPr>
              <a:t>Binary</a:t>
            </a:r>
          </a:p>
          <a:p>
            <a:pPr lvl="1"/>
            <a:r>
              <a:rPr lang="en-US" sz="2000" dirty="0" smtClean="0">
                <a:ea typeface="+mn-ea"/>
                <a:cs typeface="+mn-cs"/>
              </a:rPr>
              <a:t>Ternary</a:t>
            </a:r>
            <a:endParaRPr lang="en-US" sz="2000" dirty="0">
              <a:ea typeface="+mn-ea"/>
              <a:cs typeface="+mn-cs"/>
            </a:endParaRPr>
          </a:p>
          <a:p>
            <a:pPr lvl="1"/>
            <a:r>
              <a:rPr lang="en-US" sz="2000" dirty="0">
                <a:ea typeface="+mn-ea"/>
                <a:cs typeface="+mn-cs"/>
              </a:rPr>
              <a:t>Unary</a:t>
            </a:r>
          </a:p>
          <a:p>
            <a:pPr eaLnBrk="1" hangingPunct="1">
              <a:buClr>
                <a:schemeClr val="tx2"/>
              </a:buClr>
            </a:pPr>
            <a:endParaRPr lang="en-US" dirty="0" smtClean="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20</a:t>
            </a:fld>
            <a:endParaRPr lang="en-US"/>
          </a:p>
        </p:txBody>
      </p:sp>
    </p:spTree>
    <p:extLst>
      <p:ext uri="{BB962C8B-B14F-4D97-AF65-F5344CB8AC3E}">
        <p14:creationId xmlns:p14="http://schemas.microsoft.com/office/powerpoint/2010/main" val="1300436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28600" y="30480"/>
            <a:ext cx="7772400" cy="762000"/>
          </a:xfrm>
        </p:spPr>
        <p:txBody>
          <a:bodyPr/>
          <a:lstStyle/>
          <a:p>
            <a:pPr eaLnBrk="1" hangingPunct="1"/>
            <a:r>
              <a:rPr lang="en-US" dirty="0"/>
              <a:t>Binary Relationship </a:t>
            </a:r>
            <a:r>
              <a:rPr lang="en-US" dirty="0" smtClean="0"/>
              <a:t>– One to One</a:t>
            </a:r>
            <a:endParaRPr lang="en-US" dirty="0"/>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21</a:t>
            </a:fld>
            <a:endParaRPr lang="en-US"/>
          </a:p>
        </p:txBody>
      </p:sp>
      <p:sp>
        <p:nvSpPr>
          <p:cNvPr id="12292" name="Text Box 4"/>
          <p:cNvSpPr txBox="1">
            <a:spLocks noChangeArrowheads="1"/>
          </p:cNvSpPr>
          <p:nvPr/>
        </p:nvSpPr>
        <p:spPr bwMode="auto">
          <a:xfrm>
            <a:off x="723900" y="306324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Subject</a:t>
            </a:r>
          </a:p>
        </p:txBody>
      </p:sp>
      <p:sp>
        <p:nvSpPr>
          <p:cNvPr id="12293" name="Line 5"/>
          <p:cNvSpPr>
            <a:spLocks noChangeShapeType="1"/>
          </p:cNvSpPr>
          <p:nvPr/>
        </p:nvSpPr>
        <p:spPr bwMode="auto">
          <a:xfrm>
            <a:off x="1985784" y="3291840"/>
            <a:ext cx="14051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 name="Rectangle 6"/>
          <p:cNvSpPr>
            <a:spLocks noChangeArrowheads="1"/>
          </p:cNvSpPr>
          <p:nvPr/>
        </p:nvSpPr>
        <p:spPr bwMode="auto">
          <a:xfrm rot="2711679">
            <a:off x="3633788" y="2644140"/>
            <a:ext cx="12954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5" name="Text Box 7"/>
          <p:cNvSpPr txBox="1">
            <a:spLocks noChangeArrowheads="1"/>
          </p:cNvSpPr>
          <p:nvPr/>
        </p:nvSpPr>
        <p:spPr bwMode="auto">
          <a:xfrm>
            <a:off x="3390900" y="3063240"/>
            <a:ext cx="1569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Is Taught</a:t>
            </a:r>
          </a:p>
        </p:txBody>
      </p:sp>
      <p:sp>
        <p:nvSpPr>
          <p:cNvPr id="12296" name="Text Box 8"/>
          <p:cNvSpPr txBox="1">
            <a:spLocks noChangeArrowheads="1"/>
          </p:cNvSpPr>
          <p:nvPr/>
        </p:nvSpPr>
        <p:spPr bwMode="auto">
          <a:xfrm>
            <a:off x="6362700" y="2991803"/>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Teacher</a:t>
            </a:r>
          </a:p>
        </p:txBody>
      </p:sp>
      <p:sp>
        <p:nvSpPr>
          <p:cNvPr id="12297" name="Line 9"/>
          <p:cNvSpPr>
            <a:spLocks noChangeShapeType="1"/>
          </p:cNvSpPr>
          <p:nvPr/>
        </p:nvSpPr>
        <p:spPr bwMode="auto">
          <a:xfrm>
            <a:off x="5219700" y="329184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Oval 10"/>
          <p:cNvSpPr>
            <a:spLocks noChangeArrowheads="1"/>
          </p:cNvSpPr>
          <p:nvPr/>
        </p:nvSpPr>
        <p:spPr bwMode="auto">
          <a:xfrm>
            <a:off x="6819900" y="1767840"/>
            <a:ext cx="17526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teacherId</a:t>
            </a:r>
          </a:p>
        </p:txBody>
      </p:sp>
      <p:sp>
        <p:nvSpPr>
          <p:cNvPr id="12299" name="Oval 11"/>
          <p:cNvSpPr>
            <a:spLocks noChangeArrowheads="1"/>
          </p:cNvSpPr>
          <p:nvPr/>
        </p:nvSpPr>
        <p:spPr bwMode="auto">
          <a:xfrm>
            <a:off x="7353300" y="4282440"/>
            <a:ext cx="1295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12300" name="Oval 12"/>
          <p:cNvSpPr>
            <a:spLocks noChangeArrowheads="1"/>
          </p:cNvSpPr>
          <p:nvPr/>
        </p:nvSpPr>
        <p:spPr bwMode="auto">
          <a:xfrm>
            <a:off x="5116133" y="41910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address</a:t>
            </a:r>
          </a:p>
        </p:txBody>
      </p:sp>
      <p:sp>
        <p:nvSpPr>
          <p:cNvPr id="12301" name="Line 13"/>
          <p:cNvSpPr>
            <a:spLocks noChangeShapeType="1"/>
          </p:cNvSpPr>
          <p:nvPr/>
        </p:nvSpPr>
        <p:spPr bwMode="auto">
          <a:xfrm flipH="1">
            <a:off x="1354842" y="3463350"/>
            <a:ext cx="0" cy="476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Oval 15"/>
          <p:cNvSpPr>
            <a:spLocks noChangeArrowheads="1"/>
          </p:cNvSpPr>
          <p:nvPr/>
        </p:nvSpPr>
        <p:spPr bwMode="auto">
          <a:xfrm>
            <a:off x="419100" y="3939540"/>
            <a:ext cx="1887994"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subId</a:t>
            </a:r>
          </a:p>
        </p:txBody>
      </p:sp>
      <p:sp>
        <p:nvSpPr>
          <p:cNvPr id="12303" name="Oval 17"/>
          <p:cNvSpPr>
            <a:spLocks noChangeArrowheads="1"/>
          </p:cNvSpPr>
          <p:nvPr/>
        </p:nvSpPr>
        <p:spPr bwMode="auto">
          <a:xfrm>
            <a:off x="419100" y="207264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title</a:t>
            </a:r>
          </a:p>
        </p:txBody>
      </p:sp>
      <p:sp>
        <p:nvSpPr>
          <p:cNvPr id="12304" name="Line 18"/>
          <p:cNvSpPr>
            <a:spLocks noChangeShapeType="1"/>
          </p:cNvSpPr>
          <p:nvPr/>
        </p:nvSpPr>
        <p:spPr bwMode="auto">
          <a:xfrm flipV="1">
            <a:off x="7277100" y="245364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19"/>
          <p:cNvSpPr>
            <a:spLocks noChangeShapeType="1"/>
          </p:cNvSpPr>
          <p:nvPr/>
        </p:nvSpPr>
        <p:spPr bwMode="auto">
          <a:xfrm flipH="1">
            <a:off x="6219162" y="3391913"/>
            <a:ext cx="754104" cy="8159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20"/>
          <p:cNvSpPr>
            <a:spLocks noChangeShapeType="1"/>
          </p:cNvSpPr>
          <p:nvPr/>
        </p:nvSpPr>
        <p:spPr bwMode="auto">
          <a:xfrm>
            <a:off x="7353300" y="342138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Text Box 21"/>
          <p:cNvSpPr txBox="1">
            <a:spLocks noChangeArrowheads="1"/>
          </p:cNvSpPr>
          <p:nvPr/>
        </p:nvSpPr>
        <p:spPr bwMode="auto">
          <a:xfrm>
            <a:off x="2332327" y="2802374"/>
            <a:ext cx="322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latin typeface="Courier New" pitchFamily="49" charset="0"/>
              </a:rPr>
              <a:t>1</a:t>
            </a:r>
          </a:p>
        </p:txBody>
      </p:sp>
      <p:sp>
        <p:nvSpPr>
          <p:cNvPr id="12308" name="Text Box 22"/>
          <p:cNvSpPr txBox="1">
            <a:spLocks noChangeArrowheads="1"/>
          </p:cNvSpPr>
          <p:nvPr/>
        </p:nvSpPr>
        <p:spPr bwMode="auto">
          <a:xfrm>
            <a:off x="6057900" y="2707640"/>
            <a:ext cx="322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latin typeface="Courier New" pitchFamily="49" charset="0"/>
              </a:rPr>
              <a:t>1</a:t>
            </a:r>
          </a:p>
        </p:txBody>
      </p:sp>
      <p:sp>
        <p:nvSpPr>
          <p:cNvPr id="12309" name="Text Box 23"/>
          <p:cNvSpPr txBox="1">
            <a:spLocks noChangeArrowheads="1"/>
          </p:cNvSpPr>
          <p:nvPr/>
        </p:nvSpPr>
        <p:spPr bwMode="auto">
          <a:xfrm>
            <a:off x="1485900" y="5425440"/>
            <a:ext cx="18533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Relationship</a:t>
            </a:r>
            <a:r>
              <a:rPr lang="en-US" b="1" dirty="0">
                <a:latin typeface="Arial Narrow" pitchFamily="34" charset="0"/>
              </a:rPr>
              <a:t> </a:t>
            </a:r>
            <a:r>
              <a:rPr lang="en-US" dirty="0">
                <a:solidFill>
                  <a:srgbClr val="007800"/>
                </a:solidFill>
                <a:latin typeface="+mj-lt"/>
              </a:rPr>
              <a:t>Set</a:t>
            </a:r>
          </a:p>
        </p:txBody>
      </p:sp>
      <p:sp>
        <p:nvSpPr>
          <p:cNvPr id="12310" name="Text Box 25"/>
          <p:cNvSpPr txBox="1">
            <a:spLocks noChangeArrowheads="1"/>
          </p:cNvSpPr>
          <p:nvPr/>
        </p:nvSpPr>
        <p:spPr bwMode="auto">
          <a:xfrm>
            <a:off x="2705100" y="1767840"/>
            <a:ext cx="23903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Mapping/Connectivity</a:t>
            </a:r>
          </a:p>
        </p:txBody>
      </p:sp>
      <p:sp>
        <p:nvSpPr>
          <p:cNvPr id="12312" name="Line 27"/>
          <p:cNvSpPr>
            <a:spLocks noChangeShapeType="1"/>
          </p:cNvSpPr>
          <p:nvPr/>
        </p:nvSpPr>
        <p:spPr bwMode="auto">
          <a:xfrm flipV="1">
            <a:off x="1485900" y="260604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 name="Straight Arrow Connector 4"/>
          <p:cNvCxnSpPr/>
          <p:nvPr/>
        </p:nvCxnSpPr>
        <p:spPr>
          <a:xfrm flipV="1">
            <a:off x="2625930" y="2137172"/>
            <a:ext cx="764970" cy="678478"/>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2308" idx="1"/>
          </p:cNvCxnSpPr>
          <p:nvPr/>
        </p:nvCxnSpPr>
        <p:spPr>
          <a:xfrm flipH="1" flipV="1">
            <a:off x="4337051" y="2137172"/>
            <a:ext cx="1720849" cy="755134"/>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630749" y="3520440"/>
            <a:ext cx="1544981" cy="19812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95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ChangeArrowheads="1"/>
          </p:cNvSpPr>
          <p:nvPr/>
        </p:nvSpPr>
        <p:spPr bwMode="auto">
          <a:xfrm>
            <a:off x="228600" y="228600"/>
            <a:ext cx="8458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mj-lt"/>
                <a:ea typeface="+mj-ea"/>
                <a:cs typeface="+mj-cs"/>
              </a:rPr>
              <a:t>Binary Relationship </a:t>
            </a:r>
            <a:r>
              <a:rPr lang="en-US" sz="3200" b="1" dirty="0" smtClean="0">
                <a:solidFill>
                  <a:schemeClr val="bg1"/>
                </a:solidFill>
                <a:latin typeface="+mj-lt"/>
                <a:ea typeface="+mj-ea"/>
                <a:cs typeface="+mj-cs"/>
              </a:rPr>
              <a:t>– One to Many</a:t>
            </a:r>
            <a:endParaRPr lang="en-US" sz="3200" b="1" dirty="0">
              <a:solidFill>
                <a:schemeClr val="bg1"/>
              </a:solidFill>
              <a:latin typeface="+mj-lt"/>
              <a:ea typeface="+mj-ea"/>
              <a:cs typeface="+mj-cs"/>
            </a:endParaRPr>
          </a:p>
        </p:txBody>
      </p:sp>
      <p:sp>
        <p:nvSpPr>
          <p:cNvPr id="13316" name="Text Box 5"/>
          <p:cNvSpPr txBox="1">
            <a:spLocks noChangeArrowheads="1"/>
          </p:cNvSpPr>
          <p:nvPr/>
        </p:nvSpPr>
        <p:spPr bwMode="auto">
          <a:xfrm>
            <a:off x="685800" y="28194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Courses</a:t>
            </a:r>
          </a:p>
        </p:txBody>
      </p:sp>
      <p:sp>
        <p:nvSpPr>
          <p:cNvPr id="13317" name="Line 6"/>
          <p:cNvSpPr>
            <a:spLocks noChangeShapeType="1"/>
          </p:cNvSpPr>
          <p:nvPr/>
        </p:nvSpPr>
        <p:spPr bwMode="auto">
          <a:xfrm>
            <a:off x="1947684" y="3048000"/>
            <a:ext cx="14051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18" name="Rectangle 7"/>
          <p:cNvSpPr>
            <a:spLocks noChangeArrowheads="1"/>
          </p:cNvSpPr>
          <p:nvPr/>
        </p:nvSpPr>
        <p:spPr bwMode="auto">
          <a:xfrm rot="2711679">
            <a:off x="3581400" y="2438400"/>
            <a:ext cx="1219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13319" name="Text Box 8"/>
          <p:cNvSpPr txBox="1">
            <a:spLocks noChangeArrowheads="1"/>
          </p:cNvSpPr>
          <p:nvPr/>
        </p:nvSpPr>
        <p:spPr bwMode="auto">
          <a:xfrm>
            <a:off x="3810000" y="2819400"/>
            <a:ext cx="800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smtClean="0">
                <a:latin typeface="Courier New" pitchFamily="49" charset="0"/>
              </a:rPr>
              <a:t>Have</a:t>
            </a:r>
            <a:endParaRPr lang="en-US" sz="2000" b="1" dirty="0">
              <a:latin typeface="Courier New" pitchFamily="49" charset="0"/>
            </a:endParaRPr>
          </a:p>
        </p:txBody>
      </p:sp>
      <p:sp>
        <p:nvSpPr>
          <p:cNvPr id="13320" name="Text Box 9"/>
          <p:cNvSpPr txBox="1">
            <a:spLocks noChangeArrowheads="1"/>
          </p:cNvSpPr>
          <p:nvPr/>
        </p:nvSpPr>
        <p:spPr bwMode="auto">
          <a:xfrm>
            <a:off x="6324600" y="27479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Students</a:t>
            </a:r>
          </a:p>
        </p:txBody>
      </p:sp>
      <p:sp>
        <p:nvSpPr>
          <p:cNvPr id="13321" name="Line 10"/>
          <p:cNvSpPr>
            <a:spLocks noChangeShapeType="1"/>
          </p:cNvSpPr>
          <p:nvPr/>
        </p:nvSpPr>
        <p:spPr bwMode="auto">
          <a:xfrm>
            <a:off x="5029200" y="3048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22" name="Oval 11"/>
          <p:cNvSpPr>
            <a:spLocks noChangeArrowheads="1"/>
          </p:cNvSpPr>
          <p:nvPr/>
        </p:nvSpPr>
        <p:spPr bwMode="auto">
          <a:xfrm>
            <a:off x="7086600" y="16764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regNo</a:t>
            </a:r>
          </a:p>
        </p:txBody>
      </p:sp>
      <p:sp>
        <p:nvSpPr>
          <p:cNvPr id="13323" name="Oval 12"/>
          <p:cNvSpPr>
            <a:spLocks noChangeArrowheads="1"/>
          </p:cNvSpPr>
          <p:nvPr/>
        </p:nvSpPr>
        <p:spPr bwMode="auto">
          <a:xfrm>
            <a:off x="7315200" y="4038600"/>
            <a:ext cx="1295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13324" name="Oval 13"/>
          <p:cNvSpPr>
            <a:spLocks noChangeArrowheads="1"/>
          </p:cNvSpPr>
          <p:nvPr/>
        </p:nvSpPr>
        <p:spPr bwMode="auto">
          <a:xfrm>
            <a:off x="4876800" y="40386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address</a:t>
            </a:r>
          </a:p>
        </p:txBody>
      </p:sp>
      <p:sp>
        <p:nvSpPr>
          <p:cNvPr id="13325" name="Line 14"/>
          <p:cNvSpPr>
            <a:spLocks noChangeShapeType="1"/>
          </p:cNvSpPr>
          <p:nvPr/>
        </p:nvSpPr>
        <p:spPr bwMode="auto">
          <a:xfrm flipH="1">
            <a:off x="800100" y="321951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26" name="Line 15"/>
          <p:cNvSpPr>
            <a:spLocks noChangeShapeType="1"/>
          </p:cNvSpPr>
          <p:nvPr/>
        </p:nvSpPr>
        <p:spPr bwMode="auto">
          <a:xfrm>
            <a:off x="1676400" y="3242370"/>
            <a:ext cx="990600" cy="5295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27" name="Oval 16"/>
          <p:cNvSpPr>
            <a:spLocks noChangeArrowheads="1"/>
          </p:cNvSpPr>
          <p:nvPr/>
        </p:nvSpPr>
        <p:spPr bwMode="auto">
          <a:xfrm>
            <a:off x="137160" y="36053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streamId</a:t>
            </a:r>
          </a:p>
        </p:txBody>
      </p:sp>
      <p:sp>
        <p:nvSpPr>
          <p:cNvPr id="13328" name="Oval 17"/>
          <p:cNvSpPr>
            <a:spLocks noChangeArrowheads="1"/>
          </p:cNvSpPr>
          <p:nvPr/>
        </p:nvSpPr>
        <p:spPr bwMode="auto">
          <a:xfrm>
            <a:off x="2439402" y="36815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title</a:t>
            </a:r>
          </a:p>
        </p:txBody>
      </p:sp>
      <p:sp>
        <p:nvSpPr>
          <p:cNvPr id="13329" name="Oval 18"/>
          <p:cNvSpPr>
            <a:spLocks noChangeArrowheads="1"/>
          </p:cNvSpPr>
          <p:nvPr/>
        </p:nvSpPr>
        <p:spPr bwMode="auto">
          <a:xfrm>
            <a:off x="381000" y="1828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noOfSems</a:t>
            </a:r>
          </a:p>
        </p:txBody>
      </p:sp>
      <p:sp>
        <p:nvSpPr>
          <p:cNvPr id="13330" name="Line 19"/>
          <p:cNvSpPr>
            <a:spLocks noChangeShapeType="1"/>
          </p:cNvSpPr>
          <p:nvPr/>
        </p:nvSpPr>
        <p:spPr bwMode="auto">
          <a:xfrm flipV="1">
            <a:off x="7239000" y="2209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31" name="Line 20"/>
          <p:cNvSpPr>
            <a:spLocks noChangeShapeType="1"/>
          </p:cNvSpPr>
          <p:nvPr/>
        </p:nvSpPr>
        <p:spPr bwMode="auto">
          <a:xfrm flipH="1">
            <a:off x="5791200" y="32766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32" name="Line 21"/>
          <p:cNvSpPr>
            <a:spLocks noChangeShapeType="1"/>
          </p:cNvSpPr>
          <p:nvPr/>
        </p:nvSpPr>
        <p:spPr bwMode="auto">
          <a:xfrm>
            <a:off x="7391400" y="32766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33" name="Text Box 22"/>
          <p:cNvSpPr txBox="1">
            <a:spLocks noChangeArrowheads="1"/>
          </p:cNvSpPr>
          <p:nvPr/>
        </p:nvSpPr>
        <p:spPr bwMode="auto">
          <a:xfrm>
            <a:off x="2270125" y="2428875"/>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1</a:t>
            </a:r>
          </a:p>
        </p:txBody>
      </p:sp>
      <p:sp>
        <p:nvSpPr>
          <p:cNvPr id="13334" name="Text Box 23"/>
          <p:cNvSpPr txBox="1">
            <a:spLocks noChangeArrowheads="1"/>
          </p:cNvSpPr>
          <p:nvPr/>
        </p:nvSpPr>
        <p:spPr bwMode="auto">
          <a:xfrm>
            <a:off x="6019800" y="24638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N</a:t>
            </a:r>
          </a:p>
        </p:txBody>
      </p:sp>
      <p:sp>
        <p:nvSpPr>
          <p:cNvPr id="13335" name="Text Box 24"/>
          <p:cNvSpPr txBox="1">
            <a:spLocks noChangeArrowheads="1"/>
          </p:cNvSpPr>
          <p:nvPr/>
        </p:nvSpPr>
        <p:spPr bwMode="auto">
          <a:xfrm>
            <a:off x="2399799" y="5212080"/>
            <a:ext cx="18582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Relationship</a:t>
            </a:r>
            <a:r>
              <a:rPr lang="en-US" sz="2000" b="1" dirty="0">
                <a:latin typeface="Arial Narrow" pitchFamily="34" charset="0"/>
              </a:rPr>
              <a:t> </a:t>
            </a:r>
            <a:r>
              <a:rPr lang="en-US" dirty="0">
                <a:solidFill>
                  <a:srgbClr val="007800"/>
                </a:solidFill>
                <a:latin typeface="+mj-lt"/>
              </a:rPr>
              <a:t>Set</a:t>
            </a:r>
          </a:p>
        </p:txBody>
      </p:sp>
      <p:sp>
        <p:nvSpPr>
          <p:cNvPr id="13337" name="Text Box 26"/>
          <p:cNvSpPr txBox="1">
            <a:spLocks noChangeArrowheads="1"/>
          </p:cNvSpPr>
          <p:nvPr/>
        </p:nvSpPr>
        <p:spPr bwMode="auto">
          <a:xfrm>
            <a:off x="2667000" y="1524000"/>
            <a:ext cx="23903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Mapping/Connectivity</a:t>
            </a:r>
          </a:p>
        </p:txBody>
      </p:sp>
      <p:sp>
        <p:nvSpPr>
          <p:cNvPr id="13339" name="Line 28"/>
          <p:cNvSpPr>
            <a:spLocks noChangeShapeType="1"/>
          </p:cNvSpPr>
          <p:nvPr/>
        </p:nvSpPr>
        <p:spPr bwMode="auto">
          <a:xfrm flipV="1">
            <a:off x="1447800" y="2362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 name="Slide Number Placeholder 2"/>
          <p:cNvSpPr>
            <a:spLocks noGrp="1"/>
          </p:cNvSpPr>
          <p:nvPr>
            <p:ph type="sldNum" sz="quarter" idx="12"/>
          </p:nvPr>
        </p:nvSpPr>
        <p:spPr/>
        <p:txBody>
          <a:bodyPr/>
          <a:lstStyle/>
          <a:p>
            <a:pPr>
              <a:defRPr/>
            </a:pPr>
            <a:fld id="{5A978005-0B46-4EB8-BF5A-0F5A6AFDD8F4}" type="slidenum">
              <a:rPr lang="en-US" smtClean="0"/>
              <a:pPr>
                <a:defRPr/>
              </a:pPr>
              <a:t>22</a:t>
            </a:fld>
            <a:endParaRPr lang="en-US"/>
          </a:p>
        </p:txBody>
      </p:sp>
      <p:cxnSp>
        <p:nvCxnSpPr>
          <p:cNvPr id="5" name="Straight Arrow Connector 4"/>
          <p:cNvCxnSpPr/>
          <p:nvPr/>
        </p:nvCxnSpPr>
        <p:spPr>
          <a:xfrm flipV="1">
            <a:off x="2608679" y="1943100"/>
            <a:ext cx="592723" cy="5334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334" idx="1"/>
          </p:cNvCxnSpPr>
          <p:nvPr/>
        </p:nvCxnSpPr>
        <p:spPr>
          <a:xfrm flipH="1" flipV="1">
            <a:off x="4457700" y="1828800"/>
            <a:ext cx="1562100" cy="835055"/>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657600" y="3948200"/>
            <a:ext cx="533400" cy="12334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47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ChangeArrowheads="1"/>
          </p:cNvSpPr>
          <p:nvPr/>
        </p:nvSpPr>
        <p:spPr bwMode="auto">
          <a:xfrm>
            <a:off x="2286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mj-lt"/>
                <a:ea typeface="+mj-ea"/>
                <a:cs typeface="+mj-cs"/>
              </a:rPr>
              <a:t>Binary Relationship </a:t>
            </a:r>
            <a:r>
              <a:rPr lang="en-US" sz="3200" b="1" dirty="0" smtClean="0">
                <a:solidFill>
                  <a:schemeClr val="bg1"/>
                </a:solidFill>
                <a:latin typeface="+mj-lt"/>
                <a:ea typeface="+mj-ea"/>
                <a:cs typeface="+mj-cs"/>
              </a:rPr>
              <a:t>– Many to Many</a:t>
            </a:r>
            <a:endParaRPr lang="en-US" sz="3200" b="1" dirty="0">
              <a:solidFill>
                <a:schemeClr val="bg1"/>
              </a:solidFill>
              <a:latin typeface="+mj-lt"/>
              <a:ea typeface="+mj-ea"/>
              <a:cs typeface="+mj-cs"/>
            </a:endParaRPr>
          </a:p>
        </p:txBody>
      </p:sp>
      <p:sp>
        <p:nvSpPr>
          <p:cNvPr id="14340" name="Text Box 5"/>
          <p:cNvSpPr txBox="1">
            <a:spLocks noChangeArrowheads="1"/>
          </p:cNvSpPr>
          <p:nvPr/>
        </p:nvSpPr>
        <p:spPr bwMode="auto">
          <a:xfrm>
            <a:off x="685800" y="332890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Customer</a:t>
            </a:r>
          </a:p>
        </p:txBody>
      </p:sp>
      <p:sp>
        <p:nvSpPr>
          <p:cNvPr id="14341" name="Line 6"/>
          <p:cNvSpPr>
            <a:spLocks noChangeShapeType="1"/>
          </p:cNvSpPr>
          <p:nvPr/>
        </p:nvSpPr>
        <p:spPr bwMode="auto">
          <a:xfrm>
            <a:off x="2101572" y="3557500"/>
            <a:ext cx="12512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42" name="Rectangle 7"/>
          <p:cNvSpPr>
            <a:spLocks noChangeArrowheads="1"/>
          </p:cNvSpPr>
          <p:nvPr/>
        </p:nvSpPr>
        <p:spPr bwMode="auto">
          <a:xfrm rot="2711679">
            <a:off x="3581400" y="2947900"/>
            <a:ext cx="1219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b="1">
              <a:latin typeface="Courier New" pitchFamily="49" charset="0"/>
              <a:cs typeface="Courier New" pitchFamily="49" charset="0"/>
            </a:endParaRPr>
          </a:p>
        </p:txBody>
      </p:sp>
      <p:sp>
        <p:nvSpPr>
          <p:cNvPr id="14343" name="Text Box 9"/>
          <p:cNvSpPr txBox="1">
            <a:spLocks noChangeArrowheads="1"/>
          </p:cNvSpPr>
          <p:nvPr/>
        </p:nvSpPr>
        <p:spPr bwMode="auto">
          <a:xfrm>
            <a:off x="6324600" y="3257463"/>
            <a:ext cx="2031325"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Bank Account</a:t>
            </a:r>
          </a:p>
        </p:txBody>
      </p:sp>
      <p:sp>
        <p:nvSpPr>
          <p:cNvPr id="14344" name="Line 10"/>
          <p:cNvSpPr>
            <a:spLocks noChangeShapeType="1"/>
          </p:cNvSpPr>
          <p:nvPr/>
        </p:nvSpPr>
        <p:spPr bwMode="auto">
          <a:xfrm>
            <a:off x="5029200" y="35575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45" name="Oval 11"/>
          <p:cNvSpPr>
            <a:spLocks noChangeArrowheads="1"/>
          </p:cNvSpPr>
          <p:nvPr/>
        </p:nvSpPr>
        <p:spPr bwMode="auto">
          <a:xfrm>
            <a:off x="7086600" y="21859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acctNo</a:t>
            </a:r>
            <a:endParaRPr lang="en-US" sz="2000" b="1" u="sng" dirty="0">
              <a:latin typeface="Courier New" pitchFamily="49" charset="0"/>
              <a:cs typeface="Courier New" pitchFamily="49" charset="0"/>
            </a:endParaRPr>
          </a:p>
        </p:txBody>
      </p:sp>
      <p:sp>
        <p:nvSpPr>
          <p:cNvPr id="14346" name="Oval 12"/>
          <p:cNvSpPr>
            <a:spLocks noChangeArrowheads="1"/>
          </p:cNvSpPr>
          <p:nvPr/>
        </p:nvSpPr>
        <p:spPr bwMode="auto">
          <a:xfrm>
            <a:off x="7086600" y="4548100"/>
            <a:ext cx="1524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acctType</a:t>
            </a:r>
          </a:p>
        </p:txBody>
      </p:sp>
      <p:sp>
        <p:nvSpPr>
          <p:cNvPr id="14347" name="Oval 13"/>
          <p:cNvSpPr>
            <a:spLocks noChangeArrowheads="1"/>
          </p:cNvSpPr>
          <p:nvPr/>
        </p:nvSpPr>
        <p:spPr bwMode="auto">
          <a:xfrm>
            <a:off x="4876800" y="45481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balance</a:t>
            </a:r>
          </a:p>
        </p:txBody>
      </p:sp>
      <p:sp>
        <p:nvSpPr>
          <p:cNvPr id="14348" name="Line 14"/>
          <p:cNvSpPr>
            <a:spLocks noChangeShapeType="1"/>
          </p:cNvSpPr>
          <p:nvPr/>
        </p:nvSpPr>
        <p:spPr bwMode="auto">
          <a:xfrm flipH="1">
            <a:off x="822960" y="372901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49" name="Line 15"/>
          <p:cNvSpPr>
            <a:spLocks noChangeShapeType="1"/>
          </p:cNvSpPr>
          <p:nvPr/>
        </p:nvSpPr>
        <p:spPr bwMode="auto">
          <a:xfrm>
            <a:off x="1476123" y="3729010"/>
            <a:ext cx="990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50" name="Oval 16"/>
          <p:cNvSpPr>
            <a:spLocks noChangeArrowheads="1"/>
          </p:cNvSpPr>
          <p:nvPr/>
        </p:nvSpPr>
        <p:spPr bwMode="auto">
          <a:xfrm>
            <a:off x="183197" y="4098520"/>
            <a:ext cx="1736725"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custId</a:t>
            </a:r>
          </a:p>
        </p:txBody>
      </p:sp>
      <p:sp>
        <p:nvSpPr>
          <p:cNvPr id="14351" name="Oval 17"/>
          <p:cNvSpPr>
            <a:spLocks noChangeArrowheads="1"/>
          </p:cNvSpPr>
          <p:nvPr/>
        </p:nvSpPr>
        <p:spPr bwMode="auto">
          <a:xfrm>
            <a:off x="2101572" y="411001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4352" name="Oval 18"/>
          <p:cNvSpPr>
            <a:spLocks noChangeArrowheads="1"/>
          </p:cNvSpPr>
          <p:nvPr/>
        </p:nvSpPr>
        <p:spPr bwMode="auto">
          <a:xfrm>
            <a:off x="381000" y="23383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cs typeface="Courier New" pitchFamily="49" charset="0"/>
              </a:rPr>
              <a:t>address</a:t>
            </a:r>
          </a:p>
        </p:txBody>
      </p:sp>
      <p:sp>
        <p:nvSpPr>
          <p:cNvPr id="14353" name="Line 19"/>
          <p:cNvSpPr>
            <a:spLocks noChangeShapeType="1"/>
          </p:cNvSpPr>
          <p:nvPr/>
        </p:nvSpPr>
        <p:spPr bwMode="auto">
          <a:xfrm flipV="1">
            <a:off x="7239000" y="27193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54" name="Line 20"/>
          <p:cNvSpPr>
            <a:spLocks noChangeShapeType="1"/>
          </p:cNvSpPr>
          <p:nvPr/>
        </p:nvSpPr>
        <p:spPr bwMode="auto">
          <a:xfrm flipH="1">
            <a:off x="5791200" y="37861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55" name="Line 21"/>
          <p:cNvSpPr>
            <a:spLocks noChangeShapeType="1"/>
          </p:cNvSpPr>
          <p:nvPr/>
        </p:nvSpPr>
        <p:spPr bwMode="auto">
          <a:xfrm>
            <a:off x="7391400" y="37861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56" name="Text Box 22"/>
          <p:cNvSpPr txBox="1">
            <a:spLocks noChangeArrowheads="1"/>
          </p:cNvSpPr>
          <p:nvPr/>
        </p:nvSpPr>
        <p:spPr bwMode="auto">
          <a:xfrm>
            <a:off x="2270125" y="2938375"/>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M</a:t>
            </a:r>
          </a:p>
        </p:txBody>
      </p:sp>
      <p:sp>
        <p:nvSpPr>
          <p:cNvPr id="14357" name="Text Box 23"/>
          <p:cNvSpPr txBox="1">
            <a:spLocks noChangeArrowheads="1"/>
          </p:cNvSpPr>
          <p:nvPr/>
        </p:nvSpPr>
        <p:spPr bwMode="auto">
          <a:xfrm>
            <a:off x="6019800" y="29733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4359" name="Freeform 25"/>
          <p:cNvSpPr>
            <a:spLocks/>
          </p:cNvSpPr>
          <p:nvPr/>
        </p:nvSpPr>
        <p:spPr bwMode="auto">
          <a:xfrm>
            <a:off x="2590800" y="2338300"/>
            <a:ext cx="457200" cy="685800"/>
          </a:xfrm>
          <a:custGeom>
            <a:avLst/>
            <a:gdLst>
              <a:gd name="T0" fmla="*/ 0 w 144"/>
              <a:gd name="T1" fmla="*/ 152400 h 96"/>
              <a:gd name="T2" fmla="*/ 228600 w 144"/>
              <a:gd name="T3" fmla="*/ 0 h 96"/>
              <a:gd name="T4" fmla="*/ 0 60000 65536"/>
              <a:gd name="T5" fmla="*/ 0 60000 65536"/>
              <a:gd name="T6" fmla="*/ 0 w 144"/>
              <a:gd name="T7" fmla="*/ 0 h 96"/>
              <a:gd name="T8" fmla="*/ 144 w 144"/>
              <a:gd name="T9" fmla="*/ 96 h 96"/>
            </a:gdLst>
            <a:ahLst/>
            <a:cxnLst>
              <a:cxn ang="T4">
                <a:pos x="T0" y="T1"/>
              </a:cxn>
              <a:cxn ang="T5">
                <a:pos x="T2" y="T3"/>
              </a:cxn>
            </a:cxnLst>
            <a:rect l="T6" t="T7" r="T8" b="T9"/>
            <a:pathLst>
              <a:path w="144" h="96">
                <a:moveTo>
                  <a:pt x="0" y="96"/>
                </a:moveTo>
                <a:cubicBezTo>
                  <a:pt x="60" y="56"/>
                  <a:pt x="120" y="16"/>
                  <a:pt x="144" y="0"/>
                </a:cubicBezTo>
              </a:path>
            </a:pathLst>
          </a:custGeom>
          <a:noFill/>
          <a:ln w="9525">
            <a:solidFill>
              <a:srgbClr val="0078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2000" b="1">
              <a:latin typeface="Courier New" pitchFamily="49" charset="0"/>
              <a:cs typeface="Courier New" pitchFamily="49" charset="0"/>
            </a:endParaRPr>
          </a:p>
        </p:txBody>
      </p:sp>
      <p:sp>
        <p:nvSpPr>
          <p:cNvPr id="14360" name="Text Box 26"/>
          <p:cNvSpPr txBox="1">
            <a:spLocks noChangeArrowheads="1"/>
          </p:cNvSpPr>
          <p:nvPr/>
        </p:nvSpPr>
        <p:spPr bwMode="auto">
          <a:xfrm>
            <a:off x="2667000" y="2033500"/>
            <a:ext cx="23903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Mapping/Connectivity</a:t>
            </a:r>
          </a:p>
        </p:txBody>
      </p:sp>
      <p:sp>
        <p:nvSpPr>
          <p:cNvPr id="14362" name="Line 28"/>
          <p:cNvSpPr>
            <a:spLocks noChangeShapeType="1"/>
          </p:cNvSpPr>
          <p:nvPr/>
        </p:nvSpPr>
        <p:spPr bwMode="auto">
          <a:xfrm flipV="1">
            <a:off x="1447800" y="28717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65" name="Text Box 33"/>
          <p:cNvSpPr txBox="1">
            <a:spLocks noChangeArrowheads="1"/>
          </p:cNvSpPr>
          <p:nvPr/>
        </p:nvSpPr>
        <p:spPr bwMode="auto">
          <a:xfrm>
            <a:off x="3733800" y="3328900"/>
            <a:ext cx="800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owns</a:t>
            </a:r>
          </a:p>
        </p:txBody>
      </p:sp>
      <p:sp>
        <p:nvSpPr>
          <p:cNvPr id="3" name="Slide Number Placeholder 2"/>
          <p:cNvSpPr>
            <a:spLocks noGrp="1"/>
          </p:cNvSpPr>
          <p:nvPr>
            <p:ph type="sldNum" sz="quarter" idx="12"/>
          </p:nvPr>
        </p:nvSpPr>
        <p:spPr/>
        <p:txBody>
          <a:bodyPr/>
          <a:lstStyle/>
          <a:p>
            <a:pPr>
              <a:defRPr/>
            </a:pPr>
            <a:fld id="{5A978005-0B46-4EB8-BF5A-0F5A6AFDD8F4}" type="slidenum">
              <a:rPr lang="en-US" smtClean="0"/>
              <a:pPr>
                <a:defRPr/>
              </a:pPr>
              <a:t>23</a:t>
            </a:fld>
            <a:endParaRPr lang="en-US"/>
          </a:p>
        </p:txBody>
      </p:sp>
      <p:cxnSp>
        <p:nvCxnSpPr>
          <p:cNvPr id="5" name="Straight Arrow Connector 4"/>
          <p:cNvCxnSpPr/>
          <p:nvPr/>
        </p:nvCxnSpPr>
        <p:spPr>
          <a:xfrm flipH="1" flipV="1">
            <a:off x="4457700" y="2452600"/>
            <a:ext cx="1562100" cy="5715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84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72244" y="76200"/>
            <a:ext cx="7772400" cy="762000"/>
          </a:xfrm>
        </p:spPr>
        <p:txBody>
          <a:bodyPr/>
          <a:lstStyle/>
          <a:p>
            <a:pPr eaLnBrk="1" hangingPunct="1"/>
            <a:r>
              <a:rPr lang="en-US" dirty="0" smtClean="0"/>
              <a:t>Relationship with attributes</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24</a:t>
            </a:fld>
            <a:endParaRPr lang="en-US"/>
          </a:p>
        </p:txBody>
      </p:sp>
      <p:sp>
        <p:nvSpPr>
          <p:cNvPr id="15364" name="Text Box 4"/>
          <p:cNvSpPr txBox="1">
            <a:spLocks noChangeArrowheads="1"/>
          </p:cNvSpPr>
          <p:nvPr/>
        </p:nvSpPr>
        <p:spPr bwMode="auto">
          <a:xfrm>
            <a:off x="685800" y="28194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Courses</a:t>
            </a:r>
          </a:p>
        </p:txBody>
      </p:sp>
      <p:sp>
        <p:nvSpPr>
          <p:cNvPr id="15365" name="Line 5"/>
          <p:cNvSpPr>
            <a:spLocks noChangeShapeType="1"/>
          </p:cNvSpPr>
          <p:nvPr/>
        </p:nvSpPr>
        <p:spPr bwMode="auto">
          <a:xfrm>
            <a:off x="1947684" y="3048000"/>
            <a:ext cx="14051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66" name="Rectangle 6"/>
          <p:cNvSpPr>
            <a:spLocks noChangeArrowheads="1"/>
          </p:cNvSpPr>
          <p:nvPr/>
        </p:nvSpPr>
        <p:spPr bwMode="auto">
          <a:xfrm rot="2711679">
            <a:off x="3581400" y="2438400"/>
            <a:ext cx="1219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5367" name="Text Box 7"/>
          <p:cNvSpPr txBox="1">
            <a:spLocks noChangeArrowheads="1"/>
          </p:cNvSpPr>
          <p:nvPr/>
        </p:nvSpPr>
        <p:spPr bwMode="auto">
          <a:xfrm>
            <a:off x="3733800" y="2819400"/>
            <a:ext cx="800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smtClean="0">
                <a:latin typeface="Courier New" pitchFamily="49" charset="0"/>
                <a:cs typeface="Courier New" pitchFamily="49" charset="0"/>
              </a:rPr>
              <a:t>Have</a:t>
            </a:r>
            <a:endParaRPr lang="en-US" sz="2000" b="1" dirty="0">
              <a:latin typeface="Courier New" pitchFamily="49" charset="0"/>
              <a:cs typeface="Courier New" pitchFamily="49" charset="0"/>
            </a:endParaRPr>
          </a:p>
        </p:txBody>
      </p:sp>
      <p:sp>
        <p:nvSpPr>
          <p:cNvPr id="15368" name="Text Box 8"/>
          <p:cNvSpPr txBox="1">
            <a:spLocks noChangeArrowheads="1"/>
          </p:cNvSpPr>
          <p:nvPr/>
        </p:nvSpPr>
        <p:spPr bwMode="auto">
          <a:xfrm>
            <a:off x="6324600" y="27479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Students</a:t>
            </a:r>
          </a:p>
        </p:txBody>
      </p:sp>
      <p:sp>
        <p:nvSpPr>
          <p:cNvPr id="15369" name="Line 9"/>
          <p:cNvSpPr>
            <a:spLocks noChangeShapeType="1"/>
          </p:cNvSpPr>
          <p:nvPr/>
        </p:nvSpPr>
        <p:spPr bwMode="auto">
          <a:xfrm>
            <a:off x="5029200" y="3048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70" name="Oval 10"/>
          <p:cNvSpPr>
            <a:spLocks noChangeArrowheads="1"/>
          </p:cNvSpPr>
          <p:nvPr/>
        </p:nvSpPr>
        <p:spPr bwMode="auto">
          <a:xfrm>
            <a:off x="7086600" y="16764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regNo</a:t>
            </a:r>
          </a:p>
        </p:txBody>
      </p:sp>
      <p:sp>
        <p:nvSpPr>
          <p:cNvPr id="15371" name="Oval 11"/>
          <p:cNvSpPr>
            <a:spLocks noChangeArrowheads="1"/>
          </p:cNvSpPr>
          <p:nvPr/>
        </p:nvSpPr>
        <p:spPr bwMode="auto">
          <a:xfrm>
            <a:off x="7315200" y="4038600"/>
            <a:ext cx="1295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5372" name="Oval 12"/>
          <p:cNvSpPr>
            <a:spLocks noChangeArrowheads="1"/>
          </p:cNvSpPr>
          <p:nvPr/>
        </p:nvSpPr>
        <p:spPr bwMode="auto">
          <a:xfrm>
            <a:off x="4876800" y="40386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5373" name="Line 14"/>
          <p:cNvSpPr>
            <a:spLocks noChangeShapeType="1"/>
          </p:cNvSpPr>
          <p:nvPr/>
        </p:nvSpPr>
        <p:spPr bwMode="auto">
          <a:xfrm flipH="1">
            <a:off x="685800" y="3219510"/>
            <a:ext cx="419100"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74" name="Line 15"/>
          <p:cNvSpPr>
            <a:spLocks noChangeShapeType="1"/>
          </p:cNvSpPr>
          <p:nvPr/>
        </p:nvSpPr>
        <p:spPr bwMode="auto">
          <a:xfrm>
            <a:off x="1447800" y="3219510"/>
            <a:ext cx="1066800"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75" name="Oval 16"/>
          <p:cNvSpPr>
            <a:spLocks noChangeArrowheads="1"/>
          </p:cNvSpPr>
          <p:nvPr/>
        </p:nvSpPr>
        <p:spPr bwMode="auto">
          <a:xfrm>
            <a:off x="76200" y="37338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streamId</a:t>
            </a:r>
          </a:p>
        </p:txBody>
      </p:sp>
      <p:sp>
        <p:nvSpPr>
          <p:cNvPr id="15376" name="Oval 17"/>
          <p:cNvSpPr>
            <a:spLocks noChangeArrowheads="1"/>
          </p:cNvSpPr>
          <p:nvPr/>
        </p:nvSpPr>
        <p:spPr bwMode="auto">
          <a:xfrm>
            <a:off x="2286000" y="36576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title</a:t>
            </a:r>
          </a:p>
        </p:txBody>
      </p:sp>
      <p:sp>
        <p:nvSpPr>
          <p:cNvPr id="15377" name="Oval 18"/>
          <p:cNvSpPr>
            <a:spLocks noChangeArrowheads="1"/>
          </p:cNvSpPr>
          <p:nvPr/>
        </p:nvSpPr>
        <p:spPr bwMode="auto">
          <a:xfrm>
            <a:off x="381000" y="1828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noOfSems</a:t>
            </a:r>
          </a:p>
        </p:txBody>
      </p:sp>
      <p:sp>
        <p:nvSpPr>
          <p:cNvPr id="15378" name="Line 19"/>
          <p:cNvSpPr>
            <a:spLocks noChangeShapeType="1"/>
          </p:cNvSpPr>
          <p:nvPr/>
        </p:nvSpPr>
        <p:spPr bwMode="auto">
          <a:xfrm flipV="1">
            <a:off x="7239000" y="2209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79" name="Line 20"/>
          <p:cNvSpPr>
            <a:spLocks noChangeShapeType="1"/>
          </p:cNvSpPr>
          <p:nvPr/>
        </p:nvSpPr>
        <p:spPr bwMode="auto">
          <a:xfrm flipH="1">
            <a:off x="5791200" y="32766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80" name="Line 21"/>
          <p:cNvSpPr>
            <a:spLocks noChangeShapeType="1"/>
          </p:cNvSpPr>
          <p:nvPr/>
        </p:nvSpPr>
        <p:spPr bwMode="auto">
          <a:xfrm>
            <a:off x="7391400" y="32766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81" name="Text Box 22"/>
          <p:cNvSpPr txBox="1">
            <a:spLocks noChangeArrowheads="1"/>
          </p:cNvSpPr>
          <p:nvPr/>
        </p:nvSpPr>
        <p:spPr bwMode="auto">
          <a:xfrm>
            <a:off x="2270125" y="2428875"/>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1</a:t>
            </a:r>
          </a:p>
        </p:txBody>
      </p:sp>
      <p:sp>
        <p:nvSpPr>
          <p:cNvPr id="15382" name="Text Box 23"/>
          <p:cNvSpPr txBox="1">
            <a:spLocks noChangeArrowheads="1"/>
          </p:cNvSpPr>
          <p:nvPr/>
        </p:nvSpPr>
        <p:spPr bwMode="auto">
          <a:xfrm>
            <a:off x="6019800" y="24638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5383" name="Text Box 24"/>
          <p:cNvSpPr txBox="1">
            <a:spLocks noChangeArrowheads="1"/>
          </p:cNvSpPr>
          <p:nvPr/>
        </p:nvSpPr>
        <p:spPr bwMode="auto">
          <a:xfrm>
            <a:off x="2439402" y="1300103"/>
            <a:ext cx="18646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007800"/>
                </a:solidFill>
                <a:latin typeface="+mj-lt"/>
              </a:rPr>
              <a:t>Relationship Set</a:t>
            </a:r>
            <a:endParaRPr lang="en-US" dirty="0">
              <a:solidFill>
                <a:srgbClr val="007800"/>
              </a:solidFill>
              <a:latin typeface="+mj-lt"/>
            </a:endParaRPr>
          </a:p>
        </p:txBody>
      </p:sp>
      <p:sp>
        <p:nvSpPr>
          <p:cNvPr id="15387" name="Line 30"/>
          <p:cNvSpPr>
            <a:spLocks noChangeShapeType="1"/>
          </p:cNvSpPr>
          <p:nvPr/>
        </p:nvSpPr>
        <p:spPr bwMode="auto">
          <a:xfrm flipV="1">
            <a:off x="1447800" y="2362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88" name="Line 31"/>
          <p:cNvSpPr>
            <a:spLocks noChangeShapeType="1"/>
          </p:cNvSpPr>
          <p:nvPr/>
        </p:nvSpPr>
        <p:spPr bwMode="auto">
          <a:xfrm>
            <a:off x="4191000" y="3886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89" name="Oval 32"/>
          <p:cNvSpPr>
            <a:spLocks noChangeArrowheads="1"/>
          </p:cNvSpPr>
          <p:nvPr/>
        </p:nvSpPr>
        <p:spPr bwMode="auto">
          <a:xfrm>
            <a:off x="2667000" y="4572000"/>
            <a:ext cx="3276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enrollment-date</a:t>
            </a:r>
          </a:p>
        </p:txBody>
      </p:sp>
      <p:sp>
        <p:nvSpPr>
          <p:cNvPr id="15391" name="Text Box 34"/>
          <p:cNvSpPr txBox="1">
            <a:spLocks noChangeArrowheads="1"/>
          </p:cNvSpPr>
          <p:nvPr/>
        </p:nvSpPr>
        <p:spPr bwMode="auto">
          <a:xfrm>
            <a:off x="429186" y="5452050"/>
            <a:ext cx="2634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Attribute</a:t>
            </a:r>
            <a:r>
              <a:rPr lang="en-US" sz="2000" b="1" dirty="0">
                <a:latin typeface="Courier New" pitchFamily="49" charset="0"/>
                <a:cs typeface="Courier New" pitchFamily="49" charset="0"/>
              </a:rPr>
              <a:t> </a:t>
            </a:r>
            <a:r>
              <a:rPr lang="en-US" dirty="0">
                <a:solidFill>
                  <a:srgbClr val="007800"/>
                </a:solidFill>
                <a:latin typeface="+mj-lt"/>
              </a:rPr>
              <a:t>of relationship</a:t>
            </a:r>
          </a:p>
        </p:txBody>
      </p:sp>
      <p:cxnSp>
        <p:nvCxnSpPr>
          <p:cNvPr id="5" name="Straight Arrow Connector 4"/>
          <p:cNvCxnSpPr/>
          <p:nvPr/>
        </p:nvCxnSpPr>
        <p:spPr>
          <a:xfrm flipH="1" flipV="1">
            <a:off x="3810000" y="1828800"/>
            <a:ext cx="381000" cy="5334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895600" y="5181600"/>
            <a:ext cx="914400" cy="470505"/>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79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Identify binary relationships between the entities of hospital database and represent them in the ER diagram.</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25</a:t>
            </a:fld>
            <a:endParaRPr lang="en-US"/>
          </a:p>
        </p:txBody>
      </p:sp>
    </p:spTree>
    <p:extLst>
      <p:ext uri="{BB962C8B-B14F-4D97-AF65-F5344CB8AC3E}">
        <p14:creationId xmlns:p14="http://schemas.microsoft.com/office/powerpoint/2010/main" val="3575132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228600" y="12192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mj-lt"/>
                <a:ea typeface="+mj-ea"/>
                <a:cs typeface="+mj-cs"/>
              </a:rPr>
              <a:t>Cardinality</a:t>
            </a:r>
          </a:p>
        </p:txBody>
      </p:sp>
      <p:sp>
        <p:nvSpPr>
          <p:cNvPr id="16388" name="Text Box 5"/>
          <p:cNvSpPr txBox="1">
            <a:spLocks noChangeArrowheads="1"/>
          </p:cNvSpPr>
          <p:nvPr/>
        </p:nvSpPr>
        <p:spPr bwMode="auto">
          <a:xfrm>
            <a:off x="1143000" y="43434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Courses</a:t>
            </a:r>
          </a:p>
        </p:txBody>
      </p:sp>
      <p:sp>
        <p:nvSpPr>
          <p:cNvPr id="16389" name="Line 6"/>
          <p:cNvSpPr>
            <a:spLocks noChangeShapeType="1"/>
          </p:cNvSpPr>
          <p:nvPr/>
        </p:nvSpPr>
        <p:spPr bwMode="auto">
          <a:xfrm>
            <a:off x="2404884" y="4572000"/>
            <a:ext cx="14051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390" name="Rectangle 7"/>
          <p:cNvSpPr>
            <a:spLocks noChangeArrowheads="1"/>
          </p:cNvSpPr>
          <p:nvPr/>
        </p:nvSpPr>
        <p:spPr bwMode="auto">
          <a:xfrm rot="2711679">
            <a:off x="4038600" y="3962400"/>
            <a:ext cx="1219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6391" name="Text Box 8"/>
          <p:cNvSpPr txBox="1">
            <a:spLocks noChangeArrowheads="1"/>
          </p:cNvSpPr>
          <p:nvPr/>
        </p:nvSpPr>
        <p:spPr bwMode="auto">
          <a:xfrm>
            <a:off x="4267200" y="4343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Has</a:t>
            </a:r>
          </a:p>
        </p:txBody>
      </p:sp>
      <p:sp>
        <p:nvSpPr>
          <p:cNvPr id="16392" name="Text Box 9"/>
          <p:cNvSpPr txBox="1">
            <a:spLocks noChangeArrowheads="1"/>
          </p:cNvSpPr>
          <p:nvPr/>
        </p:nvSpPr>
        <p:spPr bwMode="auto">
          <a:xfrm>
            <a:off x="6781800" y="42719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Students</a:t>
            </a:r>
          </a:p>
        </p:txBody>
      </p:sp>
      <p:sp>
        <p:nvSpPr>
          <p:cNvPr id="16393" name="Line 10"/>
          <p:cNvSpPr>
            <a:spLocks noChangeShapeType="1"/>
          </p:cNvSpPr>
          <p:nvPr/>
        </p:nvSpPr>
        <p:spPr bwMode="auto">
          <a:xfrm>
            <a:off x="5486400" y="4572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394" name="Oval 11"/>
          <p:cNvSpPr>
            <a:spLocks noChangeArrowheads="1"/>
          </p:cNvSpPr>
          <p:nvPr/>
        </p:nvSpPr>
        <p:spPr bwMode="auto">
          <a:xfrm>
            <a:off x="7543800" y="32004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regNo</a:t>
            </a:r>
          </a:p>
        </p:txBody>
      </p:sp>
      <p:sp>
        <p:nvSpPr>
          <p:cNvPr id="16395" name="Oval 12"/>
          <p:cNvSpPr>
            <a:spLocks noChangeArrowheads="1"/>
          </p:cNvSpPr>
          <p:nvPr/>
        </p:nvSpPr>
        <p:spPr bwMode="auto">
          <a:xfrm>
            <a:off x="7755612" y="5410200"/>
            <a:ext cx="1295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6396" name="Oval 13"/>
          <p:cNvSpPr>
            <a:spLocks noChangeArrowheads="1"/>
          </p:cNvSpPr>
          <p:nvPr/>
        </p:nvSpPr>
        <p:spPr bwMode="auto">
          <a:xfrm>
            <a:off x="5659398" y="53340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6397" name="Line 14"/>
          <p:cNvSpPr>
            <a:spLocks noChangeShapeType="1"/>
          </p:cNvSpPr>
          <p:nvPr/>
        </p:nvSpPr>
        <p:spPr bwMode="auto">
          <a:xfrm flipH="1">
            <a:off x="1143000" y="4724400"/>
            <a:ext cx="4191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398" name="Line 15"/>
          <p:cNvSpPr>
            <a:spLocks noChangeShapeType="1"/>
          </p:cNvSpPr>
          <p:nvPr/>
        </p:nvSpPr>
        <p:spPr bwMode="auto">
          <a:xfrm>
            <a:off x="1981200" y="4743510"/>
            <a:ext cx="990600"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399" name="Oval 16"/>
          <p:cNvSpPr>
            <a:spLocks noChangeArrowheads="1"/>
          </p:cNvSpPr>
          <p:nvPr/>
        </p:nvSpPr>
        <p:spPr bwMode="auto">
          <a:xfrm>
            <a:off x="533400" y="52578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streamId</a:t>
            </a:r>
          </a:p>
        </p:txBody>
      </p:sp>
      <p:sp>
        <p:nvSpPr>
          <p:cNvPr id="16400" name="Oval 17"/>
          <p:cNvSpPr>
            <a:spLocks noChangeArrowheads="1"/>
          </p:cNvSpPr>
          <p:nvPr/>
        </p:nvSpPr>
        <p:spPr bwMode="auto">
          <a:xfrm>
            <a:off x="2743200" y="51816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title</a:t>
            </a:r>
          </a:p>
        </p:txBody>
      </p:sp>
      <p:sp>
        <p:nvSpPr>
          <p:cNvPr id="16401" name="Oval 18"/>
          <p:cNvSpPr>
            <a:spLocks noChangeArrowheads="1"/>
          </p:cNvSpPr>
          <p:nvPr/>
        </p:nvSpPr>
        <p:spPr bwMode="auto">
          <a:xfrm>
            <a:off x="838200" y="3352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noOfSems</a:t>
            </a:r>
          </a:p>
        </p:txBody>
      </p:sp>
      <p:sp>
        <p:nvSpPr>
          <p:cNvPr id="16402" name="Line 19"/>
          <p:cNvSpPr>
            <a:spLocks noChangeShapeType="1"/>
          </p:cNvSpPr>
          <p:nvPr/>
        </p:nvSpPr>
        <p:spPr bwMode="auto">
          <a:xfrm flipV="1">
            <a:off x="7696200" y="3733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3" name="Line 20"/>
          <p:cNvSpPr>
            <a:spLocks noChangeShapeType="1"/>
          </p:cNvSpPr>
          <p:nvPr/>
        </p:nvSpPr>
        <p:spPr bwMode="auto">
          <a:xfrm flipH="1">
            <a:off x="6855738" y="4672074"/>
            <a:ext cx="633948" cy="668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4" name="Line 21"/>
          <p:cNvSpPr>
            <a:spLocks noChangeShapeType="1"/>
          </p:cNvSpPr>
          <p:nvPr/>
        </p:nvSpPr>
        <p:spPr bwMode="auto">
          <a:xfrm>
            <a:off x="7755612" y="4672074"/>
            <a:ext cx="664488" cy="738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5" name="Line 28"/>
          <p:cNvSpPr>
            <a:spLocks noChangeShapeType="1"/>
          </p:cNvSpPr>
          <p:nvPr/>
        </p:nvSpPr>
        <p:spPr bwMode="auto">
          <a:xfrm flipV="1">
            <a:off x="1905000" y="3886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6" name="Line 29"/>
          <p:cNvSpPr>
            <a:spLocks noChangeShapeType="1"/>
          </p:cNvSpPr>
          <p:nvPr/>
        </p:nvSpPr>
        <p:spPr bwMode="auto">
          <a:xfrm>
            <a:off x="4648200" y="5410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7" name="Oval 30"/>
          <p:cNvSpPr>
            <a:spLocks noChangeArrowheads="1"/>
          </p:cNvSpPr>
          <p:nvPr/>
        </p:nvSpPr>
        <p:spPr bwMode="auto">
          <a:xfrm>
            <a:off x="3048000" y="5867400"/>
            <a:ext cx="3276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enrollment-date</a:t>
            </a:r>
          </a:p>
        </p:txBody>
      </p:sp>
      <p:sp>
        <p:nvSpPr>
          <p:cNvPr id="16408" name="Text Box 35"/>
          <p:cNvSpPr txBox="1">
            <a:spLocks noChangeArrowheads="1"/>
          </p:cNvSpPr>
          <p:nvPr/>
        </p:nvSpPr>
        <p:spPr bwMode="auto">
          <a:xfrm>
            <a:off x="5943600" y="4724400"/>
            <a:ext cx="1107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(1,35)</a:t>
            </a:r>
          </a:p>
        </p:txBody>
      </p:sp>
      <p:sp>
        <p:nvSpPr>
          <p:cNvPr id="16409" name="Text Box 36"/>
          <p:cNvSpPr txBox="1">
            <a:spLocks noChangeArrowheads="1"/>
          </p:cNvSpPr>
          <p:nvPr/>
        </p:nvSpPr>
        <p:spPr bwMode="auto">
          <a:xfrm>
            <a:off x="2895600" y="4724400"/>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cs typeface="Courier New" pitchFamily="49" charset="0"/>
              </a:rPr>
              <a:t>(1,6)</a:t>
            </a:r>
          </a:p>
        </p:txBody>
      </p:sp>
      <p:sp>
        <p:nvSpPr>
          <p:cNvPr id="16412" name="Text Box 39"/>
          <p:cNvSpPr txBox="1">
            <a:spLocks noChangeArrowheads="1"/>
          </p:cNvSpPr>
          <p:nvPr/>
        </p:nvSpPr>
        <p:spPr bwMode="auto">
          <a:xfrm>
            <a:off x="3962400" y="3124200"/>
            <a:ext cx="13981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cs typeface="Courier New" pitchFamily="49" charset="0"/>
              </a:rPr>
              <a:t>Cardinality</a:t>
            </a:r>
          </a:p>
        </p:txBody>
      </p:sp>
      <p:sp>
        <p:nvSpPr>
          <p:cNvPr id="16413" name="Text Box 40"/>
          <p:cNvSpPr txBox="1">
            <a:spLocks noChangeArrowheads="1"/>
          </p:cNvSpPr>
          <p:nvPr/>
        </p:nvSpPr>
        <p:spPr bwMode="auto">
          <a:xfrm>
            <a:off x="136525" y="975360"/>
            <a:ext cx="83216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lnSpc>
                <a:spcPct val="150000"/>
              </a:lnSpc>
              <a:buClr>
                <a:schemeClr val="accent2"/>
              </a:buClr>
              <a:buFont typeface="Wingdings" pitchFamily="2" charset="2"/>
              <a:buChar char="§"/>
            </a:pPr>
            <a:r>
              <a:rPr lang="en-US" sz="2000" dirty="0">
                <a:solidFill>
                  <a:schemeClr val="bg2">
                    <a:lumMod val="50000"/>
                  </a:schemeClr>
                </a:solidFill>
                <a:latin typeface="+mn-lt"/>
              </a:rPr>
              <a:t> Cardinality is used to specify number of entity   occurrences with one occurrence of related entity.</a:t>
            </a:r>
          </a:p>
          <a:p>
            <a:pPr marL="342900" indent="-342900" eaLnBrk="1" hangingPunct="1">
              <a:lnSpc>
                <a:spcPct val="150000"/>
              </a:lnSpc>
              <a:buClr>
                <a:schemeClr val="accent2"/>
              </a:buClr>
              <a:buFont typeface="Wingdings" pitchFamily="2" charset="2"/>
              <a:buChar char="§"/>
            </a:pPr>
            <a:r>
              <a:rPr lang="en-US" sz="2000" dirty="0">
                <a:solidFill>
                  <a:schemeClr val="bg2">
                    <a:lumMod val="50000"/>
                  </a:schemeClr>
                </a:solidFill>
                <a:latin typeface="+mn-lt"/>
              </a:rPr>
              <a:t> A course can have a minimum of 1 and a maximum of 35 students. A student can take a maximum of 6 and a minimum of 1 course.</a:t>
            </a:r>
          </a:p>
        </p:txBody>
      </p:sp>
      <p:sp>
        <p:nvSpPr>
          <p:cNvPr id="3" name="Slide Number Placeholder 2"/>
          <p:cNvSpPr>
            <a:spLocks noGrp="1"/>
          </p:cNvSpPr>
          <p:nvPr>
            <p:ph type="sldNum" sz="quarter" idx="12"/>
          </p:nvPr>
        </p:nvSpPr>
        <p:spPr>
          <a:xfrm>
            <a:off x="3505200" y="6619875"/>
            <a:ext cx="2133600" cy="238125"/>
          </a:xfrm>
        </p:spPr>
        <p:txBody>
          <a:bodyPr/>
          <a:lstStyle/>
          <a:p>
            <a:pPr>
              <a:defRPr/>
            </a:pPr>
            <a:fld id="{5A978005-0B46-4EB8-BF5A-0F5A6AFDD8F4}" type="slidenum">
              <a:rPr lang="en-US" smtClean="0"/>
              <a:pPr>
                <a:defRPr/>
              </a:pPr>
              <a:t>26</a:t>
            </a:fld>
            <a:endParaRPr lang="en-US"/>
          </a:p>
        </p:txBody>
      </p:sp>
      <p:cxnSp>
        <p:nvCxnSpPr>
          <p:cNvPr id="5" name="Straight Arrow Connector 4"/>
          <p:cNvCxnSpPr>
            <a:stCxn id="16409" idx="0"/>
          </p:cNvCxnSpPr>
          <p:nvPr/>
        </p:nvCxnSpPr>
        <p:spPr>
          <a:xfrm flipV="1">
            <a:off x="3372654" y="3467100"/>
            <a:ext cx="894546" cy="12573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181600" y="3524310"/>
            <a:ext cx="1143000" cy="12192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498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28600" y="152400"/>
            <a:ext cx="8382000" cy="609600"/>
          </a:xfrm>
        </p:spPr>
        <p:txBody>
          <a:bodyPr>
            <a:normAutofit/>
          </a:bodyPr>
          <a:lstStyle/>
          <a:p>
            <a:pPr eaLnBrk="1" hangingPunct="1"/>
            <a:r>
              <a:rPr lang="en-US" kern="1200" dirty="0"/>
              <a:t>Example of a Ternary relationship</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27</a:t>
            </a:fld>
            <a:endParaRPr lang="en-US"/>
          </a:p>
        </p:txBody>
      </p:sp>
      <p:sp>
        <p:nvSpPr>
          <p:cNvPr id="17412" name="Text Box 4"/>
          <p:cNvSpPr txBox="1">
            <a:spLocks noChangeArrowheads="1"/>
          </p:cNvSpPr>
          <p:nvPr/>
        </p:nvSpPr>
        <p:spPr bwMode="auto">
          <a:xfrm>
            <a:off x="542925" y="2819400"/>
            <a:ext cx="15696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Employees</a:t>
            </a:r>
          </a:p>
        </p:txBody>
      </p:sp>
      <p:sp>
        <p:nvSpPr>
          <p:cNvPr id="17413" name="Line 5"/>
          <p:cNvSpPr>
            <a:spLocks noChangeShapeType="1"/>
          </p:cNvSpPr>
          <p:nvPr/>
        </p:nvSpPr>
        <p:spPr bwMode="auto">
          <a:xfrm>
            <a:off x="2112585" y="3124200"/>
            <a:ext cx="12402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14" name="Rectangle 6"/>
          <p:cNvSpPr>
            <a:spLocks noChangeArrowheads="1"/>
          </p:cNvSpPr>
          <p:nvPr/>
        </p:nvSpPr>
        <p:spPr bwMode="auto">
          <a:xfrm rot="2711679">
            <a:off x="3671093" y="2361407"/>
            <a:ext cx="1414463" cy="1492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7415" name="Text Box 7"/>
          <p:cNvSpPr txBox="1">
            <a:spLocks noChangeArrowheads="1"/>
          </p:cNvSpPr>
          <p:nvPr/>
        </p:nvSpPr>
        <p:spPr bwMode="auto">
          <a:xfrm>
            <a:off x="6199763" y="2747963"/>
            <a:ext cx="187743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Departments</a:t>
            </a:r>
          </a:p>
        </p:txBody>
      </p:sp>
      <p:sp>
        <p:nvSpPr>
          <p:cNvPr id="17417" name="Text Box 9"/>
          <p:cNvSpPr txBox="1">
            <a:spLocks noChangeArrowheads="1"/>
          </p:cNvSpPr>
          <p:nvPr/>
        </p:nvSpPr>
        <p:spPr bwMode="auto">
          <a:xfrm>
            <a:off x="3711714" y="2833688"/>
            <a:ext cx="1415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cs typeface="Courier New" pitchFamily="49" charset="0"/>
              </a:rPr>
              <a:t>Works-In</a:t>
            </a:r>
          </a:p>
        </p:txBody>
      </p:sp>
      <p:sp>
        <p:nvSpPr>
          <p:cNvPr id="17418" name="Text Box 10"/>
          <p:cNvSpPr txBox="1">
            <a:spLocks noChangeArrowheads="1"/>
          </p:cNvSpPr>
          <p:nvPr/>
        </p:nvSpPr>
        <p:spPr bwMode="auto">
          <a:xfrm>
            <a:off x="3581400" y="449580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Location</a:t>
            </a:r>
          </a:p>
        </p:txBody>
      </p:sp>
      <p:sp>
        <p:nvSpPr>
          <p:cNvPr id="17419" name="Oval 11"/>
          <p:cNvSpPr>
            <a:spLocks noChangeArrowheads="1"/>
          </p:cNvSpPr>
          <p:nvPr/>
        </p:nvSpPr>
        <p:spPr bwMode="auto">
          <a:xfrm>
            <a:off x="3124200" y="1219200"/>
            <a:ext cx="27432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dateOfJoining</a:t>
            </a:r>
            <a:endParaRPr lang="en-US" sz="2000" b="1" u="sng" dirty="0">
              <a:latin typeface="Courier New" pitchFamily="49" charset="0"/>
              <a:cs typeface="Courier New" pitchFamily="49" charset="0"/>
            </a:endParaRPr>
          </a:p>
        </p:txBody>
      </p:sp>
      <p:sp>
        <p:nvSpPr>
          <p:cNvPr id="17420" name="Oval 12"/>
          <p:cNvSpPr>
            <a:spLocks noChangeArrowheads="1"/>
          </p:cNvSpPr>
          <p:nvPr/>
        </p:nvSpPr>
        <p:spPr bwMode="auto">
          <a:xfrm>
            <a:off x="304800" y="3733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7421" name="Oval 13"/>
          <p:cNvSpPr>
            <a:spLocks noChangeArrowheads="1"/>
          </p:cNvSpPr>
          <p:nvPr/>
        </p:nvSpPr>
        <p:spPr bwMode="auto">
          <a:xfrm>
            <a:off x="6096000" y="17526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deptId</a:t>
            </a:r>
          </a:p>
        </p:txBody>
      </p:sp>
      <p:sp>
        <p:nvSpPr>
          <p:cNvPr id="17422" name="Oval 14"/>
          <p:cNvSpPr>
            <a:spLocks noChangeArrowheads="1"/>
          </p:cNvSpPr>
          <p:nvPr/>
        </p:nvSpPr>
        <p:spPr bwMode="auto">
          <a:xfrm>
            <a:off x="6705600" y="3505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7423" name="Oval 15"/>
          <p:cNvSpPr>
            <a:spLocks noChangeArrowheads="1"/>
          </p:cNvSpPr>
          <p:nvPr/>
        </p:nvSpPr>
        <p:spPr bwMode="auto">
          <a:xfrm>
            <a:off x="533400" y="1981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empId</a:t>
            </a:r>
            <a:endParaRPr lang="en-US" sz="2000" b="1" u="sng" dirty="0">
              <a:latin typeface="Courier New" pitchFamily="49" charset="0"/>
              <a:cs typeface="Courier New" pitchFamily="49" charset="0"/>
            </a:endParaRPr>
          </a:p>
        </p:txBody>
      </p:sp>
      <p:sp>
        <p:nvSpPr>
          <p:cNvPr id="17424" name="Oval 16"/>
          <p:cNvSpPr>
            <a:spLocks noChangeArrowheads="1"/>
          </p:cNvSpPr>
          <p:nvPr/>
        </p:nvSpPr>
        <p:spPr bwMode="auto">
          <a:xfrm>
            <a:off x="762000" y="5257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7425" name="Oval 17"/>
          <p:cNvSpPr>
            <a:spLocks noChangeArrowheads="1"/>
          </p:cNvSpPr>
          <p:nvPr/>
        </p:nvSpPr>
        <p:spPr bwMode="auto">
          <a:xfrm>
            <a:off x="5029200" y="527304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capacity</a:t>
            </a:r>
          </a:p>
        </p:txBody>
      </p:sp>
      <p:sp>
        <p:nvSpPr>
          <p:cNvPr id="17426" name="Line 19"/>
          <p:cNvSpPr>
            <a:spLocks noChangeShapeType="1"/>
          </p:cNvSpPr>
          <p:nvPr/>
        </p:nvSpPr>
        <p:spPr bwMode="auto">
          <a:xfrm flipH="1">
            <a:off x="1447800" y="3219510"/>
            <a:ext cx="381000"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27" name="Line 20"/>
          <p:cNvSpPr>
            <a:spLocks noChangeShapeType="1"/>
          </p:cNvSpPr>
          <p:nvPr/>
        </p:nvSpPr>
        <p:spPr bwMode="auto">
          <a:xfrm flipH="1" flipV="1">
            <a:off x="1447800" y="2514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28" name="Line 21"/>
          <p:cNvSpPr>
            <a:spLocks noChangeShapeType="1"/>
          </p:cNvSpPr>
          <p:nvPr/>
        </p:nvSpPr>
        <p:spPr bwMode="auto">
          <a:xfrm flipV="1">
            <a:off x="44196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29" name="Line 22"/>
          <p:cNvSpPr>
            <a:spLocks noChangeShapeType="1"/>
          </p:cNvSpPr>
          <p:nvPr/>
        </p:nvSpPr>
        <p:spPr bwMode="auto">
          <a:xfrm flipH="1">
            <a:off x="2514600" y="48768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0" name="Line 23"/>
          <p:cNvSpPr>
            <a:spLocks noChangeShapeType="1"/>
          </p:cNvSpPr>
          <p:nvPr/>
        </p:nvSpPr>
        <p:spPr bwMode="auto">
          <a:xfrm>
            <a:off x="4998720" y="490728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1" name="Line 25"/>
          <p:cNvSpPr>
            <a:spLocks noChangeShapeType="1"/>
          </p:cNvSpPr>
          <p:nvPr/>
        </p:nvSpPr>
        <p:spPr bwMode="auto">
          <a:xfrm flipV="1">
            <a:off x="6629400" y="22860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2" name="Line 26"/>
          <p:cNvSpPr>
            <a:spLocks noChangeShapeType="1"/>
          </p:cNvSpPr>
          <p:nvPr/>
        </p:nvSpPr>
        <p:spPr bwMode="auto">
          <a:xfrm>
            <a:off x="6705600" y="3148073"/>
            <a:ext cx="381000" cy="433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3" name="Line 27"/>
          <p:cNvSpPr>
            <a:spLocks noChangeShapeType="1"/>
          </p:cNvSpPr>
          <p:nvPr/>
        </p:nvSpPr>
        <p:spPr bwMode="auto">
          <a:xfrm flipV="1">
            <a:off x="43434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4" name="Oval 28"/>
          <p:cNvSpPr>
            <a:spLocks noChangeArrowheads="1"/>
          </p:cNvSpPr>
          <p:nvPr/>
        </p:nvSpPr>
        <p:spPr bwMode="auto">
          <a:xfrm>
            <a:off x="5593080" y="445395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locId</a:t>
            </a:r>
          </a:p>
        </p:txBody>
      </p:sp>
      <p:sp>
        <p:nvSpPr>
          <p:cNvPr id="17435" name="Line 29"/>
          <p:cNvSpPr>
            <a:spLocks noChangeShapeType="1"/>
          </p:cNvSpPr>
          <p:nvPr/>
        </p:nvSpPr>
        <p:spPr bwMode="auto">
          <a:xfrm>
            <a:off x="5029200" y="469585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6" name="Text Box 30"/>
          <p:cNvSpPr txBox="1">
            <a:spLocks noChangeArrowheads="1"/>
          </p:cNvSpPr>
          <p:nvPr/>
        </p:nvSpPr>
        <p:spPr bwMode="auto">
          <a:xfrm>
            <a:off x="2667000" y="25908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7437" name="Text Box 31"/>
          <p:cNvSpPr txBox="1">
            <a:spLocks noChangeArrowheads="1"/>
          </p:cNvSpPr>
          <p:nvPr/>
        </p:nvSpPr>
        <p:spPr bwMode="auto">
          <a:xfrm>
            <a:off x="5867400" y="25146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M</a:t>
            </a:r>
          </a:p>
        </p:txBody>
      </p:sp>
      <p:sp>
        <p:nvSpPr>
          <p:cNvPr id="17438" name="Text Box 32"/>
          <p:cNvSpPr txBox="1">
            <a:spLocks noChangeArrowheads="1"/>
          </p:cNvSpPr>
          <p:nvPr/>
        </p:nvSpPr>
        <p:spPr bwMode="auto">
          <a:xfrm>
            <a:off x="4572000" y="40386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P</a:t>
            </a:r>
          </a:p>
        </p:txBody>
      </p:sp>
      <p:cxnSp>
        <p:nvCxnSpPr>
          <p:cNvPr id="5" name="Straight Connector 4"/>
          <p:cNvCxnSpPr/>
          <p:nvPr/>
        </p:nvCxnSpPr>
        <p:spPr>
          <a:xfrm>
            <a:off x="5406091" y="3033743"/>
            <a:ext cx="79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869660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52400" y="0"/>
            <a:ext cx="8763000" cy="990600"/>
          </a:xfrm>
        </p:spPr>
        <p:txBody>
          <a:bodyPr/>
          <a:lstStyle/>
          <a:p>
            <a:pPr eaLnBrk="1" hangingPunct="1"/>
            <a:r>
              <a:rPr lang="en-US" dirty="0" smtClean="0"/>
              <a:t>Example of a Unary relationship</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28</a:t>
            </a:fld>
            <a:endParaRPr lang="en-US"/>
          </a:p>
        </p:txBody>
      </p:sp>
      <p:sp>
        <p:nvSpPr>
          <p:cNvPr id="18436" name="Text Box 4"/>
          <p:cNvSpPr txBox="1">
            <a:spLocks noChangeArrowheads="1"/>
          </p:cNvSpPr>
          <p:nvPr/>
        </p:nvSpPr>
        <p:spPr bwMode="auto">
          <a:xfrm>
            <a:off x="3276600" y="320040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Customer</a:t>
            </a:r>
          </a:p>
        </p:txBody>
      </p:sp>
      <p:sp>
        <p:nvSpPr>
          <p:cNvPr id="18437" name="Oval 5"/>
          <p:cNvSpPr>
            <a:spLocks noChangeArrowheads="1"/>
          </p:cNvSpPr>
          <p:nvPr/>
        </p:nvSpPr>
        <p:spPr bwMode="auto">
          <a:xfrm>
            <a:off x="609600" y="32004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custId</a:t>
            </a:r>
          </a:p>
        </p:txBody>
      </p:sp>
      <p:sp>
        <p:nvSpPr>
          <p:cNvPr id="18438" name="Oval 6"/>
          <p:cNvSpPr>
            <a:spLocks noChangeArrowheads="1"/>
          </p:cNvSpPr>
          <p:nvPr/>
        </p:nvSpPr>
        <p:spPr bwMode="auto">
          <a:xfrm>
            <a:off x="685800" y="43434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8439" name="Oval 7"/>
          <p:cNvSpPr>
            <a:spLocks noChangeArrowheads="1"/>
          </p:cNvSpPr>
          <p:nvPr/>
        </p:nvSpPr>
        <p:spPr bwMode="auto">
          <a:xfrm>
            <a:off x="609600" y="22860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8440" name="Rectangle 11"/>
          <p:cNvSpPr>
            <a:spLocks noChangeArrowheads="1"/>
          </p:cNvSpPr>
          <p:nvPr/>
        </p:nvSpPr>
        <p:spPr bwMode="auto">
          <a:xfrm rot="2711679">
            <a:off x="5891212" y="2690813"/>
            <a:ext cx="1552575"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8441" name="Text Box 12"/>
          <p:cNvSpPr txBox="1">
            <a:spLocks noChangeArrowheads="1"/>
          </p:cNvSpPr>
          <p:nvPr/>
        </p:nvSpPr>
        <p:spPr bwMode="auto">
          <a:xfrm>
            <a:off x="5791199" y="3224699"/>
            <a:ext cx="1752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b="1" dirty="0">
                <a:latin typeface="Courier New" pitchFamily="49" charset="0"/>
                <a:cs typeface="Courier New" pitchFamily="49" charset="0"/>
              </a:rPr>
              <a:t>referred by</a:t>
            </a:r>
          </a:p>
        </p:txBody>
      </p:sp>
      <p:sp>
        <p:nvSpPr>
          <p:cNvPr id="18442" name="Line 13"/>
          <p:cNvSpPr>
            <a:spLocks noChangeShapeType="1"/>
          </p:cNvSpPr>
          <p:nvPr/>
        </p:nvSpPr>
        <p:spPr bwMode="auto">
          <a:xfrm flipH="1" flipV="1">
            <a:off x="2438400" y="2667000"/>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3" name="Line 14"/>
          <p:cNvSpPr>
            <a:spLocks noChangeShapeType="1"/>
          </p:cNvSpPr>
          <p:nvPr/>
        </p:nvSpPr>
        <p:spPr bwMode="auto">
          <a:xfrm>
            <a:off x="2667000" y="3505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4" name="Line 15"/>
          <p:cNvSpPr>
            <a:spLocks noChangeShapeType="1"/>
          </p:cNvSpPr>
          <p:nvPr/>
        </p:nvSpPr>
        <p:spPr bwMode="auto">
          <a:xfrm flipH="1">
            <a:off x="2133600" y="35814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5" name="Line 16"/>
          <p:cNvSpPr>
            <a:spLocks noChangeShapeType="1"/>
          </p:cNvSpPr>
          <p:nvPr/>
        </p:nvSpPr>
        <p:spPr bwMode="auto">
          <a:xfrm>
            <a:off x="4692372" y="3505200"/>
            <a:ext cx="8702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6" name="Line 17"/>
          <p:cNvSpPr>
            <a:spLocks noChangeShapeType="1"/>
          </p:cNvSpPr>
          <p:nvPr/>
        </p:nvSpPr>
        <p:spPr bwMode="auto">
          <a:xfrm>
            <a:off x="6629400" y="457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7" name="Line 18"/>
          <p:cNvSpPr>
            <a:spLocks noChangeShapeType="1"/>
          </p:cNvSpPr>
          <p:nvPr/>
        </p:nvSpPr>
        <p:spPr bwMode="auto">
          <a:xfrm>
            <a:off x="4038600" y="50292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8" name="Line 19"/>
          <p:cNvSpPr>
            <a:spLocks noChangeShapeType="1"/>
          </p:cNvSpPr>
          <p:nvPr/>
        </p:nvSpPr>
        <p:spPr bwMode="auto">
          <a:xfrm flipV="1">
            <a:off x="4038600" y="37338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9" name="Text Box 22"/>
          <p:cNvSpPr txBox="1">
            <a:spLocks noChangeArrowheads="1"/>
          </p:cNvSpPr>
          <p:nvPr/>
        </p:nvSpPr>
        <p:spPr bwMode="auto">
          <a:xfrm>
            <a:off x="4038600" y="37338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8450" name="Text Box 23"/>
          <p:cNvSpPr txBox="1">
            <a:spLocks noChangeArrowheads="1"/>
          </p:cNvSpPr>
          <p:nvPr/>
        </p:nvSpPr>
        <p:spPr bwMode="auto">
          <a:xfrm>
            <a:off x="6705600" y="45720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1</a:t>
            </a:r>
          </a:p>
        </p:txBody>
      </p:sp>
    </p:spTree>
    <p:extLst>
      <p:ext uri="{BB962C8B-B14F-4D97-AF65-F5344CB8AC3E}">
        <p14:creationId xmlns:p14="http://schemas.microsoft.com/office/powerpoint/2010/main" val="875406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36849" y="0"/>
            <a:ext cx="8305800" cy="838200"/>
          </a:xfrm>
        </p:spPr>
        <p:txBody>
          <a:bodyPr/>
          <a:lstStyle/>
          <a:p>
            <a:pPr eaLnBrk="1" hangingPunct="1"/>
            <a:r>
              <a:rPr lang="en-US" dirty="0"/>
              <a:t>Key Constraints on relationship</a:t>
            </a:r>
          </a:p>
        </p:txBody>
      </p:sp>
      <p:sp>
        <p:nvSpPr>
          <p:cNvPr id="19460" name="Rectangle 3"/>
          <p:cNvSpPr>
            <a:spLocks noGrp="1" noChangeArrowheads="1"/>
          </p:cNvSpPr>
          <p:nvPr>
            <p:ph idx="1"/>
          </p:nvPr>
        </p:nvSpPr>
        <p:spPr>
          <a:xfrm>
            <a:off x="145937" y="1143000"/>
            <a:ext cx="8839200" cy="2514600"/>
          </a:xfrm>
        </p:spPr>
        <p:txBody>
          <a:bodyPr/>
          <a:lstStyle/>
          <a:p>
            <a:pPr eaLnBrk="1" hangingPunct="1"/>
            <a:r>
              <a:rPr lang="en-US" kern="1200" dirty="0">
                <a:solidFill>
                  <a:schemeClr val="bg2">
                    <a:lumMod val="50000"/>
                  </a:schemeClr>
                </a:solidFill>
                <a:cs typeface="Arial" charset="0"/>
              </a:rPr>
              <a:t>Consider a restriction where a student can join only one course. This is an example of a key constraint. </a:t>
            </a:r>
          </a:p>
          <a:p>
            <a:pPr eaLnBrk="1" hangingPunct="1"/>
            <a:r>
              <a:rPr lang="en-US" kern="1200" dirty="0">
                <a:solidFill>
                  <a:schemeClr val="bg2">
                    <a:lumMod val="50000"/>
                  </a:schemeClr>
                </a:solidFill>
                <a:cs typeface="Arial" charset="0"/>
              </a:rPr>
              <a:t>In the below diagram the directional arrow ensures that there is only one instance of student in the relationship set ‘Has’. In other words, given a student, ‘has’ relationship can be uniquely determined.</a:t>
            </a:r>
          </a:p>
          <a:p>
            <a:pPr eaLnBrk="1" hangingPunct="1"/>
            <a:endParaRPr lang="en-US" dirty="0" smtClean="0">
              <a:solidFill>
                <a:schemeClr val="tx1"/>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29</a:t>
            </a:fld>
            <a:endParaRPr lang="en-US"/>
          </a:p>
        </p:txBody>
      </p:sp>
      <p:sp>
        <p:nvSpPr>
          <p:cNvPr id="19461" name="Text Box 4"/>
          <p:cNvSpPr txBox="1">
            <a:spLocks noChangeArrowheads="1"/>
          </p:cNvSpPr>
          <p:nvPr/>
        </p:nvSpPr>
        <p:spPr bwMode="auto">
          <a:xfrm>
            <a:off x="755650" y="4859338"/>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Courses</a:t>
            </a:r>
          </a:p>
        </p:txBody>
      </p:sp>
      <p:sp>
        <p:nvSpPr>
          <p:cNvPr id="19462" name="Line 5"/>
          <p:cNvSpPr>
            <a:spLocks noChangeShapeType="1"/>
          </p:cNvSpPr>
          <p:nvPr/>
        </p:nvSpPr>
        <p:spPr bwMode="auto">
          <a:xfrm>
            <a:off x="1981200" y="50673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63" name="Rectangle 6"/>
          <p:cNvSpPr>
            <a:spLocks noChangeArrowheads="1"/>
          </p:cNvSpPr>
          <p:nvPr/>
        </p:nvSpPr>
        <p:spPr bwMode="auto">
          <a:xfrm rot="2711679">
            <a:off x="3783806" y="4736307"/>
            <a:ext cx="650875" cy="639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9464" name="Text Box 7"/>
          <p:cNvSpPr txBox="1">
            <a:spLocks noChangeArrowheads="1"/>
          </p:cNvSpPr>
          <p:nvPr/>
        </p:nvSpPr>
        <p:spPr bwMode="auto">
          <a:xfrm>
            <a:off x="3733800" y="4859338"/>
            <a:ext cx="655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Has</a:t>
            </a:r>
          </a:p>
        </p:txBody>
      </p:sp>
      <p:sp>
        <p:nvSpPr>
          <p:cNvPr id="19465" name="Text Box 8"/>
          <p:cNvSpPr txBox="1">
            <a:spLocks noChangeArrowheads="1"/>
          </p:cNvSpPr>
          <p:nvPr/>
        </p:nvSpPr>
        <p:spPr bwMode="auto">
          <a:xfrm>
            <a:off x="6324600" y="48434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Students</a:t>
            </a:r>
          </a:p>
        </p:txBody>
      </p:sp>
      <p:sp>
        <p:nvSpPr>
          <p:cNvPr id="19466" name="Oval 10"/>
          <p:cNvSpPr>
            <a:spLocks noChangeArrowheads="1"/>
          </p:cNvSpPr>
          <p:nvPr/>
        </p:nvSpPr>
        <p:spPr bwMode="auto">
          <a:xfrm>
            <a:off x="7086600" y="3716338"/>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regNo</a:t>
            </a:r>
          </a:p>
        </p:txBody>
      </p:sp>
      <p:sp>
        <p:nvSpPr>
          <p:cNvPr id="19467" name="Oval 11"/>
          <p:cNvSpPr>
            <a:spLocks noChangeArrowheads="1"/>
          </p:cNvSpPr>
          <p:nvPr/>
        </p:nvSpPr>
        <p:spPr bwMode="auto">
          <a:xfrm>
            <a:off x="7924800" y="4305300"/>
            <a:ext cx="1066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9468" name="Oval 12"/>
          <p:cNvSpPr>
            <a:spLocks noChangeArrowheads="1"/>
          </p:cNvSpPr>
          <p:nvPr/>
        </p:nvSpPr>
        <p:spPr bwMode="auto">
          <a:xfrm>
            <a:off x="5410200" y="35433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9469" name="Line 13"/>
          <p:cNvSpPr>
            <a:spLocks noChangeShapeType="1"/>
          </p:cNvSpPr>
          <p:nvPr/>
        </p:nvSpPr>
        <p:spPr bwMode="auto">
          <a:xfrm flipH="1">
            <a:off x="1981200" y="43815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70" name="Line 14"/>
          <p:cNvSpPr>
            <a:spLocks noChangeShapeType="1"/>
          </p:cNvSpPr>
          <p:nvPr/>
        </p:nvSpPr>
        <p:spPr bwMode="auto">
          <a:xfrm>
            <a:off x="1447800" y="5259448"/>
            <a:ext cx="609600" cy="417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71" name="Oval 15"/>
          <p:cNvSpPr>
            <a:spLocks noChangeArrowheads="1"/>
          </p:cNvSpPr>
          <p:nvPr/>
        </p:nvSpPr>
        <p:spPr bwMode="auto">
          <a:xfrm>
            <a:off x="2057400" y="38481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streamId</a:t>
            </a:r>
            <a:endParaRPr lang="en-US" sz="2000" b="1" u="sng" dirty="0">
              <a:latin typeface="Courier New" pitchFamily="49" charset="0"/>
              <a:cs typeface="Courier New" pitchFamily="49" charset="0"/>
            </a:endParaRPr>
          </a:p>
        </p:txBody>
      </p:sp>
      <p:sp>
        <p:nvSpPr>
          <p:cNvPr id="19472" name="Oval 16"/>
          <p:cNvSpPr>
            <a:spLocks noChangeArrowheads="1"/>
          </p:cNvSpPr>
          <p:nvPr/>
        </p:nvSpPr>
        <p:spPr bwMode="auto">
          <a:xfrm>
            <a:off x="2057400" y="54483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title</a:t>
            </a:r>
          </a:p>
        </p:txBody>
      </p:sp>
      <p:sp>
        <p:nvSpPr>
          <p:cNvPr id="19473" name="Oval 17"/>
          <p:cNvSpPr>
            <a:spLocks noChangeArrowheads="1"/>
          </p:cNvSpPr>
          <p:nvPr/>
        </p:nvSpPr>
        <p:spPr bwMode="auto">
          <a:xfrm>
            <a:off x="0" y="38481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noOfSems</a:t>
            </a:r>
          </a:p>
        </p:txBody>
      </p:sp>
      <p:sp>
        <p:nvSpPr>
          <p:cNvPr id="19474" name="Line 18"/>
          <p:cNvSpPr>
            <a:spLocks noChangeShapeType="1"/>
          </p:cNvSpPr>
          <p:nvPr/>
        </p:nvSpPr>
        <p:spPr bwMode="auto">
          <a:xfrm flipV="1">
            <a:off x="7239000" y="4249738"/>
            <a:ext cx="304800" cy="588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75" name="Text Box 21"/>
          <p:cNvSpPr txBox="1">
            <a:spLocks noChangeArrowheads="1"/>
          </p:cNvSpPr>
          <p:nvPr/>
        </p:nvSpPr>
        <p:spPr bwMode="auto">
          <a:xfrm>
            <a:off x="2270125" y="4468813"/>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1</a:t>
            </a:r>
          </a:p>
        </p:txBody>
      </p:sp>
      <p:sp>
        <p:nvSpPr>
          <p:cNvPr id="19476" name="Text Box 22"/>
          <p:cNvSpPr txBox="1">
            <a:spLocks noChangeArrowheads="1"/>
          </p:cNvSpPr>
          <p:nvPr/>
        </p:nvSpPr>
        <p:spPr bwMode="auto">
          <a:xfrm>
            <a:off x="6019800" y="4503738"/>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9477" name="Line 25"/>
          <p:cNvSpPr>
            <a:spLocks noChangeShapeType="1"/>
          </p:cNvSpPr>
          <p:nvPr/>
        </p:nvSpPr>
        <p:spPr bwMode="auto">
          <a:xfrm flipH="1" flipV="1">
            <a:off x="990600" y="4381500"/>
            <a:ext cx="457200"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78" name="Oval 27"/>
          <p:cNvSpPr>
            <a:spLocks noChangeArrowheads="1"/>
          </p:cNvSpPr>
          <p:nvPr/>
        </p:nvSpPr>
        <p:spPr bwMode="auto">
          <a:xfrm>
            <a:off x="3352800" y="5753100"/>
            <a:ext cx="3276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enrollment-date</a:t>
            </a:r>
          </a:p>
        </p:txBody>
      </p:sp>
      <p:sp>
        <p:nvSpPr>
          <p:cNvPr id="19479" name="Line 29"/>
          <p:cNvSpPr>
            <a:spLocks noChangeShapeType="1"/>
          </p:cNvSpPr>
          <p:nvPr/>
        </p:nvSpPr>
        <p:spPr bwMode="auto">
          <a:xfrm flipH="1" flipV="1">
            <a:off x="6553200" y="40767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80" name="Line 31"/>
          <p:cNvSpPr>
            <a:spLocks noChangeShapeType="1"/>
          </p:cNvSpPr>
          <p:nvPr/>
        </p:nvSpPr>
        <p:spPr bwMode="auto">
          <a:xfrm>
            <a:off x="4114800" y="55245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82" name="Text Box 34"/>
          <p:cNvSpPr txBox="1">
            <a:spLocks noChangeArrowheads="1"/>
          </p:cNvSpPr>
          <p:nvPr/>
        </p:nvSpPr>
        <p:spPr bwMode="auto">
          <a:xfrm>
            <a:off x="4443327" y="4276755"/>
            <a:ext cx="21098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cs typeface="Courier New" pitchFamily="49" charset="0"/>
              </a:rPr>
              <a:t>Directional arrow</a:t>
            </a:r>
          </a:p>
        </p:txBody>
      </p:sp>
      <p:sp>
        <p:nvSpPr>
          <p:cNvPr id="19483" name="Line 35"/>
          <p:cNvSpPr>
            <a:spLocks noChangeShapeType="1"/>
          </p:cNvSpPr>
          <p:nvPr/>
        </p:nvSpPr>
        <p:spPr bwMode="auto">
          <a:xfrm flipV="1">
            <a:off x="7543800" y="46101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84" name="Line 36"/>
          <p:cNvSpPr>
            <a:spLocks noChangeShapeType="1"/>
          </p:cNvSpPr>
          <p:nvPr/>
        </p:nvSpPr>
        <p:spPr bwMode="auto">
          <a:xfrm flipH="1">
            <a:off x="4572000" y="50673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cxnSp>
        <p:nvCxnSpPr>
          <p:cNvPr id="5" name="Straight Arrow Connector 4"/>
          <p:cNvCxnSpPr/>
          <p:nvPr/>
        </p:nvCxnSpPr>
        <p:spPr>
          <a:xfrm flipH="1">
            <a:off x="4800600" y="4668868"/>
            <a:ext cx="190500" cy="19047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076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6"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657600"/>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335280" y="152400"/>
            <a:ext cx="8458200" cy="2057400"/>
          </a:xfrm>
          <a:prstGeom prst="wedgeRectCallout">
            <a:avLst>
              <a:gd name="adj1" fmla="val -40370"/>
              <a:gd name="adj2" fmla="val 9584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pPr>
            <a:r>
              <a:rPr lang="en-US" sz="2000" dirty="0">
                <a:solidFill>
                  <a:schemeClr val="bg2">
                    <a:lumMod val="50000"/>
                  </a:schemeClr>
                </a:solidFill>
                <a:latin typeface="+mn-lt"/>
              </a:rPr>
              <a:t>As an application  programmer my focus should be more on business aspects of my customer. </a:t>
            </a:r>
            <a:r>
              <a:rPr lang="en-US" sz="2000" dirty="0" smtClean="0">
                <a:solidFill>
                  <a:schemeClr val="bg2">
                    <a:lumMod val="50000"/>
                  </a:schemeClr>
                </a:solidFill>
                <a:latin typeface="+mn-lt"/>
              </a:rPr>
              <a:t>If I use files to store data, I find that common tasks like writing programs </a:t>
            </a:r>
            <a:r>
              <a:rPr lang="en-US" sz="2000" dirty="0">
                <a:solidFill>
                  <a:schemeClr val="bg2">
                    <a:lumMod val="50000"/>
                  </a:schemeClr>
                </a:solidFill>
                <a:latin typeface="+mn-lt"/>
              </a:rPr>
              <a:t>to </a:t>
            </a:r>
            <a:r>
              <a:rPr lang="en-US" sz="2000" dirty="0" smtClean="0">
                <a:solidFill>
                  <a:schemeClr val="bg2">
                    <a:lumMod val="50000"/>
                  </a:schemeClr>
                </a:solidFill>
                <a:latin typeface="+mn-lt"/>
              </a:rPr>
              <a:t>store and retrieve related data and </a:t>
            </a:r>
            <a:r>
              <a:rPr lang="en-US" sz="2000" dirty="0">
                <a:solidFill>
                  <a:schemeClr val="bg2">
                    <a:lumMod val="50000"/>
                  </a:schemeClr>
                </a:solidFill>
                <a:latin typeface="+mn-lt"/>
              </a:rPr>
              <a:t>maintain consistency for </a:t>
            </a:r>
            <a:r>
              <a:rPr lang="en-US" sz="2000" i="1" dirty="0">
                <a:solidFill>
                  <a:schemeClr val="bg2">
                    <a:lumMod val="50000"/>
                  </a:schemeClr>
                </a:solidFill>
                <a:latin typeface="+mn-lt"/>
              </a:rPr>
              <a:t>every application</a:t>
            </a:r>
            <a:r>
              <a:rPr lang="en-US" sz="2000" dirty="0">
                <a:solidFill>
                  <a:schemeClr val="bg2">
                    <a:lumMod val="50000"/>
                  </a:schemeClr>
                </a:solidFill>
                <a:latin typeface="+mn-lt"/>
              </a:rPr>
              <a:t> </a:t>
            </a:r>
            <a:r>
              <a:rPr lang="en-US" sz="2000" dirty="0" smtClean="0">
                <a:solidFill>
                  <a:schemeClr val="bg2">
                    <a:lumMod val="50000"/>
                  </a:schemeClr>
                </a:solidFill>
                <a:latin typeface="+mn-lt"/>
              </a:rPr>
              <a:t> takes </a:t>
            </a:r>
            <a:r>
              <a:rPr lang="en-US" sz="2000" dirty="0">
                <a:solidFill>
                  <a:schemeClr val="bg2">
                    <a:lumMod val="50000"/>
                  </a:schemeClr>
                </a:solidFill>
                <a:latin typeface="+mn-lt"/>
              </a:rPr>
              <a:t>most of my time and attention!</a:t>
            </a:r>
          </a:p>
          <a:p>
            <a:pPr>
              <a:lnSpc>
                <a:spcPct val="150000"/>
              </a:lnSpc>
            </a:pPr>
            <a:endParaRPr lang="en-US" sz="2000" dirty="0">
              <a:solidFill>
                <a:schemeClr val="bg2">
                  <a:lumMod val="50000"/>
                </a:schemeClr>
              </a:solidFill>
              <a:latin typeface="+mn-lt"/>
            </a:endParaRPr>
          </a:p>
        </p:txBody>
      </p:sp>
      <p:sp>
        <p:nvSpPr>
          <p:cNvPr id="7" name="Rectangle 6"/>
          <p:cNvSpPr/>
          <p:nvPr/>
        </p:nvSpPr>
        <p:spPr>
          <a:xfrm>
            <a:off x="3581400" y="2819400"/>
            <a:ext cx="4800600" cy="2862322"/>
          </a:xfrm>
          <a:prstGeom prst="rect">
            <a:avLst/>
          </a:prstGeom>
        </p:spPr>
        <p:txBody>
          <a:bodyPr wrap="square">
            <a:spAutoFit/>
          </a:bodyPr>
          <a:lstStyle/>
          <a:p>
            <a:pPr>
              <a:lnSpc>
                <a:spcPct val="150000"/>
              </a:lnSpc>
            </a:pPr>
            <a:r>
              <a:rPr lang="en-US" sz="2000" dirty="0">
                <a:solidFill>
                  <a:schemeClr val="bg2">
                    <a:lumMod val="50000"/>
                  </a:schemeClr>
                </a:solidFill>
              </a:rPr>
              <a:t>We need a mechanism to save, retrieve and maintain data with minimal effort. In other </a:t>
            </a:r>
            <a:r>
              <a:rPr lang="en-US" sz="2000" dirty="0" smtClean="0">
                <a:solidFill>
                  <a:schemeClr val="bg2">
                    <a:lumMod val="50000"/>
                  </a:schemeClr>
                </a:solidFill>
              </a:rPr>
              <a:t>words, </a:t>
            </a:r>
            <a:r>
              <a:rPr lang="en-US" sz="2000" dirty="0">
                <a:solidFill>
                  <a:schemeClr val="bg2">
                    <a:lumMod val="50000"/>
                  </a:schemeClr>
                </a:solidFill>
              </a:rPr>
              <a:t>a prewritten system which takes care of all of these and gives a simple interface </a:t>
            </a:r>
            <a:r>
              <a:rPr lang="en-US" sz="2000" dirty="0" smtClean="0">
                <a:solidFill>
                  <a:schemeClr val="bg2">
                    <a:lumMod val="50000"/>
                  </a:schemeClr>
                </a:solidFill>
              </a:rPr>
              <a:t>for the application to </a:t>
            </a:r>
            <a:r>
              <a:rPr lang="en-US" sz="2000" dirty="0">
                <a:solidFill>
                  <a:schemeClr val="bg2">
                    <a:lumMod val="50000"/>
                  </a:schemeClr>
                </a:solidFill>
              </a:rPr>
              <a:t>interact </a:t>
            </a:r>
            <a:r>
              <a:rPr lang="en-US" sz="2000" dirty="0" smtClean="0">
                <a:solidFill>
                  <a:schemeClr val="bg2">
                    <a:lumMod val="50000"/>
                  </a:schemeClr>
                </a:solidFill>
              </a:rPr>
              <a:t>with.</a:t>
            </a:r>
            <a:endParaRPr lang="en-US" sz="2000" dirty="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5A978005-0B46-4EB8-BF5A-0F5A6AFDD8F4}" type="slidenum">
              <a:rPr lang="en-US" smtClean="0"/>
              <a:pPr>
                <a:defRPr/>
              </a:pPr>
              <a:t>3</a:t>
            </a:fld>
            <a:endParaRPr lang="en-US"/>
          </a:p>
        </p:txBody>
      </p:sp>
    </p:spTree>
    <p:extLst>
      <p:ext uri="{BB962C8B-B14F-4D97-AF65-F5344CB8AC3E}">
        <p14:creationId xmlns:p14="http://schemas.microsoft.com/office/powerpoint/2010/main" val="2750826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0"/>
            <a:ext cx="8229600" cy="838200"/>
          </a:xfrm>
        </p:spPr>
        <p:txBody>
          <a:bodyPr/>
          <a:lstStyle/>
          <a:p>
            <a:r>
              <a:rPr lang="en-US" dirty="0" smtClean="0"/>
              <a:t>Activity</a:t>
            </a:r>
            <a:endParaRPr lang="en-US" dirty="0"/>
          </a:p>
        </p:txBody>
      </p:sp>
      <p:sp>
        <p:nvSpPr>
          <p:cNvPr id="5" name="Content Placeholder 4"/>
          <p:cNvSpPr>
            <a:spLocks noGrp="1"/>
          </p:cNvSpPr>
          <p:nvPr>
            <p:ph idx="1"/>
          </p:nvPr>
        </p:nvSpPr>
        <p:spPr/>
        <p:txBody>
          <a:bodyPr/>
          <a:lstStyle/>
          <a:p>
            <a:r>
              <a:rPr lang="en-US" dirty="0" smtClean="0"/>
              <a:t>What is the relationship between customer and the plot he/she buys?</a:t>
            </a:r>
          </a:p>
          <a:p>
            <a:r>
              <a:rPr lang="en-US" dirty="0" smtClean="0"/>
              <a:t>Draw an ER diagram to represent the relationship.</a:t>
            </a:r>
          </a:p>
          <a:p>
            <a:endParaRPr lang="en-US" dirty="0" smtClean="0"/>
          </a:p>
        </p:txBody>
      </p:sp>
      <p:sp>
        <p:nvSpPr>
          <p:cNvPr id="3" name="Slide Number Placeholder 2"/>
          <p:cNvSpPr>
            <a:spLocks noGrp="1"/>
          </p:cNvSpPr>
          <p:nvPr>
            <p:ph type="sldNum" sz="quarter" idx="12"/>
          </p:nvPr>
        </p:nvSpPr>
        <p:spPr/>
        <p:txBody>
          <a:bodyPr/>
          <a:lstStyle/>
          <a:p>
            <a:pPr>
              <a:defRPr/>
            </a:pPr>
            <a:fld id="{5A978005-0B46-4EB8-BF5A-0F5A6AFDD8F4}" type="slidenum">
              <a:rPr lang="en-US" smtClean="0"/>
              <a:pPr>
                <a:defRPr/>
              </a:pPr>
              <a:t>30</a:t>
            </a:fld>
            <a:endParaRPr lang="en-US"/>
          </a:p>
        </p:txBody>
      </p:sp>
    </p:spTree>
    <p:extLst>
      <p:ext uri="{BB962C8B-B14F-4D97-AF65-F5344CB8AC3E}">
        <p14:creationId xmlns:p14="http://schemas.microsoft.com/office/powerpoint/2010/main" val="2633148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04800" y="15240"/>
            <a:ext cx="7772400" cy="762000"/>
          </a:xfrm>
        </p:spPr>
        <p:txBody>
          <a:bodyPr/>
          <a:lstStyle/>
          <a:p>
            <a:pPr eaLnBrk="1" hangingPunct="1"/>
            <a:r>
              <a:rPr lang="en-US" dirty="0"/>
              <a:t>Participation constraints</a:t>
            </a:r>
          </a:p>
        </p:txBody>
      </p:sp>
      <p:sp>
        <p:nvSpPr>
          <p:cNvPr id="21508" name="Rectangle 3"/>
          <p:cNvSpPr>
            <a:spLocks noGrp="1" noChangeArrowheads="1"/>
          </p:cNvSpPr>
          <p:nvPr>
            <p:ph idx="1"/>
          </p:nvPr>
        </p:nvSpPr>
        <p:spPr>
          <a:xfrm>
            <a:off x="304800" y="1219200"/>
            <a:ext cx="8382000" cy="4876800"/>
          </a:xfrm>
        </p:spPr>
        <p:txBody>
          <a:bodyPr/>
          <a:lstStyle/>
          <a:p>
            <a:pPr eaLnBrk="1" hangingPunct="1"/>
            <a:r>
              <a:rPr lang="en-US" kern="1200" dirty="0">
                <a:solidFill>
                  <a:schemeClr val="bg2">
                    <a:lumMod val="50000"/>
                  </a:schemeClr>
                </a:solidFill>
                <a:cs typeface="Arial" charset="0"/>
              </a:rPr>
              <a:t>Total participation: If all entities in an entity-set need to be in the relationship set then the entity is in total participation with respect to relationship.</a:t>
            </a:r>
          </a:p>
          <a:p>
            <a:r>
              <a:rPr lang="en-US" kern="1200" dirty="0">
                <a:solidFill>
                  <a:schemeClr val="bg2">
                    <a:lumMod val="50000"/>
                  </a:schemeClr>
                </a:solidFill>
                <a:cs typeface="Arial" charset="0"/>
              </a:rPr>
              <a:t>Example: Every employee works in at least one department. Each department has at least one employee. Therefore both Employee and Department entities in ‘Works-In’ relationship is total.</a:t>
            </a:r>
          </a:p>
          <a:p>
            <a:r>
              <a:rPr lang="en-US" kern="1200" dirty="0">
                <a:solidFill>
                  <a:schemeClr val="bg2">
                    <a:lumMod val="50000"/>
                  </a:schemeClr>
                </a:solidFill>
                <a:cs typeface="Arial" charset="0"/>
              </a:rPr>
              <a:t>Partial participation: A participation that is not total is partial </a:t>
            </a:r>
            <a:r>
              <a:rPr lang="en-US" kern="1200" dirty="0" smtClean="0">
                <a:solidFill>
                  <a:schemeClr val="bg2">
                    <a:lumMod val="50000"/>
                  </a:schemeClr>
                </a:solidFill>
                <a:cs typeface="Arial" charset="0"/>
                <a:sym typeface="Wingdings" pitchFamily="2" charset="2"/>
              </a:rPr>
              <a:t>.</a:t>
            </a:r>
            <a:endParaRPr lang="en-US" kern="1200" dirty="0">
              <a:solidFill>
                <a:schemeClr val="bg2">
                  <a:lumMod val="50000"/>
                </a:schemeClr>
              </a:solidFill>
              <a:cs typeface="Arial" charset="0"/>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31</a:t>
            </a:fld>
            <a:endParaRPr lang="en-US"/>
          </a:p>
        </p:txBody>
      </p:sp>
    </p:spTree>
    <p:extLst>
      <p:ext uri="{BB962C8B-B14F-4D97-AF65-F5344CB8AC3E}">
        <p14:creationId xmlns:p14="http://schemas.microsoft.com/office/powerpoint/2010/main" val="3477859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76200" y="-76200"/>
            <a:ext cx="8839200" cy="1143000"/>
          </a:xfrm>
          <a:noFill/>
        </p:spPr>
        <p:txBody>
          <a:bodyPr/>
          <a:lstStyle/>
          <a:p>
            <a:pPr eaLnBrk="1" hangingPunct="1"/>
            <a:r>
              <a:rPr lang="en-US" dirty="0" smtClean="0"/>
              <a:t>Example of a total participation</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32</a:t>
            </a:fld>
            <a:endParaRPr lang="en-US"/>
          </a:p>
        </p:txBody>
      </p:sp>
      <p:sp>
        <p:nvSpPr>
          <p:cNvPr id="22532" name="Text Box 5"/>
          <p:cNvSpPr txBox="1">
            <a:spLocks noChangeArrowheads="1"/>
          </p:cNvSpPr>
          <p:nvPr/>
        </p:nvSpPr>
        <p:spPr bwMode="auto">
          <a:xfrm>
            <a:off x="542925" y="2819400"/>
            <a:ext cx="15696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Employees</a:t>
            </a:r>
          </a:p>
        </p:txBody>
      </p:sp>
      <p:sp>
        <p:nvSpPr>
          <p:cNvPr id="22533" name="Line 6"/>
          <p:cNvSpPr>
            <a:spLocks noChangeShapeType="1"/>
          </p:cNvSpPr>
          <p:nvPr/>
        </p:nvSpPr>
        <p:spPr bwMode="auto">
          <a:xfrm>
            <a:off x="2112585" y="3124200"/>
            <a:ext cx="124021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34" name="Rectangle 7"/>
          <p:cNvSpPr>
            <a:spLocks noChangeArrowheads="1"/>
          </p:cNvSpPr>
          <p:nvPr/>
        </p:nvSpPr>
        <p:spPr bwMode="auto">
          <a:xfrm rot="2711679">
            <a:off x="3671093" y="2361407"/>
            <a:ext cx="1414463" cy="1492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22535" name="Text Box 8"/>
          <p:cNvSpPr txBox="1">
            <a:spLocks noChangeArrowheads="1"/>
          </p:cNvSpPr>
          <p:nvPr/>
        </p:nvSpPr>
        <p:spPr bwMode="auto">
          <a:xfrm>
            <a:off x="6248400" y="2747963"/>
            <a:ext cx="187743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Departments</a:t>
            </a:r>
          </a:p>
        </p:txBody>
      </p:sp>
      <p:sp>
        <p:nvSpPr>
          <p:cNvPr id="22536" name="Line 9"/>
          <p:cNvSpPr>
            <a:spLocks noChangeShapeType="1"/>
          </p:cNvSpPr>
          <p:nvPr/>
        </p:nvSpPr>
        <p:spPr bwMode="auto">
          <a:xfrm>
            <a:off x="5410200" y="3124200"/>
            <a:ext cx="83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37" name="Text Box 10"/>
          <p:cNvSpPr txBox="1">
            <a:spLocks noChangeArrowheads="1"/>
          </p:cNvSpPr>
          <p:nvPr/>
        </p:nvSpPr>
        <p:spPr bwMode="auto">
          <a:xfrm>
            <a:off x="3524250" y="2833688"/>
            <a:ext cx="1415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Works-In</a:t>
            </a:r>
          </a:p>
        </p:txBody>
      </p:sp>
      <p:sp>
        <p:nvSpPr>
          <p:cNvPr id="22538" name="Text Box 11"/>
          <p:cNvSpPr txBox="1">
            <a:spLocks noChangeArrowheads="1"/>
          </p:cNvSpPr>
          <p:nvPr/>
        </p:nvSpPr>
        <p:spPr bwMode="auto">
          <a:xfrm>
            <a:off x="3581400" y="449580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location</a:t>
            </a:r>
          </a:p>
        </p:txBody>
      </p:sp>
      <p:sp>
        <p:nvSpPr>
          <p:cNvPr id="22539" name="Oval 12"/>
          <p:cNvSpPr>
            <a:spLocks noChangeArrowheads="1"/>
          </p:cNvSpPr>
          <p:nvPr/>
        </p:nvSpPr>
        <p:spPr bwMode="auto">
          <a:xfrm>
            <a:off x="3124200" y="1219200"/>
            <a:ext cx="27432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err="1">
                <a:latin typeface="Courier New" pitchFamily="49" charset="0"/>
                <a:cs typeface="Courier New" pitchFamily="49" charset="0"/>
              </a:rPr>
              <a:t>dateOfJoining</a:t>
            </a:r>
            <a:endParaRPr lang="en-US" sz="2000" b="1" dirty="0">
              <a:latin typeface="Courier New" pitchFamily="49" charset="0"/>
              <a:cs typeface="Courier New" pitchFamily="49" charset="0"/>
            </a:endParaRPr>
          </a:p>
        </p:txBody>
      </p:sp>
      <p:sp>
        <p:nvSpPr>
          <p:cNvPr id="22540" name="Oval 13"/>
          <p:cNvSpPr>
            <a:spLocks noChangeArrowheads="1"/>
          </p:cNvSpPr>
          <p:nvPr/>
        </p:nvSpPr>
        <p:spPr bwMode="auto">
          <a:xfrm>
            <a:off x="304800" y="3733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cs typeface="Courier New" pitchFamily="49" charset="0"/>
              </a:rPr>
              <a:t>name</a:t>
            </a:r>
          </a:p>
        </p:txBody>
      </p:sp>
      <p:sp>
        <p:nvSpPr>
          <p:cNvPr id="22541" name="Oval 14"/>
          <p:cNvSpPr>
            <a:spLocks noChangeArrowheads="1"/>
          </p:cNvSpPr>
          <p:nvPr/>
        </p:nvSpPr>
        <p:spPr bwMode="auto">
          <a:xfrm>
            <a:off x="6096000" y="17526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deptId</a:t>
            </a:r>
          </a:p>
        </p:txBody>
      </p:sp>
      <p:sp>
        <p:nvSpPr>
          <p:cNvPr id="22542" name="Oval 15"/>
          <p:cNvSpPr>
            <a:spLocks noChangeArrowheads="1"/>
          </p:cNvSpPr>
          <p:nvPr/>
        </p:nvSpPr>
        <p:spPr bwMode="auto">
          <a:xfrm>
            <a:off x="6705600" y="3505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22543" name="Oval 16"/>
          <p:cNvSpPr>
            <a:spLocks noChangeArrowheads="1"/>
          </p:cNvSpPr>
          <p:nvPr/>
        </p:nvSpPr>
        <p:spPr bwMode="auto">
          <a:xfrm>
            <a:off x="533400" y="1981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empId</a:t>
            </a:r>
            <a:endParaRPr lang="en-US" sz="2000" b="1" u="sng" dirty="0">
              <a:latin typeface="Courier New" pitchFamily="49" charset="0"/>
              <a:cs typeface="Courier New" pitchFamily="49" charset="0"/>
            </a:endParaRPr>
          </a:p>
        </p:txBody>
      </p:sp>
      <p:sp>
        <p:nvSpPr>
          <p:cNvPr id="22544" name="Oval 17"/>
          <p:cNvSpPr>
            <a:spLocks noChangeArrowheads="1"/>
          </p:cNvSpPr>
          <p:nvPr/>
        </p:nvSpPr>
        <p:spPr bwMode="auto">
          <a:xfrm>
            <a:off x="2514600" y="5476071"/>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22545" name="Oval 18"/>
          <p:cNvSpPr>
            <a:spLocks noChangeArrowheads="1"/>
          </p:cNvSpPr>
          <p:nvPr/>
        </p:nvSpPr>
        <p:spPr bwMode="auto">
          <a:xfrm>
            <a:off x="5029200" y="5410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capacity</a:t>
            </a:r>
          </a:p>
        </p:txBody>
      </p:sp>
      <p:sp>
        <p:nvSpPr>
          <p:cNvPr id="22546" name="Line 19"/>
          <p:cNvSpPr>
            <a:spLocks noChangeShapeType="1"/>
          </p:cNvSpPr>
          <p:nvPr/>
        </p:nvSpPr>
        <p:spPr bwMode="auto">
          <a:xfrm flipH="1">
            <a:off x="1447800" y="3219510"/>
            <a:ext cx="403186"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47" name="Line 20"/>
          <p:cNvSpPr>
            <a:spLocks noChangeShapeType="1"/>
          </p:cNvSpPr>
          <p:nvPr/>
        </p:nvSpPr>
        <p:spPr bwMode="auto">
          <a:xfrm flipH="1" flipV="1">
            <a:off x="1447800" y="2514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48" name="Line 21"/>
          <p:cNvSpPr>
            <a:spLocks noChangeShapeType="1"/>
          </p:cNvSpPr>
          <p:nvPr/>
        </p:nvSpPr>
        <p:spPr bwMode="auto">
          <a:xfrm flipV="1">
            <a:off x="44196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49" name="Line 22"/>
          <p:cNvSpPr>
            <a:spLocks noChangeShapeType="1"/>
          </p:cNvSpPr>
          <p:nvPr/>
        </p:nvSpPr>
        <p:spPr bwMode="auto">
          <a:xfrm flipH="1">
            <a:off x="3524250" y="4895910"/>
            <a:ext cx="438150" cy="628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0" name="Line 23"/>
          <p:cNvSpPr>
            <a:spLocks noChangeShapeType="1"/>
          </p:cNvSpPr>
          <p:nvPr/>
        </p:nvSpPr>
        <p:spPr bwMode="auto">
          <a:xfrm>
            <a:off x="5257800" y="50292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1" name="Line 24"/>
          <p:cNvSpPr>
            <a:spLocks noChangeShapeType="1"/>
          </p:cNvSpPr>
          <p:nvPr/>
        </p:nvSpPr>
        <p:spPr bwMode="auto">
          <a:xfrm flipV="1">
            <a:off x="6629400" y="22860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2" name="Line 25"/>
          <p:cNvSpPr>
            <a:spLocks noChangeShapeType="1"/>
          </p:cNvSpPr>
          <p:nvPr/>
        </p:nvSpPr>
        <p:spPr bwMode="auto">
          <a:xfrm>
            <a:off x="6629400" y="3276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3" name="Line 26"/>
          <p:cNvSpPr>
            <a:spLocks noChangeShapeType="1"/>
          </p:cNvSpPr>
          <p:nvPr/>
        </p:nvSpPr>
        <p:spPr bwMode="auto">
          <a:xfrm flipV="1">
            <a:off x="43434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4" name="Oval 27"/>
          <p:cNvSpPr>
            <a:spLocks noChangeArrowheads="1"/>
          </p:cNvSpPr>
          <p:nvPr/>
        </p:nvSpPr>
        <p:spPr bwMode="auto">
          <a:xfrm>
            <a:off x="6096000" y="4495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locId</a:t>
            </a:r>
          </a:p>
        </p:txBody>
      </p:sp>
      <p:sp>
        <p:nvSpPr>
          <p:cNvPr id="22555" name="Line 28"/>
          <p:cNvSpPr>
            <a:spLocks noChangeShapeType="1"/>
          </p:cNvSpPr>
          <p:nvPr/>
        </p:nvSpPr>
        <p:spPr bwMode="auto">
          <a:xfrm>
            <a:off x="5486400" y="4800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6" name="Text Box 30"/>
          <p:cNvSpPr txBox="1">
            <a:spLocks noChangeArrowheads="1"/>
          </p:cNvSpPr>
          <p:nvPr/>
        </p:nvSpPr>
        <p:spPr bwMode="auto">
          <a:xfrm>
            <a:off x="692300" y="4768185"/>
            <a:ext cx="23173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smtClean="0">
                <a:solidFill>
                  <a:srgbClr val="007800"/>
                </a:solidFill>
                <a:latin typeface="+mj-lt"/>
                <a:cs typeface="Courier New" pitchFamily="49" charset="0"/>
              </a:rPr>
              <a:t>Indicates </a:t>
            </a:r>
            <a:r>
              <a:rPr lang="en-US" sz="2000" dirty="0">
                <a:solidFill>
                  <a:srgbClr val="007800"/>
                </a:solidFill>
                <a:latin typeface="+mj-lt"/>
                <a:cs typeface="Courier New" pitchFamily="49" charset="0"/>
              </a:rPr>
              <a:t>total participation</a:t>
            </a:r>
          </a:p>
        </p:txBody>
      </p:sp>
      <p:sp>
        <p:nvSpPr>
          <p:cNvPr id="22559" name="Line 35"/>
          <p:cNvSpPr>
            <a:spLocks noChangeShapeType="1"/>
          </p:cNvSpPr>
          <p:nvPr/>
        </p:nvSpPr>
        <p:spPr bwMode="auto">
          <a:xfrm flipH="1">
            <a:off x="2667000" y="4114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60" name="Line 36"/>
          <p:cNvSpPr>
            <a:spLocks noChangeShapeType="1"/>
          </p:cNvSpPr>
          <p:nvPr/>
        </p:nvSpPr>
        <p:spPr bwMode="auto">
          <a:xfrm flipH="1">
            <a:off x="2667000" y="4191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61" name="Text Box 37"/>
          <p:cNvSpPr txBox="1">
            <a:spLocks noChangeArrowheads="1"/>
          </p:cNvSpPr>
          <p:nvPr/>
        </p:nvSpPr>
        <p:spPr bwMode="auto">
          <a:xfrm>
            <a:off x="2803525" y="3617913"/>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cs typeface="Courier New" pitchFamily="49" charset="0"/>
              </a:rPr>
              <a:t>or</a:t>
            </a:r>
          </a:p>
        </p:txBody>
      </p:sp>
      <p:cxnSp>
        <p:nvCxnSpPr>
          <p:cNvPr id="5" name="Straight Arrow Connector 4"/>
          <p:cNvCxnSpPr/>
          <p:nvPr/>
        </p:nvCxnSpPr>
        <p:spPr>
          <a:xfrm flipH="1">
            <a:off x="2286000" y="3276600"/>
            <a:ext cx="381000" cy="15240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099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Attributes</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Single valued attributes </a:t>
            </a:r>
            <a:r>
              <a:rPr lang="en-US" dirty="0" smtClean="0">
                <a:sym typeface="Wingdings" pitchFamily="2" charset="2"/>
              </a:rPr>
              <a:t> the examples that we have seen so far consisted of single value attributes.</a:t>
            </a:r>
            <a:endParaRPr lang="en-US" dirty="0" smtClean="0"/>
          </a:p>
          <a:p>
            <a:r>
              <a:rPr lang="en-US" dirty="0"/>
              <a:t>Composite </a:t>
            </a:r>
            <a:r>
              <a:rPr lang="en-US" dirty="0" smtClean="0"/>
              <a:t>Attribute</a:t>
            </a:r>
          </a:p>
          <a:p>
            <a:r>
              <a:rPr lang="en-US" dirty="0"/>
              <a:t>Multi-Valued </a:t>
            </a:r>
            <a:r>
              <a:rPr lang="en-US" dirty="0" smtClean="0"/>
              <a:t>Attribute</a:t>
            </a:r>
          </a:p>
          <a:p>
            <a:r>
              <a:rPr lang="en-US" dirty="0"/>
              <a:t>Derived Attribute</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33</a:t>
            </a:fld>
            <a:endParaRPr lang="en-US"/>
          </a:p>
        </p:txBody>
      </p:sp>
    </p:spTree>
    <p:extLst>
      <p:ext uri="{BB962C8B-B14F-4D97-AF65-F5344CB8AC3E}">
        <p14:creationId xmlns:p14="http://schemas.microsoft.com/office/powerpoint/2010/main" val="4242483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04800" y="0"/>
            <a:ext cx="7772400" cy="838200"/>
          </a:xfrm>
        </p:spPr>
        <p:txBody>
          <a:bodyPr/>
          <a:lstStyle/>
          <a:p>
            <a:pPr eaLnBrk="1" hangingPunct="1"/>
            <a:r>
              <a:rPr lang="en-US" dirty="0" smtClean="0"/>
              <a:t>Composite Attribute</a:t>
            </a:r>
          </a:p>
        </p:txBody>
      </p:sp>
      <p:sp>
        <p:nvSpPr>
          <p:cNvPr id="25604" name="Rectangle 3"/>
          <p:cNvSpPr>
            <a:spLocks noGrp="1" noChangeArrowheads="1"/>
          </p:cNvSpPr>
          <p:nvPr>
            <p:ph idx="1"/>
          </p:nvPr>
        </p:nvSpPr>
        <p:spPr>
          <a:xfrm>
            <a:off x="304800" y="1203960"/>
            <a:ext cx="8305800" cy="2209800"/>
          </a:xfrm>
        </p:spPr>
        <p:txBody>
          <a:bodyPr/>
          <a:lstStyle/>
          <a:p>
            <a:pPr eaLnBrk="1" hangingPunct="1"/>
            <a:r>
              <a:rPr lang="en-US" dirty="0"/>
              <a:t>A composite attribute is an attributes that is made up of more than one attribute.</a:t>
            </a:r>
          </a:p>
          <a:p>
            <a:pPr eaLnBrk="1" hangingPunct="1"/>
            <a:r>
              <a:rPr lang="en-US" dirty="0"/>
              <a:t>For example address can be thought of as having more than one attribute.</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34</a:t>
            </a:fld>
            <a:endParaRPr lang="en-US"/>
          </a:p>
        </p:txBody>
      </p:sp>
      <p:sp>
        <p:nvSpPr>
          <p:cNvPr id="25605" name="Oval 4"/>
          <p:cNvSpPr>
            <a:spLocks noChangeArrowheads="1"/>
          </p:cNvSpPr>
          <p:nvPr/>
        </p:nvSpPr>
        <p:spPr bwMode="auto">
          <a:xfrm>
            <a:off x="2209800" y="45720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address</a:t>
            </a:r>
          </a:p>
        </p:txBody>
      </p:sp>
      <p:sp>
        <p:nvSpPr>
          <p:cNvPr id="25606" name="Line 5"/>
          <p:cNvSpPr>
            <a:spLocks noChangeShapeType="1"/>
          </p:cNvSpPr>
          <p:nvPr/>
        </p:nvSpPr>
        <p:spPr bwMode="auto">
          <a:xfrm flipH="1" flipV="1">
            <a:off x="2286000" y="4191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07" name="Oval 6"/>
          <p:cNvSpPr>
            <a:spLocks noChangeArrowheads="1"/>
          </p:cNvSpPr>
          <p:nvPr/>
        </p:nvSpPr>
        <p:spPr bwMode="auto">
          <a:xfrm>
            <a:off x="457200" y="3657600"/>
            <a:ext cx="2438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house number</a:t>
            </a:r>
          </a:p>
        </p:txBody>
      </p:sp>
      <p:sp>
        <p:nvSpPr>
          <p:cNvPr id="25608" name="Line 7"/>
          <p:cNvSpPr>
            <a:spLocks noChangeShapeType="1"/>
          </p:cNvSpPr>
          <p:nvPr/>
        </p:nvSpPr>
        <p:spPr bwMode="auto">
          <a:xfrm flipV="1">
            <a:off x="3429000" y="4191000"/>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09" name="Oval 8"/>
          <p:cNvSpPr>
            <a:spLocks noChangeArrowheads="1"/>
          </p:cNvSpPr>
          <p:nvPr/>
        </p:nvSpPr>
        <p:spPr bwMode="auto">
          <a:xfrm>
            <a:off x="3657600" y="3596640"/>
            <a:ext cx="2514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street number</a:t>
            </a:r>
          </a:p>
        </p:txBody>
      </p:sp>
      <p:sp>
        <p:nvSpPr>
          <p:cNvPr id="25610" name="Oval 9"/>
          <p:cNvSpPr>
            <a:spLocks noChangeArrowheads="1"/>
          </p:cNvSpPr>
          <p:nvPr/>
        </p:nvSpPr>
        <p:spPr bwMode="auto">
          <a:xfrm>
            <a:off x="6374115" y="3939540"/>
            <a:ext cx="157737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smtClean="0">
                <a:latin typeface="Courier New" pitchFamily="49" charset="0"/>
              </a:rPr>
              <a:t>area</a:t>
            </a:r>
            <a:endParaRPr lang="en-US" sz="2000" b="1" dirty="0">
              <a:latin typeface="Courier New" pitchFamily="49" charset="0"/>
            </a:endParaRPr>
          </a:p>
        </p:txBody>
      </p:sp>
      <p:sp>
        <p:nvSpPr>
          <p:cNvPr id="25612" name="Oval 11"/>
          <p:cNvSpPr>
            <a:spLocks noChangeArrowheads="1"/>
          </p:cNvSpPr>
          <p:nvPr/>
        </p:nvSpPr>
        <p:spPr bwMode="auto">
          <a:xfrm>
            <a:off x="4659615" y="5455920"/>
            <a:ext cx="2133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district</a:t>
            </a:r>
          </a:p>
        </p:txBody>
      </p:sp>
      <p:sp>
        <p:nvSpPr>
          <p:cNvPr id="25614" name="Oval 13"/>
          <p:cNvSpPr>
            <a:spLocks noChangeArrowheads="1"/>
          </p:cNvSpPr>
          <p:nvPr/>
        </p:nvSpPr>
        <p:spPr bwMode="auto">
          <a:xfrm>
            <a:off x="2400300" y="5676900"/>
            <a:ext cx="1600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state </a:t>
            </a:r>
          </a:p>
        </p:txBody>
      </p:sp>
      <p:sp>
        <p:nvSpPr>
          <p:cNvPr id="25615" name="Oval 14"/>
          <p:cNvSpPr>
            <a:spLocks noChangeArrowheads="1"/>
          </p:cNvSpPr>
          <p:nvPr/>
        </p:nvSpPr>
        <p:spPr bwMode="auto">
          <a:xfrm>
            <a:off x="304800" y="541401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country</a:t>
            </a:r>
          </a:p>
        </p:txBody>
      </p:sp>
      <p:sp>
        <p:nvSpPr>
          <p:cNvPr id="25616" name="Line 15"/>
          <p:cNvSpPr>
            <a:spLocks noChangeShapeType="1"/>
          </p:cNvSpPr>
          <p:nvPr/>
        </p:nvSpPr>
        <p:spPr bwMode="auto">
          <a:xfrm flipH="1">
            <a:off x="2209800" y="5090160"/>
            <a:ext cx="441960" cy="396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17" name="Line 16"/>
          <p:cNvSpPr>
            <a:spLocks noChangeShapeType="1"/>
          </p:cNvSpPr>
          <p:nvPr/>
        </p:nvSpPr>
        <p:spPr bwMode="auto">
          <a:xfrm flipV="1">
            <a:off x="4191000" y="4762500"/>
            <a:ext cx="245358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19" name="Line 18"/>
          <p:cNvSpPr>
            <a:spLocks noChangeShapeType="1"/>
          </p:cNvSpPr>
          <p:nvPr/>
        </p:nvSpPr>
        <p:spPr bwMode="auto">
          <a:xfrm flipH="1">
            <a:off x="3429000" y="5105400"/>
            <a:ext cx="0" cy="6172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20" name="Line 19"/>
          <p:cNvSpPr>
            <a:spLocks noChangeShapeType="1"/>
          </p:cNvSpPr>
          <p:nvPr/>
        </p:nvSpPr>
        <p:spPr bwMode="auto">
          <a:xfrm>
            <a:off x="3810000" y="5029200"/>
            <a:ext cx="1219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22" name="Text Box 21"/>
          <p:cNvSpPr txBox="1">
            <a:spLocks noChangeArrowheads="1"/>
          </p:cNvSpPr>
          <p:nvPr/>
        </p:nvSpPr>
        <p:spPr bwMode="auto">
          <a:xfrm>
            <a:off x="6644580" y="4572000"/>
            <a:ext cx="181362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Employees</a:t>
            </a:r>
          </a:p>
        </p:txBody>
      </p:sp>
      <p:sp>
        <p:nvSpPr>
          <p:cNvPr id="25623" name="Line 22"/>
          <p:cNvSpPr>
            <a:spLocks noChangeShapeType="1"/>
          </p:cNvSpPr>
          <p:nvPr/>
        </p:nvSpPr>
        <p:spPr bwMode="auto">
          <a:xfrm flipV="1">
            <a:off x="4114800" y="4295804"/>
            <a:ext cx="2286000" cy="4666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24" name="Text Box 23"/>
          <p:cNvSpPr txBox="1">
            <a:spLocks noChangeArrowheads="1"/>
          </p:cNvSpPr>
          <p:nvPr/>
        </p:nvSpPr>
        <p:spPr bwMode="auto">
          <a:xfrm>
            <a:off x="2012350" y="3028890"/>
            <a:ext cx="2376100" cy="400110"/>
          </a:xfrm>
          <a:prstGeom prst="rect">
            <a:avLst/>
          </a:prstGeom>
          <a:noFill/>
          <a:ln w="9525">
            <a:noFill/>
            <a:miter lim="800000"/>
            <a:headEnd/>
            <a:tailEnd/>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Tahoma" pitchFamily="34" charset="0"/>
              </a:rPr>
              <a:t>composite attribute</a:t>
            </a:r>
          </a:p>
        </p:txBody>
      </p:sp>
      <p:cxnSp>
        <p:nvCxnSpPr>
          <p:cNvPr id="5" name="Straight Arrow Connector 4"/>
          <p:cNvCxnSpPr>
            <a:stCxn id="25605" idx="0"/>
          </p:cNvCxnSpPr>
          <p:nvPr/>
        </p:nvCxnSpPr>
        <p:spPr>
          <a:xfrm flipH="1" flipV="1">
            <a:off x="2895600" y="3429000"/>
            <a:ext cx="304800" cy="11430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
        <p:nvSpPr>
          <p:cNvPr id="32" name="Oval 13"/>
          <p:cNvSpPr>
            <a:spLocks noChangeArrowheads="1"/>
          </p:cNvSpPr>
          <p:nvPr/>
        </p:nvSpPr>
        <p:spPr bwMode="auto">
          <a:xfrm>
            <a:off x="335280" y="4453950"/>
            <a:ext cx="1600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smtClean="0">
                <a:latin typeface="Courier New" pitchFamily="49" charset="0"/>
              </a:rPr>
              <a:t>pin</a:t>
            </a:r>
            <a:endParaRPr lang="en-US" sz="2000" b="1" dirty="0">
              <a:latin typeface="Courier New" pitchFamily="49" charset="0"/>
            </a:endParaRPr>
          </a:p>
        </p:txBody>
      </p:sp>
      <p:cxnSp>
        <p:nvCxnSpPr>
          <p:cNvPr id="9" name="Straight Connector 8"/>
          <p:cNvCxnSpPr>
            <a:stCxn id="25605" idx="2"/>
            <a:endCxn id="32" idx="6"/>
          </p:cNvCxnSpPr>
          <p:nvPr/>
        </p:nvCxnSpPr>
        <p:spPr>
          <a:xfrm flipH="1" flipV="1">
            <a:off x="1935480" y="4720650"/>
            <a:ext cx="274320" cy="11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0480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52400" y="0"/>
            <a:ext cx="8229600" cy="838200"/>
          </a:xfrm>
        </p:spPr>
        <p:txBody>
          <a:bodyPr/>
          <a:lstStyle/>
          <a:p>
            <a:pPr eaLnBrk="1" hangingPunct="1"/>
            <a:r>
              <a:rPr lang="en-US" dirty="0" smtClean="0"/>
              <a:t>Multi-Valued Attribute</a:t>
            </a:r>
          </a:p>
        </p:txBody>
      </p:sp>
      <p:sp>
        <p:nvSpPr>
          <p:cNvPr id="26628" name="Rectangle 3"/>
          <p:cNvSpPr>
            <a:spLocks noGrp="1" noChangeArrowheads="1"/>
          </p:cNvSpPr>
          <p:nvPr>
            <p:ph idx="1"/>
          </p:nvPr>
        </p:nvSpPr>
        <p:spPr>
          <a:xfrm>
            <a:off x="533400" y="1524000"/>
            <a:ext cx="7772400" cy="1066800"/>
          </a:xfrm>
        </p:spPr>
        <p:txBody>
          <a:bodyPr/>
          <a:lstStyle/>
          <a:p>
            <a:pPr eaLnBrk="1" hangingPunct="1"/>
            <a:r>
              <a:rPr lang="en-US" dirty="0"/>
              <a:t>A multi-value attribute is an attribute which can have multiple values.</a:t>
            </a:r>
          </a:p>
          <a:p>
            <a:pPr eaLnBrk="1" hangingPunct="1"/>
            <a:endParaRPr lang="en-US" dirty="0" smtClean="0"/>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35</a:t>
            </a:fld>
            <a:endParaRPr lang="en-US"/>
          </a:p>
        </p:txBody>
      </p:sp>
      <p:sp>
        <p:nvSpPr>
          <p:cNvPr id="26629" name="Oval 4"/>
          <p:cNvSpPr>
            <a:spLocks noChangeArrowheads="1"/>
          </p:cNvSpPr>
          <p:nvPr/>
        </p:nvSpPr>
        <p:spPr bwMode="auto">
          <a:xfrm>
            <a:off x="2362200" y="4419600"/>
            <a:ext cx="28956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err="1">
                <a:latin typeface="Courier New" pitchFamily="49" charset="0"/>
              </a:rPr>
              <a:t>phone_numbers</a:t>
            </a:r>
            <a:endParaRPr lang="en-US" sz="2000" b="1" dirty="0">
              <a:latin typeface="Courier New" pitchFamily="49" charset="0"/>
            </a:endParaRPr>
          </a:p>
        </p:txBody>
      </p:sp>
      <p:sp>
        <p:nvSpPr>
          <p:cNvPr id="26630" name="Text Box 5"/>
          <p:cNvSpPr txBox="1">
            <a:spLocks noChangeArrowheads="1"/>
          </p:cNvSpPr>
          <p:nvPr/>
        </p:nvSpPr>
        <p:spPr bwMode="auto">
          <a:xfrm>
            <a:off x="6598920" y="4461361"/>
            <a:ext cx="15696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Employees</a:t>
            </a:r>
          </a:p>
        </p:txBody>
      </p:sp>
      <p:sp>
        <p:nvSpPr>
          <p:cNvPr id="26631" name="Line 6"/>
          <p:cNvSpPr>
            <a:spLocks noChangeShapeType="1"/>
          </p:cNvSpPr>
          <p:nvPr/>
        </p:nvSpPr>
        <p:spPr bwMode="auto">
          <a:xfrm flipV="1">
            <a:off x="5379720" y="4648200"/>
            <a:ext cx="1219200" cy="26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Oval 7"/>
          <p:cNvSpPr>
            <a:spLocks noChangeArrowheads="1"/>
          </p:cNvSpPr>
          <p:nvPr/>
        </p:nvSpPr>
        <p:spPr bwMode="auto">
          <a:xfrm>
            <a:off x="2286000" y="4267200"/>
            <a:ext cx="31242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3" name="Text Box 14"/>
          <p:cNvSpPr txBox="1">
            <a:spLocks noChangeArrowheads="1"/>
          </p:cNvSpPr>
          <p:nvPr/>
        </p:nvSpPr>
        <p:spPr bwMode="auto">
          <a:xfrm>
            <a:off x="978591" y="3457545"/>
            <a:ext cx="2614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Tahoma" pitchFamily="34" charset="0"/>
              </a:rPr>
              <a:t>multi-valued attribute</a:t>
            </a:r>
          </a:p>
        </p:txBody>
      </p:sp>
      <p:sp>
        <p:nvSpPr>
          <p:cNvPr id="26634" name="Line 15"/>
          <p:cNvSpPr>
            <a:spLocks noChangeShapeType="1"/>
          </p:cNvSpPr>
          <p:nvPr/>
        </p:nvSpPr>
        <p:spPr bwMode="auto">
          <a:xfrm flipH="1" flipV="1">
            <a:off x="3399678" y="3810000"/>
            <a:ext cx="381000" cy="228600"/>
          </a:xfrm>
          <a:prstGeom prst="line">
            <a:avLst/>
          </a:prstGeom>
          <a:noFill/>
          <a:ln w="9525">
            <a:solidFill>
              <a:srgbClr val="0078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47156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04800" y="0"/>
            <a:ext cx="7772400" cy="838200"/>
          </a:xfrm>
        </p:spPr>
        <p:txBody>
          <a:bodyPr/>
          <a:lstStyle/>
          <a:p>
            <a:pPr eaLnBrk="1" hangingPunct="1"/>
            <a:r>
              <a:rPr lang="en-US" dirty="0" smtClean="0"/>
              <a:t>Derived Attribute</a:t>
            </a:r>
          </a:p>
        </p:txBody>
      </p:sp>
      <p:sp>
        <p:nvSpPr>
          <p:cNvPr id="27652" name="Rectangle 3"/>
          <p:cNvSpPr>
            <a:spLocks noGrp="1" noChangeArrowheads="1"/>
          </p:cNvSpPr>
          <p:nvPr>
            <p:ph idx="1"/>
          </p:nvPr>
        </p:nvSpPr>
        <p:spPr>
          <a:xfrm>
            <a:off x="190499" y="1093410"/>
            <a:ext cx="8855621" cy="3581400"/>
          </a:xfrm>
        </p:spPr>
        <p:txBody>
          <a:bodyPr/>
          <a:lstStyle/>
          <a:p>
            <a:pPr eaLnBrk="1" hangingPunct="1"/>
            <a:r>
              <a:rPr lang="en-US" dirty="0"/>
              <a:t>A derived attribute is an attribute whose value is determined or computed using existing values of the other attributes (or otherwise also called stored attribute).</a:t>
            </a:r>
          </a:p>
          <a:p>
            <a:pPr eaLnBrk="1" hangingPunct="1"/>
            <a:r>
              <a:rPr lang="en-US" dirty="0"/>
              <a:t>While the value of the composite attribute for a row is computed as concatenation of the values of a set of attributes of the same row, the derived attribute can be calculated based on values of attributes in multiple rows </a:t>
            </a:r>
            <a:r>
              <a:rPr lang="en-US" dirty="0" smtClean="0"/>
              <a:t>also (example sum </a:t>
            </a:r>
            <a:r>
              <a:rPr lang="en-US" dirty="0"/>
              <a:t>of </a:t>
            </a:r>
            <a:r>
              <a:rPr lang="en-US" dirty="0" smtClean="0"/>
              <a:t>gross salary </a:t>
            </a:r>
            <a:r>
              <a:rPr lang="en-US" dirty="0"/>
              <a:t>of all entities in Employee  entity set</a:t>
            </a:r>
            <a:r>
              <a:rPr lang="en-US" dirty="0" smtClean="0"/>
              <a:t>).</a:t>
            </a:r>
            <a:endParaRPr lang="en-US" dirty="0"/>
          </a:p>
          <a:p>
            <a:pPr eaLnBrk="1" hangingPunct="1">
              <a:buClr>
                <a:srgbClr val="C81E1E"/>
              </a:buClr>
              <a:buFontTx/>
              <a:buChar char="•"/>
            </a:pPr>
            <a:endParaRPr lang="en-US" dirty="0" smtClean="0">
              <a:solidFill>
                <a:srgbClr val="003399"/>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36</a:t>
            </a:fld>
            <a:endParaRPr lang="en-US"/>
          </a:p>
        </p:txBody>
      </p:sp>
      <p:sp>
        <p:nvSpPr>
          <p:cNvPr id="7" name="Text Box 4"/>
          <p:cNvSpPr txBox="1">
            <a:spLocks noChangeArrowheads="1"/>
          </p:cNvSpPr>
          <p:nvPr/>
        </p:nvSpPr>
        <p:spPr bwMode="auto">
          <a:xfrm>
            <a:off x="3807351" y="4495799"/>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a:t>
            </a:r>
          </a:p>
        </p:txBody>
      </p:sp>
      <p:sp>
        <p:nvSpPr>
          <p:cNvPr id="8" name="Oval 5"/>
          <p:cNvSpPr>
            <a:spLocks noChangeArrowheads="1"/>
          </p:cNvSpPr>
          <p:nvPr/>
        </p:nvSpPr>
        <p:spPr bwMode="auto">
          <a:xfrm>
            <a:off x="3807351" y="5543490"/>
            <a:ext cx="2362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deductions</a:t>
            </a:r>
          </a:p>
        </p:txBody>
      </p:sp>
      <p:sp>
        <p:nvSpPr>
          <p:cNvPr id="9" name="Oval 6"/>
          <p:cNvSpPr>
            <a:spLocks noChangeArrowheads="1"/>
          </p:cNvSpPr>
          <p:nvPr/>
        </p:nvSpPr>
        <p:spPr bwMode="auto">
          <a:xfrm>
            <a:off x="1066800" y="5427374"/>
            <a:ext cx="2514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gross_salary</a:t>
            </a:r>
          </a:p>
        </p:txBody>
      </p:sp>
      <p:sp>
        <p:nvSpPr>
          <p:cNvPr id="10" name="Oval 7"/>
          <p:cNvSpPr>
            <a:spLocks noChangeArrowheads="1"/>
          </p:cNvSpPr>
          <p:nvPr/>
        </p:nvSpPr>
        <p:spPr bwMode="auto">
          <a:xfrm>
            <a:off x="6606540" y="5503574"/>
            <a:ext cx="2133600" cy="4572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net_salary</a:t>
            </a:r>
          </a:p>
        </p:txBody>
      </p:sp>
      <p:sp>
        <p:nvSpPr>
          <p:cNvPr id="13" name="Text Box 12"/>
          <p:cNvSpPr txBox="1">
            <a:spLocks noChangeArrowheads="1"/>
          </p:cNvSpPr>
          <p:nvPr/>
        </p:nvSpPr>
        <p:spPr bwMode="auto">
          <a:xfrm>
            <a:off x="6690446" y="4188023"/>
            <a:ext cx="21639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derived </a:t>
            </a:r>
            <a:r>
              <a:rPr lang="en-US" sz="2000" dirty="0" smtClean="0">
                <a:solidFill>
                  <a:srgbClr val="007800"/>
                </a:solidFill>
              </a:rPr>
              <a:t>stored</a:t>
            </a:r>
            <a:r>
              <a:rPr lang="en-US" sz="2000" dirty="0" smtClean="0">
                <a:latin typeface="Tahoma" pitchFamily="34" charset="0"/>
              </a:rPr>
              <a:t> </a:t>
            </a:r>
            <a:r>
              <a:rPr lang="en-US" sz="2000" dirty="0" smtClean="0">
                <a:solidFill>
                  <a:srgbClr val="007800"/>
                </a:solidFill>
              </a:rPr>
              <a:t>attribute</a:t>
            </a:r>
            <a:endParaRPr lang="en-US" sz="2000" dirty="0">
              <a:solidFill>
                <a:srgbClr val="007800"/>
              </a:solidFill>
            </a:endParaRPr>
          </a:p>
        </p:txBody>
      </p:sp>
      <p:sp>
        <p:nvSpPr>
          <p:cNvPr id="14" name="Line 13"/>
          <p:cNvSpPr>
            <a:spLocks noChangeShapeType="1"/>
          </p:cNvSpPr>
          <p:nvPr/>
        </p:nvSpPr>
        <p:spPr bwMode="auto">
          <a:xfrm flipV="1">
            <a:off x="2819400" y="4895908"/>
            <a:ext cx="1044714" cy="5413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4"/>
          <p:cNvSpPr>
            <a:spLocks noChangeShapeType="1"/>
          </p:cNvSpPr>
          <p:nvPr/>
        </p:nvSpPr>
        <p:spPr bwMode="auto">
          <a:xfrm>
            <a:off x="4500770" y="4895910"/>
            <a:ext cx="223629" cy="6475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6" name="Line 15"/>
          <p:cNvSpPr>
            <a:spLocks noChangeShapeType="1"/>
          </p:cNvSpPr>
          <p:nvPr/>
        </p:nvSpPr>
        <p:spPr bwMode="auto">
          <a:xfrm>
            <a:off x="5029200" y="4895908"/>
            <a:ext cx="1935652" cy="6475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cxnSp>
        <p:nvCxnSpPr>
          <p:cNvPr id="5" name="Straight Arrow Connector 4"/>
          <p:cNvCxnSpPr/>
          <p:nvPr/>
        </p:nvCxnSpPr>
        <p:spPr>
          <a:xfrm flipH="1" flipV="1">
            <a:off x="7467600" y="4895908"/>
            <a:ext cx="304800" cy="541348"/>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834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28600" y="76200"/>
            <a:ext cx="8229600" cy="838200"/>
          </a:xfrm>
        </p:spPr>
        <p:txBody>
          <a:bodyPr/>
          <a:lstStyle/>
          <a:p>
            <a:pPr eaLnBrk="1" hangingPunct="1"/>
            <a:r>
              <a:rPr lang="en-US" dirty="0" smtClean="0"/>
              <a:t>Weak Entities</a:t>
            </a:r>
          </a:p>
        </p:txBody>
      </p:sp>
      <p:sp>
        <p:nvSpPr>
          <p:cNvPr id="29700" name="Rectangle 3"/>
          <p:cNvSpPr>
            <a:spLocks noGrp="1" noChangeArrowheads="1"/>
          </p:cNvSpPr>
          <p:nvPr>
            <p:ph idx="1"/>
          </p:nvPr>
        </p:nvSpPr>
        <p:spPr>
          <a:xfrm>
            <a:off x="457200" y="1371600"/>
            <a:ext cx="8077200" cy="3048000"/>
          </a:xfrm>
        </p:spPr>
        <p:txBody>
          <a:bodyPr>
            <a:normAutofit fontScale="92500"/>
          </a:bodyPr>
          <a:lstStyle/>
          <a:p>
            <a:pPr eaLnBrk="1" hangingPunct="1">
              <a:lnSpc>
                <a:spcPct val="150000"/>
              </a:lnSpc>
            </a:pPr>
            <a:r>
              <a:rPr lang="en-US" dirty="0" smtClean="0">
                <a:solidFill>
                  <a:schemeClr val="bg2">
                    <a:lumMod val="50000"/>
                  </a:schemeClr>
                </a:solidFill>
              </a:rPr>
              <a:t>A </a:t>
            </a:r>
            <a:r>
              <a:rPr lang="en-US" i="1" dirty="0" smtClean="0">
                <a:solidFill>
                  <a:schemeClr val="bg2">
                    <a:lumMod val="50000"/>
                  </a:schemeClr>
                </a:solidFill>
              </a:rPr>
              <a:t>weak entity</a:t>
            </a:r>
            <a:r>
              <a:rPr lang="en-US" dirty="0" smtClean="0">
                <a:solidFill>
                  <a:schemeClr val="bg2">
                    <a:lumMod val="50000"/>
                  </a:schemeClr>
                </a:solidFill>
              </a:rPr>
              <a:t> is an entity that can’t be uniquely identified by its own attributes alone, and therefore must use as its primary key both its own attributes and the primary key of an entity it is related to.</a:t>
            </a:r>
          </a:p>
          <a:p>
            <a:pPr eaLnBrk="1" hangingPunct="1">
              <a:lnSpc>
                <a:spcPct val="150000"/>
              </a:lnSpc>
            </a:pPr>
            <a:r>
              <a:rPr lang="en-US" dirty="0" smtClean="0">
                <a:solidFill>
                  <a:schemeClr val="bg2">
                    <a:lumMod val="50000"/>
                  </a:schemeClr>
                </a:solidFill>
              </a:rPr>
              <a:t>In other words, a weak entity cannot exist without the entity it is related to (</a:t>
            </a:r>
            <a:r>
              <a:rPr lang="en-US" i="1" dirty="0" smtClean="0">
                <a:solidFill>
                  <a:schemeClr val="bg2">
                    <a:lumMod val="50000"/>
                  </a:schemeClr>
                </a:solidFill>
              </a:rPr>
              <a:t>owner entity</a:t>
            </a:r>
            <a:r>
              <a:rPr lang="en-US" dirty="0" smtClean="0">
                <a:solidFill>
                  <a:schemeClr val="bg2">
                    <a:lumMod val="50000"/>
                  </a:schemeClr>
                </a:solidFill>
              </a:rPr>
              <a:t>).</a:t>
            </a:r>
          </a:p>
          <a:p>
            <a:pPr eaLnBrk="1" hangingPunct="1">
              <a:lnSpc>
                <a:spcPct val="150000"/>
              </a:lnSpc>
            </a:pPr>
            <a:r>
              <a:rPr lang="en-US" dirty="0" smtClean="0">
                <a:solidFill>
                  <a:schemeClr val="bg2">
                    <a:lumMod val="50000"/>
                  </a:schemeClr>
                </a:solidFill>
              </a:rPr>
              <a:t>The relationship between owner entity and weak entity is one-to-many.</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37</a:t>
            </a:fld>
            <a:endParaRPr lang="en-US"/>
          </a:p>
        </p:txBody>
      </p:sp>
    </p:spTree>
    <p:extLst>
      <p:ext uri="{BB962C8B-B14F-4D97-AF65-F5344CB8AC3E}">
        <p14:creationId xmlns:p14="http://schemas.microsoft.com/office/powerpoint/2010/main" val="3262676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4"/>
          <p:cNvSpPr txBox="1">
            <a:spLocks noChangeArrowheads="1"/>
          </p:cNvSpPr>
          <p:nvPr/>
        </p:nvSpPr>
        <p:spPr bwMode="auto">
          <a:xfrm>
            <a:off x="304800" y="2552700"/>
            <a:ext cx="1107996"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solidFill>
                  <a:schemeClr val="bg2">
                    <a:lumMod val="50000"/>
                  </a:schemeClr>
                </a:solidFill>
                <a:latin typeface="Courier New" pitchFamily="49" charset="0"/>
                <a:cs typeface="Courier New" pitchFamily="49" charset="0"/>
              </a:rPr>
              <a:t>Orders</a:t>
            </a:r>
          </a:p>
        </p:txBody>
      </p:sp>
      <p:sp>
        <p:nvSpPr>
          <p:cNvPr id="31748" name="Text Box 5"/>
          <p:cNvSpPr txBox="1">
            <a:spLocks noChangeArrowheads="1"/>
          </p:cNvSpPr>
          <p:nvPr/>
        </p:nvSpPr>
        <p:spPr bwMode="auto">
          <a:xfrm>
            <a:off x="6248400" y="2590800"/>
            <a:ext cx="1877437"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chemeClr val="bg2">
                    <a:lumMod val="50000"/>
                  </a:schemeClr>
                </a:solidFill>
                <a:latin typeface="Courier New" pitchFamily="49" charset="0"/>
                <a:cs typeface="Courier New" pitchFamily="49" charset="0"/>
              </a:rPr>
              <a:t>Order-Items</a:t>
            </a:r>
          </a:p>
        </p:txBody>
      </p:sp>
      <p:sp>
        <p:nvSpPr>
          <p:cNvPr id="31749" name="Rectangle 6"/>
          <p:cNvSpPr>
            <a:spLocks noChangeArrowheads="1"/>
          </p:cNvSpPr>
          <p:nvPr/>
        </p:nvSpPr>
        <p:spPr bwMode="auto">
          <a:xfrm rot="2711679">
            <a:off x="3505994" y="2139156"/>
            <a:ext cx="1447800" cy="14366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31750" name="Text Box 7"/>
          <p:cNvSpPr txBox="1">
            <a:spLocks noChangeArrowheads="1"/>
          </p:cNvSpPr>
          <p:nvPr/>
        </p:nvSpPr>
        <p:spPr bwMode="auto">
          <a:xfrm>
            <a:off x="3527862" y="2590800"/>
            <a:ext cx="1415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chemeClr val="bg2">
                    <a:lumMod val="50000"/>
                  </a:schemeClr>
                </a:solidFill>
                <a:latin typeface="Courier New" pitchFamily="49" charset="0"/>
                <a:cs typeface="Courier New" pitchFamily="49" charset="0"/>
              </a:rPr>
              <a:t>contains</a:t>
            </a:r>
          </a:p>
        </p:txBody>
      </p:sp>
      <p:sp>
        <p:nvSpPr>
          <p:cNvPr id="31751" name="Line 8"/>
          <p:cNvSpPr>
            <a:spLocks noChangeShapeType="1"/>
          </p:cNvSpPr>
          <p:nvPr/>
        </p:nvSpPr>
        <p:spPr bwMode="auto">
          <a:xfrm flipH="1" flipV="1">
            <a:off x="5165725" y="2838510"/>
            <a:ext cx="1120775" cy="189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52" name="Line 10"/>
          <p:cNvSpPr>
            <a:spLocks noChangeShapeType="1"/>
          </p:cNvSpPr>
          <p:nvPr/>
        </p:nvSpPr>
        <p:spPr bwMode="auto">
          <a:xfrm flipH="1">
            <a:off x="1422488" y="2823270"/>
            <a:ext cx="17876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53" name="Text Box 12"/>
          <p:cNvSpPr txBox="1">
            <a:spLocks noChangeArrowheads="1"/>
          </p:cNvSpPr>
          <p:nvPr/>
        </p:nvSpPr>
        <p:spPr bwMode="auto">
          <a:xfrm>
            <a:off x="129540" y="183982"/>
            <a:ext cx="739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b="1" dirty="0">
                <a:solidFill>
                  <a:schemeClr val="bg1"/>
                </a:solidFill>
              </a:rPr>
              <a:t>A weak entity set diagram</a:t>
            </a:r>
          </a:p>
        </p:txBody>
      </p:sp>
      <p:sp>
        <p:nvSpPr>
          <p:cNvPr id="31754" name="Oval 13"/>
          <p:cNvSpPr>
            <a:spLocks noChangeArrowheads="1"/>
          </p:cNvSpPr>
          <p:nvPr/>
        </p:nvSpPr>
        <p:spPr bwMode="auto">
          <a:xfrm>
            <a:off x="6934200" y="16764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bg2">
                    <a:lumMod val="50000"/>
                  </a:schemeClr>
                </a:solidFill>
                <a:latin typeface="Courier New" pitchFamily="49" charset="0"/>
                <a:cs typeface="Courier New" pitchFamily="49" charset="0"/>
              </a:rPr>
              <a:t>itemNo</a:t>
            </a:r>
          </a:p>
        </p:txBody>
      </p:sp>
      <p:sp>
        <p:nvSpPr>
          <p:cNvPr id="31755" name="Oval 14"/>
          <p:cNvSpPr>
            <a:spLocks noChangeArrowheads="1"/>
          </p:cNvSpPr>
          <p:nvPr/>
        </p:nvSpPr>
        <p:spPr bwMode="auto">
          <a:xfrm>
            <a:off x="228600" y="1600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err="1">
                <a:solidFill>
                  <a:schemeClr val="bg2">
                    <a:lumMod val="50000"/>
                  </a:schemeClr>
                </a:solidFill>
                <a:latin typeface="Courier New" pitchFamily="49" charset="0"/>
                <a:cs typeface="Courier New" pitchFamily="49" charset="0"/>
              </a:rPr>
              <a:t>custId</a:t>
            </a:r>
            <a:endParaRPr lang="en-US" sz="2000" b="1" dirty="0">
              <a:solidFill>
                <a:schemeClr val="bg2">
                  <a:lumMod val="50000"/>
                </a:schemeClr>
              </a:solidFill>
              <a:latin typeface="Courier New" pitchFamily="49" charset="0"/>
              <a:cs typeface="Courier New" pitchFamily="49" charset="0"/>
            </a:endParaRPr>
          </a:p>
        </p:txBody>
      </p:sp>
      <p:sp>
        <p:nvSpPr>
          <p:cNvPr id="31756" name="Oval 15"/>
          <p:cNvSpPr>
            <a:spLocks noChangeArrowheads="1"/>
          </p:cNvSpPr>
          <p:nvPr/>
        </p:nvSpPr>
        <p:spPr bwMode="auto">
          <a:xfrm>
            <a:off x="1870105" y="355092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bg2">
                    <a:lumMod val="50000"/>
                  </a:schemeClr>
                </a:solidFill>
                <a:latin typeface="Courier New" pitchFamily="49" charset="0"/>
                <a:cs typeface="Courier New" pitchFamily="49" charset="0"/>
              </a:rPr>
              <a:t>orderDate</a:t>
            </a:r>
          </a:p>
        </p:txBody>
      </p:sp>
      <p:sp>
        <p:nvSpPr>
          <p:cNvPr id="31757" name="Line 16"/>
          <p:cNvSpPr>
            <a:spLocks noChangeShapeType="1"/>
          </p:cNvSpPr>
          <p:nvPr/>
        </p:nvSpPr>
        <p:spPr bwMode="auto">
          <a:xfrm flipH="1">
            <a:off x="457200" y="3000374"/>
            <a:ext cx="76200" cy="3858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58" name="Line 17"/>
          <p:cNvSpPr>
            <a:spLocks noChangeShapeType="1"/>
          </p:cNvSpPr>
          <p:nvPr/>
        </p:nvSpPr>
        <p:spPr bwMode="auto">
          <a:xfrm flipV="1">
            <a:off x="6858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59" name="Line 18"/>
          <p:cNvSpPr>
            <a:spLocks noChangeShapeType="1"/>
          </p:cNvSpPr>
          <p:nvPr/>
        </p:nvSpPr>
        <p:spPr bwMode="auto">
          <a:xfrm>
            <a:off x="1219200" y="2952810"/>
            <a:ext cx="1005840" cy="6578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60" name="Oval 19"/>
          <p:cNvSpPr>
            <a:spLocks noChangeArrowheads="1"/>
          </p:cNvSpPr>
          <p:nvPr/>
        </p:nvSpPr>
        <p:spPr bwMode="auto">
          <a:xfrm>
            <a:off x="1002" y="3343928"/>
            <a:ext cx="1751598"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solidFill>
                  <a:schemeClr val="bg2">
                    <a:lumMod val="50000"/>
                  </a:schemeClr>
                </a:solidFill>
                <a:latin typeface="Courier New" pitchFamily="49" charset="0"/>
                <a:cs typeface="Courier New" pitchFamily="49" charset="0"/>
              </a:rPr>
              <a:t>orderNo</a:t>
            </a:r>
          </a:p>
        </p:txBody>
      </p:sp>
      <p:sp>
        <p:nvSpPr>
          <p:cNvPr id="31761" name="Oval 20"/>
          <p:cNvSpPr>
            <a:spLocks noChangeArrowheads="1"/>
          </p:cNvSpPr>
          <p:nvPr/>
        </p:nvSpPr>
        <p:spPr bwMode="auto">
          <a:xfrm>
            <a:off x="5311140" y="3550920"/>
            <a:ext cx="2209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bg2">
                    <a:lumMod val="50000"/>
                  </a:schemeClr>
                </a:solidFill>
                <a:latin typeface="Courier New" pitchFamily="49" charset="0"/>
                <a:cs typeface="Courier New" pitchFamily="49" charset="0"/>
              </a:rPr>
              <a:t>noOfPieces</a:t>
            </a:r>
          </a:p>
        </p:txBody>
      </p:sp>
      <p:sp>
        <p:nvSpPr>
          <p:cNvPr id="31762" name="Line 21"/>
          <p:cNvSpPr>
            <a:spLocks noChangeShapeType="1"/>
          </p:cNvSpPr>
          <p:nvPr/>
        </p:nvSpPr>
        <p:spPr bwMode="auto">
          <a:xfrm>
            <a:off x="7467600" y="2057400"/>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63" name="Text Box 23"/>
          <p:cNvSpPr txBox="1">
            <a:spLocks noChangeArrowheads="1"/>
          </p:cNvSpPr>
          <p:nvPr/>
        </p:nvSpPr>
        <p:spPr bwMode="auto">
          <a:xfrm>
            <a:off x="7145178" y="1219200"/>
            <a:ext cx="15592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339933"/>
                </a:solidFill>
                <a:latin typeface="+mj-lt"/>
              </a:rPr>
              <a:t>partial key</a:t>
            </a:r>
          </a:p>
        </p:txBody>
      </p:sp>
      <p:sp>
        <p:nvSpPr>
          <p:cNvPr id="31764" name="Text Box 24"/>
          <p:cNvSpPr txBox="1">
            <a:spLocks noChangeArrowheads="1"/>
          </p:cNvSpPr>
          <p:nvPr/>
        </p:nvSpPr>
        <p:spPr bwMode="auto">
          <a:xfrm>
            <a:off x="1812925" y="2403475"/>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Courier New" pitchFamily="49" charset="0"/>
                <a:cs typeface="Courier New" pitchFamily="49" charset="0"/>
              </a:rPr>
              <a:t>1</a:t>
            </a:r>
          </a:p>
        </p:txBody>
      </p:sp>
      <p:sp>
        <p:nvSpPr>
          <p:cNvPr id="31765" name="Text Box 25"/>
          <p:cNvSpPr txBox="1">
            <a:spLocks noChangeArrowheads="1"/>
          </p:cNvSpPr>
          <p:nvPr/>
        </p:nvSpPr>
        <p:spPr bwMode="auto">
          <a:xfrm>
            <a:off x="5791200" y="24384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Courier New" pitchFamily="49" charset="0"/>
                <a:cs typeface="Courier New" pitchFamily="49" charset="0"/>
              </a:rPr>
              <a:t>n</a:t>
            </a:r>
          </a:p>
        </p:txBody>
      </p:sp>
      <p:sp>
        <p:nvSpPr>
          <p:cNvPr id="31766" name="Rectangle 26"/>
          <p:cNvSpPr>
            <a:spLocks noChangeArrowheads="1"/>
          </p:cNvSpPr>
          <p:nvPr/>
        </p:nvSpPr>
        <p:spPr bwMode="auto">
          <a:xfrm rot="2711679">
            <a:off x="4158457" y="4691856"/>
            <a:ext cx="1371600" cy="1436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31767" name="Rectangle 27"/>
          <p:cNvSpPr>
            <a:spLocks noChangeArrowheads="1"/>
          </p:cNvSpPr>
          <p:nvPr/>
        </p:nvSpPr>
        <p:spPr bwMode="auto">
          <a:xfrm rot="2711679">
            <a:off x="4244181" y="4809332"/>
            <a:ext cx="1173163"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31768" name="Text Box 28"/>
          <p:cNvSpPr txBox="1">
            <a:spLocks noChangeArrowheads="1"/>
          </p:cNvSpPr>
          <p:nvPr/>
        </p:nvSpPr>
        <p:spPr bwMode="auto">
          <a:xfrm>
            <a:off x="4038600" y="5218113"/>
            <a:ext cx="1415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chemeClr val="bg2">
                    <a:lumMod val="50000"/>
                  </a:schemeClr>
                </a:solidFill>
                <a:latin typeface="Courier New" pitchFamily="49" charset="0"/>
                <a:cs typeface="Courier New" pitchFamily="49" charset="0"/>
              </a:rPr>
              <a:t>contains</a:t>
            </a:r>
          </a:p>
        </p:txBody>
      </p:sp>
      <p:sp>
        <p:nvSpPr>
          <p:cNvPr id="31769" name="Text Box 29"/>
          <p:cNvSpPr txBox="1">
            <a:spLocks noChangeArrowheads="1"/>
          </p:cNvSpPr>
          <p:nvPr/>
        </p:nvSpPr>
        <p:spPr bwMode="auto">
          <a:xfrm>
            <a:off x="6961762" y="4706454"/>
            <a:ext cx="187743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chemeClr val="bg2">
                    <a:lumMod val="50000"/>
                  </a:schemeClr>
                </a:solidFill>
                <a:latin typeface="Courier New" pitchFamily="49" charset="0"/>
                <a:cs typeface="Courier New" pitchFamily="49" charset="0"/>
              </a:rPr>
              <a:t>Order-Items</a:t>
            </a:r>
          </a:p>
        </p:txBody>
      </p:sp>
      <p:sp>
        <p:nvSpPr>
          <p:cNvPr id="31770" name="Rectangle 30"/>
          <p:cNvSpPr>
            <a:spLocks noChangeArrowheads="1"/>
          </p:cNvSpPr>
          <p:nvPr/>
        </p:nvSpPr>
        <p:spPr bwMode="auto">
          <a:xfrm>
            <a:off x="6857999" y="4573164"/>
            <a:ext cx="21336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31772" name="Text Box 32"/>
          <p:cNvSpPr txBox="1">
            <a:spLocks noChangeArrowheads="1"/>
          </p:cNvSpPr>
          <p:nvPr/>
        </p:nvSpPr>
        <p:spPr bwMode="auto">
          <a:xfrm>
            <a:off x="4500264" y="3962400"/>
            <a:ext cx="4924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chemeClr val="bg2">
                    <a:lumMod val="50000"/>
                  </a:schemeClr>
                </a:solidFill>
                <a:latin typeface="Courier New" pitchFamily="49" charset="0"/>
                <a:cs typeface="Courier New" pitchFamily="49" charset="0"/>
              </a:rPr>
              <a:t>or</a:t>
            </a:r>
          </a:p>
        </p:txBody>
      </p:sp>
      <p:sp>
        <p:nvSpPr>
          <p:cNvPr id="31774" name="Text Box 34"/>
          <p:cNvSpPr txBox="1">
            <a:spLocks noChangeArrowheads="1"/>
          </p:cNvSpPr>
          <p:nvPr/>
        </p:nvSpPr>
        <p:spPr bwMode="auto">
          <a:xfrm>
            <a:off x="7815738" y="3410573"/>
            <a:ext cx="4924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chemeClr val="bg2">
                    <a:lumMod val="50000"/>
                  </a:schemeClr>
                </a:solidFill>
                <a:latin typeface="Courier New" pitchFamily="49" charset="0"/>
                <a:cs typeface="Courier New" pitchFamily="49" charset="0"/>
              </a:rPr>
              <a:t>or</a:t>
            </a:r>
          </a:p>
        </p:txBody>
      </p:sp>
      <p:sp>
        <p:nvSpPr>
          <p:cNvPr id="31775" name="Line 39"/>
          <p:cNvSpPr>
            <a:spLocks noChangeShapeType="1"/>
          </p:cNvSpPr>
          <p:nvPr/>
        </p:nvSpPr>
        <p:spPr bwMode="auto">
          <a:xfrm flipV="1">
            <a:off x="6416040" y="3000374"/>
            <a:ext cx="0" cy="4380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76" name="Line 40"/>
          <p:cNvSpPr>
            <a:spLocks noChangeShapeType="1"/>
          </p:cNvSpPr>
          <p:nvPr/>
        </p:nvSpPr>
        <p:spPr bwMode="auto">
          <a:xfrm flipV="1">
            <a:off x="7924800" y="2209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77" name="Freeform 42"/>
          <p:cNvSpPr>
            <a:spLocks/>
          </p:cNvSpPr>
          <p:nvPr/>
        </p:nvSpPr>
        <p:spPr bwMode="auto">
          <a:xfrm>
            <a:off x="2554289" y="3550920"/>
            <a:ext cx="1675606" cy="1824355"/>
          </a:xfrm>
          <a:custGeom>
            <a:avLst/>
            <a:gdLst>
              <a:gd name="T0" fmla="*/ 1812925 w 1142"/>
              <a:gd name="T1" fmla="*/ 0 h 99"/>
              <a:gd name="T2" fmla="*/ 930275 w 1142"/>
              <a:gd name="T3" fmla="*/ 111125 h 99"/>
              <a:gd name="T4" fmla="*/ 0 w 1142"/>
              <a:gd name="T5" fmla="*/ 157162 h 99"/>
              <a:gd name="T6" fmla="*/ 0 60000 65536"/>
              <a:gd name="T7" fmla="*/ 0 60000 65536"/>
              <a:gd name="T8" fmla="*/ 0 60000 65536"/>
              <a:gd name="T9" fmla="*/ 0 w 1142"/>
              <a:gd name="T10" fmla="*/ 0 h 99"/>
              <a:gd name="T11" fmla="*/ 1142 w 1142"/>
              <a:gd name="T12" fmla="*/ 99 h 99"/>
            </a:gdLst>
            <a:ahLst/>
            <a:cxnLst>
              <a:cxn ang="T6">
                <a:pos x="T0" y="T1"/>
              </a:cxn>
              <a:cxn ang="T7">
                <a:pos x="T2" y="T3"/>
              </a:cxn>
              <a:cxn ang="T8">
                <a:pos x="T4" y="T5"/>
              </a:cxn>
            </a:cxnLst>
            <a:rect l="T9" t="T10" r="T11" b="T12"/>
            <a:pathLst>
              <a:path w="1142" h="99">
                <a:moveTo>
                  <a:pt x="1142" y="0"/>
                </a:moveTo>
                <a:cubicBezTo>
                  <a:pt x="955" y="14"/>
                  <a:pt x="773" y="53"/>
                  <a:pt x="586" y="70"/>
                </a:cubicBezTo>
                <a:cubicBezTo>
                  <a:pt x="392" y="88"/>
                  <a:pt x="194" y="99"/>
                  <a:pt x="0" y="99"/>
                </a:cubicBezTo>
              </a:path>
            </a:pathLst>
          </a:custGeom>
          <a:noFill/>
          <a:ln w="9525">
            <a:solidFill>
              <a:srgbClr val="339933"/>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sz="2000">
              <a:latin typeface="Courier New" pitchFamily="49" charset="0"/>
              <a:cs typeface="Courier New" pitchFamily="49" charset="0"/>
            </a:endParaRPr>
          </a:p>
        </p:txBody>
      </p:sp>
      <p:sp>
        <p:nvSpPr>
          <p:cNvPr id="31778" name="Text Box 43"/>
          <p:cNvSpPr txBox="1">
            <a:spLocks noChangeArrowheads="1"/>
          </p:cNvSpPr>
          <p:nvPr/>
        </p:nvSpPr>
        <p:spPr bwMode="auto">
          <a:xfrm>
            <a:off x="1066800" y="5029200"/>
            <a:ext cx="1981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339933"/>
                </a:solidFill>
                <a:latin typeface="+mj-lt"/>
              </a:rPr>
              <a:t>Identifying </a:t>
            </a:r>
          </a:p>
          <a:p>
            <a:pPr eaLnBrk="1" hangingPunct="1"/>
            <a:r>
              <a:rPr lang="en-US" sz="2000" dirty="0">
                <a:solidFill>
                  <a:srgbClr val="339933"/>
                </a:solidFill>
                <a:latin typeface="+mj-lt"/>
              </a:rPr>
              <a:t>relationship</a:t>
            </a:r>
          </a:p>
        </p:txBody>
      </p:sp>
      <p:sp>
        <p:nvSpPr>
          <p:cNvPr id="31779" name="Text Box 44"/>
          <p:cNvSpPr txBox="1">
            <a:spLocks noChangeArrowheads="1"/>
          </p:cNvSpPr>
          <p:nvPr/>
        </p:nvSpPr>
        <p:spPr bwMode="auto">
          <a:xfrm>
            <a:off x="2225039" y="1092368"/>
            <a:ext cx="49201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smtClean="0">
                <a:solidFill>
                  <a:srgbClr val="339933"/>
                </a:solidFill>
                <a:latin typeface="+mj-lt"/>
              </a:rPr>
              <a:t>The entity will </a:t>
            </a:r>
            <a:r>
              <a:rPr lang="en-US" sz="2000" dirty="0">
                <a:solidFill>
                  <a:srgbClr val="339933"/>
                </a:solidFill>
                <a:latin typeface="+mj-lt"/>
              </a:rPr>
              <a:t>be in </a:t>
            </a:r>
            <a:r>
              <a:rPr lang="en-US" sz="2000" dirty="0" smtClean="0">
                <a:solidFill>
                  <a:srgbClr val="339933"/>
                </a:solidFill>
                <a:latin typeface="+mj-lt"/>
              </a:rPr>
              <a:t>total participation</a:t>
            </a:r>
            <a:endParaRPr lang="en-US" sz="2000" dirty="0">
              <a:solidFill>
                <a:srgbClr val="339933"/>
              </a:solidFill>
              <a:latin typeface="+mj-lt"/>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38</a:t>
            </a:fld>
            <a:endParaRPr lang="en-US"/>
          </a:p>
        </p:txBody>
      </p:sp>
      <p:cxnSp>
        <p:nvCxnSpPr>
          <p:cNvPr id="8" name="Straight Arrow Connector 7"/>
          <p:cNvCxnSpPr/>
          <p:nvPr/>
        </p:nvCxnSpPr>
        <p:spPr>
          <a:xfrm flipH="1" flipV="1">
            <a:off x="5249696" y="1492478"/>
            <a:ext cx="1433271" cy="1022123"/>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639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838200" y="-152400"/>
            <a:ext cx="7772400" cy="1143000"/>
          </a:xfrm>
        </p:spPr>
        <p:txBody>
          <a:bodyPr/>
          <a:lstStyle/>
          <a:p>
            <a:pPr eaLnBrk="1" hangingPunct="1"/>
            <a:r>
              <a:rPr lang="en-US" dirty="0" smtClean="0"/>
              <a:t>Hierarchy</a:t>
            </a:r>
          </a:p>
        </p:txBody>
      </p:sp>
      <p:sp>
        <p:nvSpPr>
          <p:cNvPr id="32772" name="Rectangle 3"/>
          <p:cNvSpPr>
            <a:spLocks noGrp="1" noChangeArrowheads="1"/>
          </p:cNvSpPr>
          <p:nvPr>
            <p:ph idx="1"/>
          </p:nvPr>
        </p:nvSpPr>
        <p:spPr>
          <a:xfrm>
            <a:off x="381000" y="1143000"/>
            <a:ext cx="8382000" cy="1828800"/>
          </a:xfrm>
        </p:spPr>
        <p:txBody>
          <a:bodyPr/>
          <a:lstStyle/>
          <a:p>
            <a:pPr eaLnBrk="1" hangingPunct="1"/>
            <a:r>
              <a:rPr lang="en-US" dirty="0">
                <a:solidFill>
                  <a:schemeClr val="bg2">
                    <a:lumMod val="50000"/>
                  </a:schemeClr>
                </a:solidFill>
              </a:rPr>
              <a:t>The entities can be classified as general type and specific type. </a:t>
            </a:r>
          </a:p>
          <a:p>
            <a:pPr eaLnBrk="1" hangingPunct="1"/>
            <a:r>
              <a:rPr lang="en-US" dirty="0">
                <a:solidFill>
                  <a:schemeClr val="bg2">
                    <a:lumMod val="50000"/>
                  </a:schemeClr>
                </a:solidFill>
              </a:rPr>
              <a:t>IS-A relationship.</a:t>
            </a:r>
          </a:p>
          <a:p>
            <a:pPr eaLnBrk="1" hangingPunct="1"/>
            <a:r>
              <a:rPr lang="en-US" dirty="0">
                <a:solidFill>
                  <a:schemeClr val="bg2">
                    <a:lumMod val="50000"/>
                  </a:schemeClr>
                </a:solidFill>
              </a:rPr>
              <a:t>For example, an Employee can be a programmer or a manager.</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39</a:t>
            </a:fld>
            <a:endParaRPr lang="en-US"/>
          </a:p>
        </p:txBody>
      </p:sp>
      <p:sp>
        <p:nvSpPr>
          <p:cNvPr id="32773" name="Text Box 4"/>
          <p:cNvSpPr txBox="1">
            <a:spLocks noChangeArrowheads="1"/>
          </p:cNvSpPr>
          <p:nvPr/>
        </p:nvSpPr>
        <p:spPr bwMode="auto">
          <a:xfrm>
            <a:off x="3352800" y="3711575"/>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a:t>
            </a:r>
          </a:p>
        </p:txBody>
      </p:sp>
      <p:sp>
        <p:nvSpPr>
          <p:cNvPr id="32774" name="Oval 5"/>
          <p:cNvSpPr>
            <a:spLocks noChangeArrowheads="1"/>
          </p:cNvSpPr>
          <p:nvPr/>
        </p:nvSpPr>
        <p:spPr bwMode="auto">
          <a:xfrm>
            <a:off x="1243806" y="3216925"/>
            <a:ext cx="1322387"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32775" name="Oval 6"/>
          <p:cNvSpPr>
            <a:spLocks noChangeArrowheads="1"/>
          </p:cNvSpPr>
          <p:nvPr/>
        </p:nvSpPr>
        <p:spPr bwMode="auto">
          <a:xfrm>
            <a:off x="5372100" y="3352800"/>
            <a:ext cx="1600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empId</a:t>
            </a:r>
          </a:p>
        </p:txBody>
      </p:sp>
      <p:sp>
        <p:nvSpPr>
          <p:cNvPr id="32776" name="Line 8"/>
          <p:cNvSpPr>
            <a:spLocks noChangeShapeType="1"/>
          </p:cNvSpPr>
          <p:nvPr/>
        </p:nvSpPr>
        <p:spPr bwMode="auto">
          <a:xfrm flipH="1" flipV="1">
            <a:off x="2514600" y="3619500"/>
            <a:ext cx="838200" cy="261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77" name="Line 9"/>
          <p:cNvSpPr>
            <a:spLocks noChangeShapeType="1"/>
          </p:cNvSpPr>
          <p:nvPr/>
        </p:nvSpPr>
        <p:spPr bwMode="auto">
          <a:xfrm flipV="1">
            <a:off x="4768572" y="3619500"/>
            <a:ext cx="6858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grpSp>
        <p:nvGrpSpPr>
          <p:cNvPr id="32778" name="Group 13"/>
          <p:cNvGrpSpPr>
            <a:grpSpLocks/>
          </p:cNvGrpSpPr>
          <p:nvPr/>
        </p:nvGrpSpPr>
        <p:grpSpPr bwMode="auto">
          <a:xfrm>
            <a:off x="3886200" y="4343400"/>
            <a:ext cx="990600" cy="533400"/>
            <a:chOff x="2352" y="3002"/>
            <a:chExt cx="576" cy="166"/>
          </a:xfrm>
        </p:grpSpPr>
        <p:sp>
          <p:nvSpPr>
            <p:cNvPr id="32799" name="Line 10"/>
            <p:cNvSpPr>
              <a:spLocks noChangeShapeType="1"/>
            </p:cNvSpPr>
            <p:nvPr/>
          </p:nvSpPr>
          <p:spPr bwMode="auto">
            <a:xfrm flipH="1">
              <a:off x="2352" y="3002"/>
              <a:ext cx="288"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800" name="Line 11"/>
            <p:cNvSpPr>
              <a:spLocks noChangeShapeType="1"/>
            </p:cNvSpPr>
            <p:nvPr/>
          </p:nvSpPr>
          <p:spPr bwMode="auto">
            <a:xfrm>
              <a:off x="2640" y="3002"/>
              <a:ext cx="288"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801" name="Line 12"/>
            <p:cNvSpPr>
              <a:spLocks noChangeShapeType="1"/>
            </p:cNvSpPr>
            <p:nvPr/>
          </p:nvSpPr>
          <p:spPr bwMode="auto">
            <a:xfrm>
              <a:off x="2352" y="316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32779" name="Text Box 14"/>
          <p:cNvSpPr txBox="1">
            <a:spLocks noChangeArrowheads="1"/>
          </p:cNvSpPr>
          <p:nvPr/>
        </p:nvSpPr>
        <p:spPr bwMode="auto">
          <a:xfrm>
            <a:off x="4038600" y="4495800"/>
            <a:ext cx="606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IS-A</a:t>
            </a:r>
          </a:p>
        </p:txBody>
      </p:sp>
      <p:sp>
        <p:nvSpPr>
          <p:cNvPr id="32780" name="Text Box 15"/>
          <p:cNvSpPr txBox="1">
            <a:spLocks noChangeArrowheads="1"/>
          </p:cNvSpPr>
          <p:nvPr/>
        </p:nvSpPr>
        <p:spPr bwMode="auto">
          <a:xfrm>
            <a:off x="914400" y="5083175"/>
            <a:ext cx="172354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Programmer</a:t>
            </a:r>
          </a:p>
        </p:txBody>
      </p:sp>
      <p:sp>
        <p:nvSpPr>
          <p:cNvPr id="32781" name="Text Box 16"/>
          <p:cNvSpPr txBox="1">
            <a:spLocks noChangeArrowheads="1"/>
          </p:cNvSpPr>
          <p:nvPr/>
        </p:nvSpPr>
        <p:spPr bwMode="auto">
          <a:xfrm>
            <a:off x="5715000" y="5159375"/>
            <a:ext cx="280076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smtClean="0">
                <a:latin typeface="Courier New" pitchFamily="49" charset="0"/>
              </a:rPr>
              <a:t>Marketing Manager</a:t>
            </a:r>
            <a:endParaRPr lang="en-US" sz="2000" b="1" dirty="0">
              <a:latin typeface="Courier New" pitchFamily="49" charset="0"/>
            </a:endParaRPr>
          </a:p>
        </p:txBody>
      </p:sp>
      <p:sp>
        <p:nvSpPr>
          <p:cNvPr id="32782" name="Line 17"/>
          <p:cNvSpPr>
            <a:spLocks noChangeShapeType="1"/>
          </p:cNvSpPr>
          <p:nvPr/>
        </p:nvSpPr>
        <p:spPr bwMode="auto">
          <a:xfrm flipH="1">
            <a:off x="2566193" y="4876801"/>
            <a:ext cx="1853407" cy="406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83" name="Line 18"/>
          <p:cNvSpPr>
            <a:spLocks noChangeShapeType="1"/>
          </p:cNvSpPr>
          <p:nvPr/>
        </p:nvSpPr>
        <p:spPr bwMode="auto">
          <a:xfrm>
            <a:off x="4419600" y="4876800"/>
            <a:ext cx="1295400" cy="406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84" name="Oval 20"/>
          <p:cNvSpPr>
            <a:spLocks noChangeArrowheads="1"/>
          </p:cNvSpPr>
          <p:nvPr/>
        </p:nvSpPr>
        <p:spPr bwMode="auto">
          <a:xfrm>
            <a:off x="533400" y="4343400"/>
            <a:ext cx="2693988"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Current-Project</a:t>
            </a:r>
          </a:p>
        </p:txBody>
      </p:sp>
      <p:sp>
        <p:nvSpPr>
          <p:cNvPr id="32785" name="Oval 21"/>
          <p:cNvSpPr>
            <a:spLocks noChangeArrowheads="1"/>
          </p:cNvSpPr>
          <p:nvPr/>
        </p:nvSpPr>
        <p:spPr bwMode="auto">
          <a:xfrm>
            <a:off x="2286000" y="54864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Main-Role</a:t>
            </a:r>
          </a:p>
        </p:txBody>
      </p:sp>
      <p:sp>
        <p:nvSpPr>
          <p:cNvPr id="32786" name="Line 22"/>
          <p:cNvSpPr>
            <a:spLocks noChangeShapeType="1"/>
          </p:cNvSpPr>
          <p:nvPr/>
        </p:nvSpPr>
        <p:spPr bwMode="auto">
          <a:xfrm flipH="1" flipV="1">
            <a:off x="1752600" y="4876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87" name="Line 23"/>
          <p:cNvSpPr>
            <a:spLocks noChangeShapeType="1"/>
          </p:cNvSpPr>
          <p:nvPr/>
        </p:nvSpPr>
        <p:spPr bwMode="auto">
          <a:xfrm>
            <a:off x="1905000" y="5486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88" name="Oval 24"/>
          <p:cNvSpPr>
            <a:spLocks noChangeArrowheads="1"/>
          </p:cNvSpPr>
          <p:nvPr/>
        </p:nvSpPr>
        <p:spPr bwMode="auto">
          <a:xfrm>
            <a:off x="6019800" y="43434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area</a:t>
            </a:r>
          </a:p>
        </p:txBody>
      </p:sp>
      <p:sp>
        <p:nvSpPr>
          <p:cNvPr id="32789" name="Oval 25"/>
          <p:cNvSpPr>
            <a:spLocks noChangeArrowheads="1"/>
          </p:cNvSpPr>
          <p:nvPr/>
        </p:nvSpPr>
        <p:spPr bwMode="auto">
          <a:xfrm>
            <a:off x="4495800" y="5715000"/>
            <a:ext cx="2819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num-of-contracts</a:t>
            </a:r>
          </a:p>
        </p:txBody>
      </p:sp>
      <p:sp>
        <p:nvSpPr>
          <p:cNvPr id="32790" name="Line 26"/>
          <p:cNvSpPr>
            <a:spLocks noChangeShapeType="1"/>
          </p:cNvSpPr>
          <p:nvPr/>
        </p:nvSpPr>
        <p:spPr bwMode="auto">
          <a:xfrm flipV="1">
            <a:off x="6553200" y="48768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91" name="Line 27"/>
          <p:cNvSpPr>
            <a:spLocks noChangeShapeType="1"/>
          </p:cNvSpPr>
          <p:nvPr/>
        </p:nvSpPr>
        <p:spPr bwMode="auto">
          <a:xfrm flipH="1">
            <a:off x="6172200" y="5562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92" name="Line 28"/>
          <p:cNvSpPr>
            <a:spLocks noChangeShapeType="1"/>
          </p:cNvSpPr>
          <p:nvPr/>
        </p:nvSpPr>
        <p:spPr bwMode="auto">
          <a:xfrm flipV="1">
            <a:off x="4419600" y="4114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93" name="Line 29"/>
          <p:cNvSpPr>
            <a:spLocks noChangeShapeType="1"/>
          </p:cNvSpPr>
          <p:nvPr/>
        </p:nvSpPr>
        <p:spPr bwMode="auto">
          <a:xfrm>
            <a:off x="8659813" y="3886200"/>
            <a:ext cx="0" cy="2286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4" name="Text Box 30"/>
          <p:cNvSpPr txBox="1">
            <a:spLocks noChangeArrowheads="1"/>
          </p:cNvSpPr>
          <p:nvPr/>
        </p:nvSpPr>
        <p:spPr bwMode="auto">
          <a:xfrm rot="5400000">
            <a:off x="7732712" y="4769922"/>
            <a:ext cx="213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2">
                    <a:lumMod val="50000"/>
                  </a:schemeClr>
                </a:solidFill>
                <a:latin typeface="Tahoma" pitchFamily="34" charset="0"/>
              </a:rPr>
              <a:t>specialization</a:t>
            </a:r>
          </a:p>
        </p:txBody>
      </p:sp>
      <p:sp>
        <p:nvSpPr>
          <p:cNvPr id="32795" name="Line 31"/>
          <p:cNvSpPr>
            <a:spLocks noChangeShapeType="1"/>
          </p:cNvSpPr>
          <p:nvPr/>
        </p:nvSpPr>
        <p:spPr bwMode="auto">
          <a:xfrm flipV="1">
            <a:off x="457200" y="3962400"/>
            <a:ext cx="0" cy="2133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6" name="Text Box 32"/>
          <p:cNvSpPr txBox="1">
            <a:spLocks noChangeArrowheads="1"/>
          </p:cNvSpPr>
          <p:nvPr/>
        </p:nvSpPr>
        <p:spPr bwMode="auto">
          <a:xfrm rot="-5400000">
            <a:off x="-776287" y="4806434"/>
            <a:ext cx="205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2">
                    <a:lumMod val="50000"/>
                  </a:schemeClr>
                </a:solidFill>
                <a:latin typeface="Tahoma" pitchFamily="34" charset="0"/>
              </a:rPr>
              <a:t>generalization</a:t>
            </a:r>
          </a:p>
        </p:txBody>
      </p:sp>
    </p:spTree>
    <p:extLst>
      <p:ext uri="{BB962C8B-B14F-4D97-AF65-F5344CB8AC3E}">
        <p14:creationId xmlns:p14="http://schemas.microsoft.com/office/powerpoint/2010/main" val="2766915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470442" y="3276600"/>
            <a:ext cx="8229600" cy="3268663"/>
          </a:xfrm>
        </p:spPr>
        <p:txBody>
          <a:bodyPr/>
          <a:lstStyle/>
          <a:p>
            <a:r>
              <a:rPr lang="en-US" dirty="0" smtClean="0"/>
              <a:t>How do you think data is arranged in the above picture?</a:t>
            </a:r>
          </a:p>
          <a:p>
            <a:r>
              <a:rPr lang="en-US" dirty="0" smtClean="0"/>
              <a:t>Can you identify the kind data? Is it easy to search and retrieve data?</a:t>
            </a:r>
          </a:p>
          <a:p>
            <a:r>
              <a:rPr lang="en-US" dirty="0" smtClean="0"/>
              <a:t>Is there anyway you could make lookup more easier? </a:t>
            </a:r>
          </a:p>
          <a:p>
            <a:r>
              <a:rPr lang="en-US" dirty="0" smtClean="0"/>
              <a:t>What have you done to make the data more approachable? </a:t>
            </a:r>
            <a:endParaRPr lang="en-US" dirty="0"/>
          </a:p>
        </p:txBody>
      </p:sp>
      <p:sp>
        <p:nvSpPr>
          <p:cNvPr id="6" name="Slide Number Placeholder 5"/>
          <p:cNvSpPr>
            <a:spLocks noGrp="1"/>
          </p:cNvSpPr>
          <p:nvPr>
            <p:ph type="sldNum" sz="quarter" idx="12"/>
          </p:nvPr>
        </p:nvSpPr>
        <p:spPr/>
        <p:txBody>
          <a:bodyPr/>
          <a:lstStyle/>
          <a:p>
            <a:pPr>
              <a:defRPr/>
            </a:pPr>
            <a:fld id="{18CC025E-D8DE-43E5-B6D2-407F9B5E6ED4}" type="slidenum">
              <a:rPr lang="en-US" smtClean="0"/>
              <a:pPr>
                <a:defRPr/>
              </a:pPr>
              <a:t>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066800"/>
            <a:ext cx="482011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865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52400" y="-76200"/>
            <a:ext cx="9144000" cy="1143000"/>
          </a:xfrm>
        </p:spPr>
        <p:txBody>
          <a:bodyPr/>
          <a:lstStyle/>
          <a:p>
            <a:pPr eaLnBrk="1" hangingPunct="1"/>
            <a:r>
              <a:rPr lang="en-US" dirty="0"/>
              <a:t>Redundant relationship problem</a:t>
            </a:r>
          </a:p>
        </p:txBody>
      </p:sp>
      <p:sp>
        <p:nvSpPr>
          <p:cNvPr id="33796" name="Rectangle 3"/>
          <p:cNvSpPr>
            <a:spLocks noGrp="1" noChangeArrowheads="1"/>
          </p:cNvSpPr>
          <p:nvPr>
            <p:ph idx="1"/>
          </p:nvPr>
        </p:nvSpPr>
        <p:spPr>
          <a:xfrm>
            <a:off x="152400" y="1143000"/>
            <a:ext cx="8534400" cy="914400"/>
          </a:xfrm>
        </p:spPr>
        <p:txBody>
          <a:bodyPr/>
          <a:lstStyle/>
          <a:p>
            <a:pPr eaLnBrk="1" hangingPunct="1"/>
            <a:r>
              <a:rPr lang="en-US" dirty="0">
                <a:solidFill>
                  <a:schemeClr val="bg2">
                    <a:lumMod val="50000"/>
                  </a:schemeClr>
                </a:solidFill>
              </a:rPr>
              <a:t>Consider a relationship where employee works on an assignment and may use machinery.</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40</a:t>
            </a:fld>
            <a:endParaRPr lang="en-US"/>
          </a:p>
        </p:txBody>
      </p:sp>
      <p:sp>
        <p:nvSpPr>
          <p:cNvPr id="33797" name="Text Box 4"/>
          <p:cNvSpPr txBox="1">
            <a:spLocks noChangeArrowheads="1"/>
          </p:cNvSpPr>
          <p:nvPr/>
        </p:nvSpPr>
        <p:spPr bwMode="auto">
          <a:xfrm>
            <a:off x="609600" y="36623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a:t>
            </a:r>
          </a:p>
        </p:txBody>
      </p:sp>
      <p:sp>
        <p:nvSpPr>
          <p:cNvPr id="33798" name="Oval 5"/>
          <p:cNvSpPr>
            <a:spLocks noChangeArrowheads="1"/>
          </p:cNvSpPr>
          <p:nvPr/>
        </p:nvSpPr>
        <p:spPr bwMode="auto">
          <a:xfrm>
            <a:off x="228600" y="28956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33799" name="Oval 6"/>
          <p:cNvSpPr>
            <a:spLocks noChangeArrowheads="1"/>
          </p:cNvSpPr>
          <p:nvPr/>
        </p:nvSpPr>
        <p:spPr bwMode="auto">
          <a:xfrm>
            <a:off x="4191000" y="2667000"/>
            <a:ext cx="2743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joiningDate</a:t>
            </a:r>
          </a:p>
        </p:txBody>
      </p:sp>
      <p:sp>
        <p:nvSpPr>
          <p:cNvPr id="33800" name="Line 7"/>
          <p:cNvSpPr>
            <a:spLocks noChangeShapeType="1"/>
          </p:cNvSpPr>
          <p:nvPr/>
        </p:nvSpPr>
        <p:spPr bwMode="auto">
          <a:xfrm flipH="1" flipV="1">
            <a:off x="1066800" y="3429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01" name="Line 8"/>
          <p:cNvSpPr>
            <a:spLocks noChangeShapeType="1"/>
          </p:cNvSpPr>
          <p:nvPr/>
        </p:nvSpPr>
        <p:spPr bwMode="auto">
          <a:xfrm flipV="1">
            <a:off x="1752600" y="3124200"/>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02" name="Rectangle 9"/>
          <p:cNvSpPr>
            <a:spLocks noChangeArrowheads="1"/>
          </p:cNvSpPr>
          <p:nvPr/>
        </p:nvSpPr>
        <p:spPr bwMode="auto">
          <a:xfrm rot="2711679">
            <a:off x="3051969" y="3577431"/>
            <a:ext cx="801688" cy="809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3803" name="Text Box 10"/>
          <p:cNvSpPr txBox="1">
            <a:spLocks noChangeArrowheads="1"/>
          </p:cNvSpPr>
          <p:nvPr/>
        </p:nvSpPr>
        <p:spPr bwMode="auto">
          <a:xfrm>
            <a:off x="2978150" y="3733800"/>
            <a:ext cx="7922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works</a:t>
            </a:r>
          </a:p>
        </p:txBody>
      </p:sp>
      <p:sp>
        <p:nvSpPr>
          <p:cNvPr id="33804" name="Line 11"/>
          <p:cNvSpPr>
            <a:spLocks noChangeShapeType="1"/>
          </p:cNvSpPr>
          <p:nvPr/>
        </p:nvSpPr>
        <p:spPr bwMode="auto">
          <a:xfrm>
            <a:off x="2019300" y="3962400"/>
            <a:ext cx="876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05" name="Text Box 12"/>
          <p:cNvSpPr txBox="1">
            <a:spLocks noChangeArrowheads="1"/>
          </p:cNvSpPr>
          <p:nvPr/>
        </p:nvSpPr>
        <p:spPr bwMode="auto">
          <a:xfrm>
            <a:off x="4800600" y="37338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Project</a:t>
            </a:r>
          </a:p>
        </p:txBody>
      </p:sp>
      <p:sp>
        <p:nvSpPr>
          <p:cNvPr id="33806" name="Line 13"/>
          <p:cNvSpPr>
            <a:spLocks noChangeShapeType="1"/>
          </p:cNvSpPr>
          <p:nvPr/>
        </p:nvSpPr>
        <p:spPr bwMode="auto">
          <a:xfrm>
            <a:off x="4038600" y="3962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07" name="Rectangle 14"/>
          <p:cNvSpPr>
            <a:spLocks noChangeArrowheads="1"/>
          </p:cNvSpPr>
          <p:nvPr/>
        </p:nvSpPr>
        <p:spPr bwMode="auto">
          <a:xfrm rot="2711679">
            <a:off x="3128169" y="5025231"/>
            <a:ext cx="801688" cy="809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3808" name="Text Box 15"/>
          <p:cNvSpPr txBox="1">
            <a:spLocks noChangeArrowheads="1"/>
          </p:cNvSpPr>
          <p:nvPr/>
        </p:nvSpPr>
        <p:spPr bwMode="auto">
          <a:xfrm>
            <a:off x="3130550" y="5181600"/>
            <a:ext cx="663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uses</a:t>
            </a:r>
          </a:p>
        </p:txBody>
      </p:sp>
      <p:sp>
        <p:nvSpPr>
          <p:cNvPr id="33809" name="Text Box 16"/>
          <p:cNvSpPr txBox="1">
            <a:spLocks noChangeArrowheads="1"/>
          </p:cNvSpPr>
          <p:nvPr/>
        </p:nvSpPr>
        <p:spPr bwMode="auto">
          <a:xfrm>
            <a:off x="5277654" y="513588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smtClean="0">
                <a:latin typeface="Courier New" pitchFamily="49" charset="0"/>
              </a:rPr>
              <a:t>Computer</a:t>
            </a:r>
            <a:endParaRPr lang="en-US" sz="2000" b="1" dirty="0">
              <a:latin typeface="Courier New" pitchFamily="49" charset="0"/>
            </a:endParaRPr>
          </a:p>
        </p:txBody>
      </p:sp>
      <p:sp>
        <p:nvSpPr>
          <p:cNvPr id="33810" name="Line 18"/>
          <p:cNvSpPr>
            <a:spLocks noChangeShapeType="1"/>
          </p:cNvSpPr>
          <p:nvPr/>
        </p:nvSpPr>
        <p:spPr bwMode="auto">
          <a:xfrm>
            <a:off x="1447800" y="4062473"/>
            <a:ext cx="1524000" cy="13477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11" name="Line 19"/>
          <p:cNvSpPr>
            <a:spLocks noChangeShapeType="1"/>
          </p:cNvSpPr>
          <p:nvPr/>
        </p:nvSpPr>
        <p:spPr bwMode="auto">
          <a:xfrm>
            <a:off x="4114800" y="54102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12" name="Oval 20"/>
          <p:cNvSpPr>
            <a:spLocks noChangeArrowheads="1"/>
          </p:cNvSpPr>
          <p:nvPr/>
        </p:nvSpPr>
        <p:spPr bwMode="auto">
          <a:xfrm>
            <a:off x="6629400" y="4038600"/>
            <a:ext cx="19050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machineID</a:t>
            </a:r>
          </a:p>
        </p:txBody>
      </p:sp>
      <p:sp>
        <p:nvSpPr>
          <p:cNvPr id="33813" name="Line 21"/>
          <p:cNvSpPr>
            <a:spLocks noChangeShapeType="1"/>
          </p:cNvSpPr>
          <p:nvPr/>
        </p:nvSpPr>
        <p:spPr bwMode="auto">
          <a:xfrm flipV="1">
            <a:off x="6591300" y="4648200"/>
            <a:ext cx="876300" cy="487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14" name="Oval 22"/>
          <p:cNvSpPr>
            <a:spLocks noChangeArrowheads="1"/>
          </p:cNvSpPr>
          <p:nvPr/>
        </p:nvSpPr>
        <p:spPr bwMode="auto">
          <a:xfrm>
            <a:off x="5943600" y="5827713"/>
            <a:ext cx="2590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purchaseDate</a:t>
            </a:r>
          </a:p>
        </p:txBody>
      </p:sp>
      <p:sp>
        <p:nvSpPr>
          <p:cNvPr id="33815" name="Line 23"/>
          <p:cNvSpPr>
            <a:spLocks noChangeShapeType="1"/>
          </p:cNvSpPr>
          <p:nvPr/>
        </p:nvSpPr>
        <p:spPr bwMode="auto">
          <a:xfrm>
            <a:off x="6324600" y="5497036"/>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16" name="Text Box 24"/>
          <p:cNvSpPr txBox="1">
            <a:spLocks noChangeArrowheads="1"/>
          </p:cNvSpPr>
          <p:nvPr/>
        </p:nvSpPr>
        <p:spPr bwMode="auto">
          <a:xfrm>
            <a:off x="2110740" y="6084858"/>
            <a:ext cx="28504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redundant relationships</a:t>
            </a:r>
          </a:p>
        </p:txBody>
      </p:sp>
      <p:sp>
        <p:nvSpPr>
          <p:cNvPr id="33818" name="Oval 26"/>
          <p:cNvSpPr>
            <a:spLocks noChangeArrowheads="1"/>
          </p:cNvSpPr>
          <p:nvPr/>
        </p:nvSpPr>
        <p:spPr bwMode="auto">
          <a:xfrm>
            <a:off x="1600200" y="2590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empId</a:t>
            </a:r>
          </a:p>
        </p:txBody>
      </p:sp>
      <p:sp>
        <p:nvSpPr>
          <p:cNvPr id="33819" name="Line 27"/>
          <p:cNvSpPr>
            <a:spLocks noChangeShapeType="1"/>
          </p:cNvSpPr>
          <p:nvPr/>
        </p:nvSpPr>
        <p:spPr bwMode="auto">
          <a:xfrm flipV="1">
            <a:off x="3429000" y="3048000"/>
            <a:ext cx="990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20" name="Oval 28"/>
          <p:cNvSpPr>
            <a:spLocks noChangeArrowheads="1"/>
          </p:cNvSpPr>
          <p:nvPr/>
        </p:nvSpPr>
        <p:spPr bwMode="auto">
          <a:xfrm>
            <a:off x="1295400" y="5410200"/>
            <a:ext cx="1447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hours</a:t>
            </a:r>
          </a:p>
        </p:txBody>
      </p:sp>
      <p:sp>
        <p:nvSpPr>
          <p:cNvPr id="33821" name="Line 29"/>
          <p:cNvSpPr>
            <a:spLocks noChangeShapeType="1"/>
          </p:cNvSpPr>
          <p:nvPr/>
        </p:nvSpPr>
        <p:spPr bwMode="auto">
          <a:xfrm flipH="1">
            <a:off x="2667000" y="54102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23" name="Line 34"/>
          <p:cNvSpPr>
            <a:spLocks noChangeShapeType="1"/>
          </p:cNvSpPr>
          <p:nvPr/>
        </p:nvSpPr>
        <p:spPr bwMode="auto">
          <a:xfrm flipH="1">
            <a:off x="3505200" y="4133910"/>
            <a:ext cx="1828800" cy="7428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Tree>
    <p:extLst>
      <p:ext uri="{BB962C8B-B14F-4D97-AF65-F5344CB8AC3E}">
        <p14:creationId xmlns:p14="http://schemas.microsoft.com/office/powerpoint/2010/main" val="15404602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62000" y="-152400"/>
            <a:ext cx="7772400" cy="1143000"/>
          </a:xfrm>
        </p:spPr>
        <p:txBody>
          <a:bodyPr/>
          <a:lstStyle/>
          <a:p>
            <a:pPr eaLnBrk="1" hangingPunct="1"/>
            <a:r>
              <a:rPr lang="en-US" smtClean="0"/>
              <a:t>Aggregation</a:t>
            </a:r>
          </a:p>
        </p:txBody>
      </p:sp>
      <p:sp>
        <p:nvSpPr>
          <p:cNvPr id="34820" name="Rectangle 3"/>
          <p:cNvSpPr>
            <a:spLocks noGrp="1" noChangeArrowheads="1"/>
          </p:cNvSpPr>
          <p:nvPr>
            <p:ph idx="1"/>
          </p:nvPr>
        </p:nvSpPr>
        <p:spPr>
          <a:xfrm>
            <a:off x="304800" y="1447800"/>
            <a:ext cx="8305800" cy="4343400"/>
          </a:xfrm>
        </p:spPr>
        <p:txBody>
          <a:bodyPr/>
          <a:lstStyle/>
          <a:p>
            <a:pPr eaLnBrk="1" hangingPunct="1">
              <a:buClr>
                <a:schemeClr val="bg2">
                  <a:lumMod val="50000"/>
                </a:schemeClr>
              </a:buClr>
            </a:pPr>
            <a:r>
              <a:rPr lang="en-US" dirty="0" smtClean="0">
                <a:solidFill>
                  <a:schemeClr val="bg2">
                    <a:lumMod val="50000"/>
                  </a:schemeClr>
                </a:solidFill>
              </a:rPr>
              <a:t>Solution is to use aggregation. Aggregation is a relationship between collection of entities and relationships.</a:t>
            </a:r>
          </a:p>
          <a:p>
            <a:pPr eaLnBrk="1" hangingPunct="1">
              <a:buClr>
                <a:schemeClr val="bg2">
                  <a:lumMod val="50000"/>
                </a:schemeClr>
              </a:buClr>
            </a:pPr>
            <a:r>
              <a:rPr lang="en-US" dirty="0" smtClean="0">
                <a:solidFill>
                  <a:schemeClr val="bg2">
                    <a:lumMod val="50000"/>
                  </a:schemeClr>
                </a:solidFill>
              </a:rPr>
              <a:t>Aggregation allows us to indicate that a relationship set participates in another relationship set. </a:t>
            </a:r>
          </a:p>
          <a:p>
            <a:pPr eaLnBrk="1" hangingPunct="1">
              <a:buClr>
                <a:schemeClr val="bg2">
                  <a:lumMod val="50000"/>
                </a:schemeClr>
              </a:buClr>
            </a:pPr>
            <a:r>
              <a:rPr lang="en-US" dirty="0" smtClean="0">
                <a:solidFill>
                  <a:schemeClr val="bg2">
                    <a:lumMod val="50000"/>
                  </a:schemeClr>
                </a:solidFill>
              </a:rPr>
              <a:t>Use aggregation when we need to have a relationship among relationship.</a:t>
            </a:r>
          </a:p>
          <a:p>
            <a:pPr eaLnBrk="1" hangingPunct="1">
              <a:buClr>
                <a:schemeClr val="bg2">
                  <a:lumMod val="50000"/>
                </a:schemeClr>
              </a:buClr>
            </a:pPr>
            <a:endParaRPr lang="en-US" dirty="0" smtClean="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41</a:t>
            </a:fld>
            <a:endParaRPr lang="en-US"/>
          </a:p>
        </p:txBody>
      </p:sp>
    </p:spTree>
    <p:extLst>
      <p:ext uri="{BB962C8B-B14F-4D97-AF65-F5344CB8AC3E}">
        <p14:creationId xmlns:p14="http://schemas.microsoft.com/office/powerpoint/2010/main" val="41615896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990600" y="20621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a:t>
            </a:r>
          </a:p>
        </p:txBody>
      </p:sp>
      <p:sp>
        <p:nvSpPr>
          <p:cNvPr id="35844" name="Oval 5"/>
          <p:cNvSpPr>
            <a:spLocks noChangeArrowheads="1"/>
          </p:cNvSpPr>
          <p:nvPr/>
        </p:nvSpPr>
        <p:spPr bwMode="auto">
          <a:xfrm>
            <a:off x="609600" y="12954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35845" name="Oval 6"/>
          <p:cNvSpPr>
            <a:spLocks noChangeArrowheads="1"/>
          </p:cNvSpPr>
          <p:nvPr/>
        </p:nvSpPr>
        <p:spPr bwMode="auto">
          <a:xfrm>
            <a:off x="4572000" y="1066800"/>
            <a:ext cx="2743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joiningDate</a:t>
            </a:r>
          </a:p>
        </p:txBody>
      </p:sp>
      <p:sp>
        <p:nvSpPr>
          <p:cNvPr id="35846" name="Line 7"/>
          <p:cNvSpPr>
            <a:spLocks noChangeShapeType="1"/>
          </p:cNvSpPr>
          <p:nvPr/>
        </p:nvSpPr>
        <p:spPr bwMode="auto">
          <a:xfrm flipH="1" flipV="1">
            <a:off x="1447800" y="1828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47" name="Line 8"/>
          <p:cNvSpPr>
            <a:spLocks noChangeShapeType="1"/>
          </p:cNvSpPr>
          <p:nvPr/>
        </p:nvSpPr>
        <p:spPr bwMode="auto">
          <a:xfrm flipV="1">
            <a:off x="2133600" y="1524000"/>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48" name="Rectangle 9"/>
          <p:cNvSpPr>
            <a:spLocks noChangeArrowheads="1"/>
          </p:cNvSpPr>
          <p:nvPr/>
        </p:nvSpPr>
        <p:spPr bwMode="auto">
          <a:xfrm rot="2711679">
            <a:off x="3432969" y="1977231"/>
            <a:ext cx="801688" cy="809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5849" name="Text Box 10"/>
          <p:cNvSpPr txBox="1">
            <a:spLocks noChangeArrowheads="1"/>
          </p:cNvSpPr>
          <p:nvPr/>
        </p:nvSpPr>
        <p:spPr bwMode="auto">
          <a:xfrm>
            <a:off x="3359150" y="2133600"/>
            <a:ext cx="7922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works</a:t>
            </a:r>
          </a:p>
        </p:txBody>
      </p:sp>
      <p:sp>
        <p:nvSpPr>
          <p:cNvPr id="35850" name="Line 11"/>
          <p:cNvSpPr>
            <a:spLocks noChangeShapeType="1"/>
          </p:cNvSpPr>
          <p:nvPr/>
        </p:nvSpPr>
        <p:spPr bwMode="auto">
          <a:xfrm>
            <a:off x="2406372" y="2333655"/>
            <a:ext cx="870228" cy="28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51" name="Text Box 12"/>
          <p:cNvSpPr txBox="1">
            <a:spLocks noChangeArrowheads="1"/>
          </p:cNvSpPr>
          <p:nvPr/>
        </p:nvSpPr>
        <p:spPr bwMode="auto">
          <a:xfrm>
            <a:off x="5181600" y="21336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Project</a:t>
            </a:r>
          </a:p>
        </p:txBody>
      </p:sp>
      <p:sp>
        <p:nvSpPr>
          <p:cNvPr id="35852" name="Line 13"/>
          <p:cNvSpPr>
            <a:spLocks noChangeShapeType="1"/>
          </p:cNvSpPr>
          <p:nvPr/>
        </p:nvSpPr>
        <p:spPr bwMode="auto">
          <a:xfrm>
            <a:off x="4419600" y="2362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53" name="Rectangle 14"/>
          <p:cNvSpPr>
            <a:spLocks noChangeArrowheads="1"/>
          </p:cNvSpPr>
          <p:nvPr/>
        </p:nvSpPr>
        <p:spPr bwMode="auto">
          <a:xfrm rot="2711679">
            <a:off x="3051969" y="3958431"/>
            <a:ext cx="801688" cy="809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5854" name="Text Box 15"/>
          <p:cNvSpPr txBox="1">
            <a:spLocks noChangeArrowheads="1"/>
          </p:cNvSpPr>
          <p:nvPr/>
        </p:nvSpPr>
        <p:spPr bwMode="auto">
          <a:xfrm>
            <a:off x="3048000" y="4114800"/>
            <a:ext cx="663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uses</a:t>
            </a:r>
          </a:p>
        </p:txBody>
      </p:sp>
      <p:sp>
        <p:nvSpPr>
          <p:cNvPr id="35855" name="Text Box 16"/>
          <p:cNvSpPr txBox="1">
            <a:spLocks noChangeArrowheads="1"/>
          </p:cNvSpPr>
          <p:nvPr/>
        </p:nvSpPr>
        <p:spPr bwMode="auto">
          <a:xfrm>
            <a:off x="4648200" y="4119563"/>
            <a:ext cx="15696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Machinery</a:t>
            </a:r>
          </a:p>
        </p:txBody>
      </p:sp>
      <p:sp>
        <p:nvSpPr>
          <p:cNvPr id="35856" name="Line 19"/>
          <p:cNvSpPr>
            <a:spLocks noChangeShapeType="1"/>
          </p:cNvSpPr>
          <p:nvPr/>
        </p:nvSpPr>
        <p:spPr bwMode="auto">
          <a:xfrm>
            <a:off x="4038600" y="4343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57" name="Oval 20"/>
          <p:cNvSpPr>
            <a:spLocks noChangeArrowheads="1"/>
          </p:cNvSpPr>
          <p:nvPr/>
        </p:nvSpPr>
        <p:spPr bwMode="auto">
          <a:xfrm>
            <a:off x="7086600" y="4191000"/>
            <a:ext cx="2057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machineID</a:t>
            </a:r>
          </a:p>
        </p:txBody>
      </p:sp>
      <p:sp>
        <p:nvSpPr>
          <p:cNvPr id="35858" name="Oval 22"/>
          <p:cNvSpPr>
            <a:spLocks noChangeArrowheads="1"/>
          </p:cNvSpPr>
          <p:nvPr/>
        </p:nvSpPr>
        <p:spPr bwMode="auto">
          <a:xfrm>
            <a:off x="5486400" y="5105400"/>
            <a:ext cx="2590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purchaseDate</a:t>
            </a:r>
          </a:p>
        </p:txBody>
      </p:sp>
      <p:sp>
        <p:nvSpPr>
          <p:cNvPr id="35859" name="Line 23"/>
          <p:cNvSpPr>
            <a:spLocks noChangeShapeType="1"/>
          </p:cNvSpPr>
          <p:nvPr/>
        </p:nvSpPr>
        <p:spPr bwMode="auto">
          <a:xfrm>
            <a:off x="5943600" y="45720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60" name="Text Box 24"/>
          <p:cNvSpPr txBox="1">
            <a:spLocks noChangeArrowheads="1"/>
          </p:cNvSpPr>
          <p:nvPr/>
        </p:nvSpPr>
        <p:spPr bwMode="auto">
          <a:xfrm>
            <a:off x="4648200" y="3352800"/>
            <a:ext cx="1386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solidFill>
                  <a:srgbClr val="007800"/>
                </a:solidFill>
                <a:latin typeface="Arial Narrow" pitchFamily="34" charset="0"/>
              </a:rPr>
              <a:t>aggregation</a:t>
            </a:r>
          </a:p>
        </p:txBody>
      </p:sp>
      <p:sp>
        <p:nvSpPr>
          <p:cNvPr id="35862" name="Oval 26"/>
          <p:cNvSpPr>
            <a:spLocks noChangeArrowheads="1"/>
          </p:cNvSpPr>
          <p:nvPr/>
        </p:nvSpPr>
        <p:spPr bwMode="auto">
          <a:xfrm>
            <a:off x="1981200" y="9906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empId</a:t>
            </a:r>
          </a:p>
        </p:txBody>
      </p:sp>
      <p:sp>
        <p:nvSpPr>
          <p:cNvPr id="35863" name="Line 27"/>
          <p:cNvSpPr>
            <a:spLocks noChangeShapeType="1"/>
          </p:cNvSpPr>
          <p:nvPr/>
        </p:nvSpPr>
        <p:spPr bwMode="auto">
          <a:xfrm flipV="1">
            <a:off x="3810000" y="1447800"/>
            <a:ext cx="990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64" name="Oval 28"/>
          <p:cNvSpPr>
            <a:spLocks noChangeArrowheads="1"/>
          </p:cNvSpPr>
          <p:nvPr/>
        </p:nvSpPr>
        <p:spPr bwMode="auto">
          <a:xfrm>
            <a:off x="1066800" y="4038600"/>
            <a:ext cx="1447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hours</a:t>
            </a:r>
          </a:p>
        </p:txBody>
      </p:sp>
      <p:sp>
        <p:nvSpPr>
          <p:cNvPr id="35865" name="Line 29"/>
          <p:cNvSpPr>
            <a:spLocks noChangeShapeType="1"/>
          </p:cNvSpPr>
          <p:nvPr/>
        </p:nvSpPr>
        <p:spPr bwMode="auto">
          <a:xfrm flipH="1">
            <a:off x="2514600" y="4343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66" name="Rectangle 30"/>
          <p:cNvSpPr>
            <a:spLocks noChangeArrowheads="1"/>
          </p:cNvSpPr>
          <p:nvPr/>
        </p:nvSpPr>
        <p:spPr bwMode="auto">
          <a:xfrm>
            <a:off x="533400" y="457200"/>
            <a:ext cx="8229600" cy="2743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5867" name="Line 31"/>
          <p:cNvSpPr>
            <a:spLocks noChangeShapeType="1"/>
          </p:cNvSpPr>
          <p:nvPr/>
        </p:nvSpPr>
        <p:spPr bwMode="auto">
          <a:xfrm flipV="1">
            <a:off x="3429000" y="2971800"/>
            <a:ext cx="381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68" name="Line 32"/>
          <p:cNvSpPr>
            <a:spLocks noChangeShapeType="1"/>
          </p:cNvSpPr>
          <p:nvPr/>
        </p:nvSpPr>
        <p:spPr bwMode="auto">
          <a:xfrm>
            <a:off x="6781800" y="4419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42</a:t>
            </a:fld>
            <a:endParaRPr lang="en-US"/>
          </a:p>
        </p:txBody>
      </p:sp>
      <p:cxnSp>
        <p:nvCxnSpPr>
          <p:cNvPr id="5" name="Straight Arrow Connector 4"/>
          <p:cNvCxnSpPr>
            <a:stCxn id="35860" idx="0"/>
          </p:cNvCxnSpPr>
          <p:nvPr/>
        </p:nvCxnSpPr>
        <p:spPr>
          <a:xfrm flipH="1" flipV="1">
            <a:off x="5181600" y="2971800"/>
            <a:ext cx="160059" cy="3810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746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crow’s foot notation</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43</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1"/>
            <a:ext cx="3564642" cy="278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762000" y="4609832"/>
            <a:ext cx="1261884"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smtClean="0">
                <a:solidFill>
                  <a:schemeClr val="bg2">
                    <a:lumMod val="50000"/>
                  </a:schemeClr>
                </a:solidFill>
                <a:latin typeface="Courier New" pitchFamily="49" charset="0"/>
                <a:cs typeface="Courier New" pitchFamily="49" charset="0"/>
              </a:rPr>
              <a:t>Author</a:t>
            </a:r>
          </a:p>
          <a:p>
            <a:pPr eaLnBrk="1" hangingPunct="1"/>
            <a:r>
              <a:rPr lang="en-US" sz="2000" b="1" dirty="0" smtClean="0">
                <a:solidFill>
                  <a:schemeClr val="bg2">
                    <a:lumMod val="50000"/>
                  </a:schemeClr>
                </a:solidFill>
                <a:latin typeface="Courier New" pitchFamily="49" charset="0"/>
                <a:cs typeface="Courier New" pitchFamily="49" charset="0"/>
              </a:rPr>
              <a:t>Name</a:t>
            </a:r>
          </a:p>
          <a:p>
            <a:pPr eaLnBrk="1" hangingPunct="1"/>
            <a:r>
              <a:rPr lang="en-US" sz="2000" b="1" dirty="0" smtClean="0">
                <a:solidFill>
                  <a:schemeClr val="bg2">
                    <a:lumMod val="50000"/>
                  </a:schemeClr>
                </a:solidFill>
                <a:latin typeface="Courier New" pitchFamily="49" charset="0"/>
                <a:cs typeface="Courier New" pitchFamily="49" charset="0"/>
              </a:rPr>
              <a:t>Address</a:t>
            </a:r>
          </a:p>
          <a:p>
            <a:pPr eaLnBrk="1" hangingPunct="1"/>
            <a:r>
              <a:rPr lang="en-US" sz="2000" b="1" dirty="0" smtClean="0">
                <a:solidFill>
                  <a:schemeClr val="bg2">
                    <a:lumMod val="50000"/>
                  </a:schemeClr>
                </a:solidFill>
                <a:latin typeface="Courier New" pitchFamily="49" charset="0"/>
                <a:cs typeface="Courier New" pitchFamily="49" charset="0"/>
              </a:rPr>
              <a:t>Phone</a:t>
            </a:r>
            <a:endParaRPr lang="en-US" sz="2000" b="1" dirty="0">
              <a:solidFill>
                <a:schemeClr val="bg2">
                  <a:lumMod val="50000"/>
                </a:schemeClr>
              </a:solidFill>
              <a:latin typeface="Courier New" pitchFamily="49" charset="0"/>
              <a:cs typeface="Courier New" pitchFamily="49" charset="0"/>
            </a:endParaRPr>
          </a:p>
        </p:txBody>
      </p:sp>
      <p:sp>
        <p:nvSpPr>
          <p:cNvPr id="8" name="Text Box 4"/>
          <p:cNvSpPr txBox="1">
            <a:spLocks noChangeArrowheads="1"/>
          </p:cNvSpPr>
          <p:nvPr/>
        </p:nvSpPr>
        <p:spPr bwMode="auto">
          <a:xfrm>
            <a:off x="5867400" y="4594592"/>
            <a:ext cx="2133600" cy="16312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smtClean="0">
                <a:solidFill>
                  <a:schemeClr val="bg2">
                    <a:lumMod val="50000"/>
                  </a:schemeClr>
                </a:solidFill>
                <a:latin typeface="Courier New" pitchFamily="49" charset="0"/>
                <a:cs typeface="Courier New" pitchFamily="49" charset="0"/>
              </a:rPr>
              <a:t>Book</a:t>
            </a:r>
          </a:p>
          <a:p>
            <a:pPr eaLnBrk="1" hangingPunct="1"/>
            <a:r>
              <a:rPr lang="en-US" sz="2000" b="1" dirty="0" smtClean="0">
                <a:solidFill>
                  <a:schemeClr val="bg2">
                    <a:lumMod val="50000"/>
                  </a:schemeClr>
                </a:solidFill>
                <a:latin typeface="Courier New" pitchFamily="49" charset="0"/>
                <a:cs typeface="Courier New" pitchFamily="49" charset="0"/>
              </a:rPr>
              <a:t>Title</a:t>
            </a:r>
          </a:p>
          <a:p>
            <a:pPr eaLnBrk="1" hangingPunct="1"/>
            <a:r>
              <a:rPr lang="en-US" sz="2000" b="1" dirty="0" smtClean="0">
                <a:solidFill>
                  <a:schemeClr val="bg2">
                    <a:lumMod val="50000"/>
                  </a:schemeClr>
                </a:solidFill>
                <a:latin typeface="Courier New" pitchFamily="49" charset="0"/>
                <a:cs typeface="Courier New" pitchFamily="49" charset="0"/>
              </a:rPr>
              <a:t>Publication</a:t>
            </a:r>
          </a:p>
          <a:p>
            <a:pPr eaLnBrk="1" hangingPunct="1"/>
            <a:r>
              <a:rPr lang="en-US" sz="2000" b="1" dirty="0" smtClean="0">
                <a:solidFill>
                  <a:schemeClr val="bg2">
                    <a:lumMod val="50000"/>
                  </a:schemeClr>
                </a:solidFill>
                <a:latin typeface="Courier New" pitchFamily="49" charset="0"/>
                <a:cs typeface="Courier New" pitchFamily="49" charset="0"/>
              </a:rPr>
              <a:t>Price</a:t>
            </a:r>
          </a:p>
          <a:p>
            <a:pPr eaLnBrk="1" hangingPunct="1"/>
            <a:endParaRPr lang="en-US" sz="2000" b="1" dirty="0">
              <a:solidFill>
                <a:schemeClr val="bg2">
                  <a:lumMod val="50000"/>
                </a:schemeClr>
              </a:solidFill>
              <a:latin typeface="Courier New" pitchFamily="49" charset="0"/>
              <a:cs typeface="Courier New" pitchFamily="49" charset="0"/>
            </a:endParaRPr>
          </a:p>
        </p:txBody>
      </p:sp>
      <p:cxnSp>
        <p:nvCxnSpPr>
          <p:cNvPr id="6" name="Straight Connector 5"/>
          <p:cNvCxnSpPr>
            <a:endCxn id="8" idx="1"/>
          </p:cNvCxnSpPr>
          <p:nvPr/>
        </p:nvCxnSpPr>
        <p:spPr>
          <a:xfrm>
            <a:off x="2023884" y="5410200"/>
            <a:ext cx="3843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133600" y="5219432"/>
            <a:ext cx="0" cy="384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5219432"/>
            <a:ext cx="0" cy="384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86400" y="5400377"/>
            <a:ext cx="381000" cy="200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486400" y="5200322"/>
            <a:ext cx="381000" cy="215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2000" y="4914632"/>
            <a:ext cx="12618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5" name="Straight Connector 1024"/>
          <p:cNvCxnSpPr/>
          <p:nvPr/>
        </p:nvCxnSpPr>
        <p:spPr>
          <a:xfrm>
            <a:off x="5867400" y="4914632"/>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267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228600" y="990600"/>
            <a:ext cx="8915400" cy="5562600"/>
          </a:xfrm>
        </p:spPr>
        <p:txBody>
          <a:bodyPr/>
          <a:lstStyle/>
          <a:p>
            <a:pPr marL="457200" indent="-457200">
              <a:buAutoNum type="arabicPeriod"/>
            </a:pPr>
            <a:r>
              <a:rPr lang="en-US" dirty="0" smtClean="0"/>
              <a:t>Draw </a:t>
            </a:r>
            <a:r>
              <a:rPr lang="en-US" dirty="0"/>
              <a:t>an E-R diagram for the following application. </a:t>
            </a:r>
            <a:endParaRPr lang="en-US" dirty="0" smtClean="0"/>
          </a:p>
          <a:p>
            <a:pPr marL="400050" lvl="1" indent="0">
              <a:buNone/>
            </a:pPr>
            <a:r>
              <a:rPr lang="en-US" sz="2000" dirty="0">
                <a:ea typeface="+mn-ea"/>
                <a:cs typeface="+mn-cs"/>
              </a:rPr>
              <a:t>a. A training institute conducts up to 6 courses. </a:t>
            </a:r>
          </a:p>
          <a:p>
            <a:pPr marL="400050" lvl="1" indent="0">
              <a:buNone/>
            </a:pPr>
            <a:r>
              <a:rPr lang="en-US" sz="2000" dirty="0">
                <a:ea typeface="+mn-ea"/>
                <a:cs typeface="+mn-cs"/>
              </a:rPr>
              <a:t>b. A course can have up to 30 students. </a:t>
            </a:r>
          </a:p>
          <a:p>
            <a:pPr marL="400050" lvl="1" indent="0">
              <a:buNone/>
            </a:pPr>
            <a:r>
              <a:rPr lang="en-US" sz="2000" dirty="0">
                <a:ea typeface="+mn-ea"/>
                <a:cs typeface="+mn-cs"/>
              </a:rPr>
              <a:t>c. A student can enroll for a particular course only once. However a student can enroll for any number of courses. The date of enrollment of the course is also maintained. </a:t>
            </a:r>
          </a:p>
          <a:p>
            <a:pPr marL="400050" lvl="1" indent="0">
              <a:buNone/>
            </a:pPr>
            <a:r>
              <a:rPr lang="en-US" sz="2000" dirty="0">
                <a:ea typeface="+mn-ea"/>
                <a:cs typeface="+mn-cs"/>
              </a:rPr>
              <a:t>d. A course is described by its course-id, title and duration, course-id being the primary key. </a:t>
            </a:r>
          </a:p>
          <a:p>
            <a:pPr marL="400050" lvl="1" indent="0">
              <a:buNone/>
            </a:pPr>
            <a:r>
              <a:rPr lang="en-US" sz="2000" dirty="0">
                <a:ea typeface="+mn-ea"/>
                <a:cs typeface="+mn-cs"/>
              </a:rPr>
              <a:t>e. A student is described by stud-id, name and address (house number, street or area, town, </a:t>
            </a:r>
            <a:r>
              <a:rPr lang="en-US" sz="2000" dirty="0" err="1">
                <a:ea typeface="+mn-ea"/>
                <a:cs typeface="+mn-cs"/>
              </a:rPr>
              <a:t>dist</a:t>
            </a:r>
            <a:r>
              <a:rPr lang="en-US" sz="2000" dirty="0">
                <a:ea typeface="+mn-ea"/>
                <a:cs typeface="+mn-cs"/>
              </a:rPr>
              <a:t> , city state). The stud-id is the primary key. </a:t>
            </a:r>
          </a:p>
          <a:p>
            <a:pPr marL="400050" lvl="1" indent="0">
              <a:buNone/>
            </a:pPr>
            <a:r>
              <a:rPr lang="en-US" sz="2000" dirty="0">
                <a:ea typeface="+mn-ea"/>
                <a:cs typeface="+mn-cs"/>
              </a:rPr>
              <a:t>f. There is no student who has not taken any course. There are however courses for which there are no students. </a:t>
            </a:r>
            <a:r>
              <a:rPr lang="en-US" sz="2000" dirty="0" smtClean="0">
                <a:ea typeface="+mn-ea"/>
                <a:cs typeface="+mn-cs"/>
              </a:rPr>
              <a:t>			(30 </a:t>
            </a:r>
            <a:r>
              <a:rPr lang="en-US" sz="2000" dirty="0" err="1" smtClean="0">
                <a:ea typeface="+mn-ea"/>
                <a:cs typeface="+mn-cs"/>
              </a:rPr>
              <a:t>mins</a:t>
            </a:r>
            <a:r>
              <a:rPr lang="en-US" sz="2000" dirty="0" smtClean="0">
                <a:ea typeface="+mn-ea"/>
                <a:cs typeface="+mn-cs"/>
              </a:rPr>
              <a:t>)</a:t>
            </a:r>
            <a:endParaRPr lang="en-US" sz="2000" dirty="0">
              <a:ea typeface="+mn-ea"/>
              <a:cs typeface="+mn-cs"/>
            </a:endParaRP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44</a:t>
            </a:fld>
            <a:endParaRPr lang="en-US"/>
          </a:p>
        </p:txBody>
      </p:sp>
    </p:spTree>
    <p:extLst>
      <p:ext uri="{BB962C8B-B14F-4D97-AF65-F5344CB8AC3E}">
        <p14:creationId xmlns:p14="http://schemas.microsoft.com/office/powerpoint/2010/main" val="1788365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172200"/>
          </a:xfrm>
        </p:spPr>
        <p:txBody>
          <a:bodyPr/>
          <a:lstStyle/>
          <a:p>
            <a:pPr marL="0" indent="0">
              <a:buNone/>
            </a:pPr>
            <a:r>
              <a:rPr lang="en-US" dirty="0"/>
              <a:t>2. Draw an E-R diagram for the following application. </a:t>
            </a:r>
          </a:p>
          <a:p>
            <a:pPr marL="400050" lvl="1" indent="0">
              <a:buNone/>
            </a:pPr>
            <a:r>
              <a:rPr lang="en-US" sz="2000" dirty="0">
                <a:ea typeface="+mn-ea"/>
                <a:cs typeface="+mn-cs"/>
              </a:rPr>
              <a:t>a. A company maintains details of its Employees like </a:t>
            </a:r>
            <a:r>
              <a:rPr lang="en-US" sz="2000" dirty="0" err="1">
                <a:ea typeface="+mn-ea"/>
                <a:cs typeface="+mn-cs"/>
              </a:rPr>
              <a:t>empId</a:t>
            </a:r>
            <a:r>
              <a:rPr lang="en-US" sz="2000" dirty="0">
                <a:ea typeface="+mn-ea"/>
                <a:cs typeface="+mn-cs"/>
              </a:rPr>
              <a:t>, name, date of birth) </a:t>
            </a:r>
          </a:p>
          <a:p>
            <a:pPr marL="400050" lvl="1" indent="0">
              <a:buNone/>
            </a:pPr>
            <a:r>
              <a:rPr lang="en-US" sz="2000" dirty="0">
                <a:ea typeface="+mn-ea"/>
                <a:cs typeface="+mn-cs"/>
              </a:rPr>
              <a:t>b. Each Employee works for a single department. </a:t>
            </a:r>
          </a:p>
          <a:p>
            <a:pPr marL="400050" lvl="1" indent="0">
              <a:buNone/>
            </a:pPr>
            <a:r>
              <a:rPr lang="en-US" sz="2000" dirty="0">
                <a:ea typeface="+mn-ea"/>
                <a:cs typeface="+mn-cs"/>
              </a:rPr>
              <a:t>c. There are two types of employee- Contract and Permanent. Contract employees work for a period of time and are given temporary id. They are paid in per day basis. Permanent employees are paid every month and they have permanent id. </a:t>
            </a:r>
          </a:p>
          <a:p>
            <a:pPr marL="400050" lvl="1" indent="0">
              <a:buNone/>
            </a:pPr>
            <a:r>
              <a:rPr lang="en-US" sz="2000" dirty="0">
                <a:ea typeface="+mn-ea"/>
                <a:cs typeface="+mn-cs"/>
              </a:rPr>
              <a:t>d. Department is identified by </a:t>
            </a:r>
            <a:r>
              <a:rPr lang="en-US" sz="2000" dirty="0" err="1">
                <a:ea typeface="+mn-ea"/>
                <a:cs typeface="+mn-cs"/>
              </a:rPr>
              <a:t>deptId</a:t>
            </a:r>
            <a:r>
              <a:rPr lang="en-US" sz="2000" dirty="0">
                <a:ea typeface="+mn-ea"/>
                <a:cs typeface="+mn-cs"/>
              </a:rPr>
              <a:t>, name. </a:t>
            </a:r>
          </a:p>
          <a:p>
            <a:pPr marL="400050" lvl="1" indent="0">
              <a:buNone/>
            </a:pPr>
            <a:r>
              <a:rPr lang="en-US" sz="2000" dirty="0">
                <a:ea typeface="+mn-ea"/>
                <a:cs typeface="+mn-cs"/>
              </a:rPr>
              <a:t>e. Each department has one of the employees as manager. </a:t>
            </a:r>
          </a:p>
          <a:p>
            <a:pPr marL="400050" lvl="1" indent="0">
              <a:buNone/>
            </a:pPr>
            <a:r>
              <a:rPr lang="en-US" sz="2000" dirty="0">
                <a:ea typeface="+mn-ea"/>
                <a:cs typeface="+mn-cs"/>
              </a:rPr>
              <a:t>f. Company also needs the details of all the Employee’s Bank accounts. </a:t>
            </a:r>
          </a:p>
          <a:p>
            <a:pPr marL="400050" lvl="1" indent="0">
              <a:buNone/>
            </a:pPr>
            <a:r>
              <a:rPr lang="en-US" sz="2000" dirty="0">
                <a:ea typeface="+mn-ea"/>
                <a:cs typeface="+mn-cs"/>
              </a:rPr>
              <a:t>g. Bank Account details are </a:t>
            </a:r>
            <a:r>
              <a:rPr lang="en-US" sz="2000" dirty="0" err="1">
                <a:ea typeface="+mn-ea"/>
                <a:cs typeface="+mn-cs"/>
              </a:rPr>
              <a:t>acctNumber</a:t>
            </a:r>
            <a:r>
              <a:rPr lang="en-US" sz="2000" dirty="0">
                <a:ea typeface="+mn-ea"/>
                <a:cs typeface="+mn-cs"/>
              </a:rPr>
              <a:t>, Type of account, Name of the Bank and Branch</a:t>
            </a:r>
            <a:r>
              <a:rPr lang="en-US" sz="2000" dirty="0" smtClean="0">
                <a:ea typeface="+mn-ea"/>
                <a:cs typeface="+mn-cs"/>
              </a:rPr>
              <a:t>.</a:t>
            </a:r>
          </a:p>
          <a:p>
            <a:pPr marL="400050" lvl="1" indent="0" algn="r">
              <a:buNone/>
            </a:pPr>
            <a:r>
              <a:rPr lang="en-US" sz="2000" dirty="0" smtClean="0">
                <a:ea typeface="+mn-ea"/>
                <a:cs typeface="+mn-cs"/>
              </a:rPr>
              <a:t> </a:t>
            </a:r>
            <a:r>
              <a:rPr lang="en-US" sz="2000" dirty="0"/>
              <a:t>(30 </a:t>
            </a:r>
            <a:r>
              <a:rPr lang="en-US" sz="2000" dirty="0" err="1"/>
              <a:t>mins</a:t>
            </a:r>
            <a:r>
              <a:rPr lang="en-US" sz="2000" dirty="0"/>
              <a:t>)</a:t>
            </a:r>
          </a:p>
          <a:p>
            <a:pPr marL="400050" lvl="1" indent="0">
              <a:buNone/>
            </a:pPr>
            <a:endParaRPr lang="en-US" sz="2000" dirty="0">
              <a:ea typeface="+mn-ea"/>
              <a:cs typeface="+mn-cs"/>
            </a:endParaRP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45</a:t>
            </a:fld>
            <a:endParaRPr lang="en-US"/>
          </a:p>
        </p:txBody>
      </p:sp>
    </p:spTree>
    <p:extLst>
      <p:ext uri="{BB962C8B-B14F-4D97-AF65-F5344CB8AC3E}">
        <p14:creationId xmlns:p14="http://schemas.microsoft.com/office/powerpoint/2010/main" val="31288927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839200" cy="6477000"/>
          </a:xfrm>
        </p:spPr>
        <p:txBody>
          <a:bodyPr/>
          <a:lstStyle/>
          <a:p>
            <a:pPr marL="0" indent="0">
              <a:buNone/>
            </a:pPr>
            <a:r>
              <a:rPr lang="en-US" dirty="0" smtClean="0"/>
              <a:t>3. Draw </a:t>
            </a:r>
            <a:r>
              <a:rPr lang="en-US" dirty="0"/>
              <a:t>an ER diagram for a bus company with following specifications: </a:t>
            </a:r>
          </a:p>
          <a:p>
            <a:pPr marL="0" indent="0">
              <a:buNone/>
            </a:pPr>
            <a:r>
              <a:rPr lang="en-US" dirty="0"/>
              <a:t>a. A Country Bus Company owns a number of busses. </a:t>
            </a:r>
          </a:p>
          <a:p>
            <a:pPr marL="0" indent="0">
              <a:buNone/>
            </a:pPr>
            <a:r>
              <a:rPr lang="en-US" dirty="0"/>
              <a:t>b. Each bus is allocated to a particular route, although some routes may have several busses. </a:t>
            </a:r>
          </a:p>
          <a:p>
            <a:pPr marL="0" indent="0">
              <a:buNone/>
            </a:pPr>
            <a:r>
              <a:rPr lang="en-US" dirty="0"/>
              <a:t>c. Each route passes through a number of towns. </a:t>
            </a:r>
          </a:p>
          <a:p>
            <a:pPr marL="0" indent="0">
              <a:buNone/>
            </a:pPr>
            <a:r>
              <a:rPr lang="en-US" dirty="0"/>
              <a:t>d. One or more drivers are allocated to each stage of a route. </a:t>
            </a:r>
          </a:p>
          <a:p>
            <a:pPr marL="0" indent="0">
              <a:buNone/>
            </a:pPr>
            <a:r>
              <a:rPr lang="en-US" dirty="0"/>
              <a:t>e. A stage corresponds to a journey through some or all of the towns on a route. </a:t>
            </a:r>
          </a:p>
          <a:p>
            <a:pPr marL="0" indent="0">
              <a:buNone/>
            </a:pPr>
            <a:r>
              <a:rPr lang="en-US" dirty="0"/>
              <a:t>f. Some of the towns have a garage where busses are kept and each of the busses are identified by the registration number and can carry different numbers of passengers, since the vehicles vary in size and can be single or double-decked. </a:t>
            </a:r>
            <a:endParaRPr lang="en-US" dirty="0" smtClean="0"/>
          </a:p>
          <a:p>
            <a:pPr marL="0" indent="0">
              <a:buNone/>
            </a:pPr>
            <a:r>
              <a:rPr lang="en-US" dirty="0" smtClean="0"/>
              <a:t>g</a:t>
            </a:r>
            <a:r>
              <a:rPr lang="en-US" dirty="0"/>
              <a:t>. Each route is identified by a route number and information is available on the average number of passengers carried per day for each route. </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46</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5240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1117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lstStyle/>
          <a:p>
            <a:pPr marL="0" indent="0">
              <a:buNone/>
            </a:pPr>
            <a:r>
              <a:rPr lang="en-US" dirty="0" smtClean="0"/>
              <a:t>4.  </a:t>
            </a:r>
            <a:r>
              <a:rPr lang="en-US" dirty="0"/>
              <a:t>Draw an ER diagram for application recording information about magazines, writers, and subscribers, including: </a:t>
            </a:r>
          </a:p>
          <a:p>
            <a:pPr marL="0" indent="0">
              <a:buNone/>
            </a:pPr>
            <a:r>
              <a:rPr lang="en-US" dirty="0"/>
              <a:t>a. For each magazine, its name, its writers, its editor, and the cities to which it is delivered are to be maintained. </a:t>
            </a:r>
          </a:p>
          <a:p>
            <a:pPr marL="0" indent="0">
              <a:buNone/>
            </a:pPr>
            <a:r>
              <a:rPr lang="en-US" dirty="0"/>
              <a:t>b. For each writer, their id, name is to be maintained. (Note: a writer can write for more than one magazine, but can only edit, at most, one magazine.) </a:t>
            </a:r>
          </a:p>
          <a:p>
            <a:pPr marL="0" indent="0">
              <a:buNone/>
            </a:pPr>
            <a:r>
              <a:rPr lang="en-US" dirty="0"/>
              <a:t>c. For each subscriber, their name, favorite writers, city or residence, and what magazines they receive are to be maintained. </a:t>
            </a:r>
          </a:p>
          <a:p>
            <a:pPr marL="0" indent="0">
              <a:buNone/>
            </a:pPr>
            <a:r>
              <a:rPr lang="en-US" dirty="0"/>
              <a:t>d. For all entities and relationships, select and specify keys. </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47</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5240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7669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endParaRPr lang="en-US" dirty="0"/>
          </a:p>
        </p:txBody>
      </p:sp>
      <p:sp>
        <p:nvSpPr>
          <p:cNvPr id="3" name="Content Placeholder 2"/>
          <p:cNvSpPr>
            <a:spLocks noGrp="1"/>
          </p:cNvSpPr>
          <p:nvPr>
            <p:ph idx="1"/>
          </p:nvPr>
        </p:nvSpPr>
        <p:spPr>
          <a:xfrm>
            <a:off x="381000" y="1219200"/>
            <a:ext cx="8229600" cy="685800"/>
          </a:xfrm>
        </p:spPr>
        <p:txBody>
          <a:bodyPr/>
          <a:lstStyle/>
          <a:p>
            <a:r>
              <a:rPr lang="en-US" dirty="0" smtClean="0"/>
              <a:t>What are the problems if the data is repeated?</a:t>
            </a:r>
            <a:endParaRPr lang="en-US" dirty="0"/>
          </a:p>
        </p:txBody>
      </p:sp>
      <p:sp>
        <p:nvSpPr>
          <p:cNvPr id="7" name="Slide Number Placeholder 6"/>
          <p:cNvSpPr>
            <a:spLocks noGrp="1"/>
          </p:cNvSpPr>
          <p:nvPr>
            <p:ph type="sldNum" sz="quarter" idx="12"/>
          </p:nvPr>
        </p:nvSpPr>
        <p:spPr/>
        <p:txBody>
          <a:bodyPr/>
          <a:lstStyle/>
          <a:p>
            <a:pPr>
              <a:defRPr/>
            </a:pPr>
            <a:fld id="{18CC025E-D8DE-43E5-B6D2-407F9B5E6ED4}" type="slidenum">
              <a:rPr lang="en-US" smtClean="0"/>
              <a:pPr>
                <a:defRPr/>
              </a:pPr>
              <a:t>48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13110124"/>
              </p:ext>
            </p:extLst>
          </p:nvPr>
        </p:nvGraphicFramePr>
        <p:xfrm>
          <a:off x="762000" y="1981200"/>
          <a:ext cx="6096000" cy="3708400"/>
        </p:xfrm>
        <a:graphic>
          <a:graphicData uri="http://schemas.openxmlformats.org/drawingml/2006/table">
            <a:tbl>
              <a:tblPr firstRow="1" bandRow="1">
                <a:tableStyleId>{5C22544A-7EE6-4342-B048-85BDC9FD1C3A}</a:tableStyleId>
              </a:tblPr>
              <a:tblGrid>
                <a:gridCol w="2057400"/>
                <a:gridCol w="2006600"/>
                <a:gridCol w="2032000"/>
              </a:tblGrid>
              <a:tr h="370840">
                <a:tc>
                  <a:txBody>
                    <a:bodyPr/>
                    <a:lstStyle/>
                    <a:p>
                      <a:r>
                        <a:rPr lang="en-US" b="0" i="1" dirty="0" smtClean="0">
                          <a:solidFill>
                            <a:schemeClr val="accent2"/>
                          </a:solidFill>
                        </a:rPr>
                        <a:t>Roll</a:t>
                      </a:r>
                      <a:r>
                        <a:rPr lang="en-US" b="0" i="1" baseline="0" dirty="0" smtClean="0">
                          <a:solidFill>
                            <a:schemeClr val="accent2"/>
                          </a:solidFill>
                        </a:rPr>
                        <a:t> Number</a:t>
                      </a:r>
                      <a:endParaRPr lang="en-US" b="0" i="1" dirty="0">
                        <a:solidFill>
                          <a:schemeClr val="accent2"/>
                        </a:solidFill>
                      </a:endParaRPr>
                    </a:p>
                  </a:txBody>
                  <a:tcPr/>
                </a:tc>
                <a:tc>
                  <a:txBody>
                    <a:bodyPr/>
                    <a:lstStyle/>
                    <a:p>
                      <a:r>
                        <a:rPr lang="en-US" b="0" i="1" dirty="0" smtClean="0">
                          <a:solidFill>
                            <a:schemeClr val="accent2"/>
                          </a:solidFill>
                        </a:rPr>
                        <a:t>Name</a:t>
                      </a:r>
                      <a:endParaRPr lang="en-US" b="0" i="1" dirty="0">
                        <a:solidFill>
                          <a:schemeClr val="accent2"/>
                        </a:solidFill>
                      </a:endParaRPr>
                    </a:p>
                  </a:txBody>
                  <a:tcPr/>
                </a:tc>
                <a:tc>
                  <a:txBody>
                    <a:bodyPr/>
                    <a:lstStyle/>
                    <a:p>
                      <a:r>
                        <a:rPr lang="en-US" b="0" i="1" dirty="0" smtClean="0">
                          <a:solidFill>
                            <a:schemeClr val="accent2"/>
                          </a:solidFill>
                        </a:rPr>
                        <a:t>Degree</a:t>
                      </a:r>
                      <a:endParaRPr lang="en-US" b="0" i="1" dirty="0">
                        <a:solidFill>
                          <a:schemeClr val="accent2"/>
                        </a:solidFill>
                      </a:endParaRPr>
                    </a:p>
                  </a:txBody>
                  <a:tcPr/>
                </a:tc>
              </a:tr>
              <a:tr h="370840">
                <a:tc>
                  <a:txBody>
                    <a:bodyPr/>
                    <a:lstStyle/>
                    <a:p>
                      <a:r>
                        <a:rPr lang="en-US" dirty="0" smtClean="0"/>
                        <a:t>20103001</a:t>
                      </a:r>
                      <a:endParaRPr lang="en-US" dirty="0"/>
                    </a:p>
                  </a:txBody>
                  <a:tcPr/>
                </a:tc>
                <a:tc>
                  <a:txBody>
                    <a:bodyPr/>
                    <a:lstStyle/>
                    <a:p>
                      <a:r>
                        <a:rPr lang="en-US" dirty="0" smtClean="0"/>
                        <a:t>V.</a:t>
                      </a:r>
                      <a:r>
                        <a:rPr lang="en-US" baseline="0" dirty="0" smtClean="0"/>
                        <a:t> </a:t>
                      </a:r>
                      <a:r>
                        <a:rPr lang="en-US" dirty="0" err="1" smtClean="0"/>
                        <a:t>Ravichandra</a:t>
                      </a:r>
                      <a:endParaRPr lang="en-US" dirty="0"/>
                    </a:p>
                  </a:txBody>
                  <a:tcPr/>
                </a:tc>
                <a:tc>
                  <a:txBody>
                    <a:bodyPr/>
                    <a:lstStyle/>
                    <a:p>
                      <a:r>
                        <a:rPr lang="en-US" dirty="0" smtClean="0"/>
                        <a:t>M.C.A</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20103002</a:t>
                      </a:r>
                    </a:p>
                  </a:txBody>
                  <a:tcPr/>
                </a:tc>
                <a:tc>
                  <a:txBody>
                    <a:bodyPr/>
                    <a:lstStyle/>
                    <a:p>
                      <a:r>
                        <a:rPr lang="en-US" dirty="0" smtClean="0"/>
                        <a:t>Usha </a:t>
                      </a:r>
                      <a:r>
                        <a:rPr lang="en-US" dirty="0" err="1" smtClean="0"/>
                        <a:t>Kritilal</a:t>
                      </a:r>
                      <a:endParaRPr lang="en-US" dirty="0"/>
                    </a:p>
                  </a:txBody>
                  <a:tcPr/>
                </a:tc>
                <a:tc>
                  <a:txBody>
                    <a:bodyPr/>
                    <a:lstStyle/>
                    <a:p>
                      <a:r>
                        <a:rPr lang="en-US" dirty="0" smtClean="0"/>
                        <a:t>M.C.A</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20103003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Samkit</a:t>
                      </a:r>
                      <a:r>
                        <a:rPr lang="en-US" dirty="0" smtClean="0"/>
                        <a:t> </a:t>
                      </a:r>
                      <a:r>
                        <a:rPr lang="en-US" dirty="0" err="1" smtClean="0"/>
                        <a:t>Verma</a:t>
                      </a:r>
                      <a:endParaRPr lang="en-US" dirty="0" smtClean="0"/>
                    </a:p>
                  </a:txBody>
                  <a:tcPr/>
                </a:tc>
                <a:tc>
                  <a:txBody>
                    <a:bodyPr/>
                    <a:lstStyle/>
                    <a:p>
                      <a:r>
                        <a:rPr lang="en-US" dirty="0" smtClean="0"/>
                        <a:t>M.C.A</a:t>
                      </a:r>
                      <a:endParaRPr lang="en-US" dirty="0"/>
                    </a:p>
                  </a:txBody>
                  <a:tcPr/>
                </a:tc>
              </a:tr>
              <a:tr h="370840">
                <a:tc>
                  <a:txBody>
                    <a:bodyPr/>
                    <a:lstStyle/>
                    <a:p>
                      <a:r>
                        <a:rPr lang="en-US" dirty="0" smtClean="0"/>
                        <a:t>20103001</a:t>
                      </a:r>
                      <a:endParaRPr lang="en-US" dirty="0"/>
                    </a:p>
                  </a:txBody>
                  <a:tcPr/>
                </a:tc>
                <a:tc>
                  <a:txBody>
                    <a:bodyPr/>
                    <a:lstStyle/>
                    <a:p>
                      <a:r>
                        <a:rPr lang="en-US" dirty="0" smtClean="0"/>
                        <a:t>V.</a:t>
                      </a:r>
                      <a:r>
                        <a:rPr lang="en-US" baseline="0" dirty="0" smtClean="0"/>
                        <a:t> </a:t>
                      </a:r>
                      <a:r>
                        <a:rPr lang="en-US" dirty="0" err="1" smtClean="0"/>
                        <a:t>Ravichandra</a:t>
                      </a:r>
                      <a:endParaRPr lang="en-US" dirty="0"/>
                    </a:p>
                  </a:txBody>
                  <a:tcPr/>
                </a:tc>
                <a:tc>
                  <a:txBody>
                    <a:bodyPr/>
                    <a:lstStyle/>
                    <a:p>
                      <a:r>
                        <a:rPr lang="en-US" dirty="0" smtClean="0"/>
                        <a:t>M.C.A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20103004</a:t>
                      </a:r>
                      <a:endParaRPr lang="en-US" dirty="0"/>
                    </a:p>
                  </a:txBody>
                  <a:tcPr/>
                </a:tc>
                <a:tc>
                  <a:txBody>
                    <a:bodyPr/>
                    <a:lstStyle/>
                    <a:p>
                      <a:r>
                        <a:rPr lang="en-US" dirty="0" smtClean="0"/>
                        <a:t>Guru Murthy</a:t>
                      </a:r>
                      <a:endParaRPr lang="en-US" dirty="0"/>
                    </a:p>
                  </a:txBody>
                  <a:tcPr/>
                </a:tc>
                <a:tc>
                  <a:txBody>
                    <a:bodyPr/>
                    <a:lstStyle/>
                    <a:p>
                      <a:r>
                        <a:rPr lang="en-US" dirty="0" smtClean="0"/>
                        <a:t>M.C.A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20103007</a:t>
                      </a:r>
                    </a:p>
                  </a:txBody>
                  <a:tcPr/>
                </a:tc>
                <a:tc>
                  <a:txBody>
                    <a:bodyPr/>
                    <a:lstStyle/>
                    <a:p>
                      <a:r>
                        <a:rPr lang="en-US" dirty="0" smtClean="0"/>
                        <a:t>Jaya R</a:t>
                      </a:r>
                      <a:endParaRPr lang="en-US" dirty="0"/>
                    </a:p>
                  </a:txBody>
                  <a:tcPr/>
                </a:tc>
                <a:tc>
                  <a:txBody>
                    <a:bodyPr/>
                    <a:lstStyle/>
                    <a:p>
                      <a:r>
                        <a:rPr lang="en-US" dirty="0" smtClean="0"/>
                        <a:t>M.C.A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20105009</a:t>
                      </a:r>
                    </a:p>
                  </a:txBody>
                  <a:tcPr/>
                </a:tc>
                <a:tc>
                  <a:txBody>
                    <a:bodyPr/>
                    <a:lstStyle/>
                    <a:p>
                      <a:r>
                        <a:rPr lang="en-US" dirty="0" smtClean="0"/>
                        <a:t>Vivek </a:t>
                      </a:r>
                      <a:r>
                        <a:rPr lang="en-US" dirty="0" err="1" smtClean="0"/>
                        <a:t>Sahoo</a:t>
                      </a:r>
                      <a:endParaRPr lang="en-US" dirty="0"/>
                    </a:p>
                  </a:txBody>
                  <a:tcPr/>
                </a:tc>
                <a:tc>
                  <a:txBody>
                    <a:bodyPr/>
                    <a:lstStyle/>
                    <a:p>
                      <a:r>
                        <a:rPr lang="en-US" dirty="0" smtClean="0"/>
                        <a:t>B.</a:t>
                      </a:r>
                      <a:r>
                        <a:rPr lang="en-US" baseline="0" dirty="0" smtClean="0"/>
                        <a:t> Tech</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20105007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Booby Sharma</a:t>
                      </a:r>
                    </a:p>
                  </a:txBody>
                  <a:tcPr/>
                </a:tc>
                <a:tc>
                  <a:txBody>
                    <a:bodyPr/>
                    <a:lstStyle/>
                    <a:p>
                      <a:r>
                        <a:rPr lang="en-US" dirty="0" err="1" smtClean="0"/>
                        <a:t>B.Tech</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20103004</a:t>
                      </a:r>
                      <a:endParaRPr lang="en-US" dirty="0"/>
                    </a:p>
                  </a:txBody>
                  <a:tcPr/>
                </a:tc>
                <a:tc>
                  <a:txBody>
                    <a:bodyPr/>
                    <a:lstStyle/>
                    <a:p>
                      <a:r>
                        <a:rPr lang="en-US" dirty="0" smtClean="0"/>
                        <a:t>Guru Murthy</a:t>
                      </a:r>
                      <a:endParaRPr lang="en-US" dirty="0"/>
                    </a:p>
                  </a:txBody>
                  <a:tcPr/>
                </a:tc>
                <a:tc>
                  <a:txBody>
                    <a:bodyPr/>
                    <a:lstStyle/>
                    <a:p>
                      <a:r>
                        <a:rPr lang="en-US" dirty="0" smtClean="0"/>
                        <a:t>M.C.A</a:t>
                      </a:r>
                    </a:p>
                  </a:txBody>
                  <a:tcPr/>
                </a:tc>
              </a:tr>
            </a:tbl>
          </a:graphicData>
        </a:graphic>
      </p:graphicFrame>
    </p:spTree>
    <p:extLst>
      <p:ext uri="{BB962C8B-B14F-4D97-AF65-F5344CB8AC3E}">
        <p14:creationId xmlns:p14="http://schemas.microsoft.com/office/powerpoint/2010/main" val="990443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76200"/>
            <a:ext cx="8610600" cy="762000"/>
          </a:xfrm>
        </p:spPr>
        <p:txBody>
          <a:bodyPr/>
          <a:lstStyle/>
          <a:p>
            <a:pPr eaLnBrk="1" hangingPunct="1"/>
            <a:r>
              <a:rPr lang="en-US" dirty="0" smtClean="0"/>
              <a:t>Problems with a bad database design</a:t>
            </a:r>
          </a:p>
        </p:txBody>
      </p:sp>
      <p:sp>
        <p:nvSpPr>
          <p:cNvPr id="4099" name="Rectangle 3"/>
          <p:cNvSpPr>
            <a:spLocks noGrp="1" noChangeArrowheads="1"/>
          </p:cNvSpPr>
          <p:nvPr>
            <p:ph idx="1"/>
          </p:nvPr>
        </p:nvSpPr>
        <p:spPr>
          <a:xfrm>
            <a:off x="533400" y="1905000"/>
            <a:ext cx="8077200" cy="2743200"/>
          </a:xfrm>
        </p:spPr>
        <p:txBody>
          <a:bodyPr/>
          <a:lstStyle/>
          <a:p>
            <a:r>
              <a:rPr lang="en-US" dirty="0">
                <a:solidFill>
                  <a:schemeClr val="bg2">
                    <a:lumMod val="50000"/>
                  </a:schemeClr>
                </a:solidFill>
              </a:rPr>
              <a:t>Redundant Storage</a:t>
            </a:r>
          </a:p>
          <a:p>
            <a:r>
              <a:rPr lang="en-US" dirty="0">
                <a:solidFill>
                  <a:schemeClr val="bg2">
                    <a:lumMod val="50000"/>
                  </a:schemeClr>
                </a:solidFill>
              </a:rPr>
              <a:t>Update Anomalies</a:t>
            </a:r>
          </a:p>
          <a:p>
            <a:r>
              <a:rPr lang="en-US" dirty="0">
                <a:solidFill>
                  <a:schemeClr val="bg2">
                    <a:lumMod val="50000"/>
                  </a:schemeClr>
                </a:solidFill>
              </a:rPr>
              <a:t>Insertion Anomalies</a:t>
            </a:r>
          </a:p>
          <a:p>
            <a:r>
              <a:rPr lang="en-US" dirty="0">
                <a:solidFill>
                  <a:schemeClr val="bg2">
                    <a:lumMod val="50000"/>
                  </a:schemeClr>
                </a:solidFill>
              </a:rPr>
              <a:t>Deletion Anomalies</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49</a:t>
            </a:fld>
            <a:endParaRPr lang="en-US"/>
          </a:p>
        </p:txBody>
      </p:sp>
    </p:spTree>
    <p:extLst>
      <p:ext uri="{BB962C8B-B14F-4D97-AF65-F5344CB8AC3E}">
        <p14:creationId xmlns:p14="http://schemas.microsoft.com/office/powerpoint/2010/main" val="3180304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a:t>
            </a:r>
          </a:p>
        </p:txBody>
      </p:sp>
      <p:sp>
        <p:nvSpPr>
          <p:cNvPr id="3" name="Content Placeholder 2"/>
          <p:cNvSpPr>
            <a:spLocks noGrp="1"/>
          </p:cNvSpPr>
          <p:nvPr>
            <p:ph idx="1"/>
          </p:nvPr>
        </p:nvSpPr>
        <p:spPr>
          <a:xfrm>
            <a:off x="228600" y="1080695"/>
            <a:ext cx="8915400" cy="5181600"/>
          </a:xfrm>
        </p:spPr>
        <p:txBody>
          <a:bodyPr/>
          <a:lstStyle/>
          <a:p>
            <a:r>
              <a:rPr lang="en-US" dirty="0" smtClean="0"/>
              <a:t>Relational databases store information in tabular form- in rows and columns.</a:t>
            </a:r>
          </a:p>
          <a:p>
            <a:r>
              <a:rPr lang="en-US" dirty="0" smtClean="0"/>
              <a:t>Each column has data of same type and the row has data pertaining to one cause. </a:t>
            </a:r>
          </a:p>
          <a:p>
            <a:r>
              <a:rPr lang="en-US" dirty="0" smtClean="0"/>
              <a:t>A table has many rows of similar type.</a:t>
            </a:r>
          </a:p>
          <a:p>
            <a:r>
              <a:rPr lang="en-US" dirty="0" smtClean="0"/>
              <a:t>The table is also referred to as a relation.</a:t>
            </a:r>
          </a:p>
          <a:p>
            <a:pPr>
              <a:lnSpc>
                <a:spcPct val="150000"/>
              </a:lnSpc>
            </a:pPr>
            <a:r>
              <a:rPr lang="en-US" i="1" dirty="0">
                <a:solidFill>
                  <a:schemeClr val="bg2">
                    <a:lumMod val="50000"/>
                  </a:schemeClr>
                </a:solidFill>
              </a:rPr>
              <a:t>Database</a:t>
            </a:r>
            <a:r>
              <a:rPr lang="en-US" dirty="0">
                <a:solidFill>
                  <a:schemeClr val="bg2">
                    <a:lumMod val="50000"/>
                  </a:schemeClr>
                </a:solidFill>
              </a:rPr>
              <a:t> is a collection of meaningful and related data.</a:t>
            </a:r>
          </a:p>
          <a:p>
            <a:pPr>
              <a:lnSpc>
                <a:spcPct val="150000"/>
              </a:lnSpc>
            </a:pPr>
            <a:r>
              <a:rPr lang="en-US" dirty="0">
                <a:solidFill>
                  <a:schemeClr val="bg2">
                    <a:lumMod val="50000"/>
                  </a:schemeClr>
                </a:solidFill>
              </a:rPr>
              <a:t>The software that manages this data is </a:t>
            </a:r>
            <a:r>
              <a:rPr lang="en-US" i="1" dirty="0">
                <a:solidFill>
                  <a:schemeClr val="bg2">
                    <a:lumMod val="50000"/>
                  </a:schemeClr>
                </a:solidFill>
              </a:rPr>
              <a:t>database management system (DBMS) or database </a:t>
            </a:r>
            <a:r>
              <a:rPr lang="en-US" i="1" dirty="0" smtClean="0">
                <a:solidFill>
                  <a:schemeClr val="bg2">
                    <a:lumMod val="50000"/>
                  </a:schemeClr>
                </a:solidFill>
              </a:rPr>
              <a:t>system.</a:t>
            </a:r>
          </a:p>
          <a:p>
            <a:pPr>
              <a:lnSpc>
                <a:spcPct val="150000"/>
              </a:lnSpc>
            </a:pPr>
            <a:r>
              <a:rPr lang="en-US" dirty="0" smtClean="0">
                <a:solidFill>
                  <a:schemeClr val="bg2">
                    <a:lumMod val="50000"/>
                  </a:schemeClr>
                </a:solidFill>
              </a:rPr>
              <a:t>RDBMS (Relational database </a:t>
            </a:r>
            <a:r>
              <a:rPr lang="en-US" dirty="0">
                <a:solidFill>
                  <a:schemeClr val="bg2">
                    <a:lumMod val="50000"/>
                  </a:schemeClr>
                </a:solidFill>
              </a:rPr>
              <a:t>management </a:t>
            </a:r>
            <a:r>
              <a:rPr lang="en-US" dirty="0" smtClean="0">
                <a:solidFill>
                  <a:schemeClr val="bg2">
                    <a:lumMod val="50000"/>
                  </a:schemeClr>
                </a:solidFill>
              </a:rPr>
              <a:t>system) is  a type of DBMS.</a:t>
            </a:r>
            <a:endParaRPr lang="en-US" dirty="0">
              <a:solidFill>
                <a:schemeClr val="bg2">
                  <a:lumMod val="50000"/>
                </a:schemeClr>
              </a:solidFill>
            </a:endParaRPr>
          </a:p>
          <a:p>
            <a:pPr>
              <a:lnSpc>
                <a:spcPct val="150000"/>
              </a:lnSpc>
            </a:pPr>
            <a:endParaRPr lang="en-US" dirty="0" smtClean="0"/>
          </a:p>
          <a:p>
            <a:endParaRPr lang="en-US" dirty="0" smtClean="0"/>
          </a:p>
          <a:p>
            <a:endParaRPr lang="en-US" dirty="0" smtClean="0"/>
          </a:p>
          <a:p>
            <a:endParaRPr lang="en-US" dirty="0"/>
          </a:p>
        </p:txBody>
      </p:sp>
      <p:sp>
        <p:nvSpPr>
          <p:cNvPr id="8" name="Slide Number Placeholder 7"/>
          <p:cNvSpPr>
            <a:spLocks noGrp="1"/>
          </p:cNvSpPr>
          <p:nvPr>
            <p:ph type="sldNum" sz="quarter" idx="12"/>
          </p:nvPr>
        </p:nvSpPr>
        <p:spPr/>
        <p:txBody>
          <a:bodyPr/>
          <a:lstStyle/>
          <a:p>
            <a:pPr>
              <a:defRPr/>
            </a:pPr>
            <a:fld id="{18CC025E-D8DE-43E5-B6D2-407F9B5E6ED4}" type="slidenum">
              <a:rPr lang="en-US" smtClean="0"/>
              <a:pPr>
                <a:defRPr/>
              </a:pPr>
              <a:t>5</a:t>
            </a:fld>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832" y="5992443"/>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636520" y="6019799"/>
            <a:ext cx="4191000" cy="646331"/>
          </a:xfrm>
          <a:prstGeom prst="rect">
            <a:avLst/>
          </a:prstGeom>
          <a:noFill/>
        </p:spPr>
        <p:txBody>
          <a:bodyPr wrap="square" rtlCol="0">
            <a:spAutoFit/>
          </a:bodyPr>
          <a:lstStyle/>
          <a:p>
            <a:r>
              <a:rPr lang="en-US" i="1" dirty="0" smtClean="0">
                <a:solidFill>
                  <a:srgbClr val="7030A0"/>
                </a:solidFill>
              </a:rPr>
              <a:t>Go through the different database models and differences between them.</a:t>
            </a:r>
            <a:endParaRPr lang="en-US" i="1" dirty="0">
              <a:solidFill>
                <a:srgbClr val="7030A0"/>
              </a:solidFill>
            </a:endParaRPr>
          </a:p>
        </p:txBody>
      </p:sp>
    </p:spTree>
    <p:extLst>
      <p:ext uri="{BB962C8B-B14F-4D97-AF65-F5344CB8AC3E}">
        <p14:creationId xmlns:p14="http://schemas.microsoft.com/office/powerpoint/2010/main" val="4101840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0"/>
            <a:ext cx="7772400" cy="838200"/>
          </a:xfrm>
        </p:spPr>
        <p:txBody>
          <a:bodyPr/>
          <a:lstStyle/>
          <a:p>
            <a:pPr eaLnBrk="1" hangingPunct="1"/>
            <a:r>
              <a:rPr lang="en-US" dirty="0" smtClean="0"/>
              <a:t>Definition</a:t>
            </a:r>
          </a:p>
        </p:txBody>
      </p:sp>
      <p:sp>
        <p:nvSpPr>
          <p:cNvPr id="5123" name="Rectangle 3"/>
          <p:cNvSpPr>
            <a:spLocks noGrp="1" noChangeArrowheads="1"/>
          </p:cNvSpPr>
          <p:nvPr>
            <p:ph idx="1"/>
          </p:nvPr>
        </p:nvSpPr>
        <p:spPr>
          <a:xfrm>
            <a:off x="381000" y="1219200"/>
            <a:ext cx="8229600" cy="4876800"/>
          </a:xfrm>
        </p:spPr>
        <p:txBody>
          <a:bodyPr/>
          <a:lstStyle/>
          <a:p>
            <a:r>
              <a:rPr lang="en-US" dirty="0">
                <a:solidFill>
                  <a:schemeClr val="bg2">
                    <a:lumMod val="50000"/>
                  </a:schemeClr>
                </a:solidFill>
              </a:rPr>
              <a:t>First proposed by Dr. </a:t>
            </a:r>
            <a:r>
              <a:rPr lang="en-US" dirty="0" err="1">
                <a:solidFill>
                  <a:schemeClr val="bg2">
                    <a:lumMod val="50000"/>
                  </a:schemeClr>
                </a:solidFill>
              </a:rPr>
              <a:t>Codd</a:t>
            </a:r>
            <a:r>
              <a:rPr lang="en-US" dirty="0">
                <a:solidFill>
                  <a:schemeClr val="bg2">
                    <a:lumMod val="50000"/>
                  </a:schemeClr>
                </a:solidFill>
              </a:rPr>
              <a:t>.</a:t>
            </a:r>
          </a:p>
          <a:p>
            <a:r>
              <a:rPr lang="en-US" dirty="0">
                <a:solidFill>
                  <a:schemeClr val="bg2">
                    <a:lumMod val="50000"/>
                  </a:schemeClr>
                </a:solidFill>
              </a:rPr>
              <a:t>Normalization is the process of breaking down a relation schema into smaller relations in order to achieve good database design.</a:t>
            </a:r>
          </a:p>
          <a:p>
            <a:r>
              <a:rPr lang="en-US" dirty="0">
                <a:solidFill>
                  <a:schemeClr val="bg2">
                    <a:lumMod val="50000"/>
                  </a:schemeClr>
                </a:solidFill>
              </a:rPr>
              <a:t>To achieve good design, several step by step decomposition rules are laid out in the form of ‘NORMAL FORMS’.</a:t>
            </a:r>
          </a:p>
          <a:p>
            <a:r>
              <a:rPr lang="en-US" dirty="0">
                <a:solidFill>
                  <a:schemeClr val="bg2">
                    <a:lumMod val="50000"/>
                  </a:schemeClr>
                </a:solidFill>
              </a:rPr>
              <a:t>There are 6 Normal forms.</a:t>
            </a:r>
          </a:p>
          <a:p>
            <a:r>
              <a:rPr lang="en-US" dirty="0">
                <a:solidFill>
                  <a:schemeClr val="bg2">
                    <a:lumMod val="50000"/>
                  </a:schemeClr>
                </a:solidFill>
              </a:rPr>
              <a:t>For most </a:t>
            </a:r>
            <a:r>
              <a:rPr lang="en-US" dirty="0" smtClean="0">
                <a:solidFill>
                  <a:schemeClr val="bg2">
                    <a:lumMod val="50000"/>
                  </a:schemeClr>
                </a:solidFill>
              </a:rPr>
              <a:t>relational </a:t>
            </a:r>
            <a:r>
              <a:rPr lang="en-US" dirty="0">
                <a:solidFill>
                  <a:schemeClr val="bg2">
                    <a:lumMod val="50000"/>
                  </a:schemeClr>
                </a:solidFill>
              </a:rPr>
              <a:t>schema, good design is attained at 3 NF itself.</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50</a:t>
            </a:fld>
            <a:endParaRPr lang="en-US"/>
          </a:p>
        </p:txBody>
      </p:sp>
    </p:spTree>
    <p:extLst>
      <p:ext uri="{BB962C8B-B14F-4D97-AF65-F5344CB8AC3E}">
        <p14:creationId xmlns:p14="http://schemas.microsoft.com/office/powerpoint/2010/main" val="24653821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33"/>
          <p:cNvSpPr>
            <a:spLocks noGrp="1" noChangeArrowheads="1"/>
          </p:cNvSpPr>
          <p:nvPr>
            <p:ph type="title"/>
          </p:nvPr>
        </p:nvSpPr>
        <p:spPr>
          <a:xfrm>
            <a:off x="762000" y="-152400"/>
            <a:ext cx="7772400" cy="1143000"/>
          </a:xfrm>
        </p:spPr>
        <p:txBody>
          <a:bodyPr/>
          <a:lstStyle/>
          <a:p>
            <a:pPr eaLnBrk="1" hangingPunct="1"/>
            <a:r>
              <a:rPr lang="en-US" dirty="0" smtClean="0"/>
              <a:t>1 NF</a:t>
            </a:r>
          </a:p>
        </p:txBody>
      </p:sp>
      <p:sp>
        <p:nvSpPr>
          <p:cNvPr id="7171" name="Rectangle 734"/>
          <p:cNvSpPr>
            <a:spLocks noGrp="1" noChangeArrowheads="1"/>
          </p:cNvSpPr>
          <p:nvPr>
            <p:ph idx="1"/>
          </p:nvPr>
        </p:nvSpPr>
        <p:spPr>
          <a:xfrm>
            <a:off x="304800" y="1295400"/>
            <a:ext cx="8610600" cy="4800600"/>
          </a:xfrm>
        </p:spPr>
        <p:txBody>
          <a:bodyPr/>
          <a:lstStyle/>
          <a:p>
            <a:r>
              <a:rPr lang="en-US" dirty="0">
                <a:solidFill>
                  <a:schemeClr val="bg2">
                    <a:lumMod val="50000"/>
                  </a:schemeClr>
                </a:solidFill>
              </a:rPr>
              <a:t>First Normal Form</a:t>
            </a:r>
          </a:p>
          <a:p>
            <a:pPr marL="342900" lvl="2" indent="-342900"/>
            <a:r>
              <a:rPr lang="en-US" sz="2000" dirty="0">
                <a:solidFill>
                  <a:schemeClr val="bg2">
                    <a:lumMod val="50000"/>
                  </a:schemeClr>
                </a:solidFill>
                <a:ea typeface="+mn-ea"/>
                <a:cs typeface="+mn-cs"/>
              </a:rPr>
              <a:t>There are no duplicated rows in the table.</a:t>
            </a:r>
          </a:p>
          <a:p>
            <a:pPr marL="342900" lvl="2" indent="-342900"/>
            <a:r>
              <a:rPr lang="en-US" sz="2000" dirty="0">
                <a:solidFill>
                  <a:schemeClr val="bg2">
                    <a:lumMod val="50000"/>
                  </a:schemeClr>
                </a:solidFill>
                <a:ea typeface="+mn-ea"/>
                <a:cs typeface="+mn-cs"/>
              </a:rPr>
              <a:t>Each cell is single-valued (i.e., there are no repeating groups or arrays).</a:t>
            </a:r>
          </a:p>
          <a:p>
            <a:pPr marL="342900" lvl="2" indent="-342900"/>
            <a:r>
              <a:rPr lang="en-US" sz="2000" dirty="0" smtClean="0">
                <a:solidFill>
                  <a:schemeClr val="bg2">
                    <a:lumMod val="50000"/>
                  </a:schemeClr>
                </a:solidFill>
                <a:ea typeface="+mn-ea"/>
                <a:cs typeface="+mn-cs"/>
              </a:rPr>
              <a:t>Entries </a:t>
            </a:r>
            <a:r>
              <a:rPr lang="en-US" sz="2000" dirty="0">
                <a:solidFill>
                  <a:schemeClr val="bg2">
                    <a:lumMod val="50000"/>
                  </a:schemeClr>
                </a:solidFill>
                <a:ea typeface="+mn-ea"/>
                <a:cs typeface="+mn-cs"/>
              </a:rPr>
              <a:t>in a column (attribute, field) are of the same kind</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51</a:t>
            </a:fld>
            <a:endParaRPr lang="en-US"/>
          </a:p>
        </p:txBody>
      </p:sp>
    </p:spTree>
    <p:extLst>
      <p:ext uri="{BB962C8B-B14F-4D97-AF65-F5344CB8AC3E}">
        <p14:creationId xmlns:p14="http://schemas.microsoft.com/office/powerpoint/2010/main" val="28168193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Un-normalized data</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52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56164309"/>
              </p:ext>
            </p:extLst>
          </p:nvPr>
        </p:nvGraphicFramePr>
        <p:xfrm>
          <a:off x="60960" y="1143000"/>
          <a:ext cx="9083040" cy="4361886"/>
        </p:xfrm>
        <a:graphic>
          <a:graphicData uri="http://schemas.openxmlformats.org/drawingml/2006/table">
            <a:tbl>
              <a:tblPr firstRow="1" bandRow="1">
                <a:tableStyleId>{5C22544A-7EE6-4342-B048-85BDC9FD1C3A}</a:tableStyleId>
              </a:tblPr>
              <a:tblGrid>
                <a:gridCol w="701040"/>
                <a:gridCol w="990600"/>
                <a:gridCol w="990600"/>
                <a:gridCol w="1066800"/>
                <a:gridCol w="914400"/>
                <a:gridCol w="1219200"/>
                <a:gridCol w="1143000"/>
                <a:gridCol w="1143000"/>
                <a:gridCol w="914400"/>
              </a:tblGrid>
              <a:tr h="685800">
                <a:tc>
                  <a:txBody>
                    <a:bodyPr/>
                    <a:lstStyle/>
                    <a:p>
                      <a:r>
                        <a:rPr lang="en-US" sz="1600" b="1" kern="1200" dirty="0" smtClean="0">
                          <a:solidFill>
                            <a:schemeClr val="tx1"/>
                          </a:solidFill>
                          <a:latin typeface="Courier New" pitchFamily="49" charset="0"/>
                          <a:ea typeface="+mn-ea"/>
                          <a:cs typeface="Courier New" pitchFamily="49" charset="0"/>
                        </a:rPr>
                        <a:t>Stud Id</a:t>
                      </a:r>
                      <a:endParaRPr lang="en-US" sz="1600" b="1" kern="1200" dirty="0">
                        <a:solidFill>
                          <a:schemeClr val="tx1"/>
                        </a:solidFill>
                        <a:latin typeface="Courier New" pitchFamily="49" charset="0"/>
                        <a:ea typeface="+mn-ea"/>
                        <a:cs typeface="Courier New" pitchFamily="49" charset="0"/>
                      </a:endParaRPr>
                    </a:p>
                  </a:txBody>
                  <a:tcPr/>
                </a:tc>
                <a:tc>
                  <a:txBody>
                    <a:bodyPr/>
                    <a:lstStyle/>
                    <a:p>
                      <a:r>
                        <a:rPr lang="en-US" sz="1600" b="1" dirty="0" smtClean="0">
                          <a:solidFill>
                            <a:schemeClr val="tx1"/>
                          </a:solidFill>
                          <a:latin typeface="Courier New" pitchFamily="49" charset="0"/>
                          <a:cs typeface="Courier New" pitchFamily="49" charset="0"/>
                        </a:rPr>
                        <a:t>Stud Name</a:t>
                      </a:r>
                      <a:endParaRPr lang="en-US" sz="1600" dirty="0"/>
                    </a:p>
                  </a:txBody>
                  <a:tcPr/>
                </a:tc>
                <a:tc>
                  <a:txBody>
                    <a:bodyPr/>
                    <a:lstStyle/>
                    <a:p>
                      <a:r>
                        <a:rPr lang="en-US" sz="1600" b="1" dirty="0" smtClean="0">
                          <a:solidFill>
                            <a:schemeClr val="tx1"/>
                          </a:solidFill>
                          <a:latin typeface="Courier New" pitchFamily="49" charset="0"/>
                          <a:cs typeface="Courier New" pitchFamily="49" charset="0"/>
                        </a:rPr>
                        <a:t>Course No</a:t>
                      </a:r>
                      <a:endParaRPr lang="en-US" sz="1600" dirty="0"/>
                    </a:p>
                  </a:txBody>
                  <a:tcPr/>
                </a:tc>
                <a:tc>
                  <a:txBody>
                    <a:bodyPr/>
                    <a:lstStyle/>
                    <a:p>
                      <a:r>
                        <a:rPr lang="en-US" sz="1600" b="1" dirty="0" smtClean="0">
                          <a:solidFill>
                            <a:schemeClr val="tx1"/>
                          </a:solidFill>
                          <a:latin typeface="Courier New" pitchFamily="49" charset="0"/>
                          <a:cs typeface="Courier New" pitchFamily="49" charset="0"/>
                        </a:rPr>
                        <a:t>Course Name</a:t>
                      </a:r>
                      <a:endParaRPr lang="en-US" sz="1600" dirty="0"/>
                    </a:p>
                  </a:txBody>
                  <a:tcPr/>
                </a:tc>
                <a:tc>
                  <a:txBody>
                    <a:bodyPr/>
                    <a:lstStyle/>
                    <a:p>
                      <a:r>
                        <a:rPr lang="en-US" sz="1600" b="1" dirty="0" smtClean="0">
                          <a:solidFill>
                            <a:schemeClr val="tx1"/>
                          </a:solidFill>
                          <a:latin typeface="Courier New" pitchFamily="49" charset="0"/>
                          <a:cs typeface="Courier New" pitchFamily="49" charset="0"/>
                        </a:rPr>
                        <a:t>Staff ID</a:t>
                      </a:r>
                      <a:endParaRPr lang="en-US" sz="1600" dirty="0"/>
                    </a:p>
                  </a:txBody>
                  <a:tcPr/>
                </a:tc>
                <a:tc>
                  <a:txBody>
                    <a:bodyPr/>
                    <a:lstStyle/>
                    <a:p>
                      <a:r>
                        <a:rPr lang="en-US" sz="1600" b="1" dirty="0" smtClean="0">
                          <a:solidFill>
                            <a:schemeClr val="tx1"/>
                          </a:solidFill>
                          <a:latin typeface="Courier New" pitchFamily="49" charset="0"/>
                          <a:cs typeface="Courier New" pitchFamily="49" charset="0"/>
                        </a:rPr>
                        <a:t>Staff Name</a:t>
                      </a:r>
                      <a:endParaRPr lang="en-US" sz="1600" dirty="0"/>
                    </a:p>
                  </a:txBody>
                  <a:tcPr/>
                </a:tc>
                <a:tc>
                  <a:txBody>
                    <a:bodyPr/>
                    <a:lstStyle/>
                    <a:p>
                      <a:r>
                        <a:rPr lang="en-US" sz="1600" b="1" dirty="0" err="1" smtClean="0">
                          <a:solidFill>
                            <a:schemeClr val="tx1"/>
                          </a:solidFill>
                          <a:latin typeface="Courier New" pitchFamily="49" charset="0"/>
                          <a:cs typeface="Courier New" pitchFamily="49" charset="0"/>
                        </a:rPr>
                        <a:t>PaperNo</a:t>
                      </a:r>
                      <a:endParaRPr lang="en-US" sz="1600" dirty="0"/>
                    </a:p>
                  </a:txBody>
                  <a:tcPr/>
                </a:tc>
                <a:tc>
                  <a:txBody>
                    <a:bodyPr/>
                    <a:lstStyle/>
                    <a:p>
                      <a:pPr marL="0" algn="l" defTabSz="914400" rtl="0" eaLnBrk="1" latinLnBrk="0" hangingPunct="1"/>
                      <a:r>
                        <a:rPr lang="en-US" sz="1600" b="1" kern="1200" dirty="0" smtClean="0">
                          <a:solidFill>
                            <a:schemeClr val="tx1"/>
                          </a:solidFill>
                          <a:latin typeface="Courier New" pitchFamily="49" charset="0"/>
                          <a:ea typeface="+mn-ea"/>
                          <a:cs typeface="Courier New" pitchFamily="49" charset="0"/>
                        </a:rPr>
                        <a:t>Subject Name</a:t>
                      </a:r>
                      <a:endParaRPr lang="en-US" sz="1600" b="1" kern="1200" dirty="0">
                        <a:solidFill>
                          <a:schemeClr val="tx1"/>
                        </a:solidFill>
                        <a:latin typeface="Courier New" pitchFamily="49" charset="0"/>
                        <a:ea typeface="+mn-ea"/>
                        <a:cs typeface="Courier New" pitchFamily="49" charset="0"/>
                      </a:endParaRPr>
                    </a:p>
                  </a:txBody>
                  <a:tcPr/>
                </a:tc>
                <a:tc>
                  <a:txBody>
                    <a:bodyPr/>
                    <a:lstStyle/>
                    <a:p>
                      <a:pPr marL="0" algn="l" defTabSz="914400" rtl="0" eaLnBrk="1" latinLnBrk="0" hangingPunct="1"/>
                      <a:r>
                        <a:rPr lang="en-US" sz="1600" b="1" kern="1200" dirty="0" smtClean="0">
                          <a:solidFill>
                            <a:schemeClr val="tx1"/>
                          </a:solidFill>
                          <a:latin typeface="Courier New" pitchFamily="49" charset="0"/>
                          <a:ea typeface="+mn-ea"/>
                          <a:cs typeface="Courier New" pitchFamily="49" charset="0"/>
                        </a:rPr>
                        <a:t>Grade</a:t>
                      </a:r>
                      <a:endParaRPr lang="en-US" sz="1600" b="1" kern="1200" dirty="0">
                        <a:solidFill>
                          <a:schemeClr val="tx1"/>
                        </a:solidFill>
                        <a:latin typeface="Courier New" pitchFamily="49" charset="0"/>
                        <a:ea typeface="+mn-ea"/>
                        <a:cs typeface="Courier New" pitchFamily="49" charset="0"/>
                      </a:endParaRPr>
                    </a:p>
                  </a:txBody>
                  <a:tcPr/>
                </a:tc>
              </a:tr>
              <a:tr h="516161">
                <a:tc>
                  <a:txBody>
                    <a:bodyPr/>
                    <a:lstStyle/>
                    <a:p>
                      <a:r>
                        <a:rPr lang="en-US" sz="1600" dirty="0" smtClean="0"/>
                        <a:t>1</a:t>
                      </a:r>
                      <a:endParaRPr lang="en-US" sz="1600" dirty="0"/>
                    </a:p>
                  </a:txBody>
                  <a:tcPr/>
                </a:tc>
                <a:tc>
                  <a:txBody>
                    <a:bodyPr/>
                    <a:lstStyle/>
                    <a:p>
                      <a:r>
                        <a:rPr lang="en-US" sz="1600" dirty="0" err="1" smtClean="0"/>
                        <a:t>Sita</a:t>
                      </a:r>
                      <a:endParaRPr lang="en-US" sz="1600" dirty="0"/>
                    </a:p>
                  </a:txBody>
                  <a:tcPr/>
                </a:tc>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c>
                  <a:txBody>
                    <a:bodyPr/>
                    <a:lstStyle/>
                    <a:p>
                      <a:r>
                        <a:rPr lang="en-US" sz="1600" dirty="0" smtClean="0"/>
                        <a:t>2</a:t>
                      </a:r>
                      <a:endParaRPr lang="en-US" sz="1600" dirty="0"/>
                    </a:p>
                  </a:txBody>
                  <a:tcPr/>
                </a:tc>
                <a:tc>
                  <a:txBody>
                    <a:bodyPr/>
                    <a:lstStyle/>
                    <a:p>
                      <a:r>
                        <a:rPr lang="en-US" sz="1600" dirty="0" err="1" smtClean="0"/>
                        <a:t>Preeti</a:t>
                      </a:r>
                      <a:endParaRPr lang="en-US" sz="1600" dirty="0"/>
                    </a:p>
                  </a:txBody>
                  <a:tcPr/>
                </a:tc>
                <a:tc>
                  <a:txBody>
                    <a:bodyPr/>
                    <a:lstStyle/>
                    <a:p>
                      <a:r>
                        <a:rPr lang="en-US" sz="1600" dirty="0" smtClean="0"/>
                        <a:t>1</a:t>
                      </a:r>
                      <a:endParaRPr lang="en-US" sz="1600" dirty="0"/>
                    </a:p>
                  </a:txBody>
                  <a:tcPr/>
                </a:tc>
                <a:tc>
                  <a:txBody>
                    <a:bodyPr/>
                    <a:lstStyle/>
                    <a:p>
                      <a:r>
                        <a:rPr lang="en-US" sz="1600" dirty="0" smtClean="0"/>
                        <a:t>Java</a:t>
                      </a:r>
                      <a:endParaRPr lang="en-US" sz="1600" dirty="0"/>
                    </a:p>
                  </a:txBody>
                  <a:tcPr/>
                </a:tc>
                <a:tc>
                  <a:txBody>
                    <a:bodyPr/>
                    <a:lstStyle/>
                    <a:p>
                      <a:r>
                        <a:rPr lang="en-US" sz="1600" dirty="0" smtClean="0"/>
                        <a:t>A</a:t>
                      </a:r>
                      <a:endParaRPr lang="en-US" sz="1600" dirty="0"/>
                    </a:p>
                  </a:txBody>
                  <a:tcPr/>
                </a:tc>
              </a:tr>
              <a:tr h="516161">
                <a:tc>
                  <a:txBody>
                    <a:bodyPr/>
                    <a:lstStyle/>
                    <a:p>
                      <a:endParaRPr lang="en-US" sz="1600" dirty="0"/>
                    </a:p>
                  </a:txBody>
                  <a:tcPr/>
                </a:tc>
                <a:tc>
                  <a:txBody>
                    <a:bodyPr/>
                    <a:lstStyle/>
                    <a:p>
                      <a:endParaRPr lang="en-US" sz="1600" dirty="0"/>
                    </a:p>
                  </a:txBody>
                  <a:tcPr/>
                </a:tc>
                <a:tc>
                  <a:txBody>
                    <a:bodyPr/>
                    <a:lstStyle/>
                    <a:p>
                      <a:r>
                        <a:rPr lang="en-US" sz="1600" dirty="0" smtClean="0"/>
                        <a:t>2</a:t>
                      </a:r>
                      <a:endParaRPr lang="en-US" sz="1600" dirty="0"/>
                    </a:p>
                  </a:txBody>
                  <a:tcPr/>
                </a:tc>
                <a:tc>
                  <a:txBody>
                    <a:bodyPr/>
                    <a:lstStyle/>
                    <a:p>
                      <a:r>
                        <a:rPr lang="en-US" sz="1600" dirty="0" smtClean="0"/>
                        <a:t>JEE</a:t>
                      </a:r>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smtClean="0"/>
                        <a:t>2</a:t>
                      </a:r>
                      <a:endParaRPr lang="en-US" sz="1600" dirty="0"/>
                    </a:p>
                  </a:txBody>
                  <a:tcPr/>
                </a:tc>
                <a:tc>
                  <a:txBody>
                    <a:bodyPr/>
                    <a:lstStyle/>
                    <a:p>
                      <a:r>
                        <a:rPr lang="en-US" sz="1600" dirty="0" smtClean="0"/>
                        <a:t>Web</a:t>
                      </a:r>
                      <a:endParaRPr lang="en-US" sz="1600" dirty="0"/>
                    </a:p>
                  </a:txBody>
                  <a:tcPr/>
                </a:tc>
                <a:tc>
                  <a:txBody>
                    <a:bodyPr/>
                    <a:lstStyle/>
                    <a:p>
                      <a:r>
                        <a:rPr lang="en-US" sz="1600" dirty="0" smtClean="0"/>
                        <a:t>A</a:t>
                      </a:r>
                      <a:endParaRPr lang="en-US" sz="1600" dirty="0"/>
                    </a:p>
                  </a:txBody>
                  <a:tcPr/>
                </a:tc>
              </a:tr>
              <a:tr h="516161">
                <a:tc>
                  <a:txBody>
                    <a:bodyPr/>
                    <a:lstStyle/>
                    <a:p>
                      <a:r>
                        <a:rPr lang="en-US" sz="1600" dirty="0" smtClean="0"/>
                        <a:t>2</a:t>
                      </a:r>
                      <a:endParaRPr lang="en-US" sz="1600" dirty="0"/>
                    </a:p>
                  </a:txBody>
                  <a:tcPr/>
                </a:tc>
                <a:tc>
                  <a:txBody>
                    <a:bodyPr/>
                    <a:lstStyle/>
                    <a:p>
                      <a:r>
                        <a:rPr lang="en-US" sz="1600" dirty="0" smtClean="0"/>
                        <a:t>Jay</a:t>
                      </a:r>
                      <a:endParaRPr lang="en-US" sz="1600" dirty="0"/>
                    </a:p>
                  </a:txBody>
                  <a:tcPr/>
                </a:tc>
                <a:tc>
                  <a:txBody>
                    <a:bodyPr/>
                    <a:lstStyle/>
                    <a:p>
                      <a:r>
                        <a:rPr lang="en-US" sz="1600" dirty="0" smtClean="0"/>
                        <a:t>2</a:t>
                      </a:r>
                      <a:endParaRPr lang="en-US" sz="1600" dirty="0"/>
                    </a:p>
                  </a:txBody>
                  <a:tcPr/>
                </a:tc>
                <a:tc>
                  <a:txBody>
                    <a:bodyPr/>
                    <a:lstStyle/>
                    <a:p>
                      <a:r>
                        <a:rPr lang="en-US" sz="1600" dirty="0" smtClean="0"/>
                        <a:t>.NET</a:t>
                      </a:r>
                      <a:endParaRPr lang="en-US" sz="1600" dirty="0"/>
                    </a:p>
                  </a:txBody>
                  <a:tcPr/>
                </a:tc>
                <a:tc>
                  <a:txBody>
                    <a:bodyPr/>
                    <a:lstStyle/>
                    <a:p>
                      <a:r>
                        <a:rPr lang="en-US" sz="1600" dirty="0" smtClean="0"/>
                        <a:t>1</a:t>
                      </a:r>
                      <a:endParaRPr lang="en-US" sz="1600" dirty="0"/>
                    </a:p>
                  </a:txBody>
                  <a:tcPr/>
                </a:tc>
                <a:tc>
                  <a:txBody>
                    <a:bodyPr/>
                    <a:lstStyle/>
                    <a:p>
                      <a:r>
                        <a:rPr lang="en-US" sz="1600" dirty="0" smtClean="0"/>
                        <a:t>Guru</a:t>
                      </a:r>
                      <a:endParaRPr lang="en-US" sz="1600" dirty="0"/>
                    </a:p>
                  </a:txBody>
                  <a:tcPr/>
                </a:tc>
                <a:tc>
                  <a:txBody>
                    <a:bodyPr/>
                    <a:lstStyle/>
                    <a:p>
                      <a:r>
                        <a:rPr lang="en-US" sz="1600" dirty="0" smtClean="0"/>
                        <a:t>1</a:t>
                      </a:r>
                      <a:endParaRPr lang="en-US" sz="1600" dirty="0"/>
                    </a:p>
                  </a:txBody>
                  <a:tcPr/>
                </a:tc>
                <a:tc>
                  <a:txBody>
                    <a:bodyPr/>
                    <a:lstStyle/>
                    <a:p>
                      <a:r>
                        <a:rPr lang="en-US" sz="1600" dirty="0" smtClean="0"/>
                        <a:t>C#</a:t>
                      </a:r>
                      <a:endParaRPr lang="en-US" sz="1600" dirty="0"/>
                    </a:p>
                  </a:txBody>
                  <a:tcPr/>
                </a:tc>
                <a:tc>
                  <a:txBody>
                    <a:bodyPr/>
                    <a:lstStyle/>
                    <a:p>
                      <a:r>
                        <a:rPr lang="en-US" sz="1600" dirty="0" smtClean="0"/>
                        <a:t>B</a:t>
                      </a:r>
                      <a:endParaRPr lang="en-US" sz="1600" dirty="0"/>
                    </a:p>
                  </a:txBody>
                  <a:tcPr/>
                </a:tc>
              </a:tr>
              <a:tr h="516161">
                <a:tc>
                  <a:txBody>
                    <a:bodyPr/>
                    <a:lstStyle/>
                    <a:p>
                      <a:r>
                        <a:rPr lang="en-US" sz="1600" dirty="0" smtClean="0"/>
                        <a:t>3</a:t>
                      </a:r>
                      <a:endParaRPr lang="en-US" sz="1600" dirty="0"/>
                    </a:p>
                  </a:txBody>
                  <a:tcPr/>
                </a:tc>
                <a:tc>
                  <a:txBody>
                    <a:bodyPr/>
                    <a:lstStyle/>
                    <a:p>
                      <a:r>
                        <a:rPr lang="en-US" sz="1600" dirty="0" smtClean="0"/>
                        <a:t>Mani</a:t>
                      </a:r>
                      <a:endParaRPr lang="en-US" sz="1600" dirty="0"/>
                    </a:p>
                  </a:txBody>
                  <a:tcPr/>
                </a:tc>
                <a:tc>
                  <a:txBody>
                    <a:bodyPr/>
                    <a:lstStyle/>
                    <a:p>
                      <a:r>
                        <a:rPr lang="en-US" sz="1600" dirty="0" smtClean="0"/>
                        <a:t>3</a:t>
                      </a:r>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smtClean="0"/>
                        <a:t>A</a:t>
                      </a:r>
                      <a:endParaRPr lang="en-US" sz="1600" dirty="0"/>
                    </a:p>
                  </a:txBody>
                  <a:tcPr/>
                </a:tc>
              </a:tr>
              <a:tr h="516161">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smtClean="0"/>
                        <a:t>ASP.NET</a:t>
                      </a:r>
                      <a:endParaRPr lang="en-US" sz="1600" dirty="0"/>
                    </a:p>
                  </a:txBody>
                  <a:tcPr/>
                </a:tc>
                <a:tc>
                  <a:txBody>
                    <a:bodyPr/>
                    <a:lstStyle/>
                    <a:p>
                      <a:r>
                        <a:rPr lang="en-US" sz="1600" dirty="0" smtClean="0"/>
                        <a:t>A</a:t>
                      </a:r>
                      <a:endParaRPr lang="en-US" sz="1600" dirty="0"/>
                    </a:p>
                  </a:txBody>
                  <a:tcPr/>
                </a:tc>
              </a:tr>
              <a:tr h="516161">
                <a:tc>
                  <a:txBody>
                    <a:bodyPr/>
                    <a:lstStyle/>
                    <a:p>
                      <a:r>
                        <a:rPr lang="en-US" sz="1600" dirty="0" smtClean="0"/>
                        <a:t>4</a:t>
                      </a:r>
                      <a:endParaRPr lang="en-US" sz="1600" dirty="0"/>
                    </a:p>
                  </a:txBody>
                  <a:tcPr/>
                </a:tc>
                <a:tc>
                  <a:txBody>
                    <a:bodyPr/>
                    <a:lstStyle/>
                    <a:p>
                      <a:r>
                        <a:rPr lang="en-US" sz="1600" dirty="0" smtClean="0"/>
                        <a:t>Kim</a:t>
                      </a:r>
                      <a:endParaRPr lang="en-US" sz="1600" dirty="0"/>
                    </a:p>
                  </a:txBody>
                  <a:tcPr/>
                </a:tc>
                <a:tc>
                  <a:txBody>
                    <a:bodyPr/>
                    <a:lstStyle/>
                    <a:p>
                      <a:r>
                        <a:rPr lang="en-US" sz="1600" dirty="0" smtClean="0"/>
                        <a:t>4</a:t>
                      </a:r>
                      <a:endParaRPr lang="en-US" sz="1600" dirty="0"/>
                    </a:p>
                  </a:txBody>
                  <a:tcPr/>
                </a:tc>
                <a:tc>
                  <a:txBody>
                    <a:bodyPr/>
                    <a:lstStyle/>
                    <a:p>
                      <a:r>
                        <a:rPr lang="en-US" sz="1600" dirty="0" smtClean="0"/>
                        <a:t>SAP</a:t>
                      </a:r>
                      <a:endParaRPr lang="en-US" sz="1600" dirty="0"/>
                    </a:p>
                  </a:txBody>
                  <a:tcPr/>
                </a:tc>
                <a:tc>
                  <a:txBody>
                    <a:bodyPr/>
                    <a:lstStyle/>
                    <a:p>
                      <a:r>
                        <a:rPr lang="en-US" sz="1600" dirty="0" smtClean="0"/>
                        <a:t>3</a:t>
                      </a:r>
                      <a:endParaRPr lang="en-US" sz="1600" dirty="0"/>
                    </a:p>
                  </a:txBody>
                  <a:tcPr/>
                </a:tc>
                <a:tc>
                  <a:txBody>
                    <a:bodyPr/>
                    <a:lstStyle/>
                    <a:p>
                      <a:r>
                        <a:rPr lang="en-US" sz="1600" dirty="0" smtClean="0"/>
                        <a:t>Ravi</a:t>
                      </a:r>
                      <a:endParaRPr lang="en-US" sz="1600" dirty="0"/>
                    </a:p>
                  </a:txBody>
                  <a:tcPr/>
                </a:tc>
                <a:tc>
                  <a:txBody>
                    <a:bodyPr/>
                    <a:lstStyle/>
                    <a:p>
                      <a:r>
                        <a:rPr lang="en-US" sz="1600" dirty="0" smtClean="0"/>
                        <a:t>3</a:t>
                      </a:r>
                      <a:endParaRPr lang="en-US" sz="1600" dirty="0"/>
                    </a:p>
                  </a:txBody>
                  <a:tcPr/>
                </a:tc>
                <a:tc>
                  <a:txBody>
                    <a:bodyPr/>
                    <a:lstStyle/>
                    <a:p>
                      <a:r>
                        <a:rPr lang="en-US" sz="1600" dirty="0" smtClean="0"/>
                        <a:t>ABAP</a:t>
                      </a:r>
                      <a:endParaRPr lang="en-US" sz="1600" dirty="0"/>
                    </a:p>
                  </a:txBody>
                  <a:tcPr/>
                </a:tc>
                <a:tc>
                  <a:txBody>
                    <a:bodyPr/>
                    <a:lstStyle/>
                    <a:p>
                      <a:r>
                        <a:rPr lang="en-US" sz="1600" dirty="0" smtClean="0"/>
                        <a:t>B</a:t>
                      </a:r>
                    </a:p>
                    <a:p>
                      <a:endParaRPr lang="en-US" sz="1600" dirty="0"/>
                    </a:p>
                  </a:txBody>
                  <a:tcPr/>
                </a:tc>
              </a:tr>
              <a:tr h="516161">
                <a:tc>
                  <a:txBody>
                    <a:bodyPr/>
                    <a:lstStyle/>
                    <a:p>
                      <a:r>
                        <a:rPr lang="en-US" sz="1600" dirty="0" smtClean="0"/>
                        <a:t>5</a:t>
                      </a:r>
                      <a:endParaRPr lang="en-US" sz="1600" dirty="0"/>
                    </a:p>
                  </a:txBody>
                  <a:tcPr/>
                </a:tc>
                <a:tc>
                  <a:txBody>
                    <a:bodyPr/>
                    <a:lstStyle/>
                    <a:p>
                      <a:r>
                        <a:rPr lang="en-US" sz="1600" dirty="0" smtClean="0"/>
                        <a:t>Ram</a:t>
                      </a:r>
                      <a:endParaRPr lang="en-US" sz="1600" dirty="0"/>
                    </a:p>
                  </a:txBody>
                  <a:tcPr/>
                </a:tc>
                <a:tc>
                  <a:txBody>
                    <a:bodyPr/>
                    <a:lstStyle/>
                    <a:p>
                      <a:r>
                        <a:rPr lang="en-US" sz="1600" dirty="0" smtClean="0"/>
                        <a:t>5</a:t>
                      </a:r>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smtClean="0"/>
                        <a:t>A</a:t>
                      </a:r>
                      <a:endParaRPr lang="en-US" sz="1600" dirty="0"/>
                    </a:p>
                  </a:txBody>
                  <a:tcPr/>
                </a:tc>
              </a:tr>
            </a:tbl>
          </a:graphicData>
        </a:graphic>
      </p:graphicFrame>
    </p:spTree>
    <p:extLst>
      <p:ext uri="{BB962C8B-B14F-4D97-AF65-F5344CB8AC3E}">
        <p14:creationId xmlns:p14="http://schemas.microsoft.com/office/powerpoint/2010/main" val="42516633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Into 1NF</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53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92019934"/>
              </p:ext>
            </p:extLst>
          </p:nvPr>
        </p:nvGraphicFramePr>
        <p:xfrm>
          <a:off x="60960" y="1143000"/>
          <a:ext cx="9083040" cy="4285686"/>
        </p:xfrm>
        <a:graphic>
          <a:graphicData uri="http://schemas.openxmlformats.org/drawingml/2006/table">
            <a:tbl>
              <a:tblPr firstRow="1" bandRow="1">
                <a:tableStyleId>{B301B821-A1FF-4177-AEE7-76D212191A09}</a:tableStyleId>
              </a:tblPr>
              <a:tblGrid>
                <a:gridCol w="701040"/>
                <a:gridCol w="990600"/>
                <a:gridCol w="990600"/>
                <a:gridCol w="1066800"/>
                <a:gridCol w="914400"/>
                <a:gridCol w="1219200"/>
                <a:gridCol w="1143000"/>
                <a:gridCol w="1143000"/>
                <a:gridCol w="914400"/>
              </a:tblGrid>
              <a:tr h="609600">
                <a:tc>
                  <a:txBody>
                    <a:bodyPr/>
                    <a:lstStyle/>
                    <a:p>
                      <a:r>
                        <a:rPr lang="en-US" sz="1600" u="sng" kern="1200" dirty="0" smtClean="0">
                          <a:solidFill>
                            <a:schemeClr val="tx1"/>
                          </a:solidFill>
                        </a:rPr>
                        <a:t>Stud Id</a:t>
                      </a:r>
                      <a:endParaRPr lang="en-US" sz="1600" b="1" u="sng" kern="1200" dirty="0">
                        <a:solidFill>
                          <a:schemeClr val="tx1"/>
                        </a:solidFill>
                        <a:latin typeface="Courier New" pitchFamily="49" charset="0"/>
                        <a:ea typeface="+mn-ea"/>
                        <a:cs typeface="Courier New" pitchFamily="49" charset="0"/>
                      </a:endParaRPr>
                    </a:p>
                  </a:txBody>
                  <a:tcPr/>
                </a:tc>
                <a:tc>
                  <a:txBody>
                    <a:bodyPr/>
                    <a:lstStyle/>
                    <a:p>
                      <a:r>
                        <a:rPr lang="en-US" sz="1600" dirty="0" smtClean="0">
                          <a:solidFill>
                            <a:schemeClr val="tx1"/>
                          </a:solidFill>
                        </a:rPr>
                        <a:t>Stud Name</a:t>
                      </a:r>
                      <a:endParaRPr lang="en-US" sz="1600" dirty="0">
                        <a:solidFill>
                          <a:schemeClr val="tx1"/>
                        </a:solidFill>
                      </a:endParaRPr>
                    </a:p>
                  </a:txBody>
                  <a:tcPr/>
                </a:tc>
                <a:tc>
                  <a:txBody>
                    <a:bodyPr/>
                    <a:lstStyle/>
                    <a:p>
                      <a:r>
                        <a:rPr lang="en-US" sz="1600" u="sng" dirty="0" smtClean="0">
                          <a:solidFill>
                            <a:schemeClr val="tx1"/>
                          </a:solidFill>
                        </a:rPr>
                        <a:t>Course No</a:t>
                      </a:r>
                      <a:endParaRPr lang="en-US" sz="1600" u="sng" dirty="0">
                        <a:solidFill>
                          <a:schemeClr val="tx1"/>
                        </a:solidFill>
                      </a:endParaRPr>
                    </a:p>
                  </a:txBody>
                  <a:tcPr/>
                </a:tc>
                <a:tc>
                  <a:txBody>
                    <a:bodyPr/>
                    <a:lstStyle/>
                    <a:p>
                      <a:r>
                        <a:rPr lang="en-US" sz="1600" dirty="0" smtClean="0">
                          <a:solidFill>
                            <a:schemeClr val="tx1"/>
                          </a:solidFill>
                        </a:rPr>
                        <a:t>Course Name</a:t>
                      </a:r>
                      <a:endParaRPr lang="en-US" sz="1600" dirty="0">
                        <a:solidFill>
                          <a:schemeClr val="tx1"/>
                        </a:solidFill>
                      </a:endParaRPr>
                    </a:p>
                  </a:txBody>
                  <a:tcPr/>
                </a:tc>
                <a:tc>
                  <a:txBody>
                    <a:bodyPr/>
                    <a:lstStyle/>
                    <a:p>
                      <a:r>
                        <a:rPr lang="en-US" sz="1600" u="sng" dirty="0" smtClean="0">
                          <a:solidFill>
                            <a:schemeClr val="tx1"/>
                          </a:solidFill>
                        </a:rPr>
                        <a:t>Staff ID</a:t>
                      </a:r>
                      <a:endParaRPr lang="en-US" sz="1600" u="sng" dirty="0">
                        <a:solidFill>
                          <a:schemeClr val="tx1"/>
                        </a:solidFill>
                      </a:endParaRPr>
                    </a:p>
                  </a:txBody>
                  <a:tcPr/>
                </a:tc>
                <a:tc>
                  <a:txBody>
                    <a:bodyPr/>
                    <a:lstStyle/>
                    <a:p>
                      <a:r>
                        <a:rPr lang="en-US" sz="1600" dirty="0" smtClean="0">
                          <a:solidFill>
                            <a:schemeClr val="tx1"/>
                          </a:solidFill>
                        </a:rPr>
                        <a:t>Staff Name</a:t>
                      </a:r>
                      <a:endParaRPr lang="en-US" sz="1600" dirty="0">
                        <a:solidFill>
                          <a:schemeClr val="tx1"/>
                        </a:solidFill>
                      </a:endParaRPr>
                    </a:p>
                  </a:txBody>
                  <a:tcPr/>
                </a:tc>
                <a:tc>
                  <a:txBody>
                    <a:bodyPr/>
                    <a:lstStyle/>
                    <a:p>
                      <a:r>
                        <a:rPr lang="en-US" sz="1600" u="sng" dirty="0" err="1" smtClean="0">
                          <a:solidFill>
                            <a:schemeClr val="tx1"/>
                          </a:solidFill>
                        </a:rPr>
                        <a:t>PaperNo</a:t>
                      </a:r>
                      <a:endParaRPr lang="en-US" sz="1600" u="sng" dirty="0">
                        <a:solidFill>
                          <a:schemeClr val="tx1"/>
                        </a:solidFill>
                      </a:endParaRPr>
                    </a:p>
                  </a:txBody>
                  <a:tcPr/>
                </a:tc>
                <a:tc>
                  <a:txBody>
                    <a:bodyPr/>
                    <a:lstStyle/>
                    <a:p>
                      <a:pPr marL="0" algn="l" defTabSz="914400" rtl="0" eaLnBrk="1" latinLnBrk="0" hangingPunct="1"/>
                      <a:r>
                        <a:rPr lang="en-US" sz="1600" kern="1200" dirty="0" smtClean="0">
                          <a:solidFill>
                            <a:schemeClr val="tx1"/>
                          </a:solidFill>
                        </a:rPr>
                        <a:t>Subject Name</a:t>
                      </a:r>
                      <a:endParaRPr lang="en-US" sz="1600" b="1" kern="1200" dirty="0">
                        <a:solidFill>
                          <a:schemeClr val="tx1"/>
                        </a:solidFill>
                        <a:latin typeface="Courier New" pitchFamily="49" charset="0"/>
                        <a:ea typeface="+mn-ea"/>
                        <a:cs typeface="Courier New" pitchFamily="49" charset="0"/>
                      </a:endParaRPr>
                    </a:p>
                  </a:txBody>
                  <a:tcPr/>
                </a:tc>
                <a:tc>
                  <a:txBody>
                    <a:bodyPr/>
                    <a:lstStyle/>
                    <a:p>
                      <a:pPr marL="0" algn="l" defTabSz="914400" rtl="0" eaLnBrk="1" latinLnBrk="0" hangingPunct="1"/>
                      <a:r>
                        <a:rPr lang="en-US" sz="1600" kern="1200" dirty="0" smtClean="0">
                          <a:solidFill>
                            <a:schemeClr val="tx1"/>
                          </a:solidFill>
                        </a:rPr>
                        <a:t>Grade</a:t>
                      </a:r>
                      <a:endParaRPr lang="en-US" sz="1600" b="1" kern="1200" dirty="0">
                        <a:solidFill>
                          <a:schemeClr val="tx1"/>
                        </a:solidFill>
                        <a:latin typeface="Courier New" pitchFamily="49" charset="0"/>
                        <a:ea typeface="+mn-ea"/>
                        <a:cs typeface="Courier New" pitchFamily="49" charset="0"/>
                      </a:endParaRPr>
                    </a:p>
                  </a:txBody>
                  <a:tcPr/>
                </a:tc>
              </a:tr>
              <a:tr h="516161">
                <a:tc>
                  <a:txBody>
                    <a:bodyPr/>
                    <a:lstStyle/>
                    <a:p>
                      <a:r>
                        <a:rPr lang="en-US" sz="1600" dirty="0" smtClean="0"/>
                        <a:t>1</a:t>
                      </a:r>
                      <a:endParaRPr lang="en-US" sz="1600" dirty="0"/>
                    </a:p>
                  </a:txBody>
                  <a:tcPr/>
                </a:tc>
                <a:tc>
                  <a:txBody>
                    <a:bodyPr/>
                    <a:lstStyle/>
                    <a:p>
                      <a:r>
                        <a:rPr lang="en-US" sz="1600" dirty="0" err="1" smtClean="0"/>
                        <a:t>Sita</a:t>
                      </a:r>
                      <a:endParaRPr lang="en-US" sz="1600" dirty="0"/>
                    </a:p>
                  </a:txBody>
                  <a:tcPr/>
                </a:tc>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c>
                  <a:txBody>
                    <a:bodyPr/>
                    <a:lstStyle/>
                    <a:p>
                      <a:r>
                        <a:rPr lang="en-US" sz="1600" dirty="0" smtClean="0"/>
                        <a:t>2</a:t>
                      </a:r>
                      <a:endParaRPr lang="en-US" sz="1600" dirty="0"/>
                    </a:p>
                  </a:txBody>
                  <a:tcPr/>
                </a:tc>
                <a:tc>
                  <a:txBody>
                    <a:bodyPr/>
                    <a:lstStyle/>
                    <a:p>
                      <a:r>
                        <a:rPr lang="en-US" sz="1600" dirty="0" err="1" smtClean="0"/>
                        <a:t>Preeti</a:t>
                      </a:r>
                      <a:endParaRPr lang="en-US" sz="1600" dirty="0"/>
                    </a:p>
                  </a:txBody>
                  <a:tcPr/>
                </a:tc>
                <a:tc>
                  <a:txBody>
                    <a:bodyPr/>
                    <a:lstStyle/>
                    <a:p>
                      <a:r>
                        <a:rPr lang="en-US" sz="1600" dirty="0" smtClean="0"/>
                        <a:t>1</a:t>
                      </a:r>
                      <a:endParaRPr lang="en-US" sz="1600" dirty="0"/>
                    </a:p>
                  </a:txBody>
                  <a:tcPr/>
                </a:tc>
                <a:tc>
                  <a:txBody>
                    <a:bodyPr/>
                    <a:lstStyle/>
                    <a:p>
                      <a:r>
                        <a:rPr lang="en-US" sz="1600" dirty="0" smtClean="0"/>
                        <a:t>Java</a:t>
                      </a:r>
                      <a:endParaRPr lang="en-US" sz="1600" dirty="0"/>
                    </a:p>
                  </a:txBody>
                  <a:tcPr/>
                </a:tc>
                <a:tc>
                  <a:txBody>
                    <a:bodyPr/>
                    <a:lstStyle/>
                    <a:p>
                      <a:r>
                        <a:rPr lang="en-US" sz="1600" dirty="0" smtClean="0"/>
                        <a:t>A</a:t>
                      </a:r>
                      <a:endParaRPr lang="en-US" sz="1600" dirty="0"/>
                    </a:p>
                  </a:txBody>
                  <a:tcPr/>
                </a:tc>
              </a:tr>
              <a:tr h="516161">
                <a:tc>
                  <a:txBody>
                    <a:bodyPr/>
                    <a:lstStyle/>
                    <a:p>
                      <a:r>
                        <a:rPr lang="en-US" sz="1600" dirty="0" smtClean="0"/>
                        <a:t>1</a:t>
                      </a:r>
                      <a:endParaRPr lang="en-US" sz="1600" dirty="0"/>
                    </a:p>
                  </a:txBody>
                  <a:tcPr/>
                </a:tc>
                <a:tc>
                  <a:txBody>
                    <a:bodyPr/>
                    <a:lstStyle/>
                    <a:p>
                      <a:r>
                        <a:rPr lang="en-US" sz="1600" dirty="0" err="1" smtClean="0"/>
                        <a:t>Sita</a:t>
                      </a:r>
                      <a:endParaRPr lang="en-US" sz="1600" dirty="0"/>
                    </a:p>
                  </a:txBody>
                  <a:tcPr/>
                </a:tc>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Preeti</a:t>
                      </a:r>
                      <a:endParaRPr lang="en-US" sz="1600" dirty="0" smtClean="0"/>
                    </a:p>
                  </a:txBody>
                  <a:tcPr/>
                </a:tc>
                <a:tc>
                  <a:txBody>
                    <a:bodyPr/>
                    <a:lstStyle/>
                    <a:p>
                      <a:r>
                        <a:rPr lang="en-US" sz="1600" dirty="0" smtClean="0"/>
                        <a:t>2</a:t>
                      </a:r>
                      <a:endParaRPr lang="en-US" sz="1600" dirty="0"/>
                    </a:p>
                  </a:txBody>
                  <a:tcPr/>
                </a:tc>
                <a:tc>
                  <a:txBody>
                    <a:bodyPr/>
                    <a:lstStyle/>
                    <a:p>
                      <a:r>
                        <a:rPr lang="en-US" sz="1600" dirty="0" smtClean="0"/>
                        <a:t>Web</a:t>
                      </a:r>
                      <a:endParaRPr lang="en-US" sz="1600" dirty="0"/>
                    </a:p>
                  </a:txBody>
                  <a:tcPr/>
                </a:tc>
                <a:tc>
                  <a:txBody>
                    <a:bodyPr/>
                    <a:lstStyle/>
                    <a:p>
                      <a:r>
                        <a:rPr lang="en-US" sz="1600" dirty="0" smtClean="0"/>
                        <a:t>A</a:t>
                      </a:r>
                      <a:endParaRPr lang="en-US" sz="1600" dirty="0"/>
                    </a:p>
                  </a:txBody>
                  <a:tcPr/>
                </a:tc>
              </a:tr>
              <a:tr h="516161">
                <a:tc>
                  <a:txBody>
                    <a:bodyPr/>
                    <a:lstStyle/>
                    <a:p>
                      <a:r>
                        <a:rPr lang="en-US" sz="1600" dirty="0" smtClean="0"/>
                        <a:t>2</a:t>
                      </a:r>
                      <a:endParaRPr lang="en-US" sz="1600" dirty="0"/>
                    </a:p>
                  </a:txBody>
                  <a:tcPr/>
                </a:tc>
                <a:tc>
                  <a:txBody>
                    <a:bodyPr/>
                    <a:lstStyle/>
                    <a:p>
                      <a:r>
                        <a:rPr lang="en-US" sz="1600" dirty="0" smtClean="0"/>
                        <a:t>Jay</a:t>
                      </a:r>
                      <a:endParaRPr lang="en-US" sz="1600" dirty="0"/>
                    </a:p>
                  </a:txBody>
                  <a:tcPr/>
                </a:tc>
                <a:tc>
                  <a:txBody>
                    <a:bodyPr/>
                    <a:lstStyle/>
                    <a:p>
                      <a:r>
                        <a:rPr lang="en-US" sz="1600" dirty="0" smtClean="0"/>
                        <a:t>2</a:t>
                      </a:r>
                      <a:endParaRPr lang="en-US" sz="1600" dirty="0"/>
                    </a:p>
                  </a:txBody>
                  <a:tcPr/>
                </a:tc>
                <a:tc>
                  <a:txBody>
                    <a:bodyPr/>
                    <a:lstStyle/>
                    <a:p>
                      <a:r>
                        <a:rPr lang="en-US" sz="1600" dirty="0" smtClean="0"/>
                        <a:t>.NET</a:t>
                      </a:r>
                      <a:endParaRPr lang="en-US" sz="1600" dirty="0"/>
                    </a:p>
                  </a:txBody>
                  <a:tcPr/>
                </a:tc>
                <a:tc>
                  <a:txBody>
                    <a:bodyPr/>
                    <a:lstStyle/>
                    <a:p>
                      <a:r>
                        <a:rPr lang="en-US" sz="1600" dirty="0" smtClean="0"/>
                        <a:t>1</a:t>
                      </a:r>
                      <a:endParaRPr lang="en-US" sz="1600" dirty="0"/>
                    </a:p>
                  </a:txBody>
                  <a:tcPr/>
                </a:tc>
                <a:tc>
                  <a:txBody>
                    <a:bodyPr/>
                    <a:lstStyle/>
                    <a:p>
                      <a:r>
                        <a:rPr lang="en-US" sz="1600" dirty="0" smtClean="0"/>
                        <a:t>Guru</a:t>
                      </a:r>
                      <a:endParaRPr lang="en-US" sz="1600" dirty="0"/>
                    </a:p>
                  </a:txBody>
                  <a:tcPr/>
                </a:tc>
                <a:tc>
                  <a:txBody>
                    <a:bodyPr/>
                    <a:lstStyle/>
                    <a:p>
                      <a:r>
                        <a:rPr lang="en-US" sz="1600" dirty="0" smtClean="0"/>
                        <a:t>1</a:t>
                      </a:r>
                      <a:endParaRPr lang="en-US" sz="1600" dirty="0"/>
                    </a:p>
                  </a:txBody>
                  <a:tcPr/>
                </a:tc>
                <a:tc>
                  <a:txBody>
                    <a:bodyPr/>
                    <a:lstStyle/>
                    <a:p>
                      <a:r>
                        <a:rPr lang="en-US" sz="1600" dirty="0" smtClean="0"/>
                        <a:t>C#</a:t>
                      </a:r>
                      <a:endParaRPr lang="en-US" sz="1600" dirty="0"/>
                    </a:p>
                  </a:txBody>
                  <a:tcPr/>
                </a:tc>
                <a:tc>
                  <a:txBody>
                    <a:bodyPr/>
                    <a:lstStyle/>
                    <a:p>
                      <a:r>
                        <a:rPr lang="en-US" sz="1600" dirty="0" smtClean="0"/>
                        <a:t>B</a:t>
                      </a:r>
                      <a:endParaRPr lang="en-US" sz="1600" dirty="0"/>
                    </a:p>
                  </a:txBody>
                  <a:tcPr/>
                </a:tc>
              </a:tr>
              <a:tr h="516161">
                <a:tc>
                  <a:txBody>
                    <a:bodyPr/>
                    <a:lstStyle/>
                    <a:p>
                      <a:r>
                        <a:rPr lang="en-US" sz="1600" dirty="0" smtClean="0"/>
                        <a:t>3</a:t>
                      </a:r>
                      <a:endParaRPr lang="en-US" sz="1600" dirty="0"/>
                    </a:p>
                  </a:txBody>
                  <a:tcPr/>
                </a:tc>
                <a:tc>
                  <a:txBody>
                    <a:bodyPr/>
                    <a:lstStyle/>
                    <a:p>
                      <a:r>
                        <a:rPr lang="en-US" sz="1600" dirty="0" smtClean="0"/>
                        <a:t>Mani</a:t>
                      </a:r>
                      <a:endParaRPr lang="en-US" sz="1600" dirty="0"/>
                    </a:p>
                  </a:txBody>
                  <a:tcPr/>
                </a:tc>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.NET</a:t>
                      </a:r>
                    </a:p>
                  </a:txBody>
                  <a:tcPr/>
                </a:tc>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Guru</a:t>
                      </a:r>
                    </a:p>
                  </a:txBody>
                  <a:tcPr/>
                </a:tc>
                <a:tc>
                  <a:txBody>
                    <a:bodyPr/>
                    <a:lstStyle/>
                    <a:p>
                      <a:r>
                        <a:rPr lang="en-US" sz="1600" dirty="0" smtClean="0"/>
                        <a:t>1</a:t>
                      </a:r>
                      <a:endParaRPr lang="en-US" sz="1600" dirty="0"/>
                    </a:p>
                  </a:txBody>
                  <a:tcPr/>
                </a:tc>
                <a:tc>
                  <a:txBody>
                    <a:bodyPr/>
                    <a:lstStyle/>
                    <a:p>
                      <a:r>
                        <a:rPr lang="en-US" sz="1600" dirty="0" smtClean="0"/>
                        <a:t>C#</a:t>
                      </a:r>
                      <a:endParaRPr lang="en-US" sz="1600" dirty="0"/>
                    </a:p>
                  </a:txBody>
                  <a:tcPr/>
                </a:tc>
                <a:tc>
                  <a:txBody>
                    <a:bodyPr/>
                    <a:lstStyle/>
                    <a:p>
                      <a:r>
                        <a:rPr lang="en-US" sz="1600" dirty="0" smtClean="0"/>
                        <a:t>A</a:t>
                      </a:r>
                      <a:endParaRPr lang="en-US" sz="1600" dirty="0"/>
                    </a:p>
                  </a:txBody>
                  <a:tcPr/>
                </a:tc>
              </a:tr>
              <a:tr h="516161">
                <a:tc>
                  <a:txBody>
                    <a:bodyPr/>
                    <a:lstStyle/>
                    <a:p>
                      <a:r>
                        <a:rPr lang="en-US" sz="1600" dirty="0" smtClean="0"/>
                        <a:t>3</a:t>
                      </a:r>
                      <a:endParaRPr lang="en-US" sz="1600" dirty="0"/>
                    </a:p>
                  </a:txBody>
                  <a:tcPr/>
                </a:tc>
                <a:tc>
                  <a:txBody>
                    <a:bodyPr/>
                    <a:lstStyle/>
                    <a:p>
                      <a:r>
                        <a:rPr lang="en-US" sz="1600" dirty="0" smtClean="0"/>
                        <a:t>Mani</a:t>
                      </a:r>
                      <a:endParaRPr lang="en-US" sz="1600" dirty="0"/>
                    </a:p>
                  </a:txBody>
                  <a:tcPr/>
                </a:tc>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.NET</a:t>
                      </a:r>
                    </a:p>
                  </a:txBody>
                  <a:tcPr/>
                </a:tc>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Guru</a:t>
                      </a:r>
                    </a:p>
                  </a:txBody>
                  <a:tcPr/>
                </a:tc>
                <a:tc>
                  <a:txBody>
                    <a:bodyPr/>
                    <a:lstStyle/>
                    <a:p>
                      <a:r>
                        <a:rPr lang="en-US" sz="1600" dirty="0" smtClean="0"/>
                        <a:t>2</a:t>
                      </a:r>
                      <a:endParaRPr lang="en-US" sz="1600" dirty="0"/>
                    </a:p>
                  </a:txBody>
                  <a:tcPr/>
                </a:tc>
                <a:tc>
                  <a:txBody>
                    <a:bodyPr/>
                    <a:lstStyle/>
                    <a:p>
                      <a:r>
                        <a:rPr lang="en-US" sz="1600" dirty="0" smtClean="0"/>
                        <a:t>ASP.NET</a:t>
                      </a:r>
                      <a:endParaRPr lang="en-US" sz="1600" dirty="0"/>
                    </a:p>
                  </a:txBody>
                  <a:tcPr/>
                </a:tc>
                <a:tc>
                  <a:txBody>
                    <a:bodyPr/>
                    <a:lstStyle/>
                    <a:p>
                      <a:r>
                        <a:rPr lang="en-US" sz="1600" dirty="0" smtClean="0"/>
                        <a:t>A</a:t>
                      </a:r>
                      <a:endParaRPr lang="en-US" sz="1600" dirty="0"/>
                    </a:p>
                  </a:txBody>
                  <a:tcPr/>
                </a:tc>
              </a:tr>
              <a:tr h="516161">
                <a:tc>
                  <a:txBody>
                    <a:bodyPr/>
                    <a:lstStyle/>
                    <a:p>
                      <a:r>
                        <a:rPr lang="en-US" sz="1600" dirty="0" smtClean="0"/>
                        <a:t>4</a:t>
                      </a:r>
                      <a:endParaRPr lang="en-US" sz="1600" dirty="0"/>
                    </a:p>
                  </a:txBody>
                  <a:tcPr/>
                </a:tc>
                <a:tc>
                  <a:txBody>
                    <a:bodyPr/>
                    <a:lstStyle/>
                    <a:p>
                      <a:r>
                        <a:rPr lang="en-US" sz="1600" dirty="0" smtClean="0"/>
                        <a:t>Kim</a:t>
                      </a:r>
                      <a:endParaRPr lang="en-US" sz="1600" dirty="0"/>
                    </a:p>
                  </a:txBody>
                  <a:tcPr/>
                </a:tc>
                <a:tc>
                  <a:txBody>
                    <a:bodyPr/>
                    <a:lstStyle/>
                    <a:p>
                      <a:r>
                        <a:rPr lang="en-US" sz="1600" dirty="0" smtClean="0"/>
                        <a:t>4</a:t>
                      </a:r>
                      <a:endParaRPr lang="en-US" sz="1600" dirty="0"/>
                    </a:p>
                  </a:txBody>
                  <a:tcPr/>
                </a:tc>
                <a:tc>
                  <a:txBody>
                    <a:bodyPr/>
                    <a:lstStyle/>
                    <a:p>
                      <a:r>
                        <a:rPr lang="en-US" sz="1600" dirty="0" smtClean="0"/>
                        <a:t>SAP</a:t>
                      </a:r>
                      <a:endParaRPr lang="en-US" sz="1600" dirty="0"/>
                    </a:p>
                  </a:txBody>
                  <a:tcPr/>
                </a:tc>
                <a:tc>
                  <a:txBody>
                    <a:bodyPr/>
                    <a:lstStyle/>
                    <a:p>
                      <a:r>
                        <a:rPr lang="en-US" sz="1600" dirty="0" smtClean="0"/>
                        <a:t>3</a:t>
                      </a:r>
                      <a:endParaRPr lang="en-US" sz="1600" dirty="0"/>
                    </a:p>
                  </a:txBody>
                  <a:tcPr/>
                </a:tc>
                <a:tc>
                  <a:txBody>
                    <a:bodyPr/>
                    <a:lstStyle/>
                    <a:p>
                      <a:r>
                        <a:rPr lang="en-US" sz="1600" dirty="0" smtClean="0"/>
                        <a:t>Ravi</a:t>
                      </a:r>
                      <a:endParaRPr lang="en-US" sz="1600" dirty="0"/>
                    </a:p>
                  </a:txBody>
                  <a:tcPr/>
                </a:tc>
                <a:tc>
                  <a:txBody>
                    <a:bodyPr/>
                    <a:lstStyle/>
                    <a:p>
                      <a:r>
                        <a:rPr lang="en-US" sz="1600" dirty="0" smtClean="0"/>
                        <a:t>3</a:t>
                      </a:r>
                      <a:endParaRPr lang="en-US" sz="1600" dirty="0"/>
                    </a:p>
                  </a:txBody>
                  <a:tcPr/>
                </a:tc>
                <a:tc>
                  <a:txBody>
                    <a:bodyPr/>
                    <a:lstStyle/>
                    <a:p>
                      <a:r>
                        <a:rPr lang="en-US" sz="1600" dirty="0" smtClean="0"/>
                        <a:t>ABAP</a:t>
                      </a:r>
                      <a:endParaRPr lang="en-US" sz="1600" dirty="0"/>
                    </a:p>
                  </a:txBody>
                  <a:tcPr/>
                </a:tc>
                <a:tc>
                  <a:txBody>
                    <a:bodyPr/>
                    <a:lstStyle/>
                    <a:p>
                      <a:r>
                        <a:rPr lang="en-US" sz="1600" dirty="0" smtClean="0"/>
                        <a:t>B</a:t>
                      </a:r>
                    </a:p>
                    <a:p>
                      <a:endParaRPr lang="en-US" sz="1600" dirty="0"/>
                    </a:p>
                  </a:txBody>
                  <a:tcPr/>
                </a:tc>
              </a:tr>
              <a:tr h="516161">
                <a:tc>
                  <a:txBody>
                    <a:bodyPr/>
                    <a:lstStyle/>
                    <a:p>
                      <a:r>
                        <a:rPr lang="en-US" sz="1600" dirty="0" smtClean="0"/>
                        <a:t>5</a:t>
                      </a:r>
                      <a:endParaRPr lang="en-US" sz="1600" dirty="0"/>
                    </a:p>
                  </a:txBody>
                  <a:tcPr/>
                </a:tc>
                <a:tc>
                  <a:txBody>
                    <a:bodyPr/>
                    <a:lstStyle/>
                    <a:p>
                      <a:r>
                        <a:rPr lang="en-US" sz="1600" dirty="0" smtClean="0"/>
                        <a:t>Ram</a:t>
                      </a:r>
                      <a:endParaRPr lang="en-US" sz="1600" dirty="0"/>
                    </a:p>
                  </a:txBody>
                  <a:tcPr/>
                </a:tc>
                <a:tc>
                  <a:txBody>
                    <a:bodyPr/>
                    <a:lstStyle/>
                    <a:p>
                      <a:r>
                        <a:rPr lang="en-US" sz="1600" dirty="0" smtClean="0"/>
                        <a:t>4</a:t>
                      </a:r>
                      <a:endParaRPr lang="en-US" sz="1600" dirty="0"/>
                    </a:p>
                  </a:txBody>
                  <a:tcPr/>
                </a:tc>
                <a:tc>
                  <a:txBody>
                    <a:bodyPr/>
                    <a:lstStyle/>
                    <a:p>
                      <a:r>
                        <a:rPr lang="en-US" sz="1600" dirty="0" smtClean="0"/>
                        <a:t>SAP</a:t>
                      </a:r>
                      <a:endParaRPr lang="en-US" sz="1600" dirty="0"/>
                    </a:p>
                  </a:txBody>
                  <a:tcPr/>
                </a:tc>
                <a:tc>
                  <a:txBody>
                    <a:bodyPr/>
                    <a:lstStyle/>
                    <a:p>
                      <a:r>
                        <a:rPr lang="en-US" sz="1600" dirty="0" smtClean="0"/>
                        <a:t>3</a:t>
                      </a:r>
                      <a:endParaRPr lang="en-US" sz="1600" dirty="0"/>
                    </a:p>
                  </a:txBody>
                  <a:tcPr/>
                </a:tc>
                <a:tc>
                  <a:txBody>
                    <a:bodyPr/>
                    <a:lstStyle/>
                    <a:p>
                      <a:r>
                        <a:rPr lang="en-US" sz="1600" dirty="0" smtClean="0"/>
                        <a:t>Ravi</a:t>
                      </a:r>
                      <a:endParaRPr lang="en-US" sz="1600" dirty="0"/>
                    </a:p>
                  </a:txBody>
                  <a:tcPr/>
                </a:tc>
                <a:tc>
                  <a:txBody>
                    <a:bodyPr/>
                    <a:lstStyle/>
                    <a:p>
                      <a:r>
                        <a:rPr lang="en-US" sz="1600" dirty="0" smtClean="0"/>
                        <a:t>3</a:t>
                      </a:r>
                      <a:endParaRPr lang="en-US" sz="1600" dirty="0"/>
                    </a:p>
                  </a:txBody>
                  <a:tcPr/>
                </a:tc>
                <a:tc>
                  <a:txBody>
                    <a:bodyPr/>
                    <a:lstStyle/>
                    <a:p>
                      <a:r>
                        <a:rPr lang="en-US" sz="1600" dirty="0" smtClean="0"/>
                        <a:t>ABAP</a:t>
                      </a:r>
                      <a:endParaRPr lang="en-US" sz="1600" dirty="0"/>
                    </a:p>
                  </a:txBody>
                  <a:tcPr/>
                </a:tc>
                <a:tc>
                  <a:txBody>
                    <a:bodyPr/>
                    <a:lstStyle/>
                    <a:p>
                      <a:r>
                        <a:rPr lang="en-US" sz="1600" dirty="0" smtClean="0"/>
                        <a:t>A</a:t>
                      </a:r>
                      <a:endParaRPr lang="en-US" sz="1600" dirty="0"/>
                    </a:p>
                  </a:txBody>
                  <a:tcPr/>
                </a:tc>
              </a:tr>
            </a:tbl>
          </a:graphicData>
        </a:graphic>
      </p:graphicFrame>
      <p:sp>
        <p:nvSpPr>
          <p:cNvPr id="3" name="TextBox 2"/>
          <p:cNvSpPr txBox="1"/>
          <p:nvPr/>
        </p:nvSpPr>
        <p:spPr>
          <a:xfrm>
            <a:off x="609600" y="5839599"/>
            <a:ext cx="3903633" cy="369332"/>
          </a:xfrm>
          <a:prstGeom prst="rect">
            <a:avLst/>
          </a:prstGeom>
          <a:noFill/>
        </p:spPr>
        <p:txBody>
          <a:bodyPr wrap="none" rtlCol="0">
            <a:spAutoFit/>
          </a:bodyPr>
          <a:lstStyle/>
          <a:p>
            <a:r>
              <a:rPr lang="en-US" dirty="0" smtClean="0"/>
              <a:t>Here primary key is a composite key</a:t>
            </a:r>
            <a:endParaRPr lang="en-US" dirty="0"/>
          </a:p>
        </p:txBody>
      </p:sp>
    </p:spTree>
    <p:extLst>
      <p:ext uri="{BB962C8B-B14F-4D97-AF65-F5344CB8AC3E}">
        <p14:creationId xmlns:p14="http://schemas.microsoft.com/office/powerpoint/2010/main" val="29087442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30480"/>
            <a:ext cx="7772400" cy="685800"/>
          </a:xfrm>
        </p:spPr>
        <p:txBody>
          <a:bodyPr/>
          <a:lstStyle/>
          <a:p>
            <a:pPr eaLnBrk="1" hangingPunct="1"/>
            <a:r>
              <a:rPr lang="en-US" dirty="0"/>
              <a:t>2 NF</a:t>
            </a:r>
          </a:p>
        </p:txBody>
      </p:sp>
      <p:sp>
        <p:nvSpPr>
          <p:cNvPr id="8195" name="Rectangle 3"/>
          <p:cNvSpPr>
            <a:spLocks noGrp="1" noChangeArrowheads="1"/>
          </p:cNvSpPr>
          <p:nvPr>
            <p:ph idx="1"/>
          </p:nvPr>
        </p:nvSpPr>
        <p:spPr>
          <a:xfrm>
            <a:off x="228600" y="1066800"/>
            <a:ext cx="8305800" cy="5105400"/>
          </a:xfrm>
        </p:spPr>
        <p:txBody>
          <a:bodyPr/>
          <a:lstStyle/>
          <a:p>
            <a:r>
              <a:rPr lang="en-US" dirty="0">
                <a:solidFill>
                  <a:schemeClr val="bg2">
                    <a:lumMod val="50000"/>
                  </a:schemeClr>
                </a:solidFill>
              </a:rPr>
              <a:t>Second Normal Form: </a:t>
            </a:r>
          </a:p>
          <a:p>
            <a:r>
              <a:rPr lang="en-US" dirty="0">
                <a:solidFill>
                  <a:schemeClr val="bg2">
                    <a:lumMod val="50000"/>
                  </a:schemeClr>
                </a:solidFill>
              </a:rPr>
              <a:t>A table is in 2NF if it is in 1NF and if all non-key attributes are fully functionally dependent on all of the key attributes ( or prime Attribute).</a:t>
            </a:r>
          </a:p>
          <a:p>
            <a:r>
              <a:rPr lang="en-US" dirty="0">
                <a:solidFill>
                  <a:schemeClr val="bg2">
                    <a:lumMod val="50000"/>
                  </a:schemeClr>
                </a:solidFill>
              </a:rPr>
              <a:t>Key attribute or Prime attribute is an attribute that is a part of any candidate key.</a:t>
            </a:r>
          </a:p>
          <a:p>
            <a:r>
              <a:rPr lang="en-US" dirty="0">
                <a:solidFill>
                  <a:schemeClr val="bg2">
                    <a:lumMod val="50000"/>
                  </a:schemeClr>
                </a:solidFill>
              </a:rPr>
              <a:t>Functional Dependency: Let A and B be two attributes or set of attributes. B is functionally dependent on A if  B’s value is determined by A’s value. </a:t>
            </a:r>
          </a:p>
          <a:p>
            <a:r>
              <a:rPr lang="en-US" dirty="0">
                <a:solidFill>
                  <a:schemeClr val="bg2">
                    <a:lumMod val="50000"/>
                  </a:schemeClr>
                </a:solidFill>
              </a:rPr>
              <a:t>A is the determinant.</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54</a:t>
            </a:fld>
            <a:endParaRPr lang="en-US"/>
          </a:p>
        </p:txBody>
      </p:sp>
    </p:spTree>
    <p:extLst>
      <p:ext uri="{BB962C8B-B14F-4D97-AF65-F5344CB8AC3E}">
        <p14:creationId xmlns:p14="http://schemas.microsoft.com/office/powerpoint/2010/main" val="40452379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30480"/>
            <a:ext cx="8229600" cy="838200"/>
          </a:xfrm>
        </p:spPr>
        <p:txBody>
          <a:bodyPr/>
          <a:lstStyle/>
          <a:p>
            <a:pPr eaLnBrk="1" hangingPunct="1"/>
            <a:r>
              <a:rPr lang="en-US" dirty="0"/>
              <a:t>Full Functional Dependency</a:t>
            </a:r>
          </a:p>
        </p:txBody>
      </p:sp>
      <p:sp>
        <p:nvSpPr>
          <p:cNvPr id="9219" name="Rectangle 3"/>
          <p:cNvSpPr>
            <a:spLocks noGrp="1" noChangeArrowheads="1"/>
          </p:cNvSpPr>
          <p:nvPr>
            <p:ph idx="1"/>
          </p:nvPr>
        </p:nvSpPr>
        <p:spPr>
          <a:xfrm>
            <a:off x="228600" y="1905000"/>
            <a:ext cx="8305800" cy="4114800"/>
          </a:xfrm>
        </p:spPr>
        <p:txBody>
          <a:bodyPr/>
          <a:lstStyle/>
          <a:p>
            <a:r>
              <a:rPr lang="en-US" dirty="0">
                <a:solidFill>
                  <a:schemeClr val="bg2">
                    <a:lumMod val="50000"/>
                  </a:schemeClr>
                </a:solidFill>
              </a:rPr>
              <a:t>Full Functional Dependency (A</a:t>
            </a:r>
            <a:r>
              <a:rPr lang="en-US" dirty="0">
                <a:solidFill>
                  <a:schemeClr val="bg2">
                    <a:lumMod val="50000"/>
                  </a:schemeClr>
                </a:solidFill>
                <a:sym typeface="Wingdings" pitchFamily="2" charset="2"/>
              </a:rPr>
              <a:t></a:t>
            </a:r>
            <a:r>
              <a:rPr lang="en-US" dirty="0">
                <a:solidFill>
                  <a:schemeClr val="bg2">
                    <a:lumMod val="50000"/>
                  </a:schemeClr>
                </a:solidFill>
              </a:rPr>
              <a:t>B) : B is fully functionally dependent on A, if on removing any one of the attribute x from A, B cannot be determined. </a:t>
            </a:r>
          </a:p>
          <a:p>
            <a:endParaRPr lang="en-US" dirty="0">
              <a:solidFill>
                <a:schemeClr val="bg2">
                  <a:lumMod val="50000"/>
                </a:schemeClr>
              </a:solidFill>
            </a:endParaRPr>
          </a:p>
          <a:p>
            <a:r>
              <a:rPr lang="en-US" dirty="0">
                <a:solidFill>
                  <a:schemeClr val="bg2">
                    <a:lumMod val="50000"/>
                  </a:schemeClr>
                </a:solidFill>
              </a:rPr>
              <a:t>If B can still be determined on removal of x from A, the B is partially dependent A. </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55</a:t>
            </a:fld>
            <a:endParaRPr lang="en-US"/>
          </a:p>
        </p:txBody>
      </p:sp>
    </p:spTree>
    <p:extLst>
      <p:ext uri="{BB962C8B-B14F-4D97-AF65-F5344CB8AC3E}">
        <p14:creationId xmlns:p14="http://schemas.microsoft.com/office/powerpoint/2010/main" val="3807835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Into 2 NF</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56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22444247"/>
              </p:ext>
            </p:extLst>
          </p:nvPr>
        </p:nvGraphicFramePr>
        <p:xfrm>
          <a:off x="762000" y="1752600"/>
          <a:ext cx="6949440" cy="4219785"/>
        </p:xfrm>
        <a:graphic>
          <a:graphicData uri="http://schemas.openxmlformats.org/drawingml/2006/table">
            <a:tbl>
              <a:tblPr firstRow="1" bandRow="1">
                <a:tableStyleId>{B301B821-A1FF-4177-AEE7-76D212191A09}</a:tableStyleId>
              </a:tblPr>
              <a:tblGrid>
                <a:gridCol w="701040"/>
                <a:gridCol w="990600"/>
                <a:gridCol w="990600"/>
                <a:gridCol w="1066800"/>
                <a:gridCol w="822960"/>
                <a:gridCol w="1463040"/>
                <a:gridCol w="914400"/>
              </a:tblGrid>
              <a:tr h="598761">
                <a:tc>
                  <a:txBody>
                    <a:bodyPr/>
                    <a:lstStyle/>
                    <a:p>
                      <a:r>
                        <a:rPr lang="en-US" sz="1600" u="sng" kern="1200" dirty="0" smtClean="0">
                          <a:solidFill>
                            <a:schemeClr val="tx1"/>
                          </a:solidFill>
                        </a:rPr>
                        <a:t>Stud Id</a:t>
                      </a:r>
                      <a:endParaRPr lang="en-US" sz="1600" b="1" u="sng" kern="1200" dirty="0">
                        <a:solidFill>
                          <a:schemeClr val="tx1"/>
                        </a:solidFill>
                        <a:latin typeface="Courier New" pitchFamily="49" charset="0"/>
                        <a:ea typeface="+mn-ea"/>
                        <a:cs typeface="Courier New" pitchFamily="49" charset="0"/>
                      </a:endParaRPr>
                    </a:p>
                  </a:txBody>
                  <a:tcPr/>
                </a:tc>
                <a:tc>
                  <a:txBody>
                    <a:bodyPr/>
                    <a:lstStyle/>
                    <a:p>
                      <a:r>
                        <a:rPr lang="en-US" sz="1600" dirty="0" smtClean="0">
                          <a:solidFill>
                            <a:schemeClr val="tx1"/>
                          </a:solidFill>
                        </a:rPr>
                        <a:t>Stud Name</a:t>
                      </a:r>
                      <a:endParaRPr lang="en-US" sz="1600" dirty="0">
                        <a:solidFill>
                          <a:schemeClr val="tx1"/>
                        </a:solidFill>
                      </a:endParaRPr>
                    </a:p>
                  </a:txBody>
                  <a:tcPr/>
                </a:tc>
                <a:tc>
                  <a:txBody>
                    <a:bodyPr/>
                    <a:lstStyle/>
                    <a:p>
                      <a:r>
                        <a:rPr lang="en-US" sz="1600" u="sng" dirty="0" smtClean="0">
                          <a:solidFill>
                            <a:schemeClr val="tx1"/>
                          </a:solidFill>
                        </a:rPr>
                        <a:t>Course No</a:t>
                      </a:r>
                      <a:endParaRPr lang="en-US" sz="1600" u="sng" dirty="0">
                        <a:solidFill>
                          <a:schemeClr val="tx1"/>
                        </a:solidFill>
                      </a:endParaRPr>
                    </a:p>
                  </a:txBody>
                  <a:tcPr/>
                </a:tc>
                <a:tc>
                  <a:txBody>
                    <a:bodyPr/>
                    <a:lstStyle/>
                    <a:p>
                      <a:r>
                        <a:rPr lang="en-US" sz="1600" dirty="0" smtClean="0">
                          <a:solidFill>
                            <a:schemeClr val="tx1"/>
                          </a:solidFill>
                        </a:rPr>
                        <a:t>Course Name</a:t>
                      </a:r>
                      <a:endParaRPr lang="en-US" sz="1600" dirty="0">
                        <a:solidFill>
                          <a:schemeClr val="tx1"/>
                        </a:solidFill>
                      </a:endParaRPr>
                    </a:p>
                  </a:txBody>
                  <a:tcPr/>
                </a:tc>
                <a:tc>
                  <a:txBody>
                    <a:bodyPr/>
                    <a:lstStyle/>
                    <a:p>
                      <a:r>
                        <a:rPr lang="en-US" sz="1600" u="sng" dirty="0" err="1" smtClean="0">
                          <a:solidFill>
                            <a:schemeClr val="tx1"/>
                          </a:solidFill>
                        </a:rPr>
                        <a:t>PaperNo</a:t>
                      </a:r>
                      <a:endParaRPr lang="en-US" sz="1600" u="sng" dirty="0">
                        <a:solidFill>
                          <a:schemeClr val="tx1"/>
                        </a:solidFill>
                      </a:endParaRPr>
                    </a:p>
                  </a:txBody>
                  <a:tcPr/>
                </a:tc>
                <a:tc>
                  <a:txBody>
                    <a:bodyPr/>
                    <a:lstStyle/>
                    <a:p>
                      <a:pPr marL="0" algn="l" defTabSz="914400" rtl="0" eaLnBrk="1" latinLnBrk="0" hangingPunct="1"/>
                      <a:r>
                        <a:rPr lang="en-US" sz="1600" kern="1200" dirty="0" smtClean="0">
                          <a:solidFill>
                            <a:schemeClr val="tx1"/>
                          </a:solidFill>
                        </a:rPr>
                        <a:t>Subject Name</a:t>
                      </a:r>
                      <a:endParaRPr lang="en-US" sz="1600" b="1" kern="1200" dirty="0">
                        <a:solidFill>
                          <a:schemeClr val="tx1"/>
                        </a:solidFill>
                        <a:latin typeface="Courier New" pitchFamily="49" charset="0"/>
                        <a:ea typeface="+mn-ea"/>
                        <a:cs typeface="Courier New" pitchFamily="49" charset="0"/>
                      </a:endParaRPr>
                    </a:p>
                  </a:txBody>
                  <a:tcPr/>
                </a:tc>
                <a:tc>
                  <a:txBody>
                    <a:bodyPr/>
                    <a:lstStyle/>
                    <a:p>
                      <a:pPr marL="0" algn="l" defTabSz="914400" rtl="0" eaLnBrk="1" latinLnBrk="0" hangingPunct="1"/>
                      <a:r>
                        <a:rPr lang="en-US" sz="1600" kern="1200" dirty="0" smtClean="0">
                          <a:solidFill>
                            <a:schemeClr val="tx1"/>
                          </a:solidFill>
                        </a:rPr>
                        <a:t>Grade</a:t>
                      </a:r>
                      <a:endParaRPr lang="en-US" sz="1600" b="1" kern="1200" dirty="0">
                        <a:solidFill>
                          <a:schemeClr val="tx1"/>
                        </a:solidFill>
                        <a:latin typeface="Courier New" pitchFamily="49" charset="0"/>
                        <a:ea typeface="+mn-ea"/>
                        <a:cs typeface="Courier New" pitchFamily="49" charset="0"/>
                      </a:endParaRPr>
                    </a:p>
                  </a:txBody>
                  <a:tcPr/>
                </a:tc>
              </a:tr>
              <a:tr h="506984">
                <a:tc>
                  <a:txBody>
                    <a:bodyPr/>
                    <a:lstStyle/>
                    <a:p>
                      <a:r>
                        <a:rPr lang="en-US" sz="1600" dirty="0" smtClean="0"/>
                        <a:t>1</a:t>
                      </a:r>
                      <a:endParaRPr lang="en-US" sz="1600" dirty="0"/>
                    </a:p>
                  </a:txBody>
                  <a:tcPr/>
                </a:tc>
                <a:tc>
                  <a:txBody>
                    <a:bodyPr/>
                    <a:lstStyle/>
                    <a:p>
                      <a:r>
                        <a:rPr lang="en-US" sz="1600" dirty="0" err="1" smtClean="0"/>
                        <a:t>Sita</a:t>
                      </a:r>
                      <a:endParaRPr lang="en-US" sz="1600" dirty="0"/>
                    </a:p>
                  </a:txBody>
                  <a:tcPr/>
                </a:tc>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c>
                  <a:txBody>
                    <a:bodyPr/>
                    <a:lstStyle/>
                    <a:p>
                      <a:r>
                        <a:rPr lang="en-US" sz="1600" dirty="0" smtClean="0"/>
                        <a:t>1</a:t>
                      </a:r>
                      <a:endParaRPr lang="en-US" sz="1600" dirty="0"/>
                    </a:p>
                  </a:txBody>
                  <a:tcPr/>
                </a:tc>
                <a:tc>
                  <a:txBody>
                    <a:bodyPr/>
                    <a:lstStyle/>
                    <a:p>
                      <a:r>
                        <a:rPr lang="en-US" sz="1600" dirty="0" smtClean="0"/>
                        <a:t>Java</a:t>
                      </a:r>
                      <a:endParaRPr lang="en-US" sz="1600" dirty="0"/>
                    </a:p>
                  </a:txBody>
                  <a:tcPr/>
                </a:tc>
                <a:tc>
                  <a:txBody>
                    <a:bodyPr/>
                    <a:lstStyle/>
                    <a:p>
                      <a:r>
                        <a:rPr lang="en-US" sz="1600" dirty="0" smtClean="0"/>
                        <a:t>A</a:t>
                      </a:r>
                      <a:endParaRPr lang="en-US" sz="1600" dirty="0"/>
                    </a:p>
                  </a:txBody>
                  <a:tcPr/>
                </a:tc>
              </a:tr>
              <a:tr h="506984">
                <a:tc>
                  <a:txBody>
                    <a:bodyPr/>
                    <a:lstStyle/>
                    <a:p>
                      <a:r>
                        <a:rPr lang="en-US" sz="1600" dirty="0" smtClean="0"/>
                        <a:t>1</a:t>
                      </a:r>
                      <a:endParaRPr lang="en-US" sz="1600" dirty="0"/>
                    </a:p>
                  </a:txBody>
                  <a:tcPr/>
                </a:tc>
                <a:tc>
                  <a:txBody>
                    <a:bodyPr/>
                    <a:lstStyle/>
                    <a:p>
                      <a:r>
                        <a:rPr lang="en-US" sz="1600" dirty="0" err="1" smtClean="0"/>
                        <a:t>Sita</a:t>
                      </a:r>
                      <a:endParaRPr lang="en-US" sz="1600" dirty="0"/>
                    </a:p>
                  </a:txBody>
                  <a:tcPr/>
                </a:tc>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c>
                  <a:txBody>
                    <a:bodyPr/>
                    <a:lstStyle/>
                    <a:p>
                      <a:r>
                        <a:rPr lang="en-US" sz="1600" dirty="0" smtClean="0"/>
                        <a:t>2</a:t>
                      </a:r>
                      <a:endParaRPr lang="en-US" sz="1600" dirty="0"/>
                    </a:p>
                  </a:txBody>
                  <a:tcPr/>
                </a:tc>
                <a:tc>
                  <a:txBody>
                    <a:bodyPr/>
                    <a:lstStyle/>
                    <a:p>
                      <a:r>
                        <a:rPr lang="en-US" sz="1600" dirty="0" smtClean="0"/>
                        <a:t>Web</a:t>
                      </a:r>
                      <a:endParaRPr lang="en-US" sz="1600" dirty="0"/>
                    </a:p>
                  </a:txBody>
                  <a:tcPr/>
                </a:tc>
                <a:tc>
                  <a:txBody>
                    <a:bodyPr/>
                    <a:lstStyle/>
                    <a:p>
                      <a:r>
                        <a:rPr lang="en-US" sz="1600" dirty="0" smtClean="0"/>
                        <a:t>A</a:t>
                      </a:r>
                      <a:endParaRPr lang="en-US" sz="1600" dirty="0"/>
                    </a:p>
                  </a:txBody>
                  <a:tcPr/>
                </a:tc>
              </a:tr>
              <a:tr h="506984">
                <a:tc>
                  <a:txBody>
                    <a:bodyPr/>
                    <a:lstStyle/>
                    <a:p>
                      <a:r>
                        <a:rPr lang="en-US" sz="1600" dirty="0" smtClean="0"/>
                        <a:t>2</a:t>
                      </a:r>
                      <a:endParaRPr lang="en-US" sz="1600" dirty="0"/>
                    </a:p>
                  </a:txBody>
                  <a:tcPr/>
                </a:tc>
                <a:tc>
                  <a:txBody>
                    <a:bodyPr/>
                    <a:lstStyle/>
                    <a:p>
                      <a:r>
                        <a:rPr lang="en-US" sz="1600" dirty="0" smtClean="0"/>
                        <a:t>Jay</a:t>
                      </a:r>
                      <a:endParaRPr lang="en-US" sz="1600" dirty="0"/>
                    </a:p>
                  </a:txBody>
                  <a:tcPr/>
                </a:tc>
                <a:tc>
                  <a:txBody>
                    <a:bodyPr/>
                    <a:lstStyle/>
                    <a:p>
                      <a:r>
                        <a:rPr lang="en-US" sz="1600" dirty="0" smtClean="0"/>
                        <a:t>2</a:t>
                      </a:r>
                      <a:endParaRPr lang="en-US" sz="1600" dirty="0"/>
                    </a:p>
                  </a:txBody>
                  <a:tcPr/>
                </a:tc>
                <a:tc>
                  <a:txBody>
                    <a:bodyPr/>
                    <a:lstStyle/>
                    <a:p>
                      <a:r>
                        <a:rPr lang="en-US" sz="1600" dirty="0" smtClean="0"/>
                        <a:t>.NET</a:t>
                      </a:r>
                      <a:endParaRPr lang="en-US" sz="1600" dirty="0"/>
                    </a:p>
                  </a:txBody>
                  <a:tcPr/>
                </a:tc>
                <a:tc>
                  <a:txBody>
                    <a:bodyPr/>
                    <a:lstStyle/>
                    <a:p>
                      <a:r>
                        <a:rPr lang="en-US" sz="1600" dirty="0" smtClean="0"/>
                        <a:t>1</a:t>
                      </a:r>
                      <a:endParaRPr lang="en-US" sz="1600" dirty="0"/>
                    </a:p>
                  </a:txBody>
                  <a:tcPr/>
                </a:tc>
                <a:tc>
                  <a:txBody>
                    <a:bodyPr/>
                    <a:lstStyle/>
                    <a:p>
                      <a:r>
                        <a:rPr lang="en-US" sz="1600" dirty="0" smtClean="0"/>
                        <a:t>C#</a:t>
                      </a:r>
                      <a:endParaRPr lang="en-US" sz="1600" dirty="0"/>
                    </a:p>
                  </a:txBody>
                  <a:tcPr/>
                </a:tc>
                <a:tc>
                  <a:txBody>
                    <a:bodyPr/>
                    <a:lstStyle/>
                    <a:p>
                      <a:r>
                        <a:rPr lang="en-US" sz="1600" dirty="0" smtClean="0"/>
                        <a:t>B</a:t>
                      </a:r>
                      <a:endParaRPr lang="en-US" sz="1600" dirty="0"/>
                    </a:p>
                  </a:txBody>
                  <a:tcPr/>
                </a:tc>
              </a:tr>
              <a:tr h="506984">
                <a:tc>
                  <a:txBody>
                    <a:bodyPr/>
                    <a:lstStyle/>
                    <a:p>
                      <a:r>
                        <a:rPr lang="en-US" sz="1600" dirty="0" smtClean="0"/>
                        <a:t>3</a:t>
                      </a:r>
                      <a:endParaRPr lang="en-US" sz="1600" dirty="0"/>
                    </a:p>
                  </a:txBody>
                  <a:tcPr/>
                </a:tc>
                <a:tc>
                  <a:txBody>
                    <a:bodyPr/>
                    <a:lstStyle/>
                    <a:p>
                      <a:r>
                        <a:rPr lang="en-US" sz="1600" dirty="0" smtClean="0"/>
                        <a:t>Mani</a:t>
                      </a:r>
                      <a:endParaRPr lang="en-US" sz="1600" dirty="0"/>
                    </a:p>
                  </a:txBody>
                  <a:tcPr/>
                </a:tc>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.NET</a:t>
                      </a:r>
                    </a:p>
                  </a:txBody>
                  <a:tcPr/>
                </a:tc>
                <a:tc>
                  <a:txBody>
                    <a:bodyPr/>
                    <a:lstStyle/>
                    <a:p>
                      <a:r>
                        <a:rPr lang="en-US" sz="1600" dirty="0" smtClean="0"/>
                        <a:t>1</a:t>
                      </a:r>
                      <a:endParaRPr lang="en-US" sz="1600" dirty="0"/>
                    </a:p>
                  </a:txBody>
                  <a:tcPr/>
                </a:tc>
                <a:tc>
                  <a:txBody>
                    <a:bodyPr/>
                    <a:lstStyle/>
                    <a:p>
                      <a:r>
                        <a:rPr lang="en-US" sz="1600" dirty="0" smtClean="0"/>
                        <a:t>C#</a:t>
                      </a:r>
                      <a:endParaRPr lang="en-US" sz="1600" dirty="0"/>
                    </a:p>
                  </a:txBody>
                  <a:tcPr/>
                </a:tc>
                <a:tc>
                  <a:txBody>
                    <a:bodyPr/>
                    <a:lstStyle/>
                    <a:p>
                      <a:r>
                        <a:rPr lang="en-US" sz="1600" dirty="0" smtClean="0"/>
                        <a:t>A</a:t>
                      </a:r>
                      <a:endParaRPr lang="en-US" sz="1600" dirty="0"/>
                    </a:p>
                  </a:txBody>
                  <a:tcPr/>
                </a:tc>
              </a:tr>
              <a:tr h="506984">
                <a:tc>
                  <a:txBody>
                    <a:bodyPr/>
                    <a:lstStyle/>
                    <a:p>
                      <a:r>
                        <a:rPr lang="en-US" sz="1600" dirty="0" smtClean="0"/>
                        <a:t>3</a:t>
                      </a:r>
                      <a:endParaRPr lang="en-US" sz="1600" dirty="0"/>
                    </a:p>
                  </a:txBody>
                  <a:tcPr/>
                </a:tc>
                <a:tc>
                  <a:txBody>
                    <a:bodyPr/>
                    <a:lstStyle/>
                    <a:p>
                      <a:r>
                        <a:rPr lang="en-US" sz="1600" dirty="0" smtClean="0"/>
                        <a:t>Mani</a:t>
                      </a:r>
                      <a:endParaRPr lang="en-US" sz="1600" dirty="0"/>
                    </a:p>
                  </a:txBody>
                  <a:tcPr/>
                </a:tc>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.NET</a:t>
                      </a:r>
                    </a:p>
                  </a:txBody>
                  <a:tcPr/>
                </a:tc>
                <a:tc>
                  <a:txBody>
                    <a:bodyPr/>
                    <a:lstStyle/>
                    <a:p>
                      <a:r>
                        <a:rPr lang="en-US" sz="1600" dirty="0" smtClean="0"/>
                        <a:t>2</a:t>
                      </a:r>
                      <a:endParaRPr lang="en-US" sz="1600" dirty="0"/>
                    </a:p>
                  </a:txBody>
                  <a:tcPr/>
                </a:tc>
                <a:tc>
                  <a:txBody>
                    <a:bodyPr/>
                    <a:lstStyle/>
                    <a:p>
                      <a:r>
                        <a:rPr lang="en-US" sz="1600" dirty="0" smtClean="0"/>
                        <a:t>ASP.NET</a:t>
                      </a:r>
                      <a:endParaRPr lang="en-US" sz="1600" dirty="0"/>
                    </a:p>
                  </a:txBody>
                  <a:tcPr/>
                </a:tc>
                <a:tc>
                  <a:txBody>
                    <a:bodyPr/>
                    <a:lstStyle/>
                    <a:p>
                      <a:r>
                        <a:rPr lang="en-US" sz="1600" dirty="0" smtClean="0"/>
                        <a:t>A</a:t>
                      </a:r>
                      <a:endParaRPr lang="en-US" sz="1600" dirty="0"/>
                    </a:p>
                  </a:txBody>
                  <a:tcPr/>
                </a:tc>
              </a:tr>
              <a:tr h="568823">
                <a:tc>
                  <a:txBody>
                    <a:bodyPr/>
                    <a:lstStyle/>
                    <a:p>
                      <a:r>
                        <a:rPr lang="en-US" sz="1600" dirty="0" smtClean="0"/>
                        <a:t>4</a:t>
                      </a:r>
                      <a:endParaRPr lang="en-US" sz="1600" dirty="0"/>
                    </a:p>
                  </a:txBody>
                  <a:tcPr/>
                </a:tc>
                <a:tc>
                  <a:txBody>
                    <a:bodyPr/>
                    <a:lstStyle/>
                    <a:p>
                      <a:r>
                        <a:rPr lang="en-US" sz="1600" dirty="0" smtClean="0"/>
                        <a:t>Kim</a:t>
                      </a:r>
                      <a:endParaRPr lang="en-US" sz="1600" dirty="0"/>
                    </a:p>
                  </a:txBody>
                  <a:tcPr/>
                </a:tc>
                <a:tc>
                  <a:txBody>
                    <a:bodyPr/>
                    <a:lstStyle/>
                    <a:p>
                      <a:r>
                        <a:rPr lang="en-US" sz="1600" dirty="0" smtClean="0"/>
                        <a:t>4</a:t>
                      </a:r>
                      <a:endParaRPr lang="en-US" sz="1600" dirty="0"/>
                    </a:p>
                  </a:txBody>
                  <a:tcPr/>
                </a:tc>
                <a:tc>
                  <a:txBody>
                    <a:bodyPr/>
                    <a:lstStyle/>
                    <a:p>
                      <a:r>
                        <a:rPr lang="en-US" sz="1600" dirty="0" smtClean="0"/>
                        <a:t>SAP</a:t>
                      </a:r>
                      <a:endParaRPr lang="en-US" sz="1600" dirty="0"/>
                    </a:p>
                  </a:txBody>
                  <a:tcPr/>
                </a:tc>
                <a:tc>
                  <a:txBody>
                    <a:bodyPr/>
                    <a:lstStyle/>
                    <a:p>
                      <a:r>
                        <a:rPr lang="en-US" sz="1600" dirty="0" smtClean="0"/>
                        <a:t>3</a:t>
                      </a:r>
                      <a:endParaRPr lang="en-US" sz="1600" dirty="0"/>
                    </a:p>
                  </a:txBody>
                  <a:tcPr/>
                </a:tc>
                <a:tc>
                  <a:txBody>
                    <a:bodyPr/>
                    <a:lstStyle/>
                    <a:p>
                      <a:r>
                        <a:rPr lang="en-US" sz="1600" dirty="0" smtClean="0"/>
                        <a:t>ABAP</a:t>
                      </a:r>
                      <a:endParaRPr lang="en-US" sz="1600" dirty="0"/>
                    </a:p>
                  </a:txBody>
                  <a:tcPr/>
                </a:tc>
                <a:tc>
                  <a:txBody>
                    <a:bodyPr/>
                    <a:lstStyle/>
                    <a:p>
                      <a:r>
                        <a:rPr lang="en-US" sz="1600" dirty="0" smtClean="0"/>
                        <a:t>B</a:t>
                      </a:r>
                    </a:p>
                    <a:p>
                      <a:endParaRPr lang="en-US" sz="1600" dirty="0"/>
                    </a:p>
                  </a:txBody>
                  <a:tcPr/>
                </a:tc>
              </a:tr>
              <a:tr h="506984">
                <a:tc>
                  <a:txBody>
                    <a:bodyPr/>
                    <a:lstStyle/>
                    <a:p>
                      <a:r>
                        <a:rPr lang="en-US" sz="1600" dirty="0" smtClean="0"/>
                        <a:t>5</a:t>
                      </a:r>
                      <a:endParaRPr lang="en-US" sz="1600" dirty="0"/>
                    </a:p>
                  </a:txBody>
                  <a:tcPr/>
                </a:tc>
                <a:tc>
                  <a:txBody>
                    <a:bodyPr/>
                    <a:lstStyle/>
                    <a:p>
                      <a:r>
                        <a:rPr lang="en-US" sz="1600" dirty="0" smtClean="0"/>
                        <a:t>Ram</a:t>
                      </a:r>
                      <a:endParaRPr lang="en-US" sz="1600" dirty="0"/>
                    </a:p>
                  </a:txBody>
                  <a:tcPr/>
                </a:tc>
                <a:tc>
                  <a:txBody>
                    <a:bodyPr/>
                    <a:lstStyle/>
                    <a:p>
                      <a:r>
                        <a:rPr lang="en-US" sz="1600" dirty="0" smtClean="0"/>
                        <a:t>4</a:t>
                      </a:r>
                      <a:endParaRPr lang="en-US" sz="1600" dirty="0"/>
                    </a:p>
                  </a:txBody>
                  <a:tcPr/>
                </a:tc>
                <a:tc>
                  <a:txBody>
                    <a:bodyPr/>
                    <a:lstStyle/>
                    <a:p>
                      <a:r>
                        <a:rPr lang="en-US" sz="1600" dirty="0" smtClean="0"/>
                        <a:t>SAP</a:t>
                      </a:r>
                      <a:endParaRPr lang="en-US" sz="1600" dirty="0"/>
                    </a:p>
                  </a:txBody>
                  <a:tcPr/>
                </a:tc>
                <a:tc>
                  <a:txBody>
                    <a:bodyPr/>
                    <a:lstStyle/>
                    <a:p>
                      <a:r>
                        <a:rPr lang="en-US" sz="1600" dirty="0" smtClean="0"/>
                        <a:t>3</a:t>
                      </a:r>
                      <a:endParaRPr lang="en-US" sz="1600" dirty="0"/>
                    </a:p>
                  </a:txBody>
                  <a:tcPr/>
                </a:tc>
                <a:tc>
                  <a:txBody>
                    <a:bodyPr/>
                    <a:lstStyle/>
                    <a:p>
                      <a:r>
                        <a:rPr lang="en-US" sz="1600" dirty="0" smtClean="0"/>
                        <a:t>ABAP</a:t>
                      </a:r>
                      <a:endParaRPr lang="en-US" sz="1600" dirty="0"/>
                    </a:p>
                  </a:txBody>
                  <a:tcPr/>
                </a:tc>
                <a:tc>
                  <a:txBody>
                    <a:bodyPr/>
                    <a:lstStyle/>
                    <a:p>
                      <a:r>
                        <a:rPr lang="en-US" sz="1600" dirty="0" smtClean="0"/>
                        <a:t>A</a:t>
                      </a:r>
                      <a:endParaRPr lang="en-US" sz="1600" dirty="0"/>
                    </a:p>
                  </a:txBody>
                  <a:tcPr/>
                </a:tc>
              </a:tr>
            </a:tbl>
          </a:graphicData>
        </a:graphic>
      </p:graphicFrame>
      <p:sp>
        <p:nvSpPr>
          <p:cNvPr id="8" name="TextBox 7"/>
          <p:cNvSpPr txBox="1"/>
          <p:nvPr/>
        </p:nvSpPr>
        <p:spPr>
          <a:xfrm>
            <a:off x="609600" y="1371600"/>
            <a:ext cx="1067921" cy="400110"/>
          </a:xfrm>
          <a:prstGeom prst="rect">
            <a:avLst/>
          </a:prstGeom>
          <a:noFill/>
        </p:spPr>
        <p:txBody>
          <a:bodyPr wrap="none" rtlCol="0">
            <a:spAutoFit/>
          </a:bodyPr>
          <a:lstStyle/>
          <a:p>
            <a:r>
              <a:rPr lang="en-US" sz="2000" dirty="0" smtClean="0">
                <a:solidFill>
                  <a:srgbClr val="0070C0"/>
                </a:solidFill>
              </a:rPr>
              <a:t>Student</a:t>
            </a:r>
            <a:endParaRPr lang="en-US" sz="2000" dirty="0">
              <a:solidFill>
                <a:srgbClr val="0070C0"/>
              </a:solidFill>
            </a:endParaRPr>
          </a:p>
        </p:txBody>
      </p:sp>
    </p:spTree>
    <p:extLst>
      <p:ext uri="{BB962C8B-B14F-4D97-AF65-F5344CB8AC3E}">
        <p14:creationId xmlns:p14="http://schemas.microsoft.com/office/powerpoint/2010/main" val="14881651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57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26056511"/>
              </p:ext>
            </p:extLst>
          </p:nvPr>
        </p:nvGraphicFramePr>
        <p:xfrm>
          <a:off x="762000" y="828765"/>
          <a:ext cx="6781799" cy="3723803"/>
        </p:xfrm>
        <a:graphic>
          <a:graphicData uri="http://schemas.openxmlformats.org/drawingml/2006/table">
            <a:tbl>
              <a:tblPr firstRow="1" bandRow="1">
                <a:tableStyleId>{5C22544A-7EE6-4342-B048-85BDC9FD1C3A}</a:tableStyleId>
              </a:tblPr>
              <a:tblGrid>
                <a:gridCol w="1037216"/>
                <a:gridCol w="1117002"/>
                <a:gridCol w="957431"/>
                <a:gridCol w="1276574"/>
                <a:gridCol w="1196788"/>
                <a:gridCol w="1196788"/>
              </a:tblGrid>
              <a:tr h="711518">
                <a:tc>
                  <a:txBody>
                    <a:bodyPr/>
                    <a:lstStyle/>
                    <a:p>
                      <a:r>
                        <a:rPr lang="en-US" sz="1600" b="1" u="sng" dirty="0" smtClean="0">
                          <a:solidFill>
                            <a:schemeClr val="tx1"/>
                          </a:solidFill>
                          <a:latin typeface="Courier New" pitchFamily="49" charset="0"/>
                          <a:cs typeface="Courier New" pitchFamily="49" charset="0"/>
                        </a:rPr>
                        <a:t>Course No</a:t>
                      </a:r>
                      <a:endParaRPr lang="en-US" sz="1600" u="sng" dirty="0"/>
                    </a:p>
                  </a:txBody>
                  <a:tcPr/>
                </a:tc>
                <a:tc>
                  <a:txBody>
                    <a:bodyPr/>
                    <a:lstStyle/>
                    <a:p>
                      <a:r>
                        <a:rPr lang="en-US" sz="1600" b="1" dirty="0" smtClean="0">
                          <a:solidFill>
                            <a:schemeClr val="tx1"/>
                          </a:solidFill>
                          <a:latin typeface="Courier New" pitchFamily="49" charset="0"/>
                          <a:cs typeface="Courier New" pitchFamily="49" charset="0"/>
                        </a:rPr>
                        <a:t>Course Name</a:t>
                      </a:r>
                      <a:endParaRPr lang="en-US" sz="1600" dirty="0"/>
                    </a:p>
                  </a:txBody>
                  <a:tcPr/>
                </a:tc>
                <a:tc>
                  <a:txBody>
                    <a:bodyPr/>
                    <a:lstStyle/>
                    <a:p>
                      <a:r>
                        <a:rPr lang="en-US" sz="1600" b="1" u="sng" dirty="0" smtClean="0">
                          <a:solidFill>
                            <a:schemeClr val="tx1"/>
                          </a:solidFill>
                          <a:latin typeface="Courier New" pitchFamily="49" charset="0"/>
                          <a:cs typeface="Courier New" pitchFamily="49" charset="0"/>
                        </a:rPr>
                        <a:t>Staff ID</a:t>
                      </a:r>
                      <a:endParaRPr lang="en-US" sz="1600" u="sng" dirty="0"/>
                    </a:p>
                  </a:txBody>
                  <a:tcPr/>
                </a:tc>
                <a:tc>
                  <a:txBody>
                    <a:bodyPr/>
                    <a:lstStyle/>
                    <a:p>
                      <a:r>
                        <a:rPr lang="en-US" sz="1600" b="1" dirty="0" smtClean="0">
                          <a:solidFill>
                            <a:schemeClr val="tx1"/>
                          </a:solidFill>
                          <a:latin typeface="Courier New" pitchFamily="49" charset="0"/>
                          <a:cs typeface="Courier New" pitchFamily="49" charset="0"/>
                        </a:rPr>
                        <a:t>Staff Name</a:t>
                      </a:r>
                      <a:endParaRPr lang="en-US" sz="1600" dirty="0"/>
                    </a:p>
                  </a:txBody>
                  <a:tcPr/>
                </a:tc>
                <a:tc>
                  <a:txBody>
                    <a:bodyPr/>
                    <a:lstStyle/>
                    <a:p>
                      <a:r>
                        <a:rPr lang="en-US" sz="1600" b="1" u="sng" dirty="0" err="1" smtClean="0">
                          <a:solidFill>
                            <a:schemeClr val="tx1"/>
                          </a:solidFill>
                          <a:latin typeface="Courier New" pitchFamily="49" charset="0"/>
                          <a:cs typeface="Courier New" pitchFamily="49" charset="0"/>
                        </a:rPr>
                        <a:t>PaperNo</a:t>
                      </a:r>
                      <a:endParaRPr lang="en-US" sz="1600" u="sng" dirty="0"/>
                    </a:p>
                  </a:txBody>
                  <a:tcPr/>
                </a:tc>
                <a:tc>
                  <a:txBody>
                    <a:bodyPr/>
                    <a:lstStyle/>
                    <a:p>
                      <a:pPr marL="0" algn="l" defTabSz="914400" rtl="0" eaLnBrk="1" latinLnBrk="0" hangingPunct="1"/>
                      <a:r>
                        <a:rPr lang="en-US" sz="1600" b="1" kern="1200" dirty="0" smtClean="0">
                          <a:solidFill>
                            <a:schemeClr val="tx1"/>
                          </a:solidFill>
                          <a:latin typeface="Courier New" pitchFamily="49" charset="0"/>
                          <a:ea typeface="+mn-ea"/>
                          <a:cs typeface="Courier New" pitchFamily="49" charset="0"/>
                        </a:rPr>
                        <a:t>Subject Name</a:t>
                      </a:r>
                      <a:endParaRPr lang="en-US" sz="1600" b="1" kern="1200" dirty="0">
                        <a:solidFill>
                          <a:schemeClr val="tx1"/>
                        </a:solidFill>
                        <a:latin typeface="Courier New" pitchFamily="49" charset="0"/>
                        <a:ea typeface="+mn-ea"/>
                        <a:cs typeface="Courier New" pitchFamily="49" charset="0"/>
                      </a:endParaRPr>
                    </a:p>
                  </a:txBody>
                  <a:tcPr/>
                </a:tc>
              </a:tr>
              <a:tr h="602457">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c>
                  <a:txBody>
                    <a:bodyPr/>
                    <a:lstStyle/>
                    <a:p>
                      <a:r>
                        <a:rPr lang="en-US" sz="1600" dirty="0" smtClean="0"/>
                        <a:t>2</a:t>
                      </a:r>
                      <a:endParaRPr lang="en-US" sz="1600" dirty="0"/>
                    </a:p>
                  </a:txBody>
                  <a:tcPr/>
                </a:tc>
                <a:tc>
                  <a:txBody>
                    <a:bodyPr/>
                    <a:lstStyle/>
                    <a:p>
                      <a:r>
                        <a:rPr lang="en-US" sz="1600" dirty="0" err="1" smtClean="0"/>
                        <a:t>Preeti</a:t>
                      </a:r>
                      <a:endParaRPr lang="en-US" sz="1600" dirty="0"/>
                    </a:p>
                  </a:txBody>
                  <a:tcPr/>
                </a:tc>
                <a:tc>
                  <a:txBody>
                    <a:bodyPr/>
                    <a:lstStyle/>
                    <a:p>
                      <a:r>
                        <a:rPr lang="en-US" sz="1600" dirty="0" smtClean="0"/>
                        <a:t>1</a:t>
                      </a:r>
                      <a:endParaRPr lang="en-US" sz="1600" dirty="0"/>
                    </a:p>
                  </a:txBody>
                  <a:tcPr/>
                </a:tc>
                <a:tc>
                  <a:txBody>
                    <a:bodyPr/>
                    <a:lstStyle/>
                    <a:p>
                      <a:r>
                        <a:rPr lang="en-US" sz="1600" dirty="0" smtClean="0"/>
                        <a:t>Java</a:t>
                      </a:r>
                      <a:endParaRPr lang="en-US" sz="1600" dirty="0"/>
                    </a:p>
                  </a:txBody>
                  <a:tcPr/>
                </a:tc>
              </a:tr>
              <a:tr h="602457">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Preeti</a:t>
                      </a:r>
                      <a:endParaRPr lang="en-US" sz="1600" dirty="0" smtClean="0"/>
                    </a:p>
                  </a:txBody>
                  <a:tcPr/>
                </a:tc>
                <a:tc>
                  <a:txBody>
                    <a:bodyPr/>
                    <a:lstStyle/>
                    <a:p>
                      <a:r>
                        <a:rPr lang="en-US" sz="1600" dirty="0" smtClean="0"/>
                        <a:t>2</a:t>
                      </a:r>
                      <a:endParaRPr lang="en-US" sz="1600" dirty="0"/>
                    </a:p>
                  </a:txBody>
                  <a:tcPr/>
                </a:tc>
                <a:tc>
                  <a:txBody>
                    <a:bodyPr/>
                    <a:lstStyle/>
                    <a:p>
                      <a:r>
                        <a:rPr lang="en-US" sz="1600" dirty="0" smtClean="0"/>
                        <a:t>Web</a:t>
                      </a:r>
                      <a:endParaRPr lang="en-US" sz="1600" dirty="0"/>
                    </a:p>
                  </a:txBody>
                  <a:tcPr/>
                </a:tc>
              </a:tr>
              <a:tr h="602457">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.NET</a:t>
                      </a:r>
                    </a:p>
                  </a:txBody>
                  <a:tcPr/>
                </a:tc>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Guru</a:t>
                      </a:r>
                    </a:p>
                  </a:txBody>
                  <a:tcPr/>
                </a:tc>
                <a:tc>
                  <a:txBody>
                    <a:bodyPr/>
                    <a:lstStyle/>
                    <a:p>
                      <a:r>
                        <a:rPr lang="en-US" sz="1600" dirty="0" smtClean="0"/>
                        <a:t>1</a:t>
                      </a:r>
                      <a:endParaRPr lang="en-US" sz="1600" dirty="0"/>
                    </a:p>
                  </a:txBody>
                  <a:tcPr/>
                </a:tc>
                <a:tc>
                  <a:txBody>
                    <a:bodyPr/>
                    <a:lstStyle/>
                    <a:p>
                      <a:r>
                        <a:rPr lang="en-US" sz="1600" dirty="0" smtClean="0"/>
                        <a:t>C#</a:t>
                      </a:r>
                      <a:endParaRPr lang="en-US" sz="1600" dirty="0"/>
                    </a:p>
                  </a:txBody>
                  <a:tcPr/>
                </a:tc>
              </a:tr>
              <a:tr h="602457">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.NET</a:t>
                      </a:r>
                    </a:p>
                  </a:txBody>
                  <a:tcPr/>
                </a:tc>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Guru</a:t>
                      </a:r>
                    </a:p>
                  </a:txBody>
                  <a:tcPr/>
                </a:tc>
                <a:tc>
                  <a:txBody>
                    <a:bodyPr/>
                    <a:lstStyle/>
                    <a:p>
                      <a:r>
                        <a:rPr lang="en-US" sz="1600" dirty="0" smtClean="0"/>
                        <a:t>2</a:t>
                      </a:r>
                      <a:endParaRPr lang="en-US" sz="1600" dirty="0"/>
                    </a:p>
                  </a:txBody>
                  <a:tcPr/>
                </a:tc>
                <a:tc>
                  <a:txBody>
                    <a:bodyPr/>
                    <a:lstStyle/>
                    <a:p>
                      <a:r>
                        <a:rPr lang="en-US" sz="1600" dirty="0" smtClean="0"/>
                        <a:t>ASP.NET</a:t>
                      </a:r>
                      <a:endParaRPr lang="en-US" sz="1600" dirty="0"/>
                    </a:p>
                  </a:txBody>
                  <a:tcPr/>
                </a:tc>
              </a:tr>
              <a:tr h="602457">
                <a:tc>
                  <a:txBody>
                    <a:bodyPr/>
                    <a:lstStyle/>
                    <a:p>
                      <a:r>
                        <a:rPr lang="en-US" sz="1600" dirty="0" smtClean="0"/>
                        <a:t>4</a:t>
                      </a:r>
                      <a:endParaRPr lang="en-US" sz="1600" dirty="0"/>
                    </a:p>
                  </a:txBody>
                  <a:tcPr/>
                </a:tc>
                <a:tc>
                  <a:txBody>
                    <a:bodyPr/>
                    <a:lstStyle/>
                    <a:p>
                      <a:r>
                        <a:rPr lang="en-US" sz="1600" dirty="0" smtClean="0"/>
                        <a:t>SAP</a:t>
                      </a:r>
                      <a:endParaRPr lang="en-US" sz="1600" dirty="0"/>
                    </a:p>
                  </a:txBody>
                  <a:tcPr/>
                </a:tc>
                <a:tc>
                  <a:txBody>
                    <a:bodyPr/>
                    <a:lstStyle/>
                    <a:p>
                      <a:r>
                        <a:rPr lang="en-US" sz="1600" dirty="0" smtClean="0"/>
                        <a:t>3</a:t>
                      </a:r>
                      <a:endParaRPr lang="en-US" sz="1600" dirty="0"/>
                    </a:p>
                  </a:txBody>
                  <a:tcPr/>
                </a:tc>
                <a:tc>
                  <a:txBody>
                    <a:bodyPr/>
                    <a:lstStyle/>
                    <a:p>
                      <a:r>
                        <a:rPr lang="en-US" sz="1600" dirty="0" smtClean="0"/>
                        <a:t>Ravi</a:t>
                      </a:r>
                      <a:endParaRPr lang="en-US" sz="1600" dirty="0"/>
                    </a:p>
                  </a:txBody>
                  <a:tcPr/>
                </a:tc>
                <a:tc>
                  <a:txBody>
                    <a:bodyPr/>
                    <a:lstStyle/>
                    <a:p>
                      <a:r>
                        <a:rPr lang="en-US" sz="1600" dirty="0" smtClean="0"/>
                        <a:t>3</a:t>
                      </a:r>
                      <a:endParaRPr lang="en-US" sz="1600" dirty="0"/>
                    </a:p>
                  </a:txBody>
                  <a:tcPr/>
                </a:tc>
                <a:tc>
                  <a:txBody>
                    <a:bodyPr/>
                    <a:lstStyle/>
                    <a:p>
                      <a:r>
                        <a:rPr lang="en-US" sz="1600" dirty="0" smtClean="0"/>
                        <a:t>ABAP</a:t>
                      </a:r>
                      <a:endParaRPr lang="en-US" sz="1600" dirty="0"/>
                    </a:p>
                  </a:txBody>
                  <a:tcPr/>
                </a:tc>
              </a:tr>
            </a:tbl>
          </a:graphicData>
        </a:graphic>
      </p:graphicFrame>
      <p:sp>
        <p:nvSpPr>
          <p:cNvPr id="7" name="TextBox 6"/>
          <p:cNvSpPr txBox="1"/>
          <p:nvPr/>
        </p:nvSpPr>
        <p:spPr>
          <a:xfrm>
            <a:off x="685800" y="230535"/>
            <a:ext cx="1011815" cy="400110"/>
          </a:xfrm>
          <a:prstGeom prst="rect">
            <a:avLst/>
          </a:prstGeom>
          <a:noFill/>
        </p:spPr>
        <p:txBody>
          <a:bodyPr wrap="none" rtlCol="0">
            <a:spAutoFit/>
          </a:bodyPr>
          <a:lstStyle/>
          <a:p>
            <a:r>
              <a:rPr lang="en-US" sz="2000" dirty="0" smtClean="0">
                <a:solidFill>
                  <a:srgbClr val="0070C0"/>
                </a:solidFill>
              </a:rPr>
              <a:t>Course</a:t>
            </a:r>
            <a:endParaRPr lang="en-US" sz="2000" dirty="0">
              <a:solidFill>
                <a:srgbClr val="0070C0"/>
              </a:solidFill>
            </a:endParaRPr>
          </a:p>
        </p:txBody>
      </p:sp>
    </p:spTree>
    <p:extLst>
      <p:ext uri="{BB962C8B-B14F-4D97-AF65-F5344CB8AC3E}">
        <p14:creationId xmlns:p14="http://schemas.microsoft.com/office/powerpoint/2010/main" val="29984054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15240"/>
            <a:ext cx="7772400" cy="762000"/>
          </a:xfrm>
        </p:spPr>
        <p:txBody>
          <a:bodyPr/>
          <a:lstStyle/>
          <a:p>
            <a:pPr eaLnBrk="1" hangingPunct="1"/>
            <a:r>
              <a:rPr lang="en-US" dirty="0" smtClean="0"/>
              <a:t>3 NF</a:t>
            </a:r>
          </a:p>
        </p:txBody>
      </p:sp>
      <p:sp>
        <p:nvSpPr>
          <p:cNvPr id="11267" name="Rectangle 3"/>
          <p:cNvSpPr>
            <a:spLocks noGrp="1" noChangeArrowheads="1"/>
          </p:cNvSpPr>
          <p:nvPr>
            <p:ph idx="1"/>
          </p:nvPr>
        </p:nvSpPr>
        <p:spPr>
          <a:xfrm>
            <a:off x="457200" y="1447800"/>
            <a:ext cx="8305800" cy="4572000"/>
          </a:xfrm>
        </p:spPr>
        <p:txBody>
          <a:bodyPr/>
          <a:lstStyle/>
          <a:p>
            <a:r>
              <a:rPr lang="en-US" dirty="0">
                <a:solidFill>
                  <a:schemeClr val="bg2">
                    <a:lumMod val="50000"/>
                  </a:schemeClr>
                </a:solidFill>
              </a:rPr>
              <a:t>Third Normal Form</a:t>
            </a:r>
          </a:p>
          <a:p>
            <a:r>
              <a:rPr lang="en-US" dirty="0">
                <a:solidFill>
                  <a:schemeClr val="bg2">
                    <a:lumMod val="50000"/>
                  </a:schemeClr>
                </a:solidFill>
              </a:rPr>
              <a:t>A table is in 3NF if it is in 2NF and if it has no transitive dependencies of a non-key attribute on the primary key.</a:t>
            </a:r>
          </a:p>
          <a:p>
            <a:r>
              <a:rPr lang="en-US" dirty="0">
                <a:solidFill>
                  <a:schemeClr val="bg2">
                    <a:lumMod val="50000"/>
                  </a:schemeClr>
                </a:solidFill>
              </a:rPr>
              <a:t>Transitive dependencies (A</a:t>
            </a:r>
            <a:r>
              <a:rPr lang="en-US" dirty="0">
                <a:solidFill>
                  <a:schemeClr val="bg2">
                    <a:lumMod val="50000"/>
                  </a:schemeClr>
                </a:solidFill>
                <a:sym typeface="Wingdings" pitchFamily="2" charset="2"/>
              </a:rPr>
              <a:t>B, BC)</a:t>
            </a:r>
            <a:r>
              <a:rPr lang="en-US" dirty="0">
                <a:solidFill>
                  <a:schemeClr val="bg2">
                    <a:lumMod val="50000"/>
                  </a:schemeClr>
                </a:solidFill>
              </a:rPr>
              <a:t>: </a:t>
            </a:r>
            <a:r>
              <a:rPr lang="en-US" dirty="0" smtClean="0">
                <a:solidFill>
                  <a:schemeClr val="bg2">
                    <a:lumMod val="50000"/>
                  </a:schemeClr>
                </a:solidFill>
              </a:rPr>
              <a:t>	</a:t>
            </a:r>
          </a:p>
          <a:p>
            <a:pPr lvl="1"/>
            <a:r>
              <a:rPr lang="en-US" sz="2000" dirty="0">
                <a:solidFill>
                  <a:schemeClr val="bg2">
                    <a:lumMod val="50000"/>
                  </a:schemeClr>
                </a:solidFill>
                <a:ea typeface="+mn-ea"/>
                <a:cs typeface="+mn-cs"/>
              </a:rPr>
              <a:t>Let A, B and C be three attributes or set of attributes. If B is functionally dependent on A and C functionally dependent on B (in other words C is indirectly dependent on A) then C is transitively dependent on A.</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58</a:t>
            </a:fld>
            <a:endParaRPr lang="en-US"/>
          </a:p>
        </p:txBody>
      </p:sp>
    </p:spTree>
    <p:extLst>
      <p:ext uri="{BB962C8B-B14F-4D97-AF65-F5344CB8AC3E}">
        <p14:creationId xmlns:p14="http://schemas.microsoft.com/office/powerpoint/2010/main" val="10484472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Into 3NF</a:t>
            </a:r>
            <a:endParaRPr lang="en-US" dirty="0"/>
          </a:p>
        </p:txBody>
      </p:sp>
      <p:sp>
        <p:nvSpPr>
          <p:cNvPr id="3" name="Content Placeholder 2"/>
          <p:cNvSpPr>
            <a:spLocks noGrp="1"/>
          </p:cNvSpPr>
          <p:nvPr>
            <p:ph idx="1"/>
          </p:nvPr>
        </p:nvSpPr>
        <p:spPr>
          <a:xfrm>
            <a:off x="304800" y="1219200"/>
            <a:ext cx="8686800" cy="4343400"/>
          </a:xfrm>
        </p:spPr>
        <p:txBody>
          <a:bodyPr/>
          <a:lstStyle/>
          <a:p>
            <a:r>
              <a:rPr lang="en-US" dirty="0">
                <a:solidFill>
                  <a:schemeClr val="bg2">
                    <a:lumMod val="50000"/>
                  </a:schemeClr>
                </a:solidFill>
              </a:rPr>
              <a:t>Transitive dependency</a:t>
            </a:r>
            <a:r>
              <a:rPr lang="en-US" dirty="0" smtClean="0">
                <a:solidFill>
                  <a:schemeClr val="bg2">
                    <a:lumMod val="50000"/>
                  </a:schemeClr>
                </a:solidFill>
              </a:rPr>
              <a:t>:</a:t>
            </a:r>
            <a:endParaRPr lang="en-US" dirty="0">
              <a:solidFill>
                <a:schemeClr val="bg2">
                  <a:lumMod val="50000"/>
                </a:schemeClr>
              </a:solidFill>
            </a:endParaRPr>
          </a:p>
          <a:p>
            <a:pPr marL="742950" lvl="2" indent="-342900"/>
            <a:r>
              <a:rPr lang="en-US" sz="2000" dirty="0">
                <a:solidFill>
                  <a:schemeClr val="bg2">
                    <a:lumMod val="50000"/>
                  </a:schemeClr>
                </a:solidFill>
                <a:ea typeface="+mn-ea"/>
                <a:cs typeface="+mn-cs"/>
              </a:rPr>
              <a:t>Student table</a:t>
            </a:r>
          </a:p>
          <a:p>
            <a:pPr marL="1200150" lvl="3" indent="-342900"/>
            <a:r>
              <a:rPr lang="en-US" sz="1800" b="1" kern="1200" dirty="0" err="1">
                <a:solidFill>
                  <a:schemeClr val="tx1"/>
                </a:solidFill>
                <a:latin typeface="Courier New" pitchFamily="49" charset="0"/>
                <a:cs typeface="Courier New" pitchFamily="49" charset="0"/>
              </a:rPr>
              <a:t>StudID</a:t>
            </a:r>
            <a:r>
              <a:rPr lang="en-US" sz="1800" b="1" kern="1200" dirty="0">
                <a:solidFill>
                  <a:schemeClr val="tx1"/>
                </a:solidFill>
                <a:latin typeface="Courier New" pitchFamily="49" charset="0"/>
                <a:cs typeface="Courier New" pitchFamily="49" charset="0"/>
                <a:sym typeface="Wingdings" pitchFamily="2" charset="2"/>
              </a:rPr>
              <a:t> Course No</a:t>
            </a:r>
            <a:endParaRPr lang="en-US" sz="1800" b="1" kern="1200" dirty="0">
              <a:solidFill>
                <a:schemeClr val="tx1"/>
              </a:solidFill>
              <a:latin typeface="Courier New" pitchFamily="49" charset="0"/>
              <a:cs typeface="Courier New" pitchFamily="49" charset="0"/>
            </a:endParaRPr>
          </a:p>
          <a:p>
            <a:pPr marL="1200150" lvl="3" indent="-342900"/>
            <a:r>
              <a:rPr lang="en-US" sz="1800" b="1" kern="1200" dirty="0">
                <a:solidFill>
                  <a:schemeClr val="tx1"/>
                </a:solidFill>
                <a:latin typeface="Courier New" pitchFamily="49" charset="0"/>
                <a:cs typeface="Courier New" pitchFamily="49" charset="0"/>
                <a:sym typeface="Wingdings" pitchFamily="2" charset="2"/>
              </a:rPr>
              <a:t>Course No </a:t>
            </a:r>
            <a:r>
              <a:rPr lang="en-US" sz="1800" b="1" kern="1200" dirty="0">
                <a:solidFill>
                  <a:schemeClr val="tx1"/>
                </a:solidFill>
                <a:latin typeface="Courier New" pitchFamily="49" charset="0"/>
                <a:cs typeface="Courier New" pitchFamily="49" charset="0"/>
              </a:rPr>
              <a:t>Course Name</a:t>
            </a:r>
          </a:p>
          <a:p>
            <a:pPr marL="742950" lvl="2" indent="-342900"/>
            <a:r>
              <a:rPr lang="en-US" sz="2000" dirty="0">
                <a:solidFill>
                  <a:schemeClr val="bg2">
                    <a:lumMod val="50000"/>
                  </a:schemeClr>
                </a:solidFill>
                <a:ea typeface="+mn-ea"/>
                <a:cs typeface="+mn-cs"/>
                <a:sym typeface="Wingdings" pitchFamily="2" charset="2"/>
              </a:rPr>
              <a:t>Course </a:t>
            </a:r>
            <a:r>
              <a:rPr lang="en-US" sz="2000" dirty="0" smtClean="0">
                <a:solidFill>
                  <a:schemeClr val="bg2">
                    <a:lumMod val="50000"/>
                  </a:schemeClr>
                </a:solidFill>
                <a:ea typeface="+mn-ea"/>
                <a:cs typeface="+mn-cs"/>
                <a:sym typeface="Wingdings" pitchFamily="2" charset="2"/>
              </a:rPr>
              <a:t>table</a:t>
            </a:r>
          </a:p>
          <a:p>
            <a:pPr marL="1200150" lvl="3" indent="-342900"/>
            <a:r>
              <a:rPr lang="en-US" sz="1800" b="1" kern="1200" dirty="0" err="1">
                <a:solidFill>
                  <a:schemeClr val="tx1"/>
                </a:solidFill>
                <a:latin typeface="Courier New" pitchFamily="49" charset="0"/>
                <a:cs typeface="Courier New" pitchFamily="49" charset="0"/>
                <a:sym typeface="Wingdings" pitchFamily="2" charset="2"/>
              </a:rPr>
              <a:t>CourseID</a:t>
            </a:r>
            <a:r>
              <a:rPr lang="en-US" sz="1800" b="1" kern="1200" dirty="0">
                <a:solidFill>
                  <a:schemeClr val="tx1"/>
                </a:solidFill>
                <a:latin typeface="Courier New" pitchFamily="49" charset="0"/>
                <a:cs typeface="Courier New" pitchFamily="49" charset="0"/>
                <a:sym typeface="Wingdings" pitchFamily="2" charset="2"/>
              </a:rPr>
              <a:t> </a:t>
            </a:r>
            <a:r>
              <a:rPr lang="en-US" sz="1800" b="1" kern="1200" dirty="0" err="1">
                <a:solidFill>
                  <a:schemeClr val="tx1"/>
                </a:solidFill>
                <a:latin typeface="Courier New" pitchFamily="49" charset="0"/>
                <a:cs typeface="Courier New" pitchFamily="49" charset="0"/>
                <a:sym typeface="Wingdings" pitchFamily="2" charset="2"/>
              </a:rPr>
              <a:t>StaffID</a:t>
            </a:r>
            <a:endParaRPr lang="en-US" sz="1800" b="1" kern="1200" dirty="0">
              <a:solidFill>
                <a:schemeClr val="tx1"/>
              </a:solidFill>
              <a:latin typeface="Courier New" pitchFamily="49" charset="0"/>
              <a:cs typeface="Courier New" pitchFamily="49" charset="0"/>
              <a:sym typeface="Wingdings" pitchFamily="2" charset="2"/>
            </a:endParaRPr>
          </a:p>
          <a:p>
            <a:pPr marL="1200150" lvl="3" indent="-342900"/>
            <a:r>
              <a:rPr lang="en-US" sz="1800" b="1" kern="1200" dirty="0" err="1">
                <a:solidFill>
                  <a:schemeClr val="tx1"/>
                </a:solidFill>
                <a:latin typeface="Courier New" pitchFamily="49" charset="0"/>
                <a:cs typeface="Courier New" pitchFamily="49" charset="0"/>
                <a:sym typeface="Wingdings" pitchFamily="2" charset="2"/>
              </a:rPr>
              <a:t>StaffID</a:t>
            </a:r>
            <a:r>
              <a:rPr lang="en-US" sz="1800" b="1" kern="1200" dirty="0" err="1" smtClean="0">
                <a:solidFill>
                  <a:schemeClr val="tx1"/>
                </a:solidFill>
                <a:latin typeface="Courier New" pitchFamily="49" charset="0"/>
                <a:cs typeface="Courier New" pitchFamily="49" charset="0"/>
                <a:sym typeface="Wingdings" pitchFamily="2" charset="2"/>
              </a:rPr>
              <a:t>StaffName</a:t>
            </a:r>
            <a:endParaRPr lang="en-US" sz="1800" b="1" kern="1200" dirty="0" smtClean="0">
              <a:solidFill>
                <a:schemeClr val="tx1"/>
              </a:solidFill>
              <a:latin typeface="Courier New" pitchFamily="49" charset="0"/>
              <a:cs typeface="Courier New" pitchFamily="49" charset="0"/>
              <a:sym typeface="Wingdings" pitchFamily="2" charset="2"/>
            </a:endParaRPr>
          </a:p>
          <a:p>
            <a:pPr marL="1200150" lvl="3" indent="-342900"/>
            <a:endParaRPr lang="en-US" sz="1800" dirty="0">
              <a:solidFill>
                <a:schemeClr val="bg2">
                  <a:lumMod val="50000"/>
                </a:schemeClr>
              </a:solidFill>
              <a:ea typeface="+mn-ea"/>
              <a:cs typeface="+mn-cs"/>
              <a:sym typeface="Wingdings" pitchFamily="2" charset="2"/>
            </a:endParaRPr>
          </a:p>
          <a:p>
            <a:pPr marL="0" indent="0">
              <a:buNone/>
            </a:pPr>
            <a:r>
              <a:rPr lang="en-US" dirty="0">
                <a:solidFill>
                  <a:schemeClr val="bg2">
                    <a:lumMod val="50000"/>
                  </a:schemeClr>
                </a:solidFill>
                <a:sym typeface="Wingdings" pitchFamily="2" charset="2"/>
              </a:rPr>
              <a:t>	</a:t>
            </a:r>
            <a:r>
              <a:rPr lang="en-US" dirty="0" smtClean="0">
                <a:solidFill>
                  <a:schemeClr val="bg2">
                    <a:lumMod val="50000"/>
                  </a:schemeClr>
                </a:solidFill>
                <a:sym typeface="Wingdings" pitchFamily="2" charset="2"/>
              </a:rPr>
              <a:t>	</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59</a:t>
            </a:fld>
            <a:endParaRPr lang="en-US"/>
          </a:p>
        </p:txBody>
      </p:sp>
      <p:sp>
        <p:nvSpPr>
          <p:cNvPr id="5" name="Rectangle 4"/>
          <p:cNvSpPr/>
          <p:nvPr/>
        </p:nvSpPr>
        <p:spPr>
          <a:xfrm>
            <a:off x="914400" y="4840069"/>
            <a:ext cx="7239000" cy="707886"/>
          </a:xfrm>
          <a:prstGeom prst="rect">
            <a:avLst/>
          </a:prstGeom>
        </p:spPr>
        <p:txBody>
          <a:bodyPr wrap="square">
            <a:spAutoFit/>
          </a:bodyPr>
          <a:lstStyle/>
          <a:p>
            <a:pPr marL="1200150" lvl="3" indent="-342900"/>
            <a:r>
              <a:rPr lang="en-US" sz="2000" i="1" dirty="0" smtClean="0">
                <a:solidFill>
                  <a:srgbClr val="993366"/>
                </a:solidFill>
                <a:sym typeface="Wingdings" pitchFamily="2" charset="2"/>
              </a:rPr>
              <a:t>Do we have transitive dependency between </a:t>
            </a:r>
            <a:r>
              <a:rPr lang="en-US" sz="2000" b="1" i="1" dirty="0" err="1">
                <a:solidFill>
                  <a:srgbClr val="993366"/>
                </a:solidFill>
                <a:latin typeface="Courier New" pitchFamily="49" charset="0"/>
                <a:cs typeface="Courier New" pitchFamily="49" charset="0"/>
                <a:sym typeface="Wingdings" pitchFamily="2" charset="2"/>
              </a:rPr>
              <a:t>courseID</a:t>
            </a:r>
            <a:r>
              <a:rPr lang="en-US" sz="2000" b="1" i="1" dirty="0">
                <a:solidFill>
                  <a:srgbClr val="993366"/>
                </a:solidFill>
                <a:latin typeface="Courier New" pitchFamily="49" charset="0"/>
                <a:cs typeface="Courier New" pitchFamily="49" charset="0"/>
                <a:sym typeface="Wingdings" pitchFamily="2" charset="2"/>
              </a:rPr>
              <a:t> , </a:t>
            </a:r>
            <a:r>
              <a:rPr lang="en-US" sz="2000" b="1" i="1" dirty="0" err="1">
                <a:solidFill>
                  <a:srgbClr val="993366"/>
                </a:solidFill>
                <a:latin typeface="Courier New" pitchFamily="49" charset="0"/>
                <a:cs typeface="Courier New" pitchFamily="49" charset="0"/>
                <a:sym typeface="Wingdings" pitchFamily="2" charset="2"/>
              </a:rPr>
              <a:t>PaperNo</a:t>
            </a:r>
            <a:r>
              <a:rPr lang="en-US" sz="2000" b="1" i="1" dirty="0">
                <a:solidFill>
                  <a:srgbClr val="993366"/>
                </a:solidFill>
                <a:latin typeface="Courier New" pitchFamily="49" charset="0"/>
                <a:cs typeface="Courier New" pitchFamily="49" charset="0"/>
                <a:sym typeface="Wingdings" pitchFamily="2" charset="2"/>
              </a:rPr>
              <a:t> and </a:t>
            </a:r>
            <a:r>
              <a:rPr lang="en-US" sz="2000" b="1" i="1" dirty="0">
                <a:solidFill>
                  <a:srgbClr val="993366"/>
                </a:solidFill>
                <a:latin typeface="Courier New" pitchFamily="49" charset="0"/>
                <a:cs typeface="Courier New" pitchFamily="49" charset="0"/>
              </a:rPr>
              <a:t>Subject Name</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91053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059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With RDBMS, all types of relationships between entities can be </a:t>
            </a:r>
            <a:r>
              <a:rPr lang="en-US" dirty="0" err="1" smtClean="0"/>
              <a:t>be</a:t>
            </a:r>
            <a:r>
              <a:rPr lang="en-US" dirty="0" smtClean="0"/>
              <a:t> realized.</a:t>
            </a:r>
          </a:p>
          <a:p>
            <a:r>
              <a:rPr lang="en-US" dirty="0"/>
              <a:t>Types of relationship</a:t>
            </a:r>
          </a:p>
          <a:p>
            <a:pPr lvl="1"/>
            <a:r>
              <a:rPr lang="en-US" sz="2000" dirty="0">
                <a:ea typeface="+mn-ea"/>
                <a:cs typeface="+mn-cs"/>
              </a:rPr>
              <a:t>One to one: Relationship between </a:t>
            </a:r>
            <a:r>
              <a:rPr lang="en-US" sz="2000" dirty="0" smtClean="0">
                <a:ea typeface="+mn-ea"/>
                <a:cs typeface="+mn-cs"/>
              </a:rPr>
              <a:t>Employee and Permanent Address</a:t>
            </a:r>
          </a:p>
          <a:p>
            <a:pPr lvl="1"/>
            <a:r>
              <a:rPr lang="en-US" sz="2000" dirty="0" smtClean="0">
                <a:ea typeface="+mn-ea"/>
                <a:cs typeface="+mn-cs"/>
              </a:rPr>
              <a:t>One to many: </a:t>
            </a:r>
            <a:r>
              <a:rPr lang="en-US" sz="2000" dirty="0"/>
              <a:t>Relationship between </a:t>
            </a:r>
            <a:r>
              <a:rPr lang="en-US" sz="2000" dirty="0" smtClean="0"/>
              <a:t>Customer and Order</a:t>
            </a:r>
          </a:p>
          <a:p>
            <a:pPr lvl="1"/>
            <a:r>
              <a:rPr lang="en-US" sz="2000" dirty="0" smtClean="0"/>
              <a:t>Many to Many: </a:t>
            </a:r>
            <a:r>
              <a:rPr lang="en-US" sz="2000" dirty="0"/>
              <a:t>Relationship between Customer and </a:t>
            </a:r>
            <a:r>
              <a:rPr lang="en-US" sz="2000" dirty="0" smtClean="0"/>
              <a:t>Bank Account</a:t>
            </a:r>
          </a:p>
          <a:p>
            <a:pPr lvl="1"/>
            <a:endParaRPr lang="en-US" sz="2000" dirty="0"/>
          </a:p>
          <a:p>
            <a:pPr lvl="1"/>
            <a:endParaRPr lang="en-US" sz="2000" dirty="0"/>
          </a:p>
          <a:p>
            <a:pPr lvl="1"/>
            <a:endParaRPr lang="en-US" sz="2000" dirty="0">
              <a:ea typeface="+mn-ea"/>
              <a:cs typeface="+mn-cs"/>
            </a:endParaRPr>
          </a:p>
        </p:txBody>
      </p:sp>
      <p:sp>
        <p:nvSpPr>
          <p:cNvPr id="8" name="Slide Number Placeholder 7"/>
          <p:cNvSpPr>
            <a:spLocks noGrp="1"/>
          </p:cNvSpPr>
          <p:nvPr>
            <p:ph type="sldNum" sz="quarter" idx="12"/>
          </p:nvPr>
        </p:nvSpPr>
        <p:spPr/>
        <p:txBody>
          <a:bodyPr/>
          <a:lstStyle/>
          <a:p>
            <a:pPr>
              <a:defRPr/>
            </a:pPr>
            <a:fld id="{18CC025E-D8DE-43E5-B6D2-407F9B5E6ED4}" type="slidenum">
              <a:rPr lang="en-US" smtClean="0"/>
              <a:pPr>
                <a:defRPr/>
              </a:pPr>
              <a:t>6</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18" y="5562600"/>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71600" y="5562600"/>
            <a:ext cx="6553200" cy="707886"/>
          </a:xfrm>
          <a:prstGeom prst="rect">
            <a:avLst/>
          </a:prstGeom>
          <a:noFill/>
        </p:spPr>
        <p:txBody>
          <a:bodyPr wrap="square" rtlCol="0">
            <a:spAutoFit/>
          </a:bodyPr>
          <a:lstStyle/>
          <a:p>
            <a:r>
              <a:rPr lang="en-US" sz="2000" i="1" dirty="0" smtClean="0">
                <a:solidFill>
                  <a:srgbClr val="990099"/>
                </a:solidFill>
              </a:rPr>
              <a:t>Could you give another example for each of the above relationship?</a:t>
            </a:r>
            <a:endParaRPr lang="en-US" sz="2000" i="1" dirty="0">
              <a:solidFill>
                <a:srgbClr val="990099"/>
              </a:solidFill>
            </a:endParaRPr>
          </a:p>
        </p:txBody>
      </p:sp>
    </p:spTree>
    <p:extLst>
      <p:ext uri="{BB962C8B-B14F-4D97-AF65-F5344CB8AC3E}">
        <p14:creationId xmlns:p14="http://schemas.microsoft.com/office/powerpoint/2010/main" val="3232921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60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25857197"/>
              </p:ext>
            </p:extLst>
          </p:nvPr>
        </p:nvGraphicFramePr>
        <p:xfrm>
          <a:off x="228600" y="228600"/>
          <a:ext cx="4419600" cy="3693160"/>
        </p:xfrm>
        <a:graphic>
          <a:graphicData uri="http://schemas.openxmlformats.org/drawingml/2006/table">
            <a:tbl>
              <a:tblPr firstRow="1" bandRow="1">
                <a:tableStyleId>{B301B821-A1FF-4177-AEE7-76D212191A09}</a:tableStyleId>
              </a:tblPr>
              <a:tblGrid>
                <a:gridCol w="701040"/>
                <a:gridCol w="990600"/>
                <a:gridCol w="990600"/>
                <a:gridCol w="822960"/>
                <a:gridCol w="914400"/>
              </a:tblGrid>
              <a:tr h="141561">
                <a:tc>
                  <a:txBody>
                    <a:bodyPr/>
                    <a:lstStyle/>
                    <a:p>
                      <a:r>
                        <a:rPr lang="en-US" sz="1600" u="sng" kern="1200" dirty="0" smtClean="0">
                          <a:solidFill>
                            <a:schemeClr val="tx1"/>
                          </a:solidFill>
                        </a:rPr>
                        <a:t>Stud Id</a:t>
                      </a:r>
                      <a:endParaRPr lang="en-US" sz="1600" b="1" u="sng" kern="1200" dirty="0">
                        <a:solidFill>
                          <a:schemeClr val="tx1"/>
                        </a:solidFill>
                        <a:latin typeface="Courier New" pitchFamily="49" charset="0"/>
                        <a:ea typeface="+mn-ea"/>
                        <a:cs typeface="Courier New" pitchFamily="49" charset="0"/>
                      </a:endParaRPr>
                    </a:p>
                  </a:txBody>
                  <a:tcPr/>
                </a:tc>
                <a:tc>
                  <a:txBody>
                    <a:bodyPr/>
                    <a:lstStyle/>
                    <a:p>
                      <a:r>
                        <a:rPr lang="en-US" sz="1600" dirty="0" smtClean="0">
                          <a:solidFill>
                            <a:schemeClr val="tx1"/>
                          </a:solidFill>
                        </a:rPr>
                        <a:t>Stud Name</a:t>
                      </a:r>
                      <a:endParaRPr lang="en-US" sz="1600" dirty="0">
                        <a:solidFill>
                          <a:schemeClr val="tx1"/>
                        </a:solidFill>
                      </a:endParaRPr>
                    </a:p>
                  </a:txBody>
                  <a:tcPr/>
                </a:tc>
                <a:tc>
                  <a:txBody>
                    <a:bodyPr/>
                    <a:lstStyle/>
                    <a:p>
                      <a:r>
                        <a:rPr lang="en-US" sz="1600" u="sng" dirty="0" smtClean="0">
                          <a:solidFill>
                            <a:schemeClr val="tx1"/>
                          </a:solidFill>
                        </a:rPr>
                        <a:t>Course No</a:t>
                      </a:r>
                      <a:endParaRPr lang="en-US" sz="1600" u="sng" dirty="0">
                        <a:solidFill>
                          <a:schemeClr val="tx1"/>
                        </a:solidFill>
                      </a:endParaRPr>
                    </a:p>
                  </a:txBody>
                  <a:tcPr/>
                </a:tc>
                <a:tc>
                  <a:txBody>
                    <a:bodyPr/>
                    <a:lstStyle/>
                    <a:p>
                      <a:r>
                        <a:rPr lang="en-US" sz="1600" u="sng" dirty="0" err="1" smtClean="0">
                          <a:solidFill>
                            <a:schemeClr val="tx1"/>
                          </a:solidFill>
                        </a:rPr>
                        <a:t>PaperNo</a:t>
                      </a:r>
                      <a:endParaRPr lang="en-US" sz="1600" u="sng" dirty="0">
                        <a:solidFill>
                          <a:schemeClr val="tx1"/>
                        </a:solidFill>
                      </a:endParaRPr>
                    </a:p>
                  </a:txBody>
                  <a:tcPr/>
                </a:tc>
                <a:tc>
                  <a:txBody>
                    <a:bodyPr/>
                    <a:lstStyle/>
                    <a:p>
                      <a:pPr marL="0" algn="l" defTabSz="914400" rtl="0" eaLnBrk="1" latinLnBrk="0" hangingPunct="1"/>
                      <a:r>
                        <a:rPr lang="en-US" sz="1600" kern="1200" dirty="0" smtClean="0">
                          <a:solidFill>
                            <a:schemeClr val="tx1"/>
                          </a:solidFill>
                        </a:rPr>
                        <a:t>Grade</a:t>
                      </a:r>
                      <a:endParaRPr lang="en-US" sz="1600" b="1" kern="1200" dirty="0">
                        <a:solidFill>
                          <a:schemeClr val="tx1"/>
                        </a:solidFill>
                        <a:latin typeface="Courier New" pitchFamily="49" charset="0"/>
                        <a:ea typeface="+mn-ea"/>
                        <a:cs typeface="Courier New" pitchFamily="49" charset="0"/>
                      </a:endParaRPr>
                    </a:p>
                  </a:txBody>
                  <a:tcPr/>
                </a:tc>
              </a:tr>
              <a:tr h="506984">
                <a:tc>
                  <a:txBody>
                    <a:bodyPr/>
                    <a:lstStyle/>
                    <a:p>
                      <a:r>
                        <a:rPr lang="en-US" sz="1600" dirty="0" smtClean="0"/>
                        <a:t>1</a:t>
                      </a:r>
                      <a:endParaRPr lang="en-US" sz="1600" dirty="0"/>
                    </a:p>
                  </a:txBody>
                  <a:tcPr/>
                </a:tc>
                <a:tc>
                  <a:txBody>
                    <a:bodyPr/>
                    <a:lstStyle/>
                    <a:p>
                      <a:r>
                        <a:rPr lang="en-US" sz="1600" dirty="0" err="1" smtClean="0"/>
                        <a:t>Sita</a:t>
                      </a:r>
                      <a:endParaRPr lang="en-US" sz="1600" dirty="0"/>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r>
                        <a:rPr lang="en-US" sz="1600" dirty="0" smtClean="0"/>
                        <a:t>A</a:t>
                      </a:r>
                      <a:endParaRPr lang="en-US" sz="1600" dirty="0"/>
                    </a:p>
                  </a:txBody>
                  <a:tcPr/>
                </a:tc>
              </a:tr>
              <a:tr h="506984">
                <a:tc>
                  <a:txBody>
                    <a:bodyPr/>
                    <a:lstStyle/>
                    <a:p>
                      <a:r>
                        <a:rPr lang="en-US" sz="1600" dirty="0" smtClean="0"/>
                        <a:t>1</a:t>
                      </a:r>
                      <a:endParaRPr lang="en-US" sz="1600" dirty="0"/>
                    </a:p>
                  </a:txBody>
                  <a:tcPr/>
                </a:tc>
                <a:tc>
                  <a:txBody>
                    <a:bodyPr/>
                    <a:lstStyle/>
                    <a:p>
                      <a:r>
                        <a:rPr lang="en-US" sz="1600" dirty="0" err="1" smtClean="0"/>
                        <a:t>Sita</a:t>
                      </a:r>
                      <a:endParaRPr lang="en-US" sz="1600" dirty="0"/>
                    </a:p>
                  </a:txBody>
                  <a:tcPr/>
                </a:tc>
                <a:tc>
                  <a:txBody>
                    <a:bodyPr/>
                    <a:lstStyle/>
                    <a:p>
                      <a:r>
                        <a:rPr lang="en-US" sz="1600" dirty="0" smtClean="0"/>
                        <a:t>2</a:t>
                      </a:r>
                      <a:endParaRPr lang="en-US" sz="1600" dirty="0"/>
                    </a:p>
                  </a:txBody>
                  <a:tcPr/>
                </a:tc>
                <a:tc>
                  <a:txBody>
                    <a:bodyPr/>
                    <a:lstStyle/>
                    <a:p>
                      <a:r>
                        <a:rPr lang="en-US" sz="1600" dirty="0" smtClean="0"/>
                        <a:t>2</a:t>
                      </a:r>
                      <a:endParaRPr lang="en-US" sz="1600" dirty="0"/>
                    </a:p>
                  </a:txBody>
                  <a:tcPr/>
                </a:tc>
                <a:tc>
                  <a:txBody>
                    <a:bodyPr/>
                    <a:lstStyle/>
                    <a:p>
                      <a:r>
                        <a:rPr lang="en-US" sz="1600" dirty="0" smtClean="0"/>
                        <a:t>A</a:t>
                      </a:r>
                      <a:endParaRPr lang="en-US" sz="1600" dirty="0"/>
                    </a:p>
                  </a:txBody>
                  <a:tcPr/>
                </a:tc>
              </a:tr>
              <a:tr h="506984">
                <a:tc>
                  <a:txBody>
                    <a:bodyPr/>
                    <a:lstStyle/>
                    <a:p>
                      <a:r>
                        <a:rPr lang="en-US" sz="1600" dirty="0" smtClean="0"/>
                        <a:t>2</a:t>
                      </a:r>
                      <a:endParaRPr lang="en-US" sz="1600" dirty="0"/>
                    </a:p>
                  </a:txBody>
                  <a:tcPr/>
                </a:tc>
                <a:tc>
                  <a:txBody>
                    <a:bodyPr/>
                    <a:lstStyle/>
                    <a:p>
                      <a:r>
                        <a:rPr lang="en-US" sz="1600" dirty="0" smtClean="0"/>
                        <a:t>Jay</a:t>
                      </a:r>
                      <a:endParaRPr lang="en-US" sz="1600" dirty="0"/>
                    </a:p>
                  </a:txBody>
                  <a:tcPr/>
                </a:tc>
                <a:tc>
                  <a:txBody>
                    <a:bodyPr/>
                    <a:lstStyle/>
                    <a:p>
                      <a:r>
                        <a:rPr lang="en-US" sz="1600" dirty="0" smtClean="0"/>
                        <a:t>2</a:t>
                      </a:r>
                      <a:endParaRPr lang="en-US" sz="1600" dirty="0"/>
                    </a:p>
                  </a:txBody>
                  <a:tcPr/>
                </a:tc>
                <a:tc>
                  <a:txBody>
                    <a:bodyPr/>
                    <a:lstStyle/>
                    <a:p>
                      <a:r>
                        <a:rPr lang="en-US" sz="1600" dirty="0" smtClean="0"/>
                        <a:t>1</a:t>
                      </a:r>
                      <a:endParaRPr lang="en-US" sz="1600" dirty="0"/>
                    </a:p>
                  </a:txBody>
                  <a:tcPr/>
                </a:tc>
                <a:tc>
                  <a:txBody>
                    <a:bodyPr/>
                    <a:lstStyle/>
                    <a:p>
                      <a:r>
                        <a:rPr lang="en-US" sz="1600" dirty="0" smtClean="0"/>
                        <a:t>B</a:t>
                      </a:r>
                      <a:endParaRPr lang="en-US" sz="1600" dirty="0"/>
                    </a:p>
                  </a:txBody>
                  <a:tcPr/>
                </a:tc>
              </a:tr>
              <a:tr h="506984">
                <a:tc>
                  <a:txBody>
                    <a:bodyPr/>
                    <a:lstStyle/>
                    <a:p>
                      <a:r>
                        <a:rPr lang="en-US" sz="1600" dirty="0" smtClean="0"/>
                        <a:t>3</a:t>
                      </a:r>
                      <a:endParaRPr lang="en-US" sz="1600" dirty="0"/>
                    </a:p>
                  </a:txBody>
                  <a:tcPr/>
                </a:tc>
                <a:tc>
                  <a:txBody>
                    <a:bodyPr/>
                    <a:lstStyle/>
                    <a:p>
                      <a:r>
                        <a:rPr lang="en-US" sz="1600" dirty="0" smtClean="0"/>
                        <a:t>Mani</a:t>
                      </a:r>
                      <a:endParaRPr lang="en-US" sz="1600" dirty="0"/>
                    </a:p>
                  </a:txBody>
                  <a:tcPr/>
                </a:tc>
                <a:tc>
                  <a:txBody>
                    <a:bodyPr/>
                    <a:lstStyle/>
                    <a:p>
                      <a:r>
                        <a:rPr lang="en-US" sz="1600" dirty="0" smtClean="0"/>
                        <a:t>3</a:t>
                      </a:r>
                      <a:endParaRPr lang="en-US" sz="1600" dirty="0"/>
                    </a:p>
                  </a:txBody>
                  <a:tcPr/>
                </a:tc>
                <a:tc>
                  <a:txBody>
                    <a:bodyPr/>
                    <a:lstStyle/>
                    <a:p>
                      <a:r>
                        <a:rPr lang="en-US" sz="1600" dirty="0" smtClean="0"/>
                        <a:t>1</a:t>
                      </a:r>
                      <a:endParaRPr lang="en-US" sz="1600" dirty="0"/>
                    </a:p>
                  </a:txBody>
                  <a:tcPr/>
                </a:tc>
                <a:tc>
                  <a:txBody>
                    <a:bodyPr/>
                    <a:lstStyle/>
                    <a:p>
                      <a:r>
                        <a:rPr lang="en-US" sz="1600" dirty="0" smtClean="0"/>
                        <a:t>A</a:t>
                      </a:r>
                      <a:endParaRPr lang="en-US" sz="1600" dirty="0"/>
                    </a:p>
                  </a:txBody>
                  <a:tcPr/>
                </a:tc>
              </a:tr>
              <a:tr h="568823">
                <a:tc>
                  <a:txBody>
                    <a:bodyPr/>
                    <a:lstStyle/>
                    <a:p>
                      <a:r>
                        <a:rPr lang="en-US" sz="1600" dirty="0" smtClean="0"/>
                        <a:t>4</a:t>
                      </a:r>
                      <a:endParaRPr lang="en-US" sz="1600" dirty="0"/>
                    </a:p>
                  </a:txBody>
                  <a:tcPr/>
                </a:tc>
                <a:tc>
                  <a:txBody>
                    <a:bodyPr/>
                    <a:lstStyle/>
                    <a:p>
                      <a:r>
                        <a:rPr lang="en-US" sz="1600" dirty="0" smtClean="0"/>
                        <a:t>Kim</a:t>
                      </a:r>
                      <a:endParaRPr lang="en-US" sz="1600" dirty="0"/>
                    </a:p>
                  </a:txBody>
                  <a:tcPr/>
                </a:tc>
                <a:tc>
                  <a:txBody>
                    <a:bodyPr/>
                    <a:lstStyle/>
                    <a:p>
                      <a:r>
                        <a:rPr lang="en-US" sz="1600" dirty="0" smtClean="0"/>
                        <a:t>4</a:t>
                      </a:r>
                      <a:endParaRPr lang="en-US" sz="1600" dirty="0"/>
                    </a:p>
                  </a:txBody>
                  <a:tcPr/>
                </a:tc>
                <a:tc>
                  <a:txBody>
                    <a:bodyPr/>
                    <a:lstStyle/>
                    <a:p>
                      <a:r>
                        <a:rPr lang="en-US" sz="1600" dirty="0" smtClean="0"/>
                        <a:t>3</a:t>
                      </a:r>
                      <a:endParaRPr lang="en-US" sz="1600" dirty="0"/>
                    </a:p>
                  </a:txBody>
                  <a:tcPr/>
                </a:tc>
                <a:tc>
                  <a:txBody>
                    <a:bodyPr/>
                    <a:lstStyle/>
                    <a:p>
                      <a:r>
                        <a:rPr lang="en-US" sz="1600" dirty="0" smtClean="0"/>
                        <a:t>B</a:t>
                      </a:r>
                    </a:p>
                    <a:p>
                      <a:endParaRPr lang="en-US" sz="1600" dirty="0"/>
                    </a:p>
                  </a:txBody>
                  <a:tcPr/>
                </a:tc>
              </a:tr>
              <a:tr h="506984">
                <a:tc>
                  <a:txBody>
                    <a:bodyPr/>
                    <a:lstStyle/>
                    <a:p>
                      <a:r>
                        <a:rPr lang="en-US" sz="1600" dirty="0" smtClean="0"/>
                        <a:t>5</a:t>
                      </a:r>
                      <a:endParaRPr lang="en-US" sz="1600" dirty="0"/>
                    </a:p>
                  </a:txBody>
                  <a:tcPr/>
                </a:tc>
                <a:tc>
                  <a:txBody>
                    <a:bodyPr/>
                    <a:lstStyle/>
                    <a:p>
                      <a:r>
                        <a:rPr lang="en-US" sz="1600" dirty="0" smtClean="0"/>
                        <a:t>Ram</a:t>
                      </a:r>
                      <a:endParaRPr lang="en-US" sz="1600" dirty="0"/>
                    </a:p>
                  </a:txBody>
                  <a:tcPr/>
                </a:tc>
                <a:tc>
                  <a:txBody>
                    <a:bodyPr/>
                    <a:lstStyle/>
                    <a:p>
                      <a:r>
                        <a:rPr lang="en-US" sz="1600" dirty="0" smtClean="0"/>
                        <a:t>4</a:t>
                      </a:r>
                      <a:endParaRPr lang="en-US" sz="1600" dirty="0"/>
                    </a:p>
                  </a:txBody>
                  <a:tcPr/>
                </a:tc>
                <a:tc>
                  <a:txBody>
                    <a:bodyPr/>
                    <a:lstStyle/>
                    <a:p>
                      <a:r>
                        <a:rPr lang="en-US" sz="1600" dirty="0" smtClean="0"/>
                        <a:t>3</a:t>
                      </a:r>
                      <a:endParaRPr lang="en-US" sz="1600" dirty="0"/>
                    </a:p>
                  </a:txBody>
                  <a:tcPr/>
                </a:tc>
                <a:tc>
                  <a:txBody>
                    <a:bodyPr/>
                    <a:lstStyle/>
                    <a:p>
                      <a:r>
                        <a:rPr lang="en-US" sz="1600" dirty="0" smtClean="0"/>
                        <a:t>A</a:t>
                      </a:r>
                      <a:endParaRPr lang="en-US" sz="16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2361225"/>
              </p:ext>
            </p:extLst>
          </p:nvPr>
        </p:nvGraphicFramePr>
        <p:xfrm>
          <a:off x="4800600" y="228600"/>
          <a:ext cx="3276600" cy="3175879"/>
        </p:xfrm>
        <a:graphic>
          <a:graphicData uri="http://schemas.openxmlformats.org/drawingml/2006/table">
            <a:tbl>
              <a:tblPr firstRow="1" bandRow="1">
                <a:tableStyleId>{B301B821-A1FF-4177-AEE7-76D212191A09}</a:tableStyleId>
              </a:tblPr>
              <a:tblGrid>
                <a:gridCol w="990600"/>
                <a:gridCol w="822960"/>
                <a:gridCol w="1463040"/>
              </a:tblGrid>
              <a:tr h="121920">
                <a:tc>
                  <a:txBody>
                    <a:bodyPr/>
                    <a:lstStyle/>
                    <a:p>
                      <a:r>
                        <a:rPr lang="en-US" sz="1600" u="sng" dirty="0" smtClean="0">
                          <a:solidFill>
                            <a:schemeClr val="tx1"/>
                          </a:solidFill>
                        </a:rPr>
                        <a:t>Course No</a:t>
                      </a:r>
                      <a:endParaRPr lang="en-US" sz="1600" u="sng" dirty="0">
                        <a:solidFill>
                          <a:schemeClr val="tx1"/>
                        </a:solidFill>
                      </a:endParaRPr>
                    </a:p>
                  </a:txBody>
                  <a:tcPr/>
                </a:tc>
                <a:tc>
                  <a:txBody>
                    <a:bodyPr/>
                    <a:lstStyle/>
                    <a:p>
                      <a:r>
                        <a:rPr lang="en-US" sz="1600" u="sng" dirty="0" err="1" smtClean="0">
                          <a:solidFill>
                            <a:schemeClr val="tx1"/>
                          </a:solidFill>
                        </a:rPr>
                        <a:t>PaperNo</a:t>
                      </a:r>
                      <a:endParaRPr lang="en-US" sz="1600" u="sng" dirty="0">
                        <a:solidFill>
                          <a:schemeClr val="tx1"/>
                        </a:solidFill>
                      </a:endParaRPr>
                    </a:p>
                  </a:txBody>
                  <a:tcPr/>
                </a:tc>
                <a:tc>
                  <a:txBody>
                    <a:bodyPr/>
                    <a:lstStyle/>
                    <a:p>
                      <a:pPr marL="0" algn="l" defTabSz="914400" rtl="0" eaLnBrk="1" latinLnBrk="0" hangingPunct="1"/>
                      <a:r>
                        <a:rPr lang="en-US" sz="1600" kern="1200" dirty="0" smtClean="0">
                          <a:solidFill>
                            <a:schemeClr val="tx1"/>
                          </a:solidFill>
                        </a:rPr>
                        <a:t>Subject Name</a:t>
                      </a:r>
                      <a:endParaRPr lang="en-US" sz="1600" b="1" kern="1200" dirty="0">
                        <a:solidFill>
                          <a:schemeClr val="tx1"/>
                        </a:solidFill>
                        <a:latin typeface="Courier New" pitchFamily="49" charset="0"/>
                        <a:ea typeface="+mn-ea"/>
                        <a:cs typeface="Courier New" pitchFamily="49" charset="0"/>
                      </a:endParaRPr>
                    </a:p>
                  </a:txBody>
                  <a:tcPr/>
                </a:tc>
              </a:tr>
              <a:tr h="506984">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r>
                        <a:rPr lang="en-US" sz="1600" dirty="0" smtClean="0"/>
                        <a:t>Java</a:t>
                      </a:r>
                      <a:endParaRPr lang="en-US" sz="1600" dirty="0"/>
                    </a:p>
                  </a:txBody>
                  <a:tcPr/>
                </a:tc>
              </a:tr>
              <a:tr h="506984">
                <a:tc>
                  <a:txBody>
                    <a:bodyPr/>
                    <a:lstStyle/>
                    <a:p>
                      <a:r>
                        <a:rPr lang="en-US" sz="1600" dirty="0" smtClean="0"/>
                        <a:t>2</a:t>
                      </a:r>
                      <a:endParaRPr lang="en-US" sz="1600" dirty="0"/>
                    </a:p>
                  </a:txBody>
                  <a:tcPr/>
                </a:tc>
                <a:tc>
                  <a:txBody>
                    <a:bodyPr/>
                    <a:lstStyle/>
                    <a:p>
                      <a:r>
                        <a:rPr lang="en-US" sz="1600" dirty="0" smtClean="0"/>
                        <a:t>2</a:t>
                      </a:r>
                      <a:endParaRPr lang="en-US" sz="1600" dirty="0"/>
                    </a:p>
                  </a:txBody>
                  <a:tcPr/>
                </a:tc>
                <a:tc>
                  <a:txBody>
                    <a:bodyPr/>
                    <a:lstStyle/>
                    <a:p>
                      <a:r>
                        <a:rPr lang="en-US" sz="1600" dirty="0" smtClean="0"/>
                        <a:t>Web</a:t>
                      </a:r>
                      <a:endParaRPr lang="en-US" sz="1600" dirty="0"/>
                    </a:p>
                  </a:txBody>
                  <a:tcPr/>
                </a:tc>
              </a:tr>
              <a:tr h="506984">
                <a:tc>
                  <a:txBody>
                    <a:bodyPr/>
                    <a:lstStyle/>
                    <a:p>
                      <a:r>
                        <a:rPr lang="en-US" sz="1600" dirty="0" smtClean="0"/>
                        <a:t>2</a:t>
                      </a:r>
                      <a:endParaRPr lang="en-US" sz="1600" dirty="0"/>
                    </a:p>
                  </a:txBody>
                  <a:tcPr/>
                </a:tc>
                <a:tc>
                  <a:txBody>
                    <a:bodyPr/>
                    <a:lstStyle/>
                    <a:p>
                      <a:r>
                        <a:rPr lang="en-US" sz="1600" dirty="0" smtClean="0"/>
                        <a:t>1</a:t>
                      </a:r>
                      <a:endParaRPr lang="en-US" sz="1600" dirty="0"/>
                    </a:p>
                  </a:txBody>
                  <a:tcPr/>
                </a:tc>
                <a:tc>
                  <a:txBody>
                    <a:bodyPr/>
                    <a:lstStyle/>
                    <a:p>
                      <a:r>
                        <a:rPr lang="en-US" sz="1600" dirty="0" smtClean="0"/>
                        <a:t>C#</a:t>
                      </a:r>
                      <a:endParaRPr lang="en-US" sz="1600" dirty="0"/>
                    </a:p>
                  </a:txBody>
                  <a:tcPr/>
                </a:tc>
              </a:tr>
              <a:tr h="506984">
                <a:tc>
                  <a:txBody>
                    <a:bodyPr/>
                    <a:lstStyle/>
                    <a:p>
                      <a:r>
                        <a:rPr lang="en-US" sz="1600" dirty="0" smtClean="0"/>
                        <a:t>3</a:t>
                      </a:r>
                      <a:endParaRPr lang="en-US" sz="1600" dirty="0"/>
                    </a:p>
                  </a:txBody>
                  <a:tcPr/>
                </a:tc>
                <a:tc>
                  <a:txBody>
                    <a:bodyPr/>
                    <a:lstStyle/>
                    <a:p>
                      <a:r>
                        <a:rPr lang="en-US" sz="1600" dirty="0" smtClean="0"/>
                        <a:t>2</a:t>
                      </a:r>
                      <a:endParaRPr lang="en-US" sz="1600" dirty="0"/>
                    </a:p>
                  </a:txBody>
                  <a:tcPr/>
                </a:tc>
                <a:tc>
                  <a:txBody>
                    <a:bodyPr/>
                    <a:lstStyle/>
                    <a:p>
                      <a:r>
                        <a:rPr lang="en-US" sz="1600" dirty="0" smtClean="0"/>
                        <a:t>ASP.NET</a:t>
                      </a:r>
                      <a:endParaRPr lang="en-US" sz="1600" dirty="0"/>
                    </a:p>
                  </a:txBody>
                  <a:tcPr/>
                </a:tc>
              </a:tr>
              <a:tr h="568823">
                <a:tc>
                  <a:txBody>
                    <a:bodyPr/>
                    <a:lstStyle/>
                    <a:p>
                      <a:r>
                        <a:rPr lang="en-US" sz="1600" dirty="0" smtClean="0"/>
                        <a:t>4</a:t>
                      </a:r>
                      <a:endParaRPr lang="en-US" sz="1600" dirty="0"/>
                    </a:p>
                  </a:txBody>
                  <a:tcPr/>
                </a:tc>
                <a:tc>
                  <a:txBody>
                    <a:bodyPr/>
                    <a:lstStyle/>
                    <a:p>
                      <a:r>
                        <a:rPr lang="en-US" sz="1600" dirty="0" smtClean="0"/>
                        <a:t>3</a:t>
                      </a:r>
                      <a:endParaRPr lang="en-US" sz="1600" dirty="0"/>
                    </a:p>
                  </a:txBody>
                  <a:tcPr/>
                </a:tc>
                <a:tc>
                  <a:txBody>
                    <a:bodyPr/>
                    <a:lstStyle/>
                    <a:p>
                      <a:r>
                        <a:rPr lang="en-US" sz="1600" dirty="0" smtClean="0"/>
                        <a:t>ABAP</a:t>
                      </a:r>
                      <a:endParaRPr lang="en-US" sz="16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43601196"/>
              </p:ext>
            </p:extLst>
          </p:nvPr>
        </p:nvGraphicFramePr>
        <p:xfrm>
          <a:off x="5867400" y="3581400"/>
          <a:ext cx="2057400" cy="2668895"/>
        </p:xfrm>
        <a:graphic>
          <a:graphicData uri="http://schemas.openxmlformats.org/drawingml/2006/table">
            <a:tbl>
              <a:tblPr firstRow="1" bandRow="1">
                <a:tableStyleId>{B301B821-A1FF-4177-AEE7-76D212191A09}</a:tableStyleId>
              </a:tblPr>
              <a:tblGrid>
                <a:gridCol w="990600"/>
                <a:gridCol w="1066800"/>
              </a:tblGrid>
              <a:tr h="121920">
                <a:tc>
                  <a:txBody>
                    <a:bodyPr/>
                    <a:lstStyle/>
                    <a:p>
                      <a:r>
                        <a:rPr lang="en-US" sz="1600" u="sng" dirty="0" smtClean="0">
                          <a:solidFill>
                            <a:schemeClr val="tx1"/>
                          </a:solidFill>
                        </a:rPr>
                        <a:t>Course No</a:t>
                      </a:r>
                      <a:endParaRPr lang="en-US" sz="1600" u="sng" dirty="0">
                        <a:solidFill>
                          <a:schemeClr val="tx1"/>
                        </a:solidFill>
                      </a:endParaRPr>
                    </a:p>
                  </a:txBody>
                  <a:tcPr/>
                </a:tc>
                <a:tc>
                  <a:txBody>
                    <a:bodyPr/>
                    <a:lstStyle/>
                    <a:p>
                      <a:r>
                        <a:rPr lang="en-US" sz="1600" dirty="0" smtClean="0">
                          <a:solidFill>
                            <a:schemeClr val="tx1"/>
                          </a:solidFill>
                        </a:rPr>
                        <a:t>Course Name</a:t>
                      </a:r>
                      <a:endParaRPr lang="en-US" sz="1600" dirty="0">
                        <a:solidFill>
                          <a:schemeClr val="tx1"/>
                        </a:solidFill>
                      </a:endParaRPr>
                    </a:p>
                  </a:txBody>
                  <a:tcPr/>
                </a:tc>
              </a:tr>
              <a:tr h="506984">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r>
              <a:tr h="506984">
                <a:tc>
                  <a:txBody>
                    <a:bodyPr/>
                    <a:lstStyle/>
                    <a:p>
                      <a:r>
                        <a:rPr lang="en-US" sz="1600" dirty="0" smtClean="0"/>
                        <a:t>2</a:t>
                      </a:r>
                      <a:endParaRPr lang="en-US" sz="1600" dirty="0"/>
                    </a:p>
                  </a:txBody>
                  <a:tcPr/>
                </a:tc>
                <a:tc>
                  <a:txBody>
                    <a:bodyPr/>
                    <a:lstStyle/>
                    <a:p>
                      <a:r>
                        <a:rPr lang="en-US" sz="1600" dirty="0" smtClean="0"/>
                        <a:t>.NET</a:t>
                      </a:r>
                      <a:endParaRPr lang="en-US" sz="1600" dirty="0"/>
                    </a:p>
                  </a:txBody>
                  <a:tcPr/>
                </a:tc>
              </a:tr>
              <a:tr h="506984">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.NET</a:t>
                      </a:r>
                    </a:p>
                  </a:txBody>
                  <a:tcPr/>
                </a:tc>
              </a:tr>
              <a:tr h="568823">
                <a:tc>
                  <a:txBody>
                    <a:bodyPr/>
                    <a:lstStyle/>
                    <a:p>
                      <a:r>
                        <a:rPr lang="en-US" sz="1600" dirty="0" smtClean="0"/>
                        <a:t>4</a:t>
                      </a:r>
                      <a:endParaRPr lang="en-US" sz="1600" dirty="0"/>
                    </a:p>
                  </a:txBody>
                  <a:tcPr/>
                </a:tc>
                <a:tc>
                  <a:txBody>
                    <a:bodyPr/>
                    <a:lstStyle/>
                    <a:p>
                      <a:r>
                        <a:rPr lang="en-US" sz="1600" dirty="0" smtClean="0"/>
                        <a:t>SAP</a:t>
                      </a:r>
                      <a:endParaRPr lang="en-US" sz="1600" dirty="0"/>
                    </a:p>
                  </a:txBody>
                  <a:tcPr/>
                </a:tc>
              </a:tr>
            </a:tbl>
          </a:graphicData>
        </a:graphic>
      </p:graphicFrame>
    </p:spTree>
    <p:extLst>
      <p:ext uri="{BB962C8B-B14F-4D97-AF65-F5344CB8AC3E}">
        <p14:creationId xmlns:p14="http://schemas.microsoft.com/office/powerpoint/2010/main" val="23150546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A978005-0B46-4EB8-BF5A-0F5A6AFDD8F4}" type="slidenum">
              <a:rPr lang="en-US" smtClean="0"/>
              <a:pPr>
                <a:defRPr/>
              </a:pPr>
              <a:t>61</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13970749"/>
              </p:ext>
            </p:extLst>
          </p:nvPr>
        </p:nvGraphicFramePr>
        <p:xfrm>
          <a:off x="457200" y="381000"/>
          <a:ext cx="5505225" cy="3723803"/>
        </p:xfrm>
        <a:graphic>
          <a:graphicData uri="http://schemas.openxmlformats.org/drawingml/2006/table">
            <a:tbl>
              <a:tblPr firstRow="1" bandRow="1">
                <a:tableStyleId>{5C22544A-7EE6-4342-B048-85BDC9FD1C3A}</a:tableStyleId>
              </a:tblPr>
              <a:tblGrid>
                <a:gridCol w="1037216"/>
                <a:gridCol w="1117002"/>
                <a:gridCol w="957431"/>
                <a:gridCol w="1196788"/>
                <a:gridCol w="1196788"/>
              </a:tblGrid>
              <a:tr h="711518">
                <a:tc>
                  <a:txBody>
                    <a:bodyPr/>
                    <a:lstStyle/>
                    <a:p>
                      <a:r>
                        <a:rPr lang="en-US" sz="1600" b="1" u="sng" dirty="0" smtClean="0">
                          <a:solidFill>
                            <a:schemeClr val="tx1"/>
                          </a:solidFill>
                          <a:latin typeface="Courier New" pitchFamily="49" charset="0"/>
                          <a:cs typeface="Courier New" pitchFamily="49" charset="0"/>
                        </a:rPr>
                        <a:t>Course No</a:t>
                      </a:r>
                      <a:endParaRPr lang="en-US" sz="1600" u="sng" dirty="0"/>
                    </a:p>
                  </a:txBody>
                  <a:tcPr/>
                </a:tc>
                <a:tc>
                  <a:txBody>
                    <a:bodyPr/>
                    <a:lstStyle/>
                    <a:p>
                      <a:r>
                        <a:rPr lang="en-US" sz="1600" b="1" dirty="0" smtClean="0">
                          <a:solidFill>
                            <a:schemeClr val="tx1"/>
                          </a:solidFill>
                          <a:latin typeface="Courier New" pitchFamily="49" charset="0"/>
                          <a:cs typeface="Courier New" pitchFamily="49" charset="0"/>
                        </a:rPr>
                        <a:t>Course Name</a:t>
                      </a:r>
                      <a:endParaRPr lang="en-US" sz="1600" dirty="0"/>
                    </a:p>
                  </a:txBody>
                  <a:tcPr/>
                </a:tc>
                <a:tc>
                  <a:txBody>
                    <a:bodyPr/>
                    <a:lstStyle/>
                    <a:p>
                      <a:r>
                        <a:rPr lang="en-US" sz="1600" b="1" u="sng" dirty="0" smtClean="0">
                          <a:solidFill>
                            <a:schemeClr val="tx1"/>
                          </a:solidFill>
                          <a:latin typeface="Courier New" pitchFamily="49" charset="0"/>
                          <a:cs typeface="Courier New" pitchFamily="49" charset="0"/>
                        </a:rPr>
                        <a:t>Staff ID</a:t>
                      </a:r>
                      <a:endParaRPr lang="en-US" sz="1600" u="sng" dirty="0"/>
                    </a:p>
                  </a:txBody>
                  <a:tcPr/>
                </a:tc>
                <a:tc>
                  <a:txBody>
                    <a:bodyPr/>
                    <a:lstStyle/>
                    <a:p>
                      <a:r>
                        <a:rPr lang="en-US" sz="1600" b="1" u="sng" dirty="0" err="1" smtClean="0">
                          <a:solidFill>
                            <a:schemeClr val="tx1"/>
                          </a:solidFill>
                          <a:latin typeface="Courier New" pitchFamily="49" charset="0"/>
                          <a:cs typeface="Courier New" pitchFamily="49" charset="0"/>
                        </a:rPr>
                        <a:t>PaperNo</a:t>
                      </a:r>
                      <a:endParaRPr lang="en-US" sz="1600" u="sng" dirty="0"/>
                    </a:p>
                  </a:txBody>
                  <a:tcPr/>
                </a:tc>
                <a:tc>
                  <a:txBody>
                    <a:bodyPr/>
                    <a:lstStyle/>
                    <a:p>
                      <a:pPr marL="0" algn="l" defTabSz="914400" rtl="0" eaLnBrk="1" latinLnBrk="0" hangingPunct="1"/>
                      <a:r>
                        <a:rPr lang="en-US" sz="1600" b="1" kern="1200" dirty="0" smtClean="0">
                          <a:solidFill>
                            <a:schemeClr val="tx1"/>
                          </a:solidFill>
                          <a:latin typeface="Courier New" pitchFamily="49" charset="0"/>
                          <a:ea typeface="+mn-ea"/>
                          <a:cs typeface="Courier New" pitchFamily="49" charset="0"/>
                        </a:rPr>
                        <a:t>Subject Name</a:t>
                      </a:r>
                      <a:endParaRPr lang="en-US" sz="1600" b="1" kern="1200" dirty="0">
                        <a:solidFill>
                          <a:schemeClr val="tx1"/>
                        </a:solidFill>
                        <a:latin typeface="Courier New" pitchFamily="49" charset="0"/>
                        <a:ea typeface="+mn-ea"/>
                        <a:cs typeface="Courier New" pitchFamily="49" charset="0"/>
                      </a:endParaRPr>
                    </a:p>
                  </a:txBody>
                  <a:tcPr/>
                </a:tc>
              </a:tr>
              <a:tr h="602457">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c>
                  <a:txBody>
                    <a:bodyPr/>
                    <a:lstStyle/>
                    <a:p>
                      <a:r>
                        <a:rPr lang="en-US" sz="1600" dirty="0" smtClean="0"/>
                        <a:t>2</a:t>
                      </a:r>
                      <a:endParaRPr lang="en-US" sz="1600" dirty="0"/>
                    </a:p>
                  </a:txBody>
                  <a:tcPr/>
                </a:tc>
                <a:tc>
                  <a:txBody>
                    <a:bodyPr/>
                    <a:lstStyle/>
                    <a:p>
                      <a:r>
                        <a:rPr lang="en-US" sz="1600" dirty="0" smtClean="0"/>
                        <a:t>1</a:t>
                      </a:r>
                      <a:endParaRPr lang="en-US" sz="1600" dirty="0"/>
                    </a:p>
                  </a:txBody>
                  <a:tcPr/>
                </a:tc>
                <a:tc>
                  <a:txBody>
                    <a:bodyPr/>
                    <a:lstStyle/>
                    <a:p>
                      <a:r>
                        <a:rPr lang="en-US" sz="1600" dirty="0" smtClean="0"/>
                        <a:t>Java</a:t>
                      </a:r>
                      <a:endParaRPr lang="en-US" sz="1600" dirty="0"/>
                    </a:p>
                  </a:txBody>
                  <a:tcPr/>
                </a:tc>
              </a:tr>
              <a:tr h="602457">
                <a:tc>
                  <a:txBody>
                    <a:bodyPr/>
                    <a:lstStyle/>
                    <a:p>
                      <a:r>
                        <a:rPr lang="en-US" sz="1600" dirty="0" smtClean="0"/>
                        <a:t>1</a:t>
                      </a:r>
                      <a:endParaRPr lang="en-US" sz="1600" dirty="0"/>
                    </a:p>
                  </a:txBody>
                  <a:tcPr/>
                </a:tc>
                <a:tc>
                  <a:txBody>
                    <a:bodyPr/>
                    <a:lstStyle/>
                    <a:p>
                      <a:r>
                        <a:rPr lang="en-US" sz="1600" dirty="0" smtClean="0"/>
                        <a:t>JEE</a:t>
                      </a:r>
                      <a:endParaRPr lang="en-US" sz="1600" dirty="0"/>
                    </a:p>
                  </a:txBody>
                  <a:tcPr/>
                </a:tc>
                <a:tc>
                  <a:txBody>
                    <a:bodyPr/>
                    <a:lstStyle/>
                    <a:p>
                      <a:r>
                        <a:rPr lang="en-US" sz="1600" dirty="0" smtClean="0"/>
                        <a:t>2</a:t>
                      </a:r>
                      <a:endParaRPr lang="en-US" sz="1600" dirty="0"/>
                    </a:p>
                  </a:txBody>
                  <a:tcPr/>
                </a:tc>
                <a:tc>
                  <a:txBody>
                    <a:bodyPr/>
                    <a:lstStyle/>
                    <a:p>
                      <a:r>
                        <a:rPr lang="en-US" sz="1600" dirty="0" smtClean="0"/>
                        <a:t>2</a:t>
                      </a:r>
                      <a:endParaRPr lang="en-US" sz="1600" dirty="0"/>
                    </a:p>
                  </a:txBody>
                  <a:tcPr/>
                </a:tc>
                <a:tc>
                  <a:txBody>
                    <a:bodyPr/>
                    <a:lstStyle/>
                    <a:p>
                      <a:r>
                        <a:rPr lang="en-US" sz="1600" dirty="0" smtClean="0"/>
                        <a:t>Web</a:t>
                      </a:r>
                      <a:endParaRPr lang="en-US" sz="1600" dirty="0"/>
                    </a:p>
                  </a:txBody>
                  <a:tcPr/>
                </a:tc>
              </a:tr>
              <a:tr h="602457">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.NET</a:t>
                      </a:r>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r>
                        <a:rPr lang="en-US" sz="1600" dirty="0" smtClean="0"/>
                        <a:t>C#</a:t>
                      </a:r>
                      <a:endParaRPr lang="en-US" sz="1600" dirty="0"/>
                    </a:p>
                  </a:txBody>
                  <a:tcPr/>
                </a:tc>
              </a:tr>
              <a:tr h="602457">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.NET</a:t>
                      </a:r>
                    </a:p>
                  </a:txBody>
                  <a:tcPr/>
                </a:tc>
                <a:tc>
                  <a:txBody>
                    <a:bodyPr/>
                    <a:lstStyle/>
                    <a:p>
                      <a:r>
                        <a:rPr lang="en-US" sz="1600" dirty="0" smtClean="0"/>
                        <a:t>1</a:t>
                      </a:r>
                      <a:endParaRPr lang="en-US" sz="1600" dirty="0"/>
                    </a:p>
                  </a:txBody>
                  <a:tcPr/>
                </a:tc>
                <a:tc>
                  <a:txBody>
                    <a:bodyPr/>
                    <a:lstStyle/>
                    <a:p>
                      <a:r>
                        <a:rPr lang="en-US" sz="1600" dirty="0" smtClean="0"/>
                        <a:t>2</a:t>
                      </a:r>
                      <a:endParaRPr lang="en-US" sz="1600" dirty="0"/>
                    </a:p>
                  </a:txBody>
                  <a:tcPr/>
                </a:tc>
                <a:tc>
                  <a:txBody>
                    <a:bodyPr/>
                    <a:lstStyle/>
                    <a:p>
                      <a:r>
                        <a:rPr lang="en-US" sz="1600" dirty="0" smtClean="0"/>
                        <a:t>ASP.NET</a:t>
                      </a:r>
                      <a:endParaRPr lang="en-US" sz="1600" dirty="0"/>
                    </a:p>
                  </a:txBody>
                  <a:tcPr/>
                </a:tc>
              </a:tr>
              <a:tr h="602457">
                <a:tc>
                  <a:txBody>
                    <a:bodyPr/>
                    <a:lstStyle/>
                    <a:p>
                      <a:r>
                        <a:rPr lang="en-US" sz="1600" dirty="0" smtClean="0"/>
                        <a:t>4</a:t>
                      </a:r>
                      <a:endParaRPr lang="en-US" sz="1600" dirty="0"/>
                    </a:p>
                  </a:txBody>
                  <a:tcPr/>
                </a:tc>
                <a:tc>
                  <a:txBody>
                    <a:bodyPr/>
                    <a:lstStyle/>
                    <a:p>
                      <a:r>
                        <a:rPr lang="en-US" sz="1600" dirty="0" smtClean="0"/>
                        <a:t>SAP</a:t>
                      </a:r>
                      <a:endParaRPr lang="en-US" sz="1600" dirty="0"/>
                    </a:p>
                  </a:txBody>
                  <a:tcPr/>
                </a:tc>
                <a:tc>
                  <a:txBody>
                    <a:bodyPr/>
                    <a:lstStyle/>
                    <a:p>
                      <a:r>
                        <a:rPr lang="en-US" sz="1600" dirty="0" smtClean="0"/>
                        <a:t>3</a:t>
                      </a:r>
                      <a:endParaRPr lang="en-US" sz="1600" dirty="0"/>
                    </a:p>
                  </a:txBody>
                  <a:tcPr/>
                </a:tc>
                <a:tc>
                  <a:txBody>
                    <a:bodyPr/>
                    <a:lstStyle/>
                    <a:p>
                      <a:r>
                        <a:rPr lang="en-US" sz="1600" dirty="0" smtClean="0"/>
                        <a:t>3</a:t>
                      </a:r>
                      <a:endParaRPr lang="en-US" sz="1600" dirty="0"/>
                    </a:p>
                  </a:txBody>
                  <a:tcPr/>
                </a:tc>
                <a:tc>
                  <a:txBody>
                    <a:bodyPr/>
                    <a:lstStyle/>
                    <a:p>
                      <a:r>
                        <a:rPr lang="en-US" sz="1600" dirty="0" smtClean="0"/>
                        <a:t>ABAP</a:t>
                      </a:r>
                      <a:endParaRPr lang="en-US" sz="16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36833648"/>
              </p:ext>
            </p:extLst>
          </p:nvPr>
        </p:nvGraphicFramePr>
        <p:xfrm>
          <a:off x="6172200" y="4191000"/>
          <a:ext cx="2438400" cy="2296340"/>
        </p:xfrm>
        <a:graphic>
          <a:graphicData uri="http://schemas.openxmlformats.org/drawingml/2006/table">
            <a:tbl>
              <a:tblPr firstRow="1" bandRow="1">
                <a:tableStyleId>{5C22544A-7EE6-4342-B048-85BDC9FD1C3A}</a:tableStyleId>
              </a:tblPr>
              <a:tblGrid>
                <a:gridCol w="1045029"/>
                <a:gridCol w="1393371"/>
              </a:tblGrid>
              <a:tr h="807536">
                <a:tc>
                  <a:txBody>
                    <a:bodyPr/>
                    <a:lstStyle/>
                    <a:p>
                      <a:r>
                        <a:rPr lang="en-US" sz="1600" b="1" u="sng" dirty="0" smtClean="0">
                          <a:solidFill>
                            <a:schemeClr val="tx1"/>
                          </a:solidFill>
                          <a:latin typeface="Courier New" pitchFamily="49" charset="0"/>
                          <a:cs typeface="Courier New" pitchFamily="49" charset="0"/>
                        </a:rPr>
                        <a:t>Staff ID</a:t>
                      </a:r>
                      <a:endParaRPr lang="en-US" sz="1600" u="sng" dirty="0"/>
                    </a:p>
                  </a:txBody>
                  <a:tcPr/>
                </a:tc>
                <a:tc>
                  <a:txBody>
                    <a:bodyPr/>
                    <a:lstStyle/>
                    <a:p>
                      <a:r>
                        <a:rPr lang="en-US" sz="1600" b="1" dirty="0" smtClean="0">
                          <a:solidFill>
                            <a:schemeClr val="tx1"/>
                          </a:solidFill>
                          <a:latin typeface="Courier New" pitchFamily="49" charset="0"/>
                          <a:cs typeface="Courier New" pitchFamily="49" charset="0"/>
                        </a:rPr>
                        <a:t>Staff Name</a:t>
                      </a:r>
                      <a:endParaRPr lang="en-US" sz="1600" dirty="0"/>
                    </a:p>
                  </a:txBody>
                  <a:tcPr/>
                </a:tc>
              </a:tr>
              <a:tr h="496268">
                <a:tc>
                  <a:txBody>
                    <a:bodyPr/>
                    <a:lstStyle/>
                    <a:p>
                      <a:r>
                        <a:rPr lang="en-US" sz="1600" dirty="0" smtClean="0"/>
                        <a:t>2</a:t>
                      </a:r>
                      <a:endParaRPr lang="en-US" sz="1600" dirty="0"/>
                    </a:p>
                  </a:txBody>
                  <a:tcPr/>
                </a:tc>
                <a:tc>
                  <a:txBody>
                    <a:bodyPr/>
                    <a:lstStyle/>
                    <a:p>
                      <a:r>
                        <a:rPr lang="en-US" sz="1600" dirty="0" err="1" smtClean="0"/>
                        <a:t>Preeti</a:t>
                      </a:r>
                      <a:endParaRPr lang="en-US" sz="1600" dirty="0"/>
                    </a:p>
                  </a:txBody>
                  <a:tcPr/>
                </a:tc>
              </a:tr>
              <a:tr h="496268">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Guru</a:t>
                      </a:r>
                    </a:p>
                  </a:txBody>
                  <a:tcPr/>
                </a:tc>
              </a:tr>
              <a:tr h="496268">
                <a:tc>
                  <a:txBody>
                    <a:bodyPr/>
                    <a:lstStyle/>
                    <a:p>
                      <a:r>
                        <a:rPr lang="en-US" sz="1600" dirty="0" smtClean="0"/>
                        <a:t>3</a:t>
                      </a:r>
                      <a:endParaRPr lang="en-US" sz="1600" dirty="0"/>
                    </a:p>
                  </a:txBody>
                  <a:tcPr/>
                </a:tc>
                <a:tc>
                  <a:txBody>
                    <a:bodyPr/>
                    <a:lstStyle/>
                    <a:p>
                      <a:r>
                        <a:rPr lang="en-US" sz="1600" dirty="0" smtClean="0"/>
                        <a:t>Ravi</a:t>
                      </a:r>
                      <a:endParaRPr lang="en-US" sz="1600" dirty="0"/>
                    </a:p>
                  </a:txBody>
                  <a:tcPr/>
                </a:tc>
              </a:tr>
            </a:tbl>
          </a:graphicData>
        </a:graphic>
      </p:graphicFrame>
    </p:spTree>
    <p:extLst>
      <p:ext uri="{BB962C8B-B14F-4D97-AF65-F5344CB8AC3E}">
        <p14:creationId xmlns:p14="http://schemas.microsoft.com/office/powerpoint/2010/main" val="36757264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76200"/>
            <a:ext cx="7772400" cy="1143000"/>
          </a:xfrm>
        </p:spPr>
        <p:txBody>
          <a:bodyPr/>
          <a:lstStyle/>
          <a:p>
            <a:pPr eaLnBrk="1" hangingPunct="1"/>
            <a:r>
              <a:rPr lang="en-US" smtClean="0"/>
              <a:t>Boyce-Codd Normal Form</a:t>
            </a:r>
          </a:p>
        </p:txBody>
      </p:sp>
      <p:sp>
        <p:nvSpPr>
          <p:cNvPr id="13315" name="Rectangle 3"/>
          <p:cNvSpPr>
            <a:spLocks noGrp="1" noChangeArrowheads="1"/>
          </p:cNvSpPr>
          <p:nvPr>
            <p:ph idx="1"/>
          </p:nvPr>
        </p:nvSpPr>
        <p:spPr>
          <a:xfrm>
            <a:off x="457200" y="1371600"/>
            <a:ext cx="8229600" cy="4724400"/>
          </a:xfrm>
        </p:spPr>
        <p:txBody>
          <a:bodyPr/>
          <a:lstStyle/>
          <a:p>
            <a:r>
              <a:rPr lang="en-US" dirty="0">
                <a:solidFill>
                  <a:schemeClr val="bg2">
                    <a:lumMod val="50000"/>
                  </a:schemeClr>
                </a:solidFill>
              </a:rPr>
              <a:t>A table is in BCNF if every determinant in the table is a candidate key.</a:t>
            </a:r>
          </a:p>
          <a:p>
            <a:r>
              <a:rPr lang="en-US" dirty="0">
                <a:solidFill>
                  <a:schemeClr val="bg2">
                    <a:lumMod val="50000"/>
                  </a:schemeClr>
                </a:solidFill>
              </a:rPr>
              <a:t>This happens when non-key attribute is a determinant of a key attribute.</a:t>
            </a:r>
          </a:p>
          <a:p>
            <a:r>
              <a:rPr lang="en-US" dirty="0">
                <a:solidFill>
                  <a:schemeClr val="bg2">
                    <a:lumMod val="50000"/>
                  </a:schemeClr>
                </a:solidFill>
              </a:rPr>
              <a:t>If the table has only one candidate key, then BCNF and 3 NF are same. Hence BCNF is sometimes referred to as a special case of 3 NF.</a:t>
            </a:r>
          </a:p>
          <a:p>
            <a:r>
              <a:rPr lang="en-US" dirty="0">
                <a:solidFill>
                  <a:schemeClr val="bg2">
                    <a:lumMod val="50000"/>
                  </a:schemeClr>
                </a:solidFill>
              </a:rPr>
              <a:t>However a table that is in 3NF may be in BCNF.</a:t>
            </a:r>
          </a:p>
          <a:p>
            <a:r>
              <a:rPr lang="en-US" dirty="0">
                <a:solidFill>
                  <a:schemeClr val="bg2">
                    <a:lumMod val="50000"/>
                  </a:schemeClr>
                </a:solidFill>
              </a:rPr>
              <a:t>BCNF comes into picture only where there are two candidate keys. </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62</a:t>
            </a:fld>
            <a:endParaRPr lang="en-US"/>
          </a:p>
        </p:txBody>
      </p:sp>
    </p:spTree>
    <p:extLst>
      <p:ext uri="{BB962C8B-B14F-4D97-AF65-F5344CB8AC3E}">
        <p14:creationId xmlns:p14="http://schemas.microsoft.com/office/powerpoint/2010/main" val="6374606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304800" y="1066800"/>
            <a:ext cx="8354646" cy="838200"/>
          </a:xfrm>
        </p:spPr>
        <p:txBody>
          <a:bodyPr/>
          <a:lstStyle/>
          <a:p>
            <a:r>
              <a:rPr lang="en-US" dirty="0" smtClean="0"/>
              <a:t>Tom has to compute the result based on the Grade. (A and B are Pass, C is fail)</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63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15465309"/>
              </p:ext>
            </p:extLst>
          </p:nvPr>
        </p:nvGraphicFramePr>
        <p:xfrm>
          <a:off x="3627122" y="2133601"/>
          <a:ext cx="5364478" cy="3545449"/>
        </p:xfrm>
        <a:graphic>
          <a:graphicData uri="http://schemas.openxmlformats.org/drawingml/2006/table">
            <a:tbl>
              <a:tblPr firstRow="1" bandRow="1">
                <a:tableStyleId>{B301B821-A1FF-4177-AEE7-76D212191A09}</a:tableStyleId>
              </a:tblPr>
              <a:tblGrid>
                <a:gridCol w="705046"/>
                <a:gridCol w="996260"/>
                <a:gridCol w="996260"/>
                <a:gridCol w="827662"/>
                <a:gridCol w="919625"/>
                <a:gridCol w="919625"/>
              </a:tblGrid>
              <a:tr h="607599">
                <a:tc>
                  <a:txBody>
                    <a:bodyPr/>
                    <a:lstStyle/>
                    <a:p>
                      <a:r>
                        <a:rPr lang="en-US" sz="1600" u="sng" kern="1200" dirty="0" smtClean="0">
                          <a:solidFill>
                            <a:schemeClr val="tx1"/>
                          </a:solidFill>
                        </a:rPr>
                        <a:t>Stud Id</a:t>
                      </a:r>
                      <a:endParaRPr lang="en-US" sz="1600" b="1" u="sng" kern="1200" dirty="0">
                        <a:solidFill>
                          <a:schemeClr val="tx1"/>
                        </a:solidFill>
                        <a:latin typeface="Courier New" pitchFamily="49" charset="0"/>
                        <a:ea typeface="+mn-ea"/>
                        <a:cs typeface="Courier New" pitchFamily="49" charset="0"/>
                      </a:endParaRPr>
                    </a:p>
                  </a:txBody>
                  <a:tcPr/>
                </a:tc>
                <a:tc>
                  <a:txBody>
                    <a:bodyPr/>
                    <a:lstStyle/>
                    <a:p>
                      <a:r>
                        <a:rPr lang="en-US" sz="1600" dirty="0" smtClean="0">
                          <a:solidFill>
                            <a:schemeClr val="tx1"/>
                          </a:solidFill>
                        </a:rPr>
                        <a:t>Stud Name</a:t>
                      </a:r>
                      <a:endParaRPr lang="en-US" sz="1600" dirty="0">
                        <a:solidFill>
                          <a:schemeClr val="tx1"/>
                        </a:solidFill>
                      </a:endParaRPr>
                    </a:p>
                  </a:txBody>
                  <a:tcPr/>
                </a:tc>
                <a:tc>
                  <a:txBody>
                    <a:bodyPr/>
                    <a:lstStyle/>
                    <a:p>
                      <a:r>
                        <a:rPr lang="en-US" sz="1600" u="sng" dirty="0" smtClean="0">
                          <a:solidFill>
                            <a:schemeClr val="tx1"/>
                          </a:solidFill>
                        </a:rPr>
                        <a:t>Course No</a:t>
                      </a:r>
                      <a:endParaRPr lang="en-US" sz="1600" u="sng" dirty="0">
                        <a:solidFill>
                          <a:schemeClr val="tx1"/>
                        </a:solidFill>
                      </a:endParaRPr>
                    </a:p>
                  </a:txBody>
                  <a:tcPr/>
                </a:tc>
                <a:tc>
                  <a:txBody>
                    <a:bodyPr/>
                    <a:lstStyle/>
                    <a:p>
                      <a:r>
                        <a:rPr lang="en-US" sz="1600" u="sng" dirty="0" err="1" smtClean="0">
                          <a:solidFill>
                            <a:schemeClr val="tx1"/>
                          </a:solidFill>
                        </a:rPr>
                        <a:t>PaperNo</a:t>
                      </a:r>
                      <a:endParaRPr lang="en-US" sz="1600" u="sng" dirty="0">
                        <a:solidFill>
                          <a:schemeClr val="tx1"/>
                        </a:solidFill>
                      </a:endParaRPr>
                    </a:p>
                  </a:txBody>
                  <a:tcPr/>
                </a:tc>
                <a:tc>
                  <a:txBody>
                    <a:bodyPr/>
                    <a:lstStyle/>
                    <a:p>
                      <a:pPr marL="0" algn="l" defTabSz="914400" rtl="0" eaLnBrk="1" latinLnBrk="0" hangingPunct="1"/>
                      <a:r>
                        <a:rPr lang="en-US" sz="1600" kern="1200" dirty="0" smtClean="0">
                          <a:solidFill>
                            <a:schemeClr val="tx1"/>
                          </a:solidFill>
                        </a:rPr>
                        <a:t>Grade</a:t>
                      </a:r>
                      <a:endParaRPr lang="en-US" sz="1600" b="1" kern="1200" dirty="0">
                        <a:solidFill>
                          <a:schemeClr val="tx1"/>
                        </a:solidFill>
                        <a:latin typeface="Courier New" pitchFamily="49" charset="0"/>
                        <a:ea typeface="+mn-ea"/>
                        <a:cs typeface="Courier New" pitchFamily="49" charset="0"/>
                      </a:endParaRPr>
                    </a:p>
                  </a:txBody>
                  <a:tcPr/>
                </a:tc>
                <a:tc>
                  <a:txBody>
                    <a:bodyPr/>
                    <a:lstStyle/>
                    <a:p>
                      <a:pPr marL="0" algn="l" defTabSz="914400" rtl="0" eaLnBrk="1" latinLnBrk="0" hangingPunct="1"/>
                      <a:r>
                        <a:rPr lang="en-US" sz="1600" b="1" u="none" kern="1200" dirty="0" smtClean="0">
                          <a:solidFill>
                            <a:schemeClr val="tx1"/>
                          </a:solidFill>
                          <a:latin typeface="+mn-lt"/>
                          <a:ea typeface="+mn-ea"/>
                          <a:cs typeface="+mn-cs"/>
                        </a:rPr>
                        <a:t>Result</a:t>
                      </a:r>
                      <a:endParaRPr lang="en-US" sz="1600" b="1" u="none" kern="1200" dirty="0">
                        <a:solidFill>
                          <a:schemeClr val="tx1"/>
                        </a:solidFill>
                        <a:latin typeface="+mn-lt"/>
                        <a:ea typeface="+mn-ea"/>
                        <a:cs typeface="+mn-cs"/>
                      </a:endParaRPr>
                    </a:p>
                  </a:txBody>
                  <a:tcPr/>
                </a:tc>
              </a:tr>
              <a:tr h="471746">
                <a:tc>
                  <a:txBody>
                    <a:bodyPr/>
                    <a:lstStyle/>
                    <a:p>
                      <a:r>
                        <a:rPr lang="en-US" sz="1600" dirty="0" smtClean="0"/>
                        <a:t>1</a:t>
                      </a:r>
                      <a:endParaRPr lang="en-US" sz="1600" dirty="0"/>
                    </a:p>
                  </a:txBody>
                  <a:tcPr>
                    <a:solidFill>
                      <a:schemeClr val="accent2">
                        <a:lumMod val="40000"/>
                        <a:lumOff val="60000"/>
                      </a:schemeClr>
                    </a:solidFill>
                  </a:tcPr>
                </a:tc>
                <a:tc>
                  <a:txBody>
                    <a:bodyPr/>
                    <a:lstStyle/>
                    <a:p>
                      <a:r>
                        <a:rPr lang="en-US" sz="1600" dirty="0" err="1" smtClean="0"/>
                        <a:t>Sita</a:t>
                      </a:r>
                      <a:endParaRPr lang="en-US" sz="1600" dirty="0"/>
                    </a:p>
                  </a:txBody>
                  <a:tcPr>
                    <a:solidFill>
                      <a:schemeClr val="accent2">
                        <a:lumMod val="40000"/>
                        <a:lumOff val="60000"/>
                      </a:schemeClr>
                    </a:solidFill>
                  </a:tcPr>
                </a:tc>
                <a:tc>
                  <a:txBody>
                    <a:bodyPr/>
                    <a:lstStyle/>
                    <a:p>
                      <a:r>
                        <a:rPr lang="en-US" sz="1600" dirty="0" smtClean="0"/>
                        <a:t>1</a:t>
                      </a:r>
                      <a:endParaRPr lang="en-US" sz="1600" dirty="0"/>
                    </a:p>
                  </a:txBody>
                  <a:tcPr>
                    <a:solidFill>
                      <a:schemeClr val="accent2">
                        <a:lumMod val="40000"/>
                        <a:lumOff val="60000"/>
                      </a:schemeClr>
                    </a:solidFill>
                  </a:tcPr>
                </a:tc>
                <a:tc>
                  <a:txBody>
                    <a:bodyPr/>
                    <a:lstStyle/>
                    <a:p>
                      <a:r>
                        <a:rPr lang="en-US" sz="1600" dirty="0" smtClean="0"/>
                        <a:t>1</a:t>
                      </a:r>
                      <a:endParaRPr lang="en-US" sz="1600" dirty="0"/>
                    </a:p>
                  </a:txBody>
                  <a:tcPr>
                    <a:solidFill>
                      <a:schemeClr val="accent2">
                        <a:lumMod val="40000"/>
                        <a:lumOff val="60000"/>
                      </a:schemeClr>
                    </a:solidFill>
                  </a:tcPr>
                </a:tc>
                <a:tc>
                  <a:txBody>
                    <a:bodyPr/>
                    <a:lstStyle/>
                    <a:p>
                      <a:r>
                        <a:rPr lang="en-US" sz="1600" dirty="0" smtClean="0"/>
                        <a:t>A</a:t>
                      </a:r>
                      <a:endParaRPr lang="en-US" sz="1600" dirty="0"/>
                    </a:p>
                  </a:txBody>
                  <a:tcPr>
                    <a:solidFill>
                      <a:schemeClr val="accent2">
                        <a:lumMod val="40000"/>
                        <a:lumOff val="60000"/>
                      </a:schemeClr>
                    </a:solidFill>
                  </a:tcPr>
                </a:tc>
                <a:tc>
                  <a:txBody>
                    <a:bodyPr/>
                    <a:lstStyle/>
                    <a:p>
                      <a:endParaRPr lang="en-US" sz="1600" dirty="0"/>
                    </a:p>
                  </a:txBody>
                  <a:tcPr>
                    <a:solidFill>
                      <a:schemeClr val="accent2">
                        <a:lumMod val="40000"/>
                        <a:lumOff val="60000"/>
                      </a:schemeClr>
                    </a:solidFill>
                  </a:tcPr>
                </a:tc>
              </a:tr>
              <a:tr h="471746">
                <a:tc>
                  <a:txBody>
                    <a:bodyPr/>
                    <a:lstStyle/>
                    <a:p>
                      <a:r>
                        <a:rPr lang="en-US" sz="1600" dirty="0" smtClean="0"/>
                        <a:t>1</a:t>
                      </a:r>
                      <a:endParaRPr lang="en-US" sz="1600" dirty="0"/>
                    </a:p>
                  </a:txBody>
                  <a:tcPr/>
                </a:tc>
                <a:tc>
                  <a:txBody>
                    <a:bodyPr/>
                    <a:lstStyle/>
                    <a:p>
                      <a:r>
                        <a:rPr lang="en-US" sz="1600" dirty="0" err="1" smtClean="0"/>
                        <a:t>Sita</a:t>
                      </a:r>
                      <a:endParaRPr lang="en-US" sz="1600" dirty="0"/>
                    </a:p>
                  </a:txBody>
                  <a:tcPr/>
                </a:tc>
                <a:tc>
                  <a:txBody>
                    <a:bodyPr/>
                    <a:lstStyle/>
                    <a:p>
                      <a:r>
                        <a:rPr lang="en-US" sz="1600" dirty="0" smtClean="0"/>
                        <a:t>2</a:t>
                      </a:r>
                      <a:endParaRPr lang="en-US" sz="1600" dirty="0"/>
                    </a:p>
                  </a:txBody>
                  <a:tcPr/>
                </a:tc>
                <a:tc>
                  <a:txBody>
                    <a:bodyPr/>
                    <a:lstStyle/>
                    <a:p>
                      <a:r>
                        <a:rPr lang="en-US" sz="1600" dirty="0" smtClean="0"/>
                        <a:t>2</a:t>
                      </a:r>
                      <a:endParaRPr lang="en-US" sz="1600" dirty="0"/>
                    </a:p>
                  </a:txBody>
                  <a:tcPr/>
                </a:tc>
                <a:tc>
                  <a:txBody>
                    <a:bodyPr/>
                    <a:lstStyle/>
                    <a:p>
                      <a:r>
                        <a:rPr lang="en-US" sz="1600" dirty="0" smtClean="0"/>
                        <a:t>A</a:t>
                      </a:r>
                      <a:endParaRPr lang="en-US" sz="1600" dirty="0"/>
                    </a:p>
                  </a:txBody>
                  <a:tcPr/>
                </a:tc>
                <a:tc>
                  <a:txBody>
                    <a:bodyPr/>
                    <a:lstStyle/>
                    <a:p>
                      <a:endParaRPr lang="en-US" sz="1600" dirty="0"/>
                    </a:p>
                  </a:txBody>
                  <a:tcPr/>
                </a:tc>
              </a:tr>
              <a:tr h="471746">
                <a:tc>
                  <a:txBody>
                    <a:bodyPr/>
                    <a:lstStyle/>
                    <a:p>
                      <a:r>
                        <a:rPr lang="en-US" sz="1600" dirty="0" smtClean="0"/>
                        <a:t>2</a:t>
                      </a:r>
                      <a:endParaRPr lang="en-US" sz="1600" dirty="0"/>
                    </a:p>
                  </a:txBody>
                  <a:tcPr/>
                </a:tc>
                <a:tc>
                  <a:txBody>
                    <a:bodyPr/>
                    <a:lstStyle/>
                    <a:p>
                      <a:r>
                        <a:rPr lang="en-US" sz="1600" dirty="0" smtClean="0"/>
                        <a:t>Jay</a:t>
                      </a:r>
                      <a:endParaRPr lang="en-US" sz="1600" dirty="0"/>
                    </a:p>
                  </a:txBody>
                  <a:tcPr/>
                </a:tc>
                <a:tc>
                  <a:txBody>
                    <a:bodyPr/>
                    <a:lstStyle/>
                    <a:p>
                      <a:r>
                        <a:rPr lang="en-US" sz="1600" dirty="0" smtClean="0"/>
                        <a:t>2</a:t>
                      </a:r>
                      <a:endParaRPr lang="en-US" sz="1600" dirty="0"/>
                    </a:p>
                  </a:txBody>
                  <a:tcPr/>
                </a:tc>
                <a:tc>
                  <a:txBody>
                    <a:bodyPr/>
                    <a:lstStyle/>
                    <a:p>
                      <a:r>
                        <a:rPr lang="en-US" sz="1600" dirty="0" smtClean="0"/>
                        <a:t>1</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471746">
                <a:tc>
                  <a:txBody>
                    <a:bodyPr/>
                    <a:lstStyle/>
                    <a:p>
                      <a:r>
                        <a:rPr lang="en-US" sz="1600" dirty="0" smtClean="0"/>
                        <a:t>3</a:t>
                      </a:r>
                      <a:endParaRPr lang="en-US" sz="1600" dirty="0"/>
                    </a:p>
                  </a:txBody>
                  <a:tcPr/>
                </a:tc>
                <a:tc>
                  <a:txBody>
                    <a:bodyPr/>
                    <a:lstStyle/>
                    <a:p>
                      <a:r>
                        <a:rPr lang="en-US" sz="1600" dirty="0" smtClean="0"/>
                        <a:t>Mani</a:t>
                      </a:r>
                      <a:endParaRPr lang="en-US" sz="1600" dirty="0"/>
                    </a:p>
                  </a:txBody>
                  <a:tcPr/>
                </a:tc>
                <a:tc>
                  <a:txBody>
                    <a:bodyPr/>
                    <a:lstStyle/>
                    <a:p>
                      <a:r>
                        <a:rPr lang="en-US" sz="1600" dirty="0" smtClean="0"/>
                        <a:t>3</a:t>
                      </a:r>
                      <a:endParaRPr lang="en-US" sz="1600" dirty="0"/>
                    </a:p>
                  </a:txBody>
                  <a:tcPr/>
                </a:tc>
                <a:tc>
                  <a:txBody>
                    <a:bodyPr/>
                    <a:lstStyle/>
                    <a:p>
                      <a:r>
                        <a:rPr lang="en-US" sz="1600" dirty="0" smtClean="0"/>
                        <a:t>1</a:t>
                      </a:r>
                      <a:endParaRPr lang="en-US" sz="1600" dirty="0"/>
                    </a:p>
                  </a:txBody>
                  <a:tcPr/>
                </a:tc>
                <a:tc>
                  <a:txBody>
                    <a:bodyPr/>
                    <a:lstStyle/>
                    <a:p>
                      <a:r>
                        <a:rPr lang="en-US" sz="1600" dirty="0" smtClean="0"/>
                        <a:t>A</a:t>
                      </a:r>
                      <a:endParaRPr lang="en-US" sz="1600" dirty="0"/>
                    </a:p>
                  </a:txBody>
                  <a:tcPr/>
                </a:tc>
                <a:tc>
                  <a:txBody>
                    <a:bodyPr/>
                    <a:lstStyle/>
                    <a:p>
                      <a:endParaRPr lang="en-US" sz="1600" dirty="0"/>
                    </a:p>
                  </a:txBody>
                  <a:tcPr/>
                </a:tc>
              </a:tr>
              <a:tr h="538869">
                <a:tc>
                  <a:txBody>
                    <a:bodyPr/>
                    <a:lstStyle/>
                    <a:p>
                      <a:r>
                        <a:rPr lang="en-US" sz="1600" dirty="0" smtClean="0"/>
                        <a:t>4</a:t>
                      </a:r>
                      <a:endParaRPr lang="en-US" sz="1600" dirty="0"/>
                    </a:p>
                  </a:txBody>
                  <a:tcPr/>
                </a:tc>
                <a:tc>
                  <a:txBody>
                    <a:bodyPr/>
                    <a:lstStyle/>
                    <a:p>
                      <a:r>
                        <a:rPr lang="en-US" sz="1600" dirty="0" smtClean="0"/>
                        <a:t>Kim</a:t>
                      </a:r>
                      <a:endParaRPr lang="en-US" sz="1600" dirty="0"/>
                    </a:p>
                  </a:txBody>
                  <a:tcPr/>
                </a:tc>
                <a:tc>
                  <a:txBody>
                    <a:bodyPr/>
                    <a:lstStyle/>
                    <a:p>
                      <a:r>
                        <a:rPr lang="en-US" sz="1600" dirty="0" smtClean="0"/>
                        <a:t>4</a:t>
                      </a:r>
                      <a:endParaRPr lang="en-US" sz="1600" dirty="0"/>
                    </a:p>
                  </a:txBody>
                  <a:tcPr/>
                </a:tc>
                <a:tc>
                  <a:txBody>
                    <a:bodyPr/>
                    <a:lstStyle/>
                    <a:p>
                      <a:r>
                        <a:rPr lang="en-US" sz="1600" dirty="0" smtClean="0"/>
                        <a:t>3</a:t>
                      </a:r>
                      <a:endParaRPr lang="en-US" sz="1600" dirty="0"/>
                    </a:p>
                  </a:txBody>
                  <a:tcPr/>
                </a:tc>
                <a:tc>
                  <a:txBody>
                    <a:bodyPr/>
                    <a:lstStyle/>
                    <a:p>
                      <a:r>
                        <a:rPr lang="en-US" sz="1600" dirty="0" smtClean="0"/>
                        <a:t>B</a:t>
                      </a:r>
                    </a:p>
                    <a:p>
                      <a:endParaRPr lang="en-US" sz="1600" dirty="0"/>
                    </a:p>
                  </a:txBody>
                  <a:tcPr/>
                </a:tc>
                <a:tc>
                  <a:txBody>
                    <a:bodyPr/>
                    <a:lstStyle/>
                    <a:p>
                      <a:endParaRPr lang="en-US" sz="1600" dirty="0"/>
                    </a:p>
                  </a:txBody>
                  <a:tcPr/>
                </a:tc>
              </a:tr>
              <a:tr h="471746">
                <a:tc>
                  <a:txBody>
                    <a:bodyPr/>
                    <a:lstStyle/>
                    <a:p>
                      <a:r>
                        <a:rPr lang="en-US" sz="1600" dirty="0" smtClean="0"/>
                        <a:t>5</a:t>
                      </a:r>
                      <a:endParaRPr lang="en-US" sz="1600" dirty="0"/>
                    </a:p>
                  </a:txBody>
                  <a:tcPr/>
                </a:tc>
                <a:tc>
                  <a:txBody>
                    <a:bodyPr/>
                    <a:lstStyle/>
                    <a:p>
                      <a:r>
                        <a:rPr lang="en-US" sz="1600" dirty="0" smtClean="0"/>
                        <a:t>Ram</a:t>
                      </a:r>
                      <a:endParaRPr lang="en-US" sz="1600" dirty="0"/>
                    </a:p>
                  </a:txBody>
                  <a:tcPr/>
                </a:tc>
                <a:tc>
                  <a:txBody>
                    <a:bodyPr/>
                    <a:lstStyle/>
                    <a:p>
                      <a:r>
                        <a:rPr lang="en-US" sz="1600" dirty="0" smtClean="0"/>
                        <a:t>4</a:t>
                      </a:r>
                      <a:endParaRPr lang="en-US" sz="1600" dirty="0"/>
                    </a:p>
                  </a:txBody>
                  <a:tcPr/>
                </a:tc>
                <a:tc>
                  <a:txBody>
                    <a:bodyPr/>
                    <a:lstStyle/>
                    <a:p>
                      <a:r>
                        <a:rPr lang="en-US" sz="1600" dirty="0" smtClean="0"/>
                        <a:t>3</a:t>
                      </a:r>
                      <a:endParaRPr lang="en-US" sz="1600" dirty="0"/>
                    </a:p>
                  </a:txBody>
                  <a:tcPr/>
                </a:tc>
                <a:tc>
                  <a:txBody>
                    <a:bodyPr/>
                    <a:lstStyle/>
                    <a:p>
                      <a:r>
                        <a:rPr lang="en-US" sz="1600" dirty="0" smtClean="0"/>
                        <a:t>A</a:t>
                      </a:r>
                      <a:endParaRPr lang="en-US" sz="1600" dirty="0"/>
                    </a:p>
                  </a:txBody>
                  <a:tcPr/>
                </a:tc>
                <a:tc>
                  <a:txBody>
                    <a:bodyPr/>
                    <a:lstStyle/>
                    <a:p>
                      <a:endParaRPr lang="en-US" sz="1600" dirty="0"/>
                    </a:p>
                  </a:txBody>
                  <a:tcPr/>
                </a:tc>
              </a:tr>
            </a:tbl>
          </a:graphicData>
        </a:graphic>
      </p:graphicFrame>
      <p:sp>
        <p:nvSpPr>
          <p:cNvPr id="17" name="TextBox 16"/>
          <p:cNvSpPr txBox="1"/>
          <p:nvPr/>
        </p:nvSpPr>
        <p:spPr>
          <a:xfrm>
            <a:off x="30480" y="2640092"/>
            <a:ext cx="3550920" cy="2419124"/>
          </a:xfrm>
          <a:prstGeom prst="rect">
            <a:avLst/>
          </a:prstGeom>
          <a:noFill/>
        </p:spPr>
        <p:txBody>
          <a:bodyPr wrap="square" rtlCol="0">
            <a:spAutoFit/>
          </a:bodyPr>
          <a:lstStyle/>
          <a:p>
            <a:pPr>
              <a:lnSpc>
                <a:spcPct val="140000"/>
              </a:lnSpc>
            </a:pPr>
            <a:r>
              <a:rPr lang="en-US" dirty="0" smtClean="0"/>
              <a:t>TOM: Read </a:t>
            </a:r>
            <a:r>
              <a:rPr lang="en-US" dirty="0"/>
              <a:t>Grade </a:t>
            </a:r>
            <a:r>
              <a:rPr lang="en-US" dirty="0">
                <a:solidFill>
                  <a:srgbClr val="007800"/>
                </a:solidFill>
              </a:rPr>
              <a:t>A</a:t>
            </a:r>
          </a:p>
          <a:p>
            <a:pPr>
              <a:lnSpc>
                <a:spcPct val="140000"/>
              </a:lnSpc>
            </a:pPr>
            <a:r>
              <a:rPr lang="en-US" dirty="0"/>
              <a:t>JACK: </a:t>
            </a:r>
            <a:r>
              <a:rPr lang="en-US" dirty="0" smtClean="0"/>
              <a:t>Read Result</a:t>
            </a:r>
          </a:p>
          <a:p>
            <a:pPr>
              <a:lnSpc>
                <a:spcPct val="140000"/>
              </a:lnSpc>
            </a:pPr>
            <a:r>
              <a:rPr lang="en-US" dirty="0" smtClean="0"/>
              <a:t>           Result is </a:t>
            </a:r>
            <a:r>
              <a:rPr lang="en-US" dirty="0">
                <a:solidFill>
                  <a:srgbClr val="007800"/>
                </a:solidFill>
              </a:rPr>
              <a:t>null</a:t>
            </a:r>
            <a:r>
              <a:rPr lang="en-US" dirty="0" smtClean="0"/>
              <a:t>,</a:t>
            </a:r>
          </a:p>
          <a:p>
            <a:pPr>
              <a:lnSpc>
                <a:spcPct val="140000"/>
              </a:lnSpc>
            </a:pPr>
            <a:r>
              <a:rPr lang="en-US" dirty="0"/>
              <a:t> </a:t>
            </a:r>
            <a:r>
              <a:rPr lang="en-US" dirty="0" smtClean="0"/>
              <a:t>          So update </a:t>
            </a:r>
            <a:r>
              <a:rPr lang="en-US" dirty="0"/>
              <a:t>Grade to </a:t>
            </a:r>
            <a:r>
              <a:rPr lang="en-US" dirty="0">
                <a:solidFill>
                  <a:srgbClr val="007800"/>
                </a:solidFill>
              </a:rPr>
              <a:t>C</a:t>
            </a:r>
          </a:p>
          <a:p>
            <a:pPr>
              <a:lnSpc>
                <a:spcPct val="140000"/>
              </a:lnSpc>
            </a:pPr>
            <a:r>
              <a:rPr lang="en-US" dirty="0" smtClean="0"/>
              <a:t>TOM:  Update the Result to </a:t>
            </a:r>
            <a:r>
              <a:rPr lang="en-US" dirty="0">
                <a:solidFill>
                  <a:srgbClr val="007800"/>
                </a:solidFill>
              </a:rPr>
              <a:t>Pass</a:t>
            </a:r>
          </a:p>
          <a:p>
            <a:pPr>
              <a:lnSpc>
                <a:spcPct val="140000"/>
              </a:lnSpc>
            </a:pPr>
            <a:endParaRPr lang="en-US" dirty="0"/>
          </a:p>
        </p:txBody>
      </p:sp>
      <p:cxnSp>
        <p:nvCxnSpPr>
          <p:cNvPr id="22" name="Straight Arrow Connector 21"/>
          <p:cNvCxnSpPr/>
          <p:nvPr/>
        </p:nvCxnSpPr>
        <p:spPr>
          <a:xfrm flipH="1">
            <a:off x="2819398" y="2895600"/>
            <a:ext cx="838202"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52400" y="5852604"/>
            <a:ext cx="8839200" cy="646331"/>
          </a:xfrm>
          <a:prstGeom prst="rect">
            <a:avLst/>
          </a:prstGeom>
        </p:spPr>
        <p:txBody>
          <a:bodyPr wrap="square">
            <a:spAutoFit/>
          </a:bodyPr>
          <a:lstStyle/>
          <a:p>
            <a:r>
              <a:rPr lang="en-US" i="1" dirty="0" smtClean="0">
                <a:solidFill>
                  <a:srgbClr val="993366"/>
                </a:solidFill>
              </a:rPr>
              <a:t>Can you identify the problem here? How do you propose to make sure that problem does not occur again? </a:t>
            </a:r>
            <a:endParaRPr lang="en-US" i="1" dirty="0">
              <a:solidFill>
                <a:srgbClr val="993366"/>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5381203"/>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6354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457200" y="1524000"/>
            <a:ext cx="8229600" cy="4525963"/>
          </a:xfrm>
        </p:spPr>
        <p:txBody>
          <a:bodyPr/>
          <a:lstStyle/>
          <a:p>
            <a:r>
              <a:rPr lang="en-US" dirty="0" smtClean="0"/>
              <a:t>Alice and </a:t>
            </a:r>
            <a:r>
              <a:rPr lang="en-US" dirty="0" err="1" smtClean="0"/>
              <a:t>Akshay</a:t>
            </a:r>
            <a:r>
              <a:rPr lang="en-US" dirty="0" smtClean="0"/>
              <a:t> have a joint account in ABC Bank. The account has Rs.5000. Alice is in London visiting her parents and </a:t>
            </a:r>
            <a:r>
              <a:rPr lang="en-US" dirty="0" err="1"/>
              <a:t>Akshay</a:t>
            </a:r>
            <a:r>
              <a:rPr lang="en-US" dirty="0"/>
              <a:t> </a:t>
            </a:r>
            <a:r>
              <a:rPr lang="en-US" dirty="0" smtClean="0"/>
              <a:t>is at work. Both are in need for some money and they withdraw 3000 rupees simultaneously. </a:t>
            </a:r>
          </a:p>
          <a:p>
            <a:r>
              <a:rPr lang="en-US" dirty="0" smtClean="0"/>
              <a:t>Do you foresee any problems that could happen if bank has not dealt with this situation?</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64</a:t>
            </a:fld>
            <a:endParaRPr lang="en-US"/>
          </a:p>
        </p:txBody>
      </p:sp>
    </p:spTree>
    <p:extLst>
      <p:ext uri="{BB962C8B-B14F-4D97-AF65-F5344CB8AC3E}">
        <p14:creationId xmlns:p14="http://schemas.microsoft.com/office/powerpoint/2010/main" val="35062652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concurrency</a:t>
            </a:r>
            <a:endParaRPr lang="en-US" dirty="0"/>
          </a:p>
        </p:txBody>
      </p:sp>
      <p:sp>
        <p:nvSpPr>
          <p:cNvPr id="3" name="Content Placeholder 2"/>
          <p:cNvSpPr>
            <a:spLocks noGrp="1"/>
          </p:cNvSpPr>
          <p:nvPr>
            <p:ph idx="1"/>
          </p:nvPr>
        </p:nvSpPr>
        <p:spPr>
          <a:xfrm>
            <a:off x="152400" y="990600"/>
            <a:ext cx="8763000" cy="5638800"/>
          </a:xfrm>
        </p:spPr>
        <p:txBody>
          <a:bodyPr>
            <a:normAutofit/>
          </a:bodyPr>
          <a:lstStyle/>
          <a:p>
            <a:pPr>
              <a:lnSpc>
                <a:spcPct val="120000"/>
              </a:lnSpc>
            </a:pPr>
            <a:r>
              <a:rPr lang="en-US" dirty="0" smtClean="0">
                <a:solidFill>
                  <a:schemeClr val="bg2">
                    <a:lumMod val="50000"/>
                  </a:schemeClr>
                </a:solidFill>
              </a:rPr>
              <a:t>Lost update</a:t>
            </a:r>
          </a:p>
          <a:p>
            <a:pPr lvl="1">
              <a:lnSpc>
                <a:spcPct val="120000"/>
              </a:lnSpc>
            </a:pPr>
            <a:r>
              <a:rPr lang="en-US" sz="2000" dirty="0" smtClean="0">
                <a:solidFill>
                  <a:schemeClr val="bg2">
                    <a:lumMod val="50000"/>
                  </a:schemeClr>
                </a:solidFill>
                <a:ea typeface="+mn-ea"/>
                <a:cs typeface="+mn-cs"/>
              </a:rPr>
              <a:t>Transaction A reads the data with the intention of updating it. Meanwhile another transaction B has already changed the data in between the read and update of transaction A.</a:t>
            </a:r>
            <a:endParaRPr lang="en-US" sz="2000" dirty="0">
              <a:solidFill>
                <a:schemeClr val="bg2">
                  <a:lumMod val="50000"/>
                </a:schemeClr>
              </a:solidFill>
              <a:ea typeface="+mn-ea"/>
              <a:cs typeface="+mn-cs"/>
            </a:endParaRPr>
          </a:p>
          <a:p>
            <a:pPr>
              <a:lnSpc>
                <a:spcPct val="120000"/>
              </a:lnSpc>
            </a:pPr>
            <a:r>
              <a:rPr lang="en-US" dirty="0" smtClean="0">
                <a:solidFill>
                  <a:schemeClr val="bg2">
                    <a:lumMod val="50000"/>
                  </a:schemeClr>
                </a:solidFill>
              </a:rPr>
              <a:t> </a:t>
            </a:r>
            <a:r>
              <a:rPr lang="en-US" dirty="0">
                <a:solidFill>
                  <a:schemeClr val="bg2">
                    <a:lumMod val="50000"/>
                  </a:schemeClr>
                </a:solidFill>
              </a:rPr>
              <a:t>Dirty </a:t>
            </a:r>
            <a:r>
              <a:rPr lang="en-US" dirty="0" smtClean="0">
                <a:solidFill>
                  <a:schemeClr val="bg2">
                    <a:lumMod val="50000"/>
                  </a:schemeClr>
                </a:solidFill>
              </a:rPr>
              <a:t>read</a:t>
            </a:r>
          </a:p>
          <a:p>
            <a:pPr lvl="1">
              <a:lnSpc>
                <a:spcPct val="120000"/>
              </a:lnSpc>
            </a:pPr>
            <a:r>
              <a:rPr lang="en-US" sz="2000" dirty="0">
                <a:solidFill>
                  <a:schemeClr val="bg2">
                    <a:lumMod val="50000"/>
                  </a:schemeClr>
                </a:solidFill>
                <a:ea typeface="+mn-ea"/>
                <a:cs typeface="+mn-cs"/>
              </a:rPr>
              <a:t>transaction A reading data that has not yet been committed by </a:t>
            </a:r>
            <a:r>
              <a:rPr lang="en-US" sz="2000" dirty="0" smtClean="0">
                <a:solidFill>
                  <a:schemeClr val="bg2">
                    <a:lumMod val="50000"/>
                  </a:schemeClr>
                </a:solidFill>
                <a:ea typeface="+mn-ea"/>
                <a:cs typeface="+mn-cs"/>
              </a:rPr>
              <a:t>transaction </a:t>
            </a:r>
            <a:r>
              <a:rPr lang="en-US" sz="2000" dirty="0">
                <a:solidFill>
                  <a:schemeClr val="bg2">
                    <a:lumMod val="50000"/>
                  </a:schemeClr>
                </a:solidFill>
                <a:ea typeface="+mn-ea"/>
                <a:cs typeface="+mn-cs"/>
              </a:rPr>
              <a:t>B</a:t>
            </a:r>
          </a:p>
          <a:p>
            <a:pPr>
              <a:lnSpc>
                <a:spcPct val="120000"/>
              </a:lnSpc>
            </a:pPr>
            <a:r>
              <a:rPr lang="en-US" dirty="0" smtClean="0">
                <a:solidFill>
                  <a:schemeClr val="bg2">
                    <a:lumMod val="50000"/>
                  </a:schemeClr>
                </a:solidFill>
              </a:rPr>
              <a:t>Non </a:t>
            </a:r>
            <a:r>
              <a:rPr lang="en-US" dirty="0">
                <a:solidFill>
                  <a:schemeClr val="bg2">
                    <a:lumMod val="50000"/>
                  </a:schemeClr>
                </a:solidFill>
              </a:rPr>
              <a:t>repeatable </a:t>
            </a:r>
            <a:r>
              <a:rPr lang="en-US" dirty="0" smtClean="0">
                <a:solidFill>
                  <a:schemeClr val="bg2">
                    <a:lumMod val="50000"/>
                  </a:schemeClr>
                </a:solidFill>
              </a:rPr>
              <a:t>read</a:t>
            </a:r>
          </a:p>
          <a:p>
            <a:pPr lvl="1">
              <a:lnSpc>
                <a:spcPct val="120000"/>
              </a:lnSpc>
            </a:pPr>
            <a:r>
              <a:rPr lang="en-US" sz="2000" dirty="0" smtClean="0">
                <a:solidFill>
                  <a:schemeClr val="bg2">
                    <a:lumMod val="50000"/>
                  </a:schemeClr>
                </a:solidFill>
              </a:rPr>
              <a:t>Transaction A tries to read the data it has already read and now finds that the data in the row(s) is/are changed or deleted by another transaction B.</a:t>
            </a:r>
            <a:endParaRPr lang="en-US" sz="2000" dirty="0">
              <a:solidFill>
                <a:schemeClr val="bg2">
                  <a:lumMod val="50000"/>
                </a:schemeClr>
              </a:solidFill>
            </a:endParaRPr>
          </a:p>
          <a:p>
            <a:pPr>
              <a:lnSpc>
                <a:spcPct val="120000"/>
              </a:lnSpc>
            </a:pPr>
            <a:r>
              <a:rPr lang="en-US" dirty="0" smtClean="0">
                <a:solidFill>
                  <a:schemeClr val="bg2">
                    <a:lumMod val="50000"/>
                  </a:schemeClr>
                </a:solidFill>
              </a:rPr>
              <a:t>Phantom records</a:t>
            </a:r>
          </a:p>
          <a:p>
            <a:pPr lvl="1">
              <a:lnSpc>
                <a:spcPct val="120000"/>
              </a:lnSpc>
            </a:pPr>
            <a:r>
              <a:rPr lang="en-US" sz="2000" dirty="0">
                <a:solidFill>
                  <a:schemeClr val="bg2">
                    <a:lumMod val="50000"/>
                  </a:schemeClr>
                </a:solidFill>
              </a:rPr>
              <a:t>Transaction A </a:t>
            </a:r>
            <a:r>
              <a:rPr lang="en-US" sz="2000" dirty="0" smtClean="0">
                <a:solidFill>
                  <a:schemeClr val="bg2">
                    <a:lumMod val="50000"/>
                  </a:schemeClr>
                </a:solidFill>
              </a:rPr>
              <a:t>executes the same query twice to find that the both the queries return different result set. </a:t>
            </a:r>
            <a:endParaRPr lang="en-US" sz="2000" dirty="0">
              <a:solidFill>
                <a:schemeClr val="bg2">
                  <a:lumMod val="50000"/>
                </a:schemeClr>
              </a:solidFill>
            </a:endParaRP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65</a:t>
            </a:fld>
            <a:endParaRPr lang="en-US"/>
          </a:p>
        </p:txBody>
      </p:sp>
    </p:spTree>
    <p:extLst>
      <p:ext uri="{BB962C8B-B14F-4D97-AF65-F5344CB8AC3E}">
        <p14:creationId xmlns:p14="http://schemas.microsoft.com/office/powerpoint/2010/main" val="40899708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Transaction Processing </a:t>
            </a:r>
          </a:p>
        </p:txBody>
      </p:sp>
      <p:sp>
        <p:nvSpPr>
          <p:cNvPr id="4099" name="Content Placeholder 2"/>
          <p:cNvSpPr>
            <a:spLocks noGrp="1"/>
          </p:cNvSpPr>
          <p:nvPr>
            <p:ph idx="1"/>
          </p:nvPr>
        </p:nvSpPr>
        <p:spPr>
          <a:xfrm>
            <a:off x="304800" y="1295400"/>
            <a:ext cx="8458200" cy="4525963"/>
          </a:xfrm>
        </p:spPr>
        <p:txBody>
          <a:bodyPr/>
          <a:lstStyle/>
          <a:p>
            <a:r>
              <a:rPr lang="en-US" dirty="0">
                <a:solidFill>
                  <a:schemeClr val="bg2">
                    <a:lumMod val="50000"/>
                  </a:schemeClr>
                </a:solidFill>
              </a:rPr>
              <a:t>Logical unit of program execution that takes a database from one consistent state to another consistent state.</a:t>
            </a:r>
          </a:p>
          <a:p>
            <a:r>
              <a:rPr lang="en-US" dirty="0">
                <a:solidFill>
                  <a:schemeClr val="bg2">
                    <a:lumMod val="50000"/>
                  </a:schemeClr>
                </a:solidFill>
              </a:rPr>
              <a:t>A transaction </a:t>
            </a:r>
            <a:r>
              <a:rPr lang="en-US" dirty="0" smtClean="0">
                <a:solidFill>
                  <a:schemeClr val="bg2">
                    <a:lumMod val="50000"/>
                  </a:schemeClr>
                </a:solidFill>
              </a:rPr>
              <a:t>is a collection of SQL statements</a:t>
            </a:r>
            <a:r>
              <a:rPr lang="en-US" dirty="0">
                <a:solidFill>
                  <a:schemeClr val="bg2">
                    <a:lumMod val="50000"/>
                  </a:schemeClr>
                </a:solidFill>
              </a:rPr>
              <a:t> </a:t>
            </a:r>
            <a:r>
              <a:rPr lang="en-US" dirty="0" smtClean="0">
                <a:solidFill>
                  <a:schemeClr val="bg2">
                    <a:lumMod val="50000"/>
                  </a:schemeClr>
                </a:solidFill>
              </a:rPr>
              <a:t>that are either committed completely or rolled back completely even if one statement in the transaction fails to execute.</a:t>
            </a:r>
          </a:p>
          <a:p>
            <a:r>
              <a:rPr lang="en-US" dirty="0" smtClean="0">
                <a:solidFill>
                  <a:schemeClr val="bg2">
                    <a:lumMod val="50000"/>
                  </a:schemeClr>
                </a:solidFill>
              </a:rPr>
              <a:t>Oracle database engine creates unique transaction ID for all transactions.</a:t>
            </a:r>
          </a:p>
          <a:p>
            <a:r>
              <a:rPr lang="en-US" dirty="0" smtClean="0">
                <a:solidFill>
                  <a:schemeClr val="bg2">
                    <a:lumMod val="50000"/>
                  </a:schemeClr>
                </a:solidFill>
              </a:rPr>
              <a:t>A </a:t>
            </a:r>
            <a:r>
              <a:rPr lang="en-US" dirty="0">
                <a:solidFill>
                  <a:schemeClr val="bg2">
                    <a:lumMod val="50000"/>
                  </a:schemeClr>
                </a:solidFill>
              </a:rPr>
              <a:t>transaction </a:t>
            </a:r>
            <a:r>
              <a:rPr lang="en-US" dirty="0" smtClean="0">
                <a:solidFill>
                  <a:schemeClr val="bg2">
                    <a:lumMod val="50000"/>
                  </a:schemeClr>
                </a:solidFill>
              </a:rPr>
              <a:t>must comply to ACID properties</a:t>
            </a:r>
            <a:endParaRPr lang="en-US" dirty="0">
              <a:solidFill>
                <a:schemeClr val="bg2">
                  <a:lumMod val="50000"/>
                </a:schemeClr>
              </a:solidFill>
            </a:endParaRPr>
          </a:p>
          <a:p>
            <a:endParaRPr lang="en-US" dirty="0">
              <a:solidFill>
                <a:schemeClr val="bg2">
                  <a:lumMod val="50000"/>
                </a:schemeClr>
              </a:solidFill>
            </a:endParaRPr>
          </a:p>
          <a:p>
            <a:endParaRPr lang="en-US" b="1" dirty="0" smtClean="0">
              <a:solidFill>
                <a:schemeClr val="bg2">
                  <a:lumMod val="50000"/>
                </a:schemeClr>
              </a:solidFill>
            </a:endParaRPr>
          </a:p>
          <a:p>
            <a:pPr marL="0" indent="0">
              <a:buNone/>
            </a:pPr>
            <a:endParaRPr lang="en-US" dirty="0" smtClean="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66</a:t>
            </a:fld>
            <a:endParaRPr lang="en-US"/>
          </a:p>
        </p:txBody>
      </p:sp>
    </p:spTree>
    <p:extLst>
      <p:ext uri="{BB962C8B-B14F-4D97-AF65-F5344CB8AC3E}">
        <p14:creationId xmlns:p14="http://schemas.microsoft.com/office/powerpoint/2010/main" val="39742570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en-US" dirty="0"/>
          </a:p>
        </p:txBody>
      </p:sp>
      <p:sp>
        <p:nvSpPr>
          <p:cNvPr id="3" name="Content Placeholder 2"/>
          <p:cNvSpPr>
            <a:spLocks noGrp="1"/>
          </p:cNvSpPr>
          <p:nvPr>
            <p:ph idx="1"/>
          </p:nvPr>
        </p:nvSpPr>
        <p:spPr>
          <a:xfrm>
            <a:off x="228600" y="1066800"/>
            <a:ext cx="8763000" cy="5486400"/>
          </a:xfrm>
        </p:spPr>
        <p:txBody>
          <a:bodyPr/>
          <a:lstStyle/>
          <a:p>
            <a:r>
              <a:rPr lang="en-US" dirty="0" smtClean="0"/>
              <a:t>Atomicity</a:t>
            </a:r>
          </a:p>
          <a:p>
            <a:pPr lvl="1"/>
            <a:r>
              <a:rPr lang="en-US" sz="2000" dirty="0">
                <a:ea typeface="+mn-ea"/>
                <a:cs typeface="+mn-cs"/>
              </a:rPr>
              <a:t>Either all </a:t>
            </a:r>
            <a:r>
              <a:rPr lang="en-US" sz="2000" dirty="0" smtClean="0">
                <a:ea typeface="+mn-ea"/>
                <a:cs typeface="+mn-cs"/>
              </a:rPr>
              <a:t>the </a:t>
            </a:r>
            <a:r>
              <a:rPr lang="en-US" sz="2000" dirty="0" err="1" smtClean="0">
                <a:ea typeface="+mn-ea"/>
                <a:cs typeface="+mn-cs"/>
              </a:rPr>
              <a:t>sql</a:t>
            </a:r>
            <a:r>
              <a:rPr lang="en-US" sz="2000" dirty="0" smtClean="0">
                <a:ea typeface="+mn-ea"/>
                <a:cs typeface="+mn-cs"/>
              </a:rPr>
              <a:t> statements that is part of the transaction, are committed or none</a:t>
            </a:r>
            <a:endParaRPr lang="en-US" sz="2000" dirty="0">
              <a:ea typeface="+mn-ea"/>
              <a:cs typeface="+mn-cs"/>
            </a:endParaRPr>
          </a:p>
          <a:p>
            <a:r>
              <a:rPr lang="en-US" dirty="0" smtClean="0"/>
              <a:t>Consistency</a:t>
            </a:r>
          </a:p>
          <a:p>
            <a:pPr lvl="1"/>
            <a:r>
              <a:rPr lang="en-US" sz="2000" dirty="0" smtClean="0"/>
              <a:t>The state of the database before and after the execution of transaction must be consistent</a:t>
            </a:r>
            <a:endParaRPr lang="en-US" sz="2000" dirty="0"/>
          </a:p>
          <a:p>
            <a:r>
              <a:rPr lang="en-US" dirty="0" smtClean="0"/>
              <a:t>Isolation</a:t>
            </a:r>
          </a:p>
          <a:p>
            <a:pPr lvl="1"/>
            <a:r>
              <a:rPr lang="en-US" sz="2000" dirty="0" smtClean="0"/>
              <a:t>Even though the transitions are executing simultaneously, the result of the simultaneous execution must be as if they are run in isolation or one after another.</a:t>
            </a:r>
          </a:p>
          <a:p>
            <a:pPr lvl="1"/>
            <a:r>
              <a:rPr lang="en-US" sz="2000" dirty="0" smtClean="0"/>
              <a:t>The result of the transaction must be visible only after the transaction has been committed.</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67</a:t>
            </a:fld>
            <a:endParaRPr lang="en-US"/>
          </a:p>
        </p:txBody>
      </p:sp>
    </p:spTree>
    <p:extLst>
      <p:ext uri="{BB962C8B-B14F-4D97-AF65-F5344CB8AC3E}">
        <p14:creationId xmlns:p14="http://schemas.microsoft.com/office/powerpoint/2010/main" val="25365391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lstStyle/>
          <a:p>
            <a:pPr marL="457200" lvl="1" indent="0">
              <a:buNone/>
            </a:pPr>
            <a:endParaRPr lang="en-US" sz="2000" dirty="0"/>
          </a:p>
          <a:p>
            <a:r>
              <a:rPr lang="en-US" dirty="0" smtClean="0"/>
              <a:t>Durability</a:t>
            </a:r>
          </a:p>
          <a:p>
            <a:pPr lvl="1"/>
            <a:r>
              <a:rPr lang="en-US" sz="2000" dirty="0" smtClean="0">
                <a:ea typeface="+mn-ea"/>
                <a:cs typeface="+mn-cs"/>
              </a:rPr>
              <a:t>Changes </a:t>
            </a:r>
            <a:r>
              <a:rPr lang="en-US" sz="2000" dirty="0">
                <a:ea typeface="+mn-ea"/>
                <a:cs typeface="+mn-cs"/>
              </a:rPr>
              <a:t>made </a:t>
            </a:r>
            <a:r>
              <a:rPr lang="en-US" sz="2000" dirty="0" smtClean="0">
                <a:ea typeface="+mn-ea"/>
                <a:cs typeface="+mn-cs"/>
              </a:rPr>
              <a:t>by the committed transactions which are temporarily held in the </a:t>
            </a:r>
            <a:r>
              <a:rPr lang="en-US" sz="2000" dirty="0"/>
              <a:t>current in-memory database </a:t>
            </a:r>
            <a:r>
              <a:rPr lang="en-US" sz="2000" dirty="0" smtClean="0"/>
              <a:t>image </a:t>
            </a:r>
            <a:r>
              <a:rPr lang="en-US" sz="2000" dirty="0" smtClean="0">
                <a:ea typeface="+mn-ea"/>
                <a:cs typeface="+mn-cs"/>
              </a:rPr>
              <a:t>are made permanent by recording them in the hard disk. Even while changes are being made, system crashes occur, the recovery mechanism ensure that the result of the transaction is not lost.</a:t>
            </a:r>
            <a:endParaRPr lang="en-US" sz="2000" dirty="0">
              <a:ea typeface="+mn-ea"/>
              <a:cs typeface="+mn-cs"/>
            </a:endParaRP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68</a:t>
            </a:fld>
            <a:endParaRPr lang="en-US"/>
          </a:p>
        </p:txBody>
      </p:sp>
    </p:spTree>
    <p:extLst>
      <p:ext uri="{BB962C8B-B14F-4D97-AF65-F5344CB8AC3E}">
        <p14:creationId xmlns:p14="http://schemas.microsoft.com/office/powerpoint/2010/main" val="34263948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304800" y="1295401"/>
            <a:ext cx="8229600" cy="3505200"/>
          </a:xfrm>
        </p:spPr>
        <p:txBody>
          <a:bodyPr/>
          <a:lstStyle/>
          <a:p>
            <a:pPr marL="0" indent="0">
              <a:buNone/>
            </a:pPr>
            <a:r>
              <a:rPr lang="en-US" dirty="0" smtClean="0"/>
              <a:t> </a:t>
            </a:r>
            <a:r>
              <a:rPr lang="en-US" dirty="0"/>
              <a:t>1. Normalize the given table to 2NF and 3NF. </a:t>
            </a:r>
          </a:p>
          <a:p>
            <a:r>
              <a:rPr lang="en-US" dirty="0"/>
              <a:t>Happy Home Super market deals with groceries, household items, stationary products and gift items. They have announced a summer </a:t>
            </a:r>
            <a:r>
              <a:rPr lang="en-US" dirty="0" err="1"/>
              <a:t>mela</a:t>
            </a:r>
            <a:r>
              <a:rPr lang="en-US" dirty="0"/>
              <a:t> where, for every customer who holds a membership with Happy Home, any three items can be taken for free. The total price of the three items should be equal to or below Rs.1000. They record details of these free products given to their member customers in a table as below. </a:t>
            </a: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69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189031"/>
            <a:ext cx="7564755" cy="74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754265" y="6061948"/>
            <a:ext cx="1082348" cy="400110"/>
          </a:xfrm>
          <a:prstGeom prst="rect">
            <a:avLst/>
          </a:prstGeom>
          <a:noFill/>
        </p:spPr>
        <p:txBody>
          <a:bodyPr wrap="none" rtlCol="0">
            <a:spAutoFit/>
          </a:bodyPr>
          <a:lstStyle/>
          <a:p>
            <a:r>
              <a:rPr lang="en-US" sz="2000" dirty="0" smtClean="0">
                <a:solidFill>
                  <a:srgbClr val="5F5F5F"/>
                </a:solidFill>
                <a:latin typeface="+mn-lt"/>
                <a:cs typeface="+mn-cs"/>
              </a:rPr>
              <a:t>15 </a:t>
            </a:r>
            <a:r>
              <a:rPr lang="en-US" sz="2000" dirty="0" err="1">
                <a:solidFill>
                  <a:srgbClr val="5F5F5F"/>
                </a:solidFill>
                <a:latin typeface="+mn-lt"/>
                <a:cs typeface="+mn-cs"/>
              </a:rPr>
              <a:t>mins</a:t>
            </a:r>
            <a:endParaRPr lang="en-US" sz="2000" dirty="0">
              <a:solidFill>
                <a:srgbClr val="5F5F5F"/>
              </a:solidFill>
              <a:latin typeface="+mn-lt"/>
              <a:cs typeface="+mn-cs"/>
            </a:endParaRPr>
          </a:p>
        </p:txBody>
      </p:sp>
    </p:spTree>
    <p:extLst>
      <p:ext uri="{BB962C8B-B14F-4D97-AF65-F5344CB8AC3E}">
        <p14:creationId xmlns:p14="http://schemas.microsoft.com/office/powerpoint/2010/main" val="3981828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35280" y="152400"/>
            <a:ext cx="7772400" cy="685800"/>
          </a:xfrm>
        </p:spPr>
        <p:txBody>
          <a:bodyPr/>
          <a:lstStyle/>
          <a:p>
            <a:pPr eaLnBrk="1" hangingPunct="1"/>
            <a:r>
              <a:rPr lang="en-US" dirty="0" smtClean="0"/>
              <a:t>RDBMS Table Example</a:t>
            </a:r>
          </a:p>
        </p:txBody>
      </p:sp>
      <p:graphicFrame>
        <p:nvGraphicFramePr>
          <p:cNvPr id="30122" name="Group 426"/>
          <p:cNvGraphicFramePr>
            <a:graphicFrameLocks noGrp="1"/>
          </p:cNvGraphicFramePr>
          <p:nvPr>
            <p:ph sz="half" idx="1"/>
            <p:extLst>
              <p:ext uri="{D42A27DB-BD31-4B8C-83A1-F6EECF244321}">
                <p14:modId xmlns:p14="http://schemas.microsoft.com/office/powerpoint/2010/main" val="3610347132"/>
              </p:ext>
            </p:extLst>
          </p:nvPr>
        </p:nvGraphicFramePr>
        <p:xfrm>
          <a:off x="1716952" y="2190691"/>
          <a:ext cx="4495800" cy="3600509"/>
        </p:xfrm>
        <a:graphic>
          <a:graphicData uri="http://schemas.openxmlformats.org/drawingml/2006/table">
            <a:tbl>
              <a:tblPr/>
              <a:tblGrid>
                <a:gridCol w="1295400"/>
                <a:gridCol w="3200400"/>
              </a:tblGrid>
              <a:tr h="651118">
                <a:tc>
                  <a:txBody>
                    <a:bodyPr/>
                    <a:lstStyle/>
                    <a:p>
                      <a:pPr marL="0" marR="0" lvl="0" indent="0" algn="ctr"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chemeClr val="tx2"/>
                          </a:solidFill>
                          <a:effectLst/>
                          <a:latin typeface="Courier New" pitchFamily="49" charset="0"/>
                        </a:rPr>
                        <a:t>Stud Id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smtClean="0">
                          <a:ln>
                            <a:noFill/>
                          </a:ln>
                          <a:solidFill>
                            <a:schemeClr val="tx2"/>
                          </a:solidFill>
                          <a:effectLst/>
                          <a:latin typeface="Courier New" pitchFamily="49" charset="0"/>
                          <a:ea typeface="+mn-ea"/>
                          <a:cs typeface="+mn-cs"/>
                        </a:rPr>
                        <a:t>Name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76">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2060"/>
                          </a:solidFill>
                          <a:effectLst/>
                          <a:latin typeface="Courier New" pitchFamily="49" charset="0"/>
                        </a:rPr>
                        <a:t>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smtClean="0">
                          <a:ln>
                            <a:noFill/>
                          </a:ln>
                          <a:solidFill>
                            <a:srgbClr val="002060"/>
                          </a:solidFill>
                          <a:effectLst/>
                          <a:latin typeface="Courier New" pitchFamily="49" charset="0"/>
                        </a:rPr>
                        <a:t>Raghu 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67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2060"/>
                          </a:solidFill>
                          <a:effectLst/>
                          <a:latin typeface="Courier New" pitchFamily="49" charset="0"/>
                        </a:rPr>
                        <a:t>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2060"/>
                          </a:solidFill>
                          <a:effectLst/>
                          <a:latin typeface="Courier New" pitchFamily="49" charset="0"/>
                        </a:rPr>
                        <a:t>Mary </a:t>
                      </a:r>
                      <a:r>
                        <a:rPr kumimoji="0" lang="en-US" sz="2000" b="1" i="0" u="none" strike="noStrike" cap="none" normalizeH="0" baseline="0" dirty="0" err="1" smtClean="0">
                          <a:ln>
                            <a:noFill/>
                          </a:ln>
                          <a:solidFill>
                            <a:srgbClr val="002060"/>
                          </a:solidFill>
                          <a:effectLst/>
                          <a:latin typeface="Courier New" pitchFamily="49" charset="0"/>
                        </a:rPr>
                        <a:t>Molle</a:t>
                      </a:r>
                      <a:endParaRPr kumimoji="0" lang="en-US" sz="2000" b="1" i="0" u="none" strike="noStrike" cap="none" normalizeH="0" baseline="0" dirty="0" smtClean="0">
                        <a:ln>
                          <a:noFill/>
                        </a:ln>
                        <a:solidFill>
                          <a:srgbClr val="002060"/>
                        </a:solidFill>
                        <a:effectLst/>
                        <a:latin typeface="Courier New" pitchFamily="49"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76">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2060"/>
                          </a:solidFill>
                          <a:effectLst/>
                          <a:latin typeface="Courier New" pitchFamily="49" charset="0"/>
                        </a:rPr>
                        <a:t>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2060"/>
                          </a:solidFill>
                          <a:effectLst/>
                          <a:latin typeface="Courier New" pitchFamily="49" charset="0"/>
                        </a:rPr>
                        <a:t>Henry </a:t>
                      </a:r>
                      <a:r>
                        <a:rPr kumimoji="0" lang="en-US" sz="2000" b="1" i="0" u="none" strike="noStrike" cap="none" normalizeH="0" baseline="0" dirty="0" err="1" smtClean="0">
                          <a:ln>
                            <a:noFill/>
                          </a:ln>
                          <a:solidFill>
                            <a:srgbClr val="002060"/>
                          </a:solidFill>
                          <a:effectLst/>
                          <a:latin typeface="Courier New" pitchFamily="49" charset="0"/>
                        </a:rPr>
                        <a:t>F.Korth</a:t>
                      </a:r>
                      <a:endParaRPr kumimoji="0" lang="en-US" sz="2000" b="1" i="0" u="none" strike="noStrike" cap="none" normalizeH="0" baseline="0" dirty="0" smtClean="0">
                        <a:ln>
                          <a:noFill/>
                        </a:ln>
                        <a:solidFill>
                          <a:srgbClr val="002060"/>
                        </a:solidFill>
                        <a:effectLst/>
                        <a:latin typeface="Courier New" pitchFamily="49"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68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smtClean="0">
                          <a:ln>
                            <a:noFill/>
                          </a:ln>
                          <a:solidFill>
                            <a:srgbClr val="002060"/>
                          </a:solidFill>
                          <a:effectLst/>
                          <a:latin typeface="Courier New" pitchFamily="49" charset="0"/>
                        </a:rPr>
                        <a:t>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2060"/>
                          </a:solidFill>
                          <a:effectLst/>
                          <a:latin typeface="Courier New" pitchFamily="49" charset="0"/>
                        </a:rPr>
                        <a:t>Jennifer Wisdom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68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smtClean="0">
                          <a:ln>
                            <a:noFill/>
                          </a:ln>
                          <a:solidFill>
                            <a:srgbClr val="002060"/>
                          </a:solidFill>
                          <a:effectLst/>
                          <a:latin typeface="Courier New" pitchFamily="49" charset="0"/>
                        </a:rPr>
                        <a:t>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2060"/>
                          </a:solidFill>
                          <a:effectLst/>
                          <a:latin typeface="Courier New" pitchFamily="49" charset="0"/>
                        </a:rPr>
                        <a:t>Uma 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pPr>
              <a:defRPr/>
            </a:pPr>
            <a:fld id="{04891A2E-236F-4017-A808-CA6D0767C0A1}" type="slidenum">
              <a:rPr lang="en-US" smtClean="0"/>
              <a:pPr>
                <a:defRPr/>
              </a:pPr>
              <a:t>7</a:t>
            </a:fld>
            <a:endParaRPr lang="en-US"/>
          </a:p>
        </p:txBody>
      </p:sp>
      <p:sp>
        <p:nvSpPr>
          <p:cNvPr id="16388" name="Text Box 344"/>
          <p:cNvSpPr txBox="1">
            <a:spLocks noChangeArrowheads="1"/>
          </p:cNvSpPr>
          <p:nvPr/>
        </p:nvSpPr>
        <p:spPr bwMode="auto">
          <a:xfrm>
            <a:off x="4435045" y="1476345"/>
            <a:ext cx="2234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dirty="0">
                <a:solidFill>
                  <a:srgbClr val="006600"/>
                </a:solidFill>
                <a:latin typeface="+mj-lt"/>
              </a:rPr>
              <a:t>Attributes or fields</a:t>
            </a:r>
          </a:p>
        </p:txBody>
      </p:sp>
      <p:sp>
        <p:nvSpPr>
          <p:cNvPr id="16389" name="Text Box 345"/>
          <p:cNvSpPr txBox="1">
            <a:spLocks noChangeArrowheads="1"/>
          </p:cNvSpPr>
          <p:nvPr/>
        </p:nvSpPr>
        <p:spPr bwMode="auto">
          <a:xfrm>
            <a:off x="1640752" y="1800135"/>
            <a:ext cx="12618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i="1" dirty="0">
                <a:solidFill>
                  <a:schemeClr val="tx2"/>
                </a:solidFill>
                <a:latin typeface="Courier New" pitchFamily="49" charset="0"/>
              </a:rPr>
              <a:t>Student</a:t>
            </a:r>
          </a:p>
        </p:txBody>
      </p:sp>
      <p:sp>
        <p:nvSpPr>
          <p:cNvPr id="16446" name="Line 464"/>
          <p:cNvSpPr>
            <a:spLocks noChangeShapeType="1"/>
          </p:cNvSpPr>
          <p:nvPr/>
        </p:nvSpPr>
        <p:spPr bwMode="auto">
          <a:xfrm flipV="1">
            <a:off x="4648200" y="1800134"/>
            <a:ext cx="650152" cy="562065"/>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47" name="Line 465"/>
          <p:cNvSpPr>
            <a:spLocks noChangeShapeType="1"/>
          </p:cNvSpPr>
          <p:nvPr/>
        </p:nvSpPr>
        <p:spPr bwMode="auto">
          <a:xfrm>
            <a:off x="3936824" y="5410200"/>
            <a:ext cx="967623" cy="561945"/>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51" name="Text Box 470"/>
          <p:cNvSpPr txBox="1">
            <a:spLocks noChangeArrowheads="1"/>
          </p:cNvSpPr>
          <p:nvPr/>
        </p:nvSpPr>
        <p:spPr bwMode="auto">
          <a:xfrm>
            <a:off x="4904447" y="5972145"/>
            <a:ext cx="28521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dirty="0">
                <a:solidFill>
                  <a:srgbClr val="006600"/>
                </a:solidFill>
                <a:latin typeface="+mj-lt"/>
              </a:rPr>
              <a:t>Tuples, records or rows</a:t>
            </a:r>
          </a:p>
        </p:txBody>
      </p:sp>
      <p:cxnSp>
        <p:nvCxnSpPr>
          <p:cNvPr id="3" name="Straight Arrow Connector 2"/>
          <p:cNvCxnSpPr>
            <a:endCxn id="22" idx="1"/>
          </p:cNvCxnSpPr>
          <p:nvPr/>
        </p:nvCxnSpPr>
        <p:spPr>
          <a:xfrm flipV="1">
            <a:off x="2555152" y="1302900"/>
            <a:ext cx="2349295" cy="630646"/>
          </a:xfrm>
          <a:prstGeom prst="straightConnector1">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22" name="Text Box 344"/>
          <p:cNvSpPr txBox="1">
            <a:spLocks noChangeArrowheads="1"/>
          </p:cNvSpPr>
          <p:nvPr/>
        </p:nvSpPr>
        <p:spPr bwMode="auto">
          <a:xfrm>
            <a:off x="4904447" y="1102845"/>
            <a:ext cx="927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dirty="0" smtClean="0">
                <a:solidFill>
                  <a:srgbClr val="006600"/>
                </a:solidFill>
                <a:latin typeface="+mj-lt"/>
              </a:rPr>
              <a:t>Tables</a:t>
            </a:r>
            <a:endParaRPr lang="en-US" sz="2000" dirty="0">
              <a:solidFill>
                <a:srgbClr val="006600"/>
              </a:solidFill>
              <a:latin typeface="+mj-lt"/>
            </a:endParaRPr>
          </a:p>
        </p:txBody>
      </p:sp>
      <p:cxnSp>
        <p:nvCxnSpPr>
          <p:cNvPr id="5" name="Straight Arrow Connector 4"/>
          <p:cNvCxnSpPr>
            <a:endCxn id="16446" idx="1"/>
          </p:cNvCxnSpPr>
          <p:nvPr/>
        </p:nvCxnSpPr>
        <p:spPr>
          <a:xfrm flipV="1">
            <a:off x="2743200" y="1800134"/>
            <a:ext cx="2555152" cy="562065"/>
          </a:xfrm>
          <a:prstGeom prst="straightConnector1">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5585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70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 y="1524000"/>
            <a:ext cx="826039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41960" y="362635"/>
            <a:ext cx="8321040" cy="400110"/>
          </a:xfrm>
          <a:prstGeom prst="rect">
            <a:avLst/>
          </a:prstGeom>
        </p:spPr>
        <p:txBody>
          <a:bodyPr wrap="square">
            <a:spAutoFit/>
          </a:bodyPr>
          <a:lstStyle/>
          <a:p>
            <a:r>
              <a:rPr lang="en-US" sz="2000" dirty="0">
                <a:solidFill>
                  <a:srgbClr val="5F5F5F"/>
                </a:solidFill>
                <a:latin typeface="+mn-lt"/>
                <a:cs typeface="+mn-cs"/>
              </a:rPr>
              <a:t>2. Normalize the given table ensuring no data loss and data redundancy. </a:t>
            </a:r>
          </a:p>
        </p:txBody>
      </p:sp>
      <p:sp>
        <p:nvSpPr>
          <p:cNvPr id="5" name="TextBox 4"/>
          <p:cNvSpPr txBox="1"/>
          <p:nvPr/>
        </p:nvSpPr>
        <p:spPr>
          <a:xfrm>
            <a:off x="7863844" y="4915078"/>
            <a:ext cx="1082348" cy="400110"/>
          </a:xfrm>
          <a:prstGeom prst="rect">
            <a:avLst/>
          </a:prstGeom>
          <a:noFill/>
        </p:spPr>
        <p:txBody>
          <a:bodyPr wrap="none" rtlCol="0">
            <a:spAutoFit/>
          </a:bodyPr>
          <a:lstStyle/>
          <a:p>
            <a:r>
              <a:rPr lang="en-US" sz="2000" dirty="0" smtClean="0">
                <a:solidFill>
                  <a:srgbClr val="5F5F5F"/>
                </a:solidFill>
                <a:latin typeface="+mn-lt"/>
                <a:cs typeface="+mn-cs"/>
              </a:rPr>
              <a:t>15 </a:t>
            </a:r>
            <a:r>
              <a:rPr lang="en-US" sz="2000" dirty="0" err="1">
                <a:solidFill>
                  <a:srgbClr val="5F5F5F"/>
                </a:solidFill>
                <a:latin typeface="+mn-lt"/>
                <a:cs typeface="+mn-cs"/>
              </a:rPr>
              <a:t>mins</a:t>
            </a:r>
            <a:endParaRPr lang="en-US" sz="2000" dirty="0">
              <a:solidFill>
                <a:srgbClr val="5F5F5F"/>
              </a:solidFill>
              <a:latin typeface="+mn-lt"/>
              <a:cs typeface="+mn-cs"/>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3920" y="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3759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 y="228600"/>
            <a:ext cx="8900160" cy="6248400"/>
          </a:xfrm>
        </p:spPr>
        <p:txBody>
          <a:bodyPr/>
          <a:lstStyle/>
          <a:p>
            <a:pPr>
              <a:buNone/>
            </a:pPr>
            <a:r>
              <a:rPr lang="en-US" dirty="0" smtClean="0"/>
              <a:t>3. Good Work Cooperation is the Computer Programming Services industry in DALLAS, TX. It has offices throughout North and South India. </a:t>
            </a:r>
          </a:p>
          <a:p>
            <a:r>
              <a:rPr lang="en-US" dirty="0" smtClean="0"/>
              <a:t>Employee fills in the following details at the time of joining : Name, Phone number, </a:t>
            </a:r>
            <a:r>
              <a:rPr lang="en-US" dirty="0" err="1" smtClean="0"/>
              <a:t>Hiredate</a:t>
            </a:r>
            <a:r>
              <a:rPr lang="en-US" dirty="0" smtClean="0"/>
              <a:t>, Salary, Commission and Address. </a:t>
            </a:r>
            <a:r>
              <a:rPr lang="en-US" dirty="0" err="1" smtClean="0"/>
              <a:t>He/She</a:t>
            </a:r>
            <a:r>
              <a:rPr lang="en-US" dirty="0" smtClean="0"/>
              <a:t> is given a unique ID. </a:t>
            </a:r>
            <a:r>
              <a:rPr lang="en-US" dirty="0"/>
              <a:t> </a:t>
            </a:r>
          </a:p>
          <a:p>
            <a:r>
              <a:rPr lang="en-US" dirty="0" smtClean="0"/>
              <a:t>Employee is then allocated a project under a LOB. </a:t>
            </a:r>
            <a:r>
              <a:rPr lang="en-US" dirty="0" err="1" smtClean="0"/>
              <a:t>He/She</a:t>
            </a:r>
            <a:r>
              <a:rPr lang="en-US" dirty="0" smtClean="0"/>
              <a:t> reports to a Reporting Manager who is also an employee.</a:t>
            </a:r>
          </a:p>
          <a:p>
            <a:pPr lvl="0"/>
            <a:r>
              <a:rPr lang="en-US" dirty="0"/>
              <a:t>Projects have a </a:t>
            </a:r>
            <a:r>
              <a:rPr lang="en-US" dirty="0" smtClean="0"/>
              <a:t>unique id</a:t>
            </a:r>
            <a:r>
              <a:rPr lang="en-US" dirty="0"/>
              <a:t>, name, </a:t>
            </a:r>
            <a:r>
              <a:rPr lang="en-US" dirty="0" smtClean="0"/>
              <a:t>duration </a:t>
            </a:r>
            <a:r>
              <a:rPr lang="en-US" dirty="0"/>
              <a:t>(in months), </a:t>
            </a:r>
            <a:r>
              <a:rPr lang="en-US" dirty="0" smtClean="0"/>
              <a:t>Project Manager who is an employee. Every project is under a LOB.</a:t>
            </a:r>
          </a:p>
          <a:p>
            <a:r>
              <a:rPr lang="en-US" dirty="0"/>
              <a:t>Every LOB has  a unique ID, Name and multiple locations(address)  from where they operate.</a:t>
            </a:r>
          </a:p>
          <a:p>
            <a:pPr marL="0" indent="0">
              <a:buNone/>
            </a:pPr>
            <a:r>
              <a:rPr lang="en-US" dirty="0"/>
              <a:t>Design an appropriate set of </a:t>
            </a:r>
            <a:r>
              <a:rPr lang="en-US" b="1" dirty="0"/>
              <a:t>Normalized Relations</a:t>
            </a:r>
            <a:r>
              <a:rPr lang="en-US" dirty="0"/>
              <a:t> to represent this information</a:t>
            </a:r>
          </a:p>
          <a:p>
            <a:pPr lvl="0"/>
            <a:endParaRPr lang="en-US" dirty="0" smtClean="0"/>
          </a:p>
          <a:p>
            <a:pPr lvl="0"/>
            <a:endParaRPr lang="en-US" dirty="0"/>
          </a:p>
        </p:txBody>
      </p:sp>
      <p:sp>
        <p:nvSpPr>
          <p:cNvPr id="6" name="Slide Number Placeholder 5"/>
          <p:cNvSpPr>
            <a:spLocks noGrp="1"/>
          </p:cNvSpPr>
          <p:nvPr>
            <p:ph type="sldNum" sz="quarter" idx="12"/>
          </p:nvPr>
        </p:nvSpPr>
        <p:spPr/>
        <p:txBody>
          <a:bodyPr/>
          <a:lstStyle/>
          <a:p>
            <a:pPr>
              <a:defRPr/>
            </a:pPr>
            <a:fld id="{18CC025E-D8DE-43E5-B6D2-407F9B5E6ED4}" type="slidenum">
              <a:rPr lang="en-US" smtClean="0"/>
              <a:pPr>
                <a:defRPr/>
              </a:pPr>
              <a:t>71</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3920" y="45720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30480"/>
            <a:ext cx="7772400" cy="762000"/>
          </a:xfrm>
        </p:spPr>
        <p:txBody>
          <a:bodyPr/>
          <a:lstStyle/>
          <a:p>
            <a:r>
              <a:rPr lang="en-US" dirty="0"/>
              <a:t>RDBMS Products</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8</a:t>
            </a:fld>
            <a:endParaRPr lang="en-US"/>
          </a:p>
        </p:txBody>
      </p:sp>
      <p:sp>
        <p:nvSpPr>
          <p:cNvPr id="17414" name="Rectangle 5"/>
          <p:cNvSpPr>
            <a:spLocks noChangeArrowheads="1"/>
          </p:cNvSpPr>
          <p:nvPr/>
        </p:nvSpPr>
        <p:spPr bwMode="auto">
          <a:xfrm>
            <a:off x="533400" y="1371600"/>
            <a:ext cx="3657600" cy="36576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300000"/>
              </a:lnSpc>
              <a:spcBef>
                <a:spcPct val="20000"/>
              </a:spcBef>
              <a:buClr>
                <a:schemeClr val="accent2"/>
              </a:buClr>
              <a:buFont typeface="Wingdings" pitchFamily="2" charset="2"/>
              <a:buChar char="§"/>
            </a:pPr>
            <a:r>
              <a:rPr lang="en-US" sz="2000" dirty="0">
                <a:solidFill>
                  <a:srgbClr val="5F5F5F"/>
                </a:solidFill>
                <a:latin typeface="+mn-lt"/>
                <a:cs typeface="+mn-cs"/>
              </a:rPr>
              <a:t>Oracle </a:t>
            </a:r>
          </a:p>
          <a:p>
            <a:pPr marL="342900" indent="-342900">
              <a:lnSpc>
                <a:spcPct val="300000"/>
              </a:lnSpc>
              <a:spcBef>
                <a:spcPct val="20000"/>
              </a:spcBef>
              <a:buClr>
                <a:schemeClr val="accent2"/>
              </a:buClr>
              <a:buFont typeface="Wingdings" pitchFamily="2" charset="2"/>
              <a:buChar char="§"/>
            </a:pPr>
            <a:r>
              <a:rPr lang="en-US" sz="2000" dirty="0" smtClean="0">
                <a:solidFill>
                  <a:srgbClr val="5F5F5F"/>
                </a:solidFill>
                <a:latin typeface="+mn-lt"/>
                <a:cs typeface="+mn-cs"/>
              </a:rPr>
              <a:t>IBM DB2</a:t>
            </a:r>
            <a:endParaRPr lang="en-US" sz="2000" dirty="0">
              <a:solidFill>
                <a:srgbClr val="5F5F5F"/>
              </a:solidFill>
              <a:latin typeface="+mn-lt"/>
              <a:cs typeface="+mn-cs"/>
            </a:endParaRPr>
          </a:p>
          <a:p>
            <a:pPr marL="342900" indent="-342900">
              <a:lnSpc>
                <a:spcPct val="300000"/>
              </a:lnSpc>
              <a:spcBef>
                <a:spcPct val="20000"/>
              </a:spcBef>
              <a:buClr>
                <a:schemeClr val="accent2"/>
              </a:buClr>
              <a:buFont typeface="Wingdings" pitchFamily="2" charset="2"/>
              <a:buChar char="§"/>
            </a:pPr>
            <a:r>
              <a:rPr lang="en-US" sz="2000" dirty="0" smtClean="0">
                <a:solidFill>
                  <a:srgbClr val="5F5F5F"/>
                </a:solidFill>
                <a:latin typeface="+mn-lt"/>
                <a:cs typeface="+mn-cs"/>
              </a:rPr>
              <a:t>MySQL</a:t>
            </a:r>
          </a:p>
          <a:p>
            <a:pPr marL="342900" indent="-342900">
              <a:lnSpc>
                <a:spcPct val="300000"/>
              </a:lnSpc>
              <a:spcBef>
                <a:spcPct val="20000"/>
              </a:spcBef>
              <a:buClr>
                <a:schemeClr val="accent2"/>
              </a:buClr>
              <a:buFont typeface="Wingdings" pitchFamily="2" charset="2"/>
              <a:buChar char="§"/>
            </a:pPr>
            <a:r>
              <a:rPr lang="en-US" sz="2000" dirty="0" smtClean="0">
                <a:solidFill>
                  <a:srgbClr val="5F5F5F"/>
                </a:solidFill>
                <a:latin typeface="+mn-lt"/>
                <a:cs typeface="+mn-cs"/>
              </a:rPr>
              <a:t>Ingres</a:t>
            </a:r>
            <a:endParaRPr lang="en-US" sz="2000" dirty="0">
              <a:solidFill>
                <a:srgbClr val="5F5F5F"/>
              </a:solidFill>
              <a:latin typeface="+mn-lt"/>
              <a:cs typeface="+mn-cs"/>
            </a:endParaRPr>
          </a:p>
          <a:p>
            <a:pPr marL="342900" indent="-342900">
              <a:spcBef>
                <a:spcPct val="20000"/>
              </a:spcBef>
              <a:buClr>
                <a:srgbClr val="C81E1E"/>
              </a:buClr>
              <a:buFontTx/>
              <a:buChar char="•"/>
            </a:pPr>
            <a:endParaRPr lang="en-US" sz="2000" dirty="0">
              <a:solidFill>
                <a:srgbClr val="5F5F5F"/>
              </a:solidFill>
              <a:latin typeface="+mn-lt"/>
              <a:cs typeface="+mn-cs"/>
            </a:endParaRPr>
          </a:p>
        </p:txBody>
      </p:sp>
      <p:sp>
        <p:nvSpPr>
          <p:cNvPr id="17415" name="Rectangle 6"/>
          <p:cNvSpPr>
            <a:spLocks noChangeArrowheads="1"/>
          </p:cNvSpPr>
          <p:nvPr/>
        </p:nvSpPr>
        <p:spPr bwMode="auto">
          <a:xfrm>
            <a:off x="4876800" y="1371600"/>
            <a:ext cx="3352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300000"/>
              </a:lnSpc>
              <a:spcBef>
                <a:spcPct val="20000"/>
              </a:spcBef>
              <a:buClr>
                <a:schemeClr val="accent2"/>
              </a:buClr>
              <a:buFont typeface="Wingdings" pitchFamily="2" charset="2"/>
              <a:buChar char="§"/>
            </a:pPr>
            <a:r>
              <a:rPr lang="en-US" sz="2000" dirty="0">
                <a:solidFill>
                  <a:schemeClr val="accent2"/>
                </a:solidFill>
                <a:latin typeface="Tahoma" pitchFamily="34" charset="0"/>
              </a:rPr>
              <a:t> </a:t>
            </a:r>
            <a:r>
              <a:rPr lang="en-US" sz="2000" dirty="0">
                <a:solidFill>
                  <a:srgbClr val="5F5F5F"/>
                </a:solidFill>
                <a:latin typeface="+mn-lt"/>
                <a:cs typeface="+mn-cs"/>
              </a:rPr>
              <a:t>Sybase</a:t>
            </a:r>
          </a:p>
          <a:p>
            <a:pPr marL="342900" indent="-342900">
              <a:lnSpc>
                <a:spcPct val="300000"/>
              </a:lnSpc>
              <a:spcBef>
                <a:spcPct val="20000"/>
              </a:spcBef>
              <a:buClr>
                <a:schemeClr val="accent2"/>
              </a:buClr>
              <a:buFont typeface="Wingdings" pitchFamily="2" charset="2"/>
              <a:buChar char="§"/>
            </a:pPr>
            <a:r>
              <a:rPr lang="en-US" sz="2000" dirty="0">
                <a:solidFill>
                  <a:srgbClr val="5F5F5F"/>
                </a:solidFill>
                <a:latin typeface="+mn-lt"/>
                <a:cs typeface="+mn-cs"/>
              </a:rPr>
              <a:t> MS-SQL Server</a:t>
            </a:r>
          </a:p>
          <a:p>
            <a:pPr marL="342900" indent="-342900">
              <a:lnSpc>
                <a:spcPct val="300000"/>
              </a:lnSpc>
              <a:spcBef>
                <a:spcPct val="20000"/>
              </a:spcBef>
              <a:buClr>
                <a:schemeClr val="accent2"/>
              </a:buClr>
              <a:buFont typeface="Wingdings" pitchFamily="2" charset="2"/>
              <a:buChar char="§"/>
            </a:pPr>
            <a:r>
              <a:rPr lang="en-US" sz="2000" dirty="0">
                <a:solidFill>
                  <a:srgbClr val="5F5F5F"/>
                </a:solidFill>
                <a:latin typeface="+mn-lt"/>
                <a:cs typeface="+mn-cs"/>
              </a:rPr>
              <a:t>MS </a:t>
            </a:r>
            <a:r>
              <a:rPr lang="en-US" sz="2000" dirty="0" smtClean="0">
                <a:solidFill>
                  <a:srgbClr val="5F5F5F"/>
                </a:solidFill>
                <a:latin typeface="+mn-lt"/>
                <a:cs typeface="+mn-cs"/>
              </a:rPr>
              <a:t>Access</a:t>
            </a:r>
          </a:p>
          <a:p>
            <a:pPr marL="342900" indent="-342900">
              <a:lnSpc>
                <a:spcPct val="300000"/>
              </a:lnSpc>
              <a:spcBef>
                <a:spcPct val="20000"/>
              </a:spcBef>
              <a:buClr>
                <a:schemeClr val="accent2"/>
              </a:buClr>
              <a:buFont typeface="Wingdings" pitchFamily="2" charset="2"/>
              <a:buChar char="§"/>
            </a:pPr>
            <a:r>
              <a:rPr lang="en-US" sz="2000" dirty="0" err="1">
                <a:solidFill>
                  <a:srgbClr val="5F5F5F"/>
                </a:solidFill>
                <a:latin typeface="+mn-lt"/>
                <a:cs typeface="+mn-cs"/>
              </a:rPr>
              <a:t>PostgreSQL</a:t>
            </a:r>
            <a:endParaRPr lang="en-US" sz="2000" dirty="0">
              <a:solidFill>
                <a:srgbClr val="5F5F5F"/>
              </a:solidFill>
              <a:latin typeface="+mn-lt"/>
              <a:cs typeface="+mn-cs"/>
            </a:endParaRPr>
          </a:p>
        </p:txBody>
      </p:sp>
    </p:spTree>
    <p:extLst>
      <p:ext uri="{BB962C8B-B14F-4D97-AF65-F5344CB8AC3E}">
        <p14:creationId xmlns:p14="http://schemas.microsoft.com/office/powerpoint/2010/main" val="730738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6200" y="-152400"/>
            <a:ext cx="7772400" cy="1143000"/>
          </a:xfrm>
        </p:spPr>
        <p:txBody>
          <a:bodyPr/>
          <a:lstStyle/>
          <a:p>
            <a:pPr eaLnBrk="1" hangingPunct="1"/>
            <a:r>
              <a:rPr lang="en-US" smtClean="0"/>
              <a:t>Types of database system</a:t>
            </a:r>
          </a:p>
        </p:txBody>
      </p:sp>
      <p:sp>
        <p:nvSpPr>
          <p:cNvPr id="26628" name="Rectangle 3"/>
          <p:cNvSpPr>
            <a:spLocks noGrp="1" noChangeArrowheads="1"/>
          </p:cNvSpPr>
          <p:nvPr>
            <p:ph idx="1"/>
          </p:nvPr>
        </p:nvSpPr>
        <p:spPr>
          <a:xfrm>
            <a:off x="381000" y="1219200"/>
            <a:ext cx="8153400" cy="4800600"/>
          </a:xfrm>
        </p:spPr>
        <p:txBody>
          <a:bodyPr>
            <a:normAutofit/>
          </a:bodyPr>
          <a:lstStyle/>
          <a:p>
            <a:pPr eaLnBrk="1" hangingPunct="1">
              <a:lnSpc>
                <a:spcPct val="150000"/>
              </a:lnSpc>
            </a:pPr>
            <a:r>
              <a:rPr lang="en-US" dirty="0" smtClean="0">
                <a:solidFill>
                  <a:schemeClr val="bg2">
                    <a:lumMod val="50000"/>
                  </a:schemeClr>
                </a:solidFill>
              </a:rPr>
              <a:t>Type of user:</a:t>
            </a:r>
          </a:p>
          <a:p>
            <a:pPr lvl="2" eaLnBrk="1" hangingPunct="1">
              <a:lnSpc>
                <a:spcPct val="150000"/>
              </a:lnSpc>
            </a:pPr>
            <a:r>
              <a:rPr lang="en-US" sz="2000" dirty="0" smtClean="0">
                <a:solidFill>
                  <a:schemeClr val="bg2">
                    <a:lumMod val="50000"/>
                  </a:schemeClr>
                </a:solidFill>
              </a:rPr>
              <a:t>Desktop Database</a:t>
            </a:r>
          </a:p>
          <a:p>
            <a:pPr lvl="2" eaLnBrk="1" hangingPunct="1">
              <a:lnSpc>
                <a:spcPct val="150000"/>
              </a:lnSpc>
            </a:pPr>
            <a:r>
              <a:rPr lang="en-US" sz="2000" dirty="0" smtClean="0">
                <a:solidFill>
                  <a:schemeClr val="bg2">
                    <a:lumMod val="50000"/>
                  </a:schemeClr>
                </a:solidFill>
              </a:rPr>
              <a:t>Multi-user Database	</a:t>
            </a:r>
          </a:p>
          <a:p>
            <a:pPr eaLnBrk="1" hangingPunct="1">
              <a:lnSpc>
                <a:spcPct val="150000"/>
              </a:lnSpc>
            </a:pPr>
            <a:r>
              <a:rPr lang="en-US" dirty="0" smtClean="0">
                <a:solidFill>
                  <a:schemeClr val="bg2">
                    <a:lumMod val="50000"/>
                  </a:schemeClr>
                </a:solidFill>
              </a:rPr>
              <a:t>Type of location</a:t>
            </a:r>
          </a:p>
          <a:p>
            <a:pPr lvl="2" eaLnBrk="1" hangingPunct="1">
              <a:lnSpc>
                <a:spcPct val="150000"/>
              </a:lnSpc>
            </a:pPr>
            <a:r>
              <a:rPr lang="en-US" sz="2000" dirty="0" smtClean="0">
                <a:solidFill>
                  <a:schemeClr val="bg2">
                    <a:lumMod val="50000"/>
                  </a:schemeClr>
                </a:solidFill>
              </a:rPr>
              <a:t>Centralized database</a:t>
            </a:r>
          </a:p>
          <a:p>
            <a:pPr lvl="2" eaLnBrk="1" hangingPunct="1">
              <a:lnSpc>
                <a:spcPct val="150000"/>
              </a:lnSpc>
            </a:pPr>
            <a:r>
              <a:rPr lang="en-US" sz="2000" dirty="0" smtClean="0">
                <a:solidFill>
                  <a:schemeClr val="bg2">
                    <a:lumMod val="50000"/>
                  </a:schemeClr>
                </a:solidFill>
              </a:rPr>
              <a:t>Distributed database</a:t>
            </a:r>
          </a:p>
          <a:p>
            <a:pPr eaLnBrk="1" hangingPunct="1">
              <a:lnSpc>
                <a:spcPct val="150000"/>
              </a:lnSpc>
            </a:pPr>
            <a:r>
              <a:rPr lang="en-US" dirty="0" smtClean="0">
                <a:solidFill>
                  <a:schemeClr val="bg2">
                    <a:lumMod val="50000"/>
                  </a:schemeClr>
                </a:solidFill>
              </a:rPr>
              <a:t>Distributed database</a:t>
            </a:r>
          </a:p>
          <a:p>
            <a:pPr lvl="2" eaLnBrk="1" hangingPunct="1">
              <a:lnSpc>
                <a:spcPct val="150000"/>
              </a:lnSpc>
            </a:pPr>
            <a:r>
              <a:rPr lang="en-US" sz="2000" dirty="0" smtClean="0">
                <a:solidFill>
                  <a:schemeClr val="bg2">
                    <a:lumMod val="50000"/>
                  </a:schemeClr>
                </a:solidFill>
              </a:rPr>
              <a:t>Transactional or Production DBMS</a:t>
            </a:r>
          </a:p>
          <a:p>
            <a:pPr lvl="2" eaLnBrk="1" hangingPunct="1">
              <a:lnSpc>
                <a:spcPct val="150000"/>
              </a:lnSpc>
            </a:pPr>
            <a:r>
              <a:rPr lang="en-US" sz="2000" dirty="0" smtClean="0">
                <a:solidFill>
                  <a:schemeClr val="bg2">
                    <a:lumMod val="50000"/>
                  </a:schemeClr>
                </a:solidFill>
              </a:rPr>
              <a:t>Data warehousing and decision support system </a:t>
            </a:r>
          </a:p>
          <a:p>
            <a:pPr lvl="2" eaLnBrk="1" hangingPunct="1">
              <a:lnSpc>
                <a:spcPct val="150000"/>
              </a:lnSpc>
            </a:pPr>
            <a:endParaRPr lang="en-US" sz="2000" dirty="0" smtClean="0">
              <a:solidFill>
                <a:schemeClr val="bg2">
                  <a:lumMod val="50000"/>
                </a:schemeClr>
              </a:solidFill>
            </a:endParaRPr>
          </a:p>
          <a:p>
            <a:pPr eaLnBrk="1" hangingPunct="1">
              <a:lnSpc>
                <a:spcPct val="150000"/>
              </a:lnSpc>
            </a:pPr>
            <a:endParaRPr lang="en-US" dirty="0" smtClean="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9</a:t>
            </a:fld>
            <a:endParaRPr lang="en-US"/>
          </a:p>
        </p:txBody>
      </p:sp>
    </p:spTree>
    <p:extLst>
      <p:ext uri="{BB962C8B-B14F-4D97-AF65-F5344CB8AC3E}">
        <p14:creationId xmlns:p14="http://schemas.microsoft.com/office/powerpoint/2010/main" val="497339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4BFD56-5582-47F1-B706-3664A8780381}">
  <ds:schemaRefs>
    <ds:schemaRef ds:uri="http://schemas.microsoft.com/sharepoint/v3/contenttype/forms"/>
  </ds:schemaRefs>
</ds:datastoreItem>
</file>

<file path=customXml/itemProps2.xml><?xml version="1.0" encoding="utf-8"?>
<ds:datastoreItem xmlns:ds="http://schemas.openxmlformats.org/officeDocument/2006/customXml" ds:itemID="{A2F4292E-6743-44A2-A8AB-E59BAA402D95}">
  <ds:schemaRefs>
    <ds:schemaRef ds:uri="http://schemas.microsoft.com/office/2006/metadata/properties"/>
    <ds:schemaRef ds:uri="http://schemas.microsoft.com/office/infopath/2007/PartnerControls"/>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FF96A093-83F9-46E3-9F58-4F81EF3304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1679</TotalTime>
  <Words>5001</Words>
  <Application>Microsoft Office PowerPoint</Application>
  <PresentationFormat>On-screen Show (4:3)</PresentationFormat>
  <Paragraphs>1062</Paragraphs>
  <Slides>71</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Arial Narrow</vt:lpstr>
      <vt:lpstr>Calibri</vt:lpstr>
      <vt:lpstr>Calibri Light</vt:lpstr>
      <vt:lpstr>Courier New</vt:lpstr>
      <vt:lpstr>Tahoma</vt:lpstr>
      <vt:lpstr>Wingdings</vt:lpstr>
      <vt:lpstr>Office Theme</vt:lpstr>
      <vt:lpstr>Need for Relational Database Systems</vt:lpstr>
      <vt:lpstr>Limitation of file</vt:lpstr>
      <vt:lpstr>PowerPoint Presentation</vt:lpstr>
      <vt:lpstr>Activity</vt:lpstr>
      <vt:lpstr>Relational Database</vt:lpstr>
      <vt:lpstr>Relationships</vt:lpstr>
      <vt:lpstr>RDBMS Table Example</vt:lpstr>
      <vt:lpstr>RDBMS Products</vt:lpstr>
      <vt:lpstr>Types of database system</vt:lpstr>
      <vt:lpstr>Oracle Database Edition</vt:lpstr>
      <vt:lpstr>Oracle Application Architecture</vt:lpstr>
      <vt:lpstr>Database design- steps</vt:lpstr>
      <vt:lpstr>ER Model</vt:lpstr>
      <vt:lpstr>Defining Entity</vt:lpstr>
      <vt:lpstr>Primary Key</vt:lpstr>
      <vt:lpstr>Activity</vt:lpstr>
      <vt:lpstr>Notations in ER diagram</vt:lpstr>
      <vt:lpstr>Representing an entity in Chen’s notation </vt:lpstr>
      <vt:lpstr>Activity</vt:lpstr>
      <vt:lpstr>Relationship</vt:lpstr>
      <vt:lpstr>Binary Relationship – One to One</vt:lpstr>
      <vt:lpstr>PowerPoint Presentation</vt:lpstr>
      <vt:lpstr>PowerPoint Presentation</vt:lpstr>
      <vt:lpstr>Relationship with attributes</vt:lpstr>
      <vt:lpstr>Activity</vt:lpstr>
      <vt:lpstr>PowerPoint Presentation</vt:lpstr>
      <vt:lpstr>Example of a Ternary relationship</vt:lpstr>
      <vt:lpstr>Example of a Unary relationship</vt:lpstr>
      <vt:lpstr>Key Constraints on relationship</vt:lpstr>
      <vt:lpstr>Activity</vt:lpstr>
      <vt:lpstr>Participation constraints</vt:lpstr>
      <vt:lpstr>Example of a total participation</vt:lpstr>
      <vt:lpstr>Modeling Attributes</vt:lpstr>
      <vt:lpstr>Composite Attribute</vt:lpstr>
      <vt:lpstr>Multi-Valued Attribute</vt:lpstr>
      <vt:lpstr>Derived Attribute</vt:lpstr>
      <vt:lpstr>Weak Entities</vt:lpstr>
      <vt:lpstr>PowerPoint Presentation</vt:lpstr>
      <vt:lpstr>Hierarchy</vt:lpstr>
      <vt:lpstr>Redundant relationship problem</vt:lpstr>
      <vt:lpstr>Aggregation</vt:lpstr>
      <vt:lpstr>PowerPoint Presentation</vt:lpstr>
      <vt:lpstr>Example of crow’s foot notation</vt:lpstr>
      <vt:lpstr>Exercises</vt:lpstr>
      <vt:lpstr>PowerPoint Presentation</vt:lpstr>
      <vt:lpstr>PowerPoint Presentation</vt:lpstr>
      <vt:lpstr>PowerPoint Presentation</vt:lpstr>
      <vt:lpstr>Activity </vt:lpstr>
      <vt:lpstr>Problems with a bad database design</vt:lpstr>
      <vt:lpstr>Definition</vt:lpstr>
      <vt:lpstr>1 NF</vt:lpstr>
      <vt:lpstr>Un-normalized data</vt:lpstr>
      <vt:lpstr>Into 1NF</vt:lpstr>
      <vt:lpstr>2 NF</vt:lpstr>
      <vt:lpstr>Full Functional Dependency</vt:lpstr>
      <vt:lpstr>Into 2 NF</vt:lpstr>
      <vt:lpstr>PowerPoint Presentation</vt:lpstr>
      <vt:lpstr>3 NF</vt:lpstr>
      <vt:lpstr>Into 3NF</vt:lpstr>
      <vt:lpstr>PowerPoint Presentation</vt:lpstr>
      <vt:lpstr>PowerPoint Presentation</vt:lpstr>
      <vt:lpstr>Boyce-Codd Normal Form</vt:lpstr>
      <vt:lpstr>Activity</vt:lpstr>
      <vt:lpstr>Activity</vt:lpstr>
      <vt:lpstr>Problems with concurrency</vt:lpstr>
      <vt:lpstr>Transaction Processing </vt:lpstr>
      <vt:lpstr>ACID properties</vt:lpstr>
      <vt:lpstr>PowerPoint Presentation</vt:lpstr>
      <vt:lpstr>Exercises</vt:lpstr>
      <vt:lpstr>PowerPoint Presentation</vt:lpstr>
      <vt:lpstr>PowerPoint Presentation</vt:lpstr>
    </vt:vector>
  </TitlesOfParts>
  <Company>HCL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 Programming</dc:title>
  <dc:creator>Sudha Yohanand</dc:creator>
  <cp:lastModifiedBy>Deepika</cp:lastModifiedBy>
  <cp:revision>395</cp:revision>
  <dcterms:created xsi:type="dcterms:W3CDTF">2012-08-21T04:14:34Z</dcterms:created>
  <dcterms:modified xsi:type="dcterms:W3CDTF">2015-09-29T05:51:48Z</dcterms:modified>
</cp:coreProperties>
</file>