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6"/>
  </p:notesMasterIdLst>
  <p:handoutMasterIdLst>
    <p:handoutMasterId r:id="rId37"/>
  </p:handoutMasterIdLst>
  <p:sldIdLst>
    <p:sldId id="267" r:id="rId5"/>
    <p:sldId id="285" r:id="rId6"/>
    <p:sldId id="315" r:id="rId7"/>
    <p:sldId id="324" r:id="rId8"/>
    <p:sldId id="321" r:id="rId9"/>
    <p:sldId id="322" r:id="rId10"/>
    <p:sldId id="325" r:id="rId11"/>
    <p:sldId id="332" r:id="rId12"/>
    <p:sldId id="323" r:id="rId13"/>
    <p:sldId id="305" r:id="rId14"/>
    <p:sldId id="319" r:id="rId15"/>
    <p:sldId id="320" r:id="rId16"/>
    <p:sldId id="327" r:id="rId17"/>
    <p:sldId id="328" r:id="rId18"/>
    <p:sldId id="326" r:id="rId19"/>
    <p:sldId id="293" r:id="rId20"/>
    <p:sldId id="294" r:id="rId21"/>
    <p:sldId id="306" r:id="rId22"/>
    <p:sldId id="330" r:id="rId23"/>
    <p:sldId id="296" r:id="rId24"/>
    <p:sldId id="318" r:id="rId25"/>
    <p:sldId id="307" r:id="rId26"/>
    <p:sldId id="308" r:id="rId27"/>
    <p:sldId id="299" r:id="rId28"/>
    <p:sldId id="297" r:id="rId29"/>
    <p:sldId id="311" r:id="rId30"/>
    <p:sldId id="312" r:id="rId31"/>
    <p:sldId id="329" r:id="rId32"/>
    <p:sldId id="313" r:id="rId33"/>
    <p:sldId id="333" r:id="rId34"/>
    <p:sldId id="304" r:id="rId35"/>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99"/>
    <a:srgbClr val="D60093"/>
    <a:srgbClr val="993366"/>
    <a:srgbClr val="006600"/>
    <a:srgbClr val="969696"/>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56" autoAdjust="0"/>
    <p:restoredTop sz="73535" autoAdjust="0"/>
  </p:normalViewPr>
  <p:slideViewPr>
    <p:cSldViewPr>
      <p:cViewPr varScale="1">
        <p:scale>
          <a:sx n="34" d="100"/>
          <a:sy n="34" d="100"/>
        </p:scale>
        <p:origin x="452"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35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12291"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cs typeface="+mn-cs"/>
              </a:defRPr>
            </a:lvl1pPr>
          </a:lstStyle>
          <a:p>
            <a:pPr>
              <a:defRPr/>
            </a:pPr>
            <a:endParaRPr lang="en-US"/>
          </a:p>
        </p:txBody>
      </p:sp>
      <p:sp>
        <p:nvSpPr>
          <p:cNvPr id="12292"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12293"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cs typeface="+mn-cs"/>
              </a:defRPr>
            </a:lvl1pPr>
          </a:lstStyle>
          <a:p>
            <a:pPr>
              <a:defRPr/>
            </a:pPr>
            <a:fld id="{8DF27735-4EFE-46AB-BA52-203EECBA7813}" type="slidenum">
              <a:rPr lang="en-US"/>
              <a:pPr>
                <a:defRPr/>
              </a:pPr>
              <a:t>‹#›</a:t>
            </a:fld>
            <a:endParaRPr lang="en-US"/>
          </a:p>
        </p:txBody>
      </p:sp>
    </p:spTree>
    <p:extLst>
      <p:ext uri="{BB962C8B-B14F-4D97-AF65-F5344CB8AC3E}">
        <p14:creationId xmlns:p14="http://schemas.microsoft.com/office/powerpoint/2010/main" val="4136862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9219"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cs typeface="+mn-cs"/>
              </a:defRPr>
            </a:lvl1pPr>
          </a:lstStyle>
          <a:p>
            <a:pPr>
              <a:defRPr/>
            </a:pPr>
            <a:endParaRPr lang="en-US"/>
          </a:p>
        </p:txBody>
      </p:sp>
      <p:sp>
        <p:nvSpPr>
          <p:cNvPr id="63492"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9223"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cs typeface="+mn-cs"/>
              </a:defRPr>
            </a:lvl1pPr>
          </a:lstStyle>
          <a:p>
            <a:pPr>
              <a:defRPr/>
            </a:pPr>
            <a:fld id="{45CFD684-38F2-4B68-B219-200DB4B8C73F}" type="slidenum">
              <a:rPr lang="en-US"/>
              <a:pPr>
                <a:defRPr/>
              </a:pPr>
              <a:t>‹#›</a:t>
            </a:fld>
            <a:endParaRPr lang="en-US"/>
          </a:p>
        </p:txBody>
      </p:sp>
    </p:spTree>
    <p:extLst>
      <p:ext uri="{BB962C8B-B14F-4D97-AF65-F5344CB8AC3E}">
        <p14:creationId xmlns:p14="http://schemas.microsoft.com/office/powerpoint/2010/main" val="26930696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6B9BF7F9-6009-46D0-AEB9-2B2919D1B6EE}" type="slidenum">
              <a:rPr lang="en-US" smtClean="0"/>
              <a:pPr eaLnBrk="1" hangingPunct="1">
                <a:defRPr/>
              </a:pPr>
              <a:t>1</a:t>
            </a:fld>
            <a:endParaRPr lang="en-US" dirty="0" smtClean="0"/>
          </a:p>
        </p:txBody>
      </p:sp>
      <p:sp>
        <p:nvSpPr>
          <p:cNvPr id="64515" name="Rectangle 1026"/>
          <p:cNvSpPr>
            <a:spLocks noGrp="1" noRot="1" noChangeAspect="1" noChangeArrowheads="1" noTextEdit="1"/>
          </p:cNvSpPr>
          <p:nvPr>
            <p:ph type="sldImg"/>
          </p:nvPr>
        </p:nvSpPr>
        <p:spPr>
          <a:ln/>
        </p:spPr>
      </p:sp>
      <p:sp>
        <p:nvSpPr>
          <p:cNvPr id="6451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dirty="0" smtClean="0">
              <a:latin typeface="Arial" charset="0"/>
            </a:endParaRPr>
          </a:p>
        </p:txBody>
      </p:sp>
    </p:spTree>
    <p:extLst>
      <p:ext uri="{BB962C8B-B14F-4D97-AF65-F5344CB8AC3E}">
        <p14:creationId xmlns:p14="http://schemas.microsoft.com/office/powerpoint/2010/main" val="1873742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0" fontAlgn="base" latinLnBrk="0" hangingPunct="0">
              <a:lnSpc>
                <a:spcPct val="100000"/>
              </a:lnSpc>
              <a:spcBef>
                <a:spcPct val="30000"/>
              </a:spcBef>
              <a:spcAft>
                <a:spcPct val="0"/>
              </a:spcAft>
              <a:buClrTx/>
              <a:buSzTx/>
              <a:buFontTx/>
              <a:buAutoNum type="arabicParenR"/>
              <a:tabLst/>
              <a:defRPr/>
            </a:pPr>
            <a:r>
              <a:rPr lang="en-US" dirty="0" smtClean="0"/>
              <a:t>Error: Value too larger for this Column</a:t>
            </a:r>
          </a:p>
          <a:p>
            <a:pPr marL="228600" indent="-228600">
              <a:buAutoNum type="arabicParenR"/>
            </a:pPr>
            <a:r>
              <a:rPr lang="en-US" dirty="0" smtClean="0"/>
              <a:t>Error: Value too larger for this Column</a:t>
            </a:r>
          </a:p>
          <a:p>
            <a:pPr marL="228600" indent="-228600">
              <a:buAutoNum type="arabicParenR"/>
            </a:pPr>
            <a:r>
              <a:rPr lang="en-US" dirty="0" smtClean="0"/>
              <a:t>Mark</a:t>
            </a:r>
          </a:p>
          <a:p>
            <a:pPr marL="228600" indent="-228600">
              <a:buAutoNum type="arabicParenR"/>
            </a:pPr>
            <a:r>
              <a:rPr lang="en-US" dirty="0" err="1" smtClean="0"/>
              <a:t>Mark</a:t>
            </a:r>
            <a:r>
              <a:rPr lang="en-US" strike="sngStrike" dirty="0" err="1" smtClean="0"/>
              <a:t>b</a:t>
            </a:r>
            <a:r>
              <a:rPr lang="en-US" strike="sngStrike" baseline="0" dirty="0" smtClean="0"/>
              <a:t> </a:t>
            </a:r>
            <a:r>
              <a:rPr lang="en-US" strike="noStrike" baseline="0" dirty="0" smtClean="0"/>
              <a:t>(</a:t>
            </a:r>
            <a:r>
              <a:rPr lang="en-US" strike="sngStrike" baseline="0" dirty="0" smtClean="0"/>
              <a:t>b</a:t>
            </a:r>
            <a:r>
              <a:rPr lang="en-US" strike="noStrike" baseline="0" dirty="0" smtClean="0"/>
              <a:t> denotes blank space)</a:t>
            </a:r>
          </a:p>
          <a:p>
            <a:pPr marL="0" indent="0">
              <a:buNone/>
            </a:pPr>
            <a:endParaRPr lang="en-US" strike="noStrike"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19</a:t>
            </a:fld>
            <a:endParaRPr lang="en-US"/>
          </a:p>
        </p:txBody>
      </p:sp>
    </p:spTree>
    <p:extLst>
      <p:ext uri="{BB962C8B-B14F-4D97-AF65-F5344CB8AC3E}">
        <p14:creationId xmlns:p14="http://schemas.microsoft.com/office/powerpoint/2010/main" val="2403189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20</a:t>
            </a:fld>
            <a:endParaRPr lang="en-US"/>
          </a:p>
        </p:txBody>
      </p:sp>
    </p:spTree>
    <p:extLst>
      <p:ext uri="{BB962C8B-B14F-4D97-AF65-F5344CB8AC3E}">
        <p14:creationId xmlns:p14="http://schemas.microsoft.com/office/powerpoint/2010/main" val="2388297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smtClean="0">
                <a:latin typeface="Courier New" pitchFamily="49" charset="0"/>
                <a:cs typeface="Courier New" pitchFamily="49" charset="0"/>
              </a:rPr>
              <a:t>Precision: total number of digits</a:t>
            </a:r>
          </a:p>
          <a:p>
            <a:r>
              <a:rPr lang="en-US" sz="1200" b="0" dirty="0" smtClean="0">
                <a:latin typeface="Courier New" pitchFamily="49" charset="0"/>
                <a:cs typeface="Courier New" pitchFamily="49" charset="0"/>
              </a:rPr>
              <a:t>Scale: number of digits after decimal</a:t>
            </a:r>
          </a:p>
          <a:p>
            <a:endParaRPr lang="en-US" sz="1200" b="1" i="0" u="none" strike="noStrike" kern="1200" baseline="0" dirty="0" smtClean="0">
              <a:solidFill>
                <a:schemeClr val="tx1"/>
              </a:solidFill>
              <a:latin typeface="Courier New" pitchFamily="49" charset="0"/>
              <a:ea typeface="+mn-ea"/>
              <a:cs typeface="Courier New" pitchFamily="49" charset="0"/>
            </a:endParaRPr>
          </a:p>
          <a:p>
            <a:r>
              <a:rPr lang="en-US" sz="1200" b="0" i="0" u="none" strike="noStrike" kern="1200" baseline="0" dirty="0" smtClean="0">
                <a:solidFill>
                  <a:schemeClr val="tx1"/>
                </a:solidFill>
                <a:latin typeface="Arial" pitchFamily="34" charset="0"/>
                <a:ea typeface="+mn-ea"/>
                <a:cs typeface="+mn-cs"/>
              </a:rPr>
              <a:t>Precision can range from 1 to 38 and Scale can range from -84 to 127</a:t>
            </a:r>
          </a:p>
          <a:p>
            <a:r>
              <a:rPr lang="en-US" sz="1200" b="0" i="0" u="none" strike="noStrike" kern="1200" baseline="0" dirty="0" smtClean="0">
                <a:solidFill>
                  <a:schemeClr val="tx1"/>
                </a:solidFill>
                <a:latin typeface="Arial" pitchFamily="34" charset="0"/>
                <a:ea typeface="+mn-ea"/>
                <a:cs typeface="+mn-cs"/>
              </a:rPr>
              <a:t>We can also specify with scale and no precision</a:t>
            </a:r>
          </a:p>
          <a:p>
            <a:r>
              <a:rPr lang="en-US" sz="1200" b="0" i="0" u="none" strike="noStrike" kern="1200" baseline="0" dirty="0" smtClean="0">
                <a:solidFill>
                  <a:schemeClr val="tx1"/>
                </a:solidFill>
                <a:latin typeface="Arial" pitchFamily="34" charset="0"/>
                <a:ea typeface="+mn-ea"/>
                <a:cs typeface="+mn-cs"/>
              </a:rPr>
              <a:t>NUMBER(*,scale)</a:t>
            </a:r>
          </a:p>
          <a:p>
            <a:r>
              <a:rPr lang="en-US" sz="1200" b="0" i="0" u="none" strike="noStrike" kern="1200" baseline="0" dirty="0" smtClean="0">
                <a:solidFill>
                  <a:schemeClr val="tx1"/>
                </a:solidFill>
                <a:latin typeface="Arial" pitchFamily="34" charset="0"/>
                <a:ea typeface="+mn-ea"/>
                <a:cs typeface="+mn-cs"/>
              </a:rPr>
              <a:t>In this case, specified scale is maintained &amp; the precision range allowed is up to 38</a:t>
            </a:r>
          </a:p>
          <a:p>
            <a:endParaRPr lang="en-US" sz="1200" b="0" i="0" u="none" strike="noStrike" kern="1200" baseline="0" dirty="0" smtClean="0">
              <a:solidFill>
                <a:schemeClr val="tx1"/>
              </a:solidFill>
              <a:latin typeface="Arial" pitchFamily="34" charset="0"/>
              <a:ea typeface="+mn-ea"/>
              <a:cs typeface="+mn-cs"/>
            </a:endParaRPr>
          </a:p>
          <a:p>
            <a:endParaRPr lang="en-US" dirty="0" smtClean="0">
              <a:effectLst/>
            </a:endParaRPr>
          </a:p>
          <a:p>
            <a:r>
              <a:rPr lang="en-US" dirty="0" smtClean="0">
                <a:effectLst/>
              </a:rPr>
              <a:t>BINARY_FLOAT : 32-bit, single-precision </a:t>
            </a:r>
          </a:p>
          <a:p>
            <a:r>
              <a:rPr lang="en-US" dirty="0" smtClean="0">
                <a:effectLst/>
              </a:rPr>
              <a:t>BINARY_DOUBLE : 64-bit, double-precision</a:t>
            </a:r>
          </a:p>
          <a:p>
            <a:r>
              <a:rPr lang="en-US" dirty="0" smtClean="0">
                <a:effectLst/>
              </a:rPr>
              <a:t>These are provided for</a:t>
            </a:r>
            <a:r>
              <a:rPr lang="en-US" baseline="0" dirty="0" smtClean="0">
                <a:effectLst/>
              </a:rPr>
              <a:t> </a:t>
            </a:r>
            <a:r>
              <a:rPr lang="en-US" dirty="0" smtClean="0">
                <a:effectLst/>
              </a:rPr>
              <a:t>compatibility</a:t>
            </a:r>
            <a:r>
              <a:rPr lang="en-US" baseline="0" dirty="0" smtClean="0">
                <a:effectLst/>
              </a:rPr>
              <a:t> with data types of languages like Java and C++.</a:t>
            </a:r>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21</a:t>
            </a:fld>
            <a:endParaRPr lang="en-US"/>
          </a:p>
        </p:txBody>
      </p:sp>
    </p:spTree>
    <p:extLst>
      <p:ext uri="{BB962C8B-B14F-4D97-AF65-F5344CB8AC3E}">
        <p14:creationId xmlns:p14="http://schemas.microsoft.com/office/powerpoint/2010/main" val="2541671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sz="1200" b="0" i="0" u="none" strike="noStrike" kern="1200" baseline="0" dirty="0" smtClean="0">
                <a:solidFill>
                  <a:schemeClr val="tx1"/>
                </a:solidFill>
                <a:latin typeface="Arial" pitchFamily="34" charset="0"/>
                <a:ea typeface="+mn-ea"/>
                <a:cs typeface="+mn-cs"/>
              </a:rPr>
              <a:t>142.56</a:t>
            </a:r>
          </a:p>
          <a:p>
            <a:pPr marL="228600" indent="-228600">
              <a:buAutoNum type="arabicParenR"/>
            </a:pPr>
            <a:r>
              <a:rPr lang="en-US" sz="1200" b="0" i="0" u="none" strike="noStrike" kern="1200" baseline="0" dirty="0" smtClean="0">
                <a:solidFill>
                  <a:schemeClr val="tx1"/>
                </a:solidFill>
                <a:latin typeface="Arial" pitchFamily="34" charset="0"/>
                <a:ea typeface="+mn-ea"/>
                <a:cs typeface="+mn-cs"/>
              </a:rPr>
              <a:t>34512.46</a:t>
            </a:r>
          </a:p>
          <a:p>
            <a:pPr marL="228600" indent="-228600">
              <a:buAutoNum type="arabicParenR"/>
            </a:pPr>
            <a:r>
              <a:rPr lang="en-US" sz="1200" b="0" i="0" u="none" strike="noStrike" kern="1200" baseline="0" dirty="0" smtClean="0">
                <a:solidFill>
                  <a:schemeClr val="tx1"/>
                </a:solidFill>
                <a:latin typeface="Arial" pitchFamily="34" charset="0"/>
                <a:ea typeface="+mn-ea"/>
                <a:cs typeface="+mn-cs"/>
              </a:rPr>
              <a:t>127890.342</a:t>
            </a:r>
          </a:p>
          <a:p>
            <a:pPr marL="228600" indent="-228600">
              <a:buAutoNum type="arabicParenR"/>
            </a:pPr>
            <a:r>
              <a:rPr lang="en-US" sz="1200" b="0" i="0" u="none" strike="noStrike" kern="1200" baseline="0" dirty="0" smtClean="0">
                <a:solidFill>
                  <a:schemeClr val="tx1"/>
                </a:solidFill>
                <a:latin typeface="Arial" pitchFamily="34" charset="0"/>
                <a:ea typeface="+mn-ea"/>
                <a:cs typeface="+mn-cs"/>
              </a:rPr>
              <a:t>Numeric error - Value larger</a:t>
            </a:r>
          </a:p>
          <a:p>
            <a:pPr marL="228600" indent="-228600">
              <a:buAutoNum type="arabicParenR"/>
            </a:pPr>
            <a:r>
              <a:rPr lang="en-US" sz="1200" b="0" i="0" u="none" strike="noStrike" kern="1200" baseline="0" dirty="0" smtClean="0">
                <a:solidFill>
                  <a:schemeClr val="tx1"/>
                </a:solidFill>
                <a:latin typeface="Arial" pitchFamily="34" charset="0"/>
                <a:ea typeface="+mn-ea"/>
                <a:cs typeface="+mn-cs"/>
              </a:rPr>
              <a:t>Value larger than the specified precision</a:t>
            </a:r>
          </a:p>
          <a:p>
            <a:pPr marL="228600" indent="-228600">
              <a:buAutoNum type="arabicParenR"/>
            </a:pPr>
            <a:r>
              <a:rPr lang="en-US" sz="1200" b="0" i="0" u="none" strike="noStrike" kern="1200" baseline="0" dirty="0" smtClean="0">
                <a:solidFill>
                  <a:schemeClr val="tx1"/>
                </a:solidFill>
                <a:latin typeface="Arial" pitchFamily="34" charset="0"/>
                <a:ea typeface="+mn-ea"/>
                <a:cs typeface="+mn-cs"/>
              </a:rPr>
              <a:t>7900300</a:t>
            </a:r>
          </a:p>
          <a:p>
            <a:pPr marL="228600" indent="-228600">
              <a:buAutoNum type="arabicParenR"/>
            </a:pPr>
            <a:r>
              <a:rPr lang="en-US" sz="1200" b="0" i="0" u="none" strike="noStrike" kern="1200" baseline="0" dirty="0" smtClean="0">
                <a:solidFill>
                  <a:schemeClr val="tx1"/>
                </a:solidFill>
                <a:latin typeface="Arial" pitchFamily="34" charset="0"/>
                <a:ea typeface="+mn-ea"/>
                <a:cs typeface="+mn-cs"/>
              </a:rPr>
              <a:t>8.6710E+10</a:t>
            </a:r>
          </a:p>
          <a:p>
            <a:pPr marL="228600" indent="-228600">
              <a:buAutoNum type="arabicParenR"/>
            </a:pPr>
            <a:r>
              <a:rPr lang="en-US" sz="1200" b="0" i="0" u="none" strike="noStrike" kern="1200" baseline="0" dirty="0" smtClean="0">
                <a:solidFill>
                  <a:schemeClr val="tx1"/>
                </a:solidFill>
                <a:latin typeface="Arial" pitchFamily="34" charset="0"/>
                <a:ea typeface="+mn-ea"/>
                <a:cs typeface="+mn-cs"/>
              </a:rPr>
              <a:t>342154.2</a:t>
            </a:r>
          </a:p>
          <a:p>
            <a:pPr marL="228600" indent="-228600">
              <a:buAutoNum type="arabicParenR"/>
            </a:pPr>
            <a:endParaRPr lang="en-US" sz="1200" b="0" i="0" u="none" strike="noStrike" kern="1200" baseline="0" dirty="0" smtClean="0">
              <a:solidFill>
                <a:schemeClr val="tx1"/>
              </a:solidFill>
              <a:latin typeface="Arial" pitchFamily="34" charset="0"/>
              <a:ea typeface="+mn-ea"/>
              <a:cs typeface="+mn-cs"/>
            </a:endParaRPr>
          </a:p>
          <a:p>
            <a:pPr marL="228600" indent="-228600">
              <a:buAutoNum type="arabicParenR"/>
            </a:pPr>
            <a:endParaRPr lang="en-US" sz="1200" b="0" i="0" u="none" strike="noStrike" kern="1200" baseline="0" dirty="0" smtClean="0">
              <a:solidFill>
                <a:schemeClr val="tx1"/>
              </a:solidFill>
              <a:latin typeface="Arial" pitchFamily="34" charset="0"/>
              <a:ea typeface="+mn-ea"/>
              <a:cs typeface="+mn-cs"/>
            </a:endParaRPr>
          </a:p>
          <a:p>
            <a:pPr marL="228600" indent="-228600">
              <a:buAutoNum type="arabicParenR"/>
            </a:pPr>
            <a:endParaRPr lang="en-US" sz="1200" b="0" i="0" u="none" strike="noStrike" kern="1200" baseline="0" dirty="0" smtClean="0">
              <a:solidFill>
                <a:schemeClr val="tx1"/>
              </a:solidFill>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22</a:t>
            </a:fld>
            <a:endParaRPr lang="en-US"/>
          </a:p>
        </p:txBody>
      </p:sp>
    </p:spTree>
    <p:extLst>
      <p:ext uri="{BB962C8B-B14F-4D97-AF65-F5344CB8AC3E}">
        <p14:creationId xmlns:p14="http://schemas.microsoft.com/office/powerpoint/2010/main" val="2388297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34" charset="0"/>
                <a:ea typeface="+mn-ea"/>
                <a:cs typeface="+mn-cs"/>
              </a:rPr>
              <a:t>Older versions used Long type. This is deprecated now.</a:t>
            </a:r>
          </a:p>
          <a:p>
            <a:r>
              <a:rPr lang="en-US" dirty="0" smtClean="0"/>
              <a:t>out-of-line (within a </a:t>
            </a:r>
            <a:r>
              <a:rPr lang="en-US" dirty="0" err="1" smtClean="0"/>
              <a:t>tablespace</a:t>
            </a:r>
            <a:r>
              <a:rPr lang="en-US" dirty="0" smtClean="0"/>
              <a:t>, using a LOB locator),</a:t>
            </a:r>
            <a:endParaRPr lang="en-US" sz="1200" b="0" i="0" u="none" strike="noStrike" kern="1200" baseline="0" dirty="0" smtClean="0">
              <a:solidFill>
                <a:schemeClr val="tx1"/>
              </a:solidFill>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23</a:t>
            </a:fld>
            <a:endParaRPr lang="en-US"/>
          </a:p>
        </p:txBody>
      </p:sp>
    </p:spTree>
    <p:extLst>
      <p:ext uri="{BB962C8B-B14F-4D97-AF65-F5344CB8AC3E}">
        <p14:creationId xmlns:p14="http://schemas.microsoft.com/office/powerpoint/2010/main" val="2388297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BLOB,CLOB,NCLOB</a:t>
            </a:r>
            <a:r>
              <a:rPr lang="en-US" baseline="0" dirty="0" smtClean="0"/>
              <a:t> are internal LOBs</a:t>
            </a:r>
          </a:p>
          <a:p>
            <a:r>
              <a:rPr lang="en-US" baseline="0" dirty="0" smtClean="0"/>
              <a:t>Only BFILE is an external LOB</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0" dirty="0" smtClean="0">
                <a:latin typeface="Courier New" pitchFamily="49" charset="0"/>
                <a:cs typeface="Courier New" pitchFamily="49" charset="0"/>
              </a:rPr>
              <a:t>All these</a:t>
            </a:r>
            <a:r>
              <a:rPr lang="en-US" b="0" baseline="0" dirty="0" smtClean="0">
                <a:latin typeface="Courier New" pitchFamily="49" charset="0"/>
                <a:cs typeface="Courier New" pitchFamily="49" charset="0"/>
              </a:rPr>
              <a:t> types can store data </a:t>
            </a:r>
            <a:r>
              <a:rPr lang="en-US" b="0" baseline="0" dirty="0" err="1" smtClean="0">
                <a:latin typeface="Courier New" pitchFamily="49" charset="0"/>
                <a:cs typeface="Courier New" pitchFamily="49" charset="0"/>
              </a:rPr>
              <a:t>upto</a:t>
            </a:r>
            <a:r>
              <a:rPr lang="en-US" b="0" baseline="0" dirty="0" smtClean="0">
                <a:latin typeface="Courier New" pitchFamily="49" charset="0"/>
                <a:cs typeface="Courier New" pitchFamily="49" charset="0"/>
              </a:rPr>
              <a:t> 128 TB.</a:t>
            </a:r>
            <a:endParaRPr lang="en-US" b="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24</a:t>
            </a:fld>
            <a:endParaRPr lang="en-US"/>
          </a:p>
        </p:txBody>
      </p:sp>
    </p:spTree>
    <p:extLst>
      <p:ext uri="{BB962C8B-B14F-4D97-AF65-F5344CB8AC3E}">
        <p14:creationId xmlns:p14="http://schemas.microsoft.com/office/powerpoint/2010/main" val="10556948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smtClean="0">
                <a:latin typeface="Courier New" pitchFamily="49" charset="0"/>
                <a:ea typeface="+mn-ea"/>
                <a:cs typeface="Courier New" pitchFamily="49" charset="0"/>
              </a:rPr>
              <a:t>Precision is optional</a:t>
            </a:r>
            <a:endParaRPr lang="en-US" sz="1200" b="0" i="0" u="none" strike="noStrike" kern="1200" baseline="0" dirty="0" smtClean="0">
              <a:solidFill>
                <a:schemeClr val="tx1"/>
              </a:solidFill>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26</a:t>
            </a:fld>
            <a:endParaRPr lang="en-US"/>
          </a:p>
        </p:txBody>
      </p:sp>
    </p:spTree>
    <p:extLst>
      <p:ext uri="{BB962C8B-B14F-4D97-AF65-F5344CB8AC3E}">
        <p14:creationId xmlns:p14="http://schemas.microsoft.com/office/powerpoint/2010/main" val="10556948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dirty="0" smtClean="0">
                <a:latin typeface="Courier New" pitchFamily="49" charset="0"/>
                <a:ea typeface="+mn-ea"/>
                <a:cs typeface="Courier New" pitchFamily="49" charset="0"/>
              </a:rPr>
              <a:t>Precision is optional</a:t>
            </a:r>
            <a:endParaRPr lang="en-US" sz="1200" dirty="0" smtClean="0"/>
          </a:p>
          <a:p>
            <a:r>
              <a:rPr lang="en-US" sz="1200" dirty="0" smtClean="0"/>
              <a:t>UTC is Coordinated Universal Time( formerly Greenwich Mean Time)</a:t>
            </a:r>
            <a:endParaRPr lang="en-US" dirty="0" smtClean="0"/>
          </a:p>
          <a:p>
            <a:r>
              <a:rPr lang="en-US" dirty="0" smtClean="0"/>
              <a:t>The Time Zone</a:t>
            </a:r>
            <a:r>
              <a:rPr lang="en-US" baseline="0" dirty="0" smtClean="0"/>
              <a:t> displacement is the difference (in hours and minutes)  between the Local time and Greenwich Mean time (GMT).</a:t>
            </a:r>
          </a:p>
          <a:p>
            <a:r>
              <a:rPr lang="en-US" baseline="0" dirty="0" smtClean="0"/>
              <a:t>Here AM/PM is mandatory.</a:t>
            </a:r>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27</a:t>
            </a:fld>
            <a:endParaRPr lang="en-US"/>
          </a:p>
        </p:txBody>
      </p:sp>
    </p:spTree>
    <p:extLst>
      <p:ext uri="{BB962C8B-B14F-4D97-AF65-F5344CB8AC3E}">
        <p14:creationId xmlns:p14="http://schemas.microsoft.com/office/powerpoint/2010/main" val="26892822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strike="noStrike" baseline="0" dirty="0" smtClean="0"/>
              <a:t>09-JUN-13</a:t>
            </a:r>
          </a:p>
          <a:p>
            <a:pPr marL="228600" indent="-228600">
              <a:buAutoNum type="arabicParenR"/>
            </a:pPr>
            <a:r>
              <a:rPr lang="en-US" strike="noStrike" dirty="0" smtClean="0"/>
              <a:t>Error:</a:t>
            </a:r>
            <a:r>
              <a:rPr lang="en-US" strike="noStrike" baseline="0" dirty="0" smtClean="0"/>
              <a:t> </a:t>
            </a:r>
            <a:r>
              <a:rPr lang="en-US" strike="noStrike" dirty="0" smtClean="0"/>
              <a:t>Literal Mismatch</a:t>
            </a:r>
          </a:p>
          <a:p>
            <a:pPr marL="228600" indent="-228600">
              <a:buAutoNum type="arabicParenR"/>
            </a:pPr>
            <a:r>
              <a:rPr lang="en-US" strike="noStrike" dirty="0" smtClean="0"/>
              <a:t>Error :not a valid month</a:t>
            </a:r>
          </a:p>
          <a:p>
            <a:pPr marL="0" indent="0">
              <a:buNone/>
            </a:pPr>
            <a:endParaRPr lang="en-US" strike="noStrike"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29</a:t>
            </a:fld>
            <a:endParaRPr lang="en-US"/>
          </a:p>
        </p:txBody>
      </p:sp>
    </p:spTree>
    <p:extLst>
      <p:ext uri="{BB962C8B-B14F-4D97-AF65-F5344CB8AC3E}">
        <p14:creationId xmlns:p14="http://schemas.microsoft.com/office/powerpoint/2010/main" val="24031896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Setup</a:t>
            </a:r>
            <a:r>
              <a:rPr lang="en-US" u="sng" baseline="0" dirty="0" smtClean="0"/>
              <a:t> for lab:</a:t>
            </a:r>
          </a:p>
          <a:p>
            <a:r>
              <a:rPr lang="en-US" dirty="0" smtClean="0"/>
              <a:t>CREATE TABLE Student(ID NUMBER(2), Name VARCHAR(20), </a:t>
            </a:r>
            <a:r>
              <a:rPr lang="en-US" dirty="0" err="1" smtClean="0"/>
              <a:t>Enroll_Date</a:t>
            </a:r>
            <a:r>
              <a:rPr lang="en-US" dirty="0" smtClean="0"/>
              <a:t> DATE, </a:t>
            </a:r>
            <a:r>
              <a:rPr lang="en-US" dirty="0" err="1" smtClean="0"/>
              <a:t>Batch_Code</a:t>
            </a:r>
            <a:r>
              <a:rPr lang="en-US" dirty="0" smtClean="0"/>
              <a:t> CHAR(3));</a:t>
            </a:r>
          </a:p>
          <a:p>
            <a:endParaRPr lang="en-US" dirty="0" smtClean="0"/>
          </a:p>
          <a:p>
            <a:r>
              <a:rPr lang="en-US" dirty="0" smtClean="0"/>
              <a:t> INSERT INTO Student VALUES(1,'Harini', '10-jan-2013','JEE');</a:t>
            </a:r>
          </a:p>
          <a:p>
            <a:endParaRPr lang="en-US" dirty="0" smtClean="0"/>
          </a:p>
          <a:p>
            <a:r>
              <a:rPr lang="en-US" dirty="0" smtClean="0"/>
              <a:t> INSERT INTO Student VALUES(2,'Ramani', '10-jan-2013','JEE');</a:t>
            </a:r>
          </a:p>
          <a:p>
            <a:endParaRPr lang="en-US" dirty="0" smtClean="0"/>
          </a:p>
          <a:p>
            <a:r>
              <a:rPr lang="en-US" dirty="0" smtClean="0"/>
              <a:t> INSERT INTO Student VALUES(3,'Ganga', '10-Feb-2013','C++');</a:t>
            </a:r>
          </a:p>
          <a:p>
            <a:endParaRPr lang="en-US" dirty="0" smtClean="0"/>
          </a:p>
          <a:p>
            <a:r>
              <a:rPr lang="en-US" dirty="0" smtClean="0"/>
              <a:t> INSERT INTO Student VALUES(4,'Mohan', '10-Feb-2013','ORL');</a:t>
            </a:r>
          </a:p>
          <a:p>
            <a:endParaRPr lang="en-US" dirty="0" smtClean="0"/>
          </a:p>
          <a:p>
            <a:r>
              <a:rPr lang="en-US" dirty="0" smtClean="0"/>
              <a:t> INSERT INTO Student VALUES(5,'Mohan', '10-Mar-2013','ORL');</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30</a:t>
            </a:fld>
            <a:endParaRPr lang="en-US"/>
          </a:p>
        </p:txBody>
      </p:sp>
    </p:spTree>
    <p:extLst>
      <p:ext uri="{BB962C8B-B14F-4D97-AF65-F5344CB8AC3E}">
        <p14:creationId xmlns:p14="http://schemas.microsoft.com/office/powerpoint/2010/main" val="1388137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pronounced as “SEQUEL”</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SQL was originally conceived by IBM 1979 developed by Dr. E.F. </a:t>
            </a:r>
            <a:r>
              <a:rPr lang="en-US" dirty="0" err="1" smtClean="0"/>
              <a:t>Codd</a:t>
            </a:r>
            <a:r>
              <a:rPr lang="en-US"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u="sng" dirty="0" smtClean="0">
              <a:latin typeface="Arial" charset="0"/>
            </a:endParaRPr>
          </a:p>
        </p:txBody>
      </p:sp>
      <p:sp>
        <p:nvSpPr>
          <p:cNvPr id="65540"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9FE6B765-50E0-4D94-B80E-1C1198BE12DE}" type="slidenum">
              <a:rPr lang="en-US" smtClean="0"/>
              <a:pPr eaLnBrk="1" hangingPunct="1">
                <a:defRPr/>
              </a:pPr>
              <a:t>2</a:t>
            </a:fld>
            <a:endParaRPr lang="en-US" smtClean="0"/>
          </a:p>
        </p:txBody>
      </p:sp>
    </p:spTree>
    <p:extLst>
      <p:ext uri="{BB962C8B-B14F-4D97-AF65-F5344CB8AC3E}">
        <p14:creationId xmlns:p14="http://schemas.microsoft.com/office/powerpoint/2010/main" val="41092511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cannot delete nor update or insert a ROWID value.</a:t>
            </a:r>
          </a:p>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31</a:t>
            </a:fld>
            <a:endParaRPr lang="en-US"/>
          </a:p>
        </p:txBody>
      </p:sp>
    </p:spTree>
    <p:extLst>
      <p:ext uri="{BB962C8B-B14F-4D97-AF65-F5344CB8AC3E}">
        <p14:creationId xmlns:p14="http://schemas.microsoft.com/office/powerpoint/2010/main" val="671339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 Setup:</a:t>
            </a:r>
          </a:p>
          <a:p>
            <a:endParaRPr lang="en-US" dirty="0" smtClean="0"/>
          </a:p>
          <a:p>
            <a:r>
              <a:rPr lang="en-US" dirty="0" smtClean="0"/>
              <a:t>create table regions(</a:t>
            </a:r>
            <a:r>
              <a:rPr lang="en-US" dirty="0" err="1" smtClean="0"/>
              <a:t>regid</a:t>
            </a:r>
            <a:r>
              <a:rPr lang="en-US" dirty="0" smtClean="0"/>
              <a:t> number(4) PRIMARY KEY, name varchar2(30), state varchar2(30));</a:t>
            </a:r>
          </a:p>
          <a:p>
            <a:endParaRPr lang="en-US" dirty="0" smtClean="0"/>
          </a:p>
          <a:p>
            <a:r>
              <a:rPr lang="en-US" dirty="0" smtClean="0"/>
              <a:t> insert into regions values(11,'Noida','UP');</a:t>
            </a:r>
          </a:p>
          <a:p>
            <a:r>
              <a:rPr lang="en-US" dirty="0" smtClean="0"/>
              <a:t> insert into regions values(22,'Mumbai','MH');</a:t>
            </a:r>
          </a:p>
          <a:p>
            <a:r>
              <a:rPr lang="en-US" dirty="0" smtClean="0"/>
              <a:t>insert into regions values(33,'Kolkata','WB');</a:t>
            </a:r>
          </a:p>
          <a:p>
            <a:r>
              <a:rPr lang="en-US" dirty="0" smtClean="0"/>
              <a:t> insert into regions values(44,'Chennai','TN');</a:t>
            </a:r>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3</a:t>
            </a:fld>
            <a:endParaRPr lang="en-US"/>
          </a:p>
        </p:txBody>
      </p:sp>
    </p:spTree>
    <p:extLst>
      <p:ext uri="{BB962C8B-B14F-4D97-AF65-F5344CB8AC3E}">
        <p14:creationId xmlns:p14="http://schemas.microsoft.com/office/powerpoint/2010/main" val="243811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sure that these</a:t>
            </a:r>
            <a:r>
              <a:rPr lang="en-US" baseline="0" dirty="0" smtClean="0"/>
              <a:t> are executed before the above query is executed:</a:t>
            </a:r>
          </a:p>
          <a:p>
            <a:endParaRPr lang="en-US" dirty="0" smtClean="0"/>
          </a:p>
          <a:p>
            <a:r>
              <a:rPr lang="en-US" dirty="0" smtClean="0"/>
              <a:t>SQL&gt; create table regions(</a:t>
            </a:r>
            <a:r>
              <a:rPr lang="en-US" dirty="0" err="1" smtClean="0"/>
              <a:t>regid</a:t>
            </a:r>
            <a:r>
              <a:rPr lang="en-US" dirty="0" smtClean="0"/>
              <a:t> number(4), name varchar2(30), state varchar2(30)</a:t>
            </a:r>
          </a:p>
          <a:p>
            <a:r>
              <a:rPr lang="en-US" dirty="0" smtClean="0"/>
              <a:t>);</a:t>
            </a:r>
          </a:p>
          <a:p>
            <a:endParaRPr lang="en-US" dirty="0" smtClean="0"/>
          </a:p>
          <a:p>
            <a:r>
              <a:rPr lang="en-US" dirty="0" smtClean="0"/>
              <a:t> insert into regions values(11,'Noida','UP');</a:t>
            </a:r>
          </a:p>
          <a:p>
            <a:r>
              <a:rPr lang="en-US" dirty="0" smtClean="0"/>
              <a:t> insert into regions values(22,'Mumbai','MH');</a:t>
            </a:r>
          </a:p>
          <a:p>
            <a:r>
              <a:rPr lang="en-US" dirty="0" smtClean="0"/>
              <a:t>insert into regions values(33,'Kolkata','WB');</a:t>
            </a:r>
          </a:p>
          <a:p>
            <a:r>
              <a:rPr lang="en-US" dirty="0" smtClean="0"/>
              <a:t> insert into regions values(44,'Chennai','TN');</a:t>
            </a:r>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5</a:t>
            </a:fld>
            <a:endParaRPr lang="en-US"/>
          </a:p>
        </p:txBody>
      </p:sp>
    </p:spTree>
    <p:extLst>
      <p:ext uri="{BB962C8B-B14F-4D97-AF65-F5344CB8AC3E}">
        <p14:creationId xmlns:p14="http://schemas.microsoft.com/office/powerpoint/2010/main" val="3286492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Set up for lab:</a:t>
            </a:r>
          </a:p>
          <a:p>
            <a:r>
              <a:rPr lang="en-US" dirty="0" smtClean="0"/>
              <a:t> CREATE TABLE Product(PID number(4), </a:t>
            </a:r>
            <a:r>
              <a:rPr lang="en-US" dirty="0" err="1" smtClean="0"/>
              <a:t>PName</a:t>
            </a:r>
            <a:r>
              <a:rPr lang="en-US" dirty="0" smtClean="0"/>
              <a:t> varchar2(30), </a:t>
            </a:r>
            <a:r>
              <a:rPr lang="en-US" dirty="0" err="1" smtClean="0"/>
              <a:t>Qty</a:t>
            </a:r>
            <a:r>
              <a:rPr lang="en-US" dirty="0" smtClean="0"/>
              <a:t> number(2), </a:t>
            </a:r>
            <a:r>
              <a:rPr lang="en-US" dirty="0" err="1" smtClean="0"/>
              <a:t>Pric</a:t>
            </a:r>
            <a:endParaRPr lang="en-US" dirty="0" smtClean="0"/>
          </a:p>
          <a:p>
            <a:r>
              <a:rPr lang="en-US" dirty="0" smtClean="0"/>
              <a:t>e NUMBER(6,2));</a:t>
            </a:r>
          </a:p>
          <a:p>
            <a:endParaRPr lang="en-US" dirty="0" smtClean="0"/>
          </a:p>
          <a:p>
            <a:r>
              <a:rPr lang="en-US" dirty="0" smtClean="0"/>
              <a:t> INSERT INTO Product VALUES(1,'Shirt',10,600);</a:t>
            </a:r>
          </a:p>
          <a:p>
            <a:r>
              <a:rPr lang="en-US" dirty="0" smtClean="0"/>
              <a:t> INSERT INTO Product VALUES(2,'T-Shirt',20,300);</a:t>
            </a:r>
          </a:p>
          <a:p>
            <a:r>
              <a:rPr lang="en-US" dirty="0" smtClean="0"/>
              <a:t> INSERT INTO Product VALUES(3,'Kurti',30,350);</a:t>
            </a:r>
          </a:p>
          <a:p>
            <a:r>
              <a:rPr lang="en-US" dirty="0" smtClean="0"/>
              <a:t> INSERT INTO Product VALUES(4,'Trousers',40,1000);</a:t>
            </a:r>
          </a:p>
          <a:p>
            <a:r>
              <a:rPr lang="en-US" dirty="0" smtClean="0"/>
              <a:t> INSERT INTO Product VALUES(5,'Skirt',13,250);</a:t>
            </a:r>
          </a:p>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9</a:t>
            </a:fld>
            <a:endParaRPr lang="en-US"/>
          </a:p>
        </p:txBody>
      </p:sp>
    </p:spTree>
    <p:extLst>
      <p:ext uri="{BB962C8B-B14F-4D97-AF65-F5344CB8AC3E}">
        <p14:creationId xmlns:p14="http://schemas.microsoft.com/office/powerpoint/2010/main" val="3656399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These are the objects</a:t>
            </a:r>
            <a:r>
              <a:rPr lang="en-US" baseline="0" dirty="0" smtClean="0"/>
              <a:t> that </a:t>
            </a:r>
            <a:r>
              <a:rPr lang="en-US" dirty="0" smtClean="0"/>
              <a:t> we are going to look at in this course.</a:t>
            </a:r>
          </a:p>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15</a:t>
            </a:fld>
            <a:endParaRPr lang="en-US"/>
          </a:p>
        </p:txBody>
      </p:sp>
    </p:spTree>
    <p:extLst>
      <p:ext uri="{BB962C8B-B14F-4D97-AF65-F5344CB8AC3E}">
        <p14:creationId xmlns:p14="http://schemas.microsoft.com/office/powerpoint/2010/main" val="44637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16</a:t>
            </a:fld>
            <a:endParaRPr lang="en-US"/>
          </a:p>
        </p:txBody>
      </p:sp>
    </p:spTree>
    <p:extLst>
      <p:ext uri="{BB962C8B-B14F-4D97-AF65-F5344CB8AC3E}">
        <p14:creationId xmlns:p14="http://schemas.microsoft.com/office/powerpoint/2010/main" val="4082047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CHAR: </a:t>
            </a:r>
          </a:p>
          <a:p>
            <a:r>
              <a:rPr lang="en-US" baseline="0" dirty="0" smtClean="0"/>
              <a:t>The Maximum size allowed for CHAR </a:t>
            </a:r>
            <a:r>
              <a:rPr lang="en-US" baseline="0" dirty="0" err="1" smtClean="0"/>
              <a:t>datatype</a:t>
            </a:r>
            <a:r>
              <a:rPr lang="en-US" baseline="0" dirty="0" smtClean="0"/>
              <a:t> is 2000 bytes. </a:t>
            </a:r>
          </a:p>
          <a:p>
            <a:r>
              <a:rPr lang="en-US" baseline="0" dirty="0" smtClean="0"/>
              <a:t>The default size is 1 byte.</a:t>
            </a:r>
          </a:p>
          <a:p>
            <a:r>
              <a:rPr lang="en-US" baseline="0" dirty="0" smtClean="0"/>
              <a:t>If the column value entered is shorter in length, then it is padded with blanks to the fixed length.</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If the value entered is greater than specified, it returns an Oracle error.</a:t>
            </a:r>
            <a:endParaRPr lang="en-US" dirty="0" smtClean="0"/>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VARCHAR2 </a:t>
            </a:r>
            <a:r>
              <a:rPr lang="en-US" baseline="0" dirty="0" smtClean="0"/>
              <a:t> </a:t>
            </a:r>
            <a:r>
              <a:rPr lang="en-US" baseline="0" dirty="0" err="1" smtClean="0"/>
              <a:t>datatype</a:t>
            </a:r>
            <a:r>
              <a:rPr lang="en-US"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Maximum size allowed for Varchar2 </a:t>
            </a:r>
            <a:r>
              <a:rPr lang="en-US" baseline="0" dirty="0" err="1" smtClean="0"/>
              <a:t>datatype</a:t>
            </a:r>
            <a:r>
              <a:rPr lang="en-US" baseline="0" dirty="0" smtClean="0"/>
              <a:t> is 4000 bytes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default is 1 byte.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When we enter a value less than the specified length, then remaining blank spaces are not padded.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17</a:t>
            </a:fld>
            <a:endParaRPr lang="en-US"/>
          </a:p>
        </p:txBody>
      </p:sp>
    </p:spTree>
    <p:extLst>
      <p:ext uri="{BB962C8B-B14F-4D97-AF65-F5344CB8AC3E}">
        <p14:creationId xmlns:p14="http://schemas.microsoft.com/office/powerpoint/2010/main" val="1191810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NVARCHAR2 </a:t>
            </a:r>
            <a:r>
              <a:rPr lang="en-US" dirty="0" smtClean="0"/>
              <a:t> </a:t>
            </a:r>
            <a:r>
              <a:rPr lang="en-US" baseline="0" dirty="0" smtClean="0"/>
              <a:t> :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Maximum size allowed is 4000 bytes and minimum size is 1 byte.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eaLnBrk="0" hangingPunct="0">
              <a:lnSpc>
                <a:spcPct val="140000"/>
              </a:lnSpc>
              <a:spcBef>
                <a:spcPct val="20000"/>
              </a:spcBef>
              <a:buClr>
                <a:schemeClr val="accent2"/>
              </a:buClr>
              <a:buFont typeface="Wingdings" pitchFamily="2" charset="2"/>
              <a:buNone/>
              <a:defRPr/>
            </a:pPr>
            <a:r>
              <a:rPr lang="en-US" sz="1200" kern="1200" dirty="0" smtClean="0">
                <a:solidFill>
                  <a:srgbClr val="5F5F5F"/>
                </a:solidFill>
                <a:latin typeface="Arial" pitchFamily="34" charset="0"/>
                <a:ea typeface="+mn-ea"/>
                <a:cs typeface="+mn-cs"/>
              </a:rPr>
              <a:t>UNICODE is a 16 bit character. (older counter-part was </a:t>
            </a:r>
            <a:r>
              <a:rPr lang="en-US" sz="1200" kern="1200" dirty="0" err="1" smtClean="0">
                <a:solidFill>
                  <a:srgbClr val="5F5F5F"/>
                </a:solidFill>
                <a:latin typeface="Arial" pitchFamily="34" charset="0"/>
                <a:ea typeface="+mn-ea"/>
                <a:cs typeface="+mn-cs"/>
              </a:rPr>
              <a:t>ascii</a:t>
            </a:r>
            <a:r>
              <a:rPr lang="en-US" sz="1200" kern="1200" dirty="0" smtClean="0">
                <a:solidFill>
                  <a:srgbClr val="5F5F5F"/>
                </a:solidFill>
                <a:latin typeface="Arial" pitchFamily="34" charset="0"/>
                <a:ea typeface="+mn-ea"/>
                <a:cs typeface="+mn-cs"/>
              </a:rPr>
              <a:t>).</a:t>
            </a:r>
            <a:r>
              <a:rPr lang="en-US" sz="1200" kern="1200" baseline="0" dirty="0" smtClean="0">
                <a:solidFill>
                  <a:srgbClr val="5F5F5F"/>
                </a:solidFill>
                <a:latin typeface="Arial" pitchFamily="34" charset="0"/>
                <a:ea typeface="+mn-ea"/>
                <a:cs typeface="+mn-cs"/>
              </a:rPr>
              <a:t> </a:t>
            </a:r>
            <a:r>
              <a:rPr lang="en-US" sz="1200" kern="1200" dirty="0" smtClean="0">
                <a:solidFill>
                  <a:srgbClr val="5F5F5F"/>
                </a:solidFill>
                <a:latin typeface="Arial" pitchFamily="34" charset="0"/>
                <a:ea typeface="+mn-ea"/>
                <a:cs typeface="+mn-cs"/>
              </a:rPr>
              <a:t>The characters represented include all basic English letters, numbers, special characters and characters from other languages!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effectLst/>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18</a:t>
            </a:fld>
            <a:endParaRPr lang="en-US"/>
          </a:p>
        </p:txBody>
      </p:sp>
    </p:spTree>
    <p:extLst>
      <p:ext uri="{BB962C8B-B14F-4D97-AF65-F5344CB8AC3E}">
        <p14:creationId xmlns:p14="http://schemas.microsoft.com/office/powerpoint/2010/main" val="11918106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descr="all thre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t="47652" b="18791"/>
          <a:stretch>
            <a:fillRect/>
          </a:stretch>
        </p:blipFill>
        <p:spPr bwMode="auto">
          <a:xfrm>
            <a:off x="0" y="0"/>
            <a:ext cx="9144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HCL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t="25212" b="28896"/>
          <a:stretch>
            <a:fillRect/>
          </a:stretch>
        </p:blipFill>
        <p:spPr bwMode="auto">
          <a:xfrm>
            <a:off x="6950074" y="6111875"/>
            <a:ext cx="219392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533400" y="815975"/>
            <a:ext cx="7772400" cy="1470025"/>
          </a:xfrm>
        </p:spPr>
        <p:txBody>
          <a:bodyPr/>
          <a:lstStyle>
            <a:lvl1pPr>
              <a:lnSpc>
                <a:spcPct val="125000"/>
              </a:lnSpc>
              <a:defRPr sz="3600"/>
            </a:lvl1pPr>
          </a:lstStyle>
          <a:p>
            <a:r>
              <a:rPr lang="en-US"/>
              <a:t>Click to edit Master title style</a:t>
            </a:r>
          </a:p>
        </p:txBody>
      </p:sp>
      <p:sp>
        <p:nvSpPr>
          <p:cNvPr id="3075" name="Rectangle 3"/>
          <p:cNvSpPr>
            <a:spLocks noGrp="1" noChangeArrowheads="1"/>
          </p:cNvSpPr>
          <p:nvPr>
            <p:ph type="subTitle" idx="1"/>
          </p:nvPr>
        </p:nvSpPr>
        <p:spPr>
          <a:xfrm>
            <a:off x="609600" y="3810000"/>
            <a:ext cx="6400800" cy="1752600"/>
          </a:xfrm>
        </p:spPr>
        <p:txBody>
          <a:bodyPr/>
          <a:lstStyle>
            <a:lvl1pPr marL="0" indent="0">
              <a:buFont typeface="Wingdings" pitchFamily="2" charset="2"/>
              <a:buNone/>
              <a:defRPr/>
            </a:lvl1pPr>
          </a:lstStyle>
          <a:p>
            <a:r>
              <a:rPr lang="en-US"/>
              <a:t>Click to edit Master subtitle style</a:t>
            </a:r>
          </a:p>
        </p:txBody>
      </p:sp>
      <p:pic>
        <p:nvPicPr>
          <p:cNvPr id="6" name="Picture 2" descr="C:\Users\shahulj\AppData\Local\Microsoft\Windows\Temporary Internet Files\Content.Outlook\WEEF413Q\Campus Force Logo - Colour.jpg"/>
          <p:cNvPicPr>
            <a:picLocks noChangeAspect="1" noChangeArrowheads="1"/>
          </p:cNvPicPr>
          <p:nvPr userDrawn="1"/>
        </p:nvPicPr>
        <p:blipFill>
          <a:blip r:embed="rId4" cstate="print"/>
          <a:srcRect/>
          <a:stretch>
            <a:fillRect/>
          </a:stretch>
        </p:blipFill>
        <p:spPr bwMode="auto">
          <a:xfrm>
            <a:off x="7389017" y="6541157"/>
            <a:ext cx="1316038" cy="288925"/>
          </a:xfrm>
          <a:prstGeom prst="rect">
            <a:avLst/>
          </a:prstGeom>
          <a:noFill/>
          <a:ln w="9525">
            <a:noFill/>
            <a:miter lim="800000"/>
            <a:headEnd/>
            <a:tailEnd/>
          </a:ln>
        </p:spPr>
      </p:pic>
    </p:spTree>
    <p:extLst>
      <p:ext uri="{BB962C8B-B14F-4D97-AF65-F5344CB8AC3E}">
        <p14:creationId xmlns:p14="http://schemas.microsoft.com/office/powerpoint/2010/main" val="93578774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C0A99B39-45F6-4DA9-B838-0F551DA79FE2}" type="slidenum">
              <a:rPr lang="en-US"/>
              <a:pPr>
                <a:defRPr/>
              </a:pPr>
              <a:t>‹#›</a:t>
            </a:fld>
            <a:endParaRPr lang="en-US"/>
          </a:p>
        </p:txBody>
      </p:sp>
    </p:spTree>
    <p:extLst>
      <p:ext uri="{BB962C8B-B14F-4D97-AF65-F5344CB8AC3E}">
        <p14:creationId xmlns:p14="http://schemas.microsoft.com/office/powerpoint/2010/main" val="472609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86F6B828-6E63-45E0-90BB-FE58A79975D7}" type="slidenum">
              <a:rPr lang="en-US"/>
              <a:pPr>
                <a:defRPr/>
              </a:pPr>
              <a:t>‹#›</a:t>
            </a:fld>
            <a:endParaRPr lang="en-US"/>
          </a:p>
        </p:txBody>
      </p:sp>
    </p:spTree>
    <p:extLst>
      <p:ext uri="{BB962C8B-B14F-4D97-AF65-F5344CB8AC3E}">
        <p14:creationId xmlns:p14="http://schemas.microsoft.com/office/powerpoint/2010/main" val="658254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18CC025E-D8DE-43E5-B6D2-407F9B5E6ED4}" type="slidenum">
              <a:rPr lang="en-US"/>
              <a:pPr>
                <a:defRPr/>
              </a:pPr>
              <a:t>‹#›</a:t>
            </a:fld>
            <a:endParaRPr lang="en-US"/>
          </a:p>
        </p:txBody>
      </p:sp>
    </p:spTree>
    <p:extLst>
      <p:ext uri="{BB962C8B-B14F-4D97-AF65-F5344CB8AC3E}">
        <p14:creationId xmlns:p14="http://schemas.microsoft.com/office/powerpoint/2010/main" val="1521694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pPr>
              <a:defRPr/>
            </a:pPr>
            <a:fld id="{D35564AB-1071-48C7-9C79-153E38700AE4}" type="slidenum">
              <a:rPr lang="en-US"/>
              <a:pPr>
                <a:defRPr/>
              </a:pPr>
              <a:t>‹#›</a:t>
            </a:fld>
            <a:endParaRPr lang="en-US"/>
          </a:p>
        </p:txBody>
      </p:sp>
    </p:spTree>
    <p:extLst>
      <p:ext uri="{BB962C8B-B14F-4D97-AF65-F5344CB8AC3E}">
        <p14:creationId xmlns:p14="http://schemas.microsoft.com/office/powerpoint/2010/main" val="3926721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sldNum" sz="quarter" idx="10"/>
          </p:nvPr>
        </p:nvSpPr>
        <p:spPr>
          <a:ln/>
        </p:spPr>
        <p:txBody>
          <a:bodyPr/>
          <a:lstStyle>
            <a:lvl1pPr>
              <a:defRPr/>
            </a:lvl1pPr>
          </a:lstStyle>
          <a:p>
            <a:pPr>
              <a:defRPr/>
            </a:pPr>
            <a:fld id="{04891A2E-236F-4017-A808-CA6D0767C0A1}" type="slidenum">
              <a:rPr lang="en-US"/>
              <a:pPr>
                <a:defRPr/>
              </a:pPr>
              <a:t>‹#›</a:t>
            </a:fld>
            <a:endParaRPr lang="en-US"/>
          </a:p>
        </p:txBody>
      </p:sp>
    </p:spTree>
    <p:extLst>
      <p:ext uri="{BB962C8B-B14F-4D97-AF65-F5344CB8AC3E}">
        <p14:creationId xmlns:p14="http://schemas.microsoft.com/office/powerpoint/2010/main" val="1586803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sldNum" sz="quarter" idx="10"/>
          </p:nvPr>
        </p:nvSpPr>
        <p:spPr>
          <a:ln/>
        </p:spPr>
        <p:txBody>
          <a:bodyPr/>
          <a:lstStyle>
            <a:lvl1pPr>
              <a:defRPr/>
            </a:lvl1pPr>
          </a:lstStyle>
          <a:p>
            <a:pPr>
              <a:defRPr/>
            </a:pPr>
            <a:fld id="{0C2330BE-9E4E-46DF-A0C6-A111EB6CA98B}" type="slidenum">
              <a:rPr lang="en-US"/>
              <a:pPr>
                <a:defRPr/>
              </a:pPr>
              <a:t>‹#›</a:t>
            </a:fld>
            <a:endParaRPr lang="en-US"/>
          </a:p>
        </p:txBody>
      </p:sp>
    </p:spTree>
    <p:extLst>
      <p:ext uri="{BB962C8B-B14F-4D97-AF65-F5344CB8AC3E}">
        <p14:creationId xmlns:p14="http://schemas.microsoft.com/office/powerpoint/2010/main" val="2123193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sldNum" sz="quarter" idx="10"/>
          </p:nvPr>
        </p:nvSpPr>
        <p:spPr>
          <a:ln/>
        </p:spPr>
        <p:txBody>
          <a:bodyPr/>
          <a:lstStyle>
            <a:lvl1pPr>
              <a:defRPr/>
            </a:lvl1pPr>
          </a:lstStyle>
          <a:p>
            <a:pPr>
              <a:defRPr/>
            </a:pPr>
            <a:fld id="{225072AD-89DA-4A60-81AE-C785B259C9F9}" type="slidenum">
              <a:rPr lang="en-US"/>
              <a:pPr>
                <a:defRPr/>
              </a:pPr>
              <a:t>‹#›</a:t>
            </a:fld>
            <a:endParaRPr lang="en-US"/>
          </a:p>
        </p:txBody>
      </p:sp>
    </p:spTree>
    <p:extLst>
      <p:ext uri="{BB962C8B-B14F-4D97-AF65-F5344CB8AC3E}">
        <p14:creationId xmlns:p14="http://schemas.microsoft.com/office/powerpoint/2010/main" val="3333634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5A978005-0B46-4EB8-BF5A-0F5A6AFDD8F4}" type="slidenum">
              <a:rPr lang="en-US"/>
              <a:pPr>
                <a:defRPr/>
              </a:pPr>
              <a:t>‹#›</a:t>
            </a:fld>
            <a:endParaRPr lang="en-US"/>
          </a:p>
        </p:txBody>
      </p:sp>
    </p:spTree>
    <p:extLst>
      <p:ext uri="{BB962C8B-B14F-4D97-AF65-F5344CB8AC3E}">
        <p14:creationId xmlns:p14="http://schemas.microsoft.com/office/powerpoint/2010/main" val="4098312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918EEF25-240C-410A-8448-2A0E6CD1BF56}" type="slidenum">
              <a:rPr lang="en-US"/>
              <a:pPr>
                <a:defRPr/>
              </a:pPr>
              <a:t>‹#›</a:t>
            </a:fld>
            <a:endParaRPr lang="en-US"/>
          </a:p>
        </p:txBody>
      </p:sp>
    </p:spTree>
    <p:extLst>
      <p:ext uri="{BB962C8B-B14F-4D97-AF65-F5344CB8AC3E}">
        <p14:creationId xmlns:p14="http://schemas.microsoft.com/office/powerpoint/2010/main" val="2132674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BC9BFCB1-E3A9-4AFB-B503-74FC7FBCE909}" type="slidenum">
              <a:rPr lang="en-US"/>
              <a:pPr>
                <a:defRPr/>
              </a:pPr>
              <a:t>‹#›</a:t>
            </a:fld>
            <a:endParaRPr lang="en-US"/>
          </a:p>
        </p:txBody>
      </p:sp>
    </p:spTree>
    <p:extLst>
      <p:ext uri="{BB962C8B-B14F-4D97-AF65-F5344CB8AC3E}">
        <p14:creationId xmlns:p14="http://schemas.microsoft.com/office/powerpoint/2010/main" val="485132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7" name="Picture 10" descr="all three"/>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t="71950" b="17998"/>
          <a:stretch>
            <a:fillRect/>
          </a:stretch>
        </p:blipFill>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7" descr="HCL Logo"/>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t="25212" b="28896"/>
          <a:stretch>
            <a:fillRect/>
          </a:stretch>
        </p:blipFill>
        <p:spPr bwMode="auto">
          <a:xfrm>
            <a:off x="6950075" y="6400800"/>
            <a:ext cx="219392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2"/>
          <p:cNvSpPr>
            <a:spLocks noGrp="1" noChangeArrowheads="1"/>
          </p:cNvSpPr>
          <p:nvPr>
            <p:ph type="title"/>
          </p:nvPr>
        </p:nvSpPr>
        <p:spPr bwMode="auto">
          <a:xfrm>
            <a:off x="457200" y="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5" name="Rectangle 11"/>
          <p:cNvSpPr>
            <a:spLocks noGrp="1" noChangeArrowheads="1"/>
          </p:cNvSpPr>
          <p:nvPr>
            <p:ph type="sldNum" sz="quarter" idx="4"/>
          </p:nvPr>
        </p:nvSpPr>
        <p:spPr bwMode="auto">
          <a:xfrm>
            <a:off x="3505200" y="6553200"/>
            <a:ext cx="2133600" cy="238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i="1">
                <a:solidFill>
                  <a:schemeClr val="bg2"/>
                </a:solidFill>
                <a:latin typeface="Arial" pitchFamily="34" charset="0"/>
                <a:cs typeface="+mn-cs"/>
              </a:defRPr>
            </a:lvl1pPr>
          </a:lstStyle>
          <a:p>
            <a:pPr>
              <a:defRPr/>
            </a:pPr>
            <a:fld id="{A5FD53A6-6A92-4A99-9F27-314DB215B560}" type="slidenum">
              <a:rPr lang="en-US"/>
              <a:pPr>
                <a:defRPr/>
              </a:pPr>
              <a:t>‹#›</a:t>
            </a:fld>
            <a:endParaRPr lang="en-US"/>
          </a:p>
        </p:txBody>
      </p:sp>
      <p:pic>
        <p:nvPicPr>
          <p:cNvPr id="7" name="Picture 2" descr="C:\Users\shahulj\AppData\Local\Microsoft\Windows\Temporary Internet Files\Content.Outlook\WEEF413Q\Campus Force Logo - Colour.jpg"/>
          <p:cNvPicPr>
            <a:picLocks noChangeAspect="1" noChangeArrowheads="1"/>
          </p:cNvPicPr>
          <p:nvPr userDrawn="1"/>
        </p:nvPicPr>
        <p:blipFill>
          <a:blip r:embed="rId15" cstate="print"/>
          <a:srcRect/>
          <a:stretch>
            <a:fillRect/>
          </a:stretch>
        </p:blipFill>
        <p:spPr bwMode="auto">
          <a:xfrm>
            <a:off x="19050" y="6589713"/>
            <a:ext cx="1316038" cy="2889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pitchFamily="34" charset="0"/>
        </a:defRPr>
      </a:lvl2pPr>
      <a:lvl3pPr algn="l" rtl="0" eaLnBrk="0" fontAlgn="base" hangingPunct="0">
        <a:spcBef>
          <a:spcPct val="0"/>
        </a:spcBef>
        <a:spcAft>
          <a:spcPct val="0"/>
        </a:spcAft>
        <a:defRPr sz="3200" b="1">
          <a:solidFill>
            <a:schemeClr val="bg1"/>
          </a:solidFill>
          <a:latin typeface="Arial" pitchFamily="34" charset="0"/>
        </a:defRPr>
      </a:lvl3pPr>
      <a:lvl4pPr algn="l" rtl="0" eaLnBrk="0" fontAlgn="base" hangingPunct="0">
        <a:spcBef>
          <a:spcPct val="0"/>
        </a:spcBef>
        <a:spcAft>
          <a:spcPct val="0"/>
        </a:spcAft>
        <a:defRPr sz="3200" b="1">
          <a:solidFill>
            <a:schemeClr val="bg1"/>
          </a:solidFill>
          <a:latin typeface="Arial" pitchFamily="34" charset="0"/>
        </a:defRPr>
      </a:lvl4pPr>
      <a:lvl5pPr algn="l" rtl="0" eaLnBrk="0" fontAlgn="base" hangingPunct="0">
        <a:spcBef>
          <a:spcPct val="0"/>
        </a:spcBef>
        <a:spcAft>
          <a:spcPct val="0"/>
        </a:spcAft>
        <a:defRPr sz="3200" b="1">
          <a:solidFill>
            <a:schemeClr val="bg1"/>
          </a:solidFill>
          <a:latin typeface="Arial" pitchFamily="34" charset="0"/>
        </a:defRPr>
      </a:lvl5pPr>
      <a:lvl6pPr marL="457200" algn="l" rtl="0" fontAlgn="base">
        <a:spcBef>
          <a:spcPct val="0"/>
        </a:spcBef>
        <a:spcAft>
          <a:spcPct val="0"/>
        </a:spcAft>
        <a:defRPr sz="3200" b="1">
          <a:solidFill>
            <a:schemeClr val="bg1"/>
          </a:solidFill>
          <a:latin typeface="Arial" pitchFamily="34" charset="0"/>
        </a:defRPr>
      </a:lvl6pPr>
      <a:lvl7pPr marL="914400" algn="l" rtl="0" fontAlgn="base">
        <a:spcBef>
          <a:spcPct val="0"/>
        </a:spcBef>
        <a:spcAft>
          <a:spcPct val="0"/>
        </a:spcAft>
        <a:defRPr sz="3200" b="1">
          <a:solidFill>
            <a:schemeClr val="bg1"/>
          </a:solidFill>
          <a:latin typeface="Arial" pitchFamily="34" charset="0"/>
        </a:defRPr>
      </a:lvl7pPr>
      <a:lvl8pPr marL="1371600" algn="l" rtl="0" fontAlgn="base">
        <a:spcBef>
          <a:spcPct val="0"/>
        </a:spcBef>
        <a:spcAft>
          <a:spcPct val="0"/>
        </a:spcAft>
        <a:defRPr sz="3200" b="1">
          <a:solidFill>
            <a:schemeClr val="bg1"/>
          </a:solidFill>
          <a:latin typeface="Arial" pitchFamily="34" charset="0"/>
        </a:defRPr>
      </a:lvl8pPr>
      <a:lvl9pPr marL="1828800" algn="l" rtl="0" fontAlgn="base">
        <a:spcBef>
          <a:spcPct val="0"/>
        </a:spcBef>
        <a:spcAft>
          <a:spcPct val="0"/>
        </a:spcAft>
        <a:defRPr sz="3200" b="1">
          <a:solidFill>
            <a:schemeClr val="bg1"/>
          </a:solidFill>
          <a:latin typeface="Arial" pitchFamily="34" charset="0"/>
        </a:defRPr>
      </a:lvl9pPr>
    </p:titleStyle>
    <p:body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286000"/>
            <a:ext cx="7772400" cy="1144588"/>
          </a:xfrm>
        </p:spPr>
        <p:txBody>
          <a:bodyPr/>
          <a:lstStyle/>
          <a:p>
            <a:pPr eaLnBrk="1" hangingPunct="1"/>
            <a:r>
              <a:rPr lang="en-US" dirty="0" smtClean="0"/>
              <a:t>SQL: An Introduction</a:t>
            </a:r>
            <a:r>
              <a:rPr lang="en-US" sz="4000" dirty="0" smtClean="0"/>
              <a:t/>
            </a:r>
            <a:br>
              <a:rPr lang="en-US" sz="4000" dirty="0" smtClean="0"/>
            </a:br>
            <a:endParaRPr lang="en-US" sz="40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a:t>
            </a:r>
            <a:endParaRPr lang="en-US" dirty="0"/>
          </a:p>
        </p:txBody>
      </p:sp>
      <p:sp>
        <p:nvSpPr>
          <p:cNvPr id="3" name="Content Placeholder 2"/>
          <p:cNvSpPr>
            <a:spLocks noGrp="1"/>
          </p:cNvSpPr>
          <p:nvPr>
            <p:ph idx="1"/>
          </p:nvPr>
        </p:nvSpPr>
        <p:spPr>
          <a:xfrm>
            <a:off x="457200" y="1219200"/>
            <a:ext cx="8229600" cy="4906963"/>
          </a:xfrm>
        </p:spPr>
        <p:txBody>
          <a:bodyPr/>
          <a:lstStyle/>
          <a:p>
            <a:r>
              <a:rPr lang="en-US" dirty="0" smtClean="0"/>
              <a:t>Schema is a collection of logical structures of data</a:t>
            </a:r>
            <a:r>
              <a:rPr lang="en-US" dirty="0"/>
              <a:t> </a:t>
            </a:r>
            <a:r>
              <a:rPr lang="en-US" dirty="0" smtClean="0"/>
              <a:t>that is stored in the relational database like </a:t>
            </a:r>
            <a:r>
              <a:rPr lang="en-US" dirty="0"/>
              <a:t> tables, </a:t>
            </a:r>
            <a:r>
              <a:rPr lang="en-US" dirty="0" smtClean="0"/>
              <a:t>fields, relationship etc.</a:t>
            </a:r>
            <a:endParaRPr lang="en-US" dirty="0"/>
          </a:p>
          <a:p>
            <a:r>
              <a:rPr lang="en-US" dirty="0" smtClean="0"/>
              <a:t>It is a blueprint that describes the structure of that database theta describes that way the data will be stored in the database.</a:t>
            </a:r>
          </a:p>
          <a:p>
            <a:r>
              <a:rPr lang="en-US" dirty="0" smtClean="0"/>
              <a:t>The schema will consist of a series of </a:t>
            </a:r>
            <a:r>
              <a:rPr lang="en-US" b="1" dirty="0" smtClean="0">
                <a:latin typeface="Courier New" pitchFamily="49" charset="0"/>
                <a:cs typeface="Courier New" pitchFamily="49" charset="0"/>
              </a:rPr>
              <a:t>CREATE</a:t>
            </a:r>
            <a:r>
              <a:rPr lang="en-US" dirty="0" smtClean="0"/>
              <a:t> SQL statements.</a:t>
            </a:r>
          </a:p>
          <a:p>
            <a:r>
              <a:rPr lang="en-US" dirty="0" smtClean="0"/>
              <a:t>It can be used the create a new database with the same logical design as existing one.</a:t>
            </a:r>
          </a:p>
          <a:p>
            <a:r>
              <a:rPr lang="en-US" dirty="0" smtClean="0"/>
              <a:t>Schemas are generally stored in the data dictionary.</a:t>
            </a:r>
          </a:p>
          <a:p>
            <a:r>
              <a:rPr lang="en-US" dirty="0" smtClean="0"/>
              <a:t>Data dictionary is a storage area for handling large amount of data information from multiple users.</a:t>
            </a:r>
          </a:p>
        </p:txBody>
      </p:sp>
      <p:sp>
        <p:nvSpPr>
          <p:cNvPr id="4" name="Slide Number Placeholder 3"/>
          <p:cNvSpPr>
            <a:spLocks noGrp="1"/>
          </p:cNvSpPr>
          <p:nvPr>
            <p:ph type="sldNum" sz="quarter" idx="10"/>
          </p:nvPr>
        </p:nvSpPr>
        <p:spPr/>
        <p:txBody>
          <a:bodyPr/>
          <a:lstStyle/>
          <a:p>
            <a:pPr>
              <a:defRPr/>
            </a:pPr>
            <a:fld id="{18CC025E-D8DE-43E5-B6D2-407F9B5E6ED4}" type="slidenum">
              <a:rPr lang="en-US" smtClean="0"/>
              <a:pPr>
                <a:defRPr/>
              </a:pPr>
              <a:t>10</a:t>
            </a:fld>
            <a:endParaRPr lang="en-US" dirty="0"/>
          </a:p>
        </p:txBody>
      </p:sp>
    </p:spTree>
    <p:extLst>
      <p:ext uri="{BB962C8B-B14F-4D97-AF65-F5344CB8AC3E}">
        <p14:creationId xmlns:p14="http://schemas.microsoft.com/office/powerpoint/2010/main" val="5538614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schema</a:t>
            </a:r>
            <a:endParaRPr lang="en-US" dirty="0"/>
          </a:p>
        </p:txBody>
      </p:sp>
      <p:sp>
        <p:nvSpPr>
          <p:cNvPr id="3" name="Content Placeholder 2"/>
          <p:cNvSpPr>
            <a:spLocks noGrp="1"/>
          </p:cNvSpPr>
          <p:nvPr>
            <p:ph idx="1"/>
          </p:nvPr>
        </p:nvSpPr>
        <p:spPr>
          <a:xfrm>
            <a:off x="381000" y="1295400"/>
            <a:ext cx="8229600" cy="4906963"/>
          </a:xfrm>
        </p:spPr>
        <p:txBody>
          <a:bodyPr/>
          <a:lstStyle/>
          <a:p>
            <a:r>
              <a:rPr lang="en-US" dirty="0">
                <a:solidFill>
                  <a:schemeClr val="tx2"/>
                </a:solidFill>
              </a:rPr>
              <a:t>Conceptual schema</a:t>
            </a:r>
          </a:p>
          <a:p>
            <a:pPr lvl="1"/>
            <a:r>
              <a:rPr lang="en-US" sz="2000" dirty="0" smtClean="0"/>
              <a:t>This is a data model that is designed before the physical schema is created.</a:t>
            </a:r>
          </a:p>
          <a:p>
            <a:pPr lvl="1"/>
            <a:r>
              <a:rPr lang="en-US" sz="2000" dirty="0" smtClean="0"/>
              <a:t>It provides an abstract definition of all the structures that are going to be in the actual physical database.</a:t>
            </a:r>
          </a:p>
          <a:p>
            <a:pPr lvl="1"/>
            <a:r>
              <a:rPr lang="en-US" sz="2000" dirty="0" smtClean="0"/>
              <a:t>The structures are specified in terms of concept (or entities) of the system and their relationship. </a:t>
            </a:r>
          </a:p>
          <a:p>
            <a:pPr lvl="1"/>
            <a:r>
              <a:rPr lang="en-US" sz="2000" dirty="0" smtClean="0"/>
              <a:t>Since this is done at high design level, there is no specific mention of the technology </a:t>
            </a:r>
            <a:endParaRPr lang="en-US" sz="2000" dirty="0"/>
          </a:p>
          <a:p>
            <a:pPr marL="457200" lvl="1" indent="0">
              <a:buNone/>
            </a:pPr>
            <a:endParaRPr lang="en-US" sz="200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18CC025E-D8DE-43E5-B6D2-407F9B5E6ED4}" type="slidenum">
              <a:rPr lang="en-US" smtClean="0"/>
              <a:pPr>
                <a:defRPr/>
              </a:pPr>
              <a:t>11</a:t>
            </a:fld>
            <a:endParaRPr lang="en-US" dirty="0"/>
          </a:p>
        </p:txBody>
      </p:sp>
    </p:spTree>
    <p:extLst>
      <p:ext uri="{BB962C8B-B14F-4D97-AF65-F5344CB8AC3E}">
        <p14:creationId xmlns:p14="http://schemas.microsoft.com/office/powerpoint/2010/main" val="1346065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410200"/>
          </a:xfrm>
        </p:spPr>
        <p:txBody>
          <a:bodyPr/>
          <a:lstStyle/>
          <a:p>
            <a:pPr lvl="1"/>
            <a:r>
              <a:rPr lang="en-US" sz="2000" dirty="0" smtClean="0">
                <a:solidFill>
                  <a:schemeClr val="tx2"/>
                </a:solidFill>
              </a:rPr>
              <a:t>Logical </a:t>
            </a:r>
            <a:r>
              <a:rPr lang="en-US" sz="2000" dirty="0">
                <a:solidFill>
                  <a:schemeClr val="tx2"/>
                </a:solidFill>
              </a:rPr>
              <a:t>schema</a:t>
            </a:r>
          </a:p>
          <a:p>
            <a:pPr lvl="2"/>
            <a:r>
              <a:rPr lang="en-US" sz="2000" dirty="0" smtClean="0"/>
              <a:t>The conceptual schema is translated to the technology that is going to be used.</a:t>
            </a:r>
          </a:p>
          <a:p>
            <a:pPr lvl="2"/>
            <a:r>
              <a:rPr lang="en-US" sz="2000" dirty="0" smtClean="0"/>
              <a:t>With respect to RDBMS, the terms such as tables, fields etc. are used.</a:t>
            </a:r>
          </a:p>
          <a:p>
            <a:pPr lvl="1"/>
            <a:endParaRPr lang="en-US" sz="2000" dirty="0" smtClean="0">
              <a:solidFill>
                <a:schemeClr val="tx2"/>
              </a:solidFill>
            </a:endParaRPr>
          </a:p>
          <a:p>
            <a:pPr lvl="1"/>
            <a:r>
              <a:rPr lang="en-US" sz="2000" dirty="0" smtClean="0">
                <a:solidFill>
                  <a:schemeClr val="tx2"/>
                </a:solidFill>
              </a:rPr>
              <a:t>Physical </a:t>
            </a:r>
            <a:r>
              <a:rPr lang="en-US" sz="2000" dirty="0">
                <a:solidFill>
                  <a:schemeClr val="tx2"/>
                </a:solidFill>
              </a:rPr>
              <a:t>schema</a:t>
            </a:r>
          </a:p>
          <a:p>
            <a:pPr lvl="2"/>
            <a:r>
              <a:rPr lang="en-US" sz="2000" dirty="0" smtClean="0"/>
              <a:t>This schema </a:t>
            </a:r>
            <a:r>
              <a:rPr lang="en-US" sz="2000" dirty="0"/>
              <a:t>refers how the </a:t>
            </a:r>
            <a:r>
              <a:rPr lang="en-US" sz="2000" dirty="0" smtClean="0"/>
              <a:t>logical schema is realized in physical database.</a:t>
            </a:r>
          </a:p>
          <a:p>
            <a:pPr lvl="2"/>
            <a:r>
              <a:rPr lang="en-US" sz="2000" dirty="0" smtClean="0"/>
              <a:t>In other words, it specifies how the data is going to be stored </a:t>
            </a:r>
            <a:r>
              <a:rPr lang="en-US" sz="2000" dirty="0"/>
              <a:t>on the computer on which it resides.</a:t>
            </a:r>
          </a:p>
          <a:p>
            <a:pPr lvl="2"/>
            <a:endParaRPr lang="en-US" sz="2000" dirty="0"/>
          </a:p>
          <a:p>
            <a:pPr marL="457200" lvl="1" indent="0">
              <a:buNone/>
            </a:pPr>
            <a:r>
              <a:rPr lang="en-US" sz="2000" dirty="0"/>
              <a:t> </a:t>
            </a:r>
          </a:p>
        </p:txBody>
      </p:sp>
      <p:sp>
        <p:nvSpPr>
          <p:cNvPr id="4" name="Slide Number Placeholder 3"/>
          <p:cNvSpPr>
            <a:spLocks noGrp="1"/>
          </p:cNvSpPr>
          <p:nvPr>
            <p:ph type="sldNum" sz="quarter" idx="10"/>
          </p:nvPr>
        </p:nvSpPr>
        <p:spPr/>
        <p:txBody>
          <a:bodyPr/>
          <a:lstStyle/>
          <a:p>
            <a:pPr>
              <a:defRPr/>
            </a:pPr>
            <a:fld id="{18CC025E-D8DE-43E5-B6D2-407F9B5E6ED4}" type="slidenum">
              <a:rPr lang="en-US" smtClean="0"/>
              <a:pPr>
                <a:defRPr/>
              </a:pPr>
              <a:t>12</a:t>
            </a:fld>
            <a:endParaRPr lang="en-US"/>
          </a:p>
        </p:txBody>
      </p:sp>
    </p:spTree>
    <p:extLst>
      <p:ext uri="{BB962C8B-B14F-4D97-AF65-F5344CB8AC3E}">
        <p14:creationId xmlns:p14="http://schemas.microsoft.com/office/powerpoint/2010/main" val="12119638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 is Oracle</a:t>
            </a:r>
            <a:endParaRPr lang="en-US" dirty="0"/>
          </a:p>
        </p:txBody>
      </p:sp>
      <p:sp>
        <p:nvSpPr>
          <p:cNvPr id="3" name="Content Placeholder 2"/>
          <p:cNvSpPr>
            <a:spLocks noGrp="1"/>
          </p:cNvSpPr>
          <p:nvPr>
            <p:ph idx="1"/>
          </p:nvPr>
        </p:nvSpPr>
        <p:spPr>
          <a:xfrm>
            <a:off x="457200" y="1524000"/>
            <a:ext cx="8229600" cy="4525963"/>
          </a:xfrm>
        </p:spPr>
        <p:txBody>
          <a:bodyPr/>
          <a:lstStyle/>
          <a:p>
            <a:r>
              <a:rPr lang="en-US" dirty="0" smtClean="0"/>
              <a:t>In oracle, schema is strongly associated with a user account.</a:t>
            </a:r>
          </a:p>
          <a:p>
            <a:r>
              <a:rPr lang="en-US" dirty="0" smtClean="0"/>
              <a:t>In </a:t>
            </a:r>
            <a:r>
              <a:rPr lang="en-US" dirty="0"/>
              <a:t>other words, a schema </a:t>
            </a:r>
            <a:r>
              <a:rPr lang="en-US" dirty="0" smtClean="0"/>
              <a:t>can be considered as an user account.</a:t>
            </a:r>
          </a:p>
          <a:p>
            <a:r>
              <a:rPr lang="en-US" dirty="0"/>
              <a:t>A schema is owned by a database user and has the same name as that of the user</a:t>
            </a:r>
            <a:r>
              <a:rPr lang="en-US" dirty="0" smtClean="0"/>
              <a:t>.</a:t>
            </a:r>
          </a:p>
          <a:p>
            <a:r>
              <a:rPr lang="en-US" dirty="0" smtClean="0"/>
              <a:t>For instance,</a:t>
            </a:r>
          </a:p>
          <a:p>
            <a:pPr lvl="1"/>
            <a:r>
              <a:rPr lang="en-US" sz="2000" b="1" dirty="0">
                <a:latin typeface="Courier New" pitchFamily="49" charset="0"/>
                <a:ea typeface="+mn-ea"/>
                <a:cs typeface="Courier New" pitchFamily="49" charset="0"/>
              </a:rPr>
              <a:t>SYS</a:t>
            </a:r>
            <a:r>
              <a:rPr lang="en-US" sz="2000" dirty="0">
                <a:ea typeface="+mn-ea"/>
                <a:cs typeface="+mn-cs"/>
              </a:rPr>
              <a:t> schema has all the </a:t>
            </a:r>
            <a:r>
              <a:rPr lang="en-US" sz="2000" dirty="0" smtClean="0">
                <a:ea typeface="+mn-ea"/>
                <a:cs typeface="+mn-cs"/>
              </a:rPr>
              <a:t>base </a:t>
            </a:r>
            <a:r>
              <a:rPr lang="en-US" sz="2000" dirty="0">
                <a:ea typeface="+mn-ea"/>
                <a:cs typeface="+mn-cs"/>
              </a:rPr>
              <a:t>tables and views for the database's data </a:t>
            </a:r>
            <a:r>
              <a:rPr lang="en-US" sz="2000" dirty="0" smtClean="0">
                <a:ea typeface="+mn-ea"/>
                <a:cs typeface="+mn-cs"/>
              </a:rPr>
              <a:t>dictionary.</a:t>
            </a:r>
          </a:p>
          <a:p>
            <a:pPr lvl="1"/>
            <a:r>
              <a:rPr lang="en-US" sz="2000" b="1" dirty="0">
                <a:latin typeface="Courier New" pitchFamily="49" charset="0"/>
                <a:ea typeface="+mn-ea"/>
                <a:cs typeface="Courier New" pitchFamily="49" charset="0"/>
              </a:rPr>
              <a:t>SYSTEM</a:t>
            </a:r>
            <a:r>
              <a:rPr lang="en-US" sz="2000" dirty="0" smtClean="0">
                <a:ea typeface="+mn-ea"/>
                <a:cs typeface="+mn-cs"/>
              </a:rPr>
              <a:t> schema has </a:t>
            </a:r>
            <a:r>
              <a:rPr lang="en-US" sz="2000" dirty="0" smtClean="0"/>
              <a:t>additional </a:t>
            </a:r>
            <a:r>
              <a:rPr lang="en-US" sz="2000" dirty="0"/>
              <a:t>tables and </a:t>
            </a:r>
            <a:r>
              <a:rPr lang="en-US" sz="2000" dirty="0" smtClean="0"/>
              <a:t>views for administrative information and </a:t>
            </a:r>
            <a:r>
              <a:rPr lang="en-US" sz="2000" dirty="0"/>
              <a:t>Oracle </a:t>
            </a:r>
            <a:r>
              <a:rPr lang="en-US" sz="2000" dirty="0" smtClean="0"/>
              <a:t>tools.</a:t>
            </a:r>
          </a:p>
          <a:p>
            <a:pPr marL="457200" lvl="1" indent="0">
              <a:buNone/>
            </a:pPr>
            <a:endParaRPr lang="en-US" sz="2000" dirty="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18CC025E-D8DE-43E5-B6D2-407F9B5E6ED4}" type="slidenum">
              <a:rPr lang="en-US" smtClean="0"/>
              <a:pPr>
                <a:defRPr/>
              </a:pPr>
              <a:t>13</a:t>
            </a:fld>
            <a:endParaRPr lang="en-US"/>
          </a:p>
        </p:txBody>
      </p:sp>
    </p:spTree>
    <p:extLst>
      <p:ext uri="{BB962C8B-B14F-4D97-AF65-F5344CB8AC3E}">
        <p14:creationId xmlns:p14="http://schemas.microsoft.com/office/powerpoint/2010/main" val="42947200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Tell me how</a:t>
            </a:r>
            <a:endParaRPr lang="en-US" dirty="0"/>
          </a:p>
        </p:txBody>
      </p:sp>
      <p:sp>
        <p:nvSpPr>
          <p:cNvPr id="3" name="Content Placeholder 2"/>
          <p:cNvSpPr>
            <a:spLocks noGrp="1"/>
          </p:cNvSpPr>
          <p:nvPr>
            <p:ph idx="1"/>
          </p:nvPr>
        </p:nvSpPr>
        <p:spPr>
          <a:xfrm>
            <a:off x="457200" y="1600201"/>
            <a:ext cx="8229600" cy="1295400"/>
          </a:xfrm>
        </p:spPr>
        <p:txBody>
          <a:bodyPr/>
          <a:lstStyle/>
          <a:p>
            <a:r>
              <a:rPr lang="en-US" dirty="0" smtClean="0"/>
              <a:t>If there is only one user per schema, then how is it that multiple use is able to access the schema?</a:t>
            </a:r>
            <a:endParaRPr lang="en-US" dirty="0"/>
          </a:p>
        </p:txBody>
      </p:sp>
      <p:sp>
        <p:nvSpPr>
          <p:cNvPr id="4" name="Slide Number Placeholder 3"/>
          <p:cNvSpPr>
            <a:spLocks noGrp="1"/>
          </p:cNvSpPr>
          <p:nvPr>
            <p:ph type="sldNum" sz="quarter" idx="10"/>
          </p:nvPr>
        </p:nvSpPr>
        <p:spPr/>
        <p:txBody>
          <a:bodyPr/>
          <a:lstStyle/>
          <a:p>
            <a:pPr>
              <a:defRPr/>
            </a:pPr>
            <a:fld id="{18CC025E-D8DE-43E5-B6D2-407F9B5E6ED4}" type="slidenum">
              <a:rPr lang="en-US" smtClean="0"/>
              <a:pPr>
                <a:defRPr/>
              </a:pPr>
              <a:t>14</a:t>
            </a:fld>
            <a:endParaRPr lang="en-US" dirty="0"/>
          </a:p>
        </p:txBody>
      </p:sp>
      <p:sp>
        <p:nvSpPr>
          <p:cNvPr id="5" name="Content Placeholder 2"/>
          <p:cNvSpPr txBox="1">
            <a:spLocks/>
          </p:cNvSpPr>
          <p:nvPr/>
        </p:nvSpPr>
        <p:spPr bwMode="auto">
          <a:xfrm>
            <a:off x="323850" y="3048000"/>
            <a:ext cx="836295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r>
              <a:rPr lang="en-US" dirty="0" smtClean="0"/>
              <a:t>There is one owner per schema.</a:t>
            </a:r>
          </a:p>
          <a:p>
            <a:r>
              <a:rPr lang="en-US" dirty="0" smtClean="0"/>
              <a:t>But the owner can permit the other users to use the schema.</a:t>
            </a:r>
          </a:p>
          <a:p>
            <a:r>
              <a:rPr lang="en-US" dirty="0" smtClean="0"/>
              <a:t>This involves granting permissions to the other users in terms of certain privileges like granting permission only to view certain parts of data or allowing creation of some database objects etc. </a:t>
            </a:r>
          </a:p>
          <a:p>
            <a:pPr marL="0" indent="0">
              <a:buNone/>
            </a:pPr>
            <a:endParaRPr lang="en-US" dirty="0"/>
          </a:p>
        </p:txBody>
      </p:sp>
    </p:spTree>
    <p:extLst>
      <p:ext uri="{BB962C8B-B14F-4D97-AF65-F5344CB8AC3E}">
        <p14:creationId xmlns:p14="http://schemas.microsoft.com/office/powerpoint/2010/main" val="3509716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Objects</a:t>
            </a:r>
            <a:endParaRPr lang="en-US" dirty="0"/>
          </a:p>
        </p:txBody>
      </p:sp>
      <p:sp>
        <p:nvSpPr>
          <p:cNvPr id="3" name="Content Placeholder 2"/>
          <p:cNvSpPr>
            <a:spLocks noGrp="1"/>
          </p:cNvSpPr>
          <p:nvPr>
            <p:ph idx="1"/>
          </p:nvPr>
        </p:nvSpPr>
        <p:spPr>
          <a:xfrm>
            <a:off x="381000" y="1219200"/>
            <a:ext cx="8458200" cy="4876800"/>
          </a:xfrm>
        </p:spPr>
        <p:txBody>
          <a:bodyPr/>
          <a:lstStyle/>
          <a:p>
            <a:r>
              <a:rPr lang="en-US" dirty="0" smtClean="0"/>
              <a:t>Some of the important database objects/ schema objects are </a:t>
            </a:r>
          </a:p>
          <a:p>
            <a:pPr lvl="1"/>
            <a:r>
              <a:rPr lang="en-US" sz="2000" dirty="0" smtClean="0">
                <a:ea typeface="+mn-ea"/>
                <a:cs typeface="+mn-cs"/>
              </a:rPr>
              <a:t>Tables</a:t>
            </a:r>
            <a:endParaRPr lang="en-US" sz="2000" dirty="0">
              <a:ea typeface="+mn-ea"/>
              <a:cs typeface="+mn-cs"/>
            </a:endParaRPr>
          </a:p>
          <a:p>
            <a:pPr marL="742950" lvl="2" indent="-342900" eaLnBrk="1" hangingPunct="1"/>
            <a:r>
              <a:rPr lang="en-US" sz="2000" dirty="0" smtClean="0"/>
              <a:t>Constraints</a:t>
            </a:r>
            <a:endParaRPr lang="en-US" sz="2000" dirty="0"/>
          </a:p>
          <a:p>
            <a:pPr marL="742950" lvl="2" indent="-342900" eaLnBrk="1" hangingPunct="1"/>
            <a:r>
              <a:rPr lang="en-US" sz="2000" dirty="0" smtClean="0">
                <a:ea typeface="+mn-ea"/>
                <a:cs typeface="+mn-cs"/>
              </a:rPr>
              <a:t>Views</a:t>
            </a:r>
            <a:endParaRPr lang="en-US" sz="2000" dirty="0">
              <a:ea typeface="+mn-ea"/>
              <a:cs typeface="+mn-cs"/>
            </a:endParaRPr>
          </a:p>
          <a:p>
            <a:pPr marL="742950" lvl="2" indent="-342900" eaLnBrk="1" hangingPunct="1"/>
            <a:r>
              <a:rPr lang="en-US" sz="2000" dirty="0" smtClean="0">
                <a:ea typeface="+mn-ea"/>
                <a:cs typeface="+mn-cs"/>
              </a:rPr>
              <a:t>Sequences</a:t>
            </a:r>
            <a:endParaRPr lang="en-US" sz="2000" dirty="0">
              <a:ea typeface="+mn-ea"/>
              <a:cs typeface="+mn-cs"/>
            </a:endParaRPr>
          </a:p>
          <a:p>
            <a:pPr marL="742950" lvl="2" indent="-342900" eaLnBrk="1" hangingPunct="1"/>
            <a:r>
              <a:rPr lang="en-US" sz="2000" dirty="0" smtClean="0">
                <a:ea typeface="+mn-ea"/>
                <a:cs typeface="+mn-cs"/>
              </a:rPr>
              <a:t>Indexes</a:t>
            </a:r>
            <a:endParaRPr lang="en-US" sz="2000" dirty="0">
              <a:ea typeface="+mn-ea"/>
              <a:cs typeface="+mn-cs"/>
            </a:endParaRPr>
          </a:p>
          <a:p>
            <a:pPr marL="742950" lvl="2" indent="-342900" eaLnBrk="1" hangingPunct="1"/>
            <a:r>
              <a:rPr lang="en-US" sz="2000" dirty="0" smtClean="0">
                <a:ea typeface="+mn-ea"/>
                <a:cs typeface="+mn-cs"/>
              </a:rPr>
              <a:t>Triggers</a:t>
            </a:r>
          </a:p>
          <a:p>
            <a:pPr marL="742950" lvl="2" indent="-342900" eaLnBrk="1" hangingPunct="1"/>
            <a:r>
              <a:rPr lang="en-US" sz="2000" dirty="0"/>
              <a:t>Stored functions, procedures, and </a:t>
            </a:r>
            <a:r>
              <a:rPr lang="en-US" sz="2000" dirty="0" smtClean="0"/>
              <a:t>packages</a:t>
            </a:r>
          </a:p>
          <a:p>
            <a:pPr marL="742950" lvl="2" indent="-342900" eaLnBrk="1" hangingPunct="1"/>
            <a:endParaRPr lang="en-US" sz="2000" dirty="0">
              <a:ea typeface="+mn-ea"/>
              <a:cs typeface="+mn-cs"/>
            </a:endParaRPr>
          </a:p>
        </p:txBody>
      </p:sp>
      <p:sp>
        <p:nvSpPr>
          <p:cNvPr id="4" name="Slide Number Placeholder 3"/>
          <p:cNvSpPr>
            <a:spLocks noGrp="1"/>
          </p:cNvSpPr>
          <p:nvPr>
            <p:ph type="sldNum" sz="quarter" idx="10"/>
          </p:nvPr>
        </p:nvSpPr>
        <p:spPr/>
        <p:txBody>
          <a:bodyPr/>
          <a:lstStyle/>
          <a:p>
            <a:pPr>
              <a:defRPr/>
            </a:pPr>
            <a:fld id="{18CC025E-D8DE-43E5-B6D2-407F9B5E6ED4}" type="slidenum">
              <a:rPr lang="en-US" smtClean="0"/>
              <a:pPr>
                <a:defRPr/>
              </a:pPr>
              <a:t>15</a:t>
            </a:fld>
            <a:endParaRPr lang="en-US" dirty="0"/>
          </a:p>
        </p:txBody>
      </p:sp>
    </p:spTree>
    <p:extLst>
      <p:ext uri="{BB962C8B-B14F-4D97-AF65-F5344CB8AC3E}">
        <p14:creationId xmlns:p14="http://schemas.microsoft.com/office/powerpoint/2010/main" val="34110139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a:xfrm>
            <a:off x="457200" y="1143000"/>
            <a:ext cx="8229600" cy="5181600"/>
          </a:xfrm>
        </p:spPr>
        <p:txBody>
          <a:bodyPr/>
          <a:lstStyle/>
          <a:p>
            <a:pPr marL="0" indent="0">
              <a:buNone/>
            </a:pPr>
            <a:r>
              <a:rPr lang="en-US" dirty="0" smtClean="0"/>
              <a:t>A data type is used to represent a Particular type of information or data</a:t>
            </a:r>
          </a:p>
          <a:p>
            <a:pPr marL="0" indent="0">
              <a:buNone/>
            </a:pPr>
            <a:r>
              <a:rPr lang="en-US" dirty="0" smtClean="0"/>
              <a:t>Oracle provides built-in </a:t>
            </a:r>
            <a:r>
              <a:rPr lang="en-US" dirty="0"/>
              <a:t>data types </a:t>
            </a:r>
            <a:r>
              <a:rPr lang="en-US" dirty="0" smtClean="0"/>
              <a:t>like</a:t>
            </a:r>
          </a:p>
          <a:p>
            <a:pPr lvl="1"/>
            <a:r>
              <a:rPr lang="en-US" sz="2000" dirty="0" smtClean="0"/>
              <a:t>Character </a:t>
            </a:r>
            <a:r>
              <a:rPr lang="en-US" sz="2000" dirty="0"/>
              <a:t>data types </a:t>
            </a:r>
          </a:p>
          <a:p>
            <a:pPr lvl="1"/>
            <a:r>
              <a:rPr lang="en-US" sz="2000" dirty="0"/>
              <a:t>Numeric data types </a:t>
            </a:r>
            <a:endParaRPr lang="en-US" sz="2000" dirty="0" smtClean="0"/>
          </a:p>
          <a:p>
            <a:pPr lvl="1"/>
            <a:r>
              <a:rPr lang="en-US" sz="2000" dirty="0" smtClean="0"/>
              <a:t>LOB </a:t>
            </a:r>
            <a:r>
              <a:rPr lang="en-US" sz="2000" dirty="0"/>
              <a:t>data types. </a:t>
            </a:r>
          </a:p>
          <a:p>
            <a:pPr lvl="1"/>
            <a:r>
              <a:rPr lang="en-US" sz="2000" dirty="0" smtClean="0"/>
              <a:t>Date / Time data types </a:t>
            </a:r>
          </a:p>
          <a:p>
            <a:pPr lvl="1"/>
            <a:r>
              <a:rPr lang="en-US" sz="2000" dirty="0" err="1" smtClean="0"/>
              <a:t>Rowid</a:t>
            </a:r>
            <a:r>
              <a:rPr lang="en-US" sz="2000" dirty="0" smtClean="0"/>
              <a:t>  Data types</a:t>
            </a:r>
            <a:endParaRPr lang="en-US" sz="2000" dirty="0"/>
          </a:p>
        </p:txBody>
      </p:sp>
      <p:sp>
        <p:nvSpPr>
          <p:cNvPr id="4" name="Slide Number Placeholder 3"/>
          <p:cNvSpPr>
            <a:spLocks noGrp="1"/>
          </p:cNvSpPr>
          <p:nvPr>
            <p:ph type="sldNum" sz="quarter" idx="10"/>
          </p:nvPr>
        </p:nvSpPr>
        <p:spPr/>
        <p:txBody>
          <a:bodyPr/>
          <a:lstStyle/>
          <a:p>
            <a:pPr>
              <a:defRPr/>
            </a:pPr>
            <a:fld id="{18CC025E-D8DE-43E5-B6D2-407F9B5E6ED4}" type="slidenum">
              <a:rPr lang="en-US" smtClean="0"/>
              <a:pPr>
                <a:defRPr/>
              </a:pPr>
              <a:t>16</a:t>
            </a:fld>
            <a:endParaRPr 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5663470"/>
            <a:ext cx="547688" cy="515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233488" y="5477470"/>
            <a:ext cx="7422356" cy="64633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i="1" dirty="0" smtClean="0">
                <a:solidFill>
                  <a:srgbClr val="7030A0"/>
                </a:solidFill>
              </a:rPr>
              <a:t>Further reference: </a:t>
            </a:r>
            <a:r>
              <a:rPr lang="en-US" i="1" dirty="0">
                <a:solidFill>
                  <a:srgbClr val="7030A0"/>
                </a:solidFill>
              </a:rPr>
              <a:t>http://docs.oracle.com/cd/B28359_01/server.111/b28318/datatype.htm</a:t>
            </a:r>
          </a:p>
        </p:txBody>
      </p:sp>
    </p:spTree>
    <p:extLst>
      <p:ext uri="{BB962C8B-B14F-4D97-AF65-F5344CB8AC3E}">
        <p14:creationId xmlns:p14="http://schemas.microsoft.com/office/powerpoint/2010/main" val="36733141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 Data Type</a:t>
            </a:r>
            <a:endParaRPr lang="en-US" dirty="0"/>
          </a:p>
        </p:txBody>
      </p:sp>
      <p:sp>
        <p:nvSpPr>
          <p:cNvPr id="3" name="Content Placeholder 2"/>
          <p:cNvSpPr>
            <a:spLocks noGrp="1"/>
          </p:cNvSpPr>
          <p:nvPr>
            <p:ph idx="1"/>
          </p:nvPr>
        </p:nvSpPr>
        <p:spPr>
          <a:xfrm>
            <a:off x="152400" y="990600"/>
            <a:ext cx="8382000" cy="5562600"/>
          </a:xfrm>
        </p:spPr>
        <p:txBody>
          <a:bodyPr/>
          <a:lstStyle/>
          <a:p>
            <a:r>
              <a:rPr lang="en-US" dirty="0" smtClean="0"/>
              <a:t>Character </a:t>
            </a:r>
            <a:r>
              <a:rPr lang="en-US" dirty="0"/>
              <a:t>data types </a:t>
            </a:r>
            <a:r>
              <a:rPr lang="en-US" dirty="0" smtClean="0"/>
              <a:t>stores character and alphanumeric data</a:t>
            </a:r>
            <a:r>
              <a:rPr lang="en-US" dirty="0"/>
              <a:t>. </a:t>
            </a:r>
            <a:r>
              <a:rPr lang="en-US" dirty="0" smtClean="0"/>
              <a:t> </a:t>
            </a:r>
          </a:p>
          <a:p>
            <a:pPr lvl="1"/>
            <a:r>
              <a:rPr lang="en-US" sz="2000" b="1" dirty="0" smtClean="0">
                <a:latin typeface="Courier New" pitchFamily="49" charset="0"/>
                <a:cs typeface="Courier New" pitchFamily="49" charset="0"/>
              </a:rPr>
              <a:t>CHAR</a:t>
            </a:r>
            <a:r>
              <a:rPr lang="en-US" sz="2000" dirty="0" smtClean="0">
                <a:latin typeface="Courier New" pitchFamily="49" charset="0"/>
                <a:cs typeface="Courier New" pitchFamily="49" charset="0"/>
              </a:rPr>
              <a:t> </a:t>
            </a:r>
            <a:r>
              <a:rPr lang="en-US" sz="2000" dirty="0" smtClean="0"/>
              <a:t> </a:t>
            </a:r>
          </a:p>
          <a:p>
            <a:pPr marL="514350" lvl="1" indent="0">
              <a:buNone/>
            </a:pPr>
            <a:r>
              <a:rPr lang="en-US" sz="2000" dirty="0" smtClean="0"/>
              <a:t>The char </a:t>
            </a:r>
            <a:r>
              <a:rPr lang="en-US" sz="2000" dirty="0" err="1" smtClean="0"/>
              <a:t>datatype</a:t>
            </a:r>
            <a:r>
              <a:rPr lang="en-US" sz="2000" dirty="0" smtClean="0"/>
              <a:t> is used to store fixed-length character strings.</a:t>
            </a:r>
          </a:p>
          <a:p>
            <a:pPr marL="514350" lvl="1" indent="0">
              <a:buNone/>
            </a:pPr>
            <a:r>
              <a:rPr lang="en-US" sz="2000" dirty="0" smtClean="0"/>
              <a:t>Example:  </a:t>
            </a:r>
            <a:r>
              <a:rPr lang="en-US" sz="2000" b="1" dirty="0">
                <a:latin typeface="Courier New" pitchFamily="49" charset="0"/>
                <a:cs typeface="Courier New" pitchFamily="49" charset="0"/>
              </a:rPr>
              <a:t>colors CHAR(10)</a:t>
            </a:r>
          </a:p>
          <a:p>
            <a:pPr marL="514350" lvl="1" indent="0">
              <a:buNone/>
            </a:pPr>
            <a:r>
              <a:rPr lang="en-US" sz="2000" dirty="0" smtClean="0"/>
              <a:t>colors is the column name which can hold  maximum character length of 10.</a:t>
            </a:r>
          </a:p>
          <a:p>
            <a:pPr lvl="1"/>
            <a:r>
              <a:rPr lang="en-US" sz="2000" b="1" dirty="0" smtClean="0">
                <a:latin typeface="Courier New" pitchFamily="49" charset="0"/>
                <a:cs typeface="Courier New" pitchFamily="49" charset="0"/>
              </a:rPr>
              <a:t>VARCHAR2</a:t>
            </a:r>
            <a:r>
              <a:rPr lang="en-US" sz="2000" dirty="0" smtClean="0"/>
              <a:t>  </a:t>
            </a:r>
          </a:p>
          <a:p>
            <a:pPr marL="514350" lvl="1" indent="0">
              <a:buNone/>
            </a:pPr>
            <a:r>
              <a:rPr lang="en-US" sz="2000" dirty="0" smtClean="0"/>
              <a:t>The varchar2 </a:t>
            </a:r>
            <a:r>
              <a:rPr lang="en-US" sz="2000" dirty="0" err="1" smtClean="0"/>
              <a:t>datatype</a:t>
            </a:r>
            <a:r>
              <a:rPr lang="en-US" sz="2000" dirty="0" smtClean="0"/>
              <a:t> is used to store variable-length character strings. </a:t>
            </a:r>
          </a:p>
          <a:p>
            <a:pPr marL="514350" lvl="1" indent="0">
              <a:buNone/>
            </a:pPr>
            <a:r>
              <a:rPr lang="en-US" sz="2000" dirty="0"/>
              <a:t>Example</a:t>
            </a:r>
            <a:r>
              <a:rPr lang="en-US" sz="2000" dirty="0" smtClean="0"/>
              <a:t>:  </a:t>
            </a:r>
            <a:r>
              <a:rPr lang="en-US" sz="2000" b="1" dirty="0" err="1">
                <a:latin typeface="Courier New" pitchFamily="49" charset="0"/>
                <a:cs typeface="Courier New" pitchFamily="49" charset="0"/>
              </a:rPr>
              <a:t>s</a:t>
            </a:r>
            <a:r>
              <a:rPr lang="en-US" sz="2000" b="1" dirty="0" err="1" smtClean="0">
                <a:latin typeface="Courier New" pitchFamily="49" charset="0"/>
                <a:cs typeface="Courier New" pitchFamily="49" charset="0"/>
              </a:rPr>
              <a:t>tudent_name</a:t>
            </a:r>
            <a:r>
              <a:rPr lang="en-US" sz="2000" b="1" dirty="0" smtClean="0">
                <a:latin typeface="Courier New" pitchFamily="49" charset="0"/>
                <a:cs typeface="Courier New" pitchFamily="49" charset="0"/>
              </a:rPr>
              <a:t> </a:t>
            </a:r>
            <a:r>
              <a:rPr lang="en-US" sz="2000" b="1" dirty="0">
                <a:latin typeface="Courier New" pitchFamily="49" charset="0"/>
                <a:cs typeface="Courier New" pitchFamily="49" charset="0"/>
              </a:rPr>
              <a:t>VARCHAR2(25)</a:t>
            </a:r>
          </a:p>
          <a:p>
            <a:pPr marL="514350" lvl="1" indent="0">
              <a:buNone/>
            </a:pPr>
            <a:r>
              <a:rPr lang="en-US" sz="2000" dirty="0" err="1" smtClean="0"/>
              <a:t>student_name</a:t>
            </a:r>
            <a:r>
              <a:rPr lang="en-US" sz="2000" dirty="0" smtClean="0"/>
              <a:t> </a:t>
            </a:r>
            <a:r>
              <a:rPr lang="en-US" sz="2000" dirty="0"/>
              <a:t>column can hold maximum of  25 characters.</a:t>
            </a:r>
            <a:endParaRPr lang="en-US" sz="2000" dirty="0" smtClean="0"/>
          </a:p>
          <a:p>
            <a:pPr lvl="3"/>
            <a:endParaRPr lang="en-US" sz="2000" dirty="0" smtClean="0"/>
          </a:p>
          <a:p>
            <a:pPr marL="0" lvl="3" indent="0">
              <a:buNone/>
            </a:pPr>
            <a:r>
              <a:rPr lang="en-US" sz="2000" dirty="0" smtClean="0"/>
              <a:t>  </a:t>
            </a:r>
            <a:endParaRPr lang="en-US" dirty="0"/>
          </a:p>
        </p:txBody>
      </p:sp>
      <p:sp>
        <p:nvSpPr>
          <p:cNvPr id="4" name="Slide Number Placeholder 3"/>
          <p:cNvSpPr>
            <a:spLocks noGrp="1"/>
          </p:cNvSpPr>
          <p:nvPr>
            <p:ph type="sldNum" sz="quarter" idx="10"/>
          </p:nvPr>
        </p:nvSpPr>
        <p:spPr/>
        <p:txBody>
          <a:bodyPr/>
          <a:lstStyle/>
          <a:p>
            <a:pPr>
              <a:defRPr/>
            </a:pPr>
            <a:fld id="{18CC025E-D8DE-43E5-B6D2-407F9B5E6ED4}" type="slidenum">
              <a:rPr lang="en-US" smtClean="0"/>
              <a:pPr>
                <a:defRPr/>
              </a:pPr>
              <a:t>17</a:t>
            </a:fld>
            <a:endParaRPr lang="en-US"/>
          </a:p>
        </p:txBody>
      </p:sp>
    </p:spTree>
    <p:extLst>
      <p:ext uri="{BB962C8B-B14F-4D97-AF65-F5344CB8AC3E}">
        <p14:creationId xmlns:p14="http://schemas.microsoft.com/office/powerpoint/2010/main" val="28653981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 Data Types</a:t>
            </a:r>
            <a:endParaRPr lang="en-US" dirty="0"/>
          </a:p>
        </p:txBody>
      </p:sp>
      <p:sp>
        <p:nvSpPr>
          <p:cNvPr id="3" name="Content Placeholder 2"/>
          <p:cNvSpPr>
            <a:spLocks noGrp="1"/>
          </p:cNvSpPr>
          <p:nvPr>
            <p:ph idx="1"/>
          </p:nvPr>
        </p:nvSpPr>
        <p:spPr>
          <a:xfrm>
            <a:off x="304800" y="228600"/>
            <a:ext cx="8458200" cy="6248400"/>
          </a:xfrm>
        </p:spPr>
        <p:txBody>
          <a:bodyPr/>
          <a:lstStyle/>
          <a:p>
            <a:pPr lvl="1"/>
            <a:r>
              <a:rPr lang="en-US" sz="2000" b="1" dirty="0" smtClean="0">
                <a:latin typeface="Courier New" pitchFamily="49" charset="0"/>
                <a:cs typeface="Courier New" pitchFamily="49" charset="0"/>
              </a:rPr>
              <a:t>NVARCHAR2</a:t>
            </a:r>
            <a:endParaRPr lang="en-US" sz="2000" dirty="0" smtClean="0"/>
          </a:p>
          <a:p>
            <a:pPr marL="514350" lvl="1" indent="0">
              <a:buNone/>
            </a:pPr>
            <a:r>
              <a:rPr lang="en-US" sz="2000" dirty="0" smtClean="0"/>
              <a:t>They store </a:t>
            </a:r>
            <a:r>
              <a:rPr lang="en-US" sz="2000" dirty="0" err="1" smtClean="0"/>
              <a:t>unicode</a:t>
            </a:r>
            <a:r>
              <a:rPr lang="en-US" sz="2000" dirty="0" smtClean="0"/>
              <a:t> character data. It </a:t>
            </a:r>
            <a:r>
              <a:rPr lang="en-US" sz="2000" dirty="0"/>
              <a:t>is used to store </a:t>
            </a:r>
            <a:r>
              <a:rPr lang="en-US" sz="2000" dirty="0" smtClean="0"/>
              <a:t>variable-length national </a:t>
            </a:r>
            <a:r>
              <a:rPr lang="en-US" sz="2000" dirty="0"/>
              <a:t>character strings</a:t>
            </a:r>
            <a:r>
              <a:rPr lang="en-US" sz="2000" dirty="0" smtClean="0"/>
              <a:t>.</a:t>
            </a:r>
          </a:p>
          <a:p>
            <a:pPr marL="514350" lvl="1" indent="0">
              <a:buNone/>
            </a:pPr>
            <a:r>
              <a:rPr lang="en-US" sz="2000" dirty="0"/>
              <a:t>Example:</a:t>
            </a:r>
          </a:p>
          <a:p>
            <a:pPr marL="514350" lvl="1" indent="0">
              <a:buNone/>
            </a:pPr>
            <a:r>
              <a:rPr lang="en-US" sz="2000" dirty="0"/>
              <a:t> </a:t>
            </a:r>
            <a:r>
              <a:rPr lang="en-US" sz="2000" b="1" dirty="0" err="1" smtClean="0">
                <a:latin typeface="Courier New" pitchFamily="49" charset="0"/>
                <a:cs typeface="Courier New" pitchFamily="49" charset="0"/>
              </a:rPr>
              <a:t>course_name</a:t>
            </a:r>
            <a:r>
              <a:rPr lang="en-US" sz="2000" dirty="0" smtClean="0"/>
              <a:t> </a:t>
            </a:r>
            <a:r>
              <a:rPr lang="en-US" sz="2000" b="1" dirty="0" smtClean="0">
                <a:latin typeface="Courier New" pitchFamily="49" charset="0"/>
                <a:cs typeface="Courier New" pitchFamily="49" charset="0"/>
              </a:rPr>
              <a:t>NVARCHAR2(300)</a:t>
            </a:r>
            <a:endParaRPr lang="en-US" sz="2000" b="1" dirty="0">
              <a:latin typeface="Courier New" pitchFamily="49" charset="0"/>
              <a:cs typeface="Courier New" pitchFamily="49" charset="0"/>
            </a:endParaRPr>
          </a:p>
          <a:p>
            <a:pPr marL="514350" lvl="1" indent="0">
              <a:buNone/>
            </a:pPr>
            <a:r>
              <a:rPr lang="en-US" sz="2000" dirty="0" smtClean="0"/>
              <a:t> </a:t>
            </a:r>
            <a:r>
              <a:rPr lang="en-US" sz="2000" dirty="0" err="1" smtClean="0"/>
              <a:t>course_name</a:t>
            </a:r>
            <a:r>
              <a:rPr lang="en-US" sz="2000" dirty="0" smtClean="0"/>
              <a:t> </a:t>
            </a:r>
            <a:r>
              <a:rPr lang="en-US" sz="2000" dirty="0"/>
              <a:t>column can hold up to </a:t>
            </a:r>
            <a:r>
              <a:rPr lang="en-US" sz="2000" dirty="0" smtClean="0"/>
              <a:t>maximum of 300 characters</a:t>
            </a:r>
          </a:p>
          <a:p>
            <a:pPr marL="0" lvl="3" indent="0">
              <a:buNone/>
            </a:pPr>
            <a:endParaRPr lang="en-US" dirty="0"/>
          </a:p>
        </p:txBody>
      </p:sp>
      <p:sp>
        <p:nvSpPr>
          <p:cNvPr id="4" name="Slide Number Placeholder 3"/>
          <p:cNvSpPr>
            <a:spLocks noGrp="1"/>
          </p:cNvSpPr>
          <p:nvPr>
            <p:ph type="sldNum" sz="quarter" idx="10"/>
          </p:nvPr>
        </p:nvSpPr>
        <p:spPr/>
        <p:txBody>
          <a:bodyPr/>
          <a:lstStyle/>
          <a:p>
            <a:pPr>
              <a:defRPr/>
            </a:pPr>
            <a:fld id="{18CC025E-D8DE-43E5-B6D2-407F9B5E6ED4}" type="slidenum">
              <a:rPr lang="en-US" smtClean="0"/>
              <a:pPr>
                <a:defRPr/>
              </a:pPr>
              <a:t>18</a:t>
            </a:fld>
            <a:endParaRPr lang="en-US"/>
          </a:p>
        </p:txBody>
      </p:sp>
    </p:spTree>
    <p:extLst>
      <p:ext uri="{BB962C8B-B14F-4D97-AF65-F5344CB8AC3E}">
        <p14:creationId xmlns:p14="http://schemas.microsoft.com/office/powerpoint/2010/main" val="21748437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4" name="Slide Number Placeholder 3"/>
          <p:cNvSpPr>
            <a:spLocks noGrp="1"/>
          </p:cNvSpPr>
          <p:nvPr>
            <p:ph type="sldNum" sz="quarter" idx="10"/>
          </p:nvPr>
        </p:nvSpPr>
        <p:spPr/>
        <p:txBody>
          <a:bodyPr/>
          <a:lstStyle/>
          <a:p>
            <a:pPr>
              <a:defRPr/>
            </a:pPr>
            <a:fld id="{18CC025E-D8DE-43E5-B6D2-407F9B5E6ED4}" type="slidenum">
              <a:rPr lang="en-US" smtClean="0"/>
              <a:pPr>
                <a:defRPr/>
              </a:pPr>
              <a:t>19</a:t>
            </a:fld>
            <a:endParaRPr lang="en-US"/>
          </a:p>
        </p:txBody>
      </p:sp>
      <p:sp>
        <p:nvSpPr>
          <p:cNvPr id="7" name="Content Placeholder 6"/>
          <p:cNvSpPr>
            <a:spLocks noGrp="1"/>
          </p:cNvSpPr>
          <p:nvPr>
            <p:ph idx="1"/>
          </p:nvPr>
        </p:nvSpPr>
        <p:spPr>
          <a:xfrm>
            <a:off x="457200" y="1143000"/>
            <a:ext cx="8458200" cy="1219200"/>
          </a:xfrm>
        </p:spPr>
        <p:txBody>
          <a:bodyPr/>
          <a:lstStyle/>
          <a:p>
            <a:r>
              <a:rPr lang="en-US" dirty="0" smtClean="0"/>
              <a:t>Based on what you have learnt, can you guess what will the database store if the input is as indicated by the column 3 and data type is as indicated by column 2.</a:t>
            </a:r>
          </a:p>
          <a:p>
            <a:pPr marL="0" indent="0">
              <a:buNone/>
            </a:pP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519896055"/>
              </p:ext>
            </p:extLst>
          </p:nvPr>
        </p:nvGraphicFramePr>
        <p:xfrm>
          <a:off x="1066800" y="2971800"/>
          <a:ext cx="7162800" cy="2926661"/>
        </p:xfrm>
        <a:graphic>
          <a:graphicData uri="http://schemas.openxmlformats.org/drawingml/2006/table">
            <a:tbl>
              <a:tblPr firstRow="1" bandRow="1">
                <a:tableStyleId>{5C22544A-7EE6-4342-B048-85BDC9FD1C3A}</a:tableStyleId>
              </a:tblPr>
              <a:tblGrid>
                <a:gridCol w="1343025"/>
                <a:gridCol w="2686050"/>
                <a:gridCol w="3133725"/>
              </a:tblGrid>
              <a:tr h="366341">
                <a:tc>
                  <a:txBody>
                    <a:bodyPr/>
                    <a:lstStyle/>
                    <a:p>
                      <a:r>
                        <a:rPr lang="en-US" dirty="0" smtClean="0">
                          <a:solidFill>
                            <a:schemeClr val="accent2"/>
                          </a:solidFill>
                        </a:rPr>
                        <a:t>No.</a:t>
                      </a:r>
                      <a:endParaRPr lang="en-US" dirty="0">
                        <a:solidFill>
                          <a:schemeClr val="accent2"/>
                        </a:solidFill>
                      </a:endParaRPr>
                    </a:p>
                  </a:txBody>
                  <a:tcPr/>
                </a:tc>
                <a:tc>
                  <a:txBody>
                    <a:bodyPr/>
                    <a:lstStyle/>
                    <a:p>
                      <a:r>
                        <a:rPr lang="en-US" dirty="0" smtClean="0">
                          <a:solidFill>
                            <a:schemeClr val="accent2"/>
                          </a:solidFill>
                        </a:rPr>
                        <a:t>Data type</a:t>
                      </a:r>
                      <a:r>
                        <a:rPr lang="en-US" baseline="0" dirty="0" smtClean="0">
                          <a:solidFill>
                            <a:schemeClr val="accent2"/>
                          </a:solidFill>
                        </a:rPr>
                        <a:t> </a:t>
                      </a:r>
                      <a:endParaRPr lang="en-US" dirty="0">
                        <a:solidFill>
                          <a:schemeClr val="accent2"/>
                        </a:solidFill>
                      </a:endParaRPr>
                    </a:p>
                  </a:txBody>
                  <a:tcPr/>
                </a:tc>
                <a:tc>
                  <a:txBody>
                    <a:bodyPr/>
                    <a:lstStyle/>
                    <a:p>
                      <a:r>
                        <a:rPr lang="en-US" dirty="0" smtClean="0">
                          <a:solidFill>
                            <a:schemeClr val="accent2"/>
                          </a:solidFill>
                        </a:rPr>
                        <a:t>Input Value</a:t>
                      </a:r>
                      <a:endParaRPr lang="en-US" dirty="0">
                        <a:solidFill>
                          <a:schemeClr val="accent2"/>
                        </a:solidFill>
                      </a:endParaRPr>
                    </a:p>
                  </a:txBody>
                  <a:tcPr/>
                </a:tc>
              </a:tr>
              <a:tr h="632315">
                <a:tc>
                  <a:txBody>
                    <a:bodyPr/>
                    <a:lstStyle/>
                    <a:p>
                      <a:r>
                        <a:rPr lang="en-US" dirty="0" smtClean="0"/>
                        <a:t>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Varchar2(10)</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Satyabratha</a:t>
                      </a:r>
                      <a:endParaRPr lang="en-US" dirty="0" smtClean="0"/>
                    </a:p>
                    <a:p>
                      <a:endParaRPr lang="en-US" dirty="0"/>
                    </a:p>
                  </a:txBody>
                  <a:tcPr/>
                </a:tc>
              </a:tr>
              <a:tr h="632315">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Char(7)</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Manjunath</a:t>
                      </a:r>
                      <a:endParaRPr lang="en-US" dirty="0" smtClean="0"/>
                    </a:p>
                    <a:p>
                      <a:endParaRPr lang="en-US" dirty="0"/>
                    </a:p>
                  </a:txBody>
                  <a:tcPr/>
                </a:tc>
              </a:tr>
              <a:tr h="632315">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Varchar2(5)</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Mark</a:t>
                      </a:r>
                    </a:p>
                    <a:p>
                      <a:endParaRPr lang="en-US" dirty="0"/>
                    </a:p>
                  </a:txBody>
                  <a:tcPr/>
                </a:tc>
              </a:tr>
              <a:tr h="632315">
                <a:tc>
                  <a:txBody>
                    <a:bodyPr/>
                    <a:lstStyle/>
                    <a:p>
                      <a:r>
                        <a:rPr lang="en-US" dirty="0" smtClean="0"/>
                        <a:t>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Char(5)</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Mark</a:t>
                      </a:r>
                    </a:p>
                    <a:p>
                      <a:endParaRPr lang="en-US" dirty="0"/>
                    </a:p>
                  </a:txBody>
                  <a:tcPr/>
                </a:tc>
              </a:tr>
            </a:tbl>
          </a:graphicData>
        </a:graphic>
      </p:graphicFrame>
    </p:spTree>
    <p:extLst>
      <p:ext uri="{BB962C8B-B14F-4D97-AF65-F5344CB8AC3E}">
        <p14:creationId xmlns:p14="http://schemas.microsoft.com/office/powerpoint/2010/main" val="3444053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smtClean="0"/>
              <a:t>SQL - Introduction</a:t>
            </a:r>
          </a:p>
        </p:txBody>
      </p:sp>
      <p:sp>
        <p:nvSpPr>
          <p:cNvPr id="7" name="Content Placeholder 6"/>
          <p:cNvSpPr>
            <a:spLocks noGrp="1"/>
          </p:cNvSpPr>
          <p:nvPr>
            <p:ph idx="1"/>
          </p:nvPr>
        </p:nvSpPr>
        <p:spPr>
          <a:xfrm>
            <a:off x="304800" y="1295400"/>
            <a:ext cx="8458200" cy="4876800"/>
          </a:xfrm>
        </p:spPr>
        <p:txBody>
          <a:bodyPr/>
          <a:lstStyle/>
          <a:p>
            <a:pPr>
              <a:defRPr/>
            </a:pPr>
            <a:r>
              <a:rPr lang="en-US" dirty="0"/>
              <a:t>The Structured Query Language (SQL) is a language designed to work with relational databases. </a:t>
            </a:r>
          </a:p>
          <a:p>
            <a:pPr>
              <a:defRPr/>
            </a:pPr>
            <a:r>
              <a:rPr lang="en-US" dirty="0" smtClean="0"/>
              <a:t>It enables us to </a:t>
            </a:r>
            <a:r>
              <a:rPr lang="en-US" dirty="0"/>
              <a:t>communicate with a </a:t>
            </a:r>
            <a:r>
              <a:rPr lang="en-US" dirty="0" smtClean="0"/>
              <a:t>database.</a:t>
            </a:r>
            <a:endParaRPr lang="en-US" dirty="0"/>
          </a:p>
          <a:p>
            <a:pPr>
              <a:defRPr/>
            </a:pPr>
            <a:r>
              <a:rPr lang="en-US" dirty="0"/>
              <a:t>SQL statements are used to </a:t>
            </a:r>
            <a:r>
              <a:rPr lang="en-US" dirty="0" smtClean="0"/>
              <a:t>insert, manipulate and  query data </a:t>
            </a:r>
            <a:r>
              <a:rPr lang="en-US" dirty="0"/>
              <a:t>in the database.</a:t>
            </a:r>
          </a:p>
          <a:p>
            <a:pPr>
              <a:defRPr/>
            </a:pPr>
            <a:r>
              <a:rPr lang="en-US" dirty="0"/>
              <a:t>It is an ANSI (American National Standards Institute) standard.</a:t>
            </a:r>
          </a:p>
          <a:p>
            <a:pPr>
              <a:defRPr/>
            </a:pPr>
            <a:r>
              <a:rPr lang="en-US" dirty="0" smtClean="0"/>
              <a:t>The </a:t>
            </a:r>
            <a:r>
              <a:rPr lang="en-US" dirty="0"/>
              <a:t>data is stored in database object called </a:t>
            </a:r>
            <a:r>
              <a:rPr lang="en-US" dirty="0" smtClean="0"/>
              <a:t>Table.</a:t>
            </a:r>
            <a:endParaRPr lang="en-US" dirty="0"/>
          </a:p>
          <a:p>
            <a:pPr>
              <a:defRPr/>
            </a:pPr>
            <a:r>
              <a:rPr lang="en-US" dirty="0"/>
              <a:t>Thus the data in the tables can be accessed and executed through SQL commands</a:t>
            </a:r>
            <a:r>
              <a:rPr lang="en-US" dirty="0" smtClean="0"/>
              <a:t>.</a:t>
            </a:r>
          </a:p>
          <a:p>
            <a:pPr>
              <a:defRPr/>
            </a:pPr>
            <a:r>
              <a:rPr lang="en-US" dirty="0" smtClean="0"/>
              <a:t>SQL commands are not case-sensitive.</a:t>
            </a:r>
          </a:p>
          <a:p>
            <a:pPr marL="0" indent="0">
              <a:buNone/>
              <a:defRPr/>
            </a:pPr>
            <a:endParaRPr lang="en-US" dirty="0"/>
          </a:p>
          <a:p>
            <a:pPr marL="0" indent="0">
              <a:buNone/>
              <a:defRPr/>
            </a:pPr>
            <a:endParaRPr lang="en-US" dirty="0" smtClean="0"/>
          </a:p>
        </p:txBody>
      </p:sp>
      <p:sp>
        <p:nvSpPr>
          <p:cNvPr id="4100" name="Slide Number Placeholder 5"/>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C10D8162-5BCB-44DF-8F40-7C186EDDE78E}" type="slidenum">
              <a:rPr lang="en-US" smtClean="0">
                <a:solidFill>
                  <a:schemeClr val="bg2"/>
                </a:solidFill>
              </a:rPr>
              <a:pPr eaLnBrk="1" hangingPunct="1">
                <a:defRPr/>
              </a:pPr>
              <a:t>2</a:t>
            </a:fld>
            <a:endParaRPr lang="en-US" dirty="0" smtClean="0">
              <a:solidFill>
                <a:schemeClr val="bg2"/>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 Data Type</a:t>
            </a:r>
            <a:endParaRPr lang="en-US" dirty="0"/>
          </a:p>
        </p:txBody>
      </p:sp>
      <p:sp>
        <p:nvSpPr>
          <p:cNvPr id="3" name="Content Placeholder 2"/>
          <p:cNvSpPr>
            <a:spLocks noGrp="1"/>
          </p:cNvSpPr>
          <p:nvPr>
            <p:ph idx="1"/>
          </p:nvPr>
        </p:nvSpPr>
        <p:spPr>
          <a:xfrm>
            <a:off x="304800" y="1371600"/>
            <a:ext cx="8686800" cy="5334000"/>
          </a:xfrm>
        </p:spPr>
        <p:txBody>
          <a:bodyPr/>
          <a:lstStyle/>
          <a:p>
            <a:r>
              <a:rPr lang="en-US" b="1" dirty="0" smtClean="0"/>
              <a:t>Numeric Data Type</a:t>
            </a:r>
            <a:r>
              <a:rPr lang="en-US" dirty="0" smtClean="0"/>
              <a:t> </a:t>
            </a:r>
          </a:p>
          <a:p>
            <a:pPr marL="0" indent="0">
              <a:buNone/>
            </a:pPr>
            <a:r>
              <a:rPr lang="en-US" dirty="0" smtClean="0"/>
              <a:t>Numeric data types stores both positive, negative fixed and floating point numbers including Zero.</a:t>
            </a:r>
            <a:r>
              <a:rPr lang="en-US" dirty="0"/>
              <a:t>	</a:t>
            </a:r>
            <a:endParaRPr lang="en-US" dirty="0" smtClean="0"/>
          </a:p>
          <a:p>
            <a:pPr lvl="1"/>
            <a:r>
              <a:rPr lang="en-US" sz="2000" b="1" dirty="0" smtClean="0">
                <a:latin typeface="Courier New" pitchFamily="49" charset="0"/>
                <a:cs typeface="Courier New" pitchFamily="49" charset="0"/>
              </a:rPr>
              <a:t>NUMBER(precision) </a:t>
            </a:r>
          </a:p>
          <a:p>
            <a:pPr marL="514350" lvl="1" indent="0">
              <a:buNone/>
            </a:pPr>
            <a:r>
              <a:rPr lang="en-US" sz="2000" dirty="0" smtClean="0"/>
              <a:t>      Numeric data type uses the decimal precision.</a:t>
            </a:r>
          </a:p>
          <a:p>
            <a:pPr marL="514350" lvl="1" indent="0">
              <a:buNone/>
            </a:pPr>
            <a:r>
              <a:rPr lang="en-US" sz="2000" dirty="0" smtClean="0"/>
              <a:t>Example:  </a:t>
            </a:r>
            <a:r>
              <a:rPr lang="en-US" sz="2000" b="1" dirty="0" err="1">
                <a:latin typeface="Courier New" pitchFamily="49" charset="0"/>
                <a:cs typeface="Courier New" pitchFamily="49" charset="0"/>
              </a:rPr>
              <a:t>studid</a:t>
            </a:r>
            <a:r>
              <a:rPr lang="en-US" sz="2000" b="1" dirty="0">
                <a:latin typeface="Courier New" pitchFamily="49" charset="0"/>
                <a:cs typeface="Courier New" pitchFamily="49" charset="0"/>
              </a:rPr>
              <a:t> NUMBER(5</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pPr marL="514350" lvl="1" indent="0">
              <a:buNone/>
            </a:pPr>
            <a:r>
              <a:rPr lang="en-US" sz="2000" dirty="0" smtClean="0"/>
              <a:t>student id can </a:t>
            </a:r>
            <a:r>
              <a:rPr lang="en-US" sz="2000" dirty="0"/>
              <a:t>hold  maximum </a:t>
            </a:r>
            <a:r>
              <a:rPr lang="en-US" sz="2000" dirty="0" smtClean="0"/>
              <a:t>of 5 digits. If a number of length greater than 5 is entered, oracle error occurs.</a:t>
            </a:r>
          </a:p>
          <a:p>
            <a:pPr marL="514350" lvl="1" indent="0">
              <a:buNone/>
            </a:pPr>
            <a:endParaRPr lang="en-US" sz="2000" dirty="0"/>
          </a:p>
          <a:p>
            <a:pPr marL="514350" lvl="1" indent="0">
              <a:buNone/>
            </a:pPr>
            <a:endParaRPr lang="en-US" sz="2000" dirty="0"/>
          </a:p>
          <a:p>
            <a:pPr marL="514350" lvl="1" indent="0">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18CC025E-D8DE-43E5-B6D2-407F9B5E6ED4}" type="slidenum">
              <a:rPr lang="en-US" smtClean="0"/>
              <a:pPr>
                <a:defRPr/>
              </a:pPr>
              <a:t>20</a:t>
            </a:fld>
            <a:endParaRPr lang="en-US"/>
          </a:p>
        </p:txBody>
      </p:sp>
    </p:spTree>
    <p:extLst>
      <p:ext uri="{BB962C8B-B14F-4D97-AF65-F5344CB8AC3E}">
        <p14:creationId xmlns:p14="http://schemas.microsoft.com/office/powerpoint/2010/main" val="5609117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5791200"/>
          </a:xfrm>
        </p:spPr>
        <p:txBody>
          <a:bodyPr/>
          <a:lstStyle/>
          <a:p>
            <a:pPr marL="857250" lvl="1" indent="-342900"/>
            <a:r>
              <a:rPr lang="en-US" sz="2000" b="1" dirty="0" smtClean="0">
                <a:latin typeface="Courier New" pitchFamily="49" charset="0"/>
                <a:cs typeface="Courier New" pitchFamily="49" charset="0"/>
              </a:rPr>
              <a:t>NUMBER(</a:t>
            </a:r>
            <a:r>
              <a:rPr lang="en-US" sz="2000" b="1" dirty="0" err="1" smtClean="0">
                <a:latin typeface="Courier New" pitchFamily="49" charset="0"/>
                <a:cs typeface="Courier New" pitchFamily="49" charset="0"/>
              </a:rPr>
              <a:t>precision,scale</a:t>
            </a:r>
            <a:r>
              <a:rPr lang="en-US" sz="2000" b="1" dirty="0" smtClean="0">
                <a:latin typeface="Courier New" pitchFamily="49" charset="0"/>
                <a:cs typeface="Courier New" pitchFamily="49" charset="0"/>
              </a:rPr>
              <a:t>) </a:t>
            </a:r>
          </a:p>
          <a:p>
            <a:pPr marL="514350" lvl="1" indent="0">
              <a:buNone/>
            </a:pPr>
            <a:r>
              <a:rPr lang="en-US" sz="2000" b="1" dirty="0" smtClean="0">
                <a:latin typeface="Courier New" pitchFamily="49" charset="0"/>
                <a:cs typeface="Courier New" pitchFamily="49" charset="0"/>
              </a:rPr>
              <a:t>salary</a:t>
            </a:r>
            <a:r>
              <a:rPr lang="en-US" sz="2000" dirty="0" smtClean="0"/>
              <a:t> </a:t>
            </a:r>
            <a:r>
              <a:rPr lang="en-US" sz="2000" b="1" dirty="0">
                <a:latin typeface="Courier New" pitchFamily="49" charset="0"/>
                <a:cs typeface="Courier New" pitchFamily="49" charset="0"/>
              </a:rPr>
              <a:t>NUMBER(7,2)</a:t>
            </a:r>
          </a:p>
          <a:p>
            <a:pPr marL="514350" lvl="1" indent="0">
              <a:buNone/>
            </a:pPr>
            <a:r>
              <a:rPr lang="en-US" sz="2000" dirty="0"/>
              <a:t>salary can contain floating point number with 5 digits before decimal  and 2 digits after decimal. For instance :45678.50. The number will be rounded in cases where precision </a:t>
            </a:r>
            <a:r>
              <a:rPr lang="en-US" sz="2000" dirty="0" smtClean="0"/>
              <a:t>exceeds </a:t>
            </a:r>
            <a:r>
              <a:rPr lang="en-US" sz="2000" dirty="0"/>
              <a:t>the specified value</a:t>
            </a:r>
            <a:r>
              <a:rPr lang="en-US" sz="2000" dirty="0" smtClean="0"/>
              <a:t>.</a:t>
            </a:r>
          </a:p>
          <a:p>
            <a:pPr marL="514350" lvl="1" indent="0">
              <a:buNone/>
            </a:pPr>
            <a:r>
              <a:rPr lang="en-US" sz="2000" b="1" dirty="0">
                <a:latin typeface="Courier New" pitchFamily="49" charset="0"/>
                <a:cs typeface="Courier New" pitchFamily="49" charset="0"/>
              </a:rPr>
              <a:t>* </a:t>
            </a:r>
            <a:r>
              <a:rPr lang="en-US" sz="2000" dirty="0" smtClean="0"/>
              <a:t>Can be specified as precision in which case up to 38 digits are allowed</a:t>
            </a:r>
            <a:endParaRPr lang="en-US" sz="2000" dirty="0"/>
          </a:p>
          <a:p>
            <a:r>
              <a:rPr lang="en-US" dirty="0" smtClean="0"/>
              <a:t>Floating-point Numbers:</a:t>
            </a:r>
            <a:endParaRPr lang="en-US" dirty="0"/>
          </a:p>
          <a:p>
            <a:pPr lvl="1"/>
            <a:r>
              <a:rPr lang="en-US" sz="2000" b="1" dirty="0">
                <a:latin typeface="Courier New" pitchFamily="49" charset="0"/>
                <a:cs typeface="Courier New" pitchFamily="49" charset="0"/>
              </a:rPr>
              <a:t>BINARY_FLOAT </a:t>
            </a:r>
          </a:p>
          <a:p>
            <a:pPr lvl="1"/>
            <a:r>
              <a:rPr lang="en-US" sz="2000" b="1" dirty="0">
                <a:latin typeface="Courier New" pitchFamily="49" charset="0"/>
                <a:cs typeface="Courier New" pitchFamily="49" charset="0"/>
              </a:rPr>
              <a:t>BINARY_DOUBLE</a:t>
            </a:r>
          </a:p>
          <a:p>
            <a:pPr marL="400050" lvl="1" indent="0">
              <a:buNone/>
            </a:pPr>
            <a:r>
              <a:rPr lang="en-US" sz="2000" dirty="0" smtClean="0"/>
              <a:t>Example:</a:t>
            </a:r>
          </a:p>
          <a:p>
            <a:pPr marL="400050" lvl="1" indent="0">
              <a:buNone/>
            </a:pPr>
            <a:r>
              <a:rPr lang="en-US" sz="2000" b="1" dirty="0">
                <a:latin typeface="Courier New" pitchFamily="49" charset="0"/>
                <a:cs typeface="Courier New" pitchFamily="49" charset="0"/>
              </a:rPr>
              <a:t> Revenue </a:t>
            </a:r>
            <a:r>
              <a:rPr lang="en-US" sz="2000" b="1" dirty="0" smtClean="0">
                <a:latin typeface="Courier New" pitchFamily="49" charset="0"/>
                <a:cs typeface="Courier New" pitchFamily="49" charset="0"/>
              </a:rPr>
              <a:t>BINARY_FLOAT</a:t>
            </a:r>
            <a:endParaRPr lang="en-US" sz="2000" b="1" dirty="0">
              <a:latin typeface="Courier New" pitchFamily="49" charset="0"/>
              <a:cs typeface="Courier New" pitchFamily="49" charset="0"/>
            </a:endParaRPr>
          </a:p>
          <a:p>
            <a:pPr marL="1371600" lvl="3" indent="0">
              <a:buNone/>
            </a:pPr>
            <a:r>
              <a:rPr lang="en-US" sz="2000" dirty="0" smtClean="0"/>
              <a:t> </a:t>
            </a:r>
            <a:endParaRPr lang="en-US" sz="2000" dirty="0"/>
          </a:p>
          <a:p>
            <a:endParaRPr lang="en-US" dirty="0"/>
          </a:p>
        </p:txBody>
      </p:sp>
      <p:sp>
        <p:nvSpPr>
          <p:cNvPr id="4" name="Slide Number Placeholder 3"/>
          <p:cNvSpPr>
            <a:spLocks noGrp="1"/>
          </p:cNvSpPr>
          <p:nvPr>
            <p:ph type="sldNum" sz="quarter" idx="10"/>
          </p:nvPr>
        </p:nvSpPr>
        <p:spPr/>
        <p:txBody>
          <a:bodyPr/>
          <a:lstStyle/>
          <a:p>
            <a:pPr>
              <a:defRPr/>
            </a:pPr>
            <a:fld id="{18CC025E-D8DE-43E5-B6D2-407F9B5E6ED4}" type="slidenum">
              <a:rPr lang="en-US" smtClean="0"/>
              <a:pPr>
                <a:defRPr/>
              </a:pPr>
              <a:t>21</a:t>
            </a:fld>
            <a:endParaRPr lang="en-US"/>
          </a:p>
        </p:txBody>
      </p:sp>
    </p:spTree>
    <p:extLst>
      <p:ext uri="{BB962C8B-B14F-4D97-AF65-F5344CB8AC3E}">
        <p14:creationId xmlns:p14="http://schemas.microsoft.com/office/powerpoint/2010/main" val="37855171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a:xfrm>
            <a:off x="381000" y="1066800"/>
            <a:ext cx="8610600" cy="1066800"/>
          </a:xfrm>
        </p:spPr>
        <p:txBody>
          <a:bodyPr/>
          <a:lstStyle/>
          <a:p>
            <a:r>
              <a:rPr lang="en-US" dirty="0"/>
              <a:t>Based on what you have learnt, </a:t>
            </a:r>
            <a:r>
              <a:rPr lang="en-US" dirty="0" smtClean="0"/>
              <a:t>guess </a:t>
            </a:r>
            <a:r>
              <a:rPr lang="en-US" dirty="0"/>
              <a:t>what will the database store if the input is as indicated by the column 3 and data type is as indicated by column 2.</a:t>
            </a:r>
          </a:p>
        </p:txBody>
      </p:sp>
      <p:sp>
        <p:nvSpPr>
          <p:cNvPr id="4" name="Slide Number Placeholder 3"/>
          <p:cNvSpPr>
            <a:spLocks noGrp="1"/>
          </p:cNvSpPr>
          <p:nvPr>
            <p:ph type="sldNum" sz="quarter" idx="10"/>
          </p:nvPr>
        </p:nvSpPr>
        <p:spPr/>
        <p:txBody>
          <a:bodyPr/>
          <a:lstStyle/>
          <a:p>
            <a:pPr>
              <a:defRPr/>
            </a:pPr>
            <a:fld id="{18CC025E-D8DE-43E5-B6D2-407F9B5E6ED4}" type="slidenum">
              <a:rPr lang="en-US" smtClean="0"/>
              <a:pPr>
                <a:defRPr/>
              </a:pPr>
              <a:t>22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819156311"/>
              </p:ext>
            </p:extLst>
          </p:nvPr>
        </p:nvGraphicFramePr>
        <p:xfrm>
          <a:off x="1524000" y="2743200"/>
          <a:ext cx="5791200" cy="3550920"/>
        </p:xfrm>
        <a:graphic>
          <a:graphicData uri="http://schemas.openxmlformats.org/drawingml/2006/table">
            <a:tbl>
              <a:tblPr firstRow="1" bandRow="1">
                <a:tableStyleId>{5C22544A-7EE6-4342-B048-85BDC9FD1C3A}</a:tableStyleId>
              </a:tblPr>
              <a:tblGrid>
                <a:gridCol w="1011162"/>
                <a:gridCol w="2573866"/>
                <a:gridCol w="2206172"/>
              </a:tblGrid>
              <a:tr h="346116">
                <a:tc>
                  <a:txBody>
                    <a:bodyPr/>
                    <a:lstStyle/>
                    <a:p>
                      <a:r>
                        <a:rPr lang="en-US" dirty="0" smtClean="0">
                          <a:solidFill>
                            <a:schemeClr val="accent2"/>
                          </a:solidFill>
                        </a:rPr>
                        <a:t>No.</a:t>
                      </a:r>
                      <a:endParaRPr lang="en-US" dirty="0">
                        <a:solidFill>
                          <a:schemeClr val="accent2"/>
                        </a:solidFill>
                      </a:endParaRPr>
                    </a:p>
                  </a:txBody>
                  <a:tcPr/>
                </a:tc>
                <a:tc>
                  <a:txBody>
                    <a:bodyPr/>
                    <a:lstStyle/>
                    <a:p>
                      <a:r>
                        <a:rPr lang="en-US" dirty="0" smtClean="0">
                          <a:solidFill>
                            <a:schemeClr val="accent2"/>
                          </a:solidFill>
                        </a:rPr>
                        <a:t>Data type</a:t>
                      </a:r>
                      <a:endParaRPr lang="en-US" dirty="0">
                        <a:solidFill>
                          <a:schemeClr val="accent2"/>
                        </a:solidFill>
                      </a:endParaRPr>
                    </a:p>
                  </a:txBody>
                  <a:tcPr/>
                </a:tc>
                <a:tc>
                  <a:txBody>
                    <a:bodyPr/>
                    <a:lstStyle/>
                    <a:p>
                      <a:r>
                        <a:rPr lang="en-US" dirty="0" smtClean="0">
                          <a:solidFill>
                            <a:schemeClr val="accent2"/>
                          </a:solidFill>
                        </a:rPr>
                        <a:t>Input Value</a:t>
                      </a:r>
                      <a:endParaRPr lang="en-US" dirty="0">
                        <a:solidFill>
                          <a:schemeClr val="accent2"/>
                        </a:solidFill>
                      </a:endParaRPr>
                    </a:p>
                  </a:txBody>
                  <a:tcPr/>
                </a:tc>
              </a:tr>
              <a:tr h="396240">
                <a:tc>
                  <a:txBody>
                    <a:bodyPr/>
                    <a:lstStyle/>
                    <a:p>
                      <a:r>
                        <a:rPr lang="en-US" dirty="0" smtClean="0"/>
                        <a:t>1.</a:t>
                      </a:r>
                      <a:endParaRPr lang="en-US" dirty="0"/>
                    </a:p>
                  </a:txBody>
                  <a:tcPr/>
                </a:tc>
                <a:tc>
                  <a:txBody>
                    <a:bodyPr/>
                    <a:lstStyle/>
                    <a:p>
                      <a:r>
                        <a:rPr lang="en-US" dirty="0" smtClean="0"/>
                        <a:t>Number(6,3)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142.56</a:t>
                      </a:r>
                    </a:p>
                  </a:txBody>
                  <a:tcPr/>
                </a:tc>
              </a:tr>
              <a:tr h="418224">
                <a:tc>
                  <a:txBody>
                    <a:bodyPr/>
                    <a:lstStyle/>
                    <a:p>
                      <a:r>
                        <a:rPr lang="en-US" dirty="0" smtClean="0"/>
                        <a:t>2.</a:t>
                      </a:r>
                      <a:endParaRPr lang="en-US" dirty="0"/>
                    </a:p>
                  </a:txBody>
                  <a:tcPr/>
                </a:tc>
                <a:tc>
                  <a:txBody>
                    <a:bodyPr/>
                    <a:lstStyle/>
                    <a:p>
                      <a:r>
                        <a:rPr lang="en-US" dirty="0" smtClean="0"/>
                        <a:t>Number(7,2)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34512.457</a:t>
                      </a:r>
                    </a:p>
                  </a:txBody>
                  <a:tcPr/>
                </a:tc>
              </a:tr>
              <a:tr h="496176">
                <a:tc>
                  <a:txBody>
                    <a:bodyPr/>
                    <a:lstStyle/>
                    <a:p>
                      <a:r>
                        <a:rPr lang="en-US" dirty="0" smtClean="0"/>
                        <a:t>3.</a:t>
                      </a:r>
                      <a:endParaRPr lang="en-US" dirty="0"/>
                    </a:p>
                  </a:txBody>
                  <a:tcPr/>
                </a:tc>
                <a:tc>
                  <a:txBody>
                    <a:bodyPr/>
                    <a:lstStyle/>
                    <a:p>
                      <a:r>
                        <a:rPr lang="en-US" dirty="0" smtClean="0"/>
                        <a:t>Number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127890.342</a:t>
                      </a:r>
                    </a:p>
                  </a:txBody>
                  <a:tcPr/>
                </a:tc>
              </a:tr>
              <a:tr h="381000">
                <a:tc>
                  <a:txBody>
                    <a:bodyPr/>
                    <a:lstStyle/>
                    <a:p>
                      <a:r>
                        <a:rPr lang="en-US" dirty="0" smtClean="0"/>
                        <a:t>4.</a:t>
                      </a:r>
                      <a:endParaRPr lang="en-US" dirty="0"/>
                    </a:p>
                  </a:txBody>
                  <a:tcPr/>
                </a:tc>
                <a:tc>
                  <a:txBody>
                    <a:bodyPr/>
                    <a:lstStyle/>
                    <a:p>
                      <a:r>
                        <a:rPr lang="en-US" dirty="0" smtClean="0"/>
                        <a:t>Number(8)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567021248</a:t>
                      </a:r>
                    </a:p>
                  </a:txBody>
                  <a:tcPr/>
                </a:tc>
              </a:tr>
              <a:tr h="381000">
                <a:tc>
                  <a:txBody>
                    <a:bodyPr/>
                    <a:lstStyle/>
                    <a:p>
                      <a:r>
                        <a:rPr lang="en-US" dirty="0" smtClean="0"/>
                        <a:t>5.</a:t>
                      </a:r>
                      <a:endParaRPr lang="en-US" dirty="0"/>
                    </a:p>
                  </a:txBody>
                  <a:tcPr/>
                </a:tc>
                <a:tc>
                  <a:txBody>
                    <a:bodyPr/>
                    <a:lstStyle/>
                    <a:p>
                      <a:r>
                        <a:rPr lang="en-US" dirty="0" smtClean="0"/>
                        <a:t>Number(5)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672516.00</a:t>
                      </a:r>
                    </a:p>
                  </a:txBody>
                  <a:tcPr/>
                </a:tc>
              </a:tr>
              <a:tr h="381000">
                <a:tc>
                  <a:txBody>
                    <a:bodyPr/>
                    <a:lstStyle/>
                    <a:p>
                      <a:r>
                        <a:rPr lang="en-US" dirty="0" smtClean="0"/>
                        <a:t>6.</a:t>
                      </a:r>
                      <a:endParaRPr lang="en-US" dirty="0"/>
                    </a:p>
                  </a:txBody>
                  <a:tcPr/>
                </a:tc>
                <a:tc>
                  <a:txBody>
                    <a:bodyPr/>
                    <a:lstStyle/>
                    <a:p>
                      <a:r>
                        <a:rPr lang="en-US" dirty="0" smtClean="0"/>
                        <a:t>Number(9,-2)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7900342.94</a:t>
                      </a:r>
                    </a:p>
                  </a:txBody>
                  <a:tcPr/>
                </a:tc>
              </a:tr>
              <a:tr h="346116">
                <a:tc>
                  <a:txBody>
                    <a:bodyPr/>
                    <a:lstStyle/>
                    <a:p>
                      <a:r>
                        <a:rPr lang="en-US" dirty="0" smtClean="0"/>
                        <a:t>7.</a:t>
                      </a:r>
                      <a:endParaRPr lang="en-US" dirty="0"/>
                    </a:p>
                  </a:txBody>
                  <a:tcPr/>
                </a:tc>
                <a:tc>
                  <a:txBody>
                    <a:bodyPr/>
                    <a:lstStyle/>
                    <a:p>
                      <a:r>
                        <a:rPr lang="en-US" dirty="0" smtClean="0"/>
                        <a:t>Float(11)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86712390023</a:t>
                      </a:r>
                    </a:p>
                  </a:txBody>
                  <a:tcPr/>
                </a:tc>
              </a:tr>
              <a:tr h="346116">
                <a:tc>
                  <a:txBody>
                    <a:bodyPr/>
                    <a:lstStyle/>
                    <a:p>
                      <a:r>
                        <a:rPr lang="en-US" dirty="0" smtClean="0"/>
                        <a:t>8.</a:t>
                      </a:r>
                      <a:endParaRPr lang="en-US" dirty="0"/>
                    </a:p>
                  </a:txBody>
                  <a:tcPr/>
                </a:tc>
                <a:tc>
                  <a:txBody>
                    <a:bodyPr/>
                    <a:lstStyle/>
                    <a:p>
                      <a:r>
                        <a:rPr lang="en-US" dirty="0" smtClean="0"/>
                        <a:t>Number(*,1)</a:t>
                      </a:r>
                      <a:endParaRPr lang="en-US" dirty="0"/>
                    </a:p>
                  </a:txBody>
                  <a:tcPr/>
                </a:tc>
                <a:tc>
                  <a:txBody>
                    <a:bodyPr/>
                    <a:lstStyle/>
                    <a:p>
                      <a:r>
                        <a:rPr lang="en-US" dirty="0" smtClean="0"/>
                        <a:t>342154.23</a:t>
                      </a:r>
                      <a:endParaRPr lang="en-US" dirty="0"/>
                    </a:p>
                  </a:txBody>
                  <a:tcPr/>
                </a:tc>
              </a:tr>
            </a:tbl>
          </a:graphicData>
        </a:graphic>
      </p:graphicFrame>
    </p:spTree>
    <p:extLst>
      <p:ext uri="{BB962C8B-B14F-4D97-AF65-F5344CB8AC3E}">
        <p14:creationId xmlns:p14="http://schemas.microsoft.com/office/powerpoint/2010/main" val="30843662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LOB Data Type</a:t>
            </a:r>
            <a:endParaRPr lang="en-US" dirty="0"/>
          </a:p>
        </p:txBody>
      </p:sp>
      <p:sp>
        <p:nvSpPr>
          <p:cNvPr id="3" name="Content Placeholder 2"/>
          <p:cNvSpPr>
            <a:spLocks noGrp="1"/>
          </p:cNvSpPr>
          <p:nvPr>
            <p:ph idx="1"/>
          </p:nvPr>
        </p:nvSpPr>
        <p:spPr>
          <a:xfrm>
            <a:off x="457200" y="1143000"/>
            <a:ext cx="8229600" cy="5181600"/>
          </a:xfrm>
        </p:spPr>
        <p:txBody>
          <a:bodyPr/>
          <a:lstStyle/>
          <a:p>
            <a:r>
              <a:rPr lang="en-US" dirty="0" smtClean="0"/>
              <a:t>LOB data types stores large amount of unstructured data like video clippings, graphics image, sound waves etc.</a:t>
            </a:r>
          </a:p>
          <a:p>
            <a:pPr marL="0" indent="0">
              <a:buNone/>
            </a:pPr>
            <a:r>
              <a:rPr lang="en-US" dirty="0"/>
              <a:t> </a:t>
            </a:r>
            <a:r>
              <a:rPr lang="en-US" dirty="0" smtClean="0"/>
              <a:t>          The different types of LOB are</a:t>
            </a:r>
            <a:r>
              <a:rPr lang="en-US" dirty="0"/>
              <a:t>	</a:t>
            </a:r>
            <a:endParaRPr lang="en-US" dirty="0" smtClean="0"/>
          </a:p>
          <a:p>
            <a:pPr lvl="3"/>
            <a:r>
              <a:rPr lang="en-US" sz="2000" b="1" dirty="0" smtClean="0">
                <a:latin typeface="Courier New" pitchFamily="49" charset="0"/>
                <a:cs typeface="Courier New" pitchFamily="49" charset="0"/>
              </a:rPr>
              <a:t>BLOB</a:t>
            </a:r>
            <a:r>
              <a:rPr lang="en-US" sz="2000" dirty="0" smtClean="0"/>
              <a:t>   (Binary Large Object) </a:t>
            </a:r>
          </a:p>
          <a:p>
            <a:pPr lvl="3"/>
            <a:r>
              <a:rPr lang="en-US" sz="2000" b="1" dirty="0" smtClean="0">
                <a:latin typeface="Courier New" pitchFamily="49" charset="0"/>
                <a:cs typeface="Courier New" pitchFamily="49" charset="0"/>
              </a:rPr>
              <a:t>CLOB</a:t>
            </a:r>
            <a:r>
              <a:rPr lang="en-US" sz="2000" dirty="0" smtClean="0"/>
              <a:t>  (Character Large Object)</a:t>
            </a:r>
          </a:p>
          <a:p>
            <a:pPr lvl="3"/>
            <a:r>
              <a:rPr lang="en-US" sz="2000" b="1" dirty="0" smtClean="0">
                <a:latin typeface="Courier New" pitchFamily="49" charset="0"/>
                <a:cs typeface="Courier New" pitchFamily="49" charset="0"/>
              </a:rPr>
              <a:t>NCLOB </a:t>
            </a:r>
            <a:r>
              <a:rPr lang="en-US" sz="2000" dirty="0" smtClean="0"/>
              <a:t> (National Character Large Object)</a:t>
            </a:r>
          </a:p>
          <a:p>
            <a:pPr lvl="3"/>
            <a:r>
              <a:rPr lang="en-US" sz="2000" b="1" dirty="0" smtClean="0">
                <a:latin typeface="Courier New" pitchFamily="49" charset="0"/>
                <a:cs typeface="Courier New" pitchFamily="49" charset="0"/>
              </a:rPr>
              <a:t>BFILE</a:t>
            </a:r>
            <a:r>
              <a:rPr lang="en-US" sz="2000" dirty="0" smtClean="0"/>
              <a:t>  (Binary Files)</a:t>
            </a:r>
          </a:p>
          <a:p>
            <a:pPr marL="0" indent="0">
              <a:buNone/>
            </a:pPr>
            <a:r>
              <a:rPr lang="en-US" dirty="0" smtClean="0"/>
              <a:t>These can </a:t>
            </a:r>
            <a:r>
              <a:rPr lang="en-US" dirty="0"/>
              <a:t>be stored </a:t>
            </a:r>
            <a:r>
              <a:rPr lang="en-US" dirty="0" smtClean="0"/>
              <a:t>either </a:t>
            </a:r>
          </a:p>
          <a:p>
            <a:pPr marL="0" indent="0">
              <a:buNone/>
            </a:pPr>
            <a:r>
              <a:rPr lang="en-US" dirty="0"/>
              <a:t>	</a:t>
            </a:r>
            <a:r>
              <a:rPr lang="en-US" dirty="0" smtClean="0"/>
              <a:t>inline within </a:t>
            </a:r>
            <a:r>
              <a:rPr lang="en-US" dirty="0"/>
              <a:t>a </a:t>
            </a:r>
            <a:r>
              <a:rPr lang="en-US" dirty="0" smtClean="0"/>
              <a:t>table (</a:t>
            </a:r>
            <a:r>
              <a:rPr lang="en-US" b="1" dirty="0">
                <a:latin typeface="Courier New" pitchFamily="49" charset="0"/>
                <a:cs typeface="Courier New" pitchFamily="49" charset="0"/>
              </a:rPr>
              <a:t>BLOB, CLOB, NCLOB</a:t>
            </a:r>
            <a:r>
              <a:rPr lang="en-US" dirty="0" smtClean="0"/>
              <a:t>)</a:t>
            </a:r>
          </a:p>
          <a:p>
            <a:pPr marL="0" indent="0">
              <a:buNone/>
            </a:pPr>
            <a:r>
              <a:rPr lang="en-US" dirty="0"/>
              <a:t>	</a:t>
            </a:r>
            <a:r>
              <a:rPr lang="en-US" dirty="0" smtClean="0"/>
              <a:t>in </a:t>
            </a:r>
            <a:r>
              <a:rPr lang="en-US" dirty="0"/>
              <a:t>an external file (</a:t>
            </a:r>
            <a:r>
              <a:rPr lang="en-US" b="1" dirty="0" smtClean="0">
                <a:latin typeface="Courier New" pitchFamily="49" charset="0"/>
                <a:cs typeface="Courier New" pitchFamily="49" charset="0"/>
              </a:rPr>
              <a:t>BFILE</a:t>
            </a:r>
            <a:r>
              <a:rPr lang="en-US" dirty="0" smtClean="0"/>
              <a:t>). </a:t>
            </a:r>
          </a:p>
        </p:txBody>
      </p:sp>
      <p:sp>
        <p:nvSpPr>
          <p:cNvPr id="4" name="Slide Number Placeholder 3"/>
          <p:cNvSpPr>
            <a:spLocks noGrp="1"/>
          </p:cNvSpPr>
          <p:nvPr>
            <p:ph type="sldNum" sz="quarter" idx="10"/>
          </p:nvPr>
        </p:nvSpPr>
        <p:spPr/>
        <p:txBody>
          <a:bodyPr/>
          <a:lstStyle/>
          <a:p>
            <a:pPr>
              <a:defRPr/>
            </a:pPr>
            <a:fld id="{18CC025E-D8DE-43E5-B6D2-407F9B5E6ED4}" type="slidenum">
              <a:rPr lang="en-US" smtClean="0"/>
              <a:pPr>
                <a:defRPr/>
              </a:pPr>
              <a:t>23</a:t>
            </a:fld>
            <a:endParaRPr lang="en-US"/>
          </a:p>
        </p:txBody>
      </p:sp>
    </p:spTree>
    <p:extLst>
      <p:ext uri="{BB962C8B-B14F-4D97-AF65-F5344CB8AC3E}">
        <p14:creationId xmlns:p14="http://schemas.microsoft.com/office/powerpoint/2010/main" val="8666090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LOB Data Type</a:t>
            </a:r>
            <a:endParaRPr lang="en-US" dirty="0"/>
          </a:p>
        </p:txBody>
      </p:sp>
      <p:sp>
        <p:nvSpPr>
          <p:cNvPr id="3" name="Content Placeholder 2"/>
          <p:cNvSpPr>
            <a:spLocks noGrp="1"/>
          </p:cNvSpPr>
          <p:nvPr>
            <p:ph idx="1"/>
          </p:nvPr>
        </p:nvSpPr>
        <p:spPr>
          <a:xfrm>
            <a:off x="304800" y="228600"/>
            <a:ext cx="8610600" cy="6096000"/>
          </a:xfrm>
        </p:spPr>
        <p:txBody>
          <a:bodyPr/>
          <a:lstStyle/>
          <a:p>
            <a:pPr>
              <a:lnSpc>
                <a:spcPct val="120000"/>
              </a:lnSpc>
            </a:pPr>
            <a:r>
              <a:rPr lang="en-US" b="1" dirty="0" smtClean="0">
                <a:latin typeface="Courier New" pitchFamily="49" charset="0"/>
                <a:cs typeface="Courier New" pitchFamily="49" charset="0"/>
              </a:rPr>
              <a:t>BLOB</a:t>
            </a:r>
          </a:p>
          <a:p>
            <a:pPr marL="0" indent="0">
              <a:lnSpc>
                <a:spcPct val="120000"/>
              </a:lnSpc>
              <a:buNone/>
            </a:pPr>
            <a:r>
              <a:rPr lang="en-US" b="1" dirty="0"/>
              <a:t> </a:t>
            </a:r>
            <a:r>
              <a:rPr lang="en-US" b="1" dirty="0" smtClean="0"/>
              <a:t>        </a:t>
            </a:r>
            <a:r>
              <a:rPr lang="en-US" dirty="0" smtClean="0"/>
              <a:t>They are used to store unstructured binary data in the database </a:t>
            </a:r>
          </a:p>
          <a:p>
            <a:pPr marL="0" indent="0">
              <a:lnSpc>
                <a:spcPct val="120000"/>
              </a:lnSpc>
              <a:buNone/>
            </a:pPr>
            <a:r>
              <a:rPr lang="en-US" dirty="0"/>
              <a:t> </a:t>
            </a:r>
            <a:r>
              <a:rPr lang="en-US" dirty="0" smtClean="0"/>
              <a:t>         such as videos. </a:t>
            </a:r>
          </a:p>
          <a:p>
            <a:pPr>
              <a:lnSpc>
                <a:spcPct val="120000"/>
              </a:lnSpc>
            </a:pPr>
            <a:r>
              <a:rPr lang="en-US" b="1" dirty="0" smtClean="0">
                <a:latin typeface="Courier New" pitchFamily="49" charset="0"/>
                <a:cs typeface="Courier New" pitchFamily="49" charset="0"/>
              </a:rPr>
              <a:t>CLOB</a:t>
            </a:r>
          </a:p>
          <a:p>
            <a:pPr marL="0" indent="0">
              <a:lnSpc>
                <a:spcPct val="120000"/>
              </a:lnSpc>
              <a:buNone/>
            </a:pPr>
            <a:r>
              <a:rPr lang="en-US" b="1" dirty="0"/>
              <a:t> </a:t>
            </a:r>
            <a:r>
              <a:rPr lang="en-US" b="1" dirty="0" smtClean="0"/>
              <a:t>        </a:t>
            </a:r>
            <a:r>
              <a:rPr lang="en-US" dirty="0" smtClean="0"/>
              <a:t>They are used to store single and multi </a:t>
            </a:r>
            <a:r>
              <a:rPr lang="en-US" dirty="0"/>
              <a:t>byte </a:t>
            </a:r>
            <a:r>
              <a:rPr lang="en-US" dirty="0" smtClean="0"/>
              <a:t>character data. </a:t>
            </a:r>
          </a:p>
          <a:p>
            <a:pPr>
              <a:lnSpc>
                <a:spcPct val="120000"/>
              </a:lnSpc>
            </a:pPr>
            <a:r>
              <a:rPr lang="en-US" b="1" dirty="0" smtClean="0">
                <a:latin typeface="Courier New" pitchFamily="49" charset="0"/>
                <a:cs typeface="Courier New" pitchFamily="49" charset="0"/>
              </a:rPr>
              <a:t>NCLOB</a:t>
            </a:r>
            <a:endParaRPr lang="en-US" b="1" dirty="0">
              <a:latin typeface="Courier New" pitchFamily="49" charset="0"/>
              <a:cs typeface="Courier New" pitchFamily="49" charset="0"/>
            </a:endParaRPr>
          </a:p>
          <a:p>
            <a:pPr marL="0" indent="0">
              <a:lnSpc>
                <a:spcPct val="120000"/>
              </a:lnSpc>
              <a:buNone/>
            </a:pPr>
            <a:r>
              <a:rPr lang="en-US" b="1" dirty="0"/>
              <a:t>         </a:t>
            </a:r>
            <a:r>
              <a:rPr lang="en-US" dirty="0"/>
              <a:t>They are used to store  </a:t>
            </a:r>
            <a:r>
              <a:rPr lang="en-US" dirty="0" smtClean="0"/>
              <a:t>large blocks of Unicode character from 	the National Character Set </a:t>
            </a:r>
            <a:r>
              <a:rPr lang="en-US" dirty="0"/>
              <a:t>. </a:t>
            </a:r>
            <a:endParaRPr lang="en-US" dirty="0" smtClean="0"/>
          </a:p>
          <a:p>
            <a:pPr>
              <a:lnSpc>
                <a:spcPct val="120000"/>
              </a:lnSpc>
            </a:pPr>
            <a:r>
              <a:rPr lang="en-US" b="1" dirty="0" smtClean="0">
                <a:latin typeface="Courier New" pitchFamily="49" charset="0"/>
                <a:cs typeface="Courier New" pitchFamily="49" charset="0"/>
              </a:rPr>
              <a:t>BFILE  </a:t>
            </a:r>
          </a:p>
          <a:p>
            <a:pPr marL="0" indent="0">
              <a:lnSpc>
                <a:spcPct val="120000"/>
              </a:lnSpc>
              <a:buNone/>
            </a:pPr>
            <a:r>
              <a:rPr lang="en-US" b="1" dirty="0" smtClean="0"/>
              <a:t>         </a:t>
            </a:r>
            <a:r>
              <a:rPr lang="en-US" dirty="0" smtClean="0"/>
              <a:t>They are used to store data in binary files such as the JPG,JPEG </a:t>
            </a:r>
          </a:p>
          <a:p>
            <a:pPr marL="0" indent="0">
              <a:lnSpc>
                <a:spcPct val="120000"/>
              </a:lnSpc>
              <a:buNone/>
            </a:pPr>
            <a:r>
              <a:rPr lang="en-US" dirty="0" smtClean="0"/>
              <a:t>          formats. </a:t>
            </a:r>
          </a:p>
          <a:p>
            <a:pPr marL="857250" lvl="1" indent="-457200">
              <a:lnSpc>
                <a:spcPct val="120000"/>
              </a:lnSpc>
            </a:pPr>
            <a:r>
              <a:rPr lang="en-US" sz="2000" dirty="0" smtClean="0"/>
              <a:t>Unlike the other types above, </a:t>
            </a:r>
            <a:r>
              <a:rPr lang="en-US" sz="2000" b="1" dirty="0">
                <a:latin typeface="Courier New" pitchFamily="49" charset="0"/>
                <a:ea typeface="+mn-ea"/>
                <a:cs typeface="Courier New" pitchFamily="49" charset="0"/>
              </a:rPr>
              <a:t>BFILEs</a:t>
            </a:r>
            <a:r>
              <a:rPr lang="en-US" sz="2000" dirty="0" smtClean="0"/>
              <a:t> </a:t>
            </a:r>
            <a:r>
              <a:rPr lang="en-US" sz="2000" dirty="0"/>
              <a:t>are read </a:t>
            </a:r>
            <a:r>
              <a:rPr lang="en-US" sz="2000" dirty="0" smtClean="0"/>
              <a:t>only </a:t>
            </a:r>
          </a:p>
          <a:p>
            <a:pPr marL="857250" lvl="1" indent="-457200">
              <a:lnSpc>
                <a:spcPct val="120000"/>
              </a:lnSpc>
            </a:pPr>
            <a:r>
              <a:rPr lang="en-US" sz="2000" dirty="0" smtClean="0"/>
              <a:t>They </a:t>
            </a:r>
            <a:r>
              <a:rPr lang="en-US" sz="2000" dirty="0"/>
              <a:t>support only random (not sequential) </a:t>
            </a:r>
            <a:r>
              <a:rPr lang="en-US" sz="2000" dirty="0" smtClean="0"/>
              <a:t>reads</a:t>
            </a:r>
            <a:r>
              <a:rPr lang="en-US" sz="2000" dirty="0"/>
              <a:t>.</a:t>
            </a:r>
            <a:endParaRPr lang="en-US" sz="2000" dirty="0" smtClean="0"/>
          </a:p>
          <a:p>
            <a:pPr marL="857250" lvl="1" indent="-457200">
              <a:lnSpc>
                <a:spcPct val="120000"/>
              </a:lnSpc>
            </a:pPr>
            <a:r>
              <a:rPr lang="en-US" sz="2000" dirty="0" smtClean="0"/>
              <a:t>They cannot take part in transactions</a:t>
            </a:r>
            <a:endParaRPr lang="en-US" sz="2000" dirty="0"/>
          </a:p>
          <a:p>
            <a:pPr marL="0" indent="0">
              <a:buNone/>
            </a:pPr>
            <a:endParaRPr lang="en-US" dirty="0" smtClean="0"/>
          </a:p>
          <a:p>
            <a:pPr marL="0" indent="0">
              <a:buNone/>
            </a:pPr>
            <a:endParaRPr lang="en-US" sz="4800" dirty="0" smtClean="0"/>
          </a:p>
          <a:p>
            <a:pPr marL="914400" lvl="2" indent="0">
              <a:buNone/>
            </a:pPr>
            <a:r>
              <a:rPr lang="en-US" sz="2000" dirty="0" smtClean="0"/>
              <a:t> </a:t>
            </a:r>
          </a:p>
        </p:txBody>
      </p:sp>
      <p:sp>
        <p:nvSpPr>
          <p:cNvPr id="4" name="Slide Number Placeholder 3"/>
          <p:cNvSpPr>
            <a:spLocks noGrp="1"/>
          </p:cNvSpPr>
          <p:nvPr>
            <p:ph type="sldNum" sz="quarter" idx="10"/>
          </p:nvPr>
        </p:nvSpPr>
        <p:spPr>
          <a:xfrm>
            <a:off x="3505200" y="6619875"/>
            <a:ext cx="2133600" cy="238125"/>
          </a:xfrm>
        </p:spPr>
        <p:txBody>
          <a:bodyPr/>
          <a:lstStyle/>
          <a:p>
            <a:pPr>
              <a:defRPr/>
            </a:pPr>
            <a:fld id="{18CC025E-D8DE-43E5-B6D2-407F9B5E6ED4}" type="slidenum">
              <a:rPr lang="en-US" smtClean="0"/>
              <a:pPr>
                <a:defRPr/>
              </a:pPr>
              <a:t>24</a:t>
            </a:fld>
            <a:endParaRPr lang="en-US" dirty="0"/>
          </a:p>
        </p:txBody>
      </p:sp>
    </p:spTree>
    <p:extLst>
      <p:ext uri="{BB962C8B-B14F-4D97-AF65-F5344CB8AC3E}">
        <p14:creationId xmlns:p14="http://schemas.microsoft.com/office/powerpoint/2010/main" val="37950481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 / Time Data Types</a:t>
            </a:r>
            <a:endParaRPr lang="en-US" dirty="0"/>
          </a:p>
        </p:txBody>
      </p:sp>
      <p:sp>
        <p:nvSpPr>
          <p:cNvPr id="3" name="Content Placeholder 2"/>
          <p:cNvSpPr>
            <a:spLocks noGrp="1"/>
          </p:cNvSpPr>
          <p:nvPr>
            <p:ph idx="1"/>
          </p:nvPr>
        </p:nvSpPr>
        <p:spPr>
          <a:xfrm>
            <a:off x="457200" y="1066800"/>
            <a:ext cx="8229600" cy="5257800"/>
          </a:xfrm>
        </p:spPr>
        <p:txBody>
          <a:bodyPr/>
          <a:lstStyle/>
          <a:p>
            <a:pPr marL="0" indent="0">
              <a:buNone/>
            </a:pPr>
            <a:r>
              <a:rPr lang="en-US" dirty="0" smtClean="0"/>
              <a:t>The date / </a:t>
            </a:r>
            <a:r>
              <a:rPr lang="en-US" dirty="0"/>
              <a:t>time data types are </a:t>
            </a:r>
          </a:p>
          <a:p>
            <a:r>
              <a:rPr lang="en-US" b="1" dirty="0" smtClean="0">
                <a:latin typeface="Courier New" pitchFamily="49" charset="0"/>
                <a:cs typeface="Courier New" pitchFamily="49" charset="0"/>
              </a:rPr>
              <a:t>DATE</a:t>
            </a:r>
            <a:r>
              <a:rPr lang="en-US" b="1" dirty="0" smtClean="0"/>
              <a:t> </a:t>
            </a:r>
            <a:endParaRPr lang="en-US" b="1" dirty="0"/>
          </a:p>
          <a:p>
            <a:r>
              <a:rPr lang="en-US" b="1" dirty="0">
                <a:latin typeface="Courier New" pitchFamily="49" charset="0"/>
                <a:cs typeface="Courier New" pitchFamily="49" charset="0"/>
              </a:rPr>
              <a:t>TIMESTAMP </a:t>
            </a:r>
          </a:p>
          <a:p>
            <a:r>
              <a:rPr lang="en-US" b="1" dirty="0">
                <a:latin typeface="Courier New" pitchFamily="49" charset="0"/>
                <a:cs typeface="Courier New" pitchFamily="49" charset="0"/>
              </a:rPr>
              <a:t>TIMESTAMP WITH TIME ZONE </a:t>
            </a:r>
          </a:p>
          <a:p>
            <a:r>
              <a:rPr lang="en-US" b="1" dirty="0">
                <a:latin typeface="Courier New" pitchFamily="49" charset="0"/>
                <a:cs typeface="Courier New" pitchFamily="49" charset="0"/>
              </a:rPr>
              <a:t>TIMESTAMP WITH LOCAL TIME ZONE </a:t>
            </a:r>
          </a:p>
          <a:p>
            <a:endParaRPr lang="en-US" dirty="0"/>
          </a:p>
        </p:txBody>
      </p:sp>
      <p:sp>
        <p:nvSpPr>
          <p:cNvPr id="4" name="Slide Number Placeholder 3"/>
          <p:cNvSpPr>
            <a:spLocks noGrp="1"/>
          </p:cNvSpPr>
          <p:nvPr>
            <p:ph type="sldNum" sz="quarter" idx="10"/>
          </p:nvPr>
        </p:nvSpPr>
        <p:spPr/>
        <p:txBody>
          <a:bodyPr/>
          <a:lstStyle/>
          <a:p>
            <a:pPr>
              <a:defRPr/>
            </a:pPr>
            <a:fld id="{18CC025E-D8DE-43E5-B6D2-407F9B5E6ED4}" type="slidenum">
              <a:rPr lang="en-US" smtClean="0"/>
              <a:pPr>
                <a:defRPr/>
              </a:pPr>
              <a:t>25</a:t>
            </a:fld>
            <a:endParaRPr lang="en-US"/>
          </a:p>
        </p:txBody>
      </p:sp>
    </p:spTree>
    <p:extLst>
      <p:ext uri="{BB962C8B-B14F-4D97-AF65-F5344CB8AC3E}">
        <p14:creationId xmlns:p14="http://schemas.microsoft.com/office/powerpoint/2010/main" val="4165261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 / Time Data Type</a:t>
            </a:r>
            <a:endParaRPr lang="en-US" dirty="0"/>
          </a:p>
        </p:txBody>
      </p:sp>
      <p:sp>
        <p:nvSpPr>
          <p:cNvPr id="3" name="Content Placeholder 2"/>
          <p:cNvSpPr>
            <a:spLocks noGrp="1"/>
          </p:cNvSpPr>
          <p:nvPr>
            <p:ph idx="1"/>
          </p:nvPr>
        </p:nvSpPr>
        <p:spPr>
          <a:xfrm>
            <a:off x="457200" y="228600"/>
            <a:ext cx="8382000" cy="6248400"/>
          </a:xfrm>
        </p:spPr>
        <p:txBody>
          <a:bodyPr/>
          <a:lstStyle/>
          <a:p>
            <a:r>
              <a:rPr lang="en-US" b="1" dirty="0" smtClean="0">
                <a:latin typeface="Courier New" pitchFamily="49" charset="0"/>
                <a:cs typeface="Courier New" pitchFamily="49" charset="0"/>
              </a:rPr>
              <a:t>DATE</a:t>
            </a:r>
            <a:r>
              <a:rPr lang="en-US" b="1" dirty="0" smtClean="0"/>
              <a:t> </a:t>
            </a:r>
          </a:p>
          <a:p>
            <a:pPr lvl="1"/>
            <a:r>
              <a:rPr lang="en-US" sz="2000" dirty="0" smtClean="0"/>
              <a:t>Oracle internally stores data in the form of year, month, day, hours, minutes and seconds.</a:t>
            </a:r>
          </a:p>
          <a:p>
            <a:pPr lvl="1"/>
            <a:r>
              <a:rPr lang="en-US" sz="2000" dirty="0" smtClean="0"/>
              <a:t>The standard format for date is  DD-MON-YY</a:t>
            </a:r>
          </a:p>
          <a:p>
            <a:pPr lvl="1"/>
            <a:r>
              <a:rPr lang="en-US" sz="2000" dirty="0" smtClean="0"/>
              <a:t>MON could be either 1</a:t>
            </a:r>
            <a:r>
              <a:rPr lang="en-US" sz="2000" baseline="30000" dirty="0" smtClean="0"/>
              <a:t>st</a:t>
            </a:r>
            <a:r>
              <a:rPr lang="en-US" sz="2000" dirty="0" smtClean="0"/>
              <a:t> 3 letter abbreviation or the full spelling of month. It is case insensitive both while entering and searching.</a:t>
            </a:r>
          </a:p>
          <a:p>
            <a:pPr lvl="1"/>
            <a:r>
              <a:rPr lang="en-US" sz="2000" dirty="0" smtClean="0"/>
              <a:t>Example :</a:t>
            </a:r>
            <a:r>
              <a:rPr lang="en-US" sz="2000" b="1" dirty="0" smtClean="0">
                <a:latin typeface="Courier New" pitchFamily="49" charset="0"/>
                <a:ea typeface="+mn-ea"/>
                <a:cs typeface="Courier New" pitchFamily="49" charset="0"/>
              </a:rPr>
              <a:t> </a:t>
            </a:r>
            <a:r>
              <a:rPr lang="en-US" sz="2000" b="1" dirty="0">
                <a:latin typeface="Courier New" pitchFamily="49" charset="0"/>
                <a:ea typeface="+mn-ea"/>
                <a:cs typeface="Courier New" pitchFamily="49" charset="0"/>
              </a:rPr>
              <a:t>‘27-APR-13</a:t>
            </a:r>
            <a:r>
              <a:rPr lang="en-US" sz="2000" b="1" dirty="0" smtClean="0">
                <a:latin typeface="Courier New" pitchFamily="49" charset="0"/>
                <a:ea typeface="+mn-ea"/>
                <a:cs typeface="Courier New" pitchFamily="49" charset="0"/>
              </a:rPr>
              <a:t>’</a:t>
            </a:r>
            <a:endParaRPr lang="en-US" b="1" dirty="0" smtClean="0"/>
          </a:p>
          <a:p>
            <a:r>
              <a:rPr lang="en-US" b="1" dirty="0" smtClean="0">
                <a:latin typeface="Courier New" pitchFamily="49" charset="0"/>
                <a:cs typeface="Courier New" pitchFamily="49" charset="0"/>
              </a:rPr>
              <a:t>TIMESTAMP</a:t>
            </a:r>
            <a:r>
              <a:rPr lang="en-US" b="1" dirty="0" smtClean="0"/>
              <a:t> </a:t>
            </a:r>
            <a:endParaRPr lang="en-US" b="1" dirty="0"/>
          </a:p>
          <a:p>
            <a:pPr lvl="1"/>
            <a:r>
              <a:rPr lang="en-US" sz="2000" dirty="0" smtClean="0"/>
              <a:t>In addition to what </a:t>
            </a:r>
            <a:r>
              <a:rPr lang="en-US" sz="2000" b="1" dirty="0">
                <a:latin typeface="Courier New" pitchFamily="49" charset="0"/>
                <a:ea typeface="+mn-ea"/>
                <a:cs typeface="Courier New" pitchFamily="49" charset="0"/>
              </a:rPr>
              <a:t>DATE</a:t>
            </a:r>
            <a:r>
              <a:rPr lang="en-US" sz="2000" dirty="0" smtClean="0"/>
              <a:t> stores, this also stores fractional seconds</a:t>
            </a:r>
            <a:r>
              <a:rPr lang="en-US" sz="2000" dirty="0"/>
              <a:t>.</a:t>
            </a:r>
          </a:p>
          <a:p>
            <a:pPr lvl="1"/>
            <a:r>
              <a:rPr lang="en-US" sz="2000" dirty="0"/>
              <a:t>The </a:t>
            </a:r>
            <a:r>
              <a:rPr lang="en-US" sz="2000" dirty="0" smtClean="0"/>
              <a:t>default seconds </a:t>
            </a:r>
            <a:r>
              <a:rPr lang="en-US" sz="2000" dirty="0"/>
              <a:t>precision for  fractional seconds </a:t>
            </a:r>
            <a:r>
              <a:rPr lang="en-US" sz="2000" dirty="0" smtClean="0"/>
              <a:t>is 6. Alternatively, the precision can be specified as </a:t>
            </a:r>
            <a:r>
              <a:rPr lang="en-US" sz="2000" b="1" dirty="0" smtClean="0">
                <a:latin typeface="Courier New" pitchFamily="49" charset="0"/>
                <a:ea typeface="+mn-ea"/>
                <a:cs typeface="Courier New" pitchFamily="49" charset="0"/>
              </a:rPr>
              <a:t>TIMESTAMP[(precision)</a:t>
            </a:r>
            <a:r>
              <a:rPr lang="en-US" sz="2000" dirty="0">
                <a:ea typeface="+mn-ea"/>
                <a:cs typeface="Courier New" pitchFamily="49" charset="0"/>
              </a:rPr>
              <a:t>]</a:t>
            </a:r>
            <a:endParaRPr lang="en-US" sz="2000" dirty="0" smtClean="0"/>
          </a:p>
          <a:p>
            <a:pPr lvl="1"/>
            <a:r>
              <a:rPr lang="en-US" sz="2000" b="1" dirty="0">
                <a:latin typeface="Courier New" pitchFamily="49" charset="0"/>
                <a:ea typeface="+mn-ea"/>
                <a:cs typeface="Courier New" pitchFamily="49" charset="0"/>
              </a:rPr>
              <a:t>Ex:  ‘30-dec-2010 8:00:00 </a:t>
            </a:r>
            <a:r>
              <a:rPr lang="en-US" sz="2000" b="1" dirty="0" smtClean="0">
                <a:latin typeface="Courier New" pitchFamily="49" charset="0"/>
                <a:ea typeface="+mn-ea"/>
                <a:cs typeface="Courier New" pitchFamily="49" charset="0"/>
              </a:rPr>
              <a:t>AM’</a:t>
            </a:r>
            <a:endParaRPr lang="en-US" sz="2000" dirty="0"/>
          </a:p>
          <a:p>
            <a:pPr lvl="1"/>
            <a:endParaRPr lang="en-US" sz="2000" dirty="0"/>
          </a:p>
          <a:p>
            <a:pPr lvl="1"/>
            <a:endParaRPr lang="en-US" sz="2000" dirty="0" smtClean="0"/>
          </a:p>
          <a:p>
            <a:pPr marL="0" indent="0">
              <a:buNone/>
            </a:pPr>
            <a:r>
              <a:rPr lang="en-US" dirty="0" smtClean="0"/>
              <a:t>                      </a:t>
            </a:r>
            <a:endParaRPr lang="en-US" dirty="0"/>
          </a:p>
          <a:p>
            <a:pPr marL="0" indent="0">
              <a:buNone/>
            </a:pPr>
            <a:endParaRPr lang="en-US" dirty="0" smtClean="0"/>
          </a:p>
          <a:p>
            <a:pPr marL="0" indent="0">
              <a:buNone/>
            </a:pPr>
            <a:endParaRPr lang="en-US" sz="4800" dirty="0" smtClean="0"/>
          </a:p>
          <a:p>
            <a:pPr marL="914400" lvl="2" indent="0">
              <a:buNone/>
            </a:pPr>
            <a:r>
              <a:rPr lang="en-US" sz="2000" dirty="0" smtClean="0"/>
              <a:t> </a:t>
            </a:r>
          </a:p>
        </p:txBody>
      </p:sp>
      <p:sp>
        <p:nvSpPr>
          <p:cNvPr id="4" name="Slide Number Placeholder 3"/>
          <p:cNvSpPr>
            <a:spLocks noGrp="1"/>
          </p:cNvSpPr>
          <p:nvPr>
            <p:ph type="sldNum" sz="quarter" idx="10"/>
          </p:nvPr>
        </p:nvSpPr>
        <p:spPr>
          <a:xfrm>
            <a:off x="3505200" y="6619875"/>
            <a:ext cx="2133600" cy="238125"/>
          </a:xfrm>
        </p:spPr>
        <p:txBody>
          <a:bodyPr/>
          <a:lstStyle/>
          <a:p>
            <a:pPr>
              <a:defRPr/>
            </a:pPr>
            <a:fld id="{18CC025E-D8DE-43E5-B6D2-407F9B5E6ED4}" type="slidenum">
              <a:rPr lang="en-US" smtClean="0"/>
              <a:pPr>
                <a:defRPr/>
              </a:pPr>
              <a:t>26</a:t>
            </a:fld>
            <a:endParaRPr lang="en-US" dirty="0"/>
          </a:p>
        </p:txBody>
      </p:sp>
    </p:spTree>
    <p:extLst>
      <p:ext uri="{BB962C8B-B14F-4D97-AF65-F5344CB8AC3E}">
        <p14:creationId xmlns:p14="http://schemas.microsoft.com/office/powerpoint/2010/main" val="42783315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 / Time Data type</a:t>
            </a:r>
            <a:endParaRPr lang="en-US" dirty="0"/>
          </a:p>
        </p:txBody>
      </p:sp>
      <p:sp>
        <p:nvSpPr>
          <p:cNvPr id="3" name="Content Placeholder 2"/>
          <p:cNvSpPr>
            <a:spLocks noGrp="1"/>
          </p:cNvSpPr>
          <p:nvPr>
            <p:ph idx="1"/>
          </p:nvPr>
        </p:nvSpPr>
        <p:spPr>
          <a:xfrm>
            <a:off x="228600" y="228600"/>
            <a:ext cx="8610600" cy="6324600"/>
          </a:xfrm>
        </p:spPr>
        <p:txBody>
          <a:bodyPr/>
          <a:lstStyle/>
          <a:p>
            <a:r>
              <a:rPr lang="en-US" b="1" dirty="0" smtClean="0">
                <a:latin typeface="Courier New" pitchFamily="49" charset="0"/>
                <a:cs typeface="Courier New" pitchFamily="49" charset="0"/>
              </a:rPr>
              <a:t>TIMESTAMP [(</a:t>
            </a:r>
            <a:r>
              <a:rPr lang="en-US" b="1" dirty="0">
                <a:latin typeface="Courier New" pitchFamily="49" charset="0"/>
                <a:cs typeface="Courier New" pitchFamily="49" charset="0"/>
              </a:rPr>
              <a:t>precision</a:t>
            </a:r>
            <a:r>
              <a:rPr lang="en-US" b="1" dirty="0" smtClean="0">
                <a:latin typeface="Courier New" pitchFamily="49" charset="0"/>
                <a:cs typeface="Courier New" pitchFamily="49" charset="0"/>
              </a:rPr>
              <a:t>)] WITH TIME ZONE</a:t>
            </a:r>
          </a:p>
          <a:p>
            <a:pPr lvl="1"/>
            <a:r>
              <a:rPr lang="en-US" sz="2000" dirty="0"/>
              <a:t>These data types save zone </a:t>
            </a:r>
            <a:r>
              <a:rPr lang="en-US" sz="2000" dirty="0" smtClean="0"/>
              <a:t>(offset) as </a:t>
            </a:r>
            <a:r>
              <a:rPr lang="en-US" sz="2000" dirty="0"/>
              <a:t>well along with the other details that </a:t>
            </a:r>
            <a:r>
              <a:rPr lang="en-US" sz="2000" b="1" dirty="0">
                <a:latin typeface="Courier New" pitchFamily="49" charset="0"/>
                <a:ea typeface="+mn-ea"/>
                <a:cs typeface="Courier New" pitchFamily="49" charset="0"/>
              </a:rPr>
              <a:t>TIMESTAMP</a:t>
            </a:r>
            <a:r>
              <a:rPr lang="en-US" sz="2000" dirty="0"/>
              <a:t> stores. </a:t>
            </a:r>
            <a:r>
              <a:rPr lang="en-US" sz="2000" dirty="0" smtClean="0"/>
              <a:t>This is a </a:t>
            </a:r>
            <a:r>
              <a:rPr lang="en-US" sz="2000" dirty="0"/>
              <a:t>Daylight Saving Time</a:t>
            </a:r>
            <a:r>
              <a:rPr lang="en-US" sz="2000" dirty="0" smtClean="0"/>
              <a:t> type.</a:t>
            </a:r>
          </a:p>
          <a:p>
            <a:pPr lvl="1"/>
            <a:r>
              <a:rPr lang="en-US" sz="2000" dirty="0" smtClean="0"/>
              <a:t>The </a:t>
            </a:r>
            <a:r>
              <a:rPr lang="en-US" sz="2000" dirty="0"/>
              <a:t>time zone offset is the difference (in hours and minutes) between local time and </a:t>
            </a:r>
            <a:r>
              <a:rPr lang="en-US" sz="2000" dirty="0" smtClean="0"/>
              <a:t>UTC.</a:t>
            </a:r>
          </a:p>
          <a:p>
            <a:pPr lvl="1"/>
            <a:r>
              <a:rPr lang="en-US" sz="2000" dirty="0"/>
              <a:t>When </a:t>
            </a:r>
            <a:r>
              <a:rPr lang="en-US" sz="2000" dirty="0" smtClean="0"/>
              <a:t>‘</a:t>
            </a:r>
            <a:r>
              <a:rPr lang="en-US" sz="2000" b="1" dirty="0" smtClean="0">
                <a:latin typeface="Courier New" pitchFamily="49" charset="0"/>
                <a:ea typeface="+mn-ea"/>
                <a:cs typeface="Courier New" pitchFamily="49" charset="0"/>
              </a:rPr>
              <a:t>30-dec-2010 </a:t>
            </a:r>
            <a:r>
              <a:rPr lang="en-US" sz="2000" b="1" dirty="0">
                <a:latin typeface="Courier New" pitchFamily="49" charset="0"/>
                <a:ea typeface="+mn-ea"/>
                <a:cs typeface="Courier New" pitchFamily="49" charset="0"/>
              </a:rPr>
              <a:t>8:00:00 </a:t>
            </a:r>
            <a:r>
              <a:rPr lang="en-US" sz="2000" b="1" dirty="0" smtClean="0">
                <a:latin typeface="Courier New" pitchFamily="49" charset="0"/>
                <a:ea typeface="+mn-ea"/>
                <a:cs typeface="Courier New" pitchFamily="49" charset="0"/>
              </a:rPr>
              <a:t>AM’ </a:t>
            </a:r>
            <a:r>
              <a:rPr lang="en-US" sz="2000" dirty="0" smtClean="0"/>
              <a:t>is stored, since the database is in India the </a:t>
            </a:r>
            <a:r>
              <a:rPr lang="en-US" sz="2000" dirty="0"/>
              <a:t>value saved is ‘</a:t>
            </a:r>
            <a:r>
              <a:rPr lang="en-US" sz="2000" b="1" dirty="0">
                <a:latin typeface="Courier New" pitchFamily="49" charset="0"/>
                <a:ea typeface="+mn-ea"/>
                <a:cs typeface="Courier New" pitchFamily="49" charset="0"/>
              </a:rPr>
              <a:t>30-DEC-10 08.00.00.000000 AM +05:30</a:t>
            </a:r>
            <a:r>
              <a:rPr lang="en-US" sz="2000" b="1" dirty="0" smtClean="0">
                <a:latin typeface="Courier New" pitchFamily="49" charset="0"/>
                <a:ea typeface="+mn-ea"/>
                <a:cs typeface="Courier New" pitchFamily="49" charset="0"/>
              </a:rPr>
              <a:t>’</a:t>
            </a:r>
          </a:p>
          <a:p>
            <a:r>
              <a:rPr lang="en-US" b="1" dirty="0">
                <a:latin typeface="Courier New" pitchFamily="49" charset="0"/>
                <a:cs typeface="Courier New" pitchFamily="49" charset="0"/>
              </a:rPr>
              <a:t>TIMESTAMP [(precision)] </a:t>
            </a:r>
            <a:r>
              <a:rPr lang="en-US" b="1" dirty="0" smtClean="0">
                <a:latin typeface="Courier New" pitchFamily="49" charset="0"/>
                <a:cs typeface="Courier New" pitchFamily="49" charset="0"/>
              </a:rPr>
              <a:t>WITH </a:t>
            </a:r>
            <a:r>
              <a:rPr lang="en-US" b="1" dirty="0">
                <a:latin typeface="Courier New" pitchFamily="49" charset="0"/>
                <a:cs typeface="Courier New" pitchFamily="49" charset="0"/>
              </a:rPr>
              <a:t>LOCAL </a:t>
            </a:r>
            <a:r>
              <a:rPr lang="en-US" b="1" dirty="0" smtClean="0">
                <a:latin typeface="Courier New" pitchFamily="49" charset="0"/>
                <a:cs typeface="Courier New" pitchFamily="49" charset="0"/>
              </a:rPr>
              <a:t>TIME ZONE </a:t>
            </a:r>
          </a:p>
          <a:p>
            <a:pPr lvl="1"/>
            <a:r>
              <a:rPr lang="en-US" sz="2000" dirty="0" smtClean="0"/>
              <a:t>The data entered is  normalized based on </a:t>
            </a:r>
            <a:r>
              <a:rPr lang="en-US" sz="2000" dirty="0"/>
              <a:t>database time zone </a:t>
            </a:r>
            <a:r>
              <a:rPr lang="en-US" sz="2000" dirty="0" smtClean="0"/>
              <a:t> and then stored.</a:t>
            </a:r>
            <a:r>
              <a:rPr lang="en-US" sz="2000" dirty="0"/>
              <a:t> This is </a:t>
            </a:r>
            <a:r>
              <a:rPr lang="en-US" sz="2000" dirty="0" smtClean="0"/>
              <a:t>also a Daylight Saving Time </a:t>
            </a:r>
            <a:r>
              <a:rPr lang="en-US" sz="2000" dirty="0"/>
              <a:t>type.</a:t>
            </a:r>
            <a:endParaRPr lang="en-US" sz="2000" dirty="0" smtClean="0"/>
          </a:p>
          <a:p>
            <a:pPr lvl="1"/>
            <a:r>
              <a:rPr lang="en-US" sz="2000" dirty="0" smtClean="0"/>
              <a:t>Unlike </a:t>
            </a:r>
            <a:r>
              <a:rPr lang="en-US" sz="2000" b="1" dirty="0">
                <a:latin typeface="Courier New" pitchFamily="49" charset="0"/>
                <a:cs typeface="Courier New" pitchFamily="49" charset="0"/>
              </a:rPr>
              <a:t>TIMESTAMP WITH </a:t>
            </a:r>
            <a:r>
              <a:rPr lang="en-US" sz="2000" b="1" dirty="0" smtClean="0">
                <a:latin typeface="Courier New" pitchFamily="49" charset="0"/>
                <a:cs typeface="Courier New" pitchFamily="49" charset="0"/>
              </a:rPr>
              <a:t>TIMEZONE, </a:t>
            </a:r>
            <a:r>
              <a:rPr lang="en-US" sz="2000" dirty="0"/>
              <a:t>the zone offset is not stored with the date and time </a:t>
            </a:r>
            <a:r>
              <a:rPr lang="en-US" sz="2000" dirty="0" smtClean="0"/>
              <a:t>data</a:t>
            </a:r>
          </a:p>
          <a:p>
            <a:pPr lvl="1"/>
            <a:r>
              <a:rPr lang="en-US" sz="2000" dirty="0" smtClean="0"/>
              <a:t>The time retrieved is based on the users local time session.</a:t>
            </a:r>
            <a:endParaRPr lang="en-US" sz="2000" dirty="0"/>
          </a:p>
          <a:p>
            <a:pPr lvl="1"/>
            <a:endParaRPr lang="en-US" sz="2000" dirty="0"/>
          </a:p>
        </p:txBody>
      </p:sp>
      <p:sp>
        <p:nvSpPr>
          <p:cNvPr id="4" name="Slide Number Placeholder 3"/>
          <p:cNvSpPr>
            <a:spLocks noGrp="1"/>
          </p:cNvSpPr>
          <p:nvPr>
            <p:ph type="sldNum" sz="quarter" idx="10"/>
          </p:nvPr>
        </p:nvSpPr>
        <p:spPr/>
        <p:txBody>
          <a:bodyPr/>
          <a:lstStyle/>
          <a:p>
            <a:pPr>
              <a:defRPr/>
            </a:pPr>
            <a:fld id="{18CC025E-D8DE-43E5-B6D2-407F9B5E6ED4}" type="slidenum">
              <a:rPr lang="en-US" smtClean="0"/>
              <a:pPr>
                <a:defRPr/>
              </a:pPr>
              <a:t>27</a:t>
            </a:fld>
            <a:endParaRPr lang="en-US"/>
          </a:p>
        </p:txBody>
      </p:sp>
    </p:spTree>
    <p:extLst>
      <p:ext uri="{BB962C8B-B14F-4D97-AF65-F5344CB8AC3E}">
        <p14:creationId xmlns:p14="http://schemas.microsoft.com/office/powerpoint/2010/main" val="27314082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534400" cy="5867400"/>
          </a:xfrm>
        </p:spPr>
        <p:txBody>
          <a:bodyPr/>
          <a:lstStyle/>
          <a:p>
            <a:pPr marL="0" indent="0">
              <a:buNone/>
            </a:pPr>
            <a:r>
              <a:rPr lang="en-US" u="sng" dirty="0" smtClean="0"/>
              <a:t>Example highlighting differences between </a:t>
            </a:r>
            <a:r>
              <a:rPr lang="en-US" b="1" u="sng" dirty="0">
                <a:latin typeface="Courier New" pitchFamily="49" charset="0"/>
                <a:cs typeface="Courier New" pitchFamily="49" charset="0"/>
              </a:rPr>
              <a:t>TIMESTAMP </a:t>
            </a:r>
            <a:r>
              <a:rPr lang="en-US" b="1" u="sng" dirty="0" smtClean="0">
                <a:latin typeface="Courier New" pitchFamily="49" charset="0"/>
                <a:cs typeface="Courier New" pitchFamily="49" charset="0"/>
              </a:rPr>
              <a:t> </a:t>
            </a:r>
            <a:r>
              <a:rPr lang="en-US" b="1" u="sng" dirty="0">
                <a:latin typeface="Courier New" pitchFamily="49" charset="0"/>
                <a:cs typeface="Courier New" pitchFamily="49" charset="0"/>
              </a:rPr>
              <a:t>WITH TIME </a:t>
            </a:r>
            <a:r>
              <a:rPr lang="en-US" b="1" u="sng" dirty="0" smtClean="0">
                <a:latin typeface="Courier New" pitchFamily="49" charset="0"/>
                <a:cs typeface="Courier New" pitchFamily="49" charset="0"/>
              </a:rPr>
              <a:t>ZONE and </a:t>
            </a:r>
            <a:r>
              <a:rPr lang="en-US" b="1" u="sng" dirty="0">
                <a:latin typeface="Courier New" pitchFamily="49" charset="0"/>
                <a:cs typeface="Courier New" pitchFamily="49" charset="0"/>
              </a:rPr>
              <a:t>TIMESTAMP WITH LOCAL TIMEZONE</a:t>
            </a:r>
            <a:endParaRPr lang="en-US" u="sng" dirty="0" smtClean="0"/>
          </a:p>
          <a:p>
            <a:pPr marL="0" indent="0">
              <a:buNone/>
            </a:pPr>
            <a:r>
              <a:rPr lang="en-US" dirty="0" smtClean="0"/>
              <a:t>The </a:t>
            </a:r>
            <a:r>
              <a:rPr lang="en-US" dirty="0"/>
              <a:t>zonal time </a:t>
            </a:r>
            <a:r>
              <a:rPr lang="en-US" dirty="0" smtClean="0"/>
              <a:t>difference between </a:t>
            </a:r>
            <a:r>
              <a:rPr lang="en-US" dirty="0"/>
              <a:t>India and Singapore is 3.5 </a:t>
            </a:r>
            <a:r>
              <a:rPr lang="en-US" dirty="0" smtClean="0"/>
              <a:t>hours. If data </a:t>
            </a:r>
            <a:r>
              <a:rPr lang="en-US" dirty="0"/>
              <a:t>entered by Indian client into Singapore database is </a:t>
            </a:r>
            <a:r>
              <a:rPr lang="en-US" b="1" dirty="0">
                <a:latin typeface="Courier New" pitchFamily="49" charset="0"/>
                <a:cs typeface="Courier New" pitchFamily="49" charset="0"/>
              </a:rPr>
              <a:t>TIMESTAMP ‘2013-5-10 </a:t>
            </a:r>
            <a:r>
              <a:rPr lang="en-US" b="1" dirty="0" smtClean="0">
                <a:latin typeface="Courier New" pitchFamily="49" charset="0"/>
                <a:cs typeface="Courier New" pitchFamily="49" charset="0"/>
              </a:rPr>
              <a:t>11:00:00 AM' </a:t>
            </a:r>
            <a:endParaRPr lang="en-US" b="1" dirty="0">
              <a:latin typeface="Courier New" pitchFamily="49" charset="0"/>
              <a:cs typeface="Courier New" pitchFamily="49" charset="0"/>
            </a:endParaRPr>
          </a:p>
          <a:p>
            <a:pPr lvl="1"/>
            <a:r>
              <a:rPr lang="en-US" sz="2000" dirty="0"/>
              <a:t>in case of </a:t>
            </a:r>
            <a:r>
              <a:rPr lang="en-US" sz="2000" b="1" dirty="0">
                <a:latin typeface="Courier New" pitchFamily="49" charset="0"/>
                <a:cs typeface="Courier New" pitchFamily="49" charset="0"/>
              </a:rPr>
              <a:t>TIMESTAMP WITH TIMEZONE </a:t>
            </a:r>
            <a:r>
              <a:rPr lang="en-US" sz="2000" dirty="0"/>
              <a:t>both the clients see the same data that is entered-</a:t>
            </a:r>
            <a:r>
              <a:rPr lang="en-US" sz="2000" b="1" dirty="0">
                <a:latin typeface="Courier New" pitchFamily="49" charset="0"/>
                <a:ea typeface="+mn-ea"/>
                <a:cs typeface="Courier New" pitchFamily="49" charset="0"/>
              </a:rPr>
              <a:t>‘2013-5-10 </a:t>
            </a:r>
            <a:r>
              <a:rPr lang="en-US" sz="2000" b="1" dirty="0" smtClean="0">
                <a:latin typeface="Courier New" pitchFamily="49" charset="0"/>
                <a:ea typeface="+mn-ea"/>
                <a:cs typeface="Courier New" pitchFamily="49" charset="0"/>
              </a:rPr>
              <a:t>11:00:00 AM +5:30’</a:t>
            </a:r>
          </a:p>
          <a:p>
            <a:pPr lvl="1"/>
            <a:r>
              <a:rPr lang="en-US" sz="2000" dirty="0" smtClean="0"/>
              <a:t>in </a:t>
            </a:r>
            <a:r>
              <a:rPr lang="en-US" sz="2000" dirty="0"/>
              <a:t>case of </a:t>
            </a:r>
            <a:r>
              <a:rPr lang="en-US" sz="2000" b="1" dirty="0">
                <a:latin typeface="Courier New" pitchFamily="49" charset="0"/>
                <a:cs typeface="Courier New" pitchFamily="49" charset="0"/>
              </a:rPr>
              <a:t>TIMESTAMP WITH LOCAL TIMEZONE</a:t>
            </a:r>
            <a:r>
              <a:rPr lang="en-US" sz="2000" dirty="0"/>
              <a:t> the data that actually gets </a:t>
            </a:r>
            <a:r>
              <a:rPr lang="en-US" sz="2000" dirty="0" smtClean="0"/>
              <a:t>stored is ‘</a:t>
            </a:r>
            <a:r>
              <a:rPr lang="en-US" sz="2000" b="1" dirty="0" smtClean="0">
                <a:latin typeface="Courier New" pitchFamily="49" charset="0"/>
                <a:ea typeface="+mn-ea"/>
                <a:cs typeface="Courier New" pitchFamily="49" charset="0"/>
              </a:rPr>
              <a:t>2013-5-10 7:30:00 AM</a:t>
            </a:r>
            <a:r>
              <a:rPr lang="en-US" sz="2000" dirty="0" smtClean="0"/>
              <a:t>’. </a:t>
            </a:r>
            <a:r>
              <a:rPr lang="en-US" sz="2000" dirty="0"/>
              <a:t>When </a:t>
            </a:r>
            <a:r>
              <a:rPr lang="en-US" sz="2000" dirty="0" smtClean="0"/>
              <a:t>Indian </a:t>
            </a:r>
            <a:r>
              <a:rPr lang="en-US" sz="2000" dirty="0"/>
              <a:t>client views the data he sees it as </a:t>
            </a:r>
            <a:r>
              <a:rPr lang="en-US" sz="2000" b="1" dirty="0">
                <a:latin typeface="Courier New" pitchFamily="49" charset="0"/>
                <a:ea typeface="+mn-ea"/>
                <a:cs typeface="Courier New" pitchFamily="49" charset="0"/>
              </a:rPr>
              <a:t>‘2013-5-10 </a:t>
            </a:r>
            <a:r>
              <a:rPr lang="en-US" sz="2000" b="1" dirty="0" smtClean="0">
                <a:latin typeface="Courier New" pitchFamily="49" charset="0"/>
                <a:ea typeface="+mn-ea"/>
                <a:cs typeface="Courier New" pitchFamily="49" charset="0"/>
              </a:rPr>
              <a:t>11:00:00 AM</a:t>
            </a:r>
            <a:r>
              <a:rPr lang="en-US" sz="2000" dirty="0" smtClean="0"/>
              <a:t>‘, </a:t>
            </a:r>
            <a:r>
              <a:rPr lang="en-US" sz="2000" dirty="0"/>
              <a:t>while the Singapore client sees it as ‘</a:t>
            </a:r>
            <a:r>
              <a:rPr lang="en-US" sz="2000" b="1" dirty="0">
                <a:latin typeface="Courier New" pitchFamily="49" charset="0"/>
                <a:ea typeface="+mn-ea"/>
                <a:cs typeface="Courier New" pitchFamily="49" charset="0"/>
              </a:rPr>
              <a:t>2013-5-10 </a:t>
            </a:r>
            <a:r>
              <a:rPr lang="en-US" sz="2000" b="1" dirty="0" smtClean="0">
                <a:latin typeface="Courier New" pitchFamily="49" charset="0"/>
                <a:ea typeface="+mn-ea"/>
                <a:cs typeface="Courier New" pitchFamily="49" charset="0"/>
              </a:rPr>
              <a:t>7:30:00 AM</a:t>
            </a:r>
            <a:r>
              <a:rPr lang="en-US" sz="2000" dirty="0" smtClean="0"/>
              <a:t>’.</a:t>
            </a:r>
            <a:endParaRPr lang="en-US" sz="2000" dirty="0"/>
          </a:p>
          <a:p>
            <a:r>
              <a:rPr lang="en-US" dirty="0" smtClean="0"/>
              <a:t>In </a:t>
            </a:r>
            <a:r>
              <a:rPr lang="en-US" dirty="0"/>
              <a:t>other words, in case of </a:t>
            </a:r>
            <a:r>
              <a:rPr lang="en-US" b="1" dirty="0">
                <a:latin typeface="Courier New" pitchFamily="49" charset="0"/>
                <a:cs typeface="Courier New" pitchFamily="49" charset="0"/>
              </a:rPr>
              <a:t>TIMESTAMP WITH TIMEZONE </a:t>
            </a:r>
            <a:r>
              <a:rPr lang="en-US" dirty="0"/>
              <a:t>the</a:t>
            </a:r>
            <a:r>
              <a:rPr lang="en-US" b="1" dirty="0">
                <a:latin typeface="Courier New" pitchFamily="49" charset="0"/>
                <a:cs typeface="Courier New" pitchFamily="49" charset="0"/>
              </a:rPr>
              <a:t> zone </a:t>
            </a:r>
            <a:r>
              <a:rPr lang="en-US" dirty="0"/>
              <a:t>is </a:t>
            </a:r>
            <a:r>
              <a:rPr lang="en-US" dirty="0" smtClean="0"/>
              <a:t>explicit  while with </a:t>
            </a:r>
            <a:r>
              <a:rPr lang="en-US" b="1" dirty="0">
                <a:latin typeface="Courier New" pitchFamily="49" charset="0"/>
                <a:cs typeface="Courier New" pitchFamily="49" charset="0"/>
              </a:rPr>
              <a:t>TIMESTAMP WITH LOCAL </a:t>
            </a:r>
            <a:r>
              <a:rPr lang="en-US" b="1" dirty="0" smtClean="0">
                <a:latin typeface="Courier New" pitchFamily="49" charset="0"/>
                <a:cs typeface="Courier New" pitchFamily="49" charset="0"/>
              </a:rPr>
              <a:t>TIMEZONE </a:t>
            </a:r>
            <a:r>
              <a:rPr lang="en-US" dirty="0"/>
              <a:t>it is </a:t>
            </a:r>
            <a:r>
              <a:rPr lang="en-US" dirty="0" smtClean="0"/>
              <a:t>relative.</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18CC025E-D8DE-43E5-B6D2-407F9B5E6ED4}" type="slidenum">
              <a:rPr lang="en-US" smtClean="0"/>
              <a:pPr>
                <a:defRPr/>
              </a:pPr>
              <a:t>28</a:t>
            </a:fld>
            <a:endParaRPr lang="en-US"/>
          </a:p>
        </p:txBody>
      </p:sp>
    </p:spTree>
    <p:extLst>
      <p:ext uri="{BB962C8B-B14F-4D97-AF65-F5344CB8AC3E}">
        <p14:creationId xmlns:p14="http://schemas.microsoft.com/office/powerpoint/2010/main" val="27617215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4" name="Slide Number Placeholder 3"/>
          <p:cNvSpPr>
            <a:spLocks noGrp="1"/>
          </p:cNvSpPr>
          <p:nvPr>
            <p:ph type="sldNum" sz="quarter" idx="10"/>
          </p:nvPr>
        </p:nvSpPr>
        <p:spPr/>
        <p:txBody>
          <a:bodyPr/>
          <a:lstStyle/>
          <a:p>
            <a:pPr>
              <a:defRPr/>
            </a:pPr>
            <a:fld id="{18CC025E-D8DE-43E5-B6D2-407F9B5E6ED4}" type="slidenum">
              <a:rPr lang="en-US" smtClean="0"/>
              <a:pPr>
                <a:defRPr/>
              </a:pPr>
              <a:t>29</a:t>
            </a:fld>
            <a:endParaRPr lang="en-US"/>
          </a:p>
        </p:txBody>
      </p:sp>
      <p:sp>
        <p:nvSpPr>
          <p:cNvPr id="7" name="Content Placeholder 6"/>
          <p:cNvSpPr>
            <a:spLocks noGrp="1"/>
          </p:cNvSpPr>
          <p:nvPr>
            <p:ph idx="1"/>
          </p:nvPr>
        </p:nvSpPr>
        <p:spPr>
          <a:xfrm>
            <a:off x="457200" y="1143001"/>
            <a:ext cx="8305800" cy="1066800"/>
          </a:xfrm>
        </p:spPr>
        <p:txBody>
          <a:bodyPr/>
          <a:lstStyle/>
          <a:p>
            <a:r>
              <a:rPr lang="en-US" dirty="0" smtClean="0"/>
              <a:t>Guess what will happen when we try to enter the values in column C if the data type is as specified by column B. What will be the value if saved?</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693097509"/>
              </p:ext>
            </p:extLst>
          </p:nvPr>
        </p:nvGraphicFramePr>
        <p:xfrm>
          <a:off x="1066800" y="2590800"/>
          <a:ext cx="6248400" cy="1828799"/>
        </p:xfrm>
        <a:graphic>
          <a:graphicData uri="http://schemas.openxmlformats.org/drawingml/2006/table">
            <a:tbl>
              <a:tblPr firstRow="1" bandRow="1">
                <a:tableStyleId>{5C22544A-7EE6-4342-B048-85BDC9FD1C3A}</a:tableStyleId>
              </a:tblPr>
              <a:tblGrid>
                <a:gridCol w="1171575"/>
                <a:gridCol w="2343150"/>
                <a:gridCol w="2733675"/>
              </a:tblGrid>
              <a:tr h="449503">
                <a:tc>
                  <a:txBody>
                    <a:bodyPr/>
                    <a:lstStyle/>
                    <a:p>
                      <a:r>
                        <a:rPr lang="en-US" dirty="0" smtClean="0"/>
                        <a:t>No.</a:t>
                      </a:r>
                      <a:endParaRPr lang="en-US" dirty="0"/>
                    </a:p>
                  </a:txBody>
                  <a:tcPr/>
                </a:tc>
                <a:tc>
                  <a:txBody>
                    <a:bodyPr/>
                    <a:lstStyle/>
                    <a:p>
                      <a:r>
                        <a:rPr lang="en-US" dirty="0" smtClean="0"/>
                        <a:t>Data type</a:t>
                      </a:r>
                      <a:r>
                        <a:rPr lang="en-US" baseline="0" dirty="0" smtClean="0"/>
                        <a:t> </a:t>
                      </a:r>
                      <a:endParaRPr lang="en-US" dirty="0"/>
                    </a:p>
                  </a:txBody>
                  <a:tcPr/>
                </a:tc>
                <a:tc>
                  <a:txBody>
                    <a:bodyPr/>
                    <a:lstStyle/>
                    <a:p>
                      <a:r>
                        <a:rPr lang="en-US" dirty="0" smtClean="0"/>
                        <a:t>Input Value</a:t>
                      </a:r>
                      <a:endParaRPr lang="en-US" dirty="0"/>
                    </a:p>
                  </a:txBody>
                  <a:tcPr/>
                </a:tc>
              </a:tr>
              <a:tr h="449503">
                <a:tc>
                  <a:txBody>
                    <a:bodyPr/>
                    <a:lstStyle/>
                    <a:p>
                      <a:r>
                        <a:rPr lang="en-US" dirty="0" smtClean="0"/>
                        <a:t>1.</a:t>
                      </a:r>
                      <a:endParaRPr lang="en-US" dirty="0"/>
                    </a:p>
                  </a:txBody>
                  <a:tcPr/>
                </a:tc>
                <a:tc>
                  <a:txBody>
                    <a:bodyPr/>
                    <a:lstStyle/>
                    <a:p>
                      <a:r>
                        <a:rPr lang="en-US" dirty="0" smtClean="0"/>
                        <a:t>Date</a:t>
                      </a:r>
                      <a:endParaRPr lang="en-US" dirty="0"/>
                    </a:p>
                  </a:txBody>
                  <a:tcPr/>
                </a:tc>
                <a:tc>
                  <a:txBody>
                    <a:bodyPr/>
                    <a:lstStyle/>
                    <a:p>
                      <a:r>
                        <a:rPr lang="en-US" dirty="0" smtClean="0"/>
                        <a:t>09-JUNE-2013</a:t>
                      </a:r>
                      <a:endParaRPr lang="en-US" dirty="0"/>
                    </a:p>
                  </a:txBody>
                  <a:tcPr/>
                </a:tc>
              </a:tr>
              <a:tr h="486448">
                <a:tc>
                  <a:txBody>
                    <a:bodyPr/>
                    <a:lstStyle/>
                    <a:p>
                      <a:r>
                        <a:rPr lang="en-US" dirty="0" smtClean="0"/>
                        <a:t>2.</a:t>
                      </a:r>
                      <a:endParaRPr lang="en-US" dirty="0"/>
                    </a:p>
                  </a:txBody>
                  <a:tcPr/>
                </a:tc>
                <a:tc>
                  <a:txBody>
                    <a:bodyPr/>
                    <a:lstStyle/>
                    <a:p>
                      <a:r>
                        <a:rPr lang="en-US" dirty="0" smtClean="0"/>
                        <a:t>Date</a:t>
                      </a:r>
                      <a:endParaRPr lang="en-US" dirty="0"/>
                    </a:p>
                  </a:txBody>
                  <a:tcPr/>
                </a:tc>
                <a:tc>
                  <a:txBody>
                    <a:bodyPr/>
                    <a:lstStyle/>
                    <a:p>
                      <a:r>
                        <a:rPr lang="en-US" dirty="0" smtClean="0"/>
                        <a:t>210913</a:t>
                      </a:r>
                      <a:endParaRPr lang="en-US" dirty="0"/>
                    </a:p>
                  </a:txBody>
                  <a:tcPr/>
                </a:tc>
              </a:tr>
              <a:tr h="443345">
                <a:tc>
                  <a:txBody>
                    <a:bodyPr/>
                    <a:lstStyle/>
                    <a:p>
                      <a:r>
                        <a:rPr lang="en-US" dirty="0" smtClean="0"/>
                        <a:t>3.</a:t>
                      </a:r>
                      <a:endParaRPr lang="en-US" dirty="0"/>
                    </a:p>
                  </a:txBody>
                  <a:tcPr/>
                </a:tc>
                <a:tc>
                  <a:txBody>
                    <a:bodyPr/>
                    <a:lstStyle/>
                    <a:p>
                      <a:r>
                        <a:rPr lang="en-US" dirty="0" smtClean="0"/>
                        <a:t>Date</a:t>
                      </a:r>
                      <a:endParaRPr lang="en-US" dirty="0"/>
                    </a:p>
                  </a:txBody>
                  <a:tcPr/>
                </a:tc>
                <a:tc>
                  <a:txBody>
                    <a:bodyPr/>
                    <a:lstStyle/>
                    <a:p>
                      <a:r>
                        <a:rPr lang="en-US" dirty="0" smtClean="0"/>
                        <a:t>09/05/2012</a:t>
                      </a:r>
                      <a:endParaRPr lang="en-US" dirty="0"/>
                    </a:p>
                  </a:txBody>
                  <a:tcPr/>
                </a:tc>
              </a:tr>
            </a:tbl>
          </a:graphicData>
        </a:graphic>
      </p:graphicFrame>
    </p:spTree>
    <p:extLst>
      <p:ext uri="{BB962C8B-B14F-4D97-AF65-F5344CB8AC3E}">
        <p14:creationId xmlns:p14="http://schemas.microsoft.com/office/powerpoint/2010/main" val="17537637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basics</a:t>
            </a:r>
            <a:endParaRPr lang="en-US" dirty="0"/>
          </a:p>
        </p:txBody>
      </p:sp>
      <p:sp>
        <p:nvSpPr>
          <p:cNvPr id="3" name="Content Placeholder 2"/>
          <p:cNvSpPr>
            <a:spLocks noGrp="1"/>
          </p:cNvSpPr>
          <p:nvPr>
            <p:ph idx="1"/>
          </p:nvPr>
        </p:nvSpPr>
        <p:spPr>
          <a:xfrm>
            <a:off x="457200" y="990600"/>
            <a:ext cx="8534400" cy="5638800"/>
          </a:xfrm>
        </p:spPr>
        <p:txBody>
          <a:bodyPr/>
          <a:lstStyle/>
          <a:p>
            <a:r>
              <a:rPr lang="en-US" dirty="0" smtClean="0"/>
              <a:t>Tables are identified by a unique name.</a:t>
            </a:r>
          </a:p>
          <a:p>
            <a:r>
              <a:rPr lang="en-US" dirty="0" smtClean="0"/>
              <a:t>They have of columns and rows.</a:t>
            </a:r>
          </a:p>
          <a:p>
            <a:r>
              <a:rPr lang="en-US" dirty="0" smtClean="0"/>
              <a:t>Each column has a name and contain data of a single type.</a:t>
            </a:r>
          </a:p>
          <a:p>
            <a:r>
              <a:rPr lang="en-US" dirty="0" smtClean="0"/>
              <a:t>A rows is a record of data in the columns of to a single entity.</a:t>
            </a:r>
          </a:p>
          <a:p>
            <a:pPr marL="0" indent="0">
              <a:buNone/>
            </a:pPr>
            <a:r>
              <a:rPr lang="en-US" dirty="0" smtClean="0"/>
              <a:t>  Let us consider a sample table called “region”</a:t>
            </a:r>
            <a:endParaRPr lang="en-US" dirty="0"/>
          </a:p>
          <a:p>
            <a:endParaRPr lang="en-US" dirty="0" smtClean="0"/>
          </a:p>
          <a:p>
            <a:endParaRPr lang="en-US" dirty="0"/>
          </a:p>
          <a:p>
            <a:endParaRPr lang="en-US" dirty="0" smtClean="0"/>
          </a:p>
          <a:p>
            <a:endParaRPr lang="en-US" dirty="0"/>
          </a:p>
          <a:p>
            <a:pPr marL="0" indent="0">
              <a:buNone/>
            </a:pPr>
            <a:r>
              <a:rPr lang="en-US" dirty="0" smtClean="0"/>
              <a:t>The </a:t>
            </a:r>
            <a:r>
              <a:rPr lang="en-US" dirty="0"/>
              <a:t>above table contains 4 rows and </a:t>
            </a:r>
            <a:r>
              <a:rPr lang="en-US" dirty="0" smtClean="0"/>
              <a:t>3 </a:t>
            </a:r>
            <a:r>
              <a:rPr lang="en-US" dirty="0"/>
              <a:t>columns namely </a:t>
            </a:r>
            <a:r>
              <a:rPr lang="en-US" dirty="0" err="1" smtClean="0"/>
              <a:t>regid</a:t>
            </a:r>
            <a:r>
              <a:rPr lang="en-US" dirty="0"/>
              <a:t>, </a:t>
            </a:r>
            <a:r>
              <a:rPr lang="en-US" dirty="0" smtClean="0"/>
              <a:t>name</a:t>
            </a:r>
            <a:r>
              <a:rPr lang="en-US" dirty="0"/>
              <a:t>, </a:t>
            </a:r>
            <a:r>
              <a:rPr lang="en-US" dirty="0" smtClean="0"/>
              <a:t>state.</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18CC025E-D8DE-43E5-B6D2-407F9B5E6ED4}" type="slidenum">
              <a:rPr lang="en-US" smtClean="0"/>
              <a:pPr>
                <a:defRPr/>
              </a:pPr>
              <a:t>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64746852"/>
              </p:ext>
            </p:extLst>
          </p:nvPr>
        </p:nvGraphicFramePr>
        <p:xfrm>
          <a:off x="1143000" y="3581400"/>
          <a:ext cx="4953000" cy="1828800"/>
        </p:xfrm>
        <a:graphic>
          <a:graphicData uri="http://schemas.openxmlformats.org/drawingml/2006/table">
            <a:tbl>
              <a:tblPr firstRow="1" bandRow="1">
                <a:tableStyleId>{5C22544A-7EE6-4342-B048-85BDC9FD1C3A}</a:tableStyleId>
              </a:tblPr>
              <a:tblGrid>
                <a:gridCol w="1651000"/>
                <a:gridCol w="1651000"/>
                <a:gridCol w="1651000"/>
              </a:tblGrid>
              <a:tr h="332509">
                <a:tc>
                  <a:txBody>
                    <a:bodyPr/>
                    <a:lstStyle/>
                    <a:p>
                      <a:r>
                        <a:rPr lang="en-US" dirty="0" err="1" smtClean="0">
                          <a:solidFill>
                            <a:schemeClr val="tx1"/>
                          </a:solidFill>
                        </a:rPr>
                        <a:t>RegID</a:t>
                      </a:r>
                      <a:endParaRPr lang="en-US" dirty="0">
                        <a:solidFill>
                          <a:schemeClr val="tx1"/>
                        </a:solidFill>
                      </a:endParaRPr>
                    </a:p>
                  </a:txBody>
                  <a:tcPr/>
                </a:tc>
                <a:tc>
                  <a:txBody>
                    <a:bodyPr/>
                    <a:lstStyle/>
                    <a:p>
                      <a:r>
                        <a:rPr lang="en-US" dirty="0" smtClean="0">
                          <a:solidFill>
                            <a:schemeClr val="tx1"/>
                          </a:solidFill>
                        </a:rPr>
                        <a:t>Name</a:t>
                      </a:r>
                      <a:endParaRPr lang="en-US" dirty="0">
                        <a:solidFill>
                          <a:schemeClr val="tx1"/>
                        </a:solidFill>
                      </a:endParaRPr>
                    </a:p>
                  </a:txBody>
                  <a:tcPr/>
                </a:tc>
                <a:tc>
                  <a:txBody>
                    <a:bodyPr/>
                    <a:lstStyle/>
                    <a:p>
                      <a:r>
                        <a:rPr lang="en-US" dirty="0" smtClean="0">
                          <a:solidFill>
                            <a:schemeClr val="tx1"/>
                          </a:solidFill>
                        </a:rPr>
                        <a:t>State</a:t>
                      </a:r>
                      <a:endParaRPr lang="en-US" dirty="0">
                        <a:solidFill>
                          <a:schemeClr val="tx1"/>
                        </a:solidFill>
                      </a:endParaRPr>
                    </a:p>
                  </a:txBody>
                  <a:tcPr/>
                </a:tc>
              </a:tr>
              <a:tr h="337127">
                <a:tc>
                  <a:txBody>
                    <a:bodyPr/>
                    <a:lstStyle/>
                    <a:p>
                      <a:r>
                        <a:rPr lang="en-US" dirty="0" smtClean="0"/>
                        <a:t>11</a:t>
                      </a:r>
                      <a:endParaRPr lang="en-US" dirty="0"/>
                    </a:p>
                  </a:txBody>
                  <a:tcPr/>
                </a:tc>
                <a:tc>
                  <a:txBody>
                    <a:bodyPr/>
                    <a:lstStyle/>
                    <a:p>
                      <a:r>
                        <a:rPr lang="en-US" dirty="0" smtClean="0"/>
                        <a:t>Noida</a:t>
                      </a:r>
                      <a:endParaRPr lang="en-US" dirty="0"/>
                    </a:p>
                  </a:txBody>
                  <a:tcPr/>
                </a:tc>
                <a:tc>
                  <a:txBody>
                    <a:bodyPr/>
                    <a:lstStyle/>
                    <a:p>
                      <a:r>
                        <a:rPr lang="en-US" dirty="0" smtClean="0"/>
                        <a:t>UP</a:t>
                      </a:r>
                      <a:endParaRPr lang="en-US" dirty="0"/>
                    </a:p>
                  </a:txBody>
                  <a:tcPr/>
                </a:tc>
              </a:tr>
              <a:tr h="337127">
                <a:tc>
                  <a:txBody>
                    <a:bodyPr/>
                    <a:lstStyle/>
                    <a:p>
                      <a:r>
                        <a:rPr lang="en-US" dirty="0" smtClean="0"/>
                        <a:t>22</a:t>
                      </a:r>
                      <a:endParaRPr lang="en-US" dirty="0"/>
                    </a:p>
                  </a:txBody>
                  <a:tcPr/>
                </a:tc>
                <a:tc>
                  <a:txBody>
                    <a:bodyPr/>
                    <a:lstStyle/>
                    <a:p>
                      <a:r>
                        <a:rPr lang="en-US" dirty="0" smtClean="0"/>
                        <a:t>Mumbai</a:t>
                      </a:r>
                      <a:endParaRPr lang="en-US" dirty="0"/>
                    </a:p>
                  </a:txBody>
                  <a:tcPr/>
                </a:tc>
                <a:tc>
                  <a:txBody>
                    <a:bodyPr/>
                    <a:lstStyle/>
                    <a:p>
                      <a:r>
                        <a:rPr lang="en-US" dirty="0" smtClean="0"/>
                        <a:t>MH</a:t>
                      </a:r>
                      <a:endParaRPr lang="en-US" dirty="0"/>
                    </a:p>
                  </a:txBody>
                  <a:tcPr/>
                </a:tc>
              </a:tr>
              <a:tr h="337127">
                <a:tc>
                  <a:txBody>
                    <a:bodyPr/>
                    <a:lstStyle/>
                    <a:p>
                      <a:r>
                        <a:rPr lang="en-US" dirty="0" smtClean="0"/>
                        <a:t>33</a:t>
                      </a:r>
                      <a:endParaRPr lang="en-US" dirty="0"/>
                    </a:p>
                  </a:txBody>
                  <a:tcPr/>
                </a:tc>
                <a:tc>
                  <a:txBody>
                    <a:bodyPr/>
                    <a:lstStyle/>
                    <a:p>
                      <a:r>
                        <a:rPr lang="en-US" dirty="0" smtClean="0"/>
                        <a:t>Kolkata</a:t>
                      </a:r>
                      <a:endParaRPr lang="en-US" dirty="0"/>
                    </a:p>
                  </a:txBody>
                  <a:tcPr/>
                </a:tc>
                <a:tc>
                  <a:txBody>
                    <a:bodyPr/>
                    <a:lstStyle/>
                    <a:p>
                      <a:r>
                        <a:rPr lang="en-US" dirty="0" smtClean="0"/>
                        <a:t>WB</a:t>
                      </a:r>
                      <a:endParaRPr lang="en-US" dirty="0"/>
                    </a:p>
                  </a:txBody>
                  <a:tcPr/>
                </a:tc>
              </a:tr>
              <a:tr h="332509">
                <a:tc>
                  <a:txBody>
                    <a:bodyPr/>
                    <a:lstStyle/>
                    <a:p>
                      <a:r>
                        <a:rPr lang="en-US" dirty="0" smtClean="0"/>
                        <a:t>44</a:t>
                      </a:r>
                      <a:endParaRPr lang="en-US" dirty="0"/>
                    </a:p>
                  </a:txBody>
                  <a:tcPr/>
                </a:tc>
                <a:tc>
                  <a:txBody>
                    <a:bodyPr/>
                    <a:lstStyle/>
                    <a:p>
                      <a:r>
                        <a:rPr lang="en-US" dirty="0" smtClean="0"/>
                        <a:t>Chennai</a:t>
                      </a:r>
                      <a:endParaRPr lang="en-US" dirty="0"/>
                    </a:p>
                  </a:txBody>
                  <a:tcPr/>
                </a:tc>
                <a:tc>
                  <a:txBody>
                    <a:bodyPr/>
                    <a:lstStyle/>
                    <a:p>
                      <a:r>
                        <a:rPr lang="en-US" dirty="0" smtClean="0"/>
                        <a:t>TN</a:t>
                      </a:r>
                      <a:endParaRPr lang="en-US" dirty="0"/>
                    </a:p>
                  </a:txBody>
                  <a:tcPr/>
                </a:tc>
              </a:tr>
            </a:tbl>
          </a:graphicData>
        </a:graphic>
      </p:graphicFrame>
    </p:spTree>
    <p:extLst>
      <p:ext uri="{BB962C8B-B14F-4D97-AF65-F5344CB8AC3E}">
        <p14:creationId xmlns:p14="http://schemas.microsoft.com/office/powerpoint/2010/main" val="36758345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304800" y="1066799"/>
            <a:ext cx="8229600" cy="685800"/>
          </a:xfrm>
        </p:spPr>
        <p:txBody>
          <a:bodyPr/>
          <a:lstStyle/>
          <a:p>
            <a:r>
              <a:rPr lang="en-US" dirty="0" smtClean="0"/>
              <a:t>Make sure that you have Student table with following data:</a:t>
            </a:r>
          </a:p>
          <a:p>
            <a:endParaRPr lang="en-US" dirty="0"/>
          </a:p>
        </p:txBody>
      </p:sp>
      <p:sp>
        <p:nvSpPr>
          <p:cNvPr id="4" name="Slide Number Placeholder 3"/>
          <p:cNvSpPr>
            <a:spLocks noGrp="1"/>
          </p:cNvSpPr>
          <p:nvPr>
            <p:ph type="sldNum" sz="quarter" idx="10"/>
          </p:nvPr>
        </p:nvSpPr>
        <p:spPr/>
        <p:txBody>
          <a:bodyPr/>
          <a:lstStyle/>
          <a:p>
            <a:pPr>
              <a:defRPr/>
            </a:pPr>
            <a:fld id="{18CC025E-D8DE-43E5-B6D2-407F9B5E6ED4}" type="slidenum">
              <a:rPr lang="en-US" smtClean="0"/>
              <a:pPr>
                <a:defRPr/>
              </a:pPr>
              <a:t>30</a:t>
            </a:fld>
            <a:endParaRPr lang="en-US"/>
          </a:p>
        </p:txBody>
      </p:sp>
      <p:sp>
        <p:nvSpPr>
          <p:cNvPr id="6" name="TextBox 5"/>
          <p:cNvSpPr txBox="1"/>
          <p:nvPr/>
        </p:nvSpPr>
        <p:spPr>
          <a:xfrm>
            <a:off x="600075" y="3802973"/>
            <a:ext cx="7981950" cy="2677656"/>
          </a:xfrm>
          <a:prstGeom prst="rect">
            <a:avLst/>
          </a:prstGeom>
          <a:noFill/>
        </p:spPr>
        <p:txBody>
          <a:bodyPr wrap="square" rtlCol="0">
            <a:spAutoFit/>
          </a:bodyPr>
          <a:lstStyle/>
          <a:p>
            <a:pPr marL="285750" indent="-285750">
              <a:lnSpc>
                <a:spcPct val="120000"/>
              </a:lnSpc>
              <a:buClr>
                <a:schemeClr val="accent2"/>
              </a:buClr>
              <a:buFont typeface="Wingdings" pitchFamily="2" charset="2"/>
              <a:buChar char="§"/>
            </a:pPr>
            <a:r>
              <a:rPr lang="en-US" sz="2000" dirty="0">
                <a:solidFill>
                  <a:srgbClr val="5F5F5F"/>
                </a:solidFill>
                <a:latin typeface="+mn-lt"/>
                <a:cs typeface="+mn-cs"/>
              </a:rPr>
              <a:t>Write query to </a:t>
            </a:r>
            <a:endParaRPr lang="en-US" sz="2000" dirty="0" smtClean="0">
              <a:solidFill>
                <a:srgbClr val="5F5F5F"/>
              </a:solidFill>
              <a:latin typeface="+mn-lt"/>
              <a:cs typeface="+mn-cs"/>
            </a:endParaRPr>
          </a:p>
          <a:p>
            <a:pPr marL="742950" lvl="1" indent="-285750">
              <a:lnSpc>
                <a:spcPct val="120000"/>
              </a:lnSpc>
              <a:buClr>
                <a:schemeClr val="accent2"/>
              </a:buClr>
              <a:buFont typeface="Wingdings" pitchFamily="2" charset="2"/>
              <a:buChar char="§"/>
            </a:pPr>
            <a:r>
              <a:rPr lang="en-US" sz="2000" dirty="0" smtClean="0">
                <a:solidFill>
                  <a:srgbClr val="5F5F5F"/>
                </a:solidFill>
                <a:latin typeface="+mn-lt"/>
                <a:cs typeface="+mn-cs"/>
              </a:rPr>
              <a:t>get the names </a:t>
            </a:r>
            <a:r>
              <a:rPr lang="en-US" sz="2000" dirty="0">
                <a:solidFill>
                  <a:srgbClr val="5F5F5F"/>
                </a:solidFill>
                <a:latin typeface="+mn-lt"/>
                <a:cs typeface="+mn-cs"/>
              </a:rPr>
              <a:t>of </a:t>
            </a:r>
            <a:r>
              <a:rPr lang="en-US" sz="2000" dirty="0" smtClean="0">
                <a:solidFill>
                  <a:srgbClr val="5F5F5F"/>
                </a:solidFill>
                <a:latin typeface="+mn-lt"/>
                <a:cs typeface="+mn-cs"/>
              </a:rPr>
              <a:t>student </a:t>
            </a:r>
            <a:r>
              <a:rPr lang="en-US" sz="2000" dirty="0">
                <a:solidFill>
                  <a:srgbClr val="5F5F5F"/>
                </a:solidFill>
                <a:latin typeface="+mn-lt"/>
                <a:cs typeface="+mn-cs"/>
              </a:rPr>
              <a:t>who enrolled </a:t>
            </a:r>
            <a:r>
              <a:rPr lang="en-US" sz="2000" dirty="0" smtClean="0">
                <a:solidFill>
                  <a:srgbClr val="5F5F5F"/>
                </a:solidFill>
                <a:latin typeface="+mn-lt"/>
                <a:cs typeface="+mn-cs"/>
              </a:rPr>
              <a:t>in the month of February (don’t use any oracle functions)</a:t>
            </a:r>
          </a:p>
          <a:p>
            <a:pPr marL="742950" lvl="1" indent="-285750">
              <a:lnSpc>
                <a:spcPct val="120000"/>
              </a:lnSpc>
              <a:buClr>
                <a:schemeClr val="accent2"/>
              </a:buClr>
              <a:buFont typeface="Wingdings" pitchFamily="2" charset="2"/>
              <a:buChar char="§"/>
            </a:pPr>
            <a:r>
              <a:rPr lang="en-US" sz="2000" dirty="0" smtClean="0">
                <a:solidFill>
                  <a:srgbClr val="5F5F5F"/>
                </a:solidFill>
                <a:latin typeface="+mn-lt"/>
                <a:cs typeface="+mn-cs"/>
              </a:rPr>
              <a:t>get the name and enroll dates of the student whose id is not 5.</a:t>
            </a:r>
          </a:p>
          <a:p>
            <a:pPr marL="742950" lvl="1" indent="-285750">
              <a:lnSpc>
                <a:spcPct val="120000"/>
              </a:lnSpc>
              <a:buClr>
                <a:schemeClr val="accent2"/>
              </a:buClr>
              <a:buFont typeface="Wingdings" pitchFamily="2" charset="2"/>
              <a:buChar char="§"/>
            </a:pPr>
            <a:r>
              <a:rPr lang="en-US" sz="2000" dirty="0" smtClean="0">
                <a:solidFill>
                  <a:srgbClr val="5F5F5F"/>
                </a:solidFill>
                <a:latin typeface="+mn-lt"/>
                <a:cs typeface="+mn-cs"/>
              </a:rPr>
              <a:t>Get the dates when the ORL batches where conducted this year.</a:t>
            </a:r>
          </a:p>
          <a:p>
            <a:pPr lvl="2" algn="r">
              <a:lnSpc>
                <a:spcPct val="120000"/>
              </a:lnSpc>
              <a:buClr>
                <a:schemeClr val="accent2"/>
              </a:buClr>
            </a:pPr>
            <a:r>
              <a:rPr lang="en-US" sz="2000" dirty="0" smtClean="0">
                <a:solidFill>
                  <a:srgbClr val="5F5F5F"/>
                </a:solidFill>
                <a:latin typeface="+mn-lt"/>
                <a:cs typeface="+mn-cs"/>
              </a:rPr>
              <a:t>(15 </a:t>
            </a:r>
            <a:r>
              <a:rPr lang="en-US" sz="2000" dirty="0" err="1" smtClean="0">
                <a:solidFill>
                  <a:srgbClr val="5F5F5F"/>
                </a:solidFill>
                <a:latin typeface="+mn-lt"/>
                <a:cs typeface="+mn-cs"/>
              </a:rPr>
              <a:t>mins</a:t>
            </a:r>
            <a:r>
              <a:rPr lang="en-US" sz="2000" dirty="0" smtClean="0">
                <a:solidFill>
                  <a:srgbClr val="5F5F5F"/>
                </a:solidFill>
                <a:latin typeface="+mn-lt"/>
                <a:cs typeface="+mn-cs"/>
              </a:rPr>
              <a:t>)</a:t>
            </a:r>
            <a:endParaRPr lang="en-US" dirty="0"/>
          </a:p>
        </p:txBody>
      </p:sp>
      <p:sp>
        <p:nvSpPr>
          <p:cNvPr id="7" name="Rectangle 6"/>
          <p:cNvSpPr/>
          <p:nvPr/>
        </p:nvSpPr>
        <p:spPr>
          <a:xfrm>
            <a:off x="819150" y="1752598"/>
            <a:ext cx="7162800" cy="2031325"/>
          </a:xfrm>
          <a:prstGeom prst="rect">
            <a:avLst/>
          </a:prstGeom>
        </p:spPr>
        <p:txBody>
          <a:bodyPr wrap="square">
            <a:spAutoFit/>
          </a:bodyPr>
          <a:lstStyle/>
          <a:p>
            <a:r>
              <a:rPr lang="en-US" dirty="0"/>
              <a:t> </a:t>
            </a:r>
            <a:r>
              <a:rPr lang="en-US" dirty="0">
                <a:latin typeface="Courier New" pitchFamily="49" charset="0"/>
                <a:cs typeface="Courier New" pitchFamily="49" charset="0"/>
              </a:rPr>
              <a:t>ID </a:t>
            </a:r>
            <a:r>
              <a:rPr lang="en-US" dirty="0" smtClean="0">
                <a:latin typeface="Courier New" pitchFamily="49" charset="0"/>
                <a:cs typeface="Courier New" pitchFamily="49" charset="0"/>
              </a:rPr>
              <a:t> NAME                 </a:t>
            </a:r>
            <a:r>
              <a:rPr lang="en-US" dirty="0">
                <a:latin typeface="Courier New" pitchFamily="49" charset="0"/>
                <a:cs typeface="Courier New" pitchFamily="49" charset="0"/>
              </a:rPr>
              <a:t>ENROLL_DA BAT</a:t>
            </a:r>
          </a:p>
          <a:p>
            <a:r>
              <a:rPr lang="en-US" dirty="0" smtClean="0">
                <a:latin typeface="Courier New" pitchFamily="49" charset="0"/>
                <a:cs typeface="Courier New" pitchFamily="49" charset="0"/>
              </a:rPr>
              <a:t>--- </a:t>
            </a:r>
            <a:r>
              <a:rPr lang="en-US" dirty="0">
                <a:latin typeface="Courier New" pitchFamily="49" charset="0"/>
                <a:cs typeface="Courier New" pitchFamily="49" charset="0"/>
              </a:rPr>
              <a:t>-------------------- --------- ---</a:t>
            </a:r>
          </a:p>
          <a:p>
            <a:r>
              <a:rPr lang="en-US" dirty="0" smtClean="0">
                <a:latin typeface="Courier New" pitchFamily="49" charset="0"/>
                <a:cs typeface="Courier New" pitchFamily="49" charset="0"/>
              </a:rPr>
              <a:t>1   </a:t>
            </a:r>
            <a:r>
              <a:rPr lang="en-US" dirty="0" err="1" smtClean="0">
                <a:latin typeface="Courier New" pitchFamily="49" charset="0"/>
                <a:cs typeface="Courier New" pitchFamily="49" charset="0"/>
              </a:rPr>
              <a:t>Harini</a:t>
            </a:r>
            <a:r>
              <a:rPr lang="en-US" dirty="0" smtClean="0">
                <a:latin typeface="Courier New" pitchFamily="49" charset="0"/>
                <a:cs typeface="Courier New" pitchFamily="49" charset="0"/>
              </a:rPr>
              <a:t>               </a:t>
            </a:r>
            <a:r>
              <a:rPr lang="en-US" dirty="0">
                <a:latin typeface="Courier New" pitchFamily="49" charset="0"/>
                <a:cs typeface="Courier New" pitchFamily="49" charset="0"/>
              </a:rPr>
              <a:t>10-JAN-13 JEE</a:t>
            </a:r>
          </a:p>
          <a:p>
            <a:r>
              <a:rPr lang="en-US" dirty="0" smtClean="0">
                <a:latin typeface="Courier New" pitchFamily="49" charset="0"/>
                <a:cs typeface="Courier New" pitchFamily="49" charset="0"/>
              </a:rPr>
              <a:t>2   </a:t>
            </a:r>
            <a:r>
              <a:rPr lang="en-US" dirty="0" err="1" smtClean="0">
                <a:latin typeface="Courier New" pitchFamily="49" charset="0"/>
                <a:cs typeface="Courier New" pitchFamily="49" charset="0"/>
              </a:rPr>
              <a:t>Ramani</a:t>
            </a:r>
            <a:r>
              <a:rPr lang="en-US" dirty="0" smtClean="0">
                <a:latin typeface="Courier New" pitchFamily="49" charset="0"/>
                <a:cs typeface="Courier New" pitchFamily="49" charset="0"/>
              </a:rPr>
              <a:t>               </a:t>
            </a:r>
            <a:r>
              <a:rPr lang="en-US" dirty="0">
                <a:latin typeface="Courier New" pitchFamily="49" charset="0"/>
                <a:cs typeface="Courier New" pitchFamily="49" charset="0"/>
              </a:rPr>
              <a:t>10-JAN-13 JEE</a:t>
            </a:r>
          </a:p>
          <a:p>
            <a:r>
              <a:rPr lang="en-US" dirty="0" smtClean="0">
                <a:latin typeface="Courier New" pitchFamily="49" charset="0"/>
                <a:cs typeface="Courier New" pitchFamily="49" charset="0"/>
              </a:rPr>
              <a:t>3   Ganga                </a:t>
            </a:r>
            <a:r>
              <a:rPr lang="en-US" dirty="0">
                <a:latin typeface="Courier New" pitchFamily="49" charset="0"/>
                <a:cs typeface="Courier New" pitchFamily="49" charset="0"/>
              </a:rPr>
              <a:t>10-FEB-13 C++</a:t>
            </a:r>
          </a:p>
          <a:p>
            <a:r>
              <a:rPr lang="en-US" dirty="0" smtClean="0">
                <a:latin typeface="Courier New" pitchFamily="49" charset="0"/>
                <a:cs typeface="Courier New" pitchFamily="49" charset="0"/>
              </a:rPr>
              <a:t>4   Mohan                </a:t>
            </a:r>
            <a:r>
              <a:rPr lang="en-US" dirty="0">
                <a:latin typeface="Courier New" pitchFamily="49" charset="0"/>
                <a:cs typeface="Courier New" pitchFamily="49" charset="0"/>
              </a:rPr>
              <a:t>10-FEB-13 ORL</a:t>
            </a:r>
          </a:p>
          <a:p>
            <a:r>
              <a:rPr lang="en-US" dirty="0" smtClean="0">
                <a:latin typeface="Courier New" pitchFamily="49" charset="0"/>
                <a:cs typeface="Courier New" pitchFamily="49" charset="0"/>
              </a:rPr>
              <a:t>5   Mohan                </a:t>
            </a:r>
            <a:r>
              <a:rPr lang="en-US" dirty="0">
                <a:latin typeface="Courier New" pitchFamily="49" charset="0"/>
                <a:cs typeface="Courier New" pitchFamily="49" charset="0"/>
              </a:rPr>
              <a:t>10-MAR-13 ORL</a:t>
            </a:r>
          </a:p>
        </p:txBody>
      </p:sp>
    </p:spTree>
    <p:extLst>
      <p:ext uri="{BB962C8B-B14F-4D97-AF65-F5344CB8AC3E}">
        <p14:creationId xmlns:p14="http://schemas.microsoft.com/office/powerpoint/2010/main" val="8669001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ROWID </a:t>
            </a:r>
            <a:r>
              <a:rPr lang="en-US" dirty="0" err="1" smtClean="0"/>
              <a:t>Datatype</a:t>
            </a:r>
            <a:endParaRPr lang="en-US" dirty="0"/>
          </a:p>
        </p:txBody>
      </p:sp>
      <p:sp>
        <p:nvSpPr>
          <p:cNvPr id="3" name="Content Placeholder 2"/>
          <p:cNvSpPr>
            <a:spLocks noGrp="1"/>
          </p:cNvSpPr>
          <p:nvPr>
            <p:ph idx="1"/>
          </p:nvPr>
        </p:nvSpPr>
        <p:spPr>
          <a:xfrm>
            <a:off x="228600" y="1105943"/>
            <a:ext cx="8610600" cy="5059363"/>
          </a:xfrm>
        </p:spPr>
        <p:txBody>
          <a:bodyPr/>
          <a:lstStyle/>
          <a:p>
            <a:pPr>
              <a:lnSpc>
                <a:spcPct val="120000"/>
              </a:lnSpc>
            </a:pPr>
            <a:r>
              <a:rPr lang="en-US" b="1" dirty="0">
                <a:latin typeface="Courier New" pitchFamily="49" charset="0"/>
                <a:cs typeface="Courier New" pitchFamily="49" charset="0"/>
              </a:rPr>
              <a:t>ROWID</a:t>
            </a:r>
            <a:r>
              <a:rPr lang="en-US" sz="2000" dirty="0" smtClean="0"/>
              <a:t> is used by oracle to </a:t>
            </a:r>
            <a:r>
              <a:rPr lang="en-US" sz="2000" dirty="0"/>
              <a:t>store the address </a:t>
            </a:r>
            <a:r>
              <a:rPr lang="en-US" sz="2000" dirty="0" smtClean="0"/>
              <a:t>of </a:t>
            </a:r>
            <a:r>
              <a:rPr lang="en-US" sz="2000" dirty="0"/>
              <a:t>every row in the </a:t>
            </a:r>
            <a:r>
              <a:rPr lang="en-US" sz="2000" dirty="0" smtClean="0"/>
              <a:t>database.</a:t>
            </a:r>
          </a:p>
          <a:p>
            <a:pPr>
              <a:lnSpc>
                <a:spcPct val="120000"/>
              </a:lnSpc>
            </a:pPr>
            <a:r>
              <a:rPr lang="en-US" sz="2000" dirty="0" smtClean="0"/>
              <a:t>Every table that is created automatically contains a pseudo-column column called </a:t>
            </a:r>
            <a:r>
              <a:rPr lang="en-US" sz="2000" b="1" dirty="0">
                <a:latin typeface="Courier New" pitchFamily="49" charset="0"/>
                <a:cs typeface="Courier New" pitchFamily="49" charset="0"/>
              </a:rPr>
              <a:t>ROWID</a:t>
            </a:r>
            <a:r>
              <a:rPr lang="en-US" sz="2000" b="1" dirty="0"/>
              <a:t> </a:t>
            </a:r>
            <a:endParaRPr lang="en-US" b="1" dirty="0"/>
          </a:p>
          <a:p>
            <a:pPr>
              <a:lnSpc>
                <a:spcPct val="120000"/>
              </a:lnSpc>
            </a:pPr>
            <a:r>
              <a:rPr lang="en-US" sz="2000" dirty="0" smtClean="0"/>
              <a:t>Note that </a:t>
            </a:r>
            <a:r>
              <a:rPr lang="en-US" b="1" dirty="0">
                <a:latin typeface="Courier New" pitchFamily="49" charset="0"/>
                <a:cs typeface="Courier New" pitchFamily="49" charset="0"/>
              </a:rPr>
              <a:t>SELECT * </a:t>
            </a:r>
            <a:r>
              <a:rPr lang="en-US" sz="2000" dirty="0" smtClean="0"/>
              <a:t>does not retrieve this column.</a:t>
            </a:r>
          </a:p>
          <a:p>
            <a:pPr>
              <a:lnSpc>
                <a:spcPct val="120000"/>
              </a:lnSpc>
            </a:pPr>
            <a:r>
              <a:rPr lang="en-US" dirty="0" smtClean="0"/>
              <a:t>To get </a:t>
            </a:r>
            <a:r>
              <a:rPr lang="en-US" b="1" dirty="0">
                <a:latin typeface="Courier New" pitchFamily="49" charset="0"/>
                <a:cs typeface="Courier New" pitchFamily="49" charset="0"/>
              </a:rPr>
              <a:t>ROWID</a:t>
            </a:r>
            <a:r>
              <a:rPr lang="en-US" b="1" dirty="0"/>
              <a:t> </a:t>
            </a:r>
            <a:r>
              <a:rPr lang="en-US" dirty="0"/>
              <a:t>, it must be </a:t>
            </a:r>
            <a:r>
              <a:rPr lang="en-US" dirty="0" smtClean="0"/>
              <a:t>explicitly specified in the </a:t>
            </a:r>
            <a:r>
              <a:rPr lang="en-US" b="1" dirty="0">
                <a:latin typeface="Courier New" pitchFamily="49" charset="0"/>
                <a:cs typeface="Courier New" pitchFamily="49" charset="0"/>
              </a:rPr>
              <a:t>SELECT</a:t>
            </a:r>
            <a:r>
              <a:rPr lang="en-US" dirty="0" smtClean="0"/>
              <a:t> clause.</a:t>
            </a:r>
          </a:p>
          <a:p>
            <a:pPr>
              <a:lnSpc>
                <a:spcPct val="120000"/>
              </a:lnSpc>
            </a:pPr>
            <a:r>
              <a:rPr lang="en-US" b="1" dirty="0" smtClean="0">
                <a:latin typeface="Courier New" pitchFamily="49" charset="0"/>
                <a:cs typeface="Courier New" pitchFamily="49" charset="0"/>
              </a:rPr>
              <a:t>ROWID </a:t>
            </a:r>
            <a:r>
              <a:rPr lang="en-US" dirty="0"/>
              <a:t>is fastest way to retrieve a </a:t>
            </a:r>
            <a:r>
              <a:rPr lang="en-US" dirty="0" smtClean="0"/>
              <a:t>record.</a:t>
            </a:r>
            <a:endParaRPr lang="en-US" dirty="0"/>
          </a:p>
          <a:p>
            <a:pPr>
              <a:lnSpc>
                <a:spcPct val="120000"/>
              </a:lnSpc>
            </a:pPr>
            <a:r>
              <a:rPr lang="en-US" sz="2000" dirty="0" smtClean="0"/>
              <a:t>Example:</a:t>
            </a:r>
          </a:p>
          <a:p>
            <a:pPr marL="457200" lvl="1" indent="0">
              <a:lnSpc>
                <a:spcPct val="120000"/>
              </a:lnSpc>
              <a:buNone/>
            </a:pPr>
            <a:r>
              <a:rPr lang="en-US" sz="2000" dirty="0"/>
              <a:t>SELECT ROWID, Name FROM Regions; </a:t>
            </a:r>
            <a:endParaRPr lang="en-US" sz="2000" dirty="0" smtClean="0"/>
          </a:p>
          <a:p>
            <a:pPr lvl="1"/>
            <a:endParaRPr lang="en-US" sz="2000" dirty="0"/>
          </a:p>
        </p:txBody>
      </p:sp>
      <p:sp>
        <p:nvSpPr>
          <p:cNvPr id="4" name="Slide Number Placeholder 3"/>
          <p:cNvSpPr>
            <a:spLocks noGrp="1"/>
          </p:cNvSpPr>
          <p:nvPr>
            <p:ph type="sldNum" sz="quarter" idx="10"/>
          </p:nvPr>
        </p:nvSpPr>
        <p:spPr/>
        <p:txBody>
          <a:bodyPr/>
          <a:lstStyle/>
          <a:p>
            <a:pPr>
              <a:defRPr/>
            </a:pPr>
            <a:fld id="{18CC025E-D8DE-43E5-B6D2-407F9B5E6ED4}" type="slidenum">
              <a:rPr lang="en-US" smtClean="0"/>
              <a:pPr>
                <a:defRPr/>
              </a:pPr>
              <a:t>31</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495800"/>
            <a:ext cx="7178466"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03458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0"/>
          </p:nvPr>
        </p:nvSpPr>
        <p:spPr>
          <a:xfrm>
            <a:off x="8534400" y="0"/>
            <a:ext cx="609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DC0073C-BD99-453A-B7B5-43D68F0D910D}" type="slidenum">
              <a:rPr lang="en-US" smtClean="0">
                <a:solidFill>
                  <a:schemeClr val="bg2"/>
                </a:solidFill>
              </a:rPr>
              <a:pPr eaLnBrk="1" hangingPunct="1"/>
              <a:t>4</a:t>
            </a:fld>
            <a:endParaRPr lang="en-US" smtClean="0">
              <a:solidFill>
                <a:schemeClr val="bg2"/>
              </a:solidFill>
            </a:endParaRPr>
          </a:p>
        </p:txBody>
      </p:sp>
      <p:sp>
        <p:nvSpPr>
          <p:cNvPr id="14339" name="Rectangle 2"/>
          <p:cNvSpPr>
            <a:spLocks noGrp="1" noChangeArrowheads="1"/>
          </p:cNvSpPr>
          <p:nvPr>
            <p:ph type="title"/>
          </p:nvPr>
        </p:nvSpPr>
        <p:spPr>
          <a:xfrm>
            <a:off x="304800" y="152400"/>
            <a:ext cx="7772400" cy="620110"/>
          </a:xfrm>
        </p:spPr>
        <p:txBody>
          <a:bodyPr/>
          <a:lstStyle/>
          <a:p>
            <a:pPr eaLnBrk="1" hangingPunct="1"/>
            <a:r>
              <a:rPr lang="en-US" dirty="0" smtClean="0"/>
              <a:t>SQL Query syntax</a:t>
            </a:r>
          </a:p>
        </p:txBody>
      </p:sp>
      <p:sp>
        <p:nvSpPr>
          <p:cNvPr id="14340" name="Rectangle 3"/>
          <p:cNvSpPr>
            <a:spLocks noGrp="1" noChangeArrowheads="1"/>
          </p:cNvSpPr>
          <p:nvPr>
            <p:ph type="body" idx="1"/>
          </p:nvPr>
        </p:nvSpPr>
        <p:spPr>
          <a:xfrm>
            <a:off x="304800" y="1066800"/>
            <a:ext cx="8458200" cy="5334000"/>
          </a:xfrm>
        </p:spPr>
        <p:txBody>
          <a:bodyPr/>
          <a:lstStyle/>
          <a:p>
            <a:r>
              <a:rPr lang="en-US" b="1" dirty="0">
                <a:latin typeface="Courier New" pitchFamily="49" charset="0"/>
                <a:cs typeface="Courier New" pitchFamily="49" charset="0"/>
              </a:rPr>
              <a:t>SELECT </a:t>
            </a:r>
          </a:p>
          <a:p>
            <a:pPr marL="0" indent="0">
              <a:buNone/>
            </a:pPr>
            <a:r>
              <a:rPr lang="en-US" dirty="0"/>
              <a:t>           The keyword </a:t>
            </a:r>
            <a:r>
              <a:rPr lang="en-US" b="1" dirty="0">
                <a:latin typeface="Courier New" pitchFamily="49" charset="0"/>
                <a:cs typeface="Courier New" pitchFamily="49" charset="0"/>
              </a:rPr>
              <a:t>SELECT</a:t>
            </a:r>
            <a:r>
              <a:rPr lang="en-US" dirty="0"/>
              <a:t> is used to extract the records  or specific  	columns from the desired table.</a:t>
            </a:r>
          </a:p>
          <a:p>
            <a:pPr marL="0" indent="0" eaLnBrk="1" hangingPunct="1">
              <a:buClr>
                <a:srgbClr val="C81E1E"/>
              </a:buClr>
              <a:buNone/>
            </a:pPr>
            <a:r>
              <a:rPr lang="en-US" dirty="0" smtClean="0">
                <a:solidFill>
                  <a:schemeClr val="bg2">
                    <a:lumMod val="75000"/>
                  </a:schemeClr>
                </a:solidFill>
              </a:rPr>
              <a:t>Syntax of </a:t>
            </a:r>
            <a:r>
              <a:rPr lang="en-US" b="1" dirty="0" smtClean="0">
                <a:solidFill>
                  <a:schemeClr val="tx1"/>
                </a:solidFill>
                <a:latin typeface="Courier New" pitchFamily="49" charset="0"/>
              </a:rPr>
              <a:t>SELECT</a:t>
            </a:r>
            <a:r>
              <a:rPr lang="en-US" dirty="0" smtClean="0">
                <a:solidFill>
                  <a:srgbClr val="003399"/>
                </a:solidFill>
              </a:rPr>
              <a:t> </a:t>
            </a:r>
            <a:r>
              <a:rPr lang="en-US" dirty="0" smtClean="0">
                <a:solidFill>
                  <a:schemeClr val="bg2">
                    <a:lumMod val="75000"/>
                  </a:schemeClr>
                </a:solidFill>
              </a:rPr>
              <a:t>clause</a:t>
            </a:r>
          </a:p>
          <a:p>
            <a:pPr eaLnBrk="1" hangingPunct="1">
              <a:buClr>
                <a:srgbClr val="C81E1E"/>
              </a:buClr>
              <a:buFontTx/>
              <a:buNone/>
            </a:pPr>
            <a:r>
              <a:rPr lang="en-US" b="1" dirty="0" smtClean="0">
                <a:solidFill>
                  <a:schemeClr val="tx1"/>
                </a:solidFill>
                <a:latin typeface="Courier New" pitchFamily="49" charset="0"/>
              </a:rPr>
              <a:t>SELECT field1 [,field2,…,</a:t>
            </a:r>
            <a:r>
              <a:rPr lang="en-US" b="1" dirty="0" err="1" smtClean="0">
                <a:solidFill>
                  <a:schemeClr val="tx1"/>
                </a:solidFill>
                <a:latin typeface="Courier New" pitchFamily="49" charset="0"/>
              </a:rPr>
              <a:t>fieldn</a:t>
            </a:r>
            <a:r>
              <a:rPr lang="en-US" b="1" dirty="0" smtClean="0">
                <a:solidFill>
                  <a:schemeClr val="tx1"/>
                </a:solidFill>
                <a:latin typeface="Courier New" pitchFamily="49" charset="0"/>
              </a:rPr>
              <a:t>]</a:t>
            </a:r>
          </a:p>
          <a:p>
            <a:pPr eaLnBrk="1" hangingPunct="1">
              <a:buClr>
                <a:srgbClr val="C81E1E"/>
              </a:buClr>
              <a:buFontTx/>
              <a:buNone/>
            </a:pPr>
            <a:r>
              <a:rPr lang="en-US" b="1" dirty="0" smtClean="0">
                <a:solidFill>
                  <a:schemeClr val="tx1"/>
                </a:solidFill>
                <a:latin typeface="Courier New" pitchFamily="49" charset="0"/>
              </a:rPr>
              <a:t>FROM table1 [,table2,…, </a:t>
            </a:r>
            <a:r>
              <a:rPr lang="en-US" b="1" dirty="0" err="1" smtClean="0">
                <a:solidFill>
                  <a:schemeClr val="tx1"/>
                </a:solidFill>
                <a:latin typeface="Courier New" pitchFamily="49" charset="0"/>
              </a:rPr>
              <a:t>tablem</a:t>
            </a:r>
            <a:r>
              <a:rPr lang="en-US" b="1" dirty="0" smtClean="0">
                <a:solidFill>
                  <a:schemeClr val="tx1"/>
                </a:solidFill>
                <a:latin typeface="Courier New" pitchFamily="49" charset="0"/>
              </a:rPr>
              <a:t>]</a:t>
            </a:r>
          </a:p>
          <a:p>
            <a:pPr eaLnBrk="1" hangingPunct="1">
              <a:buClr>
                <a:srgbClr val="C81E1E"/>
              </a:buClr>
              <a:buFontTx/>
              <a:buNone/>
            </a:pPr>
            <a:r>
              <a:rPr lang="en-US" b="1" dirty="0" smtClean="0">
                <a:solidFill>
                  <a:schemeClr val="tx1"/>
                </a:solidFill>
                <a:latin typeface="Courier New" pitchFamily="49" charset="0"/>
              </a:rPr>
              <a:t>[WHERE conditions]</a:t>
            </a:r>
          </a:p>
          <a:p>
            <a:pPr eaLnBrk="1" hangingPunct="1">
              <a:buClr>
                <a:srgbClr val="C81E1E"/>
              </a:buClr>
              <a:buFontTx/>
              <a:buNone/>
            </a:pPr>
            <a:r>
              <a:rPr lang="en-US" b="1" dirty="0" smtClean="0">
                <a:solidFill>
                  <a:schemeClr val="tx1"/>
                </a:solidFill>
                <a:latin typeface="Courier New" pitchFamily="49" charset="0"/>
              </a:rPr>
              <a:t>[GROUP BY field1 [,field2,…,</a:t>
            </a:r>
            <a:r>
              <a:rPr lang="en-US" b="1" dirty="0" err="1" smtClean="0">
                <a:solidFill>
                  <a:schemeClr val="tx1"/>
                </a:solidFill>
                <a:latin typeface="Courier New" pitchFamily="49" charset="0"/>
              </a:rPr>
              <a:t>fieldk</a:t>
            </a:r>
            <a:r>
              <a:rPr lang="en-US" b="1" dirty="0" smtClean="0">
                <a:solidFill>
                  <a:schemeClr val="tx1"/>
                </a:solidFill>
                <a:latin typeface="Courier New" pitchFamily="49" charset="0"/>
              </a:rPr>
              <a:t>]]</a:t>
            </a:r>
          </a:p>
          <a:p>
            <a:pPr eaLnBrk="1" hangingPunct="1">
              <a:buClr>
                <a:srgbClr val="C81E1E"/>
              </a:buClr>
              <a:buFontTx/>
              <a:buNone/>
            </a:pPr>
            <a:r>
              <a:rPr lang="en-US" b="1" dirty="0" smtClean="0">
                <a:solidFill>
                  <a:schemeClr val="tx1"/>
                </a:solidFill>
                <a:latin typeface="Courier New" pitchFamily="49" charset="0"/>
              </a:rPr>
              <a:t>[HAVING condition]</a:t>
            </a:r>
          </a:p>
          <a:p>
            <a:pPr eaLnBrk="1" hangingPunct="1">
              <a:buClr>
                <a:srgbClr val="C81E1E"/>
              </a:buClr>
              <a:buFontTx/>
              <a:buNone/>
            </a:pPr>
            <a:r>
              <a:rPr lang="en-US" b="1" dirty="0" smtClean="0">
                <a:solidFill>
                  <a:schemeClr val="tx1"/>
                </a:solidFill>
                <a:latin typeface="Courier New" pitchFamily="49" charset="0"/>
              </a:rPr>
              <a:t>[ORDER BY field1 [,field2,…,</a:t>
            </a:r>
            <a:r>
              <a:rPr lang="en-US" b="1" dirty="0" err="1" smtClean="0">
                <a:solidFill>
                  <a:schemeClr val="tx1"/>
                </a:solidFill>
                <a:latin typeface="Courier New" pitchFamily="49" charset="0"/>
              </a:rPr>
              <a:t>fieldl</a:t>
            </a:r>
            <a:r>
              <a:rPr lang="en-US" b="1" dirty="0" smtClean="0">
                <a:solidFill>
                  <a:schemeClr val="tx1"/>
                </a:solidFill>
                <a:latin typeface="Courier New" pitchFamily="49" charset="0"/>
              </a:rPr>
              <a:t>]]</a:t>
            </a:r>
          </a:p>
          <a:p>
            <a:pPr marL="0" indent="0" eaLnBrk="1" hangingPunct="1">
              <a:buClr>
                <a:srgbClr val="C81E1E"/>
              </a:buClr>
              <a:buNone/>
            </a:pPr>
            <a:r>
              <a:rPr lang="en-US" dirty="0" smtClean="0">
                <a:solidFill>
                  <a:schemeClr val="bg2">
                    <a:lumMod val="75000"/>
                  </a:schemeClr>
                </a:solidFill>
              </a:rPr>
              <a:t>SQL is not case sensitive. By convention the keywords are in upper case.     </a:t>
            </a:r>
          </a:p>
        </p:txBody>
      </p:sp>
      <p:sp>
        <p:nvSpPr>
          <p:cNvPr id="2" name="Right Brace 1"/>
          <p:cNvSpPr/>
          <p:nvPr/>
        </p:nvSpPr>
        <p:spPr>
          <a:xfrm>
            <a:off x="6019800" y="4343400"/>
            <a:ext cx="228600" cy="1524000"/>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p:cNvSpPr txBox="1"/>
          <p:nvPr/>
        </p:nvSpPr>
        <p:spPr>
          <a:xfrm>
            <a:off x="6248400" y="4782234"/>
            <a:ext cx="2895600" cy="646331"/>
          </a:xfrm>
          <a:prstGeom prst="rect">
            <a:avLst/>
          </a:prstGeom>
          <a:noFill/>
        </p:spPr>
        <p:txBody>
          <a:bodyPr wrap="square" rtlCol="0">
            <a:spAutoFit/>
          </a:bodyPr>
          <a:lstStyle/>
          <a:p>
            <a:r>
              <a:rPr lang="en-US" dirty="0" smtClean="0"/>
              <a:t>We will look at this in the next session</a:t>
            </a:r>
            <a:endParaRPr lang="en-US" dirty="0"/>
          </a:p>
        </p:txBody>
      </p:sp>
    </p:spTree>
    <p:extLst>
      <p:ext uri="{BB962C8B-B14F-4D97-AF65-F5344CB8AC3E}">
        <p14:creationId xmlns:p14="http://schemas.microsoft.com/office/powerpoint/2010/main" val="25868036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Example: select all columns</a:t>
            </a:r>
            <a:endParaRPr lang="en-US" dirty="0"/>
          </a:p>
        </p:txBody>
      </p:sp>
      <p:sp>
        <p:nvSpPr>
          <p:cNvPr id="3" name="Content Placeholder 2"/>
          <p:cNvSpPr>
            <a:spLocks noGrp="1"/>
          </p:cNvSpPr>
          <p:nvPr>
            <p:ph idx="1"/>
          </p:nvPr>
        </p:nvSpPr>
        <p:spPr>
          <a:xfrm>
            <a:off x="457200" y="990600"/>
            <a:ext cx="8229600" cy="5638800"/>
          </a:xfrm>
        </p:spPr>
        <p:txBody>
          <a:bodyPr/>
          <a:lstStyle/>
          <a:p>
            <a:pPr marL="0" indent="0">
              <a:buNone/>
            </a:pPr>
            <a:r>
              <a:rPr lang="en-US" dirty="0" smtClean="0"/>
              <a:t>Let us consider the ‘Region” table.</a:t>
            </a:r>
          </a:p>
          <a:p>
            <a:pPr marL="0" indent="0">
              <a:buNone/>
            </a:pPr>
            <a:r>
              <a:rPr lang="en-US" dirty="0" smtClean="0"/>
              <a:t>Following query is used to get all records from the regions table:</a:t>
            </a:r>
            <a:endParaRPr lang="en-US" dirty="0"/>
          </a:p>
          <a:p>
            <a:pPr marL="0" indent="0">
              <a:buNone/>
            </a:pPr>
            <a:r>
              <a:rPr lang="en-US" dirty="0" smtClean="0"/>
              <a:t>         </a:t>
            </a:r>
            <a:r>
              <a:rPr lang="en-US" b="1" dirty="0" smtClean="0">
                <a:solidFill>
                  <a:schemeClr val="tx1"/>
                </a:solidFill>
                <a:latin typeface="Courier New" pitchFamily="49" charset="0"/>
                <a:cs typeface="Courier New" pitchFamily="49" charset="0"/>
              </a:rPr>
              <a:t>SQL&gt;  SELECT  * FROM regions;</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When we use </a:t>
            </a:r>
            <a:r>
              <a:rPr lang="en-US" b="1" dirty="0" smtClean="0"/>
              <a:t>*</a:t>
            </a:r>
            <a:r>
              <a:rPr lang="en-US" dirty="0" smtClean="0"/>
              <a:t> , it is used to select all the columns and the rows from the table.</a:t>
            </a:r>
          </a:p>
          <a:p>
            <a:pPr marL="0" indent="0">
              <a:buNone/>
            </a:pP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2BBC0698-1BBE-4267-9885-FC6D6B7DA3DB}" type="slidenum">
              <a:rPr lang="en-US" smtClean="0"/>
              <a:pPr>
                <a:defRPr/>
              </a:pPr>
              <a:t>5</a:t>
            </a:fld>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598862"/>
            <a:ext cx="8728982" cy="166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6636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select particular columns</a:t>
            </a:r>
            <a:endParaRPr lang="en-US" dirty="0"/>
          </a:p>
        </p:txBody>
      </p:sp>
      <p:sp>
        <p:nvSpPr>
          <p:cNvPr id="3" name="Content Placeholder 2"/>
          <p:cNvSpPr>
            <a:spLocks noGrp="1"/>
          </p:cNvSpPr>
          <p:nvPr>
            <p:ph idx="1"/>
          </p:nvPr>
        </p:nvSpPr>
        <p:spPr>
          <a:xfrm>
            <a:off x="381000" y="1066800"/>
            <a:ext cx="8229600" cy="914400"/>
          </a:xfrm>
        </p:spPr>
        <p:txBody>
          <a:bodyPr/>
          <a:lstStyle/>
          <a:p>
            <a:pPr>
              <a:lnSpc>
                <a:spcPct val="100000"/>
              </a:lnSpc>
            </a:pPr>
            <a:r>
              <a:rPr lang="en-US" dirty="0" smtClean="0"/>
              <a:t>Following query selects only  </a:t>
            </a:r>
            <a:r>
              <a:rPr lang="en-US" dirty="0" err="1" smtClean="0"/>
              <a:t>regid</a:t>
            </a:r>
            <a:r>
              <a:rPr lang="en-US" dirty="0" smtClean="0"/>
              <a:t> and name columns </a:t>
            </a:r>
            <a:endParaRPr lang="en-US" dirty="0"/>
          </a:p>
          <a:p>
            <a:pPr marL="0" indent="0">
              <a:lnSpc>
                <a:spcPct val="100000"/>
              </a:lnSpc>
              <a:buNone/>
            </a:pPr>
            <a:r>
              <a:rPr lang="en-US" dirty="0"/>
              <a:t>         </a:t>
            </a:r>
            <a:r>
              <a:rPr lang="en-US" b="1" dirty="0" smtClean="0">
                <a:solidFill>
                  <a:schemeClr val="tx1"/>
                </a:solidFill>
                <a:latin typeface="Courier New" pitchFamily="49" charset="0"/>
                <a:cs typeface="Courier New" pitchFamily="49" charset="0"/>
              </a:rPr>
              <a:t>SELECT </a:t>
            </a:r>
            <a:r>
              <a:rPr lang="en-US" b="1" dirty="0" err="1" smtClean="0">
                <a:solidFill>
                  <a:schemeClr val="tx1"/>
                </a:solidFill>
                <a:latin typeface="Courier New" pitchFamily="49" charset="0"/>
                <a:cs typeface="Courier New" pitchFamily="49" charset="0"/>
              </a:rPr>
              <a:t>regid</a:t>
            </a:r>
            <a:r>
              <a:rPr lang="en-US" b="1" dirty="0" smtClean="0">
                <a:solidFill>
                  <a:schemeClr val="tx1"/>
                </a:solidFill>
                <a:latin typeface="Courier New" pitchFamily="49" charset="0"/>
                <a:cs typeface="Courier New" pitchFamily="49" charset="0"/>
              </a:rPr>
              <a:t>, name FROM regions</a:t>
            </a:r>
          </a:p>
          <a:p>
            <a:pPr marL="0" indent="0">
              <a:lnSpc>
                <a:spcPct val="100000"/>
              </a:lnSpc>
              <a:buNone/>
            </a:pPr>
            <a:r>
              <a:rPr lang="en-US" dirty="0"/>
              <a:t>                </a:t>
            </a: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18CC025E-D8DE-43E5-B6D2-407F9B5E6ED4}" type="slidenum">
              <a:rPr lang="en-US" smtClean="0"/>
              <a:pPr>
                <a:defRPr/>
              </a:pPr>
              <a:t>6</a:t>
            </a:fld>
            <a:endParaRPr lang="en-US"/>
          </a:p>
        </p:txBody>
      </p:sp>
      <p:sp>
        <p:nvSpPr>
          <p:cNvPr id="6" name="Content Placeholder 2"/>
          <p:cNvSpPr txBox="1">
            <a:spLocks/>
          </p:cNvSpPr>
          <p:nvPr/>
        </p:nvSpPr>
        <p:spPr bwMode="auto">
          <a:xfrm>
            <a:off x="199860" y="3629025"/>
            <a:ext cx="8915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pPr>
              <a:lnSpc>
                <a:spcPct val="100000"/>
              </a:lnSpc>
            </a:pPr>
            <a:r>
              <a:rPr lang="en-US" dirty="0" smtClean="0"/>
              <a:t>Following query specifies another name for column names that can be used for display</a:t>
            </a:r>
          </a:p>
          <a:p>
            <a:pPr marL="0" indent="0">
              <a:lnSpc>
                <a:spcPct val="100000"/>
              </a:lnSpc>
              <a:buNone/>
            </a:pPr>
            <a:r>
              <a:rPr lang="en-US" dirty="0" smtClean="0"/>
              <a:t>  </a:t>
            </a:r>
            <a:r>
              <a:rPr lang="en-US" b="1" dirty="0" smtClean="0">
                <a:solidFill>
                  <a:schemeClr val="tx1"/>
                </a:solidFill>
                <a:latin typeface="Courier New" pitchFamily="49" charset="0"/>
                <a:cs typeface="Courier New" pitchFamily="49" charset="0"/>
              </a:rPr>
              <a:t>SELECT </a:t>
            </a:r>
            <a:r>
              <a:rPr lang="en-US" b="1" dirty="0" err="1">
                <a:solidFill>
                  <a:schemeClr val="tx1"/>
                </a:solidFill>
                <a:latin typeface="Courier New" pitchFamily="49" charset="0"/>
                <a:cs typeface="Courier New" pitchFamily="49" charset="0"/>
              </a:rPr>
              <a:t>regid</a:t>
            </a:r>
            <a:r>
              <a:rPr lang="en-US" b="1" dirty="0">
                <a:solidFill>
                  <a:schemeClr val="tx1"/>
                </a:solidFill>
                <a:latin typeface="Courier New" pitchFamily="49" charset="0"/>
                <a:cs typeface="Courier New" pitchFamily="49" charset="0"/>
              </a:rPr>
              <a:t> as </a:t>
            </a:r>
            <a:r>
              <a:rPr lang="en-US" b="1" dirty="0" err="1">
                <a:solidFill>
                  <a:schemeClr val="tx1"/>
                </a:solidFill>
                <a:latin typeface="Courier New" pitchFamily="49" charset="0"/>
                <a:cs typeface="Courier New" pitchFamily="49" charset="0"/>
              </a:rPr>
              <a:t>RegionID</a:t>
            </a:r>
            <a:r>
              <a:rPr lang="en-US" b="1" dirty="0">
                <a:solidFill>
                  <a:schemeClr val="tx1"/>
                </a:solidFill>
                <a:latin typeface="Courier New" pitchFamily="49" charset="0"/>
                <a:cs typeface="Courier New" pitchFamily="49" charset="0"/>
              </a:rPr>
              <a:t>, name as </a:t>
            </a:r>
            <a:r>
              <a:rPr lang="en-US" b="1" dirty="0" err="1">
                <a:solidFill>
                  <a:schemeClr val="tx1"/>
                </a:solidFill>
                <a:latin typeface="Courier New" pitchFamily="49" charset="0"/>
                <a:cs typeface="Courier New" pitchFamily="49" charset="0"/>
              </a:rPr>
              <a:t>CityName</a:t>
            </a:r>
            <a:r>
              <a:rPr lang="en-US" b="1" dirty="0">
                <a:solidFill>
                  <a:schemeClr val="tx1"/>
                </a:solidFill>
                <a:latin typeface="Courier New" pitchFamily="49" charset="0"/>
                <a:cs typeface="Courier New" pitchFamily="49" charset="0"/>
              </a:rPr>
              <a:t> FROM regions;</a:t>
            </a:r>
            <a:r>
              <a:rPr lang="en-US" dirty="0" smtClean="0"/>
              <a:t>                   </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828800"/>
            <a:ext cx="568642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648200"/>
            <a:ext cx="8458937" cy="174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05580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WHERE</a:t>
            </a:r>
            <a:r>
              <a:rPr lang="en-US" dirty="0" smtClean="0"/>
              <a:t> clause</a:t>
            </a:r>
            <a:endParaRPr lang="en-US" dirty="0"/>
          </a:p>
        </p:txBody>
      </p:sp>
      <p:sp>
        <p:nvSpPr>
          <p:cNvPr id="3" name="Content Placeholder 2"/>
          <p:cNvSpPr>
            <a:spLocks noGrp="1"/>
          </p:cNvSpPr>
          <p:nvPr>
            <p:ph idx="1"/>
          </p:nvPr>
        </p:nvSpPr>
        <p:spPr>
          <a:xfrm>
            <a:off x="304800" y="1143000"/>
            <a:ext cx="8229600" cy="1600200"/>
          </a:xfrm>
        </p:spPr>
        <p:txBody>
          <a:bodyPr/>
          <a:lstStyle/>
          <a:p>
            <a:r>
              <a:rPr lang="en-US" b="1" dirty="0" smtClean="0">
                <a:latin typeface="Courier New" pitchFamily="49" charset="0"/>
                <a:cs typeface="Courier New" pitchFamily="49" charset="0"/>
              </a:rPr>
              <a:t>WHERE</a:t>
            </a:r>
            <a:r>
              <a:rPr lang="en-US" dirty="0" smtClean="0"/>
              <a:t> </a:t>
            </a:r>
            <a:r>
              <a:rPr lang="en-US" dirty="0"/>
              <a:t>clause is used to filter the records from the table</a:t>
            </a:r>
            <a:r>
              <a:rPr lang="en-US" dirty="0" smtClean="0"/>
              <a:t>.</a:t>
            </a:r>
          </a:p>
          <a:p>
            <a:r>
              <a:rPr lang="en-US" dirty="0" smtClean="0"/>
              <a:t>Following is an example that gets </a:t>
            </a:r>
            <a:r>
              <a:rPr lang="en-US" dirty="0" err="1" smtClean="0"/>
              <a:t>regid</a:t>
            </a:r>
            <a:r>
              <a:rPr lang="en-US" dirty="0" smtClean="0"/>
              <a:t> of the city Mumbai:</a:t>
            </a:r>
          </a:p>
          <a:p>
            <a:pPr marL="0" indent="0">
              <a:buNone/>
            </a:pPr>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  SELECT </a:t>
            </a:r>
            <a:r>
              <a:rPr lang="en-US" b="1" dirty="0" err="1">
                <a:solidFill>
                  <a:schemeClr val="tx1"/>
                </a:solidFill>
                <a:latin typeface="Courier New" pitchFamily="49" charset="0"/>
                <a:cs typeface="Courier New" pitchFamily="49" charset="0"/>
              </a:rPr>
              <a:t>regid</a:t>
            </a:r>
            <a:r>
              <a:rPr lang="en-US" b="1" dirty="0">
                <a:solidFill>
                  <a:schemeClr val="tx1"/>
                </a:solidFill>
                <a:latin typeface="Courier New" pitchFamily="49" charset="0"/>
                <a:cs typeface="Courier New" pitchFamily="49" charset="0"/>
              </a:rPr>
              <a:t> from regions WHERE name='Mumbai';</a:t>
            </a:r>
            <a:endParaRPr lang="en-US" b="1" dirty="0" smtClean="0">
              <a:solidFill>
                <a:schemeClr val="tx1"/>
              </a:solidFill>
              <a:latin typeface="Courier New" pitchFamily="49" charset="0"/>
              <a:cs typeface="Courier New" pitchFamily="49" charset="0"/>
            </a:endParaRP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18CC025E-D8DE-43E5-B6D2-407F9B5E6ED4}" type="slidenum">
              <a:rPr lang="en-US" smtClean="0"/>
              <a:pPr>
                <a:defRPr/>
              </a:pPr>
              <a:t>7</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743200"/>
            <a:ext cx="7523214"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bwMode="auto">
          <a:xfrm>
            <a:off x="408807" y="3962400"/>
            <a:ext cx="8229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r>
              <a:rPr lang="en-US" dirty="0"/>
              <a:t>Note that </a:t>
            </a:r>
            <a:r>
              <a:rPr lang="en-US" dirty="0" smtClean="0"/>
              <a:t> while SQL syntax is case insensitive, the data in the table is case sensitive. Therefore while search is performed using where clause, we must be careful about the case. For instance, no rows are returned if the above query is written as:</a:t>
            </a:r>
          </a:p>
          <a:p>
            <a:pPr marL="0" indent="0">
              <a:buNone/>
            </a:pPr>
            <a:r>
              <a:rPr lang="en-US" b="1" dirty="0" smtClean="0">
                <a:solidFill>
                  <a:schemeClr val="tx1"/>
                </a:solidFill>
                <a:latin typeface="Courier New" pitchFamily="49" charset="0"/>
                <a:cs typeface="Courier New" pitchFamily="49" charset="0"/>
              </a:rPr>
              <a:t>  SELECT </a:t>
            </a:r>
            <a:r>
              <a:rPr lang="en-US" b="1" dirty="0" err="1">
                <a:solidFill>
                  <a:schemeClr val="tx1"/>
                </a:solidFill>
                <a:latin typeface="Courier New" pitchFamily="49" charset="0"/>
                <a:cs typeface="Courier New" pitchFamily="49" charset="0"/>
              </a:rPr>
              <a:t>regid</a:t>
            </a:r>
            <a:r>
              <a:rPr lang="en-US" b="1" dirty="0">
                <a:solidFill>
                  <a:schemeClr val="tx1"/>
                </a:solidFill>
                <a:latin typeface="Courier New" pitchFamily="49" charset="0"/>
                <a:cs typeface="Courier New" pitchFamily="49" charset="0"/>
              </a:rPr>
              <a:t> from regions WHERE name=</a:t>
            </a:r>
            <a:r>
              <a:rPr lang="en-US" b="1" dirty="0" smtClean="0">
                <a:solidFill>
                  <a:schemeClr val="tx1"/>
                </a:solidFill>
                <a:latin typeface="Courier New" pitchFamily="49" charset="0"/>
                <a:cs typeface="Courier New" pitchFamily="49" charset="0"/>
              </a:rPr>
              <a:t>'MUMBAI';</a:t>
            </a:r>
          </a:p>
          <a:p>
            <a:pPr marL="0" indent="0">
              <a:buNone/>
            </a:pPr>
            <a:endParaRPr lang="en-US" b="1" dirty="0">
              <a:solidFill>
                <a:schemeClr val="tx1"/>
              </a:solidFill>
              <a:latin typeface="Courier New" pitchFamily="49" charset="0"/>
              <a:cs typeface="Courier New" pitchFamily="49" charset="0"/>
            </a:endParaRPr>
          </a:p>
          <a:p>
            <a:pPr marL="0" indent="0">
              <a:buNone/>
            </a:pPr>
            <a:endParaRPr lang="en-US" dirty="0"/>
          </a:p>
          <a:p>
            <a:pPr marL="0" indent="0">
              <a:buFont typeface="Wingdings" pitchFamily="2" charset="2"/>
              <a:buNone/>
            </a:pPr>
            <a:endParaRPr lang="en-US" dirty="0"/>
          </a:p>
        </p:txBody>
      </p:sp>
    </p:spTree>
    <p:extLst>
      <p:ext uri="{BB962C8B-B14F-4D97-AF65-F5344CB8AC3E}">
        <p14:creationId xmlns:p14="http://schemas.microsoft.com/office/powerpoint/2010/main" val="21162388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operators</a:t>
            </a:r>
            <a:endParaRPr lang="en-US" dirty="0"/>
          </a:p>
        </p:txBody>
      </p:sp>
      <p:sp>
        <p:nvSpPr>
          <p:cNvPr id="3" name="Content Placeholder 2"/>
          <p:cNvSpPr>
            <a:spLocks noGrp="1"/>
          </p:cNvSpPr>
          <p:nvPr>
            <p:ph idx="1"/>
          </p:nvPr>
        </p:nvSpPr>
        <p:spPr/>
        <p:txBody>
          <a:bodyPr/>
          <a:lstStyle/>
          <a:p>
            <a:r>
              <a:rPr lang="en-US" b="1" dirty="0">
                <a:latin typeface="Courier New" pitchFamily="49" charset="0"/>
                <a:cs typeface="Courier New" pitchFamily="49" charset="0"/>
              </a:rPr>
              <a:t>= :, != or &lt;&gt;, &gt;, &gt;= , &lt; </a:t>
            </a:r>
            <a:r>
              <a:rPr lang="en-US" b="1" dirty="0" smtClean="0">
                <a:latin typeface="Courier New" pitchFamily="49" charset="0"/>
                <a:cs typeface="Courier New" pitchFamily="49" charset="0"/>
              </a:rPr>
              <a:t>&lt;=</a:t>
            </a:r>
          </a:p>
          <a:p>
            <a:r>
              <a:rPr lang="en-US" dirty="0"/>
              <a:t>Logical operators </a:t>
            </a:r>
            <a:r>
              <a:rPr lang="en-US" b="1" dirty="0">
                <a:latin typeface="Courier New" pitchFamily="49" charset="0"/>
                <a:cs typeface="Courier New" pitchFamily="49" charset="0"/>
              </a:rPr>
              <a:t>AND</a:t>
            </a:r>
            <a:r>
              <a:rPr lang="en-US" dirty="0"/>
              <a:t> and </a:t>
            </a:r>
            <a:r>
              <a:rPr lang="en-US" b="1" dirty="0">
                <a:latin typeface="Courier New" pitchFamily="49" charset="0"/>
                <a:cs typeface="Courier New" pitchFamily="49" charset="0"/>
              </a:rPr>
              <a:t>OR</a:t>
            </a:r>
            <a:r>
              <a:rPr lang="en-US" dirty="0"/>
              <a:t> </a:t>
            </a:r>
            <a:r>
              <a:rPr lang="en-US" dirty="0" smtClean="0"/>
              <a:t> can also be used to join conditions.</a:t>
            </a:r>
          </a:p>
          <a:p>
            <a:r>
              <a:rPr lang="en-US" dirty="0" smtClean="0"/>
              <a:t>Note that </a:t>
            </a:r>
            <a:r>
              <a:rPr lang="en-US" dirty="0"/>
              <a:t>AND operator </a:t>
            </a:r>
            <a:r>
              <a:rPr lang="en-US" dirty="0" smtClean="0"/>
              <a:t>has greater </a:t>
            </a:r>
            <a:r>
              <a:rPr lang="en-US" dirty="0"/>
              <a:t>precedence over the OR operator.</a:t>
            </a:r>
            <a:endParaRPr lang="en-US" dirty="0" smtClean="0"/>
          </a:p>
          <a:p>
            <a:r>
              <a:rPr lang="en-US" dirty="0"/>
              <a:t>Example:</a:t>
            </a:r>
          </a:p>
          <a:p>
            <a:pPr marL="0" indent="0">
              <a:buNone/>
            </a:pPr>
            <a:r>
              <a:rPr lang="en-US" b="1" dirty="0">
                <a:latin typeface="Courier New" pitchFamily="49" charset="0"/>
                <a:cs typeface="Courier New" pitchFamily="49" charset="0"/>
              </a:rPr>
              <a:t>SELECT Name FROM Regions WHERE STATE ='UP' </a:t>
            </a:r>
            <a:r>
              <a:rPr lang="en-US" b="1" dirty="0" smtClean="0">
                <a:latin typeface="Courier New" pitchFamily="49" charset="0"/>
                <a:cs typeface="Courier New" pitchFamily="49" charset="0"/>
              </a:rPr>
              <a:t>AND REGID </a:t>
            </a:r>
            <a:r>
              <a:rPr lang="en-US" b="1" dirty="0">
                <a:latin typeface="Courier New" pitchFamily="49" charset="0"/>
                <a:cs typeface="Courier New" pitchFamily="49" charset="0"/>
              </a:rPr>
              <a:t>&gt;10;</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18CC025E-D8DE-43E5-B6D2-407F9B5E6ED4}" type="slidenum">
              <a:rPr lang="en-US" smtClean="0"/>
              <a:pPr>
                <a:defRPr/>
              </a:pPr>
              <a:t>8</a:t>
            </a:fld>
            <a:endParaRPr lang="en-US"/>
          </a:p>
        </p:txBody>
      </p:sp>
    </p:spTree>
    <p:extLst>
      <p:ext uri="{BB962C8B-B14F-4D97-AF65-F5344CB8AC3E}">
        <p14:creationId xmlns:p14="http://schemas.microsoft.com/office/powerpoint/2010/main" val="17636915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304800" y="1066800"/>
            <a:ext cx="6248400" cy="2514600"/>
          </a:xfrm>
          <a:noFill/>
          <a:ln>
            <a:solidFill>
              <a:schemeClr val="tx1"/>
            </a:solidFill>
          </a:ln>
        </p:spPr>
        <p:txBody>
          <a:bodyPr/>
          <a:lstStyle/>
          <a:p>
            <a:pPr marL="0" indent="0">
              <a:lnSpc>
                <a:spcPct val="100000"/>
              </a:lnSpc>
              <a:buNone/>
            </a:pPr>
            <a:r>
              <a:rPr lang="en-US" dirty="0"/>
              <a:t> PID PNAME                                 QTY      PRICE</a:t>
            </a:r>
          </a:p>
          <a:p>
            <a:pPr marL="0" indent="0">
              <a:lnSpc>
                <a:spcPct val="100000"/>
              </a:lnSpc>
              <a:buNone/>
            </a:pPr>
            <a:r>
              <a:rPr lang="en-US" dirty="0"/>
              <a:t>---------- ------------------------------ ---------- ----------</a:t>
            </a:r>
          </a:p>
          <a:p>
            <a:pPr marL="0" indent="0">
              <a:lnSpc>
                <a:spcPct val="100000"/>
              </a:lnSpc>
              <a:buNone/>
            </a:pPr>
            <a:r>
              <a:rPr lang="en-US" dirty="0"/>
              <a:t>         1 Shirt                                  10        600</a:t>
            </a:r>
          </a:p>
          <a:p>
            <a:pPr marL="0" indent="0">
              <a:lnSpc>
                <a:spcPct val="100000"/>
              </a:lnSpc>
              <a:buNone/>
            </a:pPr>
            <a:r>
              <a:rPr lang="en-US" dirty="0"/>
              <a:t>         2 T-Shirt                            </a:t>
            </a:r>
            <a:r>
              <a:rPr lang="en-US" dirty="0" smtClean="0"/>
              <a:t>   </a:t>
            </a:r>
            <a:r>
              <a:rPr lang="en-US" dirty="0"/>
              <a:t>20        300</a:t>
            </a:r>
          </a:p>
          <a:p>
            <a:pPr marL="0" indent="0">
              <a:lnSpc>
                <a:spcPct val="100000"/>
              </a:lnSpc>
              <a:buNone/>
            </a:pPr>
            <a:r>
              <a:rPr lang="en-US" dirty="0"/>
              <a:t>         3 </a:t>
            </a:r>
            <a:r>
              <a:rPr lang="en-US" dirty="0" err="1"/>
              <a:t>Kurti</a:t>
            </a:r>
            <a:r>
              <a:rPr lang="en-US" dirty="0"/>
              <a:t>                                  30        350</a:t>
            </a:r>
          </a:p>
          <a:p>
            <a:pPr marL="0" indent="0">
              <a:lnSpc>
                <a:spcPct val="100000"/>
              </a:lnSpc>
              <a:buNone/>
            </a:pPr>
            <a:r>
              <a:rPr lang="en-US" dirty="0"/>
              <a:t>         4 Trousers                         </a:t>
            </a:r>
            <a:r>
              <a:rPr lang="en-US" dirty="0" smtClean="0"/>
              <a:t>  </a:t>
            </a:r>
            <a:r>
              <a:rPr lang="en-US" dirty="0"/>
              <a:t>40       1000</a:t>
            </a:r>
          </a:p>
          <a:p>
            <a:pPr marL="0" indent="0">
              <a:lnSpc>
                <a:spcPct val="100000"/>
              </a:lnSpc>
              <a:buNone/>
            </a:pPr>
            <a:r>
              <a:rPr lang="en-US" dirty="0"/>
              <a:t>         5 Skirt                                  13        250</a:t>
            </a:r>
          </a:p>
        </p:txBody>
      </p:sp>
      <p:sp>
        <p:nvSpPr>
          <p:cNvPr id="4" name="Slide Number Placeholder 3"/>
          <p:cNvSpPr>
            <a:spLocks noGrp="1"/>
          </p:cNvSpPr>
          <p:nvPr>
            <p:ph type="sldNum" sz="quarter" idx="10"/>
          </p:nvPr>
        </p:nvSpPr>
        <p:spPr/>
        <p:txBody>
          <a:bodyPr/>
          <a:lstStyle/>
          <a:p>
            <a:pPr>
              <a:defRPr/>
            </a:pPr>
            <a:fld id="{18CC025E-D8DE-43E5-B6D2-407F9B5E6ED4}" type="slidenum">
              <a:rPr lang="en-US" smtClean="0"/>
              <a:pPr>
                <a:defRPr/>
              </a:pPr>
              <a:t>9</a:t>
            </a:fld>
            <a:endParaRPr lang="en-US"/>
          </a:p>
        </p:txBody>
      </p:sp>
      <p:sp>
        <p:nvSpPr>
          <p:cNvPr id="6" name="Content Placeholder 2"/>
          <p:cNvSpPr txBox="1">
            <a:spLocks/>
          </p:cNvSpPr>
          <p:nvPr/>
        </p:nvSpPr>
        <p:spPr bwMode="auto">
          <a:xfrm>
            <a:off x="152400" y="3657600"/>
            <a:ext cx="88392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pPr marL="0" indent="0">
              <a:lnSpc>
                <a:spcPct val="100000"/>
              </a:lnSpc>
              <a:spcBef>
                <a:spcPts val="300"/>
              </a:spcBef>
              <a:buNone/>
            </a:pPr>
            <a:r>
              <a:rPr lang="en-US" dirty="0"/>
              <a:t>Write query to do the following</a:t>
            </a:r>
            <a:r>
              <a:rPr lang="en-US" dirty="0" smtClean="0"/>
              <a:t>:</a:t>
            </a:r>
          </a:p>
          <a:p>
            <a:pPr marL="514350" indent="-457200">
              <a:lnSpc>
                <a:spcPct val="100000"/>
              </a:lnSpc>
              <a:spcBef>
                <a:spcPts val="300"/>
              </a:spcBef>
              <a:buAutoNum type="arabicPeriod"/>
            </a:pPr>
            <a:r>
              <a:rPr lang="en-US" dirty="0" smtClean="0"/>
              <a:t>Get  all the details of the products whose price is greater than 500.</a:t>
            </a:r>
          </a:p>
          <a:p>
            <a:pPr marL="514350" indent="-457200">
              <a:lnSpc>
                <a:spcPct val="100000"/>
              </a:lnSpc>
              <a:spcBef>
                <a:spcPts val="300"/>
              </a:spcBef>
              <a:buAutoNum type="arabicPeriod"/>
            </a:pPr>
            <a:r>
              <a:rPr lang="en-US" dirty="0" smtClean="0"/>
              <a:t>Get the names of the product whose quantity is less than or equal to 20.</a:t>
            </a:r>
          </a:p>
          <a:p>
            <a:pPr marL="514350" indent="-457200">
              <a:spcBef>
                <a:spcPts val="300"/>
              </a:spcBef>
              <a:buAutoNum type="arabicPeriod"/>
            </a:pPr>
            <a:r>
              <a:rPr lang="en-US" dirty="0" smtClean="0"/>
              <a:t>Get the details of all the products with the column names as PID, PRODUCT_NAME, QUANTITY and PRICE.</a:t>
            </a:r>
          </a:p>
          <a:p>
            <a:pPr marL="514350" indent="-457200">
              <a:spcBef>
                <a:spcPts val="300"/>
              </a:spcBef>
              <a:buAutoNum type="arabicPeriod"/>
            </a:pPr>
            <a:r>
              <a:rPr lang="en-US" dirty="0" smtClean="0"/>
              <a:t>Get the price of Shirts or T-Shirts where QTY is greater than 0 </a:t>
            </a:r>
          </a:p>
          <a:p>
            <a:pPr marL="57150" indent="0" algn="r">
              <a:spcBef>
                <a:spcPts val="300"/>
              </a:spcBef>
              <a:buNone/>
            </a:pPr>
            <a:r>
              <a:rPr lang="en-US" dirty="0" smtClean="0"/>
              <a:t> (20 </a:t>
            </a:r>
            <a:r>
              <a:rPr lang="en-US" dirty="0" err="1" smtClean="0"/>
              <a:t>mins</a:t>
            </a:r>
            <a:r>
              <a:rPr lang="en-US" dirty="0" smtClean="0"/>
              <a:t>)</a:t>
            </a:r>
          </a:p>
          <a:p>
            <a:pPr marL="457200" lvl="1" indent="0">
              <a:buNone/>
            </a:pPr>
            <a:endParaRPr lang="en-US" sz="2000" dirty="0"/>
          </a:p>
          <a:p>
            <a:pPr marL="0" indent="0">
              <a:buNone/>
            </a:pPr>
            <a:endParaRPr lang="en-US" b="1" dirty="0" smtClean="0">
              <a:solidFill>
                <a:schemeClr val="tx1"/>
              </a:solidFill>
              <a:latin typeface="Courier New" pitchFamily="49" charset="0"/>
              <a:cs typeface="Courier New" pitchFamily="49" charset="0"/>
            </a:endParaRPr>
          </a:p>
          <a:p>
            <a:pPr marL="0" indent="0">
              <a:buFont typeface="Wingdings" pitchFamily="2" charset="2"/>
              <a:buNone/>
            </a:pPr>
            <a:endParaRPr lang="en-US" dirty="0"/>
          </a:p>
        </p:txBody>
      </p:sp>
      <p:sp>
        <p:nvSpPr>
          <p:cNvPr id="5" name="TextBox 4"/>
          <p:cNvSpPr txBox="1"/>
          <p:nvPr/>
        </p:nvSpPr>
        <p:spPr>
          <a:xfrm>
            <a:off x="6553200" y="1078468"/>
            <a:ext cx="979755" cy="369332"/>
          </a:xfrm>
          <a:prstGeom prst="rect">
            <a:avLst/>
          </a:prstGeom>
          <a:noFill/>
        </p:spPr>
        <p:txBody>
          <a:bodyPr wrap="none" rtlCol="0">
            <a:spAutoFit/>
          </a:bodyPr>
          <a:lstStyle/>
          <a:p>
            <a:r>
              <a:rPr lang="en-US" dirty="0" smtClean="0"/>
              <a:t>Product</a:t>
            </a:r>
            <a:endParaRPr lang="en-US" dirty="0"/>
          </a:p>
        </p:txBody>
      </p:sp>
    </p:spTree>
    <p:extLst>
      <p:ext uri="{BB962C8B-B14F-4D97-AF65-F5344CB8AC3E}">
        <p14:creationId xmlns:p14="http://schemas.microsoft.com/office/powerpoint/2010/main" val="1048856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F98DF4C291A14C85D2BA6B16E94436" ma:contentTypeVersion="0" ma:contentTypeDescription="Create a new document." ma:contentTypeScope="" ma:versionID="9b00935dd70500517aee944b9acf93e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F96A093-83F9-46E3-9F58-4F81EF3304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C4BFD56-5582-47F1-B706-3664A8780381}">
  <ds:schemaRefs>
    <ds:schemaRef ds:uri="http://schemas.microsoft.com/sharepoint/v3/contenttype/forms"/>
  </ds:schemaRefs>
</ds:datastoreItem>
</file>

<file path=customXml/itemProps3.xml><?xml version="1.0" encoding="utf-8"?>
<ds:datastoreItem xmlns:ds="http://schemas.openxmlformats.org/officeDocument/2006/customXml" ds:itemID="{A2F4292E-6743-44A2-A8AB-E59BAA402D95}">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6814</TotalTime>
  <Words>2830</Words>
  <Application>Microsoft Office PowerPoint</Application>
  <PresentationFormat>On-screen Show (4:3)</PresentationFormat>
  <Paragraphs>474</Paragraphs>
  <Slides>31</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Courier New</vt:lpstr>
      <vt:lpstr>Wingdings</vt:lpstr>
      <vt:lpstr>Default Design</vt:lpstr>
      <vt:lpstr>SQL: An Introduction </vt:lpstr>
      <vt:lpstr>SQL - Introduction</vt:lpstr>
      <vt:lpstr>Table basics</vt:lpstr>
      <vt:lpstr>SQL Query syntax</vt:lpstr>
      <vt:lpstr> Example: select all columns</vt:lpstr>
      <vt:lpstr>Example: select particular columns</vt:lpstr>
      <vt:lpstr>WHERE clause</vt:lpstr>
      <vt:lpstr>WHERE operators</vt:lpstr>
      <vt:lpstr>Exercise</vt:lpstr>
      <vt:lpstr>Schema</vt:lpstr>
      <vt:lpstr>Levels of schema</vt:lpstr>
      <vt:lpstr>PowerPoint Presentation</vt:lpstr>
      <vt:lpstr>Schema is Oracle</vt:lpstr>
      <vt:lpstr>Tell me how</vt:lpstr>
      <vt:lpstr>Database Objects</vt:lpstr>
      <vt:lpstr>Data types</vt:lpstr>
      <vt:lpstr>Character Data Type</vt:lpstr>
      <vt:lpstr>Character Data Types</vt:lpstr>
      <vt:lpstr>Activity</vt:lpstr>
      <vt:lpstr>Numeric Data Type</vt:lpstr>
      <vt:lpstr>PowerPoint Presentation</vt:lpstr>
      <vt:lpstr>Activity</vt:lpstr>
      <vt:lpstr>LOB Data Type</vt:lpstr>
      <vt:lpstr>LOB Data Type</vt:lpstr>
      <vt:lpstr>Date / Time Data Types</vt:lpstr>
      <vt:lpstr>Date / Time Data Type</vt:lpstr>
      <vt:lpstr>Date / Time Data type</vt:lpstr>
      <vt:lpstr>PowerPoint Presentation</vt:lpstr>
      <vt:lpstr>Activity</vt:lpstr>
      <vt:lpstr>Exercise</vt:lpstr>
      <vt:lpstr>ROWID Datatype</vt:lpstr>
    </vt:vector>
  </TitlesOfParts>
  <Company>fcb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mgambhir</dc:creator>
  <cp:lastModifiedBy>Deepika</cp:lastModifiedBy>
  <cp:revision>1465</cp:revision>
  <dcterms:created xsi:type="dcterms:W3CDTF">2005-08-31T12:40:43Z</dcterms:created>
  <dcterms:modified xsi:type="dcterms:W3CDTF">2015-10-01T08:22:09Z</dcterms:modified>
</cp:coreProperties>
</file>