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57"/>
  </p:notesMasterIdLst>
  <p:handoutMasterIdLst>
    <p:handoutMasterId r:id="rId58"/>
  </p:handoutMasterIdLst>
  <p:sldIdLst>
    <p:sldId id="267" r:id="rId5"/>
    <p:sldId id="289" r:id="rId6"/>
    <p:sldId id="335" r:id="rId7"/>
    <p:sldId id="292" r:id="rId8"/>
    <p:sldId id="348" r:id="rId9"/>
    <p:sldId id="290" r:id="rId10"/>
    <p:sldId id="293" r:id="rId11"/>
    <p:sldId id="294" r:id="rId12"/>
    <p:sldId id="351" r:id="rId13"/>
    <p:sldId id="350" r:id="rId14"/>
    <p:sldId id="295" r:id="rId15"/>
    <p:sldId id="297" r:id="rId16"/>
    <p:sldId id="341" r:id="rId17"/>
    <p:sldId id="342" r:id="rId18"/>
    <p:sldId id="298" r:id="rId19"/>
    <p:sldId id="299" r:id="rId20"/>
    <p:sldId id="300" r:id="rId21"/>
    <p:sldId id="328" r:id="rId22"/>
    <p:sldId id="301" r:id="rId23"/>
    <p:sldId id="302" r:id="rId24"/>
    <p:sldId id="303" r:id="rId25"/>
    <p:sldId id="354" r:id="rId26"/>
    <p:sldId id="353" r:id="rId27"/>
    <p:sldId id="304" r:id="rId28"/>
    <p:sldId id="356" r:id="rId29"/>
    <p:sldId id="357" r:id="rId30"/>
    <p:sldId id="355" r:id="rId31"/>
    <p:sldId id="305" r:id="rId32"/>
    <p:sldId id="306" r:id="rId33"/>
    <p:sldId id="307" r:id="rId34"/>
    <p:sldId id="358" r:id="rId35"/>
    <p:sldId id="337" r:id="rId36"/>
    <p:sldId id="359" r:id="rId37"/>
    <p:sldId id="360" r:id="rId38"/>
    <p:sldId id="361" r:id="rId39"/>
    <p:sldId id="377" r:id="rId40"/>
    <p:sldId id="331" r:id="rId41"/>
    <p:sldId id="347" r:id="rId42"/>
    <p:sldId id="362" r:id="rId43"/>
    <p:sldId id="315" r:id="rId44"/>
    <p:sldId id="372" r:id="rId45"/>
    <p:sldId id="344" r:id="rId46"/>
    <p:sldId id="318" r:id="rId47"/>
    <p:sldId id="320" r:id="rId48"/>
    <p:sldId id="345" r:id="rId49"/>
    <p:sldId id="333" r:id="rId50"/>
    <p:sldId id="322" r:id="rId51"/>
    <p:sldId id="374" r:id="rId52"/>
    <p:sldId id="375" r:id="rId53"/>
    <p:sldId id="343" r:id="rId54"/>
    <p:sldId id="376" r:id="rId55"/>
    <p:sldId id="323" r:id="rId5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a:srgbClr val="660033"/>
    <a:srgbClr val="990099"/>
    <a:srgbClr val="D60093"/>
    <a:srgbClr val="006600"/>
    <a:srgbClr val="969696"/>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86501" autoAdjust="0"/>
  </p:normalViewPr>
  <p:slideViewPr>
    <p:cSldViewPr>
      <p:cViewPr varScale="1">
        <p:scale>
          <a:sx n="40" d="100"/>
          <a:sy n="40" d="100"/>
        </p:scale>
        <p:origin x="24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3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1" name="Rectangle 3"/>
          <p:cNvSpPr>
            <a:spLocks noGrp="1" noChangeArrowheads="1"/>
          </p:cNvSpPr>
          <p:nvPr>
            <p:ph type="dt" sz="quarter"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12292" name="Rectangle 4"/>
          <p:cNvSpPr>
            <a:spLocks noGrp="1" noChangeArrowheads="1"/>
          </p:cNvSpPr>
          <p:nvPr>
            <p:ph type="ftr" sz="quarter" idx="2"/>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2293" name="Rectangle 5"/>
          <p:cNvSpPr>
            <a:spLocks noGrp="1" noChangeArrowheads="1"/>
          </p:cNvSpPr>
          <p:nvPr>
            <p:ph type="sldNum" sz="quarter" idx="3"/>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8DF27735-4EFE-46AB-BA52-203EECBA7813}" type="slidenum">
              <a:rPr lang="en-US"/>
              <a:pPr>
                <a:defRPr/>
              </a:pPr>
              <a:t>‹#›</a:t>
            </a:fld>
            <a:endParaRPr lang="en-US"/>
          </a:p>
        </p:txBody>
      </p:sp>
    </p:spTree>
    <p:extLst>
      <p:ext uri="{BB962C8B-B14F-4D97-AF65-F5344CB8AC3E}">
        <p14:creationId xmlns:p14="http://schemas.microsoft.com/office/powerpoint/2010/main" val="41368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19" name="Rectangle 3"/>
          <p:cNvSpPr>
            <a:spLocks noGrp="1" noChangeArrowheads="1"/>
          </p:cNvSpPr>
          <p:nvPr>
            <p:ph type="dt" idx="1"/>
          </p:nvPr>
        </p:nvSpPr>
        <p:spPr bwMode="auto">
          <a:xfrm>
            <a:off x="3884613" y="0"/>
            <a:ext cx="2971800"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685800" y="4416425"/>
            <a:ext cx="5486400" cy="41830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9223" name="Rectangle 7"/>
          <p:cNvSpPr>
            <a:spLocks noGrp="1" noChangeArrowheads="1"/>
          </p:cNvSpPr>
          <p:nvPr>
            <p:ph type="sldNum" sz="quarter" idx="5"/>
          </p:nvPr>
        </p:nvSpPr>
        <p:spPr bwMode="auto">
          <a:xfrm>
            <a:off x="3884613" y="8829675"/>
            <a:ext cx="2971800"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5CFD684-38F2-4B68-B219-200DB4B8C73F}" type="slidenum">
              <a:rPr lang="en-US"/>
              <a:pPr>
                <a:defRPr/>
              </a:pPr>
              <a:t>‹#›</a:t>
            </a:fld>
            <a:endParaRPr lang="en-US"/>
          </a:p>
        </p:txBody>
      </p:sp>
    </p:spTree>
    <p:extLst>
      <p:ext uri="{BB962C8B-B14F-4D97-AF65-F5344CB8AC3E}">
        <p14:creationId xmlns:p14="http://schemas.microsoft.com/office/powerpoint/2010/main" val="2693069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6B9BF7F9-6009-46D0-AEB9-2B2919D1B6EE}" type="slidenum">
              <a:rPr lang="en-US" smtClean="0"/>
              <a:pPr eaLnBrk="1" hangingPunct="1">
                <a:defRPr/>
              </a:pPr>
              <a:t>1</a:t>
            </a:fld>
            <a:endParaRPr lang="en-US" smtClean="0"/>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IN" smtClean="0">
              <a:latin typeface="Arial" charset="0"/>
            </a:endParaRPr>
          </a:p>
        </p:txBody>
      </p:sp>
    </p:spTree>
    <p:extLst>
      <p:ext uri="{BB962C8B-B14F-4D97-AF65-F5344CB8AC3E}">
        <p14:creationId xmlns:p14="http://schemas.microsoft.com/office/powerpoint/2010/main" val="2709594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AB9D81F-78AA-4CEB-9290-4B1CD50B5E4E}" type="slidenum">
              <a:rPr lang="en-US" smtClean="0">
                <a:cs typeface="Arial" charset="0"/>
              </a:rPr>
              <a:pPr eaLnBrk="1" hangingPunct="1"/>
              <a:t>12</a:t>
            </a:fld>
            <a:endParaRPr lang="en-US" smtClean="0">
              <a:cs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latin typeface="Arial" charset="0"/>
              </a:rPr>
              <a:t>If the table is empty, then we can increase or decrease the column width.</a:t>
            </a:r>
          </a:p>
          <a:p>
            <a:pPr eaLnBrk="1" hangingPunct="1"/>
            <a:r>
              <a:rPr lang="en-US" dirty="0" smtClean="0">
                <a:latin typeface="Arial" charset="0"/>
              </a:rPr>
              <a:t>If not, we can only increase the</a:t>
            </a:r>
            <a:r>
              <a:rPr lang="en-US" baseline="0" dirty="0" smtClean="0">
                <a:latin typeface="Arial" charset="0"/>
              </a:rPr>
              <a:t> column value.</a:t>
            </a:r>
            <a:endParaRPr lang="en-US" dirty="0" smtClean="0">
              <a:latin typeface="Arial" charset="0"/>
            </a:endParaRPr>
          </a:p>
        </p:txBody>
      </p:sp>
    </p:spTree>
    <p:extLst>
      <p:ext uri="{BB962C8B-B14F-4D97-AF65-F5344CB8AC3E}">
        <p14:creationId xmlns:p14="http://schemas.microsoft.com/office/powerpoint/2010/main" val="1738987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13</a:t>
            </a:fld>
            <a:endParaRPr lang="en-US"/>
          </a:p>
        </p:txBody>
      </p:sp>
    </p:spTree>
    <p:extLst>
      <p:ext uri="{BB962C8B-B14F-4D97-AF65-F5344CB8AC3E}">
        <p14:creationId xmlns:p14="http://schemas.microsoft.com/office/powerpoint/2010/main" val="1079395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change the </a:t>
            </a:r>
            <a:r>
              <a:rPr lang="en-US" baseline="0" dirty="0" err="1" smtClean="0"/>
              <a:t>datatype</a:t>
            </a:r>
            <a:r>
              <a:rPr lang="en-US" baseline="0" dirty="0" smtClean="0"/>
              <a:t> of the column provided the column is empty.</a:t>
            </a:r>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14</a:t>
            </a:fld>
            <a:endParaRPr lang="en-US"/>
          </a:p>
        </p:txBody>
      </p:sp>
    </p:spTree>
    <p:extLst>
      <p:ext uri="{BB962C8B-B14F-4D97-AF65-F5344CB8AC3E}">
        <p14:creationId xmlns:p14="http://schemas.microsoft.com/office/powerpoint/2010/main" val="3949365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15</a:t>
            </a:fld>
            <a:endParaRPr lang="en-US"/>
          </a:p>
        </p:txBody>
      </p:sp>
    </p:spTree>
    <p:extLst>
      <p:ext uri="{BB962C8B-B14F-4D97-AF65-F5344CB8AC3E}">
        <p14:creationId xmlns:p14="http://schemas.microsoft.com/office/powerpoint/2010/main" val="1835770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16</a:t>
            </a:fld>
            <a:endParaRPr lang="en-US"/>
          </a:p>
        </p:txBody>
      </p:sp>
    </p:spTree>
    <p:extLst>
      <p:ext uri="{BB962C8B-B14F-4D97-AF65-F5344CB8AC3E}">
        <p14:creationId xmlns:p14="http://schemas.microsoft.com/office/powerpoint/2010/main" val="1600071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18</a:t>
            </a:fld>
            <a:endParaRPr lang="en-US"/>
          </a:p>
        </p:txBody>
      </p:sp>
    </p:spTree>
    <p:extLst>
      <p:ext uri="{BB962C8B-B14F-4D97-AF65-F5344CB8AC3E}">
        <p14:creationId xmlns:p14="http://schemas.microsoft.com/office/powerpoint/2010/main" val="821980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46F4AF-2D7A-4AC9-AE94-6F078FB8E7C4}" type="slidenum">
              <a:rPr lang="en-US" smtClean="0">
                <a:cs typeface="Arial" charset="0"/>
              </a:rPr>
              <a:pPr eaLnBrk="1" hangingPunct="1"/>
              <a:t>20</a:t>
            </a:fld>
            <a:endParaRPr lang="en-US" smtClean="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373758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23</a:t>
            </a:fld>
            <a:endParaRPr lang="en-US"/>
          </a:p>
        </p:txBody>
      </p:sp>
    </p:spTree>
    <p:extLst>
      <p:ext uri="{BB962C8B-B14F-4D97-AF65-F5344CB8AC3E}">
        <p14:creationId xmlns:p14="http://schemas.microsoft.com/office/powerpoint/2010/main" val="149256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24</a:t>
            </a:fld>
            <a:endParaRPr lang="en-US"/>
          </a:p>
        </p:txBody>
      </p:sp>
    </p:spTree>
    <p:extLst>
      <p:ext uri="{BB962C8B-B14F-4D97-AF65-F5344CB8AC3E}">
        <p14:creationId xmlns:p14="http://schemas.microsoft.com/office/powerpoint/2010/main" val="38007828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kern="1200" dirty="0" smtClean="0">
                <a:solidFill>
                  <a:schemeClr val="tx1"/>
                </a:solidFill>
                <a:latin typeface="Courier New" pitchFamily="49" charset="0"/>
                <a:cs typeface="Courier New" pitchFamily="49" charset="0"/>
              </a:rPr>
              <a:t>DUAL</a:t>
            </a:r>
            <a:r>
              <a:rPr lang="en-US" dirty="0" smtClean="0"/>
              <a:t> is a dummy table with a single column DUMMY (VARCHAR2(1) ) present by default in all Oracle database installations. </a:t>
            </a:r>
          </a:p>
          <a:p>
            <a:endParaRPr lang="en-US" dirty="0" smtClean="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25</a:t>
            </a:fld>
            <a:endParaRPr lang="en-US"/>
          </a:p>
        </p:txBody>
      </p:sp>
    </p:spTree>
    <p:extLst>
      <p:ext uri="{BB962C8B-B14F-4D97-AF65-F5344CB8AC3E}">
        <p14:creationId xmlns:p14="http://schemas.microsoft.com/office/powerpoint/2010/main" val="5646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SQL Commands</a:t>
            </a:r>
            <a:r>
              <a:rPr lang="en-US" baseline="0" dirty="0" smtClean="0"/>
              <a:t> are used to manipulate and retrieve records from the database.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SQL commands are not case sensitive.</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All SQL commands must be ended with a semicolon.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a:t>
            </a:fld>
            <a:endParaRPr lang="en-US"/>
          </a:p>
        </p:txBody>
      </p:sp>
    </p:spTree>
    <p:extLst>
      <p:ext uri="{BB962C8B-B14F-4D97-AF65-F5344CB8AC3E}">
        <p14:creationId xmlns:p14="http://schemas.microsoft.com/office/powerpoint/2010/main" val="2560842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27</a:t>
            </a:fld>
            <a:endParaRPr lang="en-US"/>
          </a:p>
        </p:txBody>
      </p:sp>
    </p:spTree>
    <p:extLst>
      <p:ext uri="{BB962C8B-B14F-4D97-AF65-F5344CB8AC3E}">
        <p14:creationId xmlns:p14="http://schemas.microsoft.com/office/powerpoint/2010/main" val="1158970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30</a:t>
            </a:fld>
            <a:endParaRPr lang="en-US"/>
          </a:p>
        </p:txBody>
      </p:sp>
    </p:spTree>
    <p:extLst>
      <p:ext uri="{BB962C8B-B14F-4D97-AF65-F5344CB8AC3E}">
        <p14:creationId xmlns:p14="http://schemas.microsoft.com/office/powerpoint/2010/main" val="18121036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u="none" kern="1200" dirty="0" smtClean="0">
              <a:solidFill>
                <a:schemeClr val="tx1"/>
              </a:solidFill>
              <a:effectLst/>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effectLst/>
              <a:latin typeface="Arial" pitchFamily="34" charset="0"/>
              <a:ea typeface="+mn-ea"/>
              <a:cs typeface="+mn-cs"/>
            </a:endParaRPr>
          </a:p>
          <a:p>
            <a:endParaRPr lang="en-US" sz="1200" u="none" kern="1200" dirty="0">
              <a:solidFill>
                <a:schemeClr val="tx1"/>
              </a:solidFill>
              <a:effectLst/>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32</a:t>
            </a:fld>
            <a:endParaRPr lang="en-US"/>
          </a:p>
        </p:txBody>
      </p:sp>
    </p:spTree>
    <p:extLst>
      <p:ext uri="{BB962C8B-B14F-4D97-AF65-F5344CB8AC3E}">
        <p14:creationId xmlns:p14="http://schemas.microsoft.com/office/powerpoint/2010/main" val="3086354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We created the student table and inserted some data into it in this session. Currently when we query the student table using SELECT all, these are the records. We will use this table to query further.</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33</a:t>
            </a:fld>
            <a:endParaRPr lang="en-US"/>
          </a:p>
        </p:txBody>
      </p:sp>
    </p:spTree>
    <p:extLst>
      <p:ext uri="{BB962C8B-B14F-4D97-AF65-F5344CB8AC3E}">
        <p14:creationId xmlns:p14="http://schemas.microsoft.com/office/powerpoint/2010/main" val="342077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DDL statements are Auto-committed</a:t>
            </a:r>
            <a:r>
              <a:rPr lang="en-US" baseline="0" dirty="0" smtClean="0"/>
              <a:t> and permanently saved to the database.</a:t>
            </a:r>
          </a:p>
          <a:p>
            <a:r>
              <a:rPr lang="en-US" baseline="0" dirty="0" smtClean="0"/>
              <a:t>DML statements can be rolled back.</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43</a:t>
            </a:fld>
            <a:endParaRPr lang="en-US"/>
          </a:p>
        </p:txBody>
      </p:sp>
    </p:spTree>
    <p:extLst>
      <p:ext uri="{BB962C8B-B14F-4D97-AF65-F5344CB8AC3E}">
        <p14:creationId xmlns:p14="http://schemas.microsoft.com/office/powerpoint/2010/main" val="2177012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If two </a:t>
            </a:r>
            <a:r>
              <a:rPr lang="en-US" dirty="0" err="1" smtClean="0"/>
              <a:t>savepoints</a:t>
            </a:r>
            <a:r>
              <a:rPr lang="en-US" dirty="0" smtClean="0"/>
              <a:t> are created with the same name, then the previously declared </a:t>
            </a:r>
            <a:r>
              <a:rPr lang="en-US" dirty="0" err="1" smtClean="0"/>
              <a:t>savepoint</a:t>
            </a:r>
            <a:r>
              <a:rPr lang="en-US" dirty="0" smtClean="0"/>
              <a:t> will be erased.</a:t>
            </a:r>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44</a:t>
            </a:fld>
            <a:endParaRPr lang="en-US"/>
          </a:p>
        </p:txBody>
      </p:sp>
    </p:spTree>
    <p:extLst>
      <p:ext uri="{BB962C8B-B14F-4D97-AF65-F5344CB8AC3E}">
        <p14:creationId xmlns:p14="http://schemas.microsoft.com/office/powerpoint/2010/main" val="4228631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47</a:t>
            </a:fld>
            <a:endParaRPr lang="en-US"/>
          </a:p>
        </p:txBody>
      </p:sp>
    </p:spTree>
    <p:extLst>
      <p:ext uri="{BB962C8B-B14F-4D97-AF65-F5344CB8AC3E}">
        <p14:creationId xmlns:p14="http://schemas.microsoft.com/office/powerpoint/2010/main" val="1491543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Roles:</a:t>
            </a:r>
          </a:p>
          <a:p>
            <a:r>
              <a:rPr lang="en-US" dirty="0" smtClean="0"/>
              <a:t> Roles are collection or groups of</a:t>
            </a:r>
            <a:r>
              <a:rPr lang="en-US" baseline="0" dirty="0" smtClean="0"/>
              <a:t> privileges that can be granted to users.</a:t>
            </a:r>
          </a:p>
          <a:p>
            <a:r>
              <a:rPr lang="en-US" baseline="0" dirty="0" smtClean="0"/>
              <a:t>When there are many database users, Roles are very useful in granting access. </a:t>
            </a:r>
          </a:p>
          <a:p>
            <a:r>
              <a:rPr lang="en-US" baseline="0" dirty="0" smtClean="0"/>
              <a:t>It saves lot of time and effort.</a:t>
            </a:r>
          </a:p>
          <a:p>
            <a:r>
              <a:rPr lang="en-US" baseline="0" dirty="0" smtClean="0"/>
              <a:t>Example: </a:t>
            </a:r>
          </a:p>
          <a:p>
            <a:r>
              <a:rPr lang="en-US" baseline="0" dirty="0" smtClean="0"/>
              <a:t>SQL&gt; CREATE  ROLE  </a:t>
            </a:r>
            <a:r>
              <a:rPr lang="en-US" baseline="0" dirty="0" err="1" smtClean="0"/>
              <a:t>cust_role</a:t>
            </a:r>
            <a:r>
              <a:rPr lang="en-US" baseline="0" dirty="0" smtClean="0"/>
              <a:t>;</a:t>
            </a:r>
          </a:p>
          <a:p>
            <a:r>
              <a:rPr lang="en-US" baseline="0" dirty="0" smtClean="0"/>
              <a:t>SQL&gt; GRANT SELECT, INSERT, UPDATE, DELETE ON customers TO </a:t>
            </a:r>
            <a:r>
              <a:rPr lang="en-US" baseline="0" dirty="0" err="1" smtClean="0"/>
              <a:t>cust_role</a:t>
            </a:r>
            <a:r>
              <a:rPr lang="en-US" baseline="0" dirty="0" smtClean="0"/>
              <a:t>;</a:t>
            </a:r>
          </a:p>
          <a:p>
            <a:endParaRPr lang="en-US" baseline="0" dirty="0" smtClean="0"/>
          </a:p>
          <a:p>
            <a:r>
              <a:rPr lang="en-US" baseline="0" dirty="0" smtClean="0"/>
              <a:t>Thus this </a:t>
            </a:r>
            <a:r>
              <a:rPr lang="en-US" baseline="0" dirty="0" err="1" smtClean="0"/>
              <a:t>cust_role</a:t>
            </a:r>
            <a:r>
              <a:rPr lang="en-US" baseline="0" dirty="0" smtClean="0"/>
              <a:t> can be given to one / many users.</a:t>
            </a:r>
          </a:p>
          <a:p>
            <a:r>
              <a:rPr lang="en-US" baseline="0" dirty="0" smtClean="0"/>
              <a:t>SQL&gt; GRANT </a:t>
            </a:r>
            <a:r>
              <a:rPr lang="en-US" baseline="0" dirty="0" err="1" smtClean="0"/>
              <a:t>cust_role</a:t>
            </a:r>
            <a:r>
              <a:rPr lang="en-US" baseline="0" dirty="0" smtClean="0"/>
              <a:t> TO Scott, Admin;</a:t>
            </a:r>
          </a:p>
          <a:p>
            <a:endParaRPr lang="en-US" baseline="0" dirty="0" smtClean="0"/>
          </a:p>
          <a:p>
            <a:endParaRPr lang="en-US" baseline="0" dirty="0" smtClean="0"/>
          </a:p>
          <a:p>
            <a:r>
              <a:rPr lang="en-US" baseline="0" dirty="0" smtClean="0"/>
              <a:t>We can also Revoke the privileges from the roles.</a:t>
            </a:r>
          </a:p>
          <a:p>
            <a:r>
              <a:rPr lang="en-US" baseline="0" dirty="0" smtClean="0"/>
              <a:t>SQL&gt; REVOKE INSERT, UPDATE  FROM </a:t>
            </a:r>
            <a:r>
              <a:rPr lang="en-US" baseline="0" dirty="0" err="1" smtClean="0"/>
              <a:t>cust_role</a:t>
            </a:r>
            <a:r>
              <a:rPr lang="en-US" baseline="0" dirty="0" smtClean="0"/>
              <a:t>;</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50</a:t>
            </a:fld>
            <a:endParaRPr lang="en-US"/>
          </a:p>
        </p:txBody>
      </p:sp>
    </p:spTree>
    <p:extLst>
      <p:ext uri="{BB962C8B-B14F-4D97-AF65-F5344CB8AC3E}">
        <p14:creationId xmlns:p14="http://schemas.microsoft.com/office/powerpoint/2010/main" val="1945226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C57990-2075-454A-82E8-595B456670E1}" type="slidenum">
              <a:rPr lang="en-US" smtClean="0"/>
              <a:pPr eaLnBrk="1" hangingPunct="1"/>
              <a:t>51</a:t>
            </a:fld>
            <a:endParaRPr lang="en-US" smtClean="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400" b="1" smtClean="0">
              <a:latin typeface="Courier New" pitchFamily="49" charset="0"/>
            </a:endParaRPr>
          </a:p>
        </p:txBody>
      </p:sp>
    </p:spTree>
    <p:extLst>
      <p:ext uri="{BB962C8B-B14F-4D97-AF65-F5344CB8AC3E}">
        <p14:creationId xmlns:p14="http://schemas.microsoft.com/office/powerpoint/2010/main" val="3836759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52</a:t>
            </a:fld>
            <a:endParaRPr lang="en-US"/>
          </a:p>
        </p:txBody>
      </p:sp>
    </p:spTree>
    <p:extLst>
      <p:ext uri="{BB962C8B-B14F-4D97-AF65-F5344CB8AC3E}">
        <p14:creationId xmlns:p14="http://schemas.microsoft.com/office/powerpoint/2010/main" val="2464196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3</a:t>
            </a:fld>
            <a:endParaRPr lang="en-US"/>
          </a:p>
        </p:txBody>
      </p:sp>
    </p:spTree>
    <p:extLst>
      <p:ext uri="{BB962C8B-B14F-4D97-AF65-F5344CB8AC3E}">
        <p14:creationId xmlns:p14="http://schemas.microsoft.com/office/powerpoint/2010/main" val="19347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4</a:t>
            </a:fld>
            <a:endParaRPr lang="en-US"/>
          </a:p>
        </p:txBody>
      </p:sp>
    </p:spTree>
    <p:extLst>
      <p:ext uri="{BB962C8B-B14F-4D97-AF65-F5344CB8AC3E}">
        <p14:creationId xmlns:p14="http://schemas.microsoft.com/office/powerpoint/2010/main" val="2972594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6</a:t>
            </a:fld>
            <a:endParaRPr lang="en-US"/>
          </a:p>
        </p:txBody>
      </p:sp>
    </p:spTree>
    <p:extLst>
      <p:ext uri="{BB962C8B-B14F-4D97-AF65-F5344CB8AC3E}">
        <p14:creationId xmlns:p14="http://schemas.microsoft.com/office/powerpoint/2010/main" val="1059050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Arial"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7</a:t>
            </a:fld>
            <a:endParaRPr lang="en-US"/>
          </a:p>
        </p:txBody>
      </p:sp>
    </p:spTree>
    <p:extLst>
      <p:ext uri="{BB962C8B-B14F-4D97-AF65-F5344CB8AC3E}">
        <p14:creationId xmlns:p14="http://schemas.microsoft.com/office/powerpoint/2010/main" val="41689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879742-6109-43BE-B6A9-5D6AA4D98C5C}" type="slidenum">
              <a:rPr lang="en-US" smtClean="0">
                <a:cs typeface="Arial" charset="0"/>
              </a:rPr>
              <a:pPr eaLnBrk="1" hangingPunct="1"/>
              <a:t>8</a:t>
            </a:fld>
            <a:endParaRPr lang="en-US" smtClean="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charset="0"/>
            </a:endParaRPr>
          </a:p>
        </p:txBody>
      </p:sp>
    </p:spTree>
    <p:extLst>
      <p:ext uri="{BB962C8B-B14F-4D97-AF65-F5344CB8AC3E}">
        <p14:creationId xmlns:p14="http://schemas.microsoft.com/office/powerpoint/2010/main" val="3671091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9</a:t>
            </a:fld>
            <a:endParaRPr lang="en-US"/>
          </a:p>
        </p:txBody>
      </p:sp>
    </p:spTree>
    <p:extLst>
      <p:ext uri="{BB962C8B-B14F-4D97-AF65-F5344CB8AC3E}">
        <p14:creationId xmlns:p14="http://schemas.microsoft.com/office/powerpoint/2010/main" val="1425337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5CFD684-38F2-4B68-B219-200DB4B8C73F}" type="slidenum">
              <a:rPr lang="en-US" smtClean="0"/>
              <a:pPr>
                <a:defRPr/>
              </a:pPr>
              <a:t>11</a:t>
            </a:fld>
            <a:endParaRPr lang="en-US"/>
          </a:p>
        </p:txBody>
      </p:sp>
    </p:spTree>
    <p:extLst>
      <p:ext uri="{BB962C8B-B14F-4D97-AF65-F5344CB8AC3E}">
        <p14:creationId xmlns:p14="http://schemas.microsoft.com/office/powerpoint/2010/main" val="2187516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9" descr="all thre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47652" b="18791"/>
          <a:stretch>
            <a:fillRect/>
          </a:stretch>
        </p:blipFill>
        <p:spPr bwMode="auto">
          <a:xfrm>
            <a:off x="0" y="0"/>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CL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t="25212" b="28896"/>
          <a:stretch>
            <a:fillRect/>
          </a:stretch>
        </p:blipFill>
        <p:spPr bwMode="auto">
          <a:xfrm>
            <a:off x="6950074" y="6111875"/>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533400" y="815975"/>
            <a:ext cx="7772400" cy="1470025"/>
          </a:xfrm>
        </p:spPr>
        <p:txBody>
          <a:bodyPr/>
          <a:lstStyle>
            <a:lvl1pPr>
              <a:lnSpc>
                <a:spcPct val="125000"/>
              </a:lnSpc>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609600" y="3810000"/>
            <a:ext cx="6400800" cy="1752600"/>
          </a:xfrm>
        </p:spPr>
        <p:txBody>
          <a:bodyPr/>
          <a:lstStyle>
            <a:lvl1pPr marL="0" indent="0">
              <a:buFont typeface="Wingdings" pitchFamily="2" charset="2"/>
              <a:buNone/>
              <a:defRPr/>
            </a:lvl1pPr>
          </a:lstStyle>
          <a:p>
            <a:r>
              <a:rPr lang="en-US" smtClean="0"/>
              <a:t>Click to edit Master subtitle style</a:t>
            </a:r>
            <a:endParaRPr lang="en-US"/>
          </a:p>
        </p:txBody>
      </p:sp>
      <p:pic>
        <p:nvPicPr>
          <p:cNvPr id="6" name="Picture 2" descr="C:\Users\shahulj\AppData\Local\Microsoft\Windows\Temporary Internet Files\Content.Outlook\WEEF413Q\Campus Force Logo - Colour.jpg"/>
          <p:cNvPicPr>
            <a:picLocks noChangeAspect="1" noChangeArrowheads="1"/>
          </p:cNvPicPr>
          <p:nvPr userDrawn="1"/>
        </p:nvPicPr>
        <p:blipFill>
          <a:blip r:embed="rId4" cstate="print"/>
          <a:srcRect/>
          <a:stretch>
            <a:fillRect/>
          </a:stretch>
        </p:blipFill>
        <p:spPr bwMode="auto">
          <a:xfrm>
            <a:off x="7389017" y="6541157"/>
            <a:ext cx="1316038" cy="288925"/>
          </a:xfrm>
          <a:prstGeom prst="rect">
            <a:avLst/>
          </a:prstGeom>
          <a:noFill/>
          <a:ln w="9525">
            <a:noFill/>
            <a:miter lim="800000"/>
            <a:headEnd/>
            <a:tailEnd/>
          </a:ln>
        </p:spPr>
      </p:pic>
    </p:spTree>
    <p:extLst>
      <p:ext uri="{BB962C8B-B14F-4D97-AF65-F5344CB8AC3E}">
        <p14:creationId xmlns:p14="http://schemas.microsoft.com/office/powerpoint/2010/main" val="9357877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C0A99B39-45F6-4DA9-B838-0F551DA79FE2}" type="slidenum">
              <a:rPr lang="en-US"/>
              <a:pPr>
                <a:defRPr/>
              </a:pPr>
              <a:t>‹#›</a:t>
            </a:fld>
            <a:endParaRPr lang="en-US"/>
          </a:p>
        </p:txBody>
      </p:sp>
    </p:spTree>
    <p:extLst>
      <p:ext uri="{BB962C8B-B14F-4D97-AF65-F5344CB8AC3E}">
        <p14:creationId xmlns:p14="http://schemas.microsoft.com/office/powerpoint/2010/main" val="4726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86F6B828-6E63-45E0-90BB-FE58A79975D7}" type="slidenum">
              <a:rPr lang="en-US"/>
              <a:pPr>
                <a:defRPr/>
              </a:pPr>
              <a:t>‹#›</a:t>
            </a:fld>
            <a:endParaRPr lang="en-US"/>
          </a:p>
        </p:txBody>
      </p:sp>
    </p:spTree>
    <p:extLst>
      <p:ext uri="{BB962C8B-B14F-4D97-AF65-F5344CB8AC3E}">
        <p14:creationId xmlns:p14="http://schemas.microsoft.com/office/powerpoint/2010/main" val="65825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sldNum" sz="quarter" idx="10"/>
          </p:nvPr>
        </p:nvSpPr>
        <p:spPr>
          <a:ln/>
        </p:spPr>
        <p:txBody>
          <a:bodyPr/>
          <a:lstStyle>
            <a:lvl1pPr>
              <a:defRPr/>
            </a:lvl1pPr>
          </a:lstStyle>
          <a:p>
            <a:pPr>
              <a:defRPr/>
            </a:pPr>
            <a:fld id="{18CC025E-D8DE-43E5-B6D2-407F9B5E6ED4}" type="slidenum">
              <a:rPr lang="en-US"/>
              <a:pPr>
                <a:defRPr/>
              </a:pPr>
              <a:t>‹#›</a:t>
            </a:fld>
            <a:endParaRPr lang="en-US"/>
          </a:p>
        </p:txBody>
      </p:sp>
    </p:spTree>
    <p:extLst>
      <p:ext uri="{BB962C8B-B14F-4D97-AF65-F5344CB8AC3E}">
        <p14:creationId xmlns:p14="http://schemas.microsoft.com/office/powerpoint/2010/main" val="15216949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D35564AB-1071-48C7-9C79-153E38700AE4}" type="slidenum">
              <a:rPr lang="en-US"/>
              <a:pPr>
                <a:defRPr/>
              </a:pPr>
              <a:t>‹#›</a:t>
            </a:fld>
            <a:endParaRPr lang="en-US"/>
          </a:p>
        </p:txBody>
      </p:sp>
    </p:spTree>
    <p:extLst>
      <p:ext uri="{BB962C8B-B14F-4D97-AF65-F5344CB8AC3E}">
        <p14:creationId xmlns:p14="http://schemas.microsoft.com/office/powerpoint/2010/main" val="392672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sldNum" sz="quarter" idx="10"/>
          </p:nvPr>
        </p:nvSpPr>
        <p:spPr>
          <a:ln/>
        </p:spPr>
        <p:txBody>
          <a:bodyPr/>
          <a:lstStyle>
            <a:lvl1pPr>
              <a:defRPr/>
            </a:lvl1pPr>
          </a:lstStyle>
          <a:p>
            <a:pPr>
              <a:defRPr/>
            </a:pPr>
            <a:fld id="{04891A2E-236F-4017-A808-CA6D0767C0A1}" type="slidenum">
              <a:rPr lang="en-US"/>
              <a:pPr>
                <a:defRPr/>
              </a:pPr>
              <a:t>‹#›</a:t>
            </a:fld>
            <a:endParaRPr lang="en-US"/>
          </a:p>
        </p:txBody>
      </p:sp>
    </p:spTree>
    <p:extLst>
      <p:ext uri="{BB962C8B-B14F-4D97-AF65-F5344CB8AC3E}">
        <p14:creationId xmlns:p14="http://schemas.microsoft.com/office/powerpoint/2010/main" val="158680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sldNum" sz="quarter" idx="10"/>
          </p:nvPr>
        </p:nvSpPr>
        <p:spPr>
          <a:ln/>
        </p:spPr>
        <p:txBody>
          <a:bodyPr/>
          <a:lstStyle>
            <a:lvl1pPr>
              <a:defRPr/>
            </a:lvl1pPr>
          </a:lstStyle>
          <a:p>
            <a:pPr>
              <a:defRPr/>
            </a:pPr>
            <a:fld id="{0C2330BE-9E4E-46DF-A0C6-A111EB6CA98B}" type="slidenum">
              <a:rPr lang="en-US"/>
              <a:pPr>
                <a:defRPr/>
              </a:pPr>
              <a:t>‹#›</a:t>
            </a:fld>
            <a:endParaRPr lang="en-US"/>
          </a:p>
        </p:txBody>
      </p:sp>
    </p:spTree>
    <p:extLst>
      <p:ext uri="{BB962C8B-B14F-4D97-AF65-F5344CB8AC3E}">
        <p14:creationId xmlns:p14="http://schemas.microsoft.com/office/powerpoint/2010/main" val="212319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sldNum" sz="quarter" idx="10"/>
          </p:nvPr>
        </p:nvSpPr>
        <p:spPr>
          <a:ln/>
        </p:spPr>
        <p:txBody>
          <a:bodyPr/>
          <a:lstStyle>
            <a:lvl1pPr>
              <a:defRPr/>
            </a:lvl1pPr>
          </a:lstStyle>
          <a:p>
            <a:pPr>
              <a:defRPr/>
            </a:pPr>
            <a:fld id="{225072AD-89DA-4A60-81AE-C785B259C9F9}" type="slidenum">
              <a:rPr lang="en-US"/>
              <a:pPr>
                <a:defRPr/>
              </a:pPr>
              <a:t>‹#›</a:t>
            </a:fld>
            <a:endParaRPr lang="en-US"/>
          </a:p>
        </p:txBody>
      </p:sp>
    </p:spTree>
    <p:extLst>
      <p:ext uri="{BB962C8B-B14F-4D97-AF65-F5344CB8AC3E}">
        <p14:creationId xmlns:p14="http://schemas.microsoft.com/office/powerpoint/2010/main" val="3333634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5A978005-0B46-4EB8-BF5A-0F5A6AFDD8F4}" type="slidenum">
              <a:rPr lang="en-US"/>
              <a:pPr>
                <a:defRPr/>
              </a:pPr>
              <a:t>‹#›</a:t>
            </a:fld>
            <a:endParaRPr lang="en-US"/>
          </a:p>
        </p:txBody>
      </p:sp>
    </p:spTree>
    <p:extLst>
      <p:ext uri="{BB962C8B-B14F-4D97-AF65-F5344CB8AC3E}">
        <p14:creationId xmlns:p14="http://schemas.microsoft.com/office/powerpoint/2010/main" val="4098312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918EEF25-240C-410A-8448-2A0E6CD1BF56}" type="slidenum">
              <a:rPr lang="en-US"/>
              <a:pPr>
                <a:defRPr/>
              </a:pPr>
              <a:t>‹#›</a:t>
            </a:fld>
            <a:endParaRPr lang="en-US"/>
          </a:p>
        </p:txBody>
      </p:sp>
    </p:spTree>
    <p:extLst>
      <p:ext uri="{BB962C8B-B14F-4D97-AF65-F5344CB8AC3E}">
        <p14:creationId xmlns:p14="http://schemas.microsoft.com/office/powerpoint/2010/main" val="213267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C9BFCB1-E3A9-4AFB-B503-74FC7FBCE909}" type="slidenum">
              <a:rPr lang="en-US"/>
              <a:pPr>
                <a:defRPr/>
              </a:pPr>
              <a:t>‹#›</a:t>
            </a:fld>
            <a:endParaRPr lang="en-US"/>
          </a:p>
        </p:txBody>
      </p:sp>
    </p:spTree>
    <p:extLst>
      <p:ext uri="{BB962C8B-B14F-4D97-AF65-F5344CB8AC3E}">
        <p14:creationId xmlns:p14="http://schemas.microsoft.com/office/powerpoint/2010/main" val="48513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7" name="Picture 10" descr="all three"/>
          <p:cNvPicPr>
            <a:picLocks noChangeAspect="1" noChangeArrowheads="1"/>
          </p:cNvPicPr>
          <p:nvPr/>
        </p:nvPicPr>
        <p:blipFill>
          <a:blip r:embed="rId13" cstate="print">
            <a:extLst>
              <a:ext uri="{28A0092B-C50C-407E-A947-70E740481C1C}">
                <a14:useLocalDpi xmlns:a14="http://schemas.microsoft.com/office/drawing/2010/main" val="0"/>
              </a:ext>
            </a:extLst>
          </a:blip>
          <a:srcRect t="71950" b="17998"/>
          <a:stretch>
            <a:fillRect/>
          </a:stretch>
        </p:blipFill>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7" descr="HCL Logo"/>
          <p:cNvPicPr>
            <a:picLocks noChangeAspect="1" noChangeArrowheads="1"/>
          </p:cNvPicPr>
          <p:nvPr/>
        </p:nvPicPr>
        <p:blipFill>
          <a:blip r:embed="rId14" cstate="print">
            <a:extLst>
              <a:ext uri="{28A0092B-C50C-407E-A947-70E740481C1C}">
                <a14:useLocalDpi xmlns:a14="http://schemas.microsoft.com/office/drawing/2010/main" val="0"/>
              </a:ext>
            </a:extLst>
          </a:blip>
          <a:srcRect t="25212" b="28896"/>
          <a:stretch>
            <a:fillRect/>
          </a:stretch>
        </p:blipFill>
        <p:spPr bwMode="auto">
          <a:xfrm>
            <a:off x="6950075" y="6400800"/>
            <a:ext cx="219392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sldNum" sz="quarter" idx="4"/>
          </p:nvPr>
        </p:nvSpPr>
        <p:spPr bwMode="auto">
          <a:xfrm>
            <a:off x="3505200" y="6553200"/>
            <a:ext cx="2133600" cy="2381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i="1">
                <a:solidFill>
                  <a:schemeClr val="bg2"/>
                </a:solidFill>
                <a:latin typeface="Arial" pitchFamily="34" charset="0"/>
                <a:cs typeface="+mn-cs"/>
              </a:defRPr>
            </a:lvl1pPr>
          </a:lstStyle>
          <a:p>
            <a:pPr>
              <a:defRPr/>
            </a:pPr>
            <a:fld id="{A5FD53A6-6A92-4A99-9F27-314DB215B560}" type="slidenum">
              <a:rPr lang="en-US"/>
              <a:pPr>
                <a:defRPr/>
              </a:pPr>
              <a:t>‹#›</a:t>
            </a:fld>
            <a:endParaRPr lang="en-US"/>
          </a:p>
        </p:txBody>
      </p:sp>
      <p:pic>
        <p:nvPicPr>
          <p:cNvPr id="7" name="Picture 2" descr="C:\Users\shahulj\AppData\Local\Microsoft\Windows\Temporary Internet Files\Content.Outlook\WEEF413Q\Campus Force Logo - Colour.jpg"/>
          <p:cNvPicPr>
            <a:picLocks noChangeAspect="1" noChangeArrowheads="1"/>
          </p:cNvPicPr>
          <p:nvPr/>
        </p:nvPicPr>
        <p:blipFill>
          <a:blip r:embed="rId15" cstate="print"/>
          <a:srcRect/>
          <a:stretch>
            <a:fillRect/>
          </a:stretch>
        </p:blipFill>
        <p:spPr bwMode="auto">
          <a:xfrm>
            <a:off x="19050" y="6589713"/>
            <a:ext cx="1316038" cy="28892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Arial" pitchFamily="34" charset="0"/>
        </a:defRPr>
      </a:lvl2pPr>
      <a:lvl3pPr algn="l" rtl="0" eaLnBrk="1" fontAlgn="base" hangingPunct="1">
        <a:spcBef>
          <a:spcPct val="0"/>
        </a:spcBef>
        <a:spcAft>
          <a:spcPct val="0"/>
        </a:spcAft>
        <a:defRPr sz="3200" b="1">
          <a:solidFill>
            <a:schemeClr val="bg1"/>
          </a:solidFill>
          <a:latin typeface="Arial" pitchFamily="34" charset="0"/>
        </a:defRPr>
      </a:lvl3pPr>
      <a:lvl4pPr algn="l" rtl="0" eaLnBrk="1" fontAlgn="base" hangingPunct="1">
        <a:spcBef>
          <a:spcPct val="0"/>
        </a:spcBef>
        <a:spcAft>
          <a:spcPct val="0"/>
        </a:spcAft>
        <a:defRPr sz="3200" b="1">
          <a:solidFill>
            <a:schemeClr val="bg1"/>
          </a:solidFill>
          <a:latin typeface="Arial" pitchFamily="34" charset="0"/>
        </a:defRPr>
      </a:lvl4pPr>
      <a:lvl5pPr algn="l" rtl="0" eaLnBrk="1" fontAlgn="base" hangingPunct="1">
        <a:spcBef>
          <a:spcPct val="0"/>
        </a:spcBef>
        <a:spcAft>
          <a:spcPct val="0"/>
        </a:spcAft>
        <a:defRPr sz="3200" b="1">
          <a:solidFill>
            <a:schemeClr val="bg1"/>
          </a:solidFill>
          <a:latin typeface="Arial" pitchFamily="34" charset="0"/>
        </a:defRPr>
      </a:lvl5pPr>
      <a:lvl6pPr marL="457200" algn="l" rtl="0" eaLnBrk="1" fontAlgn="base" hangingPunct="1">
        <a:spcBef>
          <a:spcPct val="0"/>
        </a:spcBef>
        <a:spcAft>
          <a:spcPct val="0"/>
        </a:spcAft>
        <a:defRPr sz="3200" b="1">
          <a:solidFill>
            <a:schemeClr val="bg1"/>
          </a:solidFill>
          <a:latin typeface="Arial" pitchFamily="34" charset="0"/>
        </a:defRPr>
      </a:lvl6pPr>
      <a:lvl7pPr marL="914400" algn="l" rtl="0" eaLnBrk="1" fontAlgn="base" hangingPunct="1">
        <a:spcBef>
          <a:spcPct val="0"/>
        </a:spcBef>
        <a:spcAft>
          <a:spcPct val="0"/>
        </a:spcAft>
        <a:defRPr sz="3200" b="1">
          <a:solidFill>
            <a:schemeClr val="bg1"/>
          </a:solidFill>
          <a:latin typeface="Arial" pitchFamily="34" charset="0"/>
        </a:defRPr>
      </a:lvl7pPr>
      <a:lvl8pPr marL="1371600" algn="l" rtl="0" eaLnBrk="1" fontAlgn="base" hangingPunct="1">
        <a:spcBef>
          <a:spcPct val="0"/>
        </a:spcBef>
        <a:spcAft>
          <a:spcPct val="0"/>
        </a:spcAft>
        <a:defRPr sz="3200" b="1">
          <a:solidFill>
            <a:schemeClr val="bg1"/>
          </a:solidFill>
          <a:latin typeface="Arial" pitchFamily="34" charset="0"/>
        </a:defRPr>
      </a:lvl8pPr>
      <a:lvl9pPr marL="1828800" algn="l" rtl="0" eaLnBrk="1" fontAlgn="base" hangingPunct="1">
        <a:spcBef>
          <a:spcPct val="0"/>
        </a:spcBef>
        <a:spcAft>
          <a:spcPct val="0"/>
        </a:spcAft>
        <a:defRPr sz="3200" b="1">
          <a:solidFill>
            <a:schemeClr val="bg1"/>
          </a:solidFill>
          <a:latin typeface="Arial" pitchFamily="34" charset="0"/>
        </a:defRPr>
      </a:lvl9pPr>
    </p:titleStyle>
    <p:body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4588"/>
          </a:xfrm>
        </p:spPr>
        <p:txBody>
          <a:bodyPr/>
          <a:lstStyle/>
          <a:p>
            <a:pPr eaLnBrk="1" hangingPunct="1"/>
            <a:r>
              <a:rPr lang="en-US" dirty="0" smtClean="0"/>
              <a:t>SQL</a:t>
            </a:r>
            <a:r>
              <a:rPr lang="en-US" dirty="0"/>
              <a:t> </a:t>
            </a:r>
            <a:r>
              <a:rPr lang="en-US" dirty="0" smtClean="0"/>
              <a:t>Statements</a:t>
            </a:r>
            <a:r>
              <a:rPr lang="en-US" sz="4000" dirty="0" smtClean="0"/>
              <a:t/>
            </a:r>
            <a:br>
              <a:rPr lang="en-US" sz="4000" dirty="0" smtClean="0"/>
            </a:br>
            <a:endParaRPr lang="en-US" sz="4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81000" y="1143000"/>
            <a:ext cx="8229600" cy="457200"/>
          </a:xfrm>
        </p:spPr>
        <p:txBody>
          <a:bodyPr/>
          <a:lstStyle/>
          <a:p>
            <a:r>
              <a:rPr lang="en-US" dirty="0" smtClean="0"/>
              <a:t>Create a table </a:t>
            </a:r>
            <a:r>
              <a:rPr lang="en-US" dirty="0" err="1" smtClean="0"/>
              <a:t>Salary_Det</a:t>
            </a:r>
            <a:r>
              <a:rPr lang="en-US" dirty="0" smtClean="0"/>
              <a:t> with the following fields:</a:t>
            </a:r>
          </a:p>
          <a:p>
            <a:pPr marL="457200" lvl="1" indent="0">
              <a:buNone/>
            </a:pP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980404248"/>
              </p:ext>
            </p:extLst>
          </p:nvPr>
        </p:nvGraphicFramePr>
        <p:xfrm>
          <a:off x="685800" y="1828800"/>
          <a:ext cx="7467600" cy="3681956"/>
        </p:xfrm>
        <a:graphic>
          <a:graphicData uri="http://schemas.openxmlformats.org/drawingml/2006/table">
            <a:tbl>
              <a:tblPr firstRow="1" bandRow="1">
                <a:tableStyleId>{5C22544A-7EE6-4342-B048-85BDC9FD1C3A}</a:tableStyleId>
              </a:tblPr>
              <a:tblGrid>
                <a:gridCol w="1866900"/>
                <a:gridCol w="2281767"/>
                <a:gridCol w="1452033"/>
                <a:gridCol w="1866900"/>
              </a:tblGrid>
              <a:tr h="560818">
                <a:tc>
                  <a:txBody>
                    <a:bodyPr/>
                    <a:lstStyle/>
                    <a:p>
                      <a:r>
                        <a:rPr lang="en-US" dirty="0" smtClean="0">
                          <a:solidFill>
                            <a:schemeClr val="accent2"/>
                          </a:solidFill>
                        </a:rPr>
                        <a:t>Column</a:t>
                      </a:r>
                      <a:r>
                        <a:rPr lang="en-US" baseline="0" dirty="0" smtClean="0">
                          <a:solidFill>
                            <a:schemeClr val="accent2"/>
                          </a:solidFill>
                        </a:rPr>
                        <a:t> name</a:t>
                      </a:r>
                      <a:endParaRPr lang="en-US" dirty="0">
                        <a:solidFill>
                          <a:schemeClr val="accent2"/>
                        </a:solidFill>
                      </a:endParaRPr>
                    </a:p>
                  </a:txBody>
                  <a:tcPr/>
                </a:tc>
                <a:tc>
                  <a:txBody>
                    <a:bodyPr/>
                    <a:lstStyle/>
                    <a:p>
                      <a:r>
                        <a:rPr lang="en-US" dirty="0" smtClean="0">
                          <a:solidFill>
                            <a:schemeClr val="accent2"/>
                          </a:solidFill>
                        </a:rPr>
                        <a:t>Description</a:t>
                      </a:r>
                      <a:endParaRPr lang="en-US" dirty="0">
                        <a:solidFill>
                          <a:schemeClr val="accent2"/>
                        </a:solidFill>
                      </a:endParaRPr>
                    </a:p>
                  </a:txBody>
                  <a:tcPr/>
                </a:tc>
                <a:tc>
                  <a:txBody>
                    <a:bodyPr/>
                    <a:lstStyle/>
                    <a:p>
                      <a:r>
                        <a:rPr lang="en-US" dirty="0" smtClean="0">
                          <a:solidFill>
                            <a:schemeClr val="accent2"/>
                          </a:solidFill>
                        </a:rPr>
                        <a:t>Description</a:t>
                      </a:r>
                      <a:endParaRPr lang="en-US" dirty="0">
                        <a:solidFill>
                          <a:schemeClr val="accent2"/>
                        </a:solidFill>
                      </a:endParaRPr>
                    </a:p>
                  </a:txBody>
                  <a:tcPr/>
                </a:tc>
                <a:tc>
                  <a:txBody>
                    <a:bodyPr/>
                    <a:lstStyle/>
                    <a:p>
                      <a:r>
                        <a:rPr lang="en-US" dirty="0" smtClean="0">
                          <a:solidFill>
                            <a:schemeClr val="accent2"/>
                          </a:solidFill>
                        </a:rPr>
                        <a:t>Default</a:t>
                      </a:r>
                      <a:endParaRPr lang="en-US" dirty="0">
                        <a:solidFill>
                          <a:schemeClr val="accent2"/>
                        </a:solidFill>
                      </a:endParaRPr>
                    </a:p>
                  </a:txBody>
                  <a:tcPr/>
                </a:tc>
              </a:tr>
              <a:tr h="576841">
                <a:tc>
                  <a:txBody>
                    <a:bodyPr/>
                    <a:lstStyle/>
                    <a:p>
                      <a:r>
                        <a:rPr lang="en-US" dirty="0" smtClean="0"/>
                        <a:t>Empid</a:t>
                      </a:r>
                      <a:endParaRPr lang="en-US" dirty="0"/>
                    </a:p>
                  </a:txBody>
                  <a:tcPr/>
                </a:tc>
                <a:tc>
                  <a:txBody>
                    <a:bodyPr/>
                    <a:lstStyle/>
                    <a:p>
                      <a:r>
                        <a:rPr lang="en-US" dirty="0" smtClean="0"/>
                        <a:t>Maximum</a:t>
                      </a:r>
                      <a:r>
                        <a:rPr lang="en-US" baseline="0" dirty="0" smtClean="0"/>
                        <a:t> of 30 characters</a:t>
                      </a:r>
                      <a:endParaRPr lang="en-US" dirty="0"/>
                    </a:p>
                  </a:txBody>
                  <a:tcPr/>
                </a:tc>
                <a:tc>
                  <a:txBody>
                    <a:bodyPr/>
                    <a:lstStyle/>
                    <a:p>
                      <a:r>
                        <a:rPr lang="en-US" dirty="0" smtClean="0"/>
                        <a:t>Employee</a:t>
                      </a:r>
                      <a:r>
                        <a:rPr lang="en-US" baseline="0" dirty="0" smtClean="0"/>
                        <a:t> ID</a:t>
                      </a:r>
                      <a:endParaRPr lang="en-US" dirty="0"/>
                    </a:p>
                  </a:txBody>
                  <a:tcPr/>
                </a:tc>
                <a:tc>
                  <a:txBody>
                    <a:bodyPr/>
                    <a:lstStyle/>
                    <a:p>
                      <a:r>
                        <a:rPr lang="en-US" dirty="0" smtClean="0"/>
                        <a:t>None</a:t>
                      </a:r>
                      <a:endParaRPr lang="en-US" dirty="0"/>
                    </a:p>
                  </a:txBody>
                  <a:tcPr/>
                </a:tc>
              </a:tr>
              <a:tr h="576841">
                <a:tc>
                  <a:txBody>
                    <a:bodyPr/>
                    <a:lstStyle/>
                    <a:p>
                      <a:r>
                        <a:rPr lang="en-US" dirty="0" smtClean="0"/>
                        <a:t>Basic</a:t>
                      </a:r>
                      <a:endParaRPr lang="en-US" dirty="0"/>
                    </a:p>
                  </a:txBody>
                  <a:tcPr/>
                </a:tc>
                <a:tc>
                  <a:txBody>
                    <a:bodyPr/>
                    <a:lstStyle/>
                    <a:p>
                      <a:r>
                        <a:rPr lang="en-US" dirty="0" smtClean="0"/>
                        <a:t>6</a:t>
                      </a:r>
                      <a:r>
                        <a:rPr lang="en-US" baseline="0" dirty="0" smtClean="0"/>
                        <a:t> digits before decimal and 2 after </a:t>
                      </a:r>
                      <a:endParaRPr lang="en-US" dirty="0"/>
                    </a:p>
                  </a:txBody>
                  <a:tcPr/>
                </a:tc>
                <a:tc>
                  <a:txBody>
                    <a:bodyPr/>
                    <a:lstStyle/>
                    <a:p>
                      <a:r>
                        <a:rPr lang="en-US" dirty="0" smtClean="0"/>
                        <a:t>Basic pay</a:t>
                      </a:r>
                      <a:endParaRPr lang="en-US" dirty="0"/>
                    </a:p>
                  </a:txBody>
                  <a:tcPr/>
                </a:tc>
                <a:tc>
                  <a:txBody>
                    <a:bodyPr/>
                    <a:lstStyle/>
                    <a:p>
                      <a:r>
                        <a:rPr lang="en-US" dirty="0" smtClean="0"/>
                        <a:t>-1</a:t>
                      </a:r>
                      <a:endParaRPr lang="en-US" dirty="0"/>
                    </a:p>
                  </a:txBody>
                  <a:tcPr/>
                </a:tc>
              </a:tr>
              <a:tr h="576841">
                <a:tc>
                  <a:txBody>
                    <a:bodyPr/>
                    <a:lstStyle/>
                    <a:p>
                      <a:r>
                        <a:rPr lang="en-US" dirty="0" err="1" smtClean="0"/>
                        <a:t>Hra</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 </a:t>
                      </a:r>
                      <a:r>
                        <a:rPr lang="en-US" baseline="0" dirty="0" smtClean="0"/>
                        <a:t>digits before decimal and 2 after </a:t>
                      </a:r>
                      <a:endParaRPr lang="en-US" dirty="0" smtClean="0"/>
                    </a:p>
                  </a:txBody>
                  <a:tcPr/>
                </a:tc>
                <a:tc>
                  <a:txBody>
                    <a:bodyPr/>
                    <a:lstStyle/>
                    <a:p>
                      <a:r>
                        <a:rPr lang="en-US" dirty="0" smtClean="0"/>
                        <a:t>House Rent</a:t>
                      </a:r>
                      <a:endParaRPr lang="en-US" dirty="0"/>
                    </a:p>
                  </a:txBody>
                  <a:tcPr/>
                </a:tc>
                <a:tc>
                  <a:txBody>
                    <a:bodyPr/>
                    <a:lstStyle/>
                    <a:p>
                      <a:r>
                        <a:rPr lang="en-US" dirty="0" smtClean="0"/>
                        <a:t>-1</a:t>
                      </a:r>
                      <a:endParaRPr lang="en-US" dirty="0"/>
                    </a:p>
                  </a:txBody>
                  <a:tcPr/>
                </a:tc>
              </a:tr>
              <a:tr h="576841">
                <a:tc>
                  <a:txBody>
                    <a:bodyPr/>
                    <a:lstStyle/>
                    <a:p>
                      <a:r>
                        <a:rPr lang="en-US" dirty="0" err="1" smtClean="0"/>
                        <a:t>Doj</a:t>
                      </a:r>
                      <a:endParaRPr lang="en-US" dirty="0"/>
                    </a:p>
                  </a:txBody>
                  <a:tcPr/>
                </a:tc>
                <a:tc>
                  <a:txBody>
                    <a:bodyPr/>
                    <a:lstStyle/>
                    <a:p>
                      <a:r>
                        <a:rPr lang="en-US" dirty="0" smtClean="0"/>
                        <a:t>DATE</a:t>
                      </a:r>
                      <a:endParaRPr lang="en-US" dirty="0"/>
                    </a:p>
                  </a:txBody>
                  <a:tcPr/>
                </a:tc>
                <a:tc>
                  <a:txBody>
                    <a:bodyPr/>
                    <a:lstStyle/>
                    <a:p>
                      <a:r>
                        <a:rPr lang="en-US" dirty="0" smtClean="0"/>
                        <a:t>Date of Joining</a:t>
                      </a:r>
                      <a:endParaRPr lang="en-US" dirty="0"/>
                    </a:p>
                  </a:txBody>
                  <a:tcPr/>
                </a:tc>
                <a:tc>
                  <a:txBody>
                    <a:bodyPr/>
                    <a:lstStyle/>
                    <a:p>
                      <a:r>
                        <a:rPr lang="en-US" dirty="0" smtClean="0"/>
                        <a:t>Today’s date</a:t>
                      </a:r>
                      <a:endParaRPr lang="en-US" dirty="0"/>
                    </a:p>
                  </a:txBody>
                  <a:tcPr/>
                </a:tc>
              </a:tr>
              <a:tr h="560818">
                <a:tc>
                  <a:txBody>
                    <a:bodyPr/>
                    <a:lstStyle/>
                    <a:p>
                      <a:r>
                        <a:rPr lang="en-US" dirty="0" smtClean="0"/>
                        <a:t>Remarks</a:t>
                      </a:r>
                      <a:endParaRPr lang="en-US" dirty="0"/>
                    </a:p>
                  </a:txBody>
                  <a:tcPr/>
                </a:tc>
                <a:tc>
                  <a:txBody>
                    <a:bodyPr/>
                    <a:lstStyle/>
                    <a:p>
                      <a:r>
                        <a:rPr lang="en-US" dirty="0" smtClean="0"/>
                        <a:t>VARCHAR2(20)</a:t>
                      </a:r>
                      <a:endParaRPr lang="en-US" dirty="0"/>
                    </a:p>
                  </a:txBody>
                  <a:tcPr/>
                </a:tc>
                <a:tc>
                  <a:txBody>
                    <a:bodyPr/>
                    <a:lstStyle/>
                    <a:p>
                      <a:r>
                        <a:rPr lang="en-US" dirty="0" smtClean="0"/>
                        <a:t>Any Notes</a:t>
                      </a:r>
                      <a:endParaRPr lang="en-US" dirty="0"/>
                    </a:p>
                  </a:txBody>
                  <a:tcPr/>
                </a:tc>
                <a:tc>
                  <a:txBody>
                    <a:bodyPr/>
                    <a:lstStyle/>
                    <a:p>
                      <a:r>
                        <a:rPr lang="en-US" dirty="0" smtClean="0"/>
                        <a:t>None</a:t>
                      </a:r>
                      <a:endParaRPr lang="en-US" dirty="0"/>
                    </a:p>
                  </a:txBody>
                  <a:tcPr/>
                </a:tc>
              </a:tr>
            </a:tbl>
          </a:graphicData>
        </a:graphic>
      </p:graphicFrame>
      <p:sp>
        <p:nvSpPr>
          <p:cNvPr id="6" name="TextBox 5"/>
          <p:cNvSpPr txBox="1"/>
          <p:nvPr/>
        </p:nvSpPr>
        <p:spPr>
          <a:xfrm>
            <a:off x="7239000" y="5867400"/>
            <a:ext cx="1056700" cy="369332"/>
          </a:xfrm>
          <a:prstGeom prst="rect">
            <a:avLst/>
          </a:prstGeom>
          <a:noFill/>
        </p:spPr>
        <p:txBody>
          <a:bodyPr wrap="none" rtlCol="0">
            <a:spAutoFit/>
          </a:bodyPr>
          <a:lstStyle/>
          <a:p>
            <a:r>
              <a:rPr lang="en-US" dirty="0" smtClean="0"/>
              <a:t>15  </a:t>
            </a:r>
            <a:r>
              <a:rPr lang="en-US" dirty="0" err="1" smtClean="0"/>
              <a:t>mins</a:t>
            </a:r>
            <a:endParaRPr lang="en-US" dirty="0"/>
          </a:p>
        </p:txBody>
      </p:sp>
      <p:sp>
        <p:nvSpPr>
          <p:cNvPr id="7" name="Slide Number Placeholder 6"/>
          <p:cNvSpPr>
            <a:spLocks noGrp="1"/>
          </p:cNvSpPr>
          <p:nvPr>
            <p:ph type="sldNum" sz="quarter" idx="10"/>
          </p:nvPr>
        </p:nvSpPr>
        <p:spPr/>
        <p:txBody>
          <a:bodyPr/>
          <a:lstStyle/>
          <a:p>
            <a:pPr>
              <a:defRPr/>
            </a:pPr>
            <a:fld id="{18CC025E-D8DE-43E5-B6D2-407F9B5E6ED4}" type="slidenum">
              <a:rPr lang="en-US" smtClean="0"/>
              <a:pPr>
                <a:defRPr/>
              </a:pPr>
              <a:t>10</a:t>
            </a:fld>
            <a:endParaRPr lang="en-US"/>
          </a:p>
        </p:txBody>
      </p:sp>
    </p:spTree>
    <p:extLst>
      <p:ext uri="{BB962C8B-B14F-4D97-AF65-F5344CB8AC3E}">
        <p14:creationId xmlns:p14="http://schemas.microsoft.com/office/powerpoint/2010/main" val="3095605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533400" y="13138"/>
            <a:ext cx="8229600" cy="838200"/>
          </a:xfrm>
        </p:spPr>
        <p:txBody>
          <a:bodyPr/>
          <a:lstStyle/>
          <a:p>
            <a:pPr eaLnBrk="1" hangingPunct="1"/>
            <a:r>
              <a:rPr lang="en-US" dirty="0" smtClean="0"/>
              <a:t>Table creation using a </a:t>
            </a:r>
            <a:r>
              <a:rPr lang="en-US" dirty="0" err="1" smtClean="0"/>
              <a:t>subquery</a:t>
            </a:r>
            <a:endParaRPr lang="en-US" dirty="0" smtClean="0"/>
          </a:p>
        </p:txBody>
      </p:sp>
      <p:sp>
        <p:nvSpPr>
          <p:cNvPr id="6148" name="Rectangle 3"/>
          <p:cNvSpPr>
            <a:spLocks noGrp="1" noChangeArrowheads="1"/>
          </p:cNvSpPr>
          <p:nvPr>
            <p:ph type="body" idx="1"/>
          </p:nvPr>
        </p:nvSpPr>
        <p:spPr>
          <a:xfrm>
            <a:off x="381000" y="1066800"/>
            <a:ext cx="8534400" cy="5334000"/>
          </a:xfrm>
        </p:spPr>
        <p:txBody>
          <a:bodyPr/>
          <a:lstStyle/>
          <a:p>
            <a:pPr marL="0" indent="0">
              <a:buNone/>
            </a:pPr>
            <a:r>
              <a:rPr lang="en-US" dirty="0" smtClean="0">
                <a:latin typeface="+mj-lt"/>
                <a:cs typeface="Calibri" pitchFamily="34" charset="0"/>
              </a:rPr>
              <a:t>In cases where we need to create a table that has same structure as another table in the database, we can use the syntax specified below:</a:t>
            </a:r>
          </a:p>
          <a:p>
            <a:pPr marL="0" indent="0">
              <a:buNone/>
            </a:pPr>
            <a:r>
              <a:rPr lang="en-US" dirty="0" smtClean="0">
                <a:latin typeface="+mj-lt"/>
                <a:cs typeface="Calibri" pitchFamily="34" charset="0"/>
              </a:rPr>
              <a:t> Syntax</a:t>
            </a:r>
            <a:r>
              <a:rPr lang="en-US" dirty="0">
                <a:latin typeface="+mj-lt"/>
                <a:cs typeface="Calibri" pitchFamily="34" charset="0"/>
              </a:rPr>
              <a:t>:</a:t>
            </a:r>
          </a:p>
          <a:p>
            <a:pPr marL="0" lvl="0" indent="0">
              <a:lnSpc>
                <a:spcPct val="90000"/>
              </a:lnSpc>
              <a:buClr>
                <a:srgbClr val="000000"/>
              </a:buClr>
              <a:buNone/>
            </a:pPr>
            <a:r>
              <a:rPr lang="en-US" dirty="0">
                <a:latin typeface="+mj-lt"/>
                <a:cs typeface="Calibri" pitchFamily="34" charset="0"/>
              </a:rPr>
              <a:t>	</a:t>
            </a:r>
            <a:r>
              <a:rPr lang="en-US" b="1" dirty="0">
                <a:solidFill>
                  <a:schemeClr val="tx1"/>
                </a:solidFill>
                <a:latin typeface="Courier New" pitchFamily="49" charset="0"/>
                <a:cs typeface="Courier New" pitchFamily="49" charset="0"/>
              </a:rPr>
              <a:t>CREATE TABLE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[(Column_name1, </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Column_name2…)] AS </a:t>
            </a:r>
            <a:r>
              <a:rPr lang="en-US" b="1" dirty="0" err="1" smtClean="0">
                <a:solidFill>
                  <a:schemeClr val="tx1"/>
                </a:solidFill>
                <a:latin typeface="Courier New" pitchFamily="49" charset="0"/>
                <a:cs typeface="Courier New" pitchFamily="49" charset="0"/>
              </a:rPr>
              <a:t>Subquery</a:t>
            </a:r>
            <a:r>
              <a:rPr lang="en-US" b="1" dirty="0" smtClean="0">
                <a:solidFill>
                  <a:schemeClr val="tx1"/>
                </a:solidFill>
                <a:latin typeface="Courier New" pitchFamily="49" charset="0"/>
                <a:cs typeface="Courier New" pitchFamily="49" charset="0"/>
              </a:rPr>
              <a:t>;</a:t>
            </a:r>
          </a:p>
          <a:p>
            <a:pPr marL="457200" lvl="1" indent="0">
              <a:buNone/>
            </a:pPr>
            <a:r>
              <a:rPr lang="en-US" sz="2000" dirty="0" smtClean="0"/>
              <a:t>Example:</a:t>
            </a:r>
          </a:p>
          <a:p>
            <a:pPr marL="457200" lvl="1" indent="0">
              <a:lnSpc>
                <a:spcPct val="100000"/>
              </a:lnSpc>
              <a:buNone/>
            </a:pPr>
            <a:r>
              <a:rPr lang="en-US" sz="2000" b="1" dirty="0" smtClean="0">
                <a:solidFill>
                  <a:schemeClr val="tx1"/>
                </a:solidFill>
                <a:latin typeface="Courier New" pitchFamily="49" charset="0"/>
                <a:cs typeface="Courier New" pitchFamily="49" charset="0"/>
              </a:rPr>
              <a:t>SQL&gt; CREATE TABLE master AS                    </a:t>
            </a:r>
          </a:p>
          <a:p>
            <a:pPr marL="457200" lvl="1" indent="0">
              <a:lnSpc>
                <a:spcPct val="100000"/>
              </a:lnSpc>
              <a:buNone/>
            </a:pP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     SELECT </a:t>
            </a:r>
            <a:r>
              <a:rPr lang="en-US" sz="2000" b="1" dirty="0" err="1" smtClean="0">
                <a:solidFill>
                  <a:schemeClr val="tx1"/>
                </a:solidFill>
                <a:latin typeface="Courier New" pitchFamily="49" charset="0"/>
                <a:cs typeface="Courier New" pitchFamily="49" charset="0"/>
              </a:rPr>
              <a:t>stuid,stname,reg_date</a:t>
            </a:r>
            <a:r>
              <a:rPr lang="en-US" sz="2000" b="1" dirty="0" smtClean="0">
                <a:solidFill>
                  <a:schemeClr val="tx1"/>
                </a:solidFill>
                <a:latin typeface="Courier New" pitchFamily="49" charset="0"/>
                <a:cs typeface="Courier New" pitchFamily="49" charset="0"/>
              </a:rPr>
              <a:t> FROM student;</a:t>
            </a:r>
            <a:endParaRPr lang="en-US" sz="2000" b="1" dirty="0">
              <a:solidFill>
                <a:schemeClr val="tx1"/>
              </a:solidFill>
              <a:latin typeface="Courier New" pitchFamily="49" charset="0"/>
              <a:cs typeface="Courier New" pitchFamily="49" charset="0"/>
            </a:endParaRPr>
          </a:p>
          <a:p>
            <a:pPr lvl="1"/>
            <a:endParaRPr lang="en-US" sz="2000" dirty="0"/>
          </a:p>
          <a:p>
            <a:pPr marL="609600" lvl="0" indent="-609600">
              <a:lnSpc>
                <a:spcPct val="90000"/>
              </a:lnSpc>
              <a:buClr>
                <a:srgbClr val="000000"/>
              </a:buClr>
              <a:buNone/>
            </a:pPr>
            <a:endParaRPr lang="en-US" b="1" dirty="0">
              <a:latin typeface="+mj-lt"/>
              <a:cs typeface="Calibri" pitchFamily="34" charset="0"/>
            </a:endParaRPr>
          </a:p>
          <a:p>
            <a:pPr marL="609600" lvl="0" indent="-609600">
              <a:lnSpc>
                <a:spcPct val="90000"/>
              </a:lnSpc>
              <a:buClr>
                <a:srgbClr val="000000"/>
              </a:buClr>
              <a:buNone/>
            </a:pPr>
            <a:endParaRPr lang="en-US" b="1" dirty="0">
              <a:latin typeface="+mj-lt"/>
              <a:cs typeface="Calibri"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738" y="4572000"/>
            <a:ext cx="655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11</a:t>
            </a:fld>
            <a:endParaRPr lang="en-US"/>
          </a:p>
        </p:txBody>
      </p:sp>
    </p:spTree>
    <p:extLst>
      <p:ext uri="{BB962C8B-B14F-4D97-AF65-F5344CB8AC3E}">
        <p14:creationId xmlns:p14="http://schemas.microsoft.com/office/powerpoint/2010/main" val="32194415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304800" y="0"/>
            <a:ext cx="7772400" cy="914400"/>
          </a:xfrm>
        </p:spPr>
        <p:txBody>
          <a:bodyPr/>
          <a:lstStyle/>
          <a:p>
            <a:pPr eaLnBrk="1" hangingPunct="1"/>
            <a:r>
              <a:rPr lang="en-US" dirty="0" smtClean="0"/>
              <a:t>Changing the existing table</a:t>
            </a:r>
          </a:p>
        </p:txBody>
      </p:sp>
      <p:sp>
        <p:nvSpPr>
          <p:cNvPr id="7172" name="Rectangle 3"/>
          <p:cNvSpPr>
            <a:spLocks noGrp="1" noChangeArrowheads="1"/>
          </p:cNvSpPr>
          <p:nvPr>
            <p:ph type="body" idx="1"/>
          </p:nvPr>
        </p:nvSpPr>
        <p:spPr>
          <a:xfrm>
            <a:off x="304800" y="990600"/>
            <a:ext cx="8610600" cy="5486400"/>
          </a:xfrm>
        </p:spPr>
        <p:txBody>
          <a:bodyPr/>
          <a:lstStyle/>
          <a:p>
            <a:pPr marL="0" indent="0">
              <a:buNone/>
            </a:pPr>
            <a:r>
              <a:rPr lang="en-US" dirty="0">
                <a:cs typeface="Calibri" pitchFamily="34" charset="0"/>
              </a:rPr>
              <a:t>Syntax:</a:t>
            </a:r>
          </a:p>
          <a:p>
            <a:pPr marL="0" lvl="0" indent="0">
              <a:lnSpc>
                <a:spcPct val="90000"/>
              </a:lnSpc>
              <a:buClr>
                <a:srgbClr val="000000"/>
              </a:buClr>
              <a:buNone/>
            </a:pPr>
            <a:r>
              <a:rPr lang="en-US" dirty="0">
                <a:cs typeface="Calibri" pitchFamily="34" charset="0"/>
              </a:rPr>
              <a:t>	</a:t>
            </a:r>
            <a:r>
              <a:rPr lang="en-US" b="1" dirty="0" smtClean="0">
                <a:solidFill>
                  <a:schemeClr val="tx1"/>
                </a:solidFill>
                <a:latin typeface="Courier New" pitchFamily="49" charset="0"/>
                <a:cs typeface="Courier New" pitchFamily="49" charset="0"/>
              </a:rPr>
              <a:t>ALTER </a:t>
            </a:r>
            <a:r>
              <a:rPr lang="en-US" b="1" dirty="0">
                <a:solidFill>
                  <a:schemeClr val="tx1"/>
                </a:solidFill>
                <a:latin typeface="Courier New" pitchFamily="49" charset="0"/>
                <a:cs typeface="Courier New" pitchFamily="49" charset="0"/>
              </a:rPr>
              <a:t>TABLE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 ADD/MODIFY/DROP  </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COLUMN </a:t>
            </a:r>
            <a:r>
              <a:rPr lang="en-US" b="1" dirty="0" err="1" smtClean="0">
                <a:solidFill>
                  <a:schemeClr val="tx1"/>
                </a:solidFill>
                <a:latin typeface="Courier New" pitchFamily="49" charset="0"/>
                <a:cs typeface="Courier New" pitchFamily="49" charset="0"/>
              </a:rPr>
              <a:t>Column_name</a:t>
            </a: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datatype</a:t>
            </a:r>
            <a:r>
              <a:rPr lang="en-US" b="1" dirty="0" smtClean="0">
                <a:solidFill>
                  <a:schemeClr val="tx1"/>
                </a:solidFill>
                <a:latin typeface="Courier New" pitchFamily="49" charset="0"/>
                <a:cs typeface="Courier New" pitchFamily="49" charset="0"/>
              </a:rPr>
              <a:t> [DEFAULT value]; </a:t>
            </a:r>
          </a:p>
          <a:p>
            <a:pPr marL="0" lvl="0" indent="0">
              <a:lnSpc>
                <a:spcPct val="90000"/>
              </a:lnSpc>
              <a:buClr>
                <a:srgbClr val="000000"/>
              </a:buClr>
              <a:buNone/>
            </a:pPr>
            <a:endParaRPr lang="en-US" b="1" dirty="0" smtClean="0">
              <a:cs typeface="Calibri" pitchFamily="34" charset="0"/>
            </a:endParaRPr>
          </a:p>
          <a:p>
            <a:pPr lvl="1"/>
            <a:r>
              <a:rPr lang="en-US" sz="2000" dirty="0" smtClean="0"/>
              <a:t>Specifies the table name to be altered.</a:t>
            </a:r>
          </a:p>
          <a:p>
            <a:pPr lvl="1"/>
            <a:r>
              <a:rPr lang="en-US" sz="2000" dirty="0" smtClean="0"/>
              <a:t>The </a:t>
            </a:r>
            <a:r>
              <a:rPr lang="en-US" sz="2000" b="1" dirty="0" smtClean="0">
                <a:latin typeface="Courier New" pitchFamily="49" charset="0"/>
                <a:cs typeface="Courier New" pitchFamily="49" charset="0"/>
              </a:rPr>
              <a:t>ADD</a:t>
            </a:r>
            <a:r>
              <a:rPr lang="en-US" sz="2000" dirty="0" smtClean="0"/>
              <a:t> column clause is used to add a new column to the table.</a:t>
            </a:r>
            <a:endParaRPr lang="en-US" sz="2000" dirty="0"/>
          </a:p>
          <a:p>
            <a:pPr lvl="1"/>
            <a:r>
              <a:rPr lang="en-US" sz="2000" dirty="0"/>
              <a:t> </a:t>
            </a:r>
            <a:r>
              <a:rPr lang="en-US" sz="2000" dirty="0" smtClean="0"/>
              <a:t>The </a:t>
            </a:r>
            <a:r>
              <a:rPr lang="en-US" sz="2000" b="1" dirty="0">
                <a:latin typeface="Courier New" pitchFamily="49" charset="0"/>
                <a:cs typeface="Courier New" pitchFamily="49" charset="0"/>
              </a:rPr>
              <a:t>MODIFY</a:t>
            </a:r>
            <a:r>
              <a:rPr lang="en-US" sz="2000" dirty="0" smtClean="0"/>
              <a:t> clause is used  to modify the properties of the  existing column.</a:t>
            </a:r>
            <a:endParaRPr lang="en-US" sz="2000" dirty="0"/>
          </a:p>
          <a:p>
            <a:pPr lvl="1"/>
            <a:r>
              <a:rPr lang="en-US" sz="2000" dirty="0" smtClean="0"/>
              <a:t>The </a:t>
            </a:r>
            <a:r>
              <a:rPr lang="en-US" sz="2000" b="1" dirty="0">
                <a:latin typeface="Courier New" pitchFamily="49" charset="0"/>
                <a:cs typeface="Courier New" pitchFamily="49" charset="0"/>
              </a:rPr>
              <a:t>DEFAULT</a:t>
            </a:r>
            <a:r>
              <a:rPr lang="en-US" sz="2000" dirty="0" smtClean="0"/>
              <a:t> clause is used to provide default value for the columns.</a:t>
            </a:r>
          </a:p>
          <a:p>
            <a:pPr lvl="1"/>
            <a:r>
              <a:rPr lang="en-US" sz="2000" dirty="0"/>
              <a:t>The </a:t>
            </a:r>
            <a:r>
              <a:rPr lang="en-US" sz="2000" b="1" dirty="0">
                <a:latin typeface="Courier New" pitchFamily="49" charset="0"/>
                <a:cs typeface="Courier New" pitchFamily="49" charset="0"/>
              </a:rPr>
              <a:t>DROP</a:t>
            </a:r>
            <a:r>
              <a:rPr lang="en-US" sz="2000" dirty="0" smtClean="0"/>
              <a:t> </a:t>
            </a:r>
            <a:r>
              <a:rPr lang="en-US" sz="2000" dirty="0"/>
              <a:t>clause is </a:t>
            </a:r>
            <a:r>
              <a:rPr lang="en-US" sz="2000" dirty="0" smtClean="0"/>
              <a:t>used to drop the column name that is no longer needed.</a:t>
            </a:r>
            <a:endParaRPr lang="en-US" sz="2400" b="1" dirty="0" smtClean="0">
              <a:latin typeface="Courier New" pitchFamily="49" charset="0"/>
            </a:endParaRPr>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12</a:t>
            </a:fld>
            <a:endParaRPr lang="en-US"/>
          </a:p>
        </p:txBody>
      </p:sp>
    </p:spTree>
    <p:extLst>
      <p:ext uri="{BB962C8B-B14F-4D97-AF65-F5344CB8AC3E}">
        <p14:creationId xmlns:p14="http://schemas.microsoft.com/office/powerpoint/2010/main" val="3124872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a:xfrm>
            <a:off x="457200" y="1066800"/>
            <a:ext cx="8229600" cy="5410200"/>
          </a:xfrm>
        </p:spPr>
        <p:txBody>
          <a:bodyPr/>
          <a:lstStyle/>
          <a:p>
            <a:r>
              <a:rPr lang="en-US" dirty="0" smtClean="0"/>
              <a:t>Add </a:t>
            </a:r>
            <a:r>
              <a:rPr lang="en-US" dirty="0"/>
              <a:t>a </a:t>
            </a:r>
            <a:r>
              <a:rPr lang="en-US" dirty="0" smtClean="0"/>
              <a:t>column called course of character 10 bytes to the existing table student.</a:t>
            </a:r>
            <a:endParaRPr lang="en-US" dirty="0"/>
          </a:p>
          <a:p>
            <a:pPr marL="609600" lvl="0" indent="-609600">
              <a:lnSpc>
                <a:spcPct val="90000"/>
              </a:lnSpc>
              <a:buClr>
                <a:srgbClr val="000000"/>
              </a:buClr>
              <a:buNone/>
            </a:pPr>
            <a:r>
              <a:rPr lang="en-US" b="1" dirty="0" smtClean="0">
                <a:solidFill>
                  <a:schemeClr val="tx1"/>
                </a:solidFill>
                <a:latin typeface="Courier New" pitchFamily="49" charset="0"/>
                <a:cs typeface="Courier New" pitchFamily="49" charset="0"/>
              </a:rPr>
              <a:t>SQL</a:t>
            </a:r>
            <a:r>
              <a:rPr lang="en-US" b="1" dirty="0">
                <a:solidFill>
                  <a:schemeClr val="tx1"/>
                </a:solidFill>
                <a:latin typeface="Courier New" pitchFamily="49" charset="0"/>
                <a:cs typeface="Courier New" pitchFamily="49" charset="0"/>
              </a:rPr>
              <a:t>&gt; </a:t>
            </a:r>
            <a:r>
              <a:rPr lang="en-US" b="1" dirty="0" smtClean="0">
                <a:solidFill>
                  <a:schemeClr val="tx1"/>
                </a:solidFill>
                <a:latin typeface="Courier New" pitchFamily="49" charset="0"/>
                <a:cs typeface="Courier New" pitchFamily="49" charset="0"/>
              </a:rPr>
              <a:t>ALTER TABLE student ADD course VARCHAR2(10);</a:t>
            </a:r>
          </a:p>
          <a:p>
            <a:pPr marL="609600" lvl="0" indent="-609600">
              <a:lnSpc>
                <a:spcPct val="90000"/>
              </a:lnSpc>
              <a:buClr>
                <a:srgbClr val="000000"/>
              </a:buClr>
              <a:buNone/>
            </a:pPr>
            <a:endParaRPr lang="en-US" dirty="0"/>
          </a:p>
          <a:p>
            <a:r>
              <a:rPr lang="en-US" dirty="0" smtClean="0"/>
              <a:t>Modify the column course </a:t>
            </a:r>
            <a:r>
              <a:rPr lang="en-US" dirty="0"/>
              <a:t>of character 10 </a:t>
            </a:r>
            <a:r>
              <a:rPr lang="en-US" dirty="0" smtClean="0"/>
              <a:t>bytes to 20 bytes in </a:t>
            </a:r>
            <a:r>
              <a:rPr lang="en-US" dirty="0"/>
              <a:t>the existing table </a:t>
            </a:r>
            <a:r>
              <a:rPr lang="en-US" dirty="0" smtClean="0"/>
              <a:t>student.</a:t>
            </a:r>
            <a:endParaRPr lang="en-US" sz="2800" dirty="0"/>
          </a:p>
          <a:p>
            <a:pPr marL="609600" lvl="0" indent="-609600">
              <a:lnSpc>
                <a:spcPct val="90000"/>
              </a:lnSpc>
              <a:buClr>
                <a:srgbClr val="000000"/>
              </a:buClr>
              <a:buNone/>
            </a:pPr>
            <a:r>
              <a:rPr lang="en-US" b="1" dirty="0">
                <a:solidFill>
                  <a:schemeClr val="tx1"/>
                </a:solidFill>
                <a:latin typeface="Courier New" pitchFamily="49" charset="0"/>
                <a:cs typeface="Courier New" pitchFamily="49" charset="0"/>
              </a:rPr>
              <a:t>SQL&gt; </a:t>
            </a:r>
            <a:r>
              <a:rPr lang="en-US" b="1" dirty="0" smtClean="0">
                <a:solidFill>
                  <a:schemeClr val="tx1"/>
                </a:solidFill>
                <a:latin typeface="Courier New" pitchFamily="49" charset="0"/>
                <a:cs typeface="Courier New" pitchFamily="49" charset="0"/>
              </a:rPr>
              <a:t>ALTER TABLE student MODIFY course VARCHAR2(20</a:t>
            </a:r>
            <a:r>
              <a:rPr lang="en-US" dirty="0" smtClean="0">
                <a:solidFill>
                  <a:schemeClr val="tx1"/>
                </a:solidFill>
                <a:latin typeface="Courier New" pitchFamily="49" charset="0"/>
                <a:cs typeface="Courier New" pitchFamily="49" charset="0"/>
              </a:rPr>
              <a:t>);</a:t>
            </a:r>
          </a:p>
          <a:p>
            <a:pPr marL="609600" lvl="0" indent="-609600">
              <a:lnSpc>
                <a:spcPct val="90000"/>
              </a:lnSpc>
              <a:buClr>
                <a:srgbClr val="000000"/>
              </a:buClr>
              <a:buNone/>
            </a:pPr>
            <a:endParaRPr lang="en-US" dirty="0" smtClean="0"/>
          </a:p>
          <a:p>
            <a:r>
              <a:rPr lang="en-US" dirty="0" smtClean="0"/>
              <a:t>Drop </a:t>
            </a:r>
            <a:r>
              <a:rPr lang="en-US" dirty="0"/>
              <a:t>the column </a:t>
            </a:r>
            <a:r>
              <a:rPr lang="en-US" dirty="0" err="1" smtClean="0"/>
              <a:t>reg_date</a:t>
            </a:r>
            <a:r>
              <a:rPr lang="en-US" dirty="0" smtClean="0"/>
              <a:t>  from the existing student table.</a:t>
            </a:r>
            <a:endParaRPr lang="en-US" sz="2800" dirty="0"/>
          </a:p>
          <a:p>
            <a:pPr marL="609600" lvl="0" indent="-609600">
              <a:lnSpc>
                <a:spcPct val="90000"/>
              </a:lnSpc>
              <a:buClr>
                <a:srgbClr val="000000"/>
              </a:buClr>
              <a:buNone/>
            </a:pPr>
            <a:r>
              <a:rPr lang="en-US" b="1" dirty="0">
                <a:solidFill>
                  <a:schemeClr val="tx1"/>
                </a:solidFill>
                <a:latin typeface="Courier New" pitchFamily="49" charset="0"/>
                <a:cs typeface="Courier New" pitchFamily="49" charset="0"/>
              </a:rPr>
              <a:t>SQL&gt; </a:t>
            </a:r>
            <a:r>
              <a:rPr lang="en-US" b="1" dirty="0" smtClean="0">
                <a:solidFill>
                  <a:schemeClr val="tx1"/>
                </a:solidFill>
                <a:latin typeface="Courier New" pitchFamily="49" charset="0"/>
                <a:cs typeface="Courier New" pitchFamily="49" charset="0"/>
              </a:rPr>
              <a:t> ALTER TABLE student DROP COLUMN </a:t>
            </a:r>
            <a:r>
              <a:rPr lang="en-US" b="1" dirty="0" err="1" smtClean="0">
                <a:solidFill>
                  <a:schemeClr val="tx1"/>
                </a:solidFill>
                <a:latin typeface="Courier New" pitchFamily="49" charset="0"/>
                <a:cs typeface="Courier New" pitchFamily="49" charset="0"/>
              </a:rPr>
              <a:t>reg_date</a:t>
            </a:r>
            <a:r>
              <a:rPr lang="en-US" dirty="0" smtClean="0">
                <a:solidFill>
                  <a:schemeClr val="tx1"/>
                </a:solidFill>
                <a:latin typeface="Courier New" pitchFamily="49" charset="0"/>
                <a:cs typeface="Courier New" pitchFamily="49" charset="0"/>
              </a:rPr>
              <a:t>;</a:t>
            </a:r>
            <a:endParaRPr lang="en-US" dirty="0">
              <a:solidFill>
                <a:schemeClr val="tx1"/>
              </a:solidFill>
              <a:latin typeface="Courier New" pitchFamily="49" charset="0"/>
              <a:cs typeface="Courier New" pitchFamily="49" charset="0"/>
            </a:endParaRPr>
          </a:p>
          <a:p>
            <a:pPr marL="609600" lvl="0" indent="-609600">
              <a:lnSpc>
                <a:spcPct val="90000"/>
              </a:lnSpc>
              <a:buClr>
                <a:srgbClr val="000000"/>
              </a:buClr>
              <a:buNone/>
            </a:pPr>
            <a:endParaRPr lang="en-US" dirty="0"/>
          </a:p>
          <a:p>
            <a:pPr marL="609600" lvl="0" indent="-609600">
              <a:lnSpc>
                <a:spcPct val="90000"/>
              </a:lnSpc>
              <a:buClr>
                <a:srgbClr val="000000"/>
              </a:buClr>
              <a:buNone/>
            </a:pPr>
            <a:endParaRPr lang="en-US" dirty="0"/>
          </a:p>
          <a:p>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13</a:t>
            </a:fld>
            <a:endParaRPr lang="en-US"/>
          </a:p>
        </p:txBody>
      </p:sp>
    </p:spTree>
    <p:extLst>
      <p:ext uri="{BB962C8B-B14F-4D97-AF65-F5344CB8AC3E}">
        <p14:creationId xmlns:p14="http://schemas.microsoft.com/office/powerpoint/2010/main" val="2238971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smtClean="0"/>
              <a:t>Product table was created “2. SQL Concepts” session.</a:t>
            </a:r>
          </a:p>
          <a:p>
            <a:pPr marL="457200" indent="-457200">
              <a:buAutoNum type="arabicPeriod"/>
            </a:pPr>
            <a:r>
              <a:rPr lang="en-US" dirty="0" smtClean="0"/>
              <a:t>Check and make sure the table exist and note the column and their </a:t>
            </a:r>
            <a:r>
              <a:rPr lang="en-US" dirty="0" err="1" smtClean="0"/>
              <a:t>datatypes</a:t>
            </a:r>
            <a:r>
              <a:rPr lang="en-US" dirty="0" smtClean="0"/>
              <a:t>.</a:t>
            </a:r>
          </a:p>
          <a:p>
            <a:pPr marL="457200" indent="-457200">
              <a:buAutoNum type="arabicPeriod"/>
            </a:pPr>
            <a:r>
              <a:rPr lang="en-US" dirty="0" smtClean="0"/>
              <a:t>Check </a:t>
            </a:r>
            <a:r>
              <a:rPr lang="en-US" dirty="0"/>
              <a:t>and make sure </a:t>
            </a:r>
            <a:r>
              <a:rPr lang="en-US" dirty="0" smtClean="0"/>
              <a:t>the </a:t>
            </a:r>
            <a:r>
              <a:rPr lang="en-US" dirty="0"/>
              <a:t>table </a:t>
            </a:r>
            <a:r>
              <a:rPr lang="en-US" dirty="0" smtClean="0"/>
              <a:t>has data. </a:t>
            </a:r>
          </a:p>
          <a:p>
            <a:pPr marL="457200" indent="-457200">
              <a:buAutoNum type="arabicPeriod"/>
            </a:pPr>
            <a:r>
              <a:rPr lang="en-US" dirty="0" smtClean="0"/>
              <a:t>Change the column </a:t>
            </a:r>
            <a:r>
              <a:rPr lang="en-US" dirty="0" err="1" smtClean="0"/>
              <a:t>Qty</a:t>
            </a:r>
            <a:r>
              <a:rPr lang="en-US" dirty="0" smtClean="0"/>
              <a:t> to NUMBER(3)</a:t>
            </a:r>
          </a:p>
          <a:p>
            <a:pPr marL="457200" indent="-457200">
              <a:buAutoNum type="arabicPeriod"/>
            </a:pPr>
            <a:r>
              <a:rPr lang="en-US" dirty="0"/>
              <a:t>Change the column </a:t>
            </a:r>
            <a:r>
              <a:rPr lang="en-US" dirty="0" err="1" smtClean="0"/>
              <a:t>Pname</a:t>
            </a:r>
            <a:r>
              <a:rPr lang="en-US" dirty="0" smtClean="0"/>
              <a:t> to </a:t>
            </a:r>
            <a:r>
              <a:rPr lang="en-US" dirty="0"/>
              <a:t>NUMBER(3)</a:t>
            </a:r>
          </a:p>
          <a:p>
            <a:pPr marL="0" indent="0">
              <a:buNone/>
            </a:pPr>
            <a:r>
              <a:rPr lang="en-US" dirty="0" smtClean="0"/>
              <a:t>What do you conclude?</a:t>
            </a:r>
          </a:p>
          <a:p>
            <a:pPr marL="0" indent="0">
              <a:buNone/>
            </a:pPr>
            <a:r>
              <a:rPr lang="en-US" dirty="0"/>
              <a:t> </a:t>
            </a:r>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14</a:t>
            </a:fld>
            <a:endParaRPr lang="en-US"/>
          </a:p>
        </p:txBody>
      </p:sp>
    </p:spTree>
    <p:extLst>
      <p:ext uri="{BB962C8B-B14F-4D97-AF65-F5344CB8AC3E}">
        <p14:creationId xmlns:p14="http://schemas.microsoft.com/office/powerpoint/2010/main" val="307950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smtClean="0"/>
              <a:t>Deleting a table</a:t>
            </a:r>
          </a:p>
        </p:txBody>
      </p:sp>
      <p:sp>
        <p:nvSpPr>
          <p:cNvPr id="8196" name="Rectangle 3"/>
          <p:cNvSpPr>
            <a:spLocks noGrp="1" noChangeArrowheads="1"/>
          </p:cNvSpPr>
          <p:nvPr>
            <p:ph type="body" idx="1"/>
          </p:nvPr>
        </p:nvSpPr>
        <p:spPr>
          <a:xfrm>
            <a:off x="457200" y="1447800"/>
            <a:ext cx="8229600" cy="4525963"/>
          </a:xfrm>
        </p:spPr>
        <p:txBody>
          <a:bodyPr/>
          <a:lstStyle/>
          <a:p>
            <a:pPr marL="0" indent="0">
              <a:buNone/>
            </a:pPr>
            <a:r>
              <a:rPr lang="en-US" dirty="0">
                <a:cs typeface="Calibri" pitchFamily="34" charset="0"/>
              </a:rPr>
              <a:t>Syntax:</a:t>
            </a:r>
          </a:p>
          <a:p>
            <a:pPr marL="0" lvl="0" indent="0">
              <a:lnSpc>
                <a:spcPct val="90000"/>
              </a:lnSpc>
              <a:buClr>
                <a:srgbClr val="000000"/>
              </a:buClr>
              <a:buNone/>
            </a:pPr>
            <a:r>
              <a:rPr lang="en-US" dirty="0">
                <a:cs typeface="Calibri" pitchFamily="34" charset="0"/>
              </a:rPr>
              <a:t>	</a:t>
            </a:r>
            <a:r>
              <a:rPr lang="en-US" b="1" dirty="0" smtClean="0">
                <a:solidFill>
                  <a:schemeClr val="tx1"/>
                </a:solidFill>
                <a:latin typeface="Courier New" pitchFamily="49" charset="0"/>
                <a:cs typeface="Courier New" pitchFamily="49" charset="0"/>
              </a:rPr>
              <a:t>DROP </a:t>
            </a:r>
            <a:r>
              <a:rPr lang="en-US" b="1" dirty="0">
                <a:solidFill>
                  <a:schemeClr val="tx1"/>
                </a:solidFill>
                <a:latin typeface="Courier New" pitchFamily="49" charset="0"/>
                <a:cs typeface="Courier New" pitchFamily="49" charset="0"/>
              </a:rPr>
              <a:t>TABLE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 </a:t>
            </a:r>
            <a:r>
              <a:rPr lang="en-US" dirty="0" smtClean="0">
                <a:solidFill>
                  <a:schemeClr val="tx1"/>
                </a:solidFill>
                <a:latin typeface="Courier New" pitchFamily="49" charset="0"/>
                <a:cs typeface="Courier New" pitchFamily="49" charset="0"/>
              </a:rPr>
              <a:t>; </a:t>
            </a:r>
            <a:endParaRPr lang="en-US" dirty="0">
              <a:solidFill>
                <a:schemeClr val="tx1"/>
              </a:solidFill>
              <a:latin typeface="Courier New" pitchFamily="49" charset="0"/>
              <a:cs typeface="Courier New" pitchFamily="49" charset="0"/>
            </a:endParaRPr>
          </a:p>
          <a:p>
            <a:pPr marL="0" lvl="0" indent="0">
              <a:lnSpc>
                <a:spcPct val="90000"/>
              </a:lnSpc>
              <a:buClr>
                <a:srgbClr val="000000"/>
              </a:buClr>
              <a:buNone/>
            </a:pPr>
            <a:endParaRPr lang="en-US" b="1" dirty="0">
              <a:cs typeface="Calibri" pitchFamily="34" charset="0"/>
            </a:endParaRPr>
          </a:p>
          <a:p>
            <a:pPr lvl="1"/>
            <a:r>
              <a:rPr lang="en-US" sz="2000" dirty="0" smtClean="0"/>
              <a:t>Used to drop the entire table.</a:t>
            </a:r>
          </a:p>
          <a:p>
            <a:pPr lvl="1"/>
            <a:r>
              <a:rPr lang="en-US" sz="2000" dirty="0" smtClean="0"/>
              <a:t>All the records and the structure of the table will be lost</a:t>
            </a:r>
            <a:endParaRPr lang="en-US" sz="2000" dirty="0"/>
          </a:p>
          <a:p>
            <a:pPr marL="457200" lvl="1" indent="0">
              <a:buNone/>
            </a:pPr>
            <a:r>
              <a:rPr lang="en-US" sz="2000" dirty="0" smtClean="0"/>
              <a:t>Example</a:t>
            </a:r>
            <a:r>
              <a:rPr lang="en-US" sz="2000" dirty="0"/>
              <a:t>:</a:t>
            </a:r>
          </a:p>
          <a:p>
            <a:pPr marL="457200" lvl="1" indent="0">
              <a:buNone/>
            </a:pPr>
            <a:r>
              <a:rPr lang="en-US" sz="2000" dirty="0"/>
              <a:t> </a:t>
            </a:r>
            <a:r>
              <a:rPr lang="en-US" sz="2000" b="1" dirty="0">
                <a:solidFill>
                  <a:schemeClr val="tx1"/>
                </a:solidFill>
                <a:latin typeface="Courier New" pitchFamily="49" charset="0"/>
                <a:cs typeface="Courier New" pitchFamily="49" charset="0"/>
              </a:rPr>
              <a:t>SQL&gt;  </a:t>
            </a:r>
            <a:r>
              <a:rPr lang="en-US" sz="2000" b="1" dirty="0" smtClean="0">
                <a:solidFill>
                  <a:schemeClr val="tx1"/>
                </a:solidFill>
                <a:latin typeface="Courier New" pitchFamily="49" charset="0"/>
                <a:cs typeface="Courier New" pitchFamily="49" charset="0"/>
              </a:rPr>
              <a:t>DROP TABLE student</a:t>
            </a:r>
            <a:r>
              <a:rPr lang="en-US" sz="2000" dirty="0" smtClean="0">
                <a:solidFill>
                  <a:schemeClr val="tx1"/>
                </a:solidFill>
              </a:rPr>
              <a:t>;</a:t>
            </a:r>
            <a:endParaRPr lang="en-US" sz="2000" dirty="0">
              <a:solidFill>
                <a:schemeClr val="tx1"/>
              </a:solidFill>
            </a:endParaRPr>
          </a:p>
          <a:p>
            <a:pPr eaLnBrk="1" hangingPunct="1">
              <a:buClr>
                <a:schemeClr val="tx2"/>
              </a:buClr>
            </a:pPr>
            <a:endParaRPr lang="en-US" sz="2800" b="1" dirty="0" smtClean="0">
              <a:latin typeface="Courier New" pitchFamily="49" charset="0"/>
            </a:endParaRPr>
          </a:p>
          <a:p>
            <a:pPr eaLnBrk="1" hangingPunct="1">
              <a:buClr>
                <a:schemeClr val="hlink"/>
              </a:buClr>
            </a:pPr>
            <a:endParaRPr lang="en-US" sz="2800" dirty="0" smtClean="0"/>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15</a:t>
            </a:fld>
            <a:endParaRPr lang="en-US"/>
          </a:p>
        </p:txBody>
      </p:sp>
    </p:spTree>
    <p:extLst>
      <p:ext uri="{BB962C8B-B14F-4D97-AF65-F5344CB8AC3E}">
        <p14:creationId xmlns:p14="http://schemas.microsoft.com/office/powerpoint/2010/main" val="2798336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smtClean="0"/>
              <a:t>Truncate Table</a:t>
            </a:r>
          </a:p>
        </p:txBody>
      </p:sp>
      <p:sp>
        <p:nvSpPr>
          <p:cNvPr id="3" name="Content Placeholder 2"/>
          <p:cNvSpPr>
            <a:spLocks noGrp="1"/>
          </p:cNvSpPr>
          <p:nvPr>
            <p:ph idx="1"/>
          </p:nvPr>
        </p:nvSpPr>
        <p:spPr>
          <a:xfrm>
            <a:off x="457200" y="990600"/>
            <a:ext cx="8229600" cy="5135563"/>
          </a:xfrm>
        </p:spPr>
        <p:txBody>
          <a:bodyPr/>
          <a:lstStyle/>
          <a:p>
            <a:pPr marL="0" indent="0">
              <a:buNone/>
            </a:pPr>
            <a:r>
              <a:rPr lang="en-US" dirty="0">
                <a:cs typeface="Calibri" pitchFamily="34" charset="0"/>
              </a:rPr>
              <a:t>Syntax:</a:t>
            </a:r>
          </a:p>
          <a:p>
            <a:pPr marL="0" lvl="0" indent="0">
              <a:lnSpc>
                <a:spcPct val="90000"/>
              </a:lnSpc>
              <a:buClr>
                <a:srgbClr val="000000"/>
              </a:buClr>
              <a:buNone/>
            </a:pPr>
            <a:r>
              <a:rPr lang="en-US" dirty="0">
                <a:cs typeface="Calibri" pitchFamily="34" charset="0"/>
              </a:rPr>
              <a:t>	</a:t>
            </a:r>
            <a:r>
              <a:rPr lang="en-US" b="1" dirty="0" smtClean="0">
                <a:solidFill>
                  <a:schemeClr val="tx1"/>
                </a:solidFill>
                <a:latin typeface="Courier New" pitchFamily="49" charset="0"/>
                <a:cs typeface="Courier New" pitchFamily="49" charset="0"/>
              </a:rPr>
              <a:t>TRUNCATE TABLE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 </a:t>
            </a:r>
            <a:endParaRPr lang="en-US" b="1" dirty="0">
              <a:solidFill>
                <a:schemeClr val="tx1"/>
              </a:solidFill>
              <a:latin typeface="Courier New" pitchFamily="49" charset="0"/>
              <a:cs typeface="Courier New" pitchFamily="49" charset="0"/>
            </a:endParaRPr>
          </a:p>
          <a:p>
            <a:pPr marL="0" lvl="0" indent="0">
              <a:lnSpc>
                <a:spcPct val="90000"/>
              </a:lnSpc>
              <a:buClr>
                <a:srgbClr val="000000"/>
              </a:buClr>
              <a:buNone/>
            </a:pPr>
            <a:endParaRPr lang="en-US" b="1" dirty="0">
              <a:cs typeface="Calibri" pitchFamily="34" charset="0"/>
            </a:endParaRPr>
          </a:p>
          <a:p>
            <a:pPr lvl="1"/>
            <a:r>
              <a:rPr lang="en-US" sz="2000" dirty="0" smtClean="0"/>
              <a:t>Removes all the records from the table.</a:t>
            </a:r>
          </a:p>
          <a:p>
            <a:pPr lvl="1"/>
            <a:r>
              <a:rPr lang="en-US" sz="2000" dirty="0" smtClean="0"/>
              <a:t>Only the structure of the table remains</a:t>
            </a:r>
          </a:p>
          <a:p>
            <a:pPr lvl="1"/>
            <a:r>
              <a:rPr lang="en-US" sz="2000" dirty="0" smtClean="0"/>
              <a:t>We cannot get back (rollback) the deleted records.</a:t>
            </a:r>
          </a:p>
          <a:p>
            <a:pPr lvl="1"/>
            <a:r>
              <a:rPr lang="en-US" sz="2000" dirty="0" smtClean="0">
                <a:solidFill>
                  <a:schemeClr val="bg2">
                    <a:lumMod val="75000"/>
                  </a:schemeClr>
                </a:solidFill>
              </a:rPr>
              <a:t>Releases </a:t>
            </a:r>
            <a:r>
              <a:rPr lang="en-US" sz="2000" dirty="0">
                <a:solidFill>
                  <a:schemeClr val="bg2">
                    <a:lumMod val="75000"/>
                  </a:schemeClr>
                </a:solidFill>
              </a:rPr>
              <a:t>the storage space used by the table. </a:t>
            </a:r>
          </a:p>
          <a:p>
            <a:pPr marL="457200" lvl="1" indent="0">
              <a:buNone/>
            </a:pPr>
            <a:r>
              <a:rPr lang="en-US" sz="2000" dirty="0" smtClean="0"/>
              <a:t>Example</a:t>
            </a:r>
            <a:r>
              <a:rPr lang="en-US" sz="2000" dirty="0"/>
              <a:t>:</a:t>
            </a:r>
          </a:p>
          <a:p>
            <a:pPr marL="457200" lvl="1" indent="0">
              <a:buNone/>
            </a:pPr>
            <a:r>
              <a:rPr lang="en-US" sz="2000" b="1" dirty="0">
                <a:solidFill>
                  <a:schemeClr val="tx1"/>
                </a:solidFill>
              </a:rPr>
              <a:t> </a:t>
            </a:r>
            <a:r>
              <a:rPr lang="en-US" sz="2000" b="1" dirty="0">
                <a:solidFill>
                  <a:schemeClr val="tx1"/>
                </a:solidFill>
                <a:latin typeface="Courier New" pitchFamily="49" charset="0"/>
                <a:cs typeface="Courier New" pitchFamily="49" charset="0"/>
              </a:rPr>
              <a:t>SQL&gt;  </a:t>
            </a:r>
            <a:r>
              <a:rPr lang="en-US" sz="2000" b="1" dirty="0" smtClean="0">
                <a:solidFill>
                  <a:schemeClr val="tx1"/>
                </a:solidFill>
                <a:latin typeface="Courier New" pitchFamily="49" charset="0"/>
                <a:cs typeface="Courier New" pitchFamily="49" charset="0"/>
              </a:rPr>
              <a:t>TRUNCATE TABLE sales;</a:t>
            </a:r>
            <a:endParaRPr lang="en-US" sz="2000" b="1" dirty="0">
              <a:solidFill>
                <a:schemeClr val="tx1"/>
              </a:solidFill>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16</a:t>
            </a:fld>
            <a:endParaRPr lang="en-US"/>
          </a:p>
        </p:txBody>
      </p:sp>
    </p:spTree>
    <p:extLst>
      <p:ext uri="{BB962C8B-B14F-4D97-AF65-F5344CB8AC3E}">
        <p14:creationId xmlns:p14="http://schemas.microsoft.com/office/powerpoint/2010/main" val="1774569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Renaming a table</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dirty="0">
                <a:cs typeface="Calibri" pitchFamily="34" charset="0"/>
              </a:rPr>
              <a:t>Syntax:</a:t>
            </a:r>
          </a:p>
          <a:p>
            <a:pPr marL="0" lvl="0" indent="0">
              <a:lnSpc>
                <a:spcPct val="90000"/>
              </a:lnSpc>
              <a:buClr>
                <a:srgbClr val="000000"/>
              </a:buClr>
              <a:buNone/>
            </a:pPr>
            <a:r>
              <a:rPr lang="en-US" dirty="0">
                <a:cs typeface="Calibri" pitchFamily="34" charset="0"/>
              </a:rPr>
              <a:t>	</a:t>
            </a:r>
            <a:r>
              <a:rPr lang="en-US" b="1" dirty="0" smtClean="0">
                <a:solidFill>
                  <a:schemeClr val="tx1"/>
                </a:solidFill>
                <a:latin typeface="Courier New" pitchFamily="49" charset="0"/>
                <a:cs typeface="Courier New" pitchFamily="49" charset="0"/>
              </a:rPr>
              <a:t>RENAME </a:t>
            </a:r>
            <a:r>
              <a:rPr lang="en-US" b="1" dirty="0">
                <a:solidFill>
                  <a:schemeClr val="tx1"/>
                </a:solidFill>
                <a:latin typeface="Courier New" pitchFamily="49" charset="0"/>
                <a:cs typeface="Courier New" pitchFamily="49" charset="0"/>
              </a:rPr>
              <a:t>TABLE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 TO </a:t>
            </a:r>
            <a:r>
              <a:rPr lang="en-US" b="1" dirty="0" err="1" smtClean="0">
                <a:solidFill>
                  <a:schemeClr val="tx1"/>
                </a:solidFill>
                <a:latin typeface="Courier New" pitchFamily="49" charset="0"/>
                <a:cs typeface="Courier New" pitchFamily="49" charset="0"/>
              </a:rPr>
              <a:t>new_tablename</a:t>
            </a:r>
            <a:r>
              <a:rPr lang="en-US" b="1" dirty="0" smtClean="0">
                <a:solidFill>
                  <a:schemeClr val="tx1"/>
                </a:solidFill>
                <a:latin typeface="Courier New" pitchFamily="49" charset="0"/>
                <a:cs typeface="Courier New" pitchFamily="49" charset="0"/>
              </a:rPr>
              <a:t> ; </a:t>
            </a:r>
            <a:endParaRPr lang="en-US" b="1" dirty="0">
              <a:solidFill>
                <a:schemeClr val="tx1"/>
              </a:solidFill>
              <a:latin typeface="Courier New" pitchFamily="49" charset="0"/>
              <a:cs typeface="Courier New" pitchFamily="49" charset="0"/>
            </a:endParaRPr>
          </a:p>
          <a:p>
            <a:pPr marL="0" lvl="0" indent="0">
              <a:lnSpc>
                <a:spcPct val="90000"/>
              </a:lnSpc>
              <a:buClr>
                <a:srgbClr val="000000"/>
              </a:buClr>
              <a:buNone/>
            </a:pPr>
            <a:endParaRPr lang="en-US" b="1" dirty="0">
              <a:cs typeface="Calibri" pitchFamily="34" charset="0"/>
            </a:endParaRPr>
          </a:p>
          <a:p>
            <a:pPr lvl="1"/>
            <a:r>
              <a:rPr lang="en-US" sz="2000" dirty="0"/>
              <a:t>Used to </a:t>
            </a:r>
            <a:r>
              <a:rPr lang="en-US" sz="2000" dirty="0" smtClean="0"/>
              <a:t>provide a new name to the existing table.</a:t>
            </a:r>
          </a:p>
          <a:p>
            <a:pPr lvl="1"/>
            <a:r>
              <a:rPr lang="en-US" sz="2000" dirty="0" smtClean="0"/>
              <a:t>This new table name will overwrite the previous table name.</a:t>
            </a:r>
          </a:p>
          <a:p>
            <a:pPr lvl="1"/>
            <a:endParaRPr lang="en-US" sz="2000" dirty="0"/>
          </a:p>
          <a:p>
            <a:pPr marL="457200" lvl="1" indent="0">
              <a:buNone/>
            </a:pPr>
            <a:r>
              <a:rPr lang="en-US" sz="2000" dirty="0"/>
              <a:t>Example:</a:t>
            </a:r>
          </a:p>
          <a:p>
            <a:pPr marL="457200" lvl="1" indent="0">
              <a:buNone/>
            </a:pPr>
            <a:r>
              <a:rPr lang="en-US" sz="2000" dirty="0"/>
              <a:t> </a:t>
            </a:r>
            <a:r>
              <a:rPr lang="en-US" sz="2000" b="1" dirty="0">
                <a:solidFill>
                  <a:schemeClr val="tx1"/>
                </a:solidFill>
                <a:latin typeface="Courier New" pitchFamily="49" charset="0"/>
                <a:cs typeface="Courier New" pitchFamily="49" charset="0"/>
              </a:rPr>
              <a:t>SQL&gt;  </a:t>
            </a:r>
            <a:r>
              <a:rPr lang="en-US" sz="2000" b="1" dirty="0" smtClean="0">
                <a:solidFill>
                  <a:schemeClr val="tx1"/>
                </a:solidFill>
                <a:latin typeface="Courier New" pitchFamily="49" charset="0"/>
                <a:cs typeface="Courier New" pitchFamily="49" charset="0"/>
              </a:rPr>
              <a:t>RENAME TABLE student TO stud;</a:t>
            </a:r>
            <a:endParaRPr lang="en-US" sz="2000" b="1" dirty="0">
              <a:solidFill>
                <a:schemeClr val="tx1"/>
              </a:solidFill>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17</a:t>
            </a:fld>
            <a:endParaRPr lang="en-US"/>
          </a:p>
        </p:txBody>
      </p:sp>
    </p:spTree>
    <p:extLst>
      <p:ext uri="{BB962C8B-B14F-4D97-AF65-F5344CB8AC3E}">
        <p14:creationId xmlns:p14="http://schemas.microsoft.com/office/powerpoint/2010/main" val="2190049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304800" y="1219200"/>
            <a:ext cx="8610600" cy="4572000"/>
          </a:xfrm>
        </p:spPr>
        <p:txBody>
          <a:bodyPr/>
          <a:lstStyle/>
          <a:p>
            <a:pPr marL="457200" indent="-457200">
              <a:buAutoNum type="arabicPeriod"/>
            </a:pPr>
            <a:r>
              <a:rPr lang="en-US" dirty="0" smtClean="0"/>
              <a:t>Create a new table called Salary similar </a:t>
            </a:r>
            <a:r>
              <a:rPr lang="en-US" dirty="0"/>
              <a:t>to </a:t>
            </a:r>
            <a:r>
              <a:rPr lang="en-US" dirty="0" err="1"/>
              <a:t>Salary_Det</a:t>
            </a:r>
            <a:endParaRPr lang="en-US" dirty="0" smtClean="0"/>
          </a:p>
          <a:p>
            <a:pPr marL="457200" indent="-457200">
              <a:buAutoNum type="arabicPeriod"/>
            </a:pPr>
            <a:r>
              <a:rPr lang="en-US" dirty="0" smtClean="0"/>
              <a:t>Change the table to add a default for </a:t>
            </a:r>
            <a:r>
              <a:rPr lang="en-US" dirty="0" err="1" smtClean="0"/>
              <a:t>Doj</a:t>
            </a:r>
            <a:r>
              <a:rPr lang="en-US" dirty="0" smtClean="0"/>
              <a:t> as 1</a:t>
            </a:r>
            <a:r>
              <a:rPr lang="en-US" baseline="30000" dirty="0" smtClean="0"/>
              <a:t>st</a:t>
            </a:r>
            <a:r>
              <a:rPr lang="en-US" dirty="0" smtClean="0"/>
              <a:t> March 2010.</a:t>
            </a:r>
          </a:p>
          <a:p>
            <a:pPr marL="457200" indent="-457200">
              <a:buAutoNum type="arabicPeriod"/>
            </a:pPr>
            <a:r>
              <a:rPr lang="en-US" dirty="0" smtClean="0"/>
              <a:t>Remove defaults for Basic and HRA.</a:t>
            </a:r>
          </a:p>
          <a:p>
            <a:pPr marL="457200" indent="-457200">
              <a:buAutoNum type="arabicPeriod"/>
            </a:pPr>
            <a:r>
              <a:rPr lang="en-US" dirty="0" smtClean="0"/>
              <a:t>Remove the column “Remarks”.</a:t>
            </a:r>
          </a:p>
          <a:p>
            <a:pPr marL="457200" indent="-457200">
              <a:buFont typeface="Wingdings" pitchFamily="2" charset="2"/>
              <a:buAutoNum type="arabicPeriod"/>
            </a:pPr>
            <a:r>
              <a:rPr lang="en-US" dirty="0"/>
              <a:t>Add a column </a:t>
            </a:r>
            <a:r>
              <a:rPr lang="en-US" dirty="0" err="1" smtClean="0"/>
              <a:t>EName</a:t>
            </a:r>
            <a:r>
              <a:rPr lang="en-US" dirty="0" smtClean="0"/>
              <a:t> that can have hold at most 30 characters and Gender with just one character </a:t>
            </a:r>
            <a:r>
              <a:rPr lang="en-US" dirty="0"/>
              <a:t>and set the default gender to </a:t>
            </a:r>
            <a:r>
              <a:rPr lang="en-US" dirty="0" smtClean="0"/>
              <a:t>‘M’.</a:t>
            </a:r>
          </a:p>
          <a:p>
            <a:pPr marL="457200" indent="-457200">
              <a:buFont typeface="Wingdings" pitchFamily="2" charset="2"/>
              <a:buAutoNum type="arabicPeriod"/>
            </a:pPr>
            <a:r>
              <a:rPr lang="en-US" dirty="0" smtClean="0"/>
              <a:t>Remove the </a:t>
            </a:r>
            <a:r>
              <a:rPr lang="en-US" dirty="0" err="1" smtClean="0"/>
              <a:t>Salary_Det</a:t>
            </a:r>
            <a:r>
              <a:rPr lang="en-US" dirty="0" smtClean="0"/>
              <a:t> table from the database.</a:t>
            </a:r>
          </a:p>
          <a:p>
            <a:pPr marL="457200" indent="-457200">
              <a:buFont typeface="Wingdings" pitchFamily="2" charset="2"/>
              <a:buAutoNum type="arabicPeriod"/>
            </a:pPr>
            <a:r>
              <a:rPr lang="en-US" dirty="0"/>
              <a:t>Change the table name Salary </a:t>
            </a:r>
            <a:r>
              <a:rPr lang="en-US" dirty="0" smtClean="0"/>
              <a:t>into </a:t>
            </a:r>
            <a:r>
              <a:rPr lang="en-US" dirty="0" err="1" smtClean="0"/>
              <a:t>Salary_Det</a:t>
            </a:r>
            <a:r>
              <a:rPr lang="en-US" dirty="0" smtClean="0"/>
              <a:t>.</a:t>
            </a:r>
          </a:p>
          <a:p>
            <a:pPr marL="0" indent="0" algn="r">
              <a:buNone/>
            </a:pPr>
            <a:r>
              <a:rPr lang="en-US" dirty="0" smtClean="0"/>
              <a:t>(15 </a:t>
            </a:r>
            <a:r>
              <a:rPr lang="en-US" dirty="0" err="1" smtClean="0"/>
              <a:t>mins</a:t>
            </a:r>
            <a:r>
              <a:rPr lang="en-US" dirty="0" smtClean="0"/>
              <a:t>)</a:t>
            </a:r>
            <a:endParaRPr lang="en-US" dirty="0"/>
          </a:p>
          <a:p>
            <a:pPr marL="0" indent="0">
              <a:buNone/>
            </a:pPr>
            <a:endParaRPr lang="en-US" dirty="0" smtClean="0"/>
          </a:p>
          <a:p>
            <a:pPr marL="457200" indent="-457200">
              <a:buFont typeface="Wingdings" pitchFamily="2" charset="2"/>
              <a:buAutoNum type="arabicPeriod"/>
            </a:pPr>
            <a:endParaRPr lang="en-US" dirty="0" smtClean="0"/>
          </a:p>
          <a:p>
            <a:endParaRPr lang="en-US" dirty="0" smtClean="0"/>
          </a:p>
          <a:p>
            <a:endParaRPr lang="en-US" dirty="0" smtClean="0"/>
          </a:p>
          <a:p>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Manipulation Language</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endParaRPr lang="en-US" dirty="0" smtClean="0"/>
          </a:p>
          <a:p>
            <a:r>
              <a:rPr lang="en-US" dirty="0" smtClean="0"/>
              <a:t>DML </a:t>
            </a:r>
            <a:r>
              <a:rPr lang="en-US" dirty="0"/>
              <a:t>(Data </a:t>
            </a:r>
            <a:r>
              <a:rPr lang="en-US" dirty="0" smtClean="0"/>
              <a:t>Manipulation </a:t>
            </a:r>
            <a:r>
              <a:rPr lang="en-US" dirty="0"/>
              <a:t>Language)</a:t>
            </a:r>
          </a:p>
          <a:p>
            <a:pPr lvl="1"/>
            <a:r>
              <a:rPr lang="en-US" sz="2000" dirty="0" smtClean="0"/>
              <a:t>Add  </a:t>
            </a:r>
            <a:r>
              <a:rPr lang="en-US" sz="2000" dirty="0"/>
              <a:t>new rows to a table by using </a:t>
            </a:r>
            <a:r>
              <a:rPr lang="en-US" sz="2000" dirty="0" smtClean="0">
                <a:latin typeface="Courier New" pitchFamily="49" charset="0"/>
                <a:cs typeface="Courier New" pitchFamily="49" charset="0"/>
              </a:rPr>
              <a:t>INSERT</a:t>
            </a:r>
            <a:r>
              <a:rPr lang="en-US" sz="2000" dirty="0" smtClean="0"/>
              <a:t>. </a:t>
            </a:r>
            <a:endParaRPr lang="en-US" sz="2000" dirty="0"/>
          </a:p>
          <a:p>
            <a:pPr lvl="1"/>
            <a:r>
              <a:rPr lang="en-US" sz="2000" dirty="0" smtClean="0"/>
              <a:t>Modify </a:t>
            </a:r>
            <a:r>
              <a:rPr lang="en-US" sz="2000" dirty="0"/>
              <a:t>existing rows in a table by using </a:t>
            </a:r>
            <a:r>
              <a:rPr lang="en-US" sz="2000" dirty="0" smtClean="0">
                <a:latin typeface="Courier New" pitchFamily="49" charset="0"/>
                <a:cs typeface="Courier New" pitchFamily="49" charset="0"/>
              </a:rPr>
              <a:t>UPDATE.</a:t>
            </a:r>
          </a:p>
          <a:p>
            <a:pPr lvl="1"/>
            <a:r>
              <a:rPr lang="en-US" sz="2000" dirty="0" smtClean="0"/>
              <a:t>Removing existing </a:t>
            </a:r>
            <a:r>
              <a:rPr lang="en-US" sz="2000" dirty="0"/>
              <a:t>rows </a:t>
            </a:r>
            <a:r>
              <a:rPr lang="en-US" sz="2000" dirty="0" smtClean="0"/>
              <a:t>from the table using </a:t>
            </a:r>
            <a:r>
              <a:rPr lang="en-US" sz="2000" dirty="0" smtClean="0">
                <a:latin typeface="Courier New" pitchFamily="49" charset="0"/>
                <a:cs typeface="Courier New" pitchFamily="49" charset="0"/>
              </a:rPr>
              <a:t>DELETE.</a:t>
            </a:r>
          </a:p>
          <a:p>
            <a:pPr lvl="1"/>
            <a:r>
              <a:rPr lang="en-US" sz="2000" dirty="0" smtClean="0"/>
              <a:t>Selecting specific columns or all columns using </a:t>
            </a:r>
            <a:r>
              <a:rPr lang="en-US" sz="2000" dirty="0" smtClean="0">
                <a:latin typeface="Courier New" pitchFamily="49" charset="0"/>
                <a:cs typeface="Courier New" pitchFamily="49" charset="0"/>
              </a:rPr>
              <a:t>SELECT.</a:t>
            </a:r>
            <a:endParaRPr lang="en-US" sz="2000" dirty="0">
              <a:latin typeface="Courier New" pitchFamily="49" charset="0"/>
              <a:cs typeface="Courier New" pitchFamily="49" charset="0"/>
            </a:endParaRPr>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19</a:t>
            </a:fld>
            <a:endParaRPr lang="en-US"/>
          </a:p>
        </p:txBody>
      </p:sp>
    </p:spTree>
    <p:extLst>
      <p:ext uri="{BB962C8B-B14F-4D97-AF65-F5344CB8AC3E}">
        <p14:creationId xmlns:p14="http://schemas.microsoft.com/office/powerpoint/2010/main" val="916210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SQL Statements</a:t>
            </a:r>
          </a:p>
        </p:txBody>
      </p:sp>
      <p:sp>
        <p:nvSpPr>
          <p:cNvPr id="3" name="Content Placeholder 2"/>
          <p:cNvSpPr>
            <a:spLocks noGrp="1"/>
          </p:cNvSpPr>
          <p:nvPr>
            <p:ph idx="1"/>
          </p:nvPr>
        </p:nvSpPr>
        <p:spPr>
          <a:xfrm>
            <a:off x="304800" y="1219200"/>
            <a:ext cx="8458200" cy="5257800"/>
          </a:xfrm>
        </p:spPr>
        <p:txBody>
          <a:bodyPr/>
          <a:lstStyle/>
          <a:p>
            <a:pPr marL="0" indent="0">
              <a:lnSpc>
                <a:spcPct val="120000"/>
              </a:lnSpc>
              <a:buNone/>
            </a:pPr>
            <a:r>
              <a:rPr lang="en-US" dirty="0" smtClean="0"/>
              <a:t>SQL commands are grouped into 4 main categories</a:t>
            </a:r>
          </a:p>
          <a:p>
            <a:pPr>
              <a:lnSpc>
                <a:spcPct val="120000"/>
              </a:lnSpc>
            </a:pPr>
            <a:r>
              <a:rPr lang="en-US" dirty="0" smtClean="0"/>
              <a:t>DDL (Data Definition Language)</a:t>
            </a:r>
            <a:endParaRPr lang="en-US" dirty="0"/>
          </a:p>
          <a:p>
            <a:pPr lvl="1">
              <a:lnSpc>
                <a:spcPct val="120000"/>
              </a:lnSpc>
            </a:pPr>
            <a:r>
              <a:rPr lang="en-US" sz="2000" b="1" dirty="0" smtClean="0">
                <a:latin typeface="Courier New" pitchFamily="49" charset="0"/>
                <a:cs typeface="Courier New" pitchFamily="49" charset="0"/>
              </a:rPr>
              <a:t>CREATE</a:t>
            </a:r>
            <a:endParaRPr lang="en-US" sz="2000" b="1" dirty="0">
              <a:latin typeface="Courier New" pitchFamily="49" charset="0"/>
              <a:cs typeface="Courier New" pitchFamily="49" charset="0"/>
            </a:endParaRPr>
          </a:p>
          <a:p>
            <a:pPr lvl="1">
              <a:lnSpc>
                <a:spcPct val="120000"/>
              </a:lnSpc>
            </a:pPr>
            <a:r>
              <a:rPr lang="en-US" sz="2000" b="1" dirty="0" smtClean="0">
                <a:latin typeface="Courier New" pitchFamily="49" charset="0"/>
                <a:cs typeface="Courier New" pitchFamily="49" charset="0"/>
              </a:rPr>
              <a:t>ALTER</a:t>
            </a:r>
            <a:endParaRPr lang="en-US" sz="2000" b="1" dirty="0">
              <a:latin typeface="Courier New" pitchFamily="49" charset="0"/>
              <a:cs typeface="Courier New" pitchFamily="49" charset="0"/>
            </a:endParaRPr>
          </a:p>
          <a:p>
            <a:pPr lvl="1">
              <a:lnSpc>
                <a:spcPct val="120000"/>
              </a:lnSpc>
            </a:pPr>
            <a:r>
              <a:rPr lang="en-US" sz="2000" b="1" dirty="0" smtClean="0">
                <a:latin typeface="Courier New" pitchFamily="49" charset="0"/>
                <a:cs typeface="Courier New" pitchFamily="49" charset="0"/>
              </a:rPr>
              <a:t>DROP</a:t>
            </a:r>
          </a:p>
          <a:p>
            <a:pPr lvl="1">
              <a:lnSpc>
                <a:spcPct val="120000"/>
              </a:lnSpc>
            </a:pPr>
            <a:r>
              <a:rPr lang="en-US" sz="2000" b="1" dirty="0" smtClean="0">
                <a:latin typeface="Courier New" pitchFamily="49" charset="0"/>
                <a:cs typeface="Courier New" pitchFamily="49" charset="0"/>
              </a:rPr>
              <a:t>TRUNCATE</a:t>
            </a:r>
          </a:p>
          <a:p>
            <a:pPr lvl="1">
              <a:lnSpc>
                <a:spcPct val="120000"/>
              </a:lnSpc>
            </a:pPr>
            <a:r>
              <a:rPr lang="en-US" sz="2000" b="1" dirty="0" smtClean="0">
                <a:latin typeface="Courier New" pitchFamily="49" charset="0"/>
                <a:cs typeface="Courier New" pitchFamily="49" charset="0"/>
              </a:rPr>
              <a:t>RENAME</a:t>
            </a:r>
            <a:endParaRPr lang="en-US" sz="2000" b="1" dirty="0">
              <a:latin typeface="Courier New" pitchFamily="49" charset="0"/>
              <a:cs typeface="Courier New" pitchFamily="49" charset="0"/>
            </a:endParaRPr>
          </a:p>
          <a:p>
            <a:pPr>
              <a:lnSpc>
                <a:spcPct val="120000"/>
              </a:lnSpc>
            </a:pPr>
            <a:r>
              <a:rPr lang="en-US" dirty="0" smtClean="0"/>
              <a:t>DML </a:t>
            </a:r>
            <a:r>
              <a:rPr lang="en-US" dirty="0"/>
              <a:t>(Data </a:t>
            </a:r>
            <a:r>
              <a:rPr lang="en-US" dirty="0" smtClean="0"/>
              <a:t>Manipulation </a:t>
            </a:r>
            <a:r>
              <a:rPr lang="en-US" dirty="0"/>
              <a:t>Language)</a:t>
            </a:r>
          </a:p>
          <a:p>
            <a:pPr lvl="1">
              <a:lnSpc>
                <a:spcPct val="120000"/>
              </a:lnSpc>
            </a:pPr>
            <a:r>
              <a:rPr lang="en-US" sz="2000" b="1" dirty="0" smtClean="0">
                <a:latin typeface="Courier New" pitchFamily="49" charset="0"/>
                <a:cs typeface="Courier New" pitchFamily="49" charset="0"/>
              </a:rPr>
              <a:t>INSERT</a:t>
            </a:r>
            <a:endParaRPr lang="en-US" sz="2000" b="1" dirty="0">
              <a:latin typeface="Courier New" pitchFamily="49" charset="0"/>
              <a:cs typeface="Courier New" pitchFamily="49" charset="0"/>
            </a:endParaRPr>
          </a:p>
          <a:p>
            <a:pPr lvl="1">
              <a:lnSpc>
                <a:spcPct val="120000"/>
              </a:lnSpc>
            </a:pPr>
            <a:r>
              <a:rPr lang="en-US" sz="2000" b="1" dirty="0" smtClean="0">
                <a:latin typeface="Courier New" pitchFamily="49" charset="0"/>
                <a:cs typeface="Courier New" pitchFamily="49" charset="0"/>
              </a:rPr>
              <a:t>DELETE</a:t>
            </a:r>
          </a:p>
          <a:p>
            <a:pPr lvl="1">
              <a:lnSpc>
                <a:spcPct val="120000"/>
              </a:lnSpc>
            </a:pPr>
            <a:r>
              <a:rPr lang="en-US" sz="2000" b="1" dirty="0" smtClean="0">
                <a:latin typeface="Courier New" pitchFamily="49" charset="0"/>
                <a:cs typeface="Courier New" pitchFamily="49" charset="0"/>
              </a:rPr>
              <a:t>UPDATE</a:t>
            </a:r>
          </a:p>
          <a:p>
            <a:pPr lvl="1">
              <a:lnSpc>
                <a:spcPct val="120000"/>
              </a:lnSpc>
            </a:pPr>
            <a:r>
              <a:rPr lang="en-US" sz="2000" b="1" dirty="0" smtClean="0">
                <a:latin typeface="Courier New" pitchFamily="49" charset="0"/>
                <a:cs typeface="Courier New" pitchFamily="49" charset="0"/>
              </a:rPr>
              <a:t>SELECT</a:t>
            </a:r>
            <a:endParaRPr lang="en-US" sz="2000" b="1" dirty="0">
              <a:latin typeface="Courier New" pitchFamily="49" charset="0"/>
              <a:cs typeface="Courier New" pitchFamily="49" charset="0"/>
            </a:endParaRPr>
          </a:p>
          <a:p>
            <a:endParaRPr lang="en-US" dirty="0"/>
          </a:p>
        </p:txBody>
      </p:sp>
      <p:sp>
        <p:nvSpPr>
          <p:cNvPr id="2" name="Slide Number Placeholder 1"/>
          <p:cNvSpPr>
            <a:spLocks noGrp="1"/>
          </p:cNvSpPr>
          <p:nvPr>
            <p:ph type="sldNum" sz="quarter" idx="10"/>
          </p:nvPr>
        </p:nvSpPr>
        <p:spPr/>
        <p:txBody>
          <a:bodyPr/>
          <a:lstStyle/>
          <a:p>
            <a:pPr>
              <a:defRPr/>
            </a:pPr>
            <a:fld id="{18CC025E-D8DE-43E5-B6D2-407F9B5E6ED4}" type="slidenum">
              <a:rPr lang="en-US" smtClean="0"/>
              <a:pPr>
                <a:defRPr/>
              </a:pPr>
              <a:t>2</a:t>
            </a:fld>
            <a:endParaRPr lang="en-US"/>
          </a:p>
        </p:txBody>
      </p:sp>
    </p:spTree>
    <p:extLst>
      <p:ext uri="{BB962C8B-B14F-4D97-AF65-F5344CB8AC3E}">
        <p14:creationId xmlns:p14="http://schemas.microsoft.com/office/powerpoint/2010/main" val="1003920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381000" y="0"/>
            <a:ext cx="7772400" cy="762000"/>
          </a:xfrm>
        </p:spPr>
        <p:txBody>
          <a:bodyPr/>
          <a:lstStyle/>
          <a:p>
            <a:pPr eaLnBrk="1" hangingPunct="1"/>
            <a:r>
              <a:rPr lang="en-US" dirty="0" smtClean="0"/>
              <a:t>Adding rows in a table</a:t>
            </a:r>
          </a:p>
        </p:txBody>
      </p:sp>
      <p:sp>
        <p:nvSpPr>
          <p:cNvPr id="31748" name="Rectangle 3"/>
          <p:cNvSpPr>
            <a:spLocks noGrp="1" noChangeArrowheads="1"/>
          </p:cNvSpPr>
          <p:nvPr>
            <p:ph type="body" idx="1"/>
          </p:nvPr>
        </p:nvSpPr>
        <p:spPr>
          <a:xfrm>
            <a:off x="152400" y="1066800"/>
            <a:ext cx="8534400" cy="5562600"/>
          </a:xfrm>
        </p:spPr>
        <p:txBody>
          <a:bodyPr/>
          <a:lstStyle/>
          <a:p>
            <a:pPr marL="0" indent="0">
              <a:buNone/>
            </a:pPr>
            <a:r>
              <a:rPr lang="en-US" dirty="0"/>
              <a:t>Syntax:</a:t>
            </a:r>
          </a:p>
          <a:p>
            <a:pPr marL="0" lvl="0" indent="0">
              <a:lnSpc>
                <a:spcPct val="90000"/>
              </a:lnSpc>
              <a:buClr>
                <a:srgbClr val="000000"/>
              </a:buClr>
              <a:buNone/>
            </a:pPr>
            <a:r>
              <a:rPr lang="en-US" dirty="0"/>
              <a:t>	</a:t>
            </a:r>
            <a:r>
              <a:rPr lang="en-US" b="1" dirty="0" smtClean="0">
                <a:solidFill>
                  <a:schemeClr val="tx1"/>
                </a:solidFill>
                <a:latin typeface="Courier New" pitchFamily="49" charset="0"/>
                <a:cs typeface="Courier New" pitchFamily="49" charset="0"/>
              </a:rPr>
              <a:t>INSERT INTO </a:t>
            </a:r>
            <a:r>
              <a:rPr lang="en-US" b="1" dirty="0" err="1" smtClean="0">
                <a:solidFill>
                  <a:schemeClr val="tx1"/>
                </a:solidFill>
                <a:latin typeface="Courier New" pitchFamily="49" charset="0"/>
                <a:cs typeface="Courier New" pitchFamily="49" charset="0"/>
              </a:rPr>
              <a:t>table_name</a:t>
            </a:r>
            <a:r>
              <a:rPr lang="en-US" b="1" dirty="0" smtClean="0">
                <a:solidFill>
                  <a:schemeClr val="tx1"/>
                </a:solidFill>
                <a:latin typeface="Courier New" pitchFamily="49" charset="0"/>
                <a:cs typeface="Courier New" pitchFamily="49" charset="0"/>
              </a:rPr>
              <a:t>[(</a:t>
            </a:r>
            <a:r>
              <a:rPr lang="en-US" b="1" dirty="0">
                <a:solidFill>
                  <a:schemeClr val="tx1"/>
                </a:solidFill>
                <a:latin typeface="Courier New" pitchFamily="49" charset="0"/>
                <a:cs typeface="Courier New" pitchFamily="49" charset="0"/>
              </a:rPr>
              <a:t>c</a:t>
            </a:r>
            <a:r>
              <a:rPr lang="en-US" b="1" dirty="0" smtClean="0">
                <a:solidFill>
                  <a:schemeClr val="tx1"/>
                </a:solidFill>
                <a:latin typeface="Courier New" pitchFamily="49" charset="0"/>
                <a:cs typeface="Courier New" pitchFamily="49" charset="0"/>
              </a:rPr>
              <a:t>olumn [, column…. ] )]	</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VALUES(values [, values …..] );</a:t>
            </a:r>
            <a:endParaRPr lang="en-US" b="1" dirty="0">
              <a:solidFill>
                <a:schemeClr val="tx1"/>
              </a:solidFill>
              <a:latin typeface="Courier New" pitchFamily="49" charset="0"/>
              <a:cs typeface="Courier New" pitchFamily="49" charset="0"/>
            </a:endParaRPr>
          </a:p>
          <a:p>
            <a:r>
              <a:rPr lang="en-US" b="1" dirty="0" smtClean="0">
                <a:latin typeface="Courier New" pitchFamily="49" charset="0"/>
                <a:cs typeface="Courier New" pitchFamily="49" charset="0"/>
              </a:rPr>
              <a:t>INSERT</a:t>
            </a:r>
            <a:r>
              <a:rPr lang="en-US" dirty="0" smtClean="0"/>
              <a:t> is used to add one or more new records into the table.</a:t>
            </a:r>
          </a:p>
          <a:p>
            <a:r>
              <a:rPr lang="en-US" dirty="0" smtClean="0"/>
              <a:t>The </a:t>
            </a:r>
            <a:r>
              <a:rPr lang="en-US" b="1" dirty="0">
                <a:latin typeface="Courier New" pitchFamily="49" charset="0"/>
                <a:cs typeface="Courier New" pitchFamily="49" charset="0"/>
              </a:rPr>
              <a:t>VALUES</a:t>
            </a:r>
            <a:r>
              <a:rPr lang="en-US" dirty="0" smtClean="0"/>
              <a:t> clause is used to assign values to the corresponding columns in the column list.</a:t>
            </a:r>
            <a:endParaRPr lang="en-US" dirty="0"/>
          </a:p>
          <a:p>
            <a:r>
              <a:rPr lang="en-US" dirty="0" smtClean="0"/>
              <a:t>The columns can be listed in any order as long as the values in the </a:t>
            </a:r>
            <a:r>
              <a:rPr lang="en-US" b="1" dirty="0">
                <a:latin typeface="Courier New" pitchFamily="49" charset="0"/>
                <a:cs typeface="Courier New" pitchFamily="49" charset="0"/>
              </a:rPr>
              <a:t>VALUES</a:t>
            </a:r>
            <a:r>
              <a:rPr lang="en-US" dirty="0" smtClean="0"/>
              <a:t> clause are also in the same order. If columns are not specified, then all the columns are assumed. In such case, the order in which the values are entered must ne maintained.</a:t>
            </a:r>
          </a:p>
          <a:p>
            <a:r>
              <a:rPr lang="en-US" dirty="0" smtClean="0"/>
              <a:t>Character data type values and Date values must be enclosed in single quotation mark. Numeric values need not be enclosed in quotes. </a:t>
            </a:r>
          </a:p>
          <a:p>
            <a:pPr eaLnBrk="1" hangingPunct="1">
              <a:buClr>
                <a:schemeClr val="tx2"/>
              </a:buClr>
            </a:pPr>
            <a:endParaRPr lang="en-US" sz="2800" b="1" dirty="0" smtClean="0">
              <a:latin typeface="Courier New" pitchFamily="49" charset="0"/>
            </a:endParaRPr>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20</a:t>
            </a:fld>
            <a:endParaRPr lang="en-US"/>
          </a:p>
        </p:txBody>
      </p:sp>
    </p:spTree>
    <p:extLst>
      <p:ext uri="{BB962C8B-B14F-4D97-AF65-F5344CB8AC3E}">
        <p14:creationId xmlns:p14="http://schemas.microsoft.com/office/powerpoint/2010/main" val="25882574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304800" y="15766"/>
            <a:ext cx="7993062" cy="914400"/>
          </a:xfrm>
        </p:spPr>
        <p:txBody>
          <a:bodyPr/>
          <a:lstStyle/>
          <a:p>
            <a:pPr eaLnBrk="1" hangingPunct="1"/>
            <a:r>
              <a:rPr lang="en-US" dirty="0" smtClean="0"/>
              <a:t>Examples on </a:t>
            </a:r>
            <a:r>
              <a:rPr lang="en-US" dirty="0" smtClean="0">
                <a:latin typeface="Courier New" pitchFamily="49" charset="0"/>
                <a:cs typeface="Courier New" pitchFamily="49" charset="0"/>
              </a:rPr>
              <a:t>Insert</a:t>
            </a:r>
          </a:p>
        </p:txBody>
      </p:sp>
      <p:sp>
        <p:nvSpPr>
          <p:cNvPr id="32772" name="Rectangle 3"/>
          <p:cNvSpPr>
            <a:spLocks noGrp="1" noChangeArrowheads="1"/>
          </p:cNvSpPr>
          <p:nvPr>
            <p:ph type="body" idx="1"/>
          </p:nvPr>
        </p:nvSpPr>
        <p:spPr>
          <a:xfrm>
            <a:off x="228600" y="990600"/>
            <a:ext cx="8534400" cy="3276600"/>
          </a:xfrm>
        </p:spPr>
        <p:txBody>
          <a:bodyPr/>
          <a:lstStyle/>
          <a:p>
            <a:pPr>
              <a:lnSpc>
                <a:spcPct val="120000"/>
              </a:lnSpc>
            </a:pPr>
            <a:r>
              <a:rPr lang="en-US" dirty="0" smtClean="0"/>
              <a:t>Insert a record in student table.</a:t>
            </a:r>
            <a:endParaRPr lang="en-US" dirty="0"/>
          </a:p>
          <a:p>
            <a:pPr marL="609600" lvl="0" indent="-609600">
              <a:lnSpc>
                <a:spcPct val="120000"/>
              </a:lnSpc>
              <a:buClr>
                <a:srgbClr val="000000"/>
              </a:buClr>
              <a:buNone/>
            </a:pPr>
            <a:r>
              <a:rPr lang="en-US" b="1" dirty="0" smtClean="0">
                <a:solidFill>
                  <a:schemeClr val="tx1"/>
                </a:solidFill>
                <a:latin typeface="Courier New" pitchFamily="49" charset="0"/>
                <a:cs typeface="Courier New" pitchFamily="49" charset="0"/>
              </a:rPr>
              <a:t>	SQL</a:t>
            </a:r>
            <a:r>
              <a:rPr lang="en-US" b="1" dirty="0">
                <a:solidFill>
                  <a:schemeClr val="tx1"/>
                </a:solidFill>
                <a:latin typeface="Courier New" pitchFamily="49" charset="0"/>
                <a:cs typeface="Courier New" pitchFamily="49" charset="0"/>
              </a:rPr>
              <a:t>&gt; </a:t>
            </a:r>
            <a:r>
              <a:rPr lang="en-US" b="1" dirty="0" smtClean="0">
                <a:solidFill>
                  <a:schemeClr val="tx1"/>
                </a:solidFill>
                <a:latin typeface="Courier New" pitchFamily="49" charset="0"/>
                <a:cs typeface="Courier New" pitchFamily="49" charset="0"/>
              </a:rPr>
              <a:t>INSERT </a:t>
            </a:r>
            <a:r>
              <a:rPr lang="en-US" b="1" dirty="0">
                <a:solidFill>
                  <a:schemeClr val="tx1"/>
                </a:solidFill>
                <a:latin typeface="Courier New" pitchFamily="49" charset="0"/>
                <a:cs typeface="Courier New" pitchFamily="49" charset="0"/>
              </a:rPr>
              <a:t>INTO Student VALUES(1234,'Beena',2 ,'1-MAR-2010')</a:t>
            </a:r>
            <a:endParaRPr lang="en-US" b="1" dirty="0"/>
          </a:p>
          <a:p>
            <a:pPr>
              <a:lnSpc>
                <a:spcPct val="120000"/>
              </a:lnSpc>
            </a:pPr>
            <a:r>
              <a:rPr lang="en-US" dirty="0" smtClean="0"/>
              <a:t>Insert only 2 fields</a:t>
            </a:r>
          </a:p>
          <a:p>
            <a:pPr marL="609600" indent="-609600">
              <a:lnSpc>
                <a:spcPct val="120000"/>
              </a:lnSpc>
              <a:buClr>
                <a:srgbClr val="000000"/>
              </a:buClr>
              <a:buNone/>
            </a:pPr>
            <a:r>
              <a:rPr lang="en-US" b="1" dirty="0" smtClean="0">
                <a:solidFill>
                  <a:schemeClr val="tx1"/>
                </a:solidFill>
                <a:latin typeface="Courier New" pitchFamily="49" charset="0"/>
                <a:cs typeface="Courier New" pitchFamily="49" charset="0"/>
              </a:rPr>
              <a:t>	SQL</a:t>
            </a:r>
            <a:r>
              <a:rPr lang="en-US" b="1" dirty="0">
                <a:solidFill>
                  <a:schemeClr val="tx1"/>
                </a:solidFill>
                <a:latin typeface="Courier New" pitchFamily="49" charset="0"/>
                <a:cs typeface="Courier New" pitchFamily="49" charset="0"/>
              </a:rPr>
              <a:t>&gt; INSERT INTO Student(</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 VALUES(2345,'Vikram</a:t>
            </a:r>
            <a:r>
              <a:rPr lang="en-US" b="1" dirty="0" smtClean="0">
                <a:solidFill>
                  <a:schemeClr val="tx1"/>
                </a:solidFill>
                <a:latin typeface="Courier New" pitchFamily="49" charset="0"/>
                <a:cs typeface="Courier New" pitchFamily="49" charset="0"/>
              </a:rPr>
              <a:t>');</a:t>
            </a:r>
          </a:p>
          <a:p>
            <a:pPr marL="609600" indent="-609600">
              <a:lnSpc>
                <a:spcPct val="120000"/>
              </a:lnSpc>
              <a:buClr>
                <a:srgbClr val="000000"/>
              </a:buClr>
              <a:buNone/>
            </a:pPr>
            <a:r>
              <a:rPr lang="en-US" b="1" dirty="0" smtClean="0">
                <a:solidFill>
                  <a:schemeClr val="tx1"/>
                </a:solidFill>
                <a:latin typeface="Courier New" pitchFamily="49" charset="0"/>
                <a:cs typeface="Courier New" pitchFamily="49" charset="0"/>
              </a:rPr>
              <a:t>	SQL</a:t>
            </a:r>
            <a:r>
              <a:rPr lang="en-US" b="1" dirty="0">
                <a:solidFill>
                  <a:schemeClr val="tx1"/>
                </a:solidFill>
                <a:latin typeface="Courier New" pitchFamily="49" charset="0"/>
                <a:cs typeface="Courier New" pitchFamily="49" charset="0"/>
              </a:rPr>
              <a:t>&gt;</a:t>
            </a:r>
            <a:r>
              <a:rPr lang="en-US" b="1" dirty="0" smtClean="0">
                <a:solidFill>
                  <a:schemeClr val="tx1"/>
                </a:solidFill>
              </a:rPr>
              <a:t> </a:t>
            </a:r>
            <a:r>
              <a:rPr lang="en-US" b="1" dirty="0">
                <a:solidFill>
                  <a:schemeClr val="tx1"/>
                </a:solidFill>
                <a:latin typeface="Courier New" pitchFamily="49" charset="0"/>
                <a:cs typeface="Courier New" pitchFamily="49" charset="0"/>
              </a:rPr>
              <a:t>INSERT INTO Student(</a:t>
            </a:r>
            <a:r>
              <a:rPr lang="en-US" b="1" dirty="0" err="1">
                <a:solidFill>
                  <a:schemeClr val="tx1"/>
                </a:solidFill>
                <a:latin typeface="Courier New" pitchFamily="49" charset="0"/>
                <a:cs typeface="Courier New" pitchFamily="49" charset="0"/>
              </a:rPr>
              <a:t>class,stname</a:t>
            </a:r>
            <a:r>
              <a:rPr lang="en-US" b="1" dirty="0">
                <a:solidFill>
                  <a:schemeClr val="tx1"/>
                </a:solidFill>
                <a:latin typeface="Courier New" pitchFamily="49" charset="0"/>
                <a:cs typeface="Courier New" pitchFamily="49" charset="0"/>
              </a:rPr>
              <a:t>) VALUES(2,'Ravi')</a:t>
            </a:r>
          </a:p>
          <a:p>
            <a:pPr marL="609600" indent="-609600">
              <a:lnSpc>
                <a:spcPct val="90000"/>
              </a:lnSpc>
              <a:buClr>
                <a:srgbClr val="000000"/>
              </a:buClr>
              <a:buNone/>
            </a:pPr>
            <a:r>
              <a:rPr lang="en-US" b="1" dirty="0" smtClean="0"/>
              <a:t>               </a:t>
            </a:r>
            <a:endParaRPr lang="en-US" b="1"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31" y="4441054"/>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43349" y="5799054"/>
            <a:ext cx="8458200" cy="646331"/>
          </a:xfrm>
          <a:prstGeom prst="rect">
            <a:avLst/>
          </a:prstGeom>
          <a:noFill/>
        </p:spPr>
        <p:txBody>
          <a:bodyPr wrap="square" rtlCol="0">
            <a:spAutoFit/>
          </a:bodyPr>
          <a:lstStyle/>
          <a:p>
            <a:r>
              <a:rPr lang="en-US" i="1" dirty="0" smtClean="0">
                <a:solidFill>
                  <a:srgbClr val="993366"/>
                </a:solidFill>
              </a:rPr>
              <a:t>Look at the query above. How is it that data for the columns “CLASS” and “REG_DATE” has values in the  2</a:t>
            </a:r>
            <a:r>
              <a:rPr lang="en-US" i="1" baseline="30000" dirty="0" smtClean="0">
                <a:solidFill>
                  <a:srgbClr val="993366"/>
                </a:solidFill>
              </a:rPr>
              <a:t>nd</a:t>
            </a:r>
            <a:r>
              <a:rPr lang="en-US" i="1" dirty="0" smtClean="0">
                <a:solidFill>
                  <a:srgbClr val="993366"/>
                </a:solidFill>
              </a:rPr>
              <a:t> row even though we have not entered?</a:t>
            </a:r>
            <a:endParaRPr lang="en-US" i="1" dirty="0">
              <a:solidFill>
                <a:srgbClr val="993366"/>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441054"/>
            <a:ext cx="5334000" cy="13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21</a:t>
            </a:fld>
            <a:endParaRPr lang="en-US"/>
          </a:p>
        </p:txBody>
      </p:sp>
    </p:spTree>
    <p:extLst>
      <p:ext uri="{BB962C8B-B14F-4D97-AF65-F5344CB8AC3E}">
        <p14:creationId xmlns:p14="http://schemas.microsoft.com/office/powerpoint/2010/main" val="1326294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how</a:t>
            </a:r>
            <a:endParaRPr lang="en-US" dirty="0"/>
          </a:p>
        </p:txBody>
      </p:sp>
      <p:sp>
        <p:nvSpPr>
          <p:cNvPr id="3" name="Content Placeholder 2"/>
          <p:cNvSpPr>
            <a:spLocks noGrp="1"/>
          </p:cNvSpPr>
          <p:nvPr>
            <p:ph idx="1"/>
          </p:nvPr>
        </p:nvSpPr>
        <p:spPr>
          <a:xfrm>
            <a:off x="457200" y="1371600"/>
            <a:ext cx="8229600" cy="1066800"/>
          </a:xfrm>
        </p:spPr>
        <p:txBody>
          <a:bodyPr/>
          <a:lstStyle/>
          <a:p>
            <a:r>
              <a:rPr lang="en-US" dirty="0"/>
              <a:t>The query </a:t>
            </a:r>
            <a:r>
              <a:rPr lang="en-US" b="1" dirty="0">
                <a:solidFill>
                  <a:schemeClr val="tx1"/>
                </a:solidFill>
                <a:latin typeface="Courier New" pitchFamily="49" charset="0"/>
                <a:cs typeface="Courier New" pitchFamily="49" charset="0"/>
              </a:rPr>
              <a:t>select * from student where </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a:t>
            </a:r>
            <a:r>
              <a:rPr lang="en-US" dirty="0" smtClean="0"/>
              <a:t>does not return any rows. How to find rows that has no data?</a:t>
            </a:r>
            <a:endParaRPr lang="en-US" dirty="0"/>
          </a:p>
        </p:txBody>
      </p:sp>
      <p:sp>
        <p:nvSpPr>
          <p:cNvPr id="5" name="Content Placeholder 2"/>
          <p:cNvSpPr txBox="1">
            <a:spLocks/>
          </p:cNvSpPr>
          <p:nvPr/>
        </p:nvSpPr>
        <p:spPr bwMode="auto">
          <a:xfrm>
            <a:off x="609600" y="2885090"/>
            <a:ext cx="8229600" cy="26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No data does not mean </a:t>
            </a:r>
            <a:r>
              <a:rPr lang="en-US" b="1" dirty="0">
                <a:solidFill>
                  <a:schemeClr val="tx1"/>
                </a:solidFill>
                <a:latin typeface="Courier New" pitchFamily="49" charset="0"/>
                <a:cs typeface="Courier New" pitchFamily="49" charset="0"/>
              </a:rPr>
              <a:t>‘’</a:t>
            </a:r>
            <a:r>
              <a:rPr lang="en-US" dirty="0" smtClean="0"/>
              <a:t> or </a:t>
            </a:r>
            <a:r>
              <a:rPr lang="en-US" b="1" dirty="0">
                <a:solidFill>
                  <a:schemeClr val="tx1"/>
                </a:solidFill>
                <a:latin typeface="Courier New" pitchFamily="49" charset="0"/>
                <a:cs typeface="Courier New" pitchFamily="49" charset="0"/>
              </a:rPr>
              <a:t>0</a:t>
            </a:r>
            <a:r>
              <a:rPr lang="en-US" dirty="0" smtClean="0"/>
              <a:t> for a character type of data or numeric type of data respectively. </a:t>
            </a:r>
          </a:p>
          <a:p>
            <a:r>
              <a:rPr lang="en-US" dirty="0" smtClean="0"/>
              <a:t>No data is represented in a database using </a:t>
            </a:r>
            <a:r>
              <a:rPr lang="en-US" b="1" dirty="0" smtClean="0">
                <a:solidFill>
                  <a:schemeClr val="tx1"/>
                </a:solidFill>
                <a:latin typeface="Courier New" pitchFamily="49" charset="0"/>
                <a:cs typeface="Courier New" pitchFamily="49" charset="0"/>
              </a:rPr>
              <a:t>NULL.</a:t>
            </a:r>
          </a:p>
          <a:p>
            <a:r>
              <a:rPr lang="en-US" b="1" dirty="0">
                <a:solidFill>
                  <a:schemeClr val="tx1"/>
                </a:solidFill>
                <a:latin typeface="Courier New" pitchFamily="49" charset="0"/>
                <a:cs typeface="Courier New" pitchFamily="49" charset="0"/>
              </a:rPr>
              <a:t>select * from student where </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is NULL</a:t>
            </a:r>
            <a:r>
              <a:rPr lang="en-US" b="1" dirty="0" smtClean="0">
                <a:solidFill>
                  <a:schemeClr val="tx1"/>
                </a:solidFill>
                <a:latin typeface="Courier New" pitchFamily="49" charset="0"/>
                <a:cs typeface="Courier New" pitchFamily="49" charset="0"/>
              </a:rPr>
              <a:t>;</a:t>
            </a:r>
          </a:p>
          <a:p>
            <a:pPr marL="0" indent="0">
              <a:buNone/>
            </a:pPr>
            <a:r>
              <a:rPr lang="en-US" dirty="0" smtClean="0"/>
              <a:t>	returns </a:t>
            </a:r>
            <a:r>
              <a:rPr lang="en-US" dirty="0"/>
              <a:t>the desired </a:t>
            </a:r>
            <a:r>
              <a:rPr lang="en-US" dirty="0" smtClean="0"/>
              <a:t>row.</a:t>
            </a:r>
            <a:endParaRPr lang="en-US" dirty="0"/>
          </a:p>
          <a:p>
            <a:pPr marL="0" indent="0">
              <a:buNone/>
            </a:pPr>
            <a:endParaRPr lang="en-US" b="1" dirty="0">
              <a:solidFill>
                <a:schemeClr val="tx1"/>
              </a:solidFill>
              <a:latin typeface="Courier New" pitchFamily="49" charset="0"/>
              <a:cs typeface="Courier New" pitchFamily="49" charset="0"/>
            </a:endParaRPr>
          </a:p>
          <a:p>
            <a:pPr marL="0" indent="0">
              <a:buNone/>
            </a:pPr>
            <a:endParaRPr lang="en-US" b="1" dirty="0">
              <a:solidFill>
                <a:schemeClr val="tx1"/>
              </a:solidFill>
              <a:latin typeface="Courier New" pitchFamily="49" charset="0"/>
              <a:cs typeface="Courier New" pitchFamily="49" charset="0"/>
            </a:endParaRPr>
          </a:p>
          <a:p>
            <a:endParaRPr lang="en-US" dirty="0"/>
          </a:p>
        </p:txBody>
      </p:sp>
      <p:sp>
        <p:nvSpPr>
          <p:cNvPr id="6" name="Slide Number Placeholder 5"/>
          <p:cNvSpPr>
            <a:spLocks noGrp="1"/>
          </p:cNvSpPr>
          <p:nvPr>
            <p:ph type="sldNum" sz="quarter" idx="10"/>
          </p:nvPr>
        </p:nvSpPr>
        <p:spPr/>
        <p:txBody>
          <a:bodyPr/>
          <a:lstStyle/>
          <a:p>
            <a:pPr>
              <a:defRPr/>
            </a:pPr>
            <a:fld id="{18CC025E-D8DE-43E5-B6D2-407F9B5E6ED4}" type="slidenum">
              <a:rPr lang="en-US" smtClean="0"/>
              <a:pPr>
                <a:defRPr/>
              </a:pPr>
              <a:t>22</a:t>
            </a:fld>
            <a:endParaRPr lang="en-US"/>
          </a:p>
        </p:txBody>
      </p:sp>
    </p:spTree>
    <p:extLst>
      <p:ext uri="{BB962C8B-B14F-4D97-AF65-F5344CB8AC3E}">
        <p14:creationId xmlns:p14="http://schemas.microsoft.com/office/powerpoint/2010/main" val="2200588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t>
            </a:r>
            <a:r>
              <a:rPr lang="en-US" dirty="0" smtClean="0">
                <a:latin typeface="Courier New" pitchFamily="49" charset="0"/>
                <a:cs typeface="Courier New" pitchFamily="49" charset="0"/>
              </a:rPr>
              <a:t>NULLs</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457200" y="1447800"/>
            <a:ext cx="8229600" cy="4525963"/>
          </a:xfrm>
        </p:spPr>
        <p:txBody>
          <a:bodyPr/>
          <a:lstStyle/>
          <a:p>
            <a:r>
              <a:rPr lang="en-US" dirty="0" smtClean="0"/>
              <a:t>In cases where we want to explicitly enter a NULL, we can specify it </a:t>
            </a:r>
            <a:r>
              <a:rPr lang="en-US" dirty="0"/>
              <a:t>explicitly </a:t>
            </a:r>
            <a:r>
              <a:rPr lang="en-US" dirty="0" smtClean="0"/>
              <a:t>in the </a:t>
            </a:r>
            <a:r>
              <a:rPr lang="en-US" b="1" dirty="0" smtClean="0">
                <a:latin typeface="Courier New" pitchFamily="49" charset="0"/>
                <a:cs typeface="Courier New" pitchFamily="49" charset="0"/>
              </a:rPr>
              <a:t>INSERT</a:t>
            </a:r>
            <a:r>
              <a:rPr lang="en-US" dirty="0" smtClean="0"/>
              <a:t> statement like the example below.</a:t>
            </a:r>
          </a:p>
          <a:p>
            <a:pPr marL="0" indent="0">
              <a:buNone/>
            </a:pPr>
            <a:r>
              <a:rPr lang="en-US" b="1" kern="1200" dirty="0" smtClean="0">
                <a:solidFill>
                  <a:schemeClr val="tx1"/>
                </a:solidFill>
                <a:latin typeface="Courier New" pitchFamily="49" charset="0"/>
                <a:cs typeface="Courier New" pitchFamily="49" charset="0"/>
              </a:rPr>
              <a:t>	INSERT </a:t>
            </a:r>
            <a:r>
              <a:rPr lang="en-US" b="1" kern="1200" dirty="0">
                <a:solidFill>
                  <a:schemeClr val="tx1"/>
                </a:solidFill>
                <a:latin typeface="Courier New" pitchFamily="49" charset="0"/>
                <a:cs typeface="Courier New" pitchFamily="49" charset="0"/>
              </a:rPr>
              <a:t>INTO Student VALUES(3456, '</a:t>
            </a:r>
            <a:r>
              <a:rPr lang="en-US" b="1" kern="1200" dirty="0" err="1">
                <a:solidFill>
                  <a:schemeClr val="tx1"/>
                </a:solidFill>
                <a:latin typeface="Courier New" pitchFamily="49" charset="0"/>
                <a:cs typeface="Courier New" pitchFamily="49" charset="0"/>
              </a:rPr>
              <a:t>Kavita</a:t>
            </a:r>
            <a:r>
              <a:rPr lang="en-US" b="1" kern="1200" dirty="0">
                <a:solidFill>
                  <a:schemeClr val="tx1"/>
                </a:solidFill>
                <a:latin typeface="Courier New" pitchFamily="49" charset="0"/>
                <a:cs typeface="Courier New" pitchFamily="49" charset="0"/>
              </a:rPr>
              <a:t>', </a:t>
            </a:r>
            <a:r>
              <a:rPr lang="en-US" b="1" kern="1200" dirty="0" smtClean="0">
                <a:solidFill>
                  <a:schemeClr val="tx1"/>
                </a:solidFill>
                <a:latin typeface="Courier New" pitchFamily="49" charset="0"/>
                <a:cs typeface="Courier New" pitchFamily="49" charset="0"/>
              </a:rPr>
              <a:t>	NULL</a:t>
            </a:r>
            <a:r>
              <a:rPr lang="en-US" b="1" kern="1200" dirty="0">
                <a:solidFill>
                  <a:schemeClr val="tx1"/>
                </a:solidFill>
                <a:latin typeface="Courier New" pitchFamily="49" charset="0"/>
                <a:cs typeface="Courier New" pitchFamily="49" charset="0"/>
              </a:rPr>
              <a:t>, NULL</a:t>
            </a:r>
            <a:r>
              <a:rPr lang="en-US" b="1" kern="1200" dirty="0" smtClean="0">
                <a:solidFill>
                  <a:schemeClr val="tx1"/>
                </a:solidFill>
                <a:latin typeface="Courier New" pitchFamily="49" charset="0"/>
                <a:cs typeface="Courier New" pitchFamily="49" charset="0"/>
              </a:rPr>
              <a:t>);</a:t>
            </a:r>
          </a:p>
          <a:p>
            <a:pPr marL="0" indent="0">
              <a:buNone/>
            </a:pPr>
            <a:r>
              <a:rPr lang="en-US" dirty="0"/>
              <a:t>Or </a:t>
            </a:r>
          </a:p>
          <a:p>
            <a:pPr marL="0" indent="0">
              <a:buNone/>
            </a:pPr>
            <a:r>
              <a:rPr lang="en-US" b="1" kern="1200" dirty="0">
                <a:solidFill>
                  <a:schemeClr val="tx1"/>
                </a:solidFill>
                <a:latin typeface="Courier New" pitchFamily="49" charset="0"/>
                <a:cs typeface="Courier New" pitchFamily="49" charset="0"/>
              </a:rPr>
              <a:t>	 INSERT INTO Student(</a:t>
            </a:r>
            <a:r>
              <a:rPr lang="en-US" b="1" kern="1200" dirty="0" err="1">
                <a:solidFill>
                  <a:schemeClr val="tx1"/>
                </a:solidFill>
                <a:latin typeface="Courier New" pitchFamily="49" charset="0"/>
                <a:cs typeface="Courier New" pitchFamily="49" charset="0"/>
              </a:rPr>
              <a:t>stuid</a:t>
            </a:r>
            <a:r>
              <a:rPr lang="en-US" b="1" kern="1200" dirty="0">
                <a:solidFill>
                  <a:schemeClr val="tx1"/>
                </a:solidFill>
                <a:latin typeface="Courier New" pitchFamily="49" charset="0"/>
                <a:cs typeface="Courier New" pitchFamily="49" charset="0"/>
              </a:rPr>
              <a:t>, </a:t>
            </a:r>
            <a:r>
              <a:rPr lang="en-US" b="1" kern="1200" dirty="0" err="1">
                <a:solidFill>
                  <a:schemeClr val="tx1"/>
                </a:solidFill>
                <a:latin typeface="Courier New" pitchFamily="49" charset="0"/>
                <a:cs typeface="Courier New" pitchFamily="49" charset="0"/>
              </a:rPr>
              <a:t>stname</a:t>
            </a:r>
            <a:r>
              <a:rPr lang="en-US" b="1" kern="1200" dirty="0">
                <a:solidFill>
                  <a:schemeClr val="tx1"/>
                </a:solidFill>
                <a:latin typeface="Courier New" pitchFamily="49" charset="0"/>
                <a:cs typeface="Courier New" pitchFamily="49" charset="0"/>
              </a:rPr>
              <a:t>, class) </a:t>
            </a:r>
            <a:r>
              <a:rPr lang="en-US" b="1" kern="1200" dirty="0" smtClean="0">
                <a:solidFill>
                  <a:schemeClr val="tx1"/>
                </a:solidFill>
                <a:latin typeface="Courier New" pitchFamily="49" charset="0"/>
                <a:cs typeface="Courier New" pitchFamily="49" charset="0"/>
              </a:rPr>
              <a:t>	VALUES(4567</a:t>
            </a:r>
            <a:r>
              <a:rPr lang="en-US" b="1" kern="1200" dirty="0">
                <a:solidFill>
                  <a:schemeClr val="tx1"/>
                </a:solidFill>
                <a:latin typeface="Courier New" pitchFamily="49" charset="0"/>
                <a:cs typeface="Courier New" pitchFamily="49" charset="0"/>
              </a:rPr>
              <a:t>, '</a:t>
            </a:r>
            <a:r>
              <a:rPr lang="en-US" b="1" kern="1200" dirty="0" err="1">
                <a:solidFill>
                  <a:schemeClr val="tx1"/>
                </a:solidFill>
                <a:latin typeface="Courier New" pitchFamily="49" charset="0"/>
                <a:cs typeface="Courier New" pitchFamily="49" charset="0"/>
              </a:rPr>
              <a:t>Kartik</a:t>
            </a:r>
            <a:r>
              <a:rPr lang="en-US" b="1" kern="1200" dirty="0">
                <a:solidFill>
                  <a:schemeClr val="tx1"/>
                </a:solidFill>
                <a:latin typeface="Courier New" pitchFamily="49" charset="0"/>
                <a:cs typeface="Courier New" pitchFamily="49" charset="0"/>
              </a:rPr>
              <a:t>', NULL);</a:t>
            </a:r>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23</a:t>
            </a:fld>
            <a:endParaRPr lang="en-US"/>
          </a:p>
        </p:txBody>
      </p:sp>
    </p:spTree>
    <p:extLst>
      <p:ext uri="{BB962C8B-B14F-4D97-AF65-F5344CB8AC3E}">
        <p14:creationId xmlns:p14="http://schemas.microsoft.com/office/powerpoint/2010/main" val="201795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04800" y="0"/>
            <a:ext cx="7896225" cy="762000"/>
          </a:xfrm>
        </p:spPr>
        <p:txBody>
          <a:bodyPr/>
          <a:lstStyle/>
          <a:p>
            <a:r>
              <a:rPr lang="en-US" dirty="0">
                <a:latin typeface="Courier New" pitchFamily="49" charset="0"/>
                <a:cs typeface="Courier New" pitchFamily="49" charset="0"/>
              </a:rPr>
              <a:t>INSERT</a:t>
            </a:r>
            <a:r>
              <a:rPr lang="en-US" dirty="0">
                <a:solidFill>
                  <a:schemeClr val="tx1"/>
                </a:solidFill>
                <a:latin typeface="Courier New" pitchFamily="49" charset="0"/>
                <a:cs typeface="Courier New" pitchFamily="49" charset="0"/>
              </a:rPr>
              <a:t> </a:t>
            </a:r>
            <a:r>
              <a:rPr lang="en-US" dirty="0"/>
              <a:t>statement with a </a:t>
            </a:r>
            <a:r>
              <a:rPr lang="en-US" dirty="0" smtClean="0"/>
              <a:t>sub-query</a:t>
            </a:r>
            <a:endParaRPr lang="en-US" dirty="0"/>
          </a:p>
        </p:txBody>
      </p:sp>
      <p:sp>
        <p:nvSpPr>
          <p:cNvPr id="33796" name="Rectangle 3"/>
          <p:cNvSpPr>
            <a:spLocks noGrp="1" noChangeArrowheads="1"/>
          </p:cNvSpPr>
          <p:nvPr>
            <p:ph type="body" idx="1"/>
          </p:nvPr>
        </p:nvSpPr>
        <p:spPr>
          <a:xfrm>
            <a:off x="304800" y="1143000"/>
            <a:ext cx="8458200" cy="5257800"/>
          </a:xfrm>
        </p:spPr>
        <p:txBody>
          <a:bodyPr/>
          <a:lstStyle/>
          <a:p>
            <a:r>
              <a:rPr lang="en-US" dirty="0" smtClean="0"/>
              <a:t>It is possible to insert data from an existing table using a </a:t>
            </a:r>
            <a:r>
              <a:rPr lang="en-US" b="1" dirty="0">
                <a:latin typeface="Courier New" pitchFamily="49" charset="0"/>
                <a:cs typeface="Courier New" pitchFamily="49" charset="0"/>
              </a:rPr>
              <a:t>SELECT</a:t>
            </a:r>
            <a:r>
              <a:rPr lang="en-US" b="1" dirty="0" smtClean="0">
                <a:solidFill>
                  <a:schemeClr val="tx1"/>
                </a:solidFill>
                <a:latin typeface="Courier New" pitchFamily="49" charset="0"/>
                <a:cs typeface="Courier New" pitchFamily="49" charset="0"/>
              </a:rPr>
              <a:t> </a:t>
            </a:r>
            <a:r>
              <a:rPr lang="en-US" dirty="0" smtClean="0"/>
              <a:t>clause in the </a:t>
            </a:r>
            <a:r>
              <a:rPr lang="en-US" b="1" dirty="0">
                <a:latin typeface="Courier New" pitchFamily="49" charset="0"/>
                <a:cs typeface="Courier New" pitchFamily="49" charset="0"/>
              </a:rPr>
              <a:t>INSERT</a:t>
            </a:r>
            <a:r>
              <a:rPr lang="en-US" b="1" dirty="0" smtClean="0">
                <a:solidFill>
                  <a:schemeClr val="tx1"/>
                </a:solidFill>
                <a:latin typeface="Courier New" pitchFamily="49" charset="0"/>
                <a:cs typeface="Courier New" pitchFamily="49" charset="0"/>
              </a:rPr>
              <a:t> </a:t>
            </a:r>
            <a:r>
              <a:rPr lang="en-US" dirty="0" smtClean="0"/>
              <a:t>statement.</a:t>
            </a:r>
          </a:p>
          <a:p>
            <a:r>
              <a:rPr lang="en-US" dirty="0" smtClean="0"/>
              <a:t>The </a:t>
            </a:r>
            <a:r>
              <a:rPr lang="en-US" b="1" dirty="0" smtClean="0">
                <a:latin typeface="Courier New" pitchFamily="49" charset="0"/>
                <a:cs typeface="Courier New" pitchFamily="49" charset="0"/>
              </a:rPr>
              <a:t>VALUES</a:t>
            </a:r>
            <a:r>
              <a:rPr lang="en-US" dirty="0" smtClean="0"/>
              <a:t> clause is omitted.</a:t>
            </a:r>
          </a:p>
          <a:p>
            <a:r>
              <a:rPr lang="en-US" sz="2000" dirty="0" smtClean="0"/>
              <a:t> Example:</a:t>
            </a:r>
          </a:p>
          <a:p>
            <a:pPr marL="0" indent="0">
              <a:buNone/>
            </a:pPr>
            <a:r>
              <a:rPr lang="en-US" dirty="0" smtClean="0"/>
              <a:t>    Suppose data into the </a:t>
            </a:r>
            <a:r>
              <a:rPr lang="en-US" i="1" dirty="0" smtClean="0"/>
              <a:t>Master</a:t>
            </a:r>
            <a:r>
              <a:rPr lang="en-US" dirty="0" smtClean="0"/>
              <a:t> table from </a:t>
            </a:r>
            <a:r>
              <a:rPr lang="en-US" i="1" dirty="0" smtClean="0"/>
              <a:t>Student</a:t>
            </a:r>
            <a:r>
              <a:rPr lang="en-US" dirty="0" smtClean="0"/>
              <a:t> table following query 	can be used</a:t>
            </a:r>
          </a:p>
          <a:p>
            <a:pPr marL="0" indent="0">
              <a:buNone/>
            </a:pPr>
            <a:r>
              <a:rPr lang="en-US" b="1" dirty="0" smtClean="0"/>
              <a:t>  </a:t>
            </a:r>
            <a:r>
              <a:rPr lang="en-US" b="1" dirty="0" smtClean="0">
                <a:solidFill>
                  <a:schemeClr val="tx1"/>
                </a:solidFill>
                <a:latin typeface="Courier New" pitchFamily="49" charset="0"/>
                <a:cs typeface="Courier New" pitchFamily="49" charset="0"/>
              </a:rPr>
              <a:t>SQL</a:t>
            </a:r>
            <a:r>
              <a:rPr lang="en-US" b="1" dirty="0">
                <a:solidFill>
                  <a:schemeClr val="tx1"/>
                </a:solidFill>
                <a:latin typeface="Courier New" pitchFamily="49" charset="0"/>
                <a:cs typeface="Courier New" pitchFamily="49" charset="0"/>
              </a:rPr>
              <a:t>&gt; INSERT INTO master(</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Reg_date</a:t>
            </a: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SELECT </a:t>
            </a:r>
            <a:r>
              <a:rPr lang="en-US" b="1" dirty="0" err="1">
                <a:solidFill>
                  <a:schemeClr val="tx1"/>
                </a:solidFill>
                <a:latin typeface="Courier New" pitchFamily="49" charset="0"/>
                <a:cs typeface="Courier New" pitchFamily="49" charset="0"/>
              </a:rPr>
              <a:t>stuid,stname,reg_date</a:t>
            </a:r>
            <a:r>
              <a:rPr lang="en-US" b="1" dirty="0">
                <a:solidFill>
                  <a:schemeClr val="tx1"/>
                </a:solidFill>
                <a:latin typeface="Courier New" pitchFamily="49" charset="0"/>
                <a:cs typeface="Courier New" pitchFamily="49" charset="0"/>
              </a:rPr>
              <a:t> FROM student </a:t>
            </a:r>
            <a:endParaRPr lang="en-US" b="1" dirty="0" smtClean="0">
              <a:solidFill>
                <a:schemeClr val="tx1"/>
              </a:solidFill>
              <a:latin typeface="Courier New" pitchFamily="49" charset="0"/>
              <a:cs typeface="Courier New" pitchFamily="49" charset="0"/>
            </a:endParaRPr>
          </a:p>
          <a:p>
            <a:pPr marL="0" indent="0">
              <a:buNone/>
            </a:pPr>
            <a:r>
              <a:rPr lang="en-US" dirty="0" smtClean="0"/>
              <a:t>	Data can also be filtered using </a:t>
            </a:r>
            <a:r>
              <a:rPr lang="en-US" b="1" dirty="0" smtClean="0">
                <a:latin typeface="Courier New" pitchFamily="49" charset="0"/>
                <a:cs typeface="Courier New" pitchFamily="49" charset="0"/>
              </a:rPr>
              <a:t>WHERE</a:t>
            </a:r>
            <a:r>
              <a:rPr lang="en-US" dirty="0" smtClean="0"/>
              <a:t> clause.</a:t>
            </a:r>
            <a:endParaRPr lang="en-US" dirty="0"/>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24</a:t>
            </a:fld>
            <a:endParaRPr lang="en-US"/>
          </a:p>
        </p:txBody>
      </p:sp>
    </p:spTree>
    <p:extLst>
      <p:ext uri="{BB962C8B-B14F-4D97-AF65-F5344CB8AC3E}">
        <p14:creationId xmlns:p14="http://schemas.microsoft.com/office/powerpoint/2010/main" val="40078064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multiple records</a:t>
            </a:r>
            <a:endParaRPr lang="en-US" dirty="0"/>
          </a:p>
        </p:txBody>
      </p:sp>
      <p:sp>
        <p:nvSpPr>
          <p:cNvPr id="3" name="Content Placeholder 2"/>
          <p:cNvSpPr>
            <a:spLocks noGrp="1"/>
          </p:cNvSpPr>
          <p:nvPr>
            <p:ph idx="1"/>
          </p:nvPr>
        </p:nvSpPr>
        <p:spPr>
          <a:xfrm>
            <a:off x="152400" y="914400"/>
            <a:ext cx="8915400" cy="5867400"/>
          </a:xfrm>
        </p:spPr>
        <p:txBody>
          <a:bodyPr/>
          <a:lstStyle/>
          <a:p>
            <a:r>
              <a:rPr lang="en-US" b="1" dirty="0" smtClean="0">
                <a:latin typeface="Courier New" pitchFamily="49" charset="0"/>
                <a:cs typeface="Courier New" pitchFamily="49" charset="0"/>
              </a:rPr>
              <a:t>INSERT ALL </a:t>
            </a:r>
            <a:r>
              <a:rPr lang="en-US" dirty="0" smtClean="0"/>
              <a:t>statement is used to insert multiple records simultaneously.</a:t>
            </a:r>
          </a:p>
          <a:p>
            <a:pPr marL="400050" lvl="1" indent="0">
              <a:lnSpc>
                <a:spcPct val="100000"/>
              </a:lnSpc>
              <a:buNone/>
            </a:pPr>
            <a:r>
              <a:rPr lang="en-US" sz="2000" b="1" kern="1200" dirty="0">
                <a:solidFill>
                  <a:schemeClr val="tx1"/>
                </a:solidFill>
                <a:latin typeface="Courier New" pitchFamily="49" charset="0"/>
                <a:cs typeface="Courier New" pitchFamily="49" charset="0"/>
              </a:rPr>
              <a:t>INSERT ALL</a:t>
            </a:r>
          </a:p>
          <a:p>
            <a:pPr marL="400050" lvl="1" indent="0">
              <a:lnSpc>
                <a:spcPct val="100000"/>
              </a:lnSpc>
              <a:buNone/>
            </a:pPr>
            <a:r>
              <a:rPr lang="en-US" sz="2000" b="1" kern="1200" dirty="0" smtClean="0">
                <a:solidFill>
                  <a:schemeClr val="tx1"/>
                </a:solidFill>
                <a:latin typeface="Courier New" pitchFamily="49" charset="0"/>
                <a:cs typeface="Courier New" pitchFamily="49" charset="0"/>
              </a:rPr>
              <a:t>INTO </a:t>
            </a:r>
            <a:r>
              <a:rPr lang="en-US" sz="2000" b="1" kern="1200" dirty="0" err="1">
                <a:solidFill>
                  <a:schemeClr val="tx1"/>
                </a:solidFill>
                <a:latin typeface="Courier New" pitchFamily="49" charset="0"/>
                <a:cs typeface="Courier New" pitchFamily="49" charset="0"/>
              </a:rPr>
              <a:t>table_name</a:t>
            </a:r>
            <a:r>
              <a:rPr lang="en-US" sz="2000" b="1" kern="1200" dirty="0">
                <a:solidFill>
                  <a:schemeClr val="tx1"/>
                </a:solidFill>
                <a:latin typeface="Courier New" pitchFamily="49" charset="0"/>
                <a:cs typeface="Courier New" pitchFamily="49" charset="0"/>
              </a:rPr>
              <a:t> VALUES &lt;</a:t>
            </a:r>
            <a:r>
              <a:rPr lang="en-US" sz="2000" b="1" kern="1200" dirty="0" err="1">
                <a:solidFill>
                  <a:schemeClr val="tx1"/>
                </a:solidFill>
                <a:latin typeface="Courier New" pitchFamily="49" charset="0"/>
                <a:cs typeface="Courier New" pitchFamily="49" charset="0"/>
              </a:rPr>
              <a:t>column_name_list</a:t>
            </a:r>
            <a:r>
              <a:rPr lang="en-US" sz="2000" b="1" kern="1200" dirty="0">
                <a:solidFill>
                  <a:schemeClr val="tx1"/>
                </a:solidFill>
                <a:latin typeface="Courier New" pitchFamily="49" charset="0"/>
                <a:cs typeface="Courier New" pitchFamily="49" charset="0"/>
              </a:rPr>
              <a:t>)</a:t>
            </a:r>
          </a:p>
          <a:p>
            <a:pPr marL="400050" lvl="1" indent="0">
              <a:lnSpc>
                <a:spcPct val="100000"/>
              </a:lnSpc>
              <a:buNone/>
            </a:pPr>
            <a:r>
              <a:rPr lang="en-US" sz="2000" b="1" kern="1200" dirty="0">
                <a:solidFill>
                  <a:schemeClr val="tx1"/>
                </a:solidFill>
                <a:latin typeface="Courier New" pitchFamily="49" charset="0"/>
                <a:cs typeface="Courier New" pitchFamily="49" charset="0"/>
              </a:rPr>
              <a:t>INTO </a:t>
            </a:r>
            <a:r>
              <a:rPr lang="en-US" sz="2000" b="1" kern="1200" dirty="0" err="1">
                <a:solidFill>
                  <a:schemeClr val="tx1"/>
                </a:solidFill>
                <a:latin typeface="Courier New" pitchFamily="49" charset="0"/>
                <a:cs typeface="Courier New" pitchFamily="49" charset="0"/>
              </a:rPr>
              <a:t>table_name</a:t>
            </a:r>
            <a:r>
              <a:rPr lang="en-US" sz="2000" b="1" kern="1200" dirty="0">
                <a:solidFill>
                  <a:schemeClr val="tx1"/>
                </a:solidFill>
                <a:latin typeface="Courier New" pitchFamily="49" charset="0"/>
                <a:cs typeface="Courier New" pitchFamily="49" charset="0"/>
              </a:rPr>
              <a:t> VALUES &lt;</a:t>
            </a:r>
            <a:r>
              <a:rPr lang="en-US" sz="2000" b="1" kern="1200" dirty="0" err="1">
                <a:solidFill>
                  <a:schemeClr val="tx1"/>
                </a:solidFill>
                <a:latin typeface="Courier New" pitchFamily="49" charset="0"/>
                <a:cs typeface="Courier New" pitchFamily="49" charset="0"/>
              </a:rPr>
              <a:t>column_name_list</a:t>
            </a:r>
            <a:r>
              <a:rPr lang="en-US" sz="2000" b="1" kern="1200" dirty="0">
                <a:solidFill>
                  <a:schemeClr val="tx1"/>
                </a:solidFill>
                <a:latin typeface="Courier New" pitchFamily="49" charset="0"/>
                <a:cs typeface="Courier New" pitchFamily="49" charset="0"/>
              </a:rPr>
              <a:t>)</a:t>
            </a:r>
          </a:p>
          <a:p>
            <a:pPr marL="400050" lvl="1" indent="0">
              <a:lnSpc>
                <a:spcPct val="100000"/>
              </a:lnSpc>
              <a:buNone/>
            </a:pPr>
            <a:r>
              <a:rPr lang="en-US" sz="2000" b="1" kern="1200" dirty="0">
                <a:solidFill>
                  <a:schemeClr val="tx1"/>
                </a:solidFill>
                <a:latin typeface="Courier New" pitchFamily="49" charset="0"/>
                <a:cs typeface="Courier New" pitchFamily="49" charset="0"/>
              </a:rPr>
              <a:t> </a:t>
            </a:r>
            <a:r>
              <a:rPr lang="en-US" sz="2000" b="1" kern="1200" dirty="0" smtClean="0">
                <a:solidFill>
                  <a:schemeClr val="tx1"/>
                </a:solidFill>
                <a:latin typeface="Courier New" pitchFamily="49" charset="0"/>
                <a:cs typeface="Courier New" pitchFamily="49" charset="0"/>
              </a:rPr>
              <a:t>...</a:t>
            </a:r>
          </a:p>
          <a:p>
            <a:pPr marL="400050" lvl="1" indent="0">
              <a:lnSpc>
                <a:spcPct val="100000"/>
              </a:lnSpc>
              <a:buNone/>
            </a:pPr>
            <a:r>
              <a:rPr lang="en-US" sz="2000" b="1" kern="1200" dirty="0">
                <a:solidFill>
                  <a:schemeClr val="tx1"/>
                </a:solidFill>
                <a:latin typeface="Courier New" pitchFamily="49" charset="0"/>
                <a:cs typeface="Courier New" pitchFamily="49" charset="0"/>
              </a:rPr>
              <a:t>INTO </a:t>
            </a:r>
            <a:r>
              <a:rPr lang="en-US" sz="2000" b="1" kern="1200" dirty="0" err="1">
                <a:solidFill>
                  <a:schemeClr val="tx1"/>
                </a:solidFill>
                <a:latin typeface="Courier New" pitchFamily="49" charset="0"/>
                <a:cs typeface="Courier New" pitchFamily="49" charset="0"/>
              </a:rPr>
              <a:t>table_name</a:t>
            </a:r>
            <a:r>
              <a:rPr lang="en-US" sz="2000" b="1" kern="1200" dirty="0">
                <a:solidFill>
                  <a:schemeClr val="tx1"/>
                </a:solidFill>
                <a:latin typeface="Courier New" pitchFamily="49" charset="0"/>
                <a:cs typeface="Courier New" pitchFamily="49" charset="0"/>
              </a:rPr>
              <a:t> VALUES &lt;</a:t>
            </a:r>
            <a:r>
              <a:rPr lang="en-US" sz="2000" b="1" kern="1200" dirty="0" err="1">
                <a:solidFill>
                  <a:schemeClr val="tx1"/>
                </a:solidFill>
                <a:latin typeface="Courier New" pitchFamily="49" charset="0"/>
                <a:cs typeface="Courier New" pitchFamily="49" charset="0"/>
              </a:rPr>
              <a:t>column_name_list</a:t>
            </a:r>
            <a:r>
              <a:rPr lang="en-US" sz="2000" b="1" kern="1200" dirty="0">
                <a:solidFill>
                  <a:schemeClr val="tx1"/>
                </a:solidFill>
                <a:latin typeface="Courier New" pitchFamily="49" charset="0"/>
                <a:cs typeface="Courier New" pitchFamily="49" charset="0"/>
              </a:rPr>
              <a:t>)</a:t>
            </a:r>
          </a:p>
          <a:p>
            <a:pPr marL="400050" lvl="1" indent="0">
              <a:lnSpc>
                <a:spcPct val="100000"/>
              </a:lnSpc>
              <a:buNone/>
            </a:pPr>
            <a:r>
              <a:rPr lang="en-US" sz="2000" b="1" kern="1200" dirty="0">
                <a:solidFill>
                  <a:schemeClr val="tx1"/>
                </a:solidFill>
                <a:latin typeface="Courier New" pitchFamily="49" charset="0"/>
                <a:cs typeface="Courier New" pitchFamily="49" charset="0"/>
              </a:rPr>
              <a:t>SELECT Statement</a:t>
            </a:r>
            <a:r>
              <a:rPr lang="en-US" sz="2000" dirty="0" smtClean="0"/>
              <a:t>;</a:t>
            </a:r>
          </a:p>
          <a:p>
            <a:r>
              <a:rPr lang="en-US" dirty="0"/>
              <a:t>Note that the </a:t>
            </a:r>
            <a:r>
              <a:rPr lang="en-US" b="1" dirty="0">
                <a:latin typeface="Courier New" pitchFamily="49" charset="0"/>
                <a:cs typeface="Courier New" pitchFamily="49" charset="0"/>
              </a:rPr>
              <a:t>SELECT</a:t>
            </a:r>
            <a:r>
              <a:rPr lang="en-US" dirty="0"/>
              <a:t> row must return only one row. If it returns multiple rows then the whole of </a:t>
            </a:r>
            <a:r>
              <a:rPr lang="en-US" b="1" dirty="0">
                <a:latin typeface="Courier New" pitchFamily="49" charset="0"/>
                <a:cs typeface="Courier New" pitchFamily="49" charset="0"/>
              </a:rPr>
              <a:t>INSERT</a:t>
            </a:r>
            <a:r>
              <a:rPr lang="en-US" dirty="0"/>
              <a:t> statement will execute as many times as the number of records the </a:t>
            </a:r>
            <a:r>
              <a:rPr lang="en-US" b="1" dirty="0">
                <a:latin typeface="Courier New" pitchFamily="49" charset="0"/>
                <a:cs typeface="Courier New" pitchFamily="49" charset="0"/>
              </a:rPr>
              <a:t>SELECT</a:t>
            </a:r>
            <a:r>
              <a:rPr lang="en-US" dirty="0"/>
              <a:t> returns.</a:t>
            </a:r>
          </a:p>
          <a:p>
            <a:r>
              <a:rPr lang="en-US" b="1" dirty="0">
                <a:latin typeface="Courier New" pitchFamily="49" charset="0"/>
                <a:cs typeface="Courier New" pitchFamily="49" charset="0"/>
              </a:rPr>
              <a:t>SELECT</a:t>
            </a:r>
            <a:r>
              <a:rPr lang="en-US" dirty="0"/>
              <a:t> clause is compulsory. So, if we don’t want to use it, we must </a:t>
            </a:r>
            <a:r>
              <a:rPr lang="en-US" dirty="0" smtClean="0"/>
              <a:t>have </a:t>
            </a:r>
            <a:r>
              <a:rPr lang="en-US" dirty="0"/>
              <a:t>	</a:t>
            </a:r>
            <a:r>
              <a:rPr lang="en-US" b="1" kern="1200" dirty="0">
                <a:solidFill>
                  <a:schemeClr val="tx1"/>
                </a:solidFill>
                <a:latin typeface="Courier New" pitchFamily="49" charset="0"/>
                <a:cs typeface="Courier New" pitchFamily="49" charset="0"/>
              </a:rPr>
              <a:t>SELECT * FROM </a:t>
            </a:r>
            <a:r>
              <a:rPr lang="en-US" b="1" kern="1200" dirty="0" smtClean="0">
                <a:solidFill>
                  <a:schemeClr val="tx1"/>
                </a:solidFill>
                <a:latin typeface="Courier New" pitchFamily="49" charset="0"/>
                <a:cs typeface="Courier New" pitchFamily="49" charset="0"/>
              </a:rPr>
              <a:t>DUAL;</a:t>
            </a:r>
          </a:p>
          <a:p>
            <a:r>
              <a:rPr lang="en-US" b="1" kern="1200" dirty="0">
                <a:solidFill>
                  <a:schemeClr val="tx1"/>
                </a:solidFill>
                <a:latin typeface="Courier New" pitchFamily="49" charset="0"/>
                <a:cs typeface="Courier New" pitchFamily="49" charset="0"/>
              </a:rPr>
              <a:t>DUAL</a:t>
            </a:r>
            <a:r>
              <a:rPr lang="en-US" dirty="0"/>
              <a:t> </a:t>
            </a:r>
            <a:r>
              <a:rPr lang="en-US" dirty="0" smtClean="0"/>
              <a:t> </a:t>
            </a:r>
            <a:r>
              <a:rPr lang="en-US" dirty="0"/>
              <a:t>is a dummy table </a:t>
            </a:r>
            <a:r>
              <a:rPr lang="en-US" dirty="0" smtClean="0"/>
              <a:t>present </a:t>
            </a:r>
            <a:r>
              <a:rPr lang="en-US" dirty="0"/>
              <a:t>by default in all Oracle </a:t>
            </a:r>
            <a:r>
              <a:rPr lang="en-US" dirty="0" smtClean="0"/>
              <a:t>databases. </a:t>
            </a:r>
            <a:endParaRPr lang="en-US" dirty="0"/>
          </a:p>
          <a:p>
            <a:endParaRPr lang="en-US" b="1" kern="1200" dirty="0">
              <a:solidFill>
                <a:schemeClr val="tx1"/>
              </a:solidFill>
              <a:latin typeface="Courier New" pitchFamily="49" charset="0"/>
              <a:cs typeface="Courier New" pitchFamily="49" charset="0"/>
            </a:endParaRPr>
          </a:p>
          <a:p>
            <a:pPr marL="0" indent="0">
              <a:buNone/>
            </a:pPr>
            <a:endParaRPr lang="en-US" sz="1200" dirty="0" smtClean="0"/>
          </a:p>
          <a:p>
            <a:pPr marL="0" indent="0">
              <a:buNone/>
            </a:pPr>
            <a:endParaRPr lang="en-US" sz="1200" dirty="0" smtClean="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25</a:t>
            </a:fld>
            <a:endParaRPr lang="en-US"/>
          </a:p>
        </p:txBody>
      </p:sp>
    </p:spTree>
    <p:extLst>
      <p:ext uri="{BB962C8B-B14F-4D97-AF65-F5344CB8AC3E}">
        <p14:creationId xmlns:p14="http://schemas.microsoft.com/office/powerpoint/2010/main" val="5808028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52400" y="1066800"/>
            <a:ext cx="8229600" cy="1066800"/>
          </a:xfrm>
        </p:spPr>
        <p:txBody>
          <a:bodyPr/>
          <a:lstStyle/>
          <a:p>
            <a:pPr>
              <a:lnSpc>
                <a:spcPct val="100000"/>
              </a:lnSpc>
            </a:pPr>
            <a:r>
              <a:rPr lang="en-US" dirty="0" smtClean="0"/>
              <a:t>Inserting records in the master table. </a:t>
            </a:r>
          </a:p>
          <a:p>
            <a:pPr>
              <a:lnSpc>
                <a:spcPct val="100000"/>
              </a:lnSpc>
            </a:pPr>
            <a:r>
              <a:rPr lang="en-US" dirty="0" smtClean="0"/>
              <a:t>Before that let us delete all the data in the table. </a:t>
            </a:r>
            <a:endParaRPr 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893" y="1780611"/>
            <a:ext cx="575582" cy="50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69742" y="1848639"/>
            <a:ext cx="6781800" cy="369332"/>
          </a:xfrm>
          <a:prstGeom prst="rect">
            <a:avLst/>
          </a:prstGeom>
          <a:noFill/>
        </p:spPr>
        <p:txBody>
          <a:bodyPr wrap="square" rtlCol="0">
            <a:spAutoFit/>
          </a:bodyPr>
          <a:lstStyle/>
          <a:p>
            <a:r>
              <a:rPr lang="en-US" i="1" dirty="0" smtClean="0">
                <a:solidFill>
                  <a:srgbClr val="990099"/>
                </a:solidFill>
              </a:rPr>
              <a:t>What is the command to delete all the data in the table?</a:t>
            </a:r>
            <a:endParaRPr lang="en-US" i="1" dirty="0">
              <a:solidFill>
                <a:srgbClr val="990099"/>
              </a:solidFill>
            </a:endParaRPr>
          </a:p>
        </p:txBody>
      </p:sp>
      <p:sp>
        <p:nvSpPr>
          <p:cNvPr id="7" name="Rectangle 6"/>
          <p:cNvSpPr/>
          <p:nvPr/>
        </p:nvSpPr>
        <p:spPr>
          <a:xfrm>
            <a:off x="273222" y="2289172"/>
            <a:ext cx="8576582" cy="1938992"/>
          </a:xfrm>
          <a:prstGeom prst="rect">
            <a:avLst/>
          </a:prstGeom>
        </p:spPr>
        <p:txBody>
          <a:bodyPr wrap="square">
            <a:spAutoFit/>
          </a:bodyPr>
          <a:lstStyle/>
          <a:p>
            <a:r>
              <a:rPr lang="en-US" sz="2000" b="1" dirty="0">
                <a:latin typeface="Courier New" pitchFamily="49" charset="0"/>
                <a:cs typeface="Courier New" pitchFamily="49" charset="0"/>
              </a:rPr>
              <a:t>SQL&gt; INSERT ALL</a:t>
            </a:r>
          </a:p>
          <a:p>
            <a:r>
              <a:rPr lang="en-US" sz="2000" b="1" dirty="0">
                <a:latin typeface="Courier New" pitchFamily="49" charset="0"/>
                <a:cs typeface="Courier New" pitchFamily="49" charset="0"/>
              </a:rPr>
              <a:t>  2  INTO master VALUES(1101,'Harish','12-Jun-2012')</a:t>
            </a:r>
          </a:p>
          <a:p>
            <a:r>
              <a:rPr lang="en-US" sz="2000" b="1" dirty="0">
                <a:latin typeface="Courier New" pitchFamily="49" charset="0"/>
                <a:cs typeface="Courier New" pitchFamily="49" charset="0"/>
              </a:rPr>
              <a:t>  3  INTO master(</a:t>
            </a:r>
            <a:r>
              <a:rPr lang="en-US" sz="2000" b="1" dirty="0" err="1">
                <a:latin typeface="Courier New" pitchFamily="49" charset="0"/>
                <a:cs typeface="Courier New" pitchFamily="49" charset="0"/>
              </a:rPr>
              <a:t>stuid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stname</a:t>
            </a:r>
            <a:r>
              <a:rPr lang="en-US" sz="2000" b="1" dirty="0">
                <a:latin typeface="Courier New" pitchFamily="49" charset="0"/>
                <a:cs typeface="Courier New" pitchFamily="49" charset="0"/>
              </a:rPr>
              <a:t>) VALUES(1102,'Vasant')</a:t>
            </a:r>
          </a:p>
          <a:p>
            <a:r>
              <a:rPr lang="en-US" sz="2000" b="1" dirty="0">
                <a:latin typeface="Courier New" pitchFamily="49" charset="0"/>
                <a:cs typeface="Courier New" pitchFamily="49" charset="0"/>
              </a:rPr>
              <a:t>  4  INTO master(</a:t>
            </a:r>
            <a:r>
              <a:rPr lang="en-US" sz="2000" b="1" dirty="0" err="1">
                <a:latin typeface="Courier New" pitchFamily="49" charset="0"/>
                <a:cs typeface="Courier New" pitchFamily="49" charset="0"/>
              </a:rPr>
              <a:t>stuid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stname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Reg_date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5   SELECT </a:t>
            </a:r>
            <a:r>
              <a:rPr lang="en-US" sz="2000" b="1" dirty="0" err="1">
                <a:latin typeface="Courier New" pitchFamily="49" charset="0"/>
                <a:cs typeface="Courier New" pitchFamily="49" charset="0"/>
              </a:rPr>
              <a:t>stuid,stname,reg_date</a:t>
            </a:r>
            <a:r>
              <a:rPr lang="en-US" sz="2000" b="1" dirty="0">
                <a:latin typeface="Courier New" pitchFamily="49" charset="0"/>
                <a:cs typeface="Courier New" pitchFamily="49" charset="0"/>
              </a:rPr>
              <a:t> FROM student where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stuid</a:t>
            </a:r>
            <a:r>
              <a:rPr lang="en-US" sz="2000" b="1" dirty="0">
                <a:latin typeface="Courier New" pitchFamily="49" charset="0"/>
                <a:cs typeface="Courier New" pitchFamily="49" charset="0"/>
              </a:rPr>
              <a:t>='4567';</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9026" y="4228164"/>
            <a:ext cx="6864974" cy="2325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0"/>
          </p:nvPr>
        </p:nvSpPr>
        <p:spPr/>
        <p:txBody>
          <a:bodyPr/>
          <a:lstStyle/>
          <a:p>
            <a:pPr>
              <a:defRPr/>
            </a:pPr>
            <a:fld id="{18CC025E-D8DE-43E5-B6D2-407F9B5E6ED4}" type="slidenum">
              <a:rPr lang="en-US" smtClean="0"/>
              <a:pPr>
                <a:defRPr/>
              </a:pPr>
              <a:t>26</a:t>
            </a:fld>
            <a:endParaRPr lang="en-US"/>
          </a:p>
        </p:txBody>
      </p:sp>
    </p:spTree>
    <p:extLst>
      <p:ext uri="{BB962C8B-B14F-4D97-AF65-F5344CB8AC3E}">
        <p14:creationId xmlns:p14="http://schemas.microsoft.com/office/powerpoint/2010/main" val="2740057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28551893"/>
              </p:ext>
            </p:extLst>
          </p:nvPr>
        </p:nvGraphicFramePr>
        <p:xfrm>
          <a:off x="152400" y="1403866"/>
          <a:ext cx="8382000" cy="2401715"/>
        </p:xfrm>
        <a:graphic>
          <a:graphicData uri="http://schemas.openxmlformats.org/drawingml/2006/table">
            <a:tbl>
              <a:tblPr firstRow="1" bandRow="1">
                <a:tableStyleId>{5C22544A-7EE6-4342-B048-85BDC9FD1C3A}</a:tableStyleId>
              </a:tblPr>
              <a:tblGrid>
                <a:gridCol w="1770844"/>
                <a:gridCol w="1770844"/>
                <a:gridCol w="1259652"/>
                <a:gridCol w="1097105"/>
                <a:gridCol w="1497436"/>
                <a:gridCol w="986119"/>
              </a:tblGrid>
              <a:tr h="124133">
                <a:tc>
                  <a:txBody>
                    <a:bodyPr/>
                    <a:lstStyle/>
                    <a:p>
                      <a:r>
                        <a:rPr lang="en-US" dirty="0" smtClean="0">
                          <a:solidFill>
                            <a:schemeClr val="accent2"/>
                          </a:solidFill>
                        </a:rPr>
                        <a:t>Empid</a:t>
                      </a:r>
                      <a:endParaRPr lang="en-US" dirty="0">
                        <a:solidFill>
                          <a:schemeClr val="accent2"/>
                        </a:solidFill>
                      </a:endParaRPr>
                    </a:p>
                  </a:txBody>
                  <a:tcPr/>
                </a:tc>
                <a:tc>
                  <a:txBody>
                    <a:bodyPr/>
                    <a:lstStyle/>
                    <a:p>
                      <a:r>
                        <a:rPr lang="en-US" dirty="0" err="1" smtClean="0">
                          <a:solidFill>
                            <a:schemeClr val="accent2"/>
                          </a:solidFill>
                        </a:rPr>
                        <a:t>Ename</a:t>
                      </a:r>
                      <a:endParaRPr lang="en-US" dirty="0">
                        <a:solidFill>
                          <a:schemeClr val="accent2"/>
                        </a:solidFill>
                      </a:endParaRPr>
                    </a:p>
                  </a:txBody>
                  <a:tcPr/>
                </a:tc>
                <a:tc>
                  <a:txBody>
                    <a:bodyPr/>
                    <a:lstStyle/>
                    <a:p>
                      <a:r>
                        <a:rPr lang="en-US" dirty="0" smtClean="0">
                          <a:solidFill>
                            <a:schemeClr val="accent2"/>
                          </a:solidFill>
                        </a:rPr>
                        <a:t>Basic</a:t>
                      </a:r>
                      <a:endParaRPr lang="en-US" dirty="0">
                        <a:solidFill>
                          <a:schemeClr val="accent2"/>
                        </a:solidFill>
                      </a:endParaRPr>
                    </a:p>
                  </a:txBody>
                  <a:tcPr/>
                </a:tc>
                <a:tc>
                  <a:txBody>
                    <a:bodyPr/>
                    <a:lstStyle/>
                    <a:p>
                      <a:r>
                        <a:rPr lang="en-US" dirty="0" err="1" smtClean="0">
                          <a:solidFill>
                            <a:schemeClr val="accent2"/>
                          </a:solidFill>
                        </a:rPr>
                        <a:t>Hra</a:t>
                      </a:r>
                      <a:endParaRPr lang="en-US" dirty="0">
                        <a:solidFill>
                          <a:schemeClr val="accent2"/>
                        </a:solidFill>
                      </a:endParaRPr>
                    </a:p>
                  </a:txBody>
                  <a:tcPr/>
                </a:tc>
                <a:tc>
                  <a:txBody>
                    <a:bodyPr/>
                    <a:lstStyle/>
                    <a:p>
                      <a:r>
                        <a:rPr lang="en-US" dirty="0" err="1" smtClean="0">
                          <a:solidFill>
                            <a:schemeClr val="accent2"/>
                          </a:solidFill>
                        </a:rPr>
                        <a:t>Doj</a:t>
                      </a:r>
                      <a:endParaRPr lang="en-US" dirty="0">
                        <a:solidFill>
                          <a:schemeClr val="accent2"/>
                        </a:solidFill>
                      </a:endParaRPr>
                    </a:p>
                  </a:txBody>
                  <a:tcPr/>
                </a:tc>
                <a:tc>
                  <a:txBody>
                    <a:bodyPr/>
                    <a:lstStyle/>
                    <a:p>
                      <a:r>
                        <a:rPr lang="en-US" dirty="0" smtClean="0">
                          <a:solidFill>
                            <a:schemeClr val="accent2"/>
                          </a:solidFill>
                        </a:rPr>
                        <a:t>Gender</a:t>
                      </a:r>
                      <a:endParaRPr lang="en-US" dirty="0">
                        <a:solidFill>
                          <a:schemeClr val="accent2"/>
                        </a:solidFill>
                      </a:endParaRPr>
                    </a:p>
                  </a:txBody>
                  <a:tcPr/>
                </a:tc>
              </a:tr>
              <a:tr h="375733">
                <a:tc>
                  <a:txBody>
                    <a:bodyPr/>
                    <a:lstStyle/>
                    <a:p>
                      <a:r>
                        <a:rPr lang="en-US" dirty="0" smtClean="0">
                          <a:solidFill>
                            <a:schemeClr val="accent2"/>
                          </a:solidFill>
                        </a:rPr>
                        <a:t>EA12345</a:t>
                      </a:r>
                      <a:endParaRPr lang="en-US" dirty="0">
                        <a:solidFill>
                          <a:schemeClr val="accent2"/>
                        </a:solidFill>
                      </a:endParaRPr>
                    </a:p>
                  </a:txBody>
                  <a:tcPr/>
                </a:tc>
                <a:tc>
                  <a:txBody>
                    <a:bodyPr/>
                    <a:lstStyle/>
                    <a:p>
                      <a:r>
                        <a:rPr lang="en-US" dirty="0" smtClean="0">
                          <a:solidFill>
                            <a:schemeClr val="accent2"/>
                          </a:solidFill>
                        </a:rPr>
                        <a:t>Geetha S</a:t>
                      </a:r>
                      <a:endParaRPr lang="en-US" dirty="0">
                        <a:solidFill>
                          <a:schemeClr val="accent2"/>
                        </a:solidFill>
                      </a:endParaRPr>
                    </a:p>
                  </a:txBody>
                  <a:tcPr/>
                </a:tc>
                <a:tc>
                  <a:txBody>
                    <a:bodyPr/>
                    <a:lstStyle/>
                    <a:p>
                      <a:r>
                        <a:rPr lang="en-US" dirty="0" smtClean="0">
                          <a:solidFill>
                            <a:schemeClr val="accent2"/>
                          </a:solidFill>
                        </a:rPr>
                        <a:t>50000</a:t>
                      </a:r>
                      <a:endParaRPr lang="en-US" dirty="0">
                        <a:solidFill>
                          <a:schemeClr val="accent2"/>
                        </a:solidFill>
                      </a:endParaRPr>
                    </a:p>
                  </a:txBody>
                  <a:tcPr/>
                </a:tc>
                <a:tc>
                  <a:txBody>
                    <a:bodyPr/>
                    <a:lstStyle/>
                    <a:p>
                      <a:r>
                        <a:rPr lang="en-US" dirty="0" smtClean="0">
                          <a:solidFill>
                            <a:schemeClr val="accent2"/>
                          </a:solidFill>
                        </a:rPr>
                        <a:t>1000</a:t>
                      </a:r>
                      <a:endParaRPr lang="en-US" dirty="0">
                        <a:solidFill>
                          <a:schemeClr val="accent2"/>
                        </a:solidFill>
                      </a:endParaRPr>
                    </a:p>
                  </a:txBody>
                  <a:tcPr/>
                </a:tc>
                <a:tc>
                  <a:txBody>
                    <a:bodyPr/>
                    <a:lstStyle/>
                    <a:p>
                      <a:r>
                        <a:rPr lang="en-US" dirty="0" smtClean="0">
                          <a:solidFill>
                            <a:schemeClr val="accent2"/>
                          </a:solidFill>
                        </a:rPr>
                        <a:t>10-7-2010</a:t>
                      </a:r>
                      <a:endParaRPr lang="en-US" dirty="0">
                        <a:solidFill>
                          <a:schemeClr val="accent2"/>
                        </a:solidFill>
                      </a:endParaRPr>
                    </a:p>
                  </a:txBody>
                  <a:tcPr/>
                </a:tc>
                <a:tc>
                  <a:txBody>
                    <a:bodyPr/>
                    <a:lstStyle/>
                    <a:p>
                      <a:r>
                        <a:rPr lang="en-US" dirty="0" smtClean="0">
                          <a:solidFill>
                            <a:schemeClr val="accent2"/>
                          </a:solidFill>
                        </a:rPr>
                        <a:t>F</a:t>
                      </a:r>
                      <a:endParaRPr lang="en-US" dirty="0">
                        <a:solidFill>
                          <a:schemeClr val="accent2"/>
                        </a:solidFill>
                      </a:endParaRPr>
                    </a:p>
                  </a:txBody>
                  <a:tcPr/>
                </a:tc>
              </a:tr>
              <a:tr h="375733">
                <a:tc>
                  <a:txBody>
                    <a:bodyPr/>
                    <a:lstStyle/>
                    <a:p>
                      <a:r>
                        <a:rPr lang="en-US" dirty="0" smtClean="0">
                          <a:solidFill>
                            <a:schemeClr val="accent2"/>
                          </a:solidFill>
                        </a:rPr>
                        <a:t>EA23456</a:t>
                      </a:r>
                      <a:endParaRPr lang="en-US" dirty="0">
                        <a:solidFill>
                          <a:schemeClr val="accent2"/>
                        </a:solidFill>
                      </a:endParaRPr>
                    </a:p>
                  </a:txBody>
                  <a:tcPr/>
                </a:tc>
                <a:tc>
                  <a:txBody>
                    <a:bodyPr/>
                    <a:lstStyle/>
                    <a:p>
                      <a:r>
                        <a:rPr lang="en-US" dirty="0" err="1" smtClean="0">
                          <a:solidFill>
                            <a:schemeClr val="accent2"/>
                          </a:solidFill>
                        </a:rPr>
                        <a:t>Hari</a:t>
                      </a:r>
                      <a:r>
                        <a:rPr lang="en-US" baseline="0" dirty="0" smtClean="0">
                          <a:solidFill>
                            <a:schemeClr val="accent2"/>
                          </a:solidFill>
                        </a:rPr>
                        <a:t> Prasad</a:t>
                      </a:r>
                      <a:endParaRPr lang="en-US" dirty="0">
                        <a:solidFill>
                          <a:schemeClr val="accent2"/>
                        </a:solidFill>
                      </a:endParaRPr>
                    </a:p>
                  </a:txBody>
                  <a:tcPr/>
                </a:tc>
                <a:tc>
                  <a:txBody>
                    <a:bodyPr/>
                    <a:lstStyle/>
                    <a:p>
                      <a:r>
                        <a:rPr lang="en-US" dirty="0" smtClean="0">
                          <a:solidFill>
                            <a:schemeClr val="accent2"/>
                          </a:solidFill>
                        </a:rPr>
                        <a:t>40000</a:t>
                      </a:r>
                      <a:endParaRPr lang="en-US" dirty="0">
                        <a:solidFill>
                          <a:schemeClr val="accent2"/>
                        </a:solidFill>
                      </a:endParaRPr>
                    </a:p>
                  </a:txBody>
                  <a:tcPr/>
                </a:tc>
                <a:tc>
                  <a:txBody>
                    <a:bodyPr/>
                    <a:lstStyle/>
                    <a:p>
                      <a:r>
                        <a:rPr lang="en-US" dirty="0" smtClean="0">
                          <a:solidFill>
                            <a:schemeClr val="accent2"/>
                          </a:solidFill>
                        </a:rPr>
                        <a:t>1000</a:t>
                      </a:r>
                      <a:endParaRPr lang="en-US" dirty="0">
                        <a:solidFill>
                          <a:schemeClr val="accent2"/>
                        </a:solidFill>
                      </a:endParaRPr>
                    </a:p>
                  </a:txBody>
                  <a:tcPr/>
                </a:tc>
                <a:tc>
                  <a:txBody>
                    <a:bodyPr/>
                    <a:lstStyle/>
                    <a:p>
                      <a:r>
                        <a:rPr lang="en-US" dirty="0" smtClean="0">
                          <a:solidFill>
                            <a:schemeClr val="accent2"/>
                          </a:solidFill>
                        </a:rPr>
                        <a:t>31-6-2011</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r h="3757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rPr>
                        <a:t>EA34567</a:t>
                      </a:r>
                    </a:p>
                  </a:txBody>
                  <a:tcPr/>
                </a:tc>
                <a:tc>
                  <a:txBody>
                    <a:bodyPr/>
                    <a:lstStyle/>
                    <a:p>
                      <a:r>
                        <a:rPr lang="en-US" dirty="0" err="1" smtClean="0">
                          <a:solidFill>
                            <a:schemeClr val="accent2"/>
                          </a:solidFill>
                        </a:rPr>
                        <a:t>Jayganesh</a:t>
                      </a:r>
                      <a:endParaRPr lang="en-US" dirty="0">
                        <a:solidFill>
                          <a:schemeClr val="accent2"/>
                        </a:solidFill>
                      </a:endParaRPr>
                    </a:p>
                  </a:txBody>
                  <a:tcPr/>
                </a:tc>
                <a:tc>
                  <a:txBody>
                    <a:bodyPr/>
                    <a:lstStyle/>
                    <a:p>
                      <a:endParaRPr lang="en-US" dirty="0">
                        <a:solidFill>
                          <a:schemeClr val="accent2"/>
                        </a:solidFill>
                      </a:endParaRPr>
                    </a:p>
                  </a:txBody>
                  <a:tcPr/>
                </a:tc>
                <a:tc>
                  <a:txBody>
                    <a:bodyPr/>
                    <a:lstStyle/>
                    <a:p>
                      <a:endParaRPr lang="en-US" dirty="0">
                        <a:solidFill>
                          <a:schemeClr val="accent2"/>
                        </a:solidFill>
                      </a:endParaRPr>
                    </a:p>
                  </a:txBody>
                  <a:tcPr/>
                </a:tc>
                <a:tc>
                  <a:txBody>
                    <a:bodyPr/>
                    <a:lstStyle/>
                    <a:p>
                      <a:r>
                        <a:rPr lang="en-US" dirty="0" smtClean="0">
                          <a:solidFill>
                            <a:schemeClr val="accent2"/>
                          </a:solidFill>
                        </a:rPr>
                        <a:t>7-4-2009</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r h="348868">
                <a:tc>
                  <a:txBody>
                    <a:bodyPr/>
                    <a:lstStyle/>
                    <a:p>
                      <a:r>
                        <a:rPr lang="en-US" dirty="0" smtClean="0">
                          <a:solidFill>
                            <a:schemeClr val="accent2"/>
                          </a:solidFill>
                        </a:rPr>
                        <a:t>SAP1234</a:t>
                      </a:r>
                      <a:endParaRPr lang="en-US" dirty="0">
                        <a:solidFill>
                          <a:schemeClr val="accent2"/>
                        </a:solidFill>
                      </a:endParaRPr>
                    </a:p>
                  </a:txBody>
                  <a:tcPr/>
                </a:tc>
                <a:tc>
                  <a:txBody>
                    <a:bodyPr/>
                    <a:lstStyle/>
                    <a:p>
                      <a:r>
                        <a:rPr lang="en-US" dirty="0" smtClean="0">
                          <a:solidFill>
                            <a:schemeClr val="accent2"/>
                          </a:solidFill>
                        </a:rPr>
                        <a:t>Mohan V</a:t>
                      </a:r>
                      <a:endParaRPr lang="en-US" dirty="0">
                        <a:solidFill>
                          <a:schemeClr val="accent2"/>
                        </a:solidFill>
                      </a:endParaRPr>
                    </a:p>
                  </a:txBody>
                  <a:tcPr/>
                </a:tc>
                <a:tc>
                  <a:txBody>
                    <a:bodyPr/>
                    <a:lstStyle/>
                    <a:p>
                      <a:endParaRPr lang="en-US" dirty="0">
                        <a:solidFill>
                          <a:schemeClr val="accent2"/>
                        </a:solidFill>
                      </a:endParaRPr>
                    </a:p>
                  </a:txBody>
                  <a:tcPr/>
                </a:tc>
                <a:tc>
                  <a:txBody>
                    <a:bodyPr/>
                    <a:lstStyle/>
                    <a:p>
                      <a:endParaRPr lang="en-US" dirty="0">
                        <a:solidFill>
                          <a:schemeClr val="accent2"/>
                        </a:solidFill>
                      </a:endParaRPr>
                    </a:p>
                  </a:txBody>
                  <a:tcPr/>
                </a:tc>
                <a:tc>
                  <a:txBody>
                    <a:bodyPr/>
                    <a:lstStyle/>
                    <a:p>
                      <a:r>
                        <a:rPr lang="en-US" dirty="0" smtClean="0">
                          <a:solidFill>
                            <a:schemeClr val="accent2"/>
                          </a:solidFill>
                        </a:rPr>
                        <a:t>6-12-2009</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r h="542996">
                <a:tc>
                  <a:txBody>
                    <a:bodyPr/>
                    <a:lstStyle/>
                    <a:p>
                      <a:r>
                        <a:rPr lang="en-US" dirty="0" smtClean="0">
                          <a:solidFill>
                            <a:schemeClr val="accent2"/>
                          </a:solidFill>
                        </a:rPr>
                        <a:t>SAP2345</a:t>
                      </a:r>
                      <a:endParaRPr lang="en-US" dirty="0">
                        <a:solidFill>
                          <a:schemeClr val="accent2"/>
                        </a:solidFill>
                      </a:endParaRPr>
                    </a:p>
                  </a:txBody>
                  <a:tcPr/>
                </a:tc>
                <a:tc>
                  <a:txBody>
                    <a:bodyPr/>
                    <a:lstStyle/>
                    <a:p>
                      <a:r>
                        <a:rPr lang="en-US" dirty="0" err="1" smtClean="0">
                          <a:solidFill>
                            <a:schemeClr val="accent2"/>
                          </a:solidFill>
                        </a:rPr>
                        <a:t>Sudha</a:t>
                      </a:r>
                      <a:r>
                        <a:rPr lang="en-US" dirty="0" smtClean="0">
                          <a:solidFill>
                            <a:schemeClr val="accent2"/>
                          </a:solidFill>
                        </a:rPr>
                        <a:t> N</a:t>
                      </a:r>
                      <a:endParaRPr lang="en-US" dirty="0">
                        <a:solidFill>
                          <a:schemeClr val="accent2"/>
                        </a:solidFill>
                      </a:endParaRPr>
                    </a:p>
                  </a:txBody>
                  <a:tcPr/>
                </a:tc>
                <a:tc>
                  <a:txBody>
                    <a:bodyPr/>
                    <a:lstStyle/>
                    <a:p>
                      <a:r>
                        <a:rPr lang="en-US" dirty="0" smtClean="0">
                          <a:solidFill>
                            <a:schemeClr val="accent2"/>
                          </a:solidFill>
                        </a:rPr>
                        <a:t>30000</a:t>
                      </a:r>
                      <a:endParaRPr lang="en-US" dirty="0">
                        <a:solidFill>
                          <a:schemeClr val="accent2"/>
                        </a:solidFill>
                      </a:endParaRPr>
                    </a:p>
                  </a:txBody>
                  <a:tcPr/>
                </a:tc>
                <a:tc>
                  <a:txBody>
                    <a:bodyPr/>
                    <a:lstStyle/>
                    <a:p>
                      <a:r>
                        <a:rPr lang="en-US" dirty="0" smtClean="0">
                          <a:solidFill>
                            <a:schemeClr val="accent2"/>
                          </a:solidFill>
                        </a:rPr>
                        <a:t>750</a:t>
                      </a:r>
                      <a:endParaRPr lang="en-US" dirty="0">
                        <a:solidFill>
                          <a:schemeClr val="accent2"/>
                        </a:solidFill>
                      </a:endParaRPr>
                    </a:p>
                  </a:txBody>
                  <a:tcPr/>
                </a:tc>
                <a:tc>
                  <a:txBody>
                    <a:bodyPr/>
                    <a:lstStyle/>
                    <a:p>
                      <a:endParaRPr lang="en-US" dirty="0">
                        <a:solidFill>
                          <a:schemeClr val="accent2"/>
                        </a:solidFill>
                      </a:endParaRPr>
                    </a:p>
                  </a:txBody>
                  <a:tcPr/>
                </a:tc>
                <a:tc>
                  <a:txBody>
                    <a:bodyPr/>
                    <a:lstStyle/>
                    <a:p>
                      <a:r>
                        <a:rPr lang="en-US" dirty="0" smtClean="0">
                          <a:solidFill>
                            <a:schemeClr val="accent2"/>
                          </a:solidFill>
                        </a:rPr>
                        <a:t>F</a:t>
                      </a:r>
                      <a:endParaRPr lang="en-US" dirty="0">
                        <a:solidFill>
                          <a:schemeClr val="accent2"/>
                        </a:solidFill>
                      </a:endParaRPr>
                    </a:p>
                  </a:txBody>
                  <a:tcPr/>
                </a:tc>
              </a:tr>
            </a:tbl>
          </a:graphicData>
        </a:graphic>
      </p:graphicFrame>
      <p:sp>
        <p:nvSpPr>
          <p:cNvPr id="7" name="Content Placeholder 6"/>
          <p:cNvSpPr>
            <a:spLocks noGrp="1"/>
          </p:cNvSpPr>
          <p:nvPr>
            <p:ph idx="1"/>
          </p:nvPr>
        </p:nvSpPr>
        <p:spPr>
          <a:xfrm>
            <a:off x="304800" y="4038600"/>
            <a:ext cx="8458200" cy="1981200"/>
          </a:xfrm>
        </p:spPr>
        <p:txBody>
          <a:bodyPr/>
          <a:lstStyle/>
          <a:p>
            <a:r>
              <a:rPr lang="en-US" dirty="0" smtClean="0"/>
              <a:t>Enter the following records in the </a:t>
            </a:r>
            <a:r>
              <a:rPr lang="en-US" dirty="0" err="1" smtClean="0"/>
              <a:t>Salary_Det</a:t>
            </a:r>
            <a:r>
              <a:rPr lang="en-US" dirty="0"/>
              <a:t> </a:t>
            </a:r>
            <a:r>
              <a:rPr lang="en-US" dirty="0" smtClean="0"/>
              <a:t>table using </a:t>
            </a:r>
            <a:r>
              <a:rPr lang="en-US" b="1" dirty="0">
                <a:latin typeface="Courier New" pitchFamily="49" charset="0"/>
                <a:cs typeface="Courier New" pitchFamily="49" charset="0"/>
              </a:rPr>
              <a:t>INSERT ALL</a:t>
            </a:r>
            <a:r>
              <a:rPr lang="en-US" dirty="0" smtClean="0"/>
              <a:t>.</a:t>
            </a:r>
          </a:p>
          <a:p>
            <a:r>
              <a:rPr lang="en-US" dirty="0" smtClean="0"/>
              <a:t>Create another table called </a:t>
            </a:r>
            <a:r>
              <a:rPr lang="en-US" dirty="0" err="1" smtClean="0"/>
              <a:t>Salary_DetF</a:t>
            </a:r>
            <a:r>
              <a:rPr lang="en-US" dirty="0" smtClean="0"/>
              <a:t> with similar structure as </a:t>
            </a:r>
            <a:r>
              <a:rPr lang="en-US" dirty="0" err="1" smtClean="0"/>
              <a:t>Salary_Det</a:t>
            </a:r>
            <a:r>
              <a:rPr lang="en-US" dirty="0" smtClean="0"/>
              <a:t>.</a:t>
            </a:r>
          </a:p>
          <a:p>
            <a:r>
              <a:rPr lang="en-US" dirty="0" smtClean="0"/>
              <a:t>Insert data with Gender as F into </a:t>
            </a:r>
            <a:r>
              <a:rPr lang="en-US" dirty="0" err="1" smtClean="0"/>
              <a:t>Salary_DetF</a:t>
            </a:r>
            <a:r>
              <a:rPr lang="en-US" dirty="0" smtClean="0"/>
              <a:t>.	(30 </a:t>
            </a:r>
            <a:r>
              <a:rPr lang="en-US" dirty="0" err="1" smtClean="0"/>
              <a:t>mins</a:t>
            </a:r>
            <a:r>
              <a:rPr lang="en-US" dirty="0" smtClean="0"/>
              <a:t>)</a:t>
            </a:r>
          </a:p>
        </p:txBody>
      </p:sp>
      <p:sp>
        <p:nvSpPr>
          <p:cNvPr id="8" name="Rectangle 7"/>
          <p:cNvSpPr/>
          <p:nvPr/>
        </p:nvSpPr>
        <p:spPr>
          <a:xfrm>
            <a:off x="152400" y="946666"/>
            <a:ext cx="1326004" cy="369332"/>
          </a:xfrm>
          <a:prstGeom prst="rect">
            <a:avLst/>
          </a:prstGeom>
        </p:spPr>
        <p:txBody>
          <a:bodyPr wrap="none">
            <a:spAutoFit/>
          </a:bodyPr>
          <a:lstStyle/>
          <a:p>
            <a:r>
              <a:rPr lang="en-US" dirty="0" err="1"/>
              <a:t>Salary_Det</a:t>
            </a:r>
            <a:endParaRPr lang="en-US" dirty="0"/>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27</a:t>
            </a:fld>
            <a:endParaRPr lang="en-US"/>
          </a:p>
        </p:txBody>
      </p:sp>
    </p:spTree>
    <p:extLst>
      <p:ext uri="{BB962C8B-B14F-4D97-AF65-F5344CB8AC3E}">
        <p14:creationId xmlns:p14="http://schemas.microsoft.com/office/powerpoint/2010/main" val="39350257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304800" y="0"/>
            <a:ext cx="7772400" cy="990600"/>
          </a:xfrm>
        </p:spPr>
        <p:txBody>
          <a:bodyPr/>
          <a:lstStyle/>
          <a:p>
            <a:pPr eaLnBrk="1" hangingPunct="1"/>
            <a:r>
              <a:rPr lang="en-US" dirty="0" smtClean="0"/>
              <a:t>Modifying the data</a:t>
            </a:r>
          </a:p>
        </p:txBody>
      </p:sp>
      <p:sp>
        <p:nvSpPr>
          <p:cNvPr id="34820" name="Rectangle 3"/>
          <p:cNvSpPr>
            <a:spLocks noGrp="1" noChangeArrowheads="1"/>
          </p:cNvSpPr>
          <p:nvPr>
            <p:ph type="body" idx="1"/>
          </p:nvPr>
        </p:nvSpPr>
        <p:spPr>
          <a:xfrm>
            <a:off x="304800" y="1066800"/>
            <a:ext cx="8229600" cy="5410200"/>
          </a:xfrm>
        </p:spPr>
        <p:txBody>
          <a:bodyPr/>
          <a:lstStyle/>
          <a:p>
            <a:pPr marL="0" indent="0">
              <a:buNone/>
            </a:pPr>
            <a:r>
              <a:rPr lang="en-US" dirty="0"/>
              <a:t>Syntax:</a:t>
            </a:r>
          </a:p>
          <a:p>
            <a:pPr marL="0" lvl="0" indent="0">
              <a:lnSpc>
                <a:spcPct val="90000"/>
              </a:lnSpc>
              <a:buClr>
                <a:srgbClr val="000000"/>
              </a:buClr>
              <a:buNone/>
            </a:pPr>
            <a:r>
              <a:rPr lang="en-US" b="1" dirty="0" smtClean="0">
                <a:solidFill>
                  <a:schemeClr val="tx1"/>
                </a:solidFill>
                <a:latin typeface="Courier New" pitchFamily="49" charset="0"/>
                <a:cs typeface="Courier New" pitchFamily="49" charset="0"/>
              </a:rPr>
              <a:t>       UPDATE </a:t>
            </a:r>
            <a:r>
              <a:rPr lang="en-US" b="1" dirty="0" err="1" smtClean="0">
                <a:solidFill>
                  <a:schemeClr val="tx1"/>
                </a:solidFill>
                <a:latin typeface="Courier New" pitchFamily="49" charset="0"/>
                <a:cs typeface="Courier New" pitchFamily="49" charset="0"/>
              </a:rPr>
              <a:t>table_name</a:t>
            </a:r>
            <a:r>
              <a:rPr lang="en-US" b="1" dirty="0" smtClean="0">
                <a:solidFill>
                  <a:schemeClr val="tx1"/>
                </a:solidFill>
                <a:latin typeface="Courier New" pitchFamily="49" charset="0"/>
                <a:cs typeface="Courier New" pitchFamily="49" charset="0"/>
              </a:rPr>
              <a:t> SET </a:t>
            </a:r>
            <a:r>
              <a:rPr lang="en-US" b="1" dirty="0" err="1" smtClean="0">
                <a:solidFill>
                  <a:schemeClr val="tx1"/>
                </a:solidFill>
                <a:latin typeface="Courier New" pitchFamily="49" charset="0"/>
                <a:cs typeface="Courier New" pitchFamily="49" charset="0"/>
              </a:rPr>
              <a:t>column_name</a:t>
            </a:r>
            <a:r>
              <a:rPr lang="en-US" b="1" dirty="0" smtClean="0">
                <a:solidFill>
                  <a:schemeClr val="tx1"/>
                </a:solidFill>
                <a:latin typeface="Courier New" pitchFamily="49" charset="0"/>
                <a:cs typeface="Courier New" pitchFamily="49" charset="0"/>
              </a:rPr>
              <a:t> = value</a:t>
            </a:r>
            <a:endParaRPr lang="en-US" b="1" dirty="0">
              <a:solidFill>
                <a:schemeClr val="tx1"/>
              </a:solidFill>
              <a:latin typeface="Courier New" pitchFamily="49" charset="0"/>
              <a:cs typeface="Courier New" pitchFamily="49" charset="0"/>
            </a:endParaRP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[WHERE condition] ;</a:t>
            </a:r>
            <a:endParaRPr lang="en-US" b="1" dirty="0">
              <a:solidFill>
                <a:schemeClr val="tx1"/>
              </a:solidFill>
              <a:latin typeface="Courier New" pitchFamily="49" charset="0"/>
              <a:cs typeface="Courier New" pitchFamily="49" charset="0"/>
            </a:endParaRPr>
          </a:p>
          <a:p>
            <a:pPr lvl="1"/>
            <a:r>
              <a:rPr lang="en-US" sz="2000" b="1" dirty="0">
                <a:latin typeface="Courier New" pitchFamily="49" charset="0"/>
                <a:ea typeface="+mn-ea"/>
                <a:cs typeface="Courier New" pitchFamily="49" charset="0"/>
              </a:rPr>
              <a:t>UPDATE</a:t>
            </a:r>
            <a:r>
              <a:rPr lang="en-US" sz="2000" dirty="0" smtClean="0"/>
              <a:t> is used </a:t>
            </a:r>
            <a:r>
              <a:rPr lang="en-US" sz="2000" dirty="0"/>
              <a:t>to </a:t>
            </a:r>
            <a:r>
              <a:rPr lang="en-US" sz="2000" dirty="0" smtClean="0"/>
              <a:t>modify the values in some specified columns in </a:t>
            </a:r>
            <a:r>
              <a:rPr lang="en-US" sz="2000" dirty="0"/>
              <a:t>the table.</a:t>
            </a:r>
          </a:p>
          <a:p>
            <a:pPr lvl="1"/>
            <a:r>
              <a:rPr lang="en-US" sz="2000" dirty="0"/>
              <a:t> </a:t>
            </a:r>
            <a:r>
              <a:rPr lang="en-US" sz="2000" dirty="0" smtClean="0"/>
              <a:t>The column can be updated for a row or more than one row.</a:t>
            </a:r>
          </a:p>
          <a:p>
            <a:pPr lvl="1"/>
            <a:r>
              <a:rPr lang="en-US" sz="2000" dirty="0" smtClean="0"/>
              <a:t>The column name must be present in the referenced table.</a:t>
            </a:r>
          </a:p>
          <a:p>
            <a:pPr lvl="1"/>
            <a:r>
              <a:rPr lang="en-US" sz="2000" dirty="0" smtClean="0"/>
              <a:t>The </a:t>
            </a:r>
            <a:r>
              <a:rPr lang="en-US" sz="2000" b="1" dirty="0">
                <a:latin typeface="Courier New" pitchFamily="49" charset="0"/>
                <a:ea typeface="+mn-ea"/>
                <a:cs typeface="Courier New" pitchFamily="49" charset="0"/>
              </a:rPr>
              <a:t>SET</a:t>
            </a:r>
            <a:r>
              <a:rPr lang="en-US" sz="2000" dirty="0" smtClean="0"/>
              <a:t> clause assigns the value to the column identified by the column name.</a:t>
            </a:r>
            <a:endParaRPr lang="en-US" sz="2000" dirty="0"/>
          </a:p>
          <a:p>
            <a:pPr lvl="1"/>
            <a:r>
              <a:rPr lang="en-US" sz="2000" dirty="0" smtClean="0"/>
              <a:t>The </a:t>
            </a:r>
            <a:r>
              <a:rPr lang="en-US" sz="2000" b="1" dirty="0">
                <a:latin typeface="Courier New" pitchFamily="49" charset="0"/>
                <a:ea typeface="+mn-ea"/>
                <a:cs typeface="Courier New" pitchFamily="49" charset="0"/>
              </a:rPr>
              <a:t>WHERE</a:t>
            </a:r>
            <a:r>
              <a:rPr lang="en-US" sz="2000" dirty="0" smtClean="0"/>
              <a:t> clause is used to filter the records while updating the records depending on the condition specification.</a:t>
            </a:r>
            <a:endParaRPr lang="en-US" sz="2000" dirty="0"/>
          </a:p>
          <a:p>
            <a:pPr lvl="1"/>
            <a:r>
              <a:rPr lang="en-US" sz="2000" dirty="0" smtClean="0"/>
              <a:t>On omission of  </a:t>
            </a:r>
            <a:r>
              <a:rPr lang="en-US" sz="2000" b="1" dirty="0">
                <a:latin typeface="Courier New" pitchFamily="49" charset="0"/>
                <a:ea typeface="+mn-ea"/>
                <a:cs typeface="Courier New" pitchFamily="49" charset="0"/>
              </a:rPr>
              <a:t>WHERE</a:t>
            </a:r>
            <a:r>
              <a:rPr lang="en-US" sz="2000" dirty="0" smtClean="0"/>
              <a:t> clause, all the rows will be updated. </a:t>
            </a:r>
            <a:endParaRPr lang="en-US" sz="2000" dirty="0"/>
          </a:p>
        </p:txBody>
      </p:sp>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28</a:t>
            </a:fld>
            <a:endParaRPr lang="en-US"/>
          </a:p>
        </p:txBody>
      </p:sp>
    </p:spTree>
    <p:extLst>
      <p:ext uri="{BB962C8B-B14F-4D97-AF65-F5344CB8AC3E}">
        <p14:creationId xmlns:p14="http://schemas.microsoft.com/office/powerpoint/2010/main" val="15362146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Examples on </a:t>
            </a:r>
            <a:r>
              <a:rPr lang="en-US" dirty="0" smtClean="0">
                <a:latin typeface="Courier New" pitchFamily="49" charset="0"/>
                <a:cs typeface="Courier New" pitchFamily="49" charset="0"/>
              </a:rPr>
              <a:t>UPDATE</a:t>
            </a:r>
          </a:p>
        </p:txBody>
      </p:sp>
      <p:sp>
        <p:nvSpPr>
          <p:cNvPr id="35844" name="Rectangle 3"/>
          <p:cNvSpPr>
            <a:spLocks noGrp="1" noChangeArrowheads="1"/>
          </p:cNvSpPr>
          <p:nvPr>
            <p:ph type="body" idx="1"/>
          </p:nvPr>
        </p:nvSpPr>
        <p:spPr>
          <a:xfrm>
            <a:off x="152400" y="1066800"/>
            <a:ext cx="8229600" cy="1600200"/>
          </a:xfrm>
        </p:spPr>
        <p:txBody>
          <a:bodyPr/>
          <a:lstStyle/>
          <a:p>
            <a:pPr marL="0" indent="0">
              <a:buNone/>
            </a:pPr>
            <a:r>
              <a:rPr lang="en-US" b="1" dirty="0" smtClean="0">
                <a:solidFill>
                  <a:schemeClr val="tx1"/>
                </a:solidFill>
                <a:latin typeface="Courier New" pitchFamily="49" charset="0"/>
                <a:cs typeface="Courier New" pitchFamily="49" charset="0"/>
              </a:rPr>
              <a:t>SQL</a:t>
            </a:r>
            <a:r>
              <a:rPr lang="en-US" b="1" dirty="0">
                <a:solidFill>
                  <a:schemeClr val="tx1"/>
                </a:solidFill>
                <a:latin typeface="Courier New" pitchFamily="49" charset="0"/>
                <a:cs typeface="Courier New" pitchFamily="49" charset="0"/>
              </a:rPr>
              <a:t>&gt;  UPDATE student SET class=2 where </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a:t>
            </a:r>
            <a:r>
              <a:rPr lang="en-US" b="1" dirty="0" err="1">
                <a:solidFill>
                  <a:schemeClr val="tx1"/>
                </a:solidFill>
                <a:latin typeface="Courier New" pitchFamily="49" charset="0"/>
                <a:cs typeface="Courier New" pitchFamily="49" charset="0"/>
              </a:rPr>
              <a:t>Vikram</a:t>
            </a:r>
            <a:r>
              <a:rPr lang="en-US" b="1" dirty="0">
                <a:solidFill>
                  <a:schemeClr val="tx1"/>
                </a:solidFill>
                <a:latin typeface="Courier New" pitchFamily="49" charset="0"/>
                <a:cs typeface="Courier New" pitchFamily="49" charset="0"/>
              </a:rPr>
              <a:t>';</a:t>
            </a:r>
            <a:endParaRPr lang="en-US" b="1" dirty="0"/>
          </a:p>
          <a:p>
            <a:pPr marL="0" indent="0">
              <a:buNone/>
            </a:pPr>
            <a:r>
              <a:rPr lang="en-US" b="1" dirty="0">
                <a:solidFill>
                  <a:schemeClr val="tx1"/>
                </a:solidFill>
                <a:latin typeface="Courier New" pitchFamily="49" charset="0"/>
                <a:cs typeface="Courier New" pitchFamily="49" charset="0"/>
              </a:rPr>
              <a:t>SQL&gt; UPDATE student SET class=3 where class is NULL;</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95030"/>
            <a:ext cx="5105400" cy="3840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29</a:t>
            </a:fld>
            <a:endParaRPr lang="en-US"/>
          </a:p>
        </p:txBody>
      </p:sp>
    </p:spTree>
    <p:extLst>
      <p:ext uri="{BB962C8B-B14F-4D97-AF65-F5344CB8AC3E}">
        <p14:creationId xmlns:p14="http://schemas.microsoft.com/office/powerpoint/2010/main" val="1565230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dirty="0"/>
              <a:t>TCL (Transaction Control Language)</a:t>
            </a:r>
          </a:p>
          <a:p>
            <a:pPr lvl="1"/>
            <a:r>
              <a:rPr lang="en-US" sz="2000" b="1" dirty="0">
                <a:latin typeface="Courier New" pitchFamily="49" charset="0"/>
                <a:cs typeface="Courier New" pitchFamily="49" charset="0"/>
              </a:rPr>
              <a:t>COMMIT</a:t>
            </a:r>
          </a:p>
          <a:p>
            <a:pPr lvl="1"/>
            <a:r>
              <a:rPr lang="en-US" sz="2000" b="1" dirty="0">
                <a:latin typeface="Courier New" pitchFamily="49" charset="0"/>
                <a:cs typeface="Courier New" pitchFamily="49" charset="0"/>
              </a:rPr>
              <a:t>ROLLBACK</a:t>
            </a:r>
          </a:p>
          <a:p>
            <a:pPr lvl="1"/>
            <a:r>
              <a:rPr lang="en-US" sz="2000" b="1" dirty="0">
                <a:latin typeface="Courier New" pitchFamily="49" charset="0"/>
                <a:cs typeface="Courier New" pitchFamily="49" charset="0"/>
              </a:rPr>
              <a:t>SAVEPOINT</a:t>
            </a:r>
          </a:p>
          <a:p>
            <a:r>
              <a:rPr lang="en-US" dirty="0"/>
              <a:t>DCL (Data Control Language)</a:t>
            </a:r>
          </a:p>
          <a:p>
            <a:pPr lvl="1"/>
            <a:r>
              <a:rPr lang="en-US" sz="2000" b="1" dirty="0">
                <a:latin typeface="Courier New" pitchFamily="49" charset="0"/>
                <a:cs typeface="Courier New" pitchFamily="49" charset="0"/>
              </a:rPr>
              <a:t>GRANT</a:t>
            </a:r>
          </a:p>
          <a:p>
            <a:pPr lvl="1"/>
            <a:r>
              <a:rPr lang="en-US" sz="2000" b="1" dirty="0">
                <a:latin typeface="Courier New" pitchFamily="49" charset="0"/>
                <a:cs typeface="Courier New" pitchFamily="49" charset="0"/>
              </a:rPr>
              <a:t>REVOKE</a:t>
            </a: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a:t>
            </a:fld>
            <a:endParaRPr lang="en-US"/>
          </a:p>
        </p:txBody>
      </p:sp>
    </p:spTree>
    <p:extLst>
      <p:ext uri="{BB962C8B-B14F-4D97-AF65-F5344CB8AC3E}">
        <p14:creationId xmlns:p14="http://schemas.microsoft.com/office/powerpoint/2010/main" val="1784786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81000" y="0"/>
            <a:ext cx="7515225" cy="838200"/>
          </a:xfrm>
        </p:spPr>
        <p:txBody>
          <a:bodyPr/>
          <a:lstStyle/>
          <a:p>
            <a:pPr eaLnBrk="1" hangingPunct="1"/>
            <a:r>
              <a:rPr lang="en-US" dirty="0" smtClean="0"/>
              <a:t>Delete table</a:t>
            </a:r>
          </a:p>
        </p:txBody>
      </p:sp>
      <p:sp>
        <p:nvSpPr>
          <p:cNvPr id="36868" name="Rectangle 3"/>
          <p:cNvSpPr>
            <a:spLocks noGrp="1" noChangeArrowheads="1"/>
          </p:cNvSpPr>
          <p:nvPr>
            <p:ph type="body" idx="1"/>
          </p:nvPr>
        </p:nvSpPr>
        <p:spPr>
          <a:xfrm>
            <a:off x="457200" y="990600"/>
            <a:ext cx="8229600" cy="5562600"/>
          </a:xfrm>
        </p:spPr>
        <p:txBody>
          <a:bodyPr/>
          <a:lstStyle/>
          <a:p>
            <a:pPr marL="0" indent="0">
              <a:buNone/>
            </a:pPr>
            <a:r>
              <a:rPr lang="en-US" dirty="0" smtClean="0"/>
              <a:t>Syntax</a:t>
            </a:r>
            <a:r>
              <a:rPr lang="en-US" dirty="0"/>
              <a:t>:</a:t>
            </a:r>
          </a:p>
          <a:p>
            <a:pPr marL="0" lvl="0" indent="0">
              <a:lnSpc>
                <a:spcPct val="90000"/>
              </a:lnSpc>
              <a:buClr>
                <a:srgbClr val="000000"/>
              </a:buClr>
              <a:buNone/>
            </a:pPr>
            <a:r>
              <a:rPr lang="en-US" dirty="0"/>
              <a:t>	</a:t>
            </a:r>
            <a:r>
              <a:rPr lang="en-US" b="1" dirty="0" smtClean="0">
                <a:solidFill>
                  <a:schemeClr val="tx1"/>
                </a:solidFill>
                <a:latin typeface="Courier New" pitchFamily="49" charset="0"/>
                <a:cs typeface="Courier New" pitchFamily="49" charset="0"/>
              </a:rPr>
              <a:t>DELETE FROM </a:t>
            </a:r>
            <a:r>
              <a:rPr lang="en-US" b="1" dirty="0" err="1" smtClean="0">
                <a:solidFill>
                  <a:schemeClr val="tx1"/>
                </a:solidFill>
                <a:latin typeface="Courier New" pitchFamily="49" charset="0"/>
                <a:cs typeface="Courier New" pitchFamily="49" charset="0"/>
              </a:rPr>
              <a:t>tablename</a:t>
            </a:r>
            <a:r>
              <a:rPr lang="en-US" b="1" dirty="0" smtClean="0">
                <a:solidFill>
                  <a:schemeClr val="tx1"/>
                </a:solidFill>
                <a:latin typeface="Courier New" pitchFamily="49" charset="0"/>
                <a:cs typeface="Courier New" pitchFamily="49" charset="0"/>
              </a:rPr>
              <a:t> [WHERE condition]; </a:t>
            </a:r>
          </a:p>
          <a:p>
            <a:pPr marL="609600" lvl="0" indent="-609600">
              <a:lnSpc>
                <a:spcPct val="90000"/>
              </a:lnSpc>
              <a:buClr>
                <a:srgbClr val="000000"/>
              </a:buClr>
              <a:buNone/>
            </a:pPr>
            <a:endParaRPr lang="en-US" dirty="0" smtClean="0"/>
          </a:p>
          <a:p>
            <a:pPr lvl="1"/>
            <a:r>
              <a:rPr lang="en-US" sz="2000" dirty="0" smtClean="0"/>
              <a:t>Used to remove the records from the table.</a:t>
            </a:r>
            <a:endParaRPr lang="en-US" sz="2000" dirty="0"/>
          </a:p>
          <a:p>
            <a:pPr lvl="1"/>
            <a:r>
              <a:rPr lang="en-US" sz="2000" dirty="0" smtClean="0"/>
              <a:t>If </a:t>
            </a:r>
            <a:r>
              <a:rPr lang="en-US" sz="2000" b="1" dirty="0" smtClean="0">
                <a:latin typeface="Courier New" pitchFamily="49" charset="0"/>
                <a:cs typeface="Courier New" pitchFamily="49" charset="0"/>
              </a:rPr>
              <a:t>WHERE</a:t>
            </a:r>
            <a:r>
              <a:rPr lang="en-US" sz="2000" dirty="0" smtClean="0"/>
              <a:t> clause is omitted, then all the records will be deleted from the table.</a:t>
            </a:r>
            <a:endParaRPr lang="en-US" sz="2000" dirty="0"/>
          </a:p>
          <a:p>
            <a:pPr lvl="1"/>
            <a:r>
              <a:rPr lang="en-US" sz="2000" dirty="0" smtClean="0"/>
              <a:t>Presence of  </a:t>
            </a:r>
            <a:r>
              <a:rPr lang="en-US" sz="2000" b="1" dirty="0">
                <a:latin typeface="Courier New" pitchFamily="49" charset="0"/>
                <a:cs typeface="Courier New" pitchFamily="49" charset="0"/>
              </a:rPr>
              <a:t>WHERE</a:t>
            </a:r>
            <a:r>
              <a:rPr lang="en-US" sz="2000" dirty="0" smtClean="0"/>
              <a:t> clause helps in deleting only the specific records based on the condition.</a:t>
            </a:r>
          </a:p>
          <a:p>
            <a:pPr marL="457200" lvl="1" indent="0">
              <a:buNone/>
            </a:pPr>
            <a:r>
              <a:rPr lang="en-US" sz="2000" dirty="0" smtClean="0"/>
              <a:t>Example</a:t>
            </a:r>
            <a:r>
              <a:rPr lang="en-US" sz="2000" dirty="0"/>
              <a:t>:</a:t>
            </a:r>
          </a:p>
          <a:p>
            <a:pPr marL="457200" lvl="1" indent="0">
              <a:buNone/>
            </a:pPr>
            <a:r>
              <a:rPr lang="en-US" sz="2000" dirty="0"/>
              <a:t> </a:t>
            </a:r>
            <a:r>
              <a:rPr lang="en-US" sz="2000" b="1" dirty="0">
                <a:solidFill>
                  <a:schemeClr val="tx1"/>
                </a:solidFill>
                <a:latin typeface="Courier New" pitchFamily="49" charset="0"/>
                <a:cs typeface="Courier New" pitchFamily="49" charset="0"/>
              </a:rPr>
              <a:t>SQL&gt;  </a:t>
            </a:r>
            <a:r>
              <a:rPr lang="en-US" sz="2000" b="1" dirty="0" smtClean="0">
                <a:solidFill>
                  <a:schemeClr val="tx1"/>
                </a:solidFill>
                <a:latin typeface="Courier New" pitchFamily="49" charset="0"/>
                <a:cs typeface="Courier New" pitchFamily="49" charset="0"/>
              </a:rPr>
              <a:t>DELETE FROM student WHERE </a:t>
            </a:r>
            <a:r>
              <a:rPr lang="en-US" sz="2000" b="1" dirty="0" err="1" smtClean="0">
                <a:solidFill>
                  <a:schemeClr val="tx1"/>
                </a:solidFill>
                <a:latin typeface="Courier New" pitchFamily="49" charset="0"/>
                <a:cs typeface="Courier New" pitchFamily="49" charset="0"/>
              </a:rPr>
              <a:t>stuid</a:t>
            </a:r>
            <a:r>
              <a:rPr lang="en-US" sz="2000" b="1" dirty="0">
                <a:solidFill>
                  <a:schemeClr val="tx1"/>
                </a:solidFill>
                <a:latin typeface="Courier New" pitchFamily="49" charset="0"/>
                <a:cs typeface="Courier New" pitchFamily="49" charset="0"/>
              </a:rPr>
              <a:t> </a:t>
            </a:r>
            <a:r>
              <a:rPr lang="en-US" sz="2000" b="1" dirty="0" smtClean="0">
                <a:solidFill>
                  <a:schemeClr val="tx1"/>
                </a:solidFill>
                <a:latin typeface="Courier New" pitchFamily="49" charset="0"/>
                <a:cs typeface="Courier New" pitchFamily="49" charset="0"/>
              </a:rPr>
              <a:t>is NULL;</a:t>
            </a:r>
            <a:endParaRPr lang="en-US" sz="2000" b="1" dirty="0">
              <a:solidFill>
                <a:schemeClr val="tx1"/>
              </a:solidFill>
              <a:latin typeface="Courier New" pitchFamily="49" charset="0"/>
              <a:cs typeface="Courier New" pitchFamily="49" charset="0"/>
            </a:endParaRPr>
          </a:p>
        </p:txBody>
      </p:sp>
      <p:sp>
        <p:nvSpPr>
          <p:cNvPr id="3" name="Rectangle 2"/>
          <p:cNvSpPr/>
          <p:nvPr/>
        </p:nvSpPr>
        <p:spPr>
          <a:xfrm>
            <a:off x="1350579" y="5857103"/>
            <a:ext cx="6477000" cy="707886"/>
          </a:xfrm>
          <a:prstGeom prst="rect">
            <a:avLst/>
          </a:prstGeom>
        </p:spPr>
        <p:txBody>
          <a:bodyPr wrap="square">
            <a:spAutoFit/>
          </a:bodyPr>
          <a:lstStyle/>
          <a:p>
            <a:pPr lvl="1"/>
            <a:r>
              <a:rPr lang="en-US" sz="2000" i="1" dirty="0">
                <a:solidFill>
                  <a:srgbClr val="990099"/>
                </a:solidFill>
              </a:rPr>
              <a:t>Note that if you want to delete all records use </a:t>
            </a:r>
            <a:r>
              <a:rPr lang="en-US" sz="2000" b="1" i="1" dirty="0">
                <a:solidFill>
                  <a:srgbClr val="990099"/>
                </a:solidFill>
                <a:latin typeface="Courier New" pitchFamily="49" charset="0"/>
                <a:cs typeface="Courier New" pitchFamily="49" charset="0"/>
              </a:rPr>
              <a:t>TRUNCATE </a:t>
            </a:r>
            <a:r>
              <a:rPr lang="en-US" sz="2000" i="1" dirty="0">
                <a:solidFill>
                  <a:srgbClr val="990099"/>
                </a:solidFill>
              </a:rPr>
              <a:t> </a:t>
            </a:r>
            <a:r>
              <a:rPr lang="en-US" sz="2000" i="1" dirty="0" smtClean="0">
                <a:solidFill>
                  <a:srgbClr val="990099"/>
                </a:solidFill>
              </a:rPr>
              <a:t>as is </a:t>
            </a:r>
            <a:r>
              <a:rPr lang="en-US" sz="2000" i="1" dirty="0">
                <a:solidFill>
                  <a:srgbClr val="990099"/>
                </a:solidFill>
              </a:rPr>
              <a:t>faster than </a:t>
            </a:r>
            <a:r>
              <a:rPr lang="en-US" sz="2000" b="1" i="1" dirty="0">
                <a:solidFill>
                  <a:srgbClr val="990099"/>
                </a:solidFill>
                <a:latin typeface="Courier New" pitchFamily="49" charset="0"/>
                <a:cs typeface="Courier New" pitchFamily="49" charset="0"/>
              </a:rPr>
              <a:t>DELETE.</a:t>
            </a:r>
            <a:endParaRPr lang="en-US" sz="2000" i="1" dirty="0">
              <a:solidFill>
                <a:srgbClr val="990099"/>
              </a:solidFill>
            </a:endParaRPr>
          </a:p>
        </p:txBody>
      </p:sp>
      <p:pic>
        <p:nvPicPr>
          <p:cNvPr id="8"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71" y="5943600"/>
            <a:ext cx="561975" cy="53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30</a:t>
            </a:fld>
            <a:endParaRPr lang="en-US"/>
          </a:p>
        </p:txBody>
      </p:sp>
    </p:spTree>
    <p:extLst>
      <p:ext uri="{BB962C8B-B14F-4D97-AF65-F5344CB8AC3E}">
        <p14:creationId xmlns:p14="http://schemas.microsoft.com/office/powerpoint/2010/main" val="91948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1600201"/>
            <a:ext cx="7924800" cy="3505200"/>
          </a:xfrm>
        </p:spPr>
        <p:txBody>
          <a:bodyPr/>
          <a:lstStyle/>
          <a:p>
            <a:r>
              <a:rPr lang="en-US" dirty="0"/>
              <a:t>Make </a:t>
            </a:r>
            <a:r>
              <a:rPr lang="en-US" dirty="0" err="1"/>
              <a:t>Doj</a:t>
            </a:r>
            <a:r>
              <a:rPr lang="en-US" dirty="0"/>
              <a:t> of </a:t>
            </a:r>
            <a:r>
              <a:rPr lang="en-US" dirty="0" err="1"/>
              <a:t>Jayganesh</a:t>
            </a:r>
            <a:r>
              <a:rPr lang="en-US" dirty="0"/>
              <a:t> as 1 Jul 2013 and salary as 100000.</a:t>
            </a:r>
          </a:p>
          <a:p>
            <a:r>
              <a:rPr lang="en-US" dirty="0" smtClean="0"/>
              <a:t>Modify the </a:t>
            </a:r>
            <a:r>
              <a:rPr lang="en-US" dirty="0" err="1" smtClean="0"/>
              <a:t>Salary_Det</a:t>
            </a:r>
            <a:r>
              <a:rPr lang="en-US" dirty="0" smtClean="0"/>
              <a:t> table’s </a:t>
            </a:r>
            <a:r>
              <a:rPr lang="en-US" dirty="0" err="1" smtClean="0"/>
              <a:t>Hra</a:t>
            </a:r>
            <a:r>
              <a:rPr lang="en-US" dirty="0" smtClean="0"/>
              <a:t> such that it is 5% of Basic.</a:t>
            </a:r>
          </a:p>
          <a:p>
            <a:r>
              <a:rPr lang="en-US" dirty="0" smtClean="0"/>
              <a:t>Increase the Basic salary by Rs.5000 for women who joined before 2011.</a:t>
            </a:r>
          </a:p>
          <a:p>
            <a:r>
              <a:rPr lang="en-US" dirty="0" smtClean="0"/>
              <a:t>Delete records where Basic or </a:t>
            </a:r>
            <a:r>
              <a:rPr lang="en-US" dirty="0" err="1" smtClean="0"/>
              <a:t>Doj</a:t>
            </a:r>
            <a:r>
              <a:rPr lang="en-US" dirty="0" smtClean="0"/>
              <a:t> is null.</a:t>
            </a:r>
          </a:p>
          <a:p>
            <a:pPr marL="0" indent="0" algn="r">
              <a:buNone/>
            </a:pPr>
            <a:r>
              <a:rPr lang="en-US" dirty="0" smtClean="0"/>
              <a:t>(20 </a:t>
            </a:r>
            <a:r>
              <a:rPr lang="en-US" dirty="0" err="1" smtClean="0"/>
              <a:t>mins</a:t>
            </a:r>
            <a:r>
              <a:rPr lang="en-US" dirty="0" smtClean="0"/>
              <a:t>)</a:t>
            </a:r>
          </a:p>
          <a:p>
            <a:endParaRPr lang="en-US" dirty="0" smtClean="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31</a:t>
            </a:fld>
            <a:endParaRPr lang="en-US"/>
          </a:p>
        </p:txBody>
      </p:sp>
    </p:spTree>
    <p:extLst>
      <p:ext uri="{BB962C8B-B14F-4D97-AF65-F5344CB8AC3E}">
        <p14:creationId xmlns:p14="http://schemas.microsoft.com/office/powerpoint/2010/main" val="4020917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304800" y="15766"/>
            <a:ext cx="7772400" cy="772510"/>
          </a:xfrm>
        </p:spPr>
        <p:txBody>
          <a:bodyPr/>
          <a:lstStyle/>
          <a:p>
            <a:pPr eaLnBrk="1" hangingPunct="1"/>
            <a:r>
              <a:rPr lang="en-US" dirty="0" smtClean="0"/>
              <a:t>Revisiting</a:t>
            </a:r>
            <a:r>
              <a:rPr lang="en-US" dirty="0" smtClean="0">
                <a:latin typeface="Courier New" pitchFamily="49" charset="0"/>
                <a:cs typeface="Courier New" pitchFamily="49" charset="0"/>
              </a:rPr>
              <a:t> SELECT</a:t>
            </a:r>
            <a:r>
              <a:rPr lang="en-US" dirty="0" smtClean="0"/>
              <a:t> statement</a:t>
            </a:r>
          </a:p>
        </p:txBody>
      </p:sp>
      <p:sp>
        <p:nvSpPr>
          <p:cNvPr id="14340" name="Rectangle 3"/>
          <p:cNvSpPr>
            <a:spLocks noGrp="1" noChangeArrowheads="1"/>
          </p:cNvSpPr>
          <p:nvPr>
            <p:ph type="body" idx="1"/>
          </p:nvPr>
        </p:nvSpPr>
        <p:spPr>
          <a:xfrm>
            <a:off x="152400" y="1066800"/>
            <a:ext cx="8610600" cy="5562600"/>
          </a:xfrm>
        </p:spPr>
        <p:txBody>
          <a:bodyPr/>
          <a:lstStyle/>
          <a:p>
            <a:pPr marL="0" indent="0">
              <a:buNone/>
            </a:pPr>
            <a:r>
              <a:rPr lang="en-US" dirty="0" smtClean="0"/>
              <a:t>Syntax</a:t>
            </a:r>
            <a:r>
              <a:rPr lang="en-US" dirty="0"/>
              <a:t>:</a:t>
            </a:r>
          </a:p>
          <a:p>
            <a:pPr marL="0" lvl="0" indent="0">
              <a:lnSpc>
                <a:spcPct val="90000"/>
              </a:lnSpc>
              <a:buClr>
                <a:srgbClr val="000000"/>
              </a:buClr>
              <a:buNone/>
            </a:pPr>
            <a:r>
              <a:rPr lang="en-US" dirty="0"/>
              <a:t>	</a:t>
            </a:r>
            <a:r>
              <a:rPr lang="en-US" b="1" dirty="0" smtClean="0">
                <a:solidFill>
                  <a:schemeClr val="tx1"/>
                </a:solidFill>
                <a:latin typeface="Courier New" pitchFamily="49" charset="0"/>
                <a:cs typeface="Courier New" pitchFamily="49" charset="0"/>
              </a:rPr>
              <a:t>SELECT Column1 [, Column2,…]</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FROM  Table1 [, table 2….]</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WHERE  conditions]</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GROUP BY column1 [,Column2…] </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 HAVING condition]</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[ORDER BY </a:t>
            </a:r>
            <a:r>
              <a:rPr lang="en-US" b="1" dirty="0">
                <a:solidFill>
                  <a:schemeClr val="tx1"/>
                </a:solidFill>
                <a:latin typeface="Courier New" pitchFamily="49" charset="0"/>
                <a:cs typeface="Courier New" pitchFamily="49" charset="0"/>
              </a:rPr>
              <a:t>column1 [,</a:t>
            </a:r>
            <a:r>
              <a:rPr lang="en-US" b="1" dirty="0" smtClean="0">
                <a:solidFill>
                  <a:schemeClr val="tx1"/>
                </a:solidFill>
                <a:latin typeface="Courier New" pitchFamily="49" charset="0"/>
                <a:cs typeface="Courier New" pitchFamily="49" charset="0"/>
              </a:rPr>
              <a:t>Column2…]]</a:t>
            </a:r>
            <a:endParaRPr lang="en-US" b="1" dirty="0">
              <a:solidFill>
                <a:schemeClr val="tx1"/>
              </a:solidFill>
              <a:latin typeface="Courier New" pitchFamily="49" charset="0"/>
              <a:cs typeface="Courier New" pitchFamily="49" charset="0"/>
            </a:endParaRPr>
          </a:p>
          <a:p>
            <a:pPr marL="609600" lvl="0" indent="-609600">
              <a:lnSpc>
                <a:spcPct val="90000"/>
              </a:lnSpc>
              <a:buClr>
                <a:srgbClr val="000000"/>
              </a:buClr>
              <a:buNone/>
            </a:pPr>
            <a:r>
              <a:rPr lang="en-US" b="1" dirty="0"/>
              <a:t>               </a:t>
            </a:r>
            <a:endParaRPr lang="en-US" dirty="0"/>
          </a:p>
          <a:p>
            <a:pPr lvl="1"/>
            <a:r>
              <a:rPr lang="en-US" sz="2000" dirty="0" smtClean="0"/>
              <a:t>As we have seen briefly, </a:t>
            </a:r>
            <a:r>
              <a:rPr lang="en-US" sz="2000" b="1" dirty="0" smtClean="0">
                <a:latin typeface="Courier New" pitchFamily="49" charset="0"/>
                <a:cs typeface="Courier New" pitchFamily="49" charset="0"/>
              </a:rPr>
              <a:t>SELECT</a:t>
            </a:r>
            <a:r>
              <a:rPr lang="en-US" sz="2000" dirty="0" smtClean="0"/>
              <a:t> clause is used to extract / query data from one or more tables.</a:t>
            </a:r>
          </a:p>
          <a:p>
            <a:pPr lvl="1"/>
            <a:r>
              <a:rPr lang="en-US" sz="2000" dirty="0" smtClean="0">
                <a:latin typeface="Arial" charset="0"/>
              </a:rPr>
              <a:t>Arithmetic (+,-,*,%) can </a:t>
            </a:r>
            <a:r>
              <a:rPr lang="en-US" sz="2000" dirty="0">
                <a:latin typeface="Arial" charset="0"/>
              </a:rPr>
              <a:t>be applied to the </a:t>
            </a:r>
            <a:r>
              <a:rPr lang="en-US" sz="2000" b="1" dirty="0">
                <a:latin typeface="Courier New" pitchFamily="49" charset="0"/>
                <a:cs typeface="Courier New" pitchFamily="49" charset="0"/>
              </a:rPr>
              <a:t>SELECT</a:t>
            </a:r>
            <a:r>
              <a:rPr lang="en-US" sz="2000" dirty="0"/>
              <a:t> </a:t>
            </a:r>
            <a:r>
              <a:rPr lang="en-US" sz="2000" dirty="0" smtClean="0"/>
              <a:t>clause</a:t>
            </a:r>
            <a:r>
              <a:rPr lang="en-US" sz="2000" dirty="0" smtClean="0">
                <a:latin typeface="Arial" charset="0"/>
              </a:rPr>
              <a:t>.</a:t>
            </a:r>
          </a:p>
          <a:p>
            <a:pPr lvl="1"/>
            <a:r>
              <a:rPr lang="en-US" sz="2000" dirty="0" smtClean="0"/>
              <a:t>For example: </a:t>
            </a:r>
            <a:r>
              <a:rPr lang="en-US" dirty="0" smtClean="0">
                <a:latin typeface="Arial" charset="0"/>
              </a:rPr>
              <a:t> </a:t>
            </a:r>
            <a:r>
              <a:rPr lang="en-US" sz="2000" b="1" dirty="0" smtClean="0">
                <a:solidFill>
                  <a:schemeClr val="tx1"/>
                </a:solidFill>
                <a:latin typeface="Courier New" pitchFamily="49" charset="0"/>
                <a:ea typeface="+mn-ea"/>
                <a:cs typeface="Courier New" pitchFamily="49" charset="0"/>
              </a:rPr>
              <a:t>SELECT </a:t>
            </a:r>
            <a:r>
              <a:rPr lang="en-US" sz="2000" b="1" dirty="0">
                <a:solidFill>
                  <a:schemeClr val="tx1"/>
                </a:solidFill>
                <a:latin typeface="Courier New" pitchFamily="49" charset="0"/>
                <a:ea typeface="+mn-ea"/>
                <a:cs typeface="Courier New" pitchFamily="49" charset="0"/>
              </a:rPr>
              <a:t>5*7 + 3 </a:t>
            </a:r>
            <a:r>
              <a:rPr lang="en-US" sz="2000" b="1" dirty="0" smtClean="0">
                <a:solidFill>
                  <a:schemeClr val="tx1"/>
                </a:solidFill>
                <a:latin typeface="Courier New" pitchFamily="49" charset="0"/>
                <a:ea typeface="+mn-ea"/>
                <a:cs typeface="Courier New" pitchFamily="49" charset="0"/>
              </a:rPr>
              <a:t>FROM DUAL;</a:t>
            </a:r>
            <a:endParaRPr lang="en-US" sz="2000" b="1" dirty="0">
              <a:solidFill>
                <a:schemeClr val="tx1"/>
              </a:solidFill>
              <a:latin typeface="Courier New" pitchFamily="49" charset="0"/>
              <a:ea typeface="+mn-ea"/>
              <a:cs typeface="Courier New" pitchFamily="49" charset="0"/>
            </a:endParaRPr>
          </a:p>
          <a:p>
            <a:pPr lvl="1"/>
            <a:endParaRPr lang="en-US" sz="2000" dirty="0"/>
          </a:p>
          <a:p>
            <a:pPr lvl="1"/>
            <a:endParaRPr lang="en-US" sz="2000" dirty="0"/>
          </a:p>
        </p:txBody>
      </p:sp>
      <p:sp>
        <p:nvSpPr>
          <p:cNvPr id="2" name="Slide Number Placeholder 1"/>
          <p:cNvSpPr>
            <a:spLocks noGrp="1"/>
          </p:cNvSpPr>
          <p:nvPr>
            <p:ph type="sldNum" sz="quarter" idx="10"/>
          </p:nvPr>
        </p:nvSpPr>
        <p:spPr/>
        <p:txBody>
          <a:bodyPr/>
          <a:lstStyle/>
          <a:p>
            <a:pPr>
              <a:defRPr/>
            </a:pPr>
            <a:fld id="{18CC025E-D8DE-43E5-B6D2-407F9B5E6ED4}" type="slidenum">
              <a:rPr lang="en-US" smtClean="0"/>
              <a:pPr>
                <a:defRPr/>
              </a:pPr>
              <a:t>32</a:t>
            </a:fld>
            <a:endParaRPr lang="en-US"/>
          </a:p>
        </p:txBody>
      </p:sp>
    </p:spTree>
    <p:extLst>
      <p:ext uri="{BB962C8B-B14F-4D97-AF65-F5344CB8AC3E}">
        <p14:creationId xmlns:p14="http://schemas.microsoft.com/office/powerpoint/2010/main" val="760137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sample Queries</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8148"/>
            <a:ext cx="7924800" cy="266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bwMode="auto">
          <a:xfrm>
            <a:off x="76200" y="3593418"/>
            <a:ext cx="8915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514350" indent="-457200">
              <a:buFont typeface="Wingdings" pitchFamily="2" charset="2"/>
              <a:buAutoNum type="arabicPeriod"/>
            </a:pPr>
            <a:r>
              <a:rPr lang="en-US" dirty="0" smtClean="0"/>
              <a:t>Add STUID and CLASS for each record:				 </a:t>
            </a:r>
            <a:r>
              <a:rPr lang="en-US" b="1" dirty="0">
                <a:latin typeface="Courier New" pitchFamily="49" charset="0"/>
                <a:cs typeface="Courier New" pitchFamily="49" charset="0"/>
              </a:rPr>
              <a:t>SELECT </a:t>
            </a:r>
            <a:r>
              <a:rPr lang="en-US" b="1" dirty="0" err="1">
                <a:latin typeface="Courier New" pitchFamily="49" charset="0"/>
                <a:cs typeface="Courier New" pitchFamily="49" charset="0"/>
              </a:rPr>
              <a:t>stuid+class</a:t>
            </a:r>
            <a:r>
              <a:rPr lang="en-US" b="1" dirty="0">
                <a:latin typeface="Courier New" pitchFamily="49" charset="0"/>
                <a:cs typeface="Courier New" pitchFamily="49" charset="0"/>
              </a:rPr>
              <a:t> FROM student;</a:t>
            </a:r>
          </a:p>
          <a:p>
            <a:pPr marL="514350" indent="-457200">
              <a:buFont typeface="Wingdings" pitchFamily="2" charset="2"/>
              <a:buAutoNum type="arabicPeriod"/>
            </a:pPr>
            <a:r>
              <a:rPr lang="en-US" dirty="0" smtClean="0"/>
              <a:t>Concatenate student name and the their class		           </a:t>
            </a:r>
            <a:r>
              <a:rPr lang="en-US" b="1" dirty="0">
                <a:latin typeface="Courier New" pitchFamily="49" charset="0"/>
                <a:cs typeface="Courier New" pitchFamily="49" charset="0"/>
              </a:rPr>
              <a:t>SELECT </a:t>
            </a:r>
            <a:r>
              <a:rPr lang="en-US" b="1" dirty="0" err="1">
                <a:latin typeface="Courier New" pitchFamily="49" charset="0"/>
                <a:cs typeface="Courier New" pitchFamily="49" charset="0"/>
              </a:rPr>
              <a:t>stname</a:t>
            </a:r>
            <a:r>
              <a:rPr lang="en-US" b="1" dirty="0">
                <a:latin typeface="Courier New" pitchFamily="49" charset="0"/>
                <a:cs typeface="Courier New" pitchFamily="49" charset="0"/>
              </a:rPr>
              <a:t>||'-'|| class FROM </a:t>
            </a:r>
            <a:r>
              <a:rPr lang="en-US" b="1" dirty="0" smtClean="0">
                <a:latin typeface="Courier New" pitchFamily="49" charset="0"/>
                <a:cs typeface="Courier New" pitchFamily="49" charset="0"/>
              </a:rPr>
              <a:t>student</a:t>
            </a:r>
          </a:p>
          <a:p>
            <a:pPr marL="514350" indent="-457200">
              <a:buFont typeface="Wingdings" pitchFamily="2" charset="2"/>
              <a:buAutoNum type="arabicPeriod"/>
            </a:pPr>
            <a:r>
              <a:rPr lang="en-US" dirty="0" smtClean="0"/>
              <a:t>Find all the names of all the students who have been given REG_DATE.</a:t>
            </a:r>
          </a:p>
          <a:p>
            <a:pPr marL="57150" indent="0">
              <a:buNone/>
            </a:pPr>
            <a:r>
              <a:rPr lang="en-US" b="1" dirty="0" smtClean="0">
                <a:latin typeface="Courier New" pitchFamily="49" charset="0"/>
                <a:cs typeface="Courier New" pitchFamily="49" charset="0"/>
              </a:rPr>
              <a:t> SELECT </a:t>
            </a:r>
            <a:r>
              <a:rPr lang="en-US" b="1" dirty="0" err="1">
                <a:latin typeface="Courier New" pitchFamily="49" charset="0"/>
                <a:cs typeface="Courier New" pitchFamily="49" charset="0"/>
              </a:rPr>
              <a:t>stname</a:t>
            </a:r>
            <a:r>
              <a:rPr lang="en-US" b="1" dirty="0">
                <a:latin typeface="Courier New" pitchFamily="49" charset="0"/>
                <a:cs typeface="Courier New" pitchFamily="49" charset="0"/>
              </a:rPr>
              <a:t> FROM student where </a:t>
            </a:r>
            <a:r>
              <a:rPr lang="en-US" b="1" dirty="0" err="1">
                <a:latin typeface="Courier New" pitchFamily="49" charset="0"/>
                <a:cs typeface="Courier New" pitchFamily="49" charset="0"/>
              </a:rPr>
              <a:t>reg_date</a:t>
            </a:r>
            <a:r>
              <a:rPr lang="en-US" b="1" dirty="0">
                <a:latin typeface="Courier New" pitchFamily="49" charset="0"/>
                <a:cs typeface="Courier New" pitchFamily="49" charset="0"/>
              </a:rPr>
              <a:t> is not null;</a:t>
            </a:r>
          </a:p>
          <a:p>
            <a:pPr marL="457200" lvl="1" indent="0">
              <a:buFont typeface="Wingdings" pitchFamily="2" charset="2"/>
              <a:buNone/>
            </a:pPr>
            <a:r>
              <a:rPr lang="en-US" sz="2000" dirty="0" smtClean="0"/>
              <a:t>      </a:t>
            </a:r>
          </a:p>
        </p:txBody>
      </p:sp>
    </p:spTree>
    <p:extLst>
      <p:ext uri="{BB962C8B-B14F-4D97-AF65-F5344CB8AC3E}">
        <p14:creationId xmlns:p14="http://schemas.microsoft.com/office/powerpoint/2010/main" val="27227251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ORDER BY</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152400" y="1066800"/>
            <a:ext cx="8763000" cy="5181600"/>
          </a:xfrm>
        </p:spPr>
        <p:txBody>
          <a:bodyPr/>
          <a:lstStyle/>
          <a:p>
            <a:r>
              <a:rPr lang="en-US" b="1" kern="1200" dirty="0">
                <a:latin typeface="Courier New" pitchFamily="49" charset="0"/>
                <a:cs typeface="Courier New" pitchFamily="49" charset="0"/>
              </a:rPr>
              <a:t>ORDER BY </a:t>
            </a:r>
            <a:r>
              <a:rPr lang="en-US" kern="1200" dirty="0"/>
              <a:t>causes the result of the query to be displayed in a specific order (ascending or descending) based on the </a:t>
            </a:r>
            <a:r>
              <a:rPr lang="en-US" kern="1200" dirty="0" smtClean="0"/>
              <a:t>one or more attributes.</a:t>
            </a:r>
          </a:p>
          <a:p>
            <a:r>
              <a:rPr lang="en-US" b="1" kern="1200" dirty="0">
                <a:latin typeface="Courier New" pitchFamily="49" charset="0"/>
                <a:cs typeface="Courier New" pitchFamily="49" charset="0"/>
              </a:rPr>
              <a:t>ASC</a:t>
            </a:r>
            <a:r>
              <a:rPr lang="en-US" kern="1200" dirty="0"/>
              <a:t> or </a:t>
            </a:r>
            <a:r>
              <a:rPr lang="en-US" b="1" kern="1200" dirty="0">
                <a:latin typeface="Courier New" pitchFamily="49" charset="0"/>
                <a:cs typeface="Courier New" pitchFamily="49" charset="0"/>
              </a:rPr>
              <a:t>DSC</a:t>
            </a:r>
            <a:r>
              <a:rPr lang="en-US" kern="1200" dirty="0"/>
              <a:t> can be added to the </a:t>
            </a:r>
            <a:r>
              <a:rPr lang="en-US" b="1" kern="1200" dirty="0">
                <a:latin typeface="Courier New" pitchFamily="49" charset="0"/>
                <a:cs typeface="Courier New" pitchFamily="49" charset="0"/>
              </a:rPr>
              <a:t>ORDER BY </a:t>
            </a:r>
            <a:r>
              <a:rPr lang="en-US" kern="1200" dirty="0"/>
              <a:t>causes to specify the direction of </a:t>
            </a:r>
            <a:r>
              <a:rPr lang="en-US" kern="1200" dirty="0" smtClean="0"/>
              <a:t>sort. By default the sort order is </a:t>
            </a:r>
            <a:r>
              <a:rPr lang="en-US" b="1" kern="1200" dirty="0">
                <a:latin typeface="Courier New" pitchFamily="49" charset="0"/>
                <a:cs typeface="Courier New" pitchFamily="49" charset="0"/>
              </a:rPr>
              <a:t>ASC</a:t>
            </a:r>
            <a:r>
              <a:rPr lang="en-US" kern="1200" dirty="0" smtClean="0"/>
              <a:t>.</a:t>
            </a:r>
            <a:endParaRPr lang="en-US" kern="1200" dirty="0"/>
          </a:p>
          <a:p>
            <a:r>
              <a:rPr lang="en-US" dirty="0" smtClean="0"/>
              <a:t>Example:</a:t>
            </a:r>
          </a:p>
          <a:p>
            <a:pPr marL="457200" indent="-457200">
              <a:buAutoNum type="arabicPeriod"/>
            </a:pPr>
            <a:r>
              <a:rPr lang="en-US" dirty="0" smtClean="0"/>
              <a:t>Display the student records sorted by student names	</a:t>
            </a:r>
            <a:r>
              <a:rPr lang="en-US" b="1" kern="1200" dirty="0" smtClean="0">
                <a:latin typeface="Courier New" pitchFamily="49" charset="0"/>
                <a:cs typeface="Courier New" pitchFamily="49" charset="0"/>
              </a:rPr>
              <a:t>	</a:t>
            </a:r>
          </a:p>
          <a:p>
            <a:pPr marL="0" indent="0">
              <a:buNone/>
            </a:pPr>
            <a:r>
              <a:rPr lang="en-US" b="1" kern="1200" dirty="0">
                <a:latin typeface="Courier New" pitchFamily="49" charset="0"/>
                <a:cs typeface="Courier New" pitchFamily="49" charset="0"/>
              </a:rPr>
              <a:t>	</a:t>
            </a:r>
            <a:r>
              <a:rPr lang="en-US" b="1" kern="1200" dirty="0" smtClean="0">
                <a:latin typeface="Courier New" pitchFamily="49" charset="0"/>
                <a:cs typeface="Courier New" pitchFamily="49" charset="0"/>
              </a:rPr>
              <a:t>SELECT </a:t>
            </a:r>
            <a:r>
              <a:rPr lang="en-US" b="1" kern="1200" dirty="0">
                <a:latin typeface="Courier New" pitchFamily="49" charset="0"/>
                <a:cs typeface="Courier New" pitchFamily="49" charset="0"/>
              </a:rPr>
              <a:t>* FROM student order by </a:t>
            </a:r>
            <a:r>
              <a:rPr lang="en-US" b="1" kern="1200" dirty="0" err="1">
                <a:latin typeface="Courier New" pitchFamily="49" charset="0"/>
                <a:cs typeface="Courier New" pitchFamily="49" charset="0"/>
              </a:rPr>
              <a:t>stname</a:t>
            </a:r>
            <a:r>
              <a:rPr lang="en-US" b="1" kern="1200" dirty="0" smtClean="0">
                <a:latin typeface="Courier New" pitchFamily="49" charset="0"/>
                <a:cs typeface="Courier New" pitchFamily="49" charset="0"/>
              </a:rPr>
              <a:t>;</a:t>
            </a:r>
          </a:p>
          <a:p>
            <a:pPr marL="457200" indent="-457200">
              <a:buAutoNum type="arabicPeriod"/>
            </a:pPr>
            <a:r>
              <a:rPr lang="en-US" dirty="0"/>
              <a:t>Display students who in the order of higher to lower classes and have valid registration date</a:t>
            </a:r>
            <a:r>
              <a:rPr lang="en-US" dirty="0" smtClean="0"/>
              <a:t>.</a:t>
            </a:r>
          </a:p>
          <a:p>
            <a:pPr marL="0" indent="0">
              <a:buNone/>
            </a:pPr>
            <a:r>
              <a:rPr lang="en-US" b="1" kern="1200" dirty="0" smtClean="0">
                <a:latin typeface="Courier New" pitchFamily="49" charset="0"/>
                <a:cs typeface="Courier New" pitchFamily="49" charset="0"/>
              </a:rPr>
              <a:t>	SELECT </a:t>
            </a:r>
            <a:r>
              <a:rPr lang="en-US" b="1" kern="1200" dirty="0">
                <a:latin typeface="Courier New" pitchFamily="49" charset="0"/>
                <a:cs typeface="Courier New" pitchFamily="49" charset="0"/>
              </a:rPr>
              <a:t>* FROM student where </a:t>
            </a:r>
            <a:r>
              <a:rPr lang="en-US" b="1" kern="1200" dirty="0" err="1">
                <a:latin typeface="Courier New" pitchFamily="49" charset="0"/>
                <a:cs typeface="Courier New" pitchFamily="49" charset="0"/>
              </a:rPr>
              <a:t>reg_date</a:t>
            </a:r>
            <a:r>
              <a:rPr lang="en-US" b="1" kern="1200" dirty="0">
                <a:latin typeface="Courier New" pitchFamily="49" charset="0"/>
                <a:cs typeface="Courier New" pitchFamily="49" charset="0"/>
              </a:rPr>
              <a:t> IS NOT </a:t>
            </a:r>
            <a:r>
              <a:rPr lang="en-US" b="1" kern="1200" dirty="0" smtClean="0">
                <a:latin typeface="Courier New" pitchFamily="49" charset="0"/>
                <a:cs typeface="Courier New" pitchFamily="49" charset="0"/>
              </a:rPr>
              <a:t>	NULL </a:t>
            </a:r>
            <a:r>
              <a:rPr lang="en-US" b="1" kern="1200" dirty="0">
                <a:latin typeface="Courier New" pitchFamily="49" charset="0"/>
                <a:cs typeface="Courier New" pitchFamily="49" charset="0"/>
              </a:rPr>
              <a:t>ORDER BY class DESC</a:t>
            </a:r>
            <a:r>
              <a:rPr lang="en-US" b="1" kern="1200" dirty="0" smtClean="0">
                <a:latin typeface="Courier New" pitchFamily="49" charset="0"/>
                <a:cs typeface="Courier New" pitchFamily="49" charset="0"/>
              </a:rPr>
              <a:t>;</a:t>
            </a:r>
            <a:endParaRPr lang="en-US" b="1" kern="12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34</a:t>
            </a:fld>
            <a:endParaRPr lang="en-US"/>
          </a:p>
        </p:txBody>
      </p:sp>
    </p:spTree>
    <p:extLst>
      <p:ext uri="{BB962C8B-B14F-4D97-AF65-F5344CB8AC3E}">
        <p14:creationId xmlns:p14="http://schemas.microsoft.com/office/powerpoint/2010/main" val="23011440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itchFamily="49" charset="0"/>
                <a:cs typeface="Courier New" pitchFamily="49" charset="0"/>
              </a:rPr>
              <a:t>DISTINCT/UNIQUE</a:t>
            </a: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381000" y="1371601"/>
            <a:ext cx="8229600" cy="1524000"/>
          </a:xfrm>
        </p:spPr>
        <p:txBody>
          <a:bodyPr/>
          <a:lstStyle/>
          <a:p>
            <a:r>
              <a:rPr lang="en-US" dirty="0"/>
              <a:t>DISTINCT is used to eliminate duplicate rows.</a:t>
            </a:r>
          </a:p>
          <a:p>
            <a:r>
              <a:rPr lang="en-US" dirty="0" smtClean="0"/>
              <a:t>Example: List out the classes where we have students.</a:t>
            </a:r>
          </a:p>
          <a:p>
            <a:pPr marL="0" indent="0">
              <a:buNone/>
            </a:pPr>
            <a:r>
              <a:rPr lang="en-US" dirty="0" smtClean="0"/>
              <a:t>	Note that </a:t>
            </a:r>
            <a:r>
              <a:rPr lang="en-US" b="1" kern="1200" dirty="0">
                <a:latin typeface="Courier New" pitchFamily="49" charset="0"/>
                <a:cs typeface="Courier New" pitchFamily="49" charset="0"/>
              </a:rPr>
              <a:t>SELECT </a:t>
            </a:r>
            <a:r>
              <a:rPr lang="en-US" b="1" kern="1200" dirty="0" smtClean="0">
                <a:latin typeface="Courier New" pitchFamily="49" charset="0"/>
                <a:cs typeface="Courier New" pitchFamily="49" charset="0"/>
              </a:rPr>
              <a:t>* </a:t>
            </a:r>
            <a:r>
              <a:rPr lang="en-US" dirty="0" smtClean="0"/>
              <a:t>will return duplicates.</a:t>
            </a:r>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4595854"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762000" y="4734910"/>
            <a:ext cx="7010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marL="0" indent="0">
              <a:buNone/>
            </a:pPr>
            <a:r>
              <a:rPr lang="en-US" b="1" dirty="0">
                <a:latin typeface="Courier New" pitchFamily="49" charset="0"/>
                <a:cs typeface="Courier New" pitchFamily="49" charset="0"/>
              </a:rPr>
              <a:t>SELECT UNIQUE class FROM student</a:t>
            </a:r>
            <a:r>
              <a:rPr lang="en-US" dirty="0" smtClean="0"/>
              <a:t>; </a:t>
            </a:r>
          </a:p>
          <a:p>
            <a:pPr marL="0" indent="0">
              <a:buNone/>
            </a:pPr>
            <a:r>
              <a:rPr lang="en-US" dirty="0" smtClean="0"/>
              <a:t>Or</a:t>
            </a:r>
          </a:p>
          <a:p>
            <a:pPr marL="0" indent="0">
              <a:buNone/>
            </a:pPr>
            <a:r>
              <a:rPr lang="en-US" b="1" dirty="0">
                <a:latin typeface="Courier New" pitchFamily="49" charset="0"/>
                <a:cs typeface="Courier New" pitchFamily="49" charset="0"/>
              </a:rPr>
              <a:t>SELECT DISTINCT class FROM student;</a:t>
            </a:r>
          </a:p>
        </p:txBody>
      </p:sp>
      <p:pic>
        <p:nvPicPr>
          <p:cNvPr id="7"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5700852"/>
            <a:ext cx="561975" cy="534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834352" y="5796516"/>
            <a:ext cx="1120820" cy="369332"/>
          </a:xfrm>
          <a:prstGeom prst="rect">
            <a:avLst/>
          </a:prstGeom>
          <a:noFill/>
        </p:spPr>
        <p:txBody>
          <a:bodyPr wrap="none" rtlCol="0">
            <a:spAutoFit/>
          </a:bodyPr>
          <a:lstStyle/>
          <a:p>
            <a:r>
              <a:rPr lang="en-US" i="1" dirty="0" smtClean="0">
                <a:solidFill>
                  <a:srgbClr val="660033"/>
                </a:solidFill>
              </a:rPr>
              <a:t>Standard</a:t>
            </a:r>
            <a:endParaRPr lang="en-US" i="1" dirty="0">
              <a:solidFill>
                <a:srgbClr val="660033"/>
              </a:solidFill>
            </a:endParaRPr>
          </a:p>
        </p:txBody>
      </p:sp>
    </p:spTree>
    <p:extLst>
      <p:ext uri="{BB962C8B-B14F-4D97-AF65-F5344CB8AC3E}">
        <p14:creationId xmlns:p14="http://schemas.microsoft.com/office/powerpoint/2010/main" val="3286115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records</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smtClean="0">
                <a:latin typeface="Courier New" pitchFamily="49" charset="0"/>
                <a:cs typeface="Courier New" pitchFamily="49" charset="0"/>
              </a:rPr>
              <a:t>COUNT </a:t>
            </a:r>
            <a:r>
              <a:rPr lang="en-US" dirty="0" smtClean="0"/>
              <a:t>is an aggregate function that help in counting number of records.</a:t>
            </a:r>
          </a:p>
          <a:p>
            <a:r>
              <a:rPr lang="en-US" dirty="0" smtClean="0"/>
              <a:t>Examples:</a:t>
            </a:r>
          </a:p>
          <a:p>
            <a:pPr marL="857250" lvl="1" indent="-457200">
              <a:buAutoNum type="arabicPeriod"/>
            </a:pPr>
            <a:r>
              <a:rPr lang="en-US" sz="2000" dirty="0"/>
              <a:t>Find the total number of students enrolled.			</a:t>
            </a:r>
            <a:r>
              <a:rPr lang="en-US" sz="2000" b="1" dirty="0" smtClean="0">
                <a:latin typeface="Courier New" pitchFamily="49" charset="0"/>
                <a:cs typeface="Courier New" pitchFamily="49" charset="0"/>
              </a:rPr>
              <a:t>SQL</a:t>
            </a:r>
            <a:r>
              <a:rPr lang="en-US" sz="2000" b="1" dirty="0">
                <a:latin typeface="Courier New" pitchFamily="49" charset="0"/>
                <a:cs typeface="Courier New" pitchFamily="49" charset="0"/>
              </a:rPr>
              <a:t>&gt; SELECT COUNT(*) FROM student;</a:t>
            </a:r>
          </a:p>
          <a:p>
            <a:pPr marL="857250" lvl="1" indent="-457200">
              <a:buAutoNum type="arabicPeriod"/>
            </a:pPr>
            <a:r>
              <a:rPr lang="en-US" sz="2000" dirty="0"/>
              <a:t>Find total number of classes for which students have been enrolled.</a:t>
            </a:r>
            <a:r>
              <a:rPr lang="en-US" sz="2000" b="1" dirty="0">
                <a:latin typeface="Courier New" pitchFamily="49" charset="0"/>
                <a:cs typeface="Courier New" pitchFamily="49" charset="0"/>
              </a:rPr>
              <a:t>	</a:t>
            </a:r>
            <a:endParaRPr lang="en-US" sz="2000" b="1" dirty="0" smtClean="0">
              <a:latin typeface="Courier New" pitchFamily="49" charset="0"/>
              <a:cs typeface="Courier New" pitchFamily="49" charset="0"/>
            </a:endParaRPr>
          </a:p>
          <a:p>
            <a:pPr marL="400050" lvl="1" indent="0">
              <a:buNone/>
            </a:pP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SQL</a:t>
            </a:r>
            <a:r>
              <a:rPr lang="en-US" sz="2000" b="1" dirty="0">
                <a:latin typeface="Courier New" pitchFamily="49" charset="0"/>
                <a:cs typeface="Courier New" pitchFamily="49" charset="0"/>
              </a:rPr>
              <a:t>&gt; SELECT COUNT(DISTINCT class) FROM student;</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36</a:t>
            </a:fld>
            <a:endParaRPr lang="en-US"/>
          </a:p>
        </p:txBody>
      </p:sp>
    </p:spTree>
    <p:extLst>
      <p:ext uri="{BB962C8B-B14F-4D97-AF65-F5344CB8AC3E}">
        <p14:creationId xmlns:p14="http://schemas.microsoft.com/office/powerpoint/2010/main" val="403917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a:xfrm>
            <a:off x="457200" y="3276600"/>
            <a:ext cx="8229600" cy="2743200"/>
          </a:xfrm>
        </p:spPr>
        <p:txBody>
          <a:bodyPr/>
          <a:lstStyle/>
          <a:p>
            <a:pPr>
              <a:buNone/>
            </a:pPr>
            <a:r>
              <a:rPr lang="en-US" dirty="0"/>
              <a:t>Using the </a:t>
            </a:r>
            <a:r>
              <a:rPr lang="en-US" dirty="0" err="1" smtClean="0"/>
              <a:t>Salary_Det</a:t>
            </a:r>
            <a:r>
              <a:rPr lang="en-US" dirty="0" smtClean="0"/>
              <a:t> table write the queries to find the following :</a:t>
            </a:r>
            <a:endParaRPr lang="en-US" dirty="0"/>
          </a:p>
          <a:p>
            <a:r>
              <a:rPr lang="en-US" dirty="0" smtClean="0"/>
              <a:t>Compute and display name and  travel allowance which is 2% of Basic for the employees whose basic is given. Display the result in sorted order of name and travel allowance.</a:t>
            </a:r>
          </a:p>
          <a:p>
            <a:r>
              <a:rPr lang="en-US" dirty="0" smtClean="0"/>
              <a:t>Count the number of employees who have the gross salary (</a:t>
            </a:r>
            <a:r>
              <a:rPr lang="en-US" dirty="0" err="1" smtClean="0"/>
              <a:t>basic+hra</a:t>
            </a:r>
            <a:r>
              <a:rPr lang="en-US" dirty="0" smtClean="0"/>
              <a:t>) greater than 60000.</a:t>
            </a:r>
          </a:p>
          <a:p>
            <a:pPr marL="0" indent="0" algn="r">
              <a:buNone/>
            </a:pPr>
            <a:r>
              <a:rPr lang="en-US" dirty="0" smtClean="0"/>
              <a:t>(30 </a:t>
            </a:r>
            <a:r>
              <a:rPr lang="en-US" dirty="0" err="1" smtClean="0"/>
              <a:t>mins</a:t>
            </a:r>
            <a:r>
              <a:rPr lang="en-US" dirty="0" smtClean="0"/>
              <a:t>)</a:t>
            </a:r>
          </a:p>
          <a:p>
            <a:endParaRPr lang="en-US" dirty="0" smtClean="0"/>
          </a:p>
          <a:p>
            <a:pPr marL="0" indent="0">
              <a:buNone/>
            </a:pPr>
            <a:endParaRPr lang="en-US" dirty="0" smtClean="0"/>
          </a:p>
          <a:p>
            <a:pPr marL="457200" indent="-457200">
              <a:buFont typeface="+mj-lt"/>
              <a:buAutoNum type="arabicPeriod"/>
            </a:pPr>
            <a:endParaRPr lang="en-US" dirty="0" smtClean="0"/>
          </a:p>
          <a:p>
            <a:pPr marL="457200" indent="-457200">
              <a:buFont typeface="+mj-lt"/>
              <a:buAutoNum type="arabicPeriod"/>
            </a:pPr>
            <a:endParaRPr lang="en-US" dirty="0"/>
          </a:p>
        </p:txBody>
      </p:sp>
      <p:sp>
        <p:nvSpPr>
          <p:cNvPr id="6" name="Slide Number Placeholder 5"/>
          <p:cNvSpPr>
            <a:spLocks noGrp="1"/>
          </p:cNvSpPr>
          <p:nvPr>
            <p:ph type="sldNum" sz="quarter" idx="10"/>
          </p:nvPr>
        </p:nvSpPr>
        <p:spPr/>
        <p:txBody>
          <a:bodyPr/>
          <a:lstStyle/>
          <a:p>
            <a:pPr>
              <a:defRPr/>
            </a:pPr>
            <a:fld id="{18CC025E-D8DE-43E5-B6D2-407F9B5E6ED4}" type="slidenum">
              <a:rPr lang="en-US" smtClean="0"/>
              <a:pPr>
                <a:defRPr/>
              </a:pPr>
              <a:t>37</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684752466"/>
              </p:ext>
            </p:extLst>
          </p:nvPr>
        </p:nvGraphicFramePr>
        <p:xfrm>
          <a:off x="228600" y="1219200"/>
          <a:ext cx="8382000" cy="1858719"/>
        </p:xfrm>
        <a:graphic>
          <a:graphicData uri="http://schemas.openxmlformats.org/drawingml/2006/table">
            <a:tbl>
              <a:tblPr firstRow="1" bandRow="1">
                <a:tableStyleId>{5C22544A-7EE6-4342-B048-85BDC9FD1C3A}</a:tableStyleId>
              </a:tblPr>
              <a:tblGrid>
                <a:gridCol w="1770844"/>
                <a:gridCol w="1770844"/>
                <a:gridCol w="1259652"/>
                <a:gridCol w="1097105"/>
                <a:gridCol w="1497436"/>
                <a:gridCol w="986119"/>
              </a:tblGrid>
              <a:tr h="124133">
                <a:tc>
                  <a:txBody>
                    <a:bodyPr/>
                    <a:lstStyle/>
                    <a:p>
                      <a:r>
                        <a:rPr lang="en-US" dirty="0" smtClean="0">
                          <a:solidFill>
                            <a:schemeClr val="accent2"/>
                          </a:solidFill>
                        </a:rPr>
                        <a:t>Empid</a:t>
                      </a:r>
                      <a:endParaRPr lang="en-US" dirty="0">
                        <a:solidFill>
                          <a:schemeClr val="accent2"/>
                        </a:solidFill>
                      </a:endParaRPr>
                    </a:p>
                  </a:txBody>
                  <a:tcPr/>
                </a:tc>
                <a:tc>
                  <a:txBody>
                    <a:bodyPr/>
                    <a:lstStyle/>
                    <a:p>
                      <a:r>
                        <a:rPr lang="en-US" dirty="0" err="1" smtClean="0">
                          <a:solidFill>
                            <a:schemeClr val="accent2"/>
                          </a:solidFill>
                        </a:rPr>
                        <a:t>Ename</a:t>
                      </a:r>
                      <a:endParaRPr lang="en-US" dirty="0">
                        <a:solidFill>
                          <a:schemeClr val="accent2"/>
                        </a:solidFill>
                      </a:endParaRPr>
                    </a:p>
                  </a:txBody>
                  <a:tcPr/>
                </a:tc>
                <a:tc>
                  <a:txBody>
                    <a:bodyPr/>
                    <a:lstStyle/>
                    <a:p>
                      <a:r>
                        <a:rPr lang="en-US" dirty="0" smtClean="0">
                          <a:solidFill>
                            <a:schemeClr val="accent2"/>
                          </a:solidFill>
                        </a:rPr>
                        <a:t>Basic</a:t>
                      </a:r>
                      <a:endParaRPr lang="en-US" dirty="0">
                        <a:solidFill>
                          <a:schemeClr val="accent2"/>
                        </a:solidFill>
                      </a:endParaRPr>
                    </a:p>
                  </a:txBody>
                  <a:tcPr/>
                </a:tc>
                <a:tc>
                  <a:txBody>
                    <a:bodyPr/>
                    <a:lstStyle/>
                    <a:p>
                      <a:r>
                        <a:rPr lang="en-US" dirty="0" err="1" smtClean="0">
                          <a:solidFill>
                            <a:schemeClr val="accent2"/>
                          </a:solidFill>
                        </a:rPr>
                        <a:t>Hra</a:t>
                      </a:r>
                      <a:endParaRPr lang="en-US" dirty="0">
                        <a:solidFill>
                          <a:schemeClr val="accent2"/>
                        </a:solidFill>
                      </a:endParaRPr>
                    </a:p>
                  </a:txBody>
                  <a:tcPr/>
                </a:tc>
                <a:tc>
                  <a:txBody>
                    <a:bodyPr/>
                    <a:lstStyle/>
                    <a:p>
                      <a:r>
                        <a:rPr lang="en-US" dirty="0" err="1" smtClean="0">
                          <a:solidFill>
                            <a:schemeClr val="accent2"/>
                          </a:solidFill>
                        </a:rPr>
                        <a:t>Doj</a:t>
                      </a:r>
                      <a:endParaRPr lang="en-US" dirty="0">
                        <a:solidFill>
                          <a:schemeClr val="accent2"/>
                        </a:solidFill>
                      </a:endParaRPr>
                    </a:p>
                  </a:txBody>
                  <a:tcPr/>
                </a:tc>
                <a:tc>
                  <a:txBody>
                    <a:bodyPr/>
                    <a:lstStyle/>
                    <a:p>
                      <a:r>
                        <a:rPr lang="en-US" dirty="0" smtClean="0">
                          <a:solidFill>
                            <a:schemeClr val="accent2"/>
                          </a:solidFill>
                        </a:rPr>
                        <a:t>Gender</a:t>
                      </a:r>
                      <a:endParaRPr lang="en-US" dirty="0">
                        <a:solidFill>
                          <a:schemeClr val="accent2"/>
                        </a:solidFill>
                      </a:endParaRPr>
                    </a:p>
                  </a:txBody>
                  <a:tcPr/>
                </a:tc>
              </a:tr>
              <a:tr h="375733">
                <a:tc>
                  <a:txBody>
                    <a:bodyPr/>
                    <a:lstStyle/>
                    <a:p>
                      <a:r>
                        <a:rPr lang="en-US" dirty="0" smtClean="0">
                          <a:solidFill>
                            <a:schemeClr val="accent2"/>
                          </a:solidFill>
                        </a:rPr>
                        <a:t>EA12345</a:t>
                      </a:r>
                      <a:endParaRPr lang="en-US" dirty="0">
                        <a:solidFill>
                          <a:schemeClr val="accent2"/>
                        </a:solidFill>
                      </a:endParaRPr>
                    </a:p>
                  </a:txBody>
                  <a:tcPr/>
                </a:tc>
                <a:tc>
                  <a:txBody>
                    <a:bodyPr/>
                    <a:lstStyle/>
                    <a:p>
                      <a:r>
                        <a:rPr lang="en-US" dirty="0" smtClean="0">
                          <a:solidFill>
                            <a:schemeClr val="accent2"/>
                          </a:solidFill>
                        </a:rPr>
                        <a:t>Geetha S</a:t>
                      </a:r>
                      <a:endParaRPr lang="en-US" dirty="0">
                        <a:solidFill>
                          <a:schemeClr val="accent2"/>
                        </a:solidFill>
                      </a:endParaRPr>
                    </a:p>
                  </a:txBody>
                  <a:tcPr/>
                </a:tc>
                <a:tc>
                  <a:txBody>
                    <a:bodyPr/>
                    <a:lstStyle/>
                    <a:p>
                      <a:r>
                        <a:rPr lang="en-US" dirty="0" smtClean="0">
                          <a:solidFill>
                            <a:schemeClr val="accent2"/>
                          </a:solidFill>
                        </a:rPr>
                        <a:t>55000</a:t>
                      </a:r>
                      <a:endParaRPr lang="en-US" dirty="0">
                        <a:solidFill>
                          <a:schemeClr val="accent2"/>
                        </a:solidFill>
                      </a:endParaRPr>
                    </a:p>
                  </a:txBody>
                  <a:tcPr/>
                </a:tc>
                <a:tc>
                  <a:txBody>
                    <a:bodyPr/>
                    <a:lstStyle/>
                    <a:p>
                      <a:r>
                        <a:rPr lang="en-US" dirty="0" smtClean="0">
                          <a:solidFill>
                            <a:schemeClr val="accent2"/>
                          </a:solidFill>
                        </a:rPr>
                        <a:t>2750</a:t>
                      </a:r>
                      <a:endParaRPr lang="en-US" dirty="0">
                        <a:solidFill>
                          <a:schemeClr val="accent2"/>
                        </a:solidFill>
                      </a:endParaRPr>
                    </a:p>
                  </a:txBody>
                  <a:tcPr/>
                </a:tc>
                <a:tc>
                  <a:txBody>
                    <a:bodyPr/>
                    <a:lstStyle/>
                    <a:p>
                      <a:r>
                        <a:rPr lang="en-US" dirty="0" smtClean="0">
                          <a:solidFill>
                            <a:schemeClr val="accent2"/>
                          </a:solidFill>
                        </a:rPr>
                        <a:t>10-7-2010</a:t>
                      </a:r>
                      <a:endParaRPr lang="en-US" dirty="0">
                        <a:solidFill>
                          <a:schemeClr val="accent2"/>
                        </a:solidFill>
                      </a:endParaRPr>
                    </a:p>
                  </a:txBody>
                  <a:tcPr/>
                </a:tc>
                <a:tc>
                  <a:txBody>
                    <a:bodyPr/>
                    <a:lstStyle/>
                    <a:p>
                      <a:r>
                        <a:rPr lang="en-US" dirty="0" smtClean="0">
                          <a:solidFill>
                            <a:schemeClr val="accent2"/>
                          </a:solidFill>
                        </a:rPr>
                        <a:t>F</a:t>
                      </a:r>
                      <a:endParaRPr lang="en-US" dirty="0">
                        <a:solidFill>
                          <a:schemeClr val="accent2"/>
                        </a:solidFill>
                      </a:endParaRPr>
                    </a:p>
                  </a:txBody>
                  <a:tcPr/>
                </a:tc>
              </a:tr>
              <a:tr h="375733">
                <a:tc>
                  <a:txBody>
                    <a:bodyPr/>
                    <a:lstStyle/>
                    <a:p>
                      <a:r>
                        <a:rPr lang="en-US" dirty="0" smtClean="0">
                          <a:solidFill>
                            <a:schemeClr val="accent2"/>
                          </a:solidFill>
                        </a:rPr>
                        <a:t>EA23456</a:t>
                      </a:r>
                      <a:endParaRPr lang="en-US" dirty="0">
                        <a:solidFill>
                          <a:schemeClr val="accent2"/>
                        </a:solidFill>
                      </a:endParaRPr>
                    </a:p>
                  </a:txBody>
                  <a:tcPr/>
                </a:tc>
                <a:tc>
                  <a:txBody>
                    <a:bodyPr/>
                    <a:lstStyle/>
                    <a:p>
                      <a:r>
                        <a:rPr lang="en-US" dirty="0" err="1" smtClean="0">
                          <a:solidFill>
                            <a:schemeClr val="accent2"/>
                          </a:solidFill>
                        </a:rPr>
                        <a:t>Hari</a:t>
                      </a:r>
                      <a:r>
                        <a:rPr lang="en-US" baseline="0" dirty="0" smtClean="0">
                          <a:solidFill>
                            <a:schemeClr val="accent2"/>
                          </a:solidFill>
                        </a:rPr>
                        <a:t> Prasad</a:t>
                      </a:r>
                      <a:endParaRPr lang="en-US" dirty="0">
                        <a:solidFill>
                          <a:schemeClr val="accent2"/>
                        </a:solidFill>
                      </a:endParaRPr>
                    </a:p>
                  </a:txBody>
                  <a:tcPr/>
                </a:tc>
                <a:tc>
                  <a:txBody>
                    <a:bodyPr/>
                    <a:lstStyle/>
                    <a:p>
                      <a:r>
                        <a:rPr lang="en-US" dirty="0" smtClean="0">
                          <a:solidFill>
                            <a:schemeClr val="accent2"/>
                          </a:solidFill>
                        </a:rPr>
                        <a:t>40000</a:t>
                      </a:r>
                      <a:endParaRPr lang="en-US" dirty="0">
                        <a:solidFill>
                          <a:schemeClr val="accent2"/>
                        </a:solidFill>
                      </a:endParaRPr>
                    </a:p>
                  </a:txBody>
                  <a:tcPr/>
                </a:tc>
                <a:tc>
                  <a:txBody>
                    <a:bodyPr/>
                    <a:lstStyle/>
                    <a:p>
                      <a:r>
                        <a:rPr lang="en-US" dirty="0" smtClean="0">
                          <a:solidFill>
                            <a:schemeClr val="accent2"/>
                          </a:solidFill>
                        </a:rPr>
                        <a:t>2000</a:t>
                      </a:r>
                      <a:endParaRPr lang="en-US" dirty="0">
                        <a:solidFill>
                          <a:schemeClr val="accent2"/>
                        </a:solidFill>
                      </a:endParaRPr>
                    </a:p>
                  </a:txBody>
                  <a:tcPr/>
                </a:tc>
                <a:tc>
                  <a:txBody>
                    <a:bodyPr/>
                    <a:lstStyle/>
                    <a:p>
                      <a:r>
                        <a:rPr lang="en-US" dirty="0" smtClean="0">
                          <a:solidFill>
                            <a:schemeClr val="accent2"/>
                          </a:solidFill>
                        </a:rPr>
                        <a:t>31-6-2011</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r h="3757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accent2"/>
                          </a:solidFill>
                        </a:rPr>
                        <a:t>EA34567</a:t>
                      </a:r>
                    </a:p>
                  </a:txBody>
                  <a:tcPr/>
                </a:tc>
                <a:tc>
                  <a:txBody>
                    <a:bodyPr/>
                    <a:lstStyle/>
                    <a:p>
                      <a:r>
                        <a:rPr lang="en-US" dirty="0" err="1" smtClean="0">
                          <a:solidFill>
                            <a:schemeClr val="accent2"/>
                          </a:solidFill>
                        </a:rPr>
                        <a:t>Jayganesh</a:t>
                      </a:r>
                      <a:endParaRPr lang="en-US" dirty="0">
                        <a:solidFill>
                          <a:schemeClr val="accent2"/>
                        </a:solidFill>
                      </a:endParaRPr>
                    </a:p>
                  </a:txBody>
                  <a:tcPr/>
                </a:tc>
                <a:tc>
                  <a:txBody>
                    <a:bodyPr/>
                    <a:lstStyle/>
                    <a:p>
                      <a:r>
                        <a:rPr lang="en-US" dirty="0" smtClean="0">
                          <a:solidFill>
                            <a:schemeClr val="accent2"/>
                          </a:solidFill>
                        </a:rPr>
                        <a:t>100000</a:t>
                      </a:r>
                      <a:endParaRPr lang="en-US" dirty="0">
                        <a:solidFill>
                          <a:schemeClr val="accent2"/>
                        </a:solidFill>
                      </a:endParaRPr>
                    </a:p>
                  </a:txBody>
                  <a:tcPr/>
                </a:tc>
                <a:tc>
                  <a:txBody>
                    <a:bodyPr/>
                    <a:lstStyle/>
                    <a:p>
                      <a:r>
                        <a:rPr lang="en-US" dirty="0" smtClean="0">
                          <a:solidFill>
                            <a:schemeClr val="accent2"/>
                          </a:solidFill>
                        </a:rPr>
                        <a:t>5000</a:t>
                      </a:r>
                      <a:endParaRPr lang="en-US" dirty="0">
                        <a:solidFill>
                          <a:schemeClr val="accent2"/>
                        </a:solidFill>
                      </a:endParaRPr>
                    </a:p>
                  </a:txBody>
                  <a:tcPr/>
                </a:tc>
                <a:tc>
                  <a:txBody>
                    <a:bodyPr/>
                    <a:lstStyle/>
                    <a:p>
                      <a:r>
                        <a:rPr lang="en-US" dirty="0" smtClean="0">
                          <a:solidFill>
                            <a:schemeClr val="accent2"/>
                          </a:solidFill>
                        </a:rPr>
                        <a:t>1-7-2013</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r h="151175">
                <a:tc>
                  <a:txBody>
                    <a:bodyPr/>
                    <a:lstStyle/>
                    <a:p>
                      <a:r>
                        <a:rPr lang="en-US" dirty="0" smtClean="0">
                          <a:solidFill>
                            <a:schemeClr val="accent2"/>
                          </a:solidFill>
                        </a:rPr>
                        <a:t>SAP1234</a:t>
                      </a:r>
                      <a:endParaRPr lang="en-US" dirty="0">
                        <a:solidFill>
                          <a:schemeClr val="accent2"/>
                        </a:solidFill>
                      </a:endParaRPr>
                    </a:p>
                  </a:txBody>
                  <a:tcPr/>
                </a:tc>
                <a:tc>
                  <a:txBody>
                    <a:bodyPr/>
                    <a:lstStyle/>
                    <a:p>
                      <a:r>
                        <a:rPr lang="en-US" dirty="0" smtClean="0">
                          <a:solidFill>
                            <a:schemeClr val="accent2"/>
                          </a:solidFill>
                        </a:rPr>
                        <a:t>Mohan V</a:t>
                      </a:r>
                      <a:endParaRPr lang="en-US" dirty="0">
                        <a:solidFill>
                          <a:schemeClr val="accent2"/>
                        </a:solidFill>
                      </a:endParaRPr>
                    </a:p>
                  </a:txBody>
                  <a:tcPr/>
                </a:tc>
                <a:tc>
                  <a:txBody>
                    <a:bodyPr/>
                    <a:lstStyle/>
                    <a:p>
                      <a:endParaRPr lang="en-US" dirty="0">
                        <a:solidFill>
                          <a:schemeClr val="accent2"/>
                        </a:solidFill>
                      </a:endParaRPr>
                    </a:p>
                  </a:txBody>
                  <a:tcPr/>
                </a:tc>
                <a:tc>
                  <a:txBody>
                    <a:bodyPr/>
                    <a:lstStyle/>
                    <a:p>
                      <a:endParaRPr lang="en-US" dirty="0">
                        <a:solidFill>
                          <a:schemeClr val="accent2"/>
                        </a:solidFill>
                      </a:endParaRPr>
                    </a:p>
                  </a:txBody>
                  <a:tcPr/>
                </a:tc>
                <a:tc>
                  <a:txBody>
                    <a:bodyPr/>
                    <a:lstStyle/>
                    <a:p>
                      <a:r>
                        <a:rPr lang="en-US" dirty="0" smtClean="0">
                          <a:solidFill>
                            <a:schemeClr val="accent2"/>
                          </a:solidFill>
                        </a:rPr>
                        <a:t>6-12-2009</a:t>
                      </a:r>
                      <a:endParaRPr lang="en-US" dirty="0">
                        <a:solidFill>
                          <a:schemeClr val="accent2"/>
                        </a:solidFill>
                      </a:endParaRPr>
                    </a:p>
                  </a:txBody>
                  <a:tcPr/>
                </a:tc>
                <a:tc>
                  <a:txBody>
                    <a:bodyPr/>
                    <a:lstStyle/>
                    <a:p>
                      <a:r>
                        <a:rPr lang="en-US" dirty="0" smtClean="0">
                          <a:solidFill>
                            <a:schemeClr val="accent2"/>
                          </a:solidFill>
                        </a:rPr>
                        <a:t>M</a:t>
                      </a:r>
                      <a:endParaRPr lang="en-US" dirty="0">
                        <a:solidFill>
                          <a:schemeClr val="accent2"/>
                        </a:solidFill>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a:xfrm>
            <a:off x="457200" y="1219200"/>
            <a:ext cx="8229600" cy="4906963"/>
          </a:xfrm>
        </p:spPr>
        <p:txBody>
          <a:bodyPr/>
          <a:lstStyle/>
          <a:p>
            <a:pPr marL="457200" indent="-457200">
              <a:buAutoNum type="arabicPeriod"/>
            </a:pPr>
            <a:r>
              <a:rPr lang="en-US" dirty="0" smtClean="0"/>
              <a:t>Try out the following queries</a:t>
            </a:r>
          </a:p>
          <a:p>
            <a:pPr marL="400050" lvl="1" indent="0">
              <a:buNone/>
            </a:pPr>
            <a:r>
              <a:rPr lang="en-US" sz="2000" b="1" kern="1200" dirty="0" smtClean="0">
                <a:latin typeface="Courier New" pitchFamily="49" charset="0"/>
                <a:cs typeface="Courier New" pitchFamily="49" charset="0"/>
              </a:rPr>
              <a:t>SELECT  </a:t>
            </a:r>
            <a:r>
              <a:rPr lang="en-US" sz="2000" b="1" kern="1200" dirty="0">
                <a:latin typeface="Courier New" pitchFamily="49" charset="0"/>
                <a:cs typeface="Courier New" pitchFamily="49" charset="0"/>
              </a:rPr>
              <a:t>Null / 4*9+6 from DUAL</a:t>
            </a:r>
            <a:r>
              <a:rPr lang="en-US" sz="2000" b="1" kern="1200" dirty="0" smtClean="0">
                <a:latin typeface="Courier New" pitchFamily="49" charset="0"/>
                <a:cs typeface="Courier New" pitchFamily="49" charset="0"/>
              </a:rPr>
              <a:t>;</a:t>
            </a:r>
            <a:endParaRPr lang="en-US" sz="2000" dirty="0" smtClean="0"/>
          </a:p>
          <a:p>
            <a:pPr marL="400050" lvl="1" indent="0">
              <a:buNone/>
            </a:pPr>
            <a:r>
              <a:rPr lang="en-US" sz="2000" b="1" kern="1200" dirty="0" smtClean="0">
                <a:latin typeface="Courier New" pitchFamily="49" charset="0"/>
                <a:cs typeface="Courier New" pitchFamily="49" charset="0"/>
              </a:rPr>
              <a:t>SELECT  </a:t>
            </a:r>
            <a:r>
              <a:rPr lang="en-US" sz="2000" b="1" kern="1200" dirty="0">
                <a:latin typeface="Courier New" pitchFamily="49" charset="0"/>
                <a:cs typeface="Courier New" pitchFamily="49" charset="0"/>
              </a:rPr>
              <a:t>Null||’ORACLE’ from DUAL;</a:t>
            </a:r>
          </a:p>
          <a:p>
            <a:pPr marL="400050" lvl="1" indent="0">
              <a:buNone/>
            </a:pPr>
            <a:r>
              <a:rPr lang="en-US" sz="2000" b="1" kern="1200" dirty="0" smtClean="0">
                <a:latin typeface="Courier New" pitchFamily="49" charset="0"/>
                <a:cs typeface="Courier New" pitchFamily="49" charset="0"/>
              </a:rPr>
              <a:t>SELECT </a:t>
            </a:r>
            <a:r>
              <a:rPr lang="en-US" sz="2000" b="1" kern="1200" dirty="0">
                <a:latin typeface="Courier New" pitchFamily="49" charset="0"/>
                <a:cs typeface="Courier New" pitchFamily="49" charset="0"/>
              </a:rPr>
              <a:t>‘Null’||’ORACLE’||’SQL’ from DUAL</a:t>
            </a:r>
            <a:r>
              <a:rPr lang="en-US" sz="2000" b="1" kern="1200" dirty="0" smtClean="0">
                <a:latin typeface="Courier New" pitchFamily="49" charset="0"/>
                <a:cs typeface="Courier New" pitchFamily="49" charset="0"/>
              </a:rPr>
              <a:t>;</a:t>
            </a:r>
          </a:p>
          <a:p>
            <a:pPr marL="400050" lvl="1" indent="0">
              <a:buNone/>
            </a:pPr>
            <a:r>
              <a:rPr lang="en-US" sz="2000" b="1" kern="1200" dirty="0" smtClean="0">
                <a:latin typeface="Courier New" pitchFamily="49" charset="0"/>
                <a:cs typeface="Courier New" pitchFamily="49" charset="0"/>
              </a:rPr>
              <a:t>SELECT DISTINCT class, </a:t>
            </a:r>
            <a:r>
              <a:rPr lang="en-US" sz="2000" b="1" kern="1200" dirty="0" err="1" smtClean="0">
                <a:latin typeface="Courier New" pitchFamily="49" charset="0"/>
                <a:cs typeface="Courier New" pitchFamily="49" charset="0"/>
              </a:rPr>
              <a:t>stname</a:t>
            </a:r>
            <a:r>
              <a:rPr lang="en-US" sz="2000" b="1" kern="1200" dirty="0" smtClean="0">
                <a:latin typeface="Courier New" pitchFamily="49" charset="0"/>
                <a:cs typeface="Courier New" pitchFamily="49" charset="0"/>
              </a:rPr>
              <a:t> FROM student order by class;</a:t>
            </a:r>
          </a:p>
          <a:p>
            <a:pPr marL="400050" lvl="1" indent="0">
              <a:buNone/>
            </a:pPr>
            <a:r>
              <a:rPr lang="en-US" sz="2000" b="1" kern="1200" dirty="0">
                <a:latin typeface="Courier New" pitchFamily="49" charset="0"/>
                <a:cs typeface="Courier New" pitchFamily="49" charset="0"/>
              </a:rPr>
              <a:t>SELECT DISTINCT </a:t>
            </a:r>
            <a:r>
              <a:rPr lang="en-US" sz="2000" b="1" kern="1200" dirty="0" err="1" smtClean="0">
                <a:latin typeface="Courier New" pitchFamily="49" charset="0"/>
                <a:cs typeface="Courier New" pitchFamily="49" charset="0"/>
              </a:rPr>
              <a:t>reg_date</a:t>
            </a:r>
            <a:r>
              <a:rPr lang="en-US" sz="2000" b="1" kern="1200" dirty="0" smtClean="0">
                <a:latin typeface="Courier New" pitchFamily="49" charset="0"/>
                <a:cs typeface="Courier New" pitchFamily="49" charset="0"/>
              </a:rPr>
              <a:t> FROM </a:t>
            </a:r>
            <a:r>
              <a:rPr lang="en-US" sz="2000" b="1" kern="1200" dirty="0">
                <a:latin typeface="Courier New" pitchFamily="49" charset="0"/>
                <a:cs typeface="Courier New" pitchFamily="49" charset="0"/>
              </a:rPr>
              <a:t>student;</a:t>
            </a:r>
          </a:p>
          <a:p>
            <a:pPr marL="400050" lvl="1" indent="0">
              <a:buNone/>
            </a:pPr>
            <a:endParaRPr lang="en-US" sz="2000" b="1" kern="1200" dirty="0" smtClean="0">
              <a:latin typeface="Courier New" pitchFamily="49" charset="0"/>
              <a:cs typeface="Courier New" pitchFamily="49" charset="0"/>
            </a:endParaRPr>
          </a:p>
          <a:p>
            <a:pPr marL="400050" lvl="1" indent="0">
              <a:buNone/>
            </a:pPr>
            <a:endParaRPr lang="en-US" sz="2000" b="1" kern="1200" dirty="0">
              <a:latin typeface="Courier New" pitchFamily="49" charset="0"/>
              <a:cs typeface="Courier New" pitchFamily="49" charset="0"/>
            </a:endParaRPr>
          </a:p>
          <a:p>
            <a:pPr marL="0" indent="0">
              <a:buNone/>
            </a:pPr>
            <a:endParaRPr lang="en-US" dirty="0" smtClean="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38</a:t>
            </a:fld>
            <a:endParaRPr lang="en-US"/>
          </a:p>
        </p:txBody>
      </p:sp>
    </p:spTree>
    <p:extLst>
      <p:ext uri="{BB962C8B-B14F-4D97-AF65-F5344CB8AC3E}">
        <p14:creationId xmlns:p14="http://schemas.microsoft.com/office/powerpoint/2010/main" val="31223717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320565" y="3019965"/>
            <a:ext cx="8229600" cy="503650"/>
          </a:xfrm>
        </p:spPr>
        <p:txBody>
          <a:bodyPr/>
          <a:lstStyle/>
          <a:p>
            <a:r>
              <a:rPr lang="en-US" dirty="0" smtClean="0"/>
              <a:t>Why does the query not return distinct dates?</a:t>
            </a: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39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6582103" cy="2105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323193" y="3581400"/>
            <a:ext cx="8382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If you recall, </a:t>
            </a:r>
            <a:r>
              <a:rPr lang="en-US" dirty="0"/>
              <a:t>Oracle internally stores data in the form of year, month, day, hours, minutes and </a:t>
            </a:r>
            <a:r>
              <a:rPr lang="en-US" dirty="0" smtClean="0"/>
              <a:t>seconds. If you have not explicitly entered the time components, the time components of the system at the time of entry of data is taken. Hence each </a:t>
            </a:r>
            <a:r>
              <a:rPr lang="en-US" dirty="0" err="1" smtClean="0"/>
              <a:t>reg_date</a:t>
            </a:r>
            <a:r>
              <a:rPr lang="en-US" dirty="0" smtClean="0"/>
              <a:t> is distinct because there is some change in the time components.</a:t>
            </a:r>
          </a:p>
          <a:p>
            <a:r>
              <a:rPr lang="en-US" dirty="0" smtClean="0"/>
              <a:t>To display distinct dates we need to use oracle function </a:t>
            </a:r>
            <a:r>
              <a:rPr lang="en-US" b="1" dirty="0" err="1" smtClean="0">
                <a:latin typeface="Courier New" pitchFamily="49" charset="0"/>
                <a:cs typeface="Courier New" pitchFamily="49" charset="0"/>
              </a:rPr>
              <a:t>to_char</a:t>
            </a:r>
            <a:r>
              <a:rPr lang="en-US" b="1" dirty="0" smtClean="0">
                <a:latin typeface="Courier New" pitchFamily="49" charset="0"/>
                <a:cs typeface="Courier New" pitchFamily="49" charset="0"/>
              </a:rPr>
              <a:t>()</a:t>
            </a:r>
            <a:r>
              <a:rPr lang="en-US" dirty="0" smtClean="0"/>
              <a:t> about which we will learn in a later session.</a:t>
            </a:r>
          </a:p>
          <a:p>
            <a:pPr marL="0" indent="0">
              <a:buNone/>
            </a:pPr>
            <a:endParaRPr lang="en-US" dirty="0"/>
          </a:p>
        </p:txBody>
      </p:sp>
    </p:spTree>
    <p:extLst>
      <p:ext uri="{BB962C8B-B14F-4D97-AF65-F5344CB8AC3E}">
        <p14:creationId xmlns:p14="http://schemas.microsoft.com/office/powerpoint/2010/main" val="218642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Naming Rules</a:t>
            </a:r>
            <a:endParaRPr lang="en-US" dirty="0"/>
          </a:p>
        </p:txBody>
      </p:sp>
      <p:sp>
        <p:nvSpPr>
          <p:cNvPr id="3" name="Content Placeholder 2"/>
          <p:cNvSpPr>
            <a:spLocks noGrp="1"/>
          </p:cNvSpPr>
          <p:nvPr>
            <p:ph idx="1"/>
          </p:nvPr>
        </p:nvSpPr>
        <p:spPr>
          <a:xfrm>
            <a:off x="457200" y="1143000"/>
            <a:ext cx="8229600" cy="4983163"/>
          </a:xfrm>
        </p:spPr>
        <p:txBody>
          <a:bodyPr/>
          <a:lstStyle/>
          <a:p>
            <a:r>
              <a:rPr lang="en-US" dirty="0" smtClean="0"/>
              <a:t>Table and Column names should begin with a letter and may have numeric digits.</a:t>
            </a:r>
            <a:endParaRPr lang="en-US" dirty="0"/>
          </a:p>
          <a:p>
            <a:r>
              <a:rPr lang="en-US" dirty="0" smtClean="0"/>
              <a:t>The length cannot exceed more than 30 characters.</a:t>
            </a:r>
          </a:p>
          <a:p>
            <a:r>
              <a:rPr lang="en-US" dirty="0" smtClean="0"/>
              <a:t>It must contain only A-Z, a-z, 0-9 and special characters like _ , $ and #</a:t>
            </a:r>
          </a:p>
          <a:p>
            <a:r>
              <a:rPr lang="en-US" dirty="0" smtClean="0"/>
              <a:t>Names must not be a Oracle keyword.</a:t>
            </a:r>
          </a:p>
          <a:p>
            <a:r>
              <a:rPr lang="en-US" dirty="0" smtClean="0"/>
              <a:t>No two tables can have the same name owned by the same user.</a:t>
            </a:r>
          </a:p>
          <a:p>
            <a:pPr lvl="1"/>
            <a:endParaRPr lang="en-US" sz="2000" dirty="0" smtClean="0"/>
          </a:p>
          <a:p>
            <a:pPr lvl="1"/>
            <a:endParaRPr lang="en-US" sz="2000" dirty="0" smtClean="0"/>
          </a:p>
          <a:p>
            <a:pPr lvl="1"/>
            <a:endParaRPr lang="en-US" sz="2000" dirty="0" smtClean="0"/>
          </a:p>
          <a:p>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4</a:t>
            </a:fld>
            <a:endParaRPr lang="en-US"/>
          </a:p>
        </p:txBody>
      </p:sp>
    </p:spTree>
    <p:extLst>
      <p:ext uri="{BB962C8B-B14F-4D97-AF65-F5344CB8AC3E}">
        <p14:creationId xmlns:p14="http://schemas.microsoft.com/office/powerpoint/2010/main" val="23357758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IN" dirty="0" smtClean="0"/>
              <a:t>Transaction Control Language</a:t>
            </a:r>
          </a:p>
        </p:txBody>
      </p:sp>
      <p:sp>
        <p:nvSpPr>
          <p:cNvPr id="24580" name="Rectangle 3"/>
          <p:cNvSpPr>
            <a:spLocks noGrp="1" noChangeArrowheads="1"/>
          </p:cNvSpPr>
          <p:nvPr>
            <p:ph type="body" idx="1"/>
          </p:nvPr>
        </p:nvSpPr>
        <p:spPr>
          <a:xfrm>
            <a:off x="152400" y="1066800"/>
            <a:ext cx="8839200" cy="5486400"/>
          </a:xfrm>
        </p:spPr>
        <p:txBody>
          <a:bodyPr/>
          <a:lstStyle/>
          <a:p>
            <a:r>
              <a:rPr lang="en-US" dirty="0" smtClean="0"/>
              <a:t>A logical unit of work may comprise of either on or more DML statements.</a:t>
            </a:r>
          </a:p>
          <a:p>
            <a:r>
              <a:rPr lang="en-US" dirty="0" smtClean="0"/>
              <a:t>For instance, creating a employee may need insertion into one or more tables like login table and employee table etc.</a:t>
            </a:r>
          </a:p>
          <a:p>
            <a:r>
              <a:rPr lang="en-US" dirty="0" smtClean="0"/>
              <a:t>It is important that a database ensures that all DML statements in a </a:t>
            </a:r>
            <a:r>
              <a:rPr lang="en-US" dirty="0"/>
              <a:t>logical unit of </a:t>
            </a:r>
            <a:r>
              <a:rPr lang="en-US" dirty="0" smtClean="0"/>
              <a:t>work is either done completely or is not done at all.</a:t>
            </a:r>
          </a:p>
          <a:p>
            <a:r>
              <a:rPr lang="en-US" dirty="0" smtClean="0"/>
              <a:t>Oracle and other RDBMS system allows us to define what are called Transactions, which is a grouping of  DML statements to form a logical unit of work. </a:t>
            </a:r>
          </a:p>
          <a:p>
            <a:r>
              <a:rPr lang="en-US" dirty="0" smtClean="0"/>
              <a:t>The SQL statements in </a:t>
            </a:r>
            <a:r>
              <a:rPr lang="en-US" dirty="0"/>
              <a:t>the </a:t>
            </a:r>
            <a:r>
              <a:rPr lang="en-US" dirty="0" smtClean="0"/>
              <a:t>Transaction are either all </a:t>
            </a:r>
            <a:r>
              <a:rPr lang="en-US" b="1" i="1" dirty="0" smtClean="0"/>
              <a:t>committed</a:t>
            </a:r>
            <a:r>
              <a:rPr lang="en-US" dirty="0" smtClean="0"/>
              <a:t> or all </a:t>
            </a:r>
            <a:r>
              <a:rPr lang="en-US" b="1" i="1" dirty="0" smtClean="0"/>
              <a:t>rolled back</a:t>
            </a:r>
            <a:r>
              <a:rPr lang="en-US" dirty="0" smtClean="0"/>
              <a:t>.</a:t>
            </a:r>
          </a:p>
          <a:p>
            <a:r>
              <a:rPr lang="en-US" dirty="0" smtClean="0"/>
              <a:t>Every transaction executed in the Oracle database has an unique Transaction ID.</a:t>
            </a:r>
            <a:endParaRPr lang="en-US" dirty="0"/>
          </a:p>
        </p:txBody>
      </p:sp>
      <p:sp>
        <p:nvSpPr>
          <p:cNvPr id="2" name="Slide Number Placeholder 1"/>
          <p:cNvSpPr>
            <a:spLocks noGrp="1"/>
          </p:cNvSpPr>
          <p:nvPr>
            <p:ph type="sldNum" sz="quarter" idx="10"/>
          </p:nvPr>
        </p:nvSpPr>
        <p:spPr/>
        <p:txBody>
          <a:bodyPr/>
          <a:lstStyle/>
          <a:p>
            <a:pPr>
              <a:defRPr/>
            </a:pPr>
            <a:fld id="{18CC025E-D8DE-43E5-B6D2-407F9B5E6ED4}" type="slidenum">
              <a:rPr lang="en-US" smtClean="0"/>
              <a:pPr>
                <a:defRPr/>
              </a:pPr>
              <a:t>40</a:t>
            </a:fld>
            <a:endParaRPr lang="en-US"/>
          </a:p>
        </p:txBody>
      </p:sp>
    </p:spTree>
    <p:extLst>
      <p:ext uri="{BB962C8B-B14F-4D97-AF65-F5344CB8AC3E}">
        <p14:creationId xmlns:p14="http://schemas.microsoft.com/office/powerpoint/2010/main" val="2433590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a:xfrm>
            <a:off x="76200" y="990600"/>
            <a:ext cx="8915400" cy="5791200"/>
          </a:xfrm>
        </p:spPr>
        <p:txBody>
          <a:bodyPr/>
          <a:lstStyle/>
          <a:p>
            <a:r>
              <a:rPr lang="en-US" dirty="0" smtClean="0"/>
              <a:t>There are 4 </a:t>
            </a:r>
            <a:r>
              <a:rPr lang="en-US" dirty="0"/>
              <a:t>properties of </a:t>
            </a:r>
            <a:r>
              <a:rPr lang="en-US" dirty="0" smtClean="0"/>
              <a:t>transactions that a RDBMS must ensure to </a:t>
            </a:r>
            <a:r>
              <a:rPr lang="en-US" dirty="0"/>
              <a:t>maintain data in face of concurrent access and system failure.</a:t>
            </a:r>
          </a:p>
          <a:p>
            <a:r>
              <a:rPr lang="en-US" dirty="0"/>
              <a:t>These properties are called </a:t>
            </a:r>
            <a:r>
              <a:rPr lang="en-US" b="1" i="1" dirty="0"/>
              <a:t>ACID</a:t>
            </a:r>
            <a:r>
              <a:rPr lang="en-US" dirty="0"/>
              <a:t> </a:t>
            </a:r>
            <a:r>
              <a:rPr lang="en-US" dirty="0" smtClean="0"/>
              <a:t>properties.</a:t>
            </a:r>
          </a:p>
          <a:p>
            <a:r>
              <a:rPr lang="en-US" i="1" dirty="0"/>
              <a:t>Atomicity</a:t>
            </a:r>
            <a:r>
              <a:rPr lang="en-US" dirty="0"/>
              <a:t>: A transaction’s changes to a state are atomic; either they all happen or none happens.</a:t>
            </a:r>
          </a:p>
          <a:p>
            <a:r>
              <a:rPr lang="en-US" i="1" dirty="0"/>
              <a:t>Consistency</a:t>
            </a:r>
            <a:r>
              <a:rPr lang="en-US" dirty="0"/>
              <a:t>: A transaction is a correct transformation of state. The action taken as a group do not violate any integrity constraints with that state.</a:t>
            </a:r>
          </a:p>
          <a:p>
            <a:r>
              <a:rPr lang="en-US" i="1" dirty="0"/>
              <a:t>Isolation</a:t>
            </a:r>
            <a:r>
              <a:rPr lang="en-US" dirty="0"/>
              <a:t>: Many transaction may be executing concurrently, but from any given transaction ‘s point of view, other transaction appear to have executed before or after its own execution.</a:t>
            </a:r>
          </a:p>
          <a:p>
            <a:r>
              <a:rPr lang="en-US" i="1" dirty="0"/>
              <a:t>Durability</a:t>
            </a:r>
            <a:r>
              <a:rPr lang="en-US" dirty="0"/>
              <a:t>: Once a transaction completes successfully, the changes to the state are made permanent and survive any subsequent failures.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41</a:t>
            </a:fld>
            <a:endParaRPr lang="en-US"/>
          </a:p>
        </p:txBody>
      </p:sp>
    </p:spTree>
    <p:extLst>
      <p:ext uri="{BB962C8B-B14F-4D97-AF65-F5344CB8AC3E}">
        <p14:creationId xmlns:p14="http://schemas.microsoft.com/office/powerpoint/2010/main" val="2198256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COMMIT </a:t>
            </a:r>
            <a:r>
              <a:rPr lang="en-US" dirty="0">
                <a:cs typeface="Courier New" pitchFamily="49" charset="0"/>
              </a:rPr>
              <a:t>and</a:t>
            </a:r>
            <a:r>
              <a:rPr lang="en-US" dirty="0">
                <a:latin typeface="Courier New" pitchFamily="49" charset="0"/>
                <a:cs typeface="Courier New" pitchFamily="49" charset="0"/>
              </a:rPr>
              <a:t> ROLLBACK</a:t>
            </a:r>
          </a:p>
        </p:txBody>
      </p:sp>
      <p:sp>
        <p:nvSpPr>
          <p:cNvPr id="3" name="Content Placeholder 2"/>
          <p:cNvSpPr>
            <a:spLocks noGrp="1"/>
          </p:cNvSpPr>
          <p:nvPr>
            <p:ph idx="1"/>
          </p:nvPr>
        </p:nvSpPr>
        <p:spPr>
          <a:xfrm>
            <a:off x="228600" y="914400"/>
            <a:ext cx="8229600" cy="5486400"/>
          </a:xfrm>
        </p:spPr>
        <p:txBody>
          <a:bodyPr/>
          <a:lstStyle/>
          <a:p>
            <a:pPr marL="0" indent="0">
              <a:buNone/>
            </a:pPr>
            <a:r>
              <a:rPr lang="en-US" dirty="0"/>
              <a:t>Syntax:</a:t>
            </a:r>
          </a:p>
          <a:p>
            <a:pPr marL="0" lvl="0" indent="0">
              <a:buClr>
                <a:srgbClr val="000000"/>
              </a:buClr>
              <a:buNone/>
            </a:pPr>
            <a:r>
              <a:rPr lang="en-US" dirty="0"/>
              <a:t>	</a:t>
            </a:r>
            <a:r>
              <a:rPr lang="en-US" b="1" dirty="0">
                <a:solidFill>
                  <a:schemeClr val="tx1"/>
                </a:solidFill>
                <a:latin typeface="Courier New" pitchFamily="49" charset="0"/>
                <a:cs typeface="Courier New" pitchFamily="49" charset="0"/>
              </a:rPr>
              <a:t>COMMIT </a:t>
            </a:r>
            <a:r>
              <a:rPr lang="en-US" b="1" dirty="0" smtClean="0">
                <a:solidFill>
                  <a:schemeClr val="tx1"/>
                </a:solidFill>
                <a:latin typeface="Courier New" pitchFamily="49" charset="0"/>
                <a:cs typeface="Courier New" pitchFamily="49" charset="0"/>
              </a:rPr>
              <a:t>WORK;  </a:t>
            </a:r>
            <a:r>
              <a:rPr lang="en-US" dirty="0" smtClean="0">
                <a:solidFill>
                  <a:schemeClr val="tx1"/>
                </a:solidFill>
                <a:cs typeface="Courier New" pitchFamily="49" charset="0"/>
              </a:rPr>
              <a:t>or </a:t>
            </a:r>
          </a:p>
          <a:p>
            <a:pPr marL="0" lvl="0" indent="0">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COMMIT</a:t>
            </a:r>
            <a:r>
              <a:rPr lang="en-US" b="1" dirty="0">
                <a:solidFill>
                  <a:schemeClr val="tx1"/>
                </a:solidFill>
                <a:latin typeface="Courier New" pitchFamily="49" charset="0"/>
                <a:cs typeface="Courier New" pitchFamily="49" charset="0"/>
              </a:rPr>
              <a:t>; </a:t>
            </a:r>
            <a:endParaRPr lang="en-US" dirty="0"/>
          </a:p>
          <a:p>
            <a:pPr lvl="1"/>
            <a:r>
              <a:rPr lang="en-US" sz="2000" dirty="0"/>
              <a:t>Used to make all the changes permanent that were performed during the transactions.</a:t>
            </a:r>
          </a:p>
          <a:p>
            <a:pPr lvl="1"/>
            <a:r>
              <a:rPr lang="en-US" sz="2000" dirty="0" smtClean="0"/>
              <a:t>Issuing </a:t>
            </a:r>
            <a:r>
              <a:rPr lang="en-US" sz="2000" dirty="0"/>
              <a:t>a </a:t>
            </a:r>
            <a:r>
              <a:rPr lang="en-US" sz="2000" dirty="0" smtClean="0"/>
              <a:t>commit </a:t>
            </a:r>
            <a:r>
              <a:rPr lang="en-US" sz="2000" dirty="0"/>
              <a:t>at the end of transactions </a:t>
            </a:r>
            <a:r>
              <a:rPr lang="en-US" sz="2000" dirty="0" smtClean="0"/>
              <a:t>saves the </a:t>
            </a:r>
            <a:r>
              <a:rPr lang="en-US" sz="2000" dirty="0"/>
              <a:t>data permanently to the database.</a:t>
            </a:r>
          </a:p>
          <a:p>
            <a:pPr lvl="1"/>
            <a:r>
              <a:rPr lang="en-US" sz="2000" dirty="0"/>
              <a:t>Commit marks the end of the transaction. </a:t>
            </a:r>
            <a:endParaRPr lang="en-US" sz="2000" dirty="0" smtClean="0"/>
          </a:p>
          <a:p>
            <a:pPr marL="0" indent="0">
              <a:buNone/>
            </a:pPr>
            <a:r>
              <a:rPr lang="en-US" dirty="0"/>
              <a:t>Syntax:</a:t>
            </a:r>
          </a:p>
          <a:p>
            <a:pPr marL="0" lvl="0" indent="0">
              <a:lnSpc>
                <a:spcPct val="90000"/>
              </a:lnSpc>
              <a:buClr>
                <a:srgbClr val="000000"/>
              </a:buClr>
              <a:buNone/>
            </a:pPr>
            <a:r>
              <a:rPr lang="en-US" dirty="0"/>
              <a:t>	</a:t>
            </a:r>
            <a:r>
              <a:rPr lang="en-US" b="1" dirty="0">
                <a:solidFill>
                  <a:schemeClr val="tx1"/>
                </a:solidFill>
                <a:latin typeface="Courier New" pitchFamily="49" charset="0"/>
                <a:cs typeface="Courier New" pitchFamily="49" charset="0"/>
              </a:rPr>
              <a:t>ROLLBACK;</a:t>
            </a:r>
            <a:r>
              <a:rPr lang="en-US" dirty="0">
                <a:solidFill>
                  <a:schemeClr val="tx1"/>
                </a:solidFill>
                <a:latin typeface="Courier New" pitchFamily="49" charset="0"/>
                <a:cs typeface="Courier New" pitchFamily="49" charset="0"/>
              </a:rPr>
              <a:t> </a:t>
            </a:r>
            <a:endParaRPr lang="en-US" dirty="0"/>
          </a:p>
          <a:p>
            <a:pPr lvl="1"/>
            <a:r>
              <a:rPr lang="en-US" sz="2000" dirty="0"/>
              <a:t>Used to reverse all or some of the database changes made during the transactions.</a:t>
            </a:r>
          </a:p>
          <a:p>
            <a:pPr marL="457200" lvl="1" indent="0">
              <a:buNone/>
            </a:pPr>
            <a:endParaRPr lang="en-US" sz="2000" dirty="0" smtClean="0"/>
          </a:p>
          <a:p>
            <a:pPr marL="457200" lvl="1" indent="0">
              <a:buNone/>
            </a:pPr>
            <a:endParaRPr lang="en-US" sz="2000" dirty="0"/>
          </a:p>
          <a:p>
            <a:pPr marL="0" indent="0">
              <a:buNone/>
            </a:pPr>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42</a:t>
            </a:fld>
            <a:endParaRPr lang="en-US"/>
          </a:p>
        </p:txBody>
      </p:sp>
    </p:spTree>
    <p:extLst>
      <p:ext uri="{BB962C8B-B14F-4D97-AF65-F5344CB8AC3E}">
        <p14:creationId xmlns:p14="http://schemas.microsoft.com/office/powerpoint/2010/main" val="17809901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18CC025E-D8DE-43E5-B6D2-407F9B5E6ED4}" type="slidenum">
              <a:rPr lang="en-US" smtClean="0"/>
              <a:pPr>
                <a:defRPr/>
              </a:pPr>
              <a:t>43</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309"/>
            <a:ext cx="8508124" cy="653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743200" y="5381625"/>
            <a:ext cx="3948517" cy="369332"/>
          </a:xfrm>
          <a:prstGeom prst="rect">
            <a:avLst/>
          </a:prstGeom>
        </p:spPr>
        <p:txBody>
          <a:bodyPr wrap="none">
            <a:spAutoFit/>
          </a:bodyPr>
          <a:lstStyle/>
          <a:p>
            <a:r>
              <a:rPr lang="en-US" dirty="0">
                <a:cs typeface="Courier New" pitchFamily="49" charset="0"/>
              </a:rPr>
              <a:t>Example</a:t>
            </a:r>
            <a:r>
              <a:rPr lang="en-US" dirty="0">
                <a:latin typeface="Courier New" pitchFamily="49" charset="0"/>
                <a:cs typeface="Courier New" pitchFamily="49" charset="0"/>
              </a:rPr>
              <a:t>: COMMIT </a:t>
            </a:r>
            <a:r>
              <a:rPr lang="en-US" dirty="0">
                <a:cs typeface="Courier New" pitchFamily="49" charset="0"/>
              </a:rPr>
              <a:t>and</a:t>
            </a:r>
            <a:r>
              <a:rPr lang="en-US" dirty="0">
                <a:latin typeface="Courier New" pitchFamily="49" charset="0"/>
                <a:cs typeface="Courier New" pitchFamily="49" charset="0"/>
              </a:rPr>
              <a:t> ROLLBACK</a:t>
            </a:r>
            <a:endParaRPr lang="en-US" dirty="0"/>
          </a:p>
        </p:txBody>
      </p:sp>
    </p:spTree>
    <p:extLst>
      <p:ext uri="{BB962C8B-B14F-4D97-AF65-F5344CB8AC3E}">
        <p14:creationId xmlns:p14="http://schemas.microsoft.com/office/powerpoint/2010/main" val="9239427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dirty="0">
                <a:latin typeface="Courier New" pitchFamily="49" charset="0"/>
                <a:cs typeface="Courier New" pitchFamily="49" charset="0"/>
              </a:rPr>
              <a:t>SAVEPOINT</a:t>
            </a:r>
          </a:p>
        </p:txBody>
      </p:sp>
      <p:sp>
        <p:nvSpPr>
          <p:cNvPr id="50179" name="Content Placeholder 2"/>
          <p:cNvSpPr>
            <a:spLocks noGrp="1"/>
          </p:cNvSpPr>
          <p:nvPr>
            <p:ph idx="1"/>
          </p:nvPr>
        </p:nvSpPr>
        <p:spPr>
          <a:xfrm>
            <a:off x="304800" y="1219200"/>
            <a:ext cx="8534400" cy="5105400"/>
          </a:xfrm>
        </p:spPr>
        <p:txBody>
          <a:bodyPr/>
          <a:lstStyle/>
          <a:p>
            <a:pPr marL="342900" lvl="1" indent="-342900"/>
            <a:r>
              <a:rPr lang="en-US" sz="2000" dirty="0" smtClean="0"/>
              <a:t>Note that when </a:t>
            </a:r>
            <a:r>
              <a:rPr lang="en-US" sz="2000" dirty="0"/>
              <a:t>we issue </a:t>
            </a:r>
            <a:r>
              <a:rPr lang="en-US" sz="2000" b="1" dirty="0">
                <a:latin typeface="Courier New" pitchFamily="49" charset="0"/>
                <a:cs typeface="Courier New" pitchFamily="49" charset="0"/>
              </a:rPr>
              <a:t>COMMIT</a:t>
            </a:r>
            <a:r>
              <a:rPr lang="en-US" sz="2000" dirty="0"/>
              <a:t> or </a:t>
            </a:r>
            <a:r>
              <a:rPr lang="en-US" sz="2000" b="1" dirty="0">
                <a:latin typeface="Courier New" pitchFamily="49" charset="0"/>
                <a:cs typeface="Courier New" pitchFamily="49" charset="0"/>
              </a:rPr>
              <a:t>ROLLBACK</a:t>
            </a:r>
            <a:r>
              <a:rPr lang="en-US" sz="2000" dirty="0"/>
              <a:t> in the previous example, all the statements that were issues before the last </a:t>
            </a:r>
            <a:r>
              <a:rPr lang="en-US" sz="2000" b="1" dirty="0">
                <a:latin typeface="Courier New" pitchFamily="49" charset="0"/>
                <a:cs typeface="Courier New" pitchFamily="49" charset="0"/>
              </a:rPr>
              <a:t>COMMIT</a:t>
            </a:r>
            <a:r>
              <a:rPr lang="en-US" sz="2000" dirty="0"/>
              <a:t> or </a:t>
            </a:r>
            <a:r>
              <a:rPr lang="en-US" sz="2000" b="1" dirty="0">
                <a:latin typeface="Courier New" pitchFamily="49" charset="0"/>
                <a:cs typeface="Courier New" pitchFamily="49" charset="0"/>
              </a:rPr>
              <a:t>ROLLBACK</a:t>
            </a:r>
            <a:r>
              <a:rPr lang="en-US" sz="2000" dirty="0"/>
              <a:t> become part of the </a:t>
            </a:r>
            <a:r>
              <a:rPr lang="en-US" sz="2000" dirty="0" smtClean="0"/>
              <a:t>transaction.</a:t>
            </a:r>
            <a:endParaRPr lang="en-US" sz="2000" dirty="0"/>
          </a:p>
          <a:p>
            <a:pPr marL="0" indent="0">
              <a:buNone/>
            </a:pPr>
            <a:r>
              <a:rPr lang="en-US" dirty="0" smtClean="0"/>
              <a:t>Syntax</a:t>
            </a:r>
            <a:r>
              <a:rPr lang="en-US" dirty="0"/>
              <a:t>:</a:t>
            </a:r>
          </a:p>
          <a:p>
            <a:pPr marL="0" lvl="0" indent="0">
              <a:lnSpc>
                <a:spcPct val="90000"/>
              </a:lnSpc>
              <a:buClr>
                <a:srgbClr val="000000"/>
              </a:buClr>
              <a:buNone/>
            </a:pPr>
            <a:r>
              <a:rPr lang="en-US" dirty="0"/>
              <a:t>	</a:t>
            </a:r>
            <a:r>
              <a:rPr lang="en-US" b="1" dirty="0" smtClean="0">
                <a:solidFill>
                  <a:schemeClr val="tx1"/>
                </a:solidFill>
                <a:latin typeface="Courier New" pitchFamily="49" charset="0"/>
                <a:cs typeface="Courier New" pitchFamily="49" charset="0"/>
              </a:rPr>
              <a:t>SAVEPOINT </a:t>
            </a:r>
            <a:r>
              <a:rPr lang="en-US" b="1" dirty="0" err="1" smtClean="0">
                <a:solidFill>
                  <a:schemeClr val="tx1"/>
                </a:solidFill>
                <a:latin typeface="Courier New" pitchFamily="49" charset="0"/>
                <a:cs typeface="Courier New" pitchFamily="49" charset="0"/>
              </a:rPr>
              <a:t>savepoint_name</a:t>
            </a:r>
            <a:r>
              <a:rPr lang="en-US" b="1" dirty="0" smtClean="0">
                <a:solidFill>
                  <a:schemeClr val="tx1"/>
                </a:solidFill>
                <a:latin typeface="Courier New" pitchFamily="49" charset="0"/>
                <a:cs typeface="Courier New" pitchFamily="49" charset="0"/>
              </a:rPr>
              <a:t>; </a:t>
            </a: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COMMIT/ROLLBACK TO </a:t>
            </a:r>
            <a:r>
              <a:rPr lang="en-US" b="1" dirty="0" err="1" smtClean="0">
                <a:solidFill>
                  <a:schemeClr val="tx1"/>
                </a:solidFill>
                <a:latin typeface="Courier New" pitchFamily="49" charset="0"/>
                <a:cs typeface="Courier New" pitchFamily="49" charset="0"/>
              </a:rPr>
              <a:t>savepoint_name</a:t>
            </a:r>
            <a:r>
              <a:rPr lang="en-US" b="1" dirty="0" smtClean="0">
                <a:solidFill>
                  <a:schemeClr val="tx1"/>
                </a:solidFill>
                <a:latin typeface="Courier New" pitchFamily="49" charset="0"/>
                <a:cs typeface="Courier New" pitchFamily="49" charset="0"/>
              </a:rPr>
              <a:t>;</a:t>
            </a:r>
            <a:endParaRPr lang="en-US" dirty="0"/>
          </a:p>
          <a:p>
            <a:r>
              <a:rPr lang="en-US" dirty="0" smtClean="0"/>
              <a:t>Used as a marker to identify the point up to which the transaction can be rolled back (from the last issued DML statement).</a:t>
            </a:r>
          </a:p>
          <a:p>
            <a:r>
              <a:rPr lang="en-US" dirty="0" smtClean="0"/>
              <a:t>In </a:t>
            </a:r>
            <a:r>
              <a:rPr lang="en-US" dirty="0"/>
              <a:t>other words, </a:t>
            </a:r>
            <a:r>
              <a:rPr lang="en-US" dirty="0" smtClean="0"/>
              <a:t>a transaction </a:t>
            </a:r>
            <a:r>
              <a:rPr lang="en-US" dirty="0"/>
              <a:t>begins implicitly with the first statement issued since the last </a:t>
            </a:r>
            <a:r>
              <a:rPr lang="en-US" b="1" dirty="0">
                <a:latin typeface="Courier New" pitchFamily="49" charset="0"/>
                <a:cs typeface="Courier New" pitchFamily="49" charset="0"/>
              </a:rPr>
              <a:t>COMMIT</a:t>
            </a:r>
            <a:r>
              <a:rPr lang="en-US" dirty="0"/>
              <a:t> or </a:t>
            </a:r>
            <a:r>
              <a:rPr lang="en-US" b="1" dirty="0">
                <a:latin typeface="Courier New" pitchFamily="49" charset="0"/>
                <a:cs typeface="Courier New" pitchFamily="49" charset="0"/>
              </a:rPr>
              <a:t>ROLLBACK</a:t>
            </a:r>
            <a:r>
              <a:rPr lang="en-US" dirty="0"/>
              <a:t> or continues after a </a:t>
            </a:r>
            <a:r>
              <a:rPr lang="en-US" b="1" dirty="0">
                <a:latin typeface="Courier New" pitchFamily="49" charset="0"/>
                <a:cs typeface="Courier New" pitchFamily="49" charset="0"/>
              </a:rPr>
              <a:t>ROLLBACK TO </a:t>
            </a:r>
            <a:r>
              <a:rPr lang="en-US" b="1" dirty="0" smtClean="0">
                <a:latin typeface="Courier New" pitchFamily="49" charset="0"/>
                <a:cs typeface="Courier New" pitchFamily="49" charset="0"/>
              </a:rPr>
              <a:t>SAVEPOINT.</a:t>
            </a:r>
          </a:p>
        </p:txBody>
      </p:sp>
      <p:sp>
        <p:nvSpPr>
          <p:cNvPr id="2" name="Slide Number Placeholder 1"/>
          <p:cNvSpPr>
            <a:spLocks noGrp="1"/>
          </p:cNvSpPr>
          <p:nvPr>
            <p:ph type="sldNum" sz="quarter" idx="10"/>
          </p:nvPr>
        </p:nvSpPr>
        <p:spPr/>
        <p:txBody>
          <a:bodyPr/>
          <a:lstStyle/>
          <a:p>
            <a:pPr>
              <a:defRPr/>
            </a:pPr>
            <a:fld id="{18CC025E-D8DE-43E5-B6D2-407F9B5E6ED4}" type="slidenum">
              <a:rPr lang="en-US" smtClean="0"/>
              <a:pPr>
                <a:defRPr/>
              </a:pPr>
              <a:t>44</a:t>
            </a:fld>
            <a:endParaRPr lang="en-US"/>
          </a:p>
        </p:txBody>
      </p:sp>
    </p:spTree>
    <p:extLst>
      <p:ext uri="{BB962C8B-B14F-4D97-AF65-F5344CB8AC3E}">
        <p14:creationId xmlns:p14="http://schemas.microsoft.com/office/powerpoint/2010/main" val="31632689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45</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31" y="304800"/>
            <a:ext cx="889770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32408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6" name="Slide Number Placeholder 5"/>
          <p:cNvSpPr>
            <a:spLocks noGrp="1"/>
          </p:cNvSpPr>
          <p:nvPr>
            <p:ph type="sldNum" sz="quarter" idx="10"/>
          </p:nvPr>
        </p:nvSpPr>
        <p:spPr/>
        <p:txBody>
          <a:bodyPr/>
          <a:lstStyle/>
          <a:p>
            <a:pPr>
              <a:defRPr/>
            </a:pPr>
            <a:fld id="{18CC025E-D8DE-43E5-B6D2-407F9B5E6ED4}" type="slidenum">
              <a:rPr lang="en-US" smtClean="0"/>
              <a:pPr>
                <a:defRPr/>
              </a:pPr>
              <a:t>46</a:t>
            </a:fld>
            <a:endParaRPr lang="en-US"/>
          </a:p>
        </p:txBody>
      </p:sp>
      <p:sp>
        <p:nvSpPr>
          <p:cNvPr id="9" name="Content Placeholder 8"/>
          <p:cNvSpPr>
            <a:spLocks noGrp="1"/>
          </p:cNvSpPr>
          <p:nvPr>
            <p:ph idx="1"/>
          </p:nvPr>
        </p:nvSpPr>
        <p:spPr>
          <a:xfrm>
            <a:off x="457200" y="1447800"/>
            <a:ext cx="8229600" cy="4525963"/>
          </a:xfrm>
        </p:spPr>
        <p:txBody>
          <a:bodyPr/>
          <a:lstStyle/>
          <a:p>
            <a:r>
              <a:rPr lang="en-US" dirty="0" smtClean="0"/>
              <a:t>Are DDL statements auto-commit? Find out.</a:t>
            </a: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Control Language</a:t>
            </a:r>
            <a:endParaRPr lang="en-US" dirty="0"/>
          </a:p>
        </p:txBody>
      </p:sp>
      <p:sp>
        <p:nvSpPr>
          <p:cNvPr id="3" name="Content Placeholder 2"/>
          <p:cNvSpPr>
            <a:spLocks noGrp="1"/>
          </p:cNvSpPr>
          <p:nvPr>
            <p:ph idx="1"/>
          </p:nvPr>
        </p:nvSpPr>
        <p:spPr>
          <a:xfrm>
            <a:off x="381000" y="990600"/>
            <a:ext cx="8305800" cy="5334000"/>
          </a:xfrm>
        </p:spPr>
        <p:txBody>
          <a:bodyPr/>
          <a:lstStyle/>
          <a:p>
            <a:r>
              <a:rPr lang="en-US" dirty="0" smtClean="0"/>
              <a:t>DCL statements are about giving user access to the database objects. </a:t>
            </a:r>
            <a:endParaRPr lang="en-US" dirty="0"/>
          </a:p>
          <a:p>
            <a:r>
              <a:rPr lang="en-US" dirty="0" smtClean="0"/>
              <a:t>It enforces security to the database.</a:t>
            </a:r>
          </a:p>
          <a:p>
            <a:r>
              <a:rPr lang="en-US" b="1" dirty="0" smtClean="0">
                <a:latin typeface="Courier New" pitchFamily="49" charset="0"/>
                <a:cs typeface="Courier New" pitchFamily="49" charset="0"/>
              </a:rPr>
              <a:t>GRANT </a:t>
            </a:r>
            <a:r>
              <a:rPr lang="en-US" dirty="0"/>
              <a:t>&amp;</a:t>
            </a:r>
            <a:r>
              <a:rPr lang="en-US" b="1" dirty="0" smtClean="0">
                <a:latin typeface="Courier New" pitchFamily="49" charset="0"/>
                <a:cs typeface="Courier New" pitchFamily="49" charset="0"/>
              </a:rPr>
              <a:t> REVOKE </a:t>
            </a:r>
            <a:r>
              <a:rPr lang="en-US" dirty="0" smtClean="0"/>
              <a:t>are the only statements that constitute DCL</a:t>
            </a:r>
            <a:r>
              <a:rPr lang="en-US" dirty="0"/>
              <a:t>.</a:t>
            </a:r>
          </a:p>
          <a:p>
            <a:r>
              <a:rPr lang="en-US" dirty="0" smtClean="0"/>
              <a:t>These privileges are given by the Database Administrator (DBA)</a:t>
            </a:r>
          </a:p>
          <a:p>
            <a:r>
              <a:rPr lang="en-US" dirty="0"/>
              <a:t>There are 2 types of Privileges</a:t>
            </a:r>
          </a:p>
          <a:p>
            <a:pPr marL="628650" lvl="1" indent="-228600">
              <a:buAutoNum type="arabicPeriod"/>
            </a:pPr>
            <a:r>
              <a:rPr lang="en-US" sz="2000" dirty="0"/>
              <a:t>System Privileges – This allows the user to Create, Alter and Drop the database objects</a:t>
            </a:r>
            <a:r>
              <a:rPr lang="en-US" sz="2000" dirty="0" smtClean="0"/>
              <a:t>. They </a:t>
            </a:r>
            <a:r>
              <a:rPr lang="en-US" sz="2000" dirty="0"/>
              <a:t>are fundamentally DDL operations permissions</a:t>
            </a:r>
          </a:p>
          <a:p>
            <a:pPr marL="628650" lvl="1" indent="-228600">
              <a:buAutoNum type="arabicPeriod"/>
            </a:pPr>
            <a:r>
              <a:rPr lang="en-US" sz="2000" dirty="0"/>
              <a:t>Object Privileges -  This allows the user to Select, Insert, Update or Delete database </a:t>
            </a:r>
            <a:r>
              <a:rPr lang="en-US" sz="2000" dirty="0" smtClean="0"/>
              <a:t>objects</a:t>
            </a:r>
            <a:r>
              <a:rPr lang="en-US" sz="2000" dirty="0"/>
              <a:t> </a:t>
            </a:r>
            <a:r>
              <a:rPr lang="en-US" sz="2000" dirty="0" smtClean="0"/>
              <a:t>i.e., </a:t>
            </a:r>
            <a:r>
              <a:rPr lang="en-US" sz="2000" dirty="0"/>
              <a:t>DML operation </a:t>
            </a:r>
            <a:r>
              <a:rPr lang="en-US" sz="2000" dirty="0" smtClean="0"/>
              <a:t>permissions</a:t>
            </a:r>
            <a:endParaRPr lang="en-US" dirty="0"/>
          </a:p>
          <a:p>
            <a:pPr lvl="1"/>
            <a:endParaRPr lang="en-US" sz="2000"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47</a:t>
            </a:fld>
            <a:endParaRPr lang="en-US"/>
          </a:p>
        </p:txBody>
      </p:sp>
    </p:spTree>
    <p:extLst>
      <p:ext uri="{BB962C8B-B14F-4D97-AF65-F5344CB8AC3E}">
        <p14:creationId xmlns:p14="http://schemas.microsoft.com/office/powerpoint/2010/main" val="35405137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privilege</a:t>
            </a:r>
          </a:p>
        </p:txBody>
      </p:sp>
      <p:sp>
        <p:nvSpPr>
          <p:cNvPr id="3" name="Content Placeholder 2"/>
          <p:cNvSpPr>
            <a:spLocks noGrp="1"/>
          </p:cNvSpPr>
          <p:nvPr>
            <p:ph idx="1"/>
          </p:nvPr>
        </p:nvSpPr>
        <p:spPr>
          <a:xfrm>
            <a:off x="381000" y="990600"/>
            <a:ext cx="8229600" cy="4525963"/>
          </a:xfrm>
        </p:spPr>
        <p:txBody>
          <a:bodyPr/>
          <a:lstStyle/>
          <a:p>
            <a:pPr marL="533400" indent="-533400"/>
            <a:r>
              <a:rPr lang="en-US" b="1" dirty="0">
                <a:solidFill>
                  <a:schemeClr val="tx1"/>
                </a:solidFill>
                <a:latin typeface="Courier New" pitchFamily="49" charset="0"/>
              </a:rPr>
              <a:t>GRANT system-privilege [,system-privilege,…] TO </a:t>
            </a:r>
            <a:r>
              <a:rPr lang="en-US" b="1" dirty="0" err="1">
                <a:solidFill>
                  <a:schemeClr val="tx1"/>
                </a:solidFill>
                <a:latin typeface="Courier New" pitchFamily="49" charset="0"/>
              </a:rPr>
              <a:t>username|rolename</a:t>
            </a:r>
            <a:r>
              <a:rPr lang="en-US" b="1" dirty="0">
                <a:solidFill>
                  <a:schemeClr val="tx1"/>
                </a:solidFill>
                <a:latin typeface="Courier New" pitchFamily="49" charset="0"/>
              </a:rPr>
              <a:t> [,</a:t>
            </a:r>
            <a:r>
              <a:rPr lang="en-US" b="1" dirty="0" err="1">
                <a:solidFill>
                  <a:schemeClr val="tx1"/>
                </a:solidFill>
                <a:latin typeface="Courier New" pitchFamily="49" charset="0"/>
              </a:rPr>
              <a:t>username|rolename</a:t>
            </a:r>
            <a:r>
              <a:rPr lang="en-US" b="1" dirty="0">
                <a:solidFill>
                  <a:schemeClr val="tx1"/>
                </a:solidFill>
                <a:latin typeface="Courier New" pitchFamily="49" charset="0"/>
              </a:rPr>
              <a:t>]|PUBLIC [WITH ADMIN OPTION];</a:t>
            </a:r>
          </a:p>
          <a:p>
            <a:pPr marL="533400" indent="-533400">
              <a:buNone/>
            </a:pPr>
            <a:r>
              <a:rPr lang="en-US" dirty="0"/>
              <a:t>System-privilege are:</a:t>
            </a:r>
          </a:p>
          <a:p>
            <a:pPr marL="533400" indent="-533400"/>
            <a:r>
              <a:rPr lang="en-US" b="1" dirty="0">
                <a:solidFill>
                  <a:schemeClr val="tx1"/>
                </a:solidFill>
                <a:latin typeface="Courier New" pitchFamily="49" charset="0"/>
              </a:rPr>
              <a:t>CREATE [ANY] TABLE/VIEW/INDEX/TRIGGER/PROCEDURE</a:t>
            </a:r>
          </a:p>
          <a:p>
            <a:pPr marL="533400" indent="-533400"/>
            <a:r>
              <a:rPr lang="en-US" b="1" dirty="0">
                <a:solidFill>
                  <a:schemeClr val="tx1"/>
                </a:solidFill>
                <a:latin typeface="Courier New" pitchFamily="49" charset="0"/>
              </a:rPr>
              <a:t>ALTER [ANY] TABLE/TRIGGER/PROCEDURE</a:t>
            </a:r>
          </a:p>
          <a:p>
            <a:pPr marL="533400" indent="-533400"/>
            <a:r>
              <a:rPr lang="en-US" b="1" dirty="0">
                <a:solidFill>
                  <a:schemeClr val="tx1"/>
                </a:solidFill>
                <a:latin typeface="Courier New" pitchFamily="49" charset="0"/>
              </a:rPr>
              <a:t>DROP [ANY] TABLE/VIEW/INDEX/TRIGGER/PROCEDURE</a:t>
            </a:r>
          </a:p>
          <a:p>
            <a:pPr marL="533400" indent="-533400"/>
            <a:r>
              <a:rPr lang="en-US" b="1" dirty="0">
                <a:solidFill>
                  <a:schemeClr val="tx1"/>
                </a:solidFill>
                <a:latin typeface="Courier New" pitchFamily="49" charset="0"/>
              </a:rPr>
              <a:t>SELECT/INSERT/UPDATE/ DELETE [ANY] TABLE</a:t>
            </a:r>
          </a:p>
          <a:p>
            <a:pPr marL="533400" indent="-533400"/>
            <a:r>
              <a:rPr lang="en-US" b="1" dirty="0">
                <a:solidFill>
                  <a:schemeClr val="tx1"/>
                </a:solidFill>
                <a:latin typeface="Courier New" pitchFamily="49" charset="0"/>
              </a:rPr>
              <a:t>CREATE SESSION</a:t>
            </a:r>
          </a:p>
          <a:p>
            <a:pPr marL="533400" indent="-533400"/>
            <a:r>
              <a:rPr lang="en-US" b="1" dirty="0">
                <a:solidFill>
                  <a:schemeClr val="tx1"/>
                </a:solidFill>
                <a:latin typeface="Courier New" pitchFamily="49" charset="0"/>
              </a:rPr>
              <a:t>EXECUTE ANY PROCEDURE</a:t>
            </a:r>
            <a:endParaRPr lang="en-US" dirty="0">
              <a:solidFill>
                <a:schemeClr val="tx1"/>
              </a:solidFill>
              <a:latin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48</a:t>
            </a:fld>
            <a:endParaRPr lang="en-US"/>
          </a:p>
        </p:txBody>
      </p:sp>
    </p:spTree>
    <p:extLst>
      <p:ext uri="{BB962C8B-B14F-4D97-AF65-F5344CB8AC3E}">
        <p14:creationId xmlns:p14="http://schemas.microsoft.com/office/powerpoint/2010/main" val="41703322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14400" y="228600"/>
            <a:ext cx="7772400" cy="533400"/>
          </a:xfrm>
        </p:spPr>
        <p:txBody>
          <a:bodyPr/>
          <a:lstStyle/>
          <a:p>
            <a:r>
              <a:rPr lang="en-US" smtClean="0"/>
              <a:t>Examples</a:t>
            </a:r>
          </a:p>
        </p:txBody>
      </p:sp>
      <p:sp>
        <p:nvSpPr>
          <p:cNvPr id="11267" name="Rectangle 3"/>
          <p:cNvSpPr>
            <a:spLocks noGrp="1" noChangeArrowheads="1"/>
          </p:cNvSpPr>
          <p:nvPr>
            <p:ph type="body" idx="1"/>
          </p:nvPr>
        </p:nvSpPr>
        <p:spPr>
          <a:xfrm>
            <a:off x="381000" y="990600"/>
            <a:ext cx="8229600" cy="5334000"/>
          </a:xfrm>
        </p:spPr>
        <p:txBody>
          <a:bodyPr/>
          <a:lstStyle/>
          <a:p>
            <a:r>
              <a:rPr lang="en-US" dirty="0" smtClean="0"/>
              <a:t>Let us say that there is a user called </a:t>
            </a:r>
            <a:r>
              <a:rPr lang="en-US" dirty="0" err="1" smtClean="0"/>
              <a:t>mary</a:t>
            </a:r>
            <a:endParaRPr lang="en-US" dirty="0" smtClean="0"/>
          </a:p>
          <a:p>
            <a:r>
              <a:rPr lang="en-US" dirty="0" smtClean="0"/>
              <a:t>DBA can grant privilege to </a:t>
            </a:r>
            <a:r>
              <a:rPr lang="en-US" dirty="0" err="1" smtClean="0"/>
              <a:t>mary</a:t>
            </a:r>
            <a:r>
              <a:rPr lang="en-US" dirty="0" smtClean="0"/>
              <a:t> to connect to Oracle database.</a:t>
            </a:r>
          </a:p>
          <a:p>
            <a:pPr lvl="1">
              <a:buFont typeface="Wingdings" pitchFamily="2" charset="2"/>
              <a:buNone/>
            </a:pPr>
            <a:r>
              <a:rPr lang="en-US" sz="2000" b="1" dirty="0" smtClean="0">
                <a:solidFill>
                  <a:schemeClr val="tx1"/>
                </a:solidFill>
                <a:latin typeface="Courier New" pitchFamily="49" charset="0"/>
              </a:rPr>
              <a:t>SQL&gt; GRANT CREATE SESSION TO </a:t>
            </a:r>
            <a:r>
              <a:rPr lang="en-US" sz="2000" b="1" dirty="0" err="1" smtClean="0">
                <a:solidFill>
                  <a:schemeClr val="tx1"/>
                </a:solidFill>
                <a:latin typeface="Courier New" pitchFamily="49" charset="0"/>
              </a:rPr>
              <a:t>mary</a:t>
            </a:r>
            <a:endParaRPr lang="en-US" sz="2000" b="1" dirty="0" smtClean="0">
              <a:solidFill>
                <a:schemeClr val="tx1"/>
              </a:solidFill>
              <a:latin typeface="Courier New" pitchFamily="49" charset="0"/>
            </a:endParaRPr>
          </a:p>
          <a:p>
            <a:pPr lvl="1">
              <a:buFont typeface="Wingdings" pitchFamily="2" charset="2"/>
              <a:buNone/>
            </a:pPr>
            <a:r>
              <a:rPr lang="en-US" sz="2000" b="1" dirty="0" smtClean="0">
                <a:solidFill>
                  <a:schemeClr val="tx1"/>
                </a:solidFill>
                <a:latin typeface="Courier New" pitchFamily="49" charset="0"/>
              </a:rPr>
              <a:t>Grant succeeded.</a:t>
            </a:r>
          </a:p>
          <a:p>
            <a:r>
              <a:rPr lang="en-US" dirty="0" smtClean="0"/>
              <a:t>Connect to </a:t>
            </a:r>
            <a:r>
              <a:rPr lang="en-US" dirty="0" err="1" smtClean="0"/>
              <a:t>mary</a:t>
            </a:r>
            <a:r>
              <a:rPr lang="en-US" dirty="0" smtClean="0"/>
              <a:t> and try to access student table.</a:t>
            </a:r>
          </a:p>
          <a:p>
            <a:pPr lvl="1">
              <a:buFont typeface="Wingdings" pitchFamily="2" charset="2"/>
              <a:buNone/>
            </a:pPr>
            <a:r>
              <a:rPr lang="en-US" sz="2000" b="1" dirty="0" smtClean="0">
                <a:solidFill>
                  <a:schemeClr val="tx1"/>
                </a:solidFill>
                <a:latin typeface="Courier New" pitchFamily="49" charset="0"/>
              </a:rPr>
              <a:t>SQL&gt; CONNECT </a:t>
            </a:r>
            <a:r>
              <a:rPr lang="en-US" sz="2000" b="1" dirty="0" err="1" smtClean="0">
                <a:solidFill>
                  <a:schemeClr val="tx1"/>
                </a:solidFill>
                <a:latin typeface="Courier New" pitchFamily="49" charset="0"/>
              </a:rPr>
              <a:t>mary</a:t>
            </a:r>
            <a:r>
              <a:rPr lang="en-US" sz="2000" b="1" dirty="0" smtClean="0">
                <a:solidFill>
                  <a:schemeClr val="tx1"/>
                </a:solidFill>
                <a:latin typeface="Courier New" pitchFamily="49" charset="0"/>
              </a:rPr>
              <a:t>/</a:t>
            </a:r>
            <a:r>
              <a:rPr lang="en-US" sz="2000" b="1" dirty="0" err="1" smtClean="0">
                <a:solidFill>
                  <a:schemeClr val="tx1"/>
                </a:solidFill>
                <a:latin typeface="Courier New" pitchFamily="49" charset="0"/>
              </a:rPr>
              <a:t>mary</a:t>
            </a:r>
            <a:endParaRPr lang="en-US" sz="2000" b="1" dirty="0" smtClean="0">
              <a:solidFill>
                <a:schemeClr val="tx1"/>
              </a:solidFill>
              <a:latin typeface="Courier New" pitchFamily="49" charset="0"/>
            </a:endParaRPr>
          </a:p>
          <a:p>
            <a:pPr lvl="1">
              <a:buFont typeface="Wingdings" pitchFamily="2" charset="2"/>
              <a:buNone/>
            </a:pPr>
            <a:r>
              <a:rPr lang="en-US" sz="2000" b="1" dirty="0" smtClean="0">
                <a:solidFill>
                  <a:schemeClr val="tx1"/>
                </a:solidFill>
                <a:latin typeface="Courier New" pitchFamily="49" charset="0"/>
              </a:rPr>
              <a:t>Connected.</a:t>
            </a:r>
          </a:p>
          <a:p>
            <a:pPr lvl="1">
              <a:buFont typeface="Wingdings" pitchFamily="2" charset="2"/>
              <a:buNone/>
            </a:pPr>
            <a:r>
              <a:rPr lang="en-US" sz="2000" b="1" dirty="0" smtClean="0">
                <a:solidFill>
                  <a:schemeClr val="tx1"/>
                </a:solidFill>
                <a:latin typeface="Courier New" pitchFamily="49" charset="0"/>
              </a:rPr>
              <a:t>SQL&gt; select * from </a:t>
            </a:r>
            <a:r>
              <a:rPr lang="en-US" sz="2000" b="1" dirty="0" err="1" smtClean="0">
                <a:solidFill>
                  <a:schemeClr val="tx1"/>
                </a:solidFill>
                <a:latin typeface="Courier New" pitchFamily="49" charset="0"/>
              </a:rPr>
              <a:t>system.student</a:t>
            </a:r>
            <a:r>
              <a:rPr lang="en-US" sz="2000" b="1" dirty="0" smtClean="0">
                <a:solidFill>
                  <a:schemeClr val="tx1"/>
                </a:solidFill>
                <a:latin typeface="Courier New" pitchFamily="49" charset="0"/>
              </a:rPr>
              <a:t>;</a:t>
            </a:r>
          </a:p>
          <a:p>
            <a:pPr lvl="1">
              <a:buFont typeface="Wingdings" pitchFamily="2" charset="2"/>
              <a:buNone/>
            </a:pPr>
            <a:r>
              <a:rPr lang="en-US" sz="2000" b="1" dirty="0" smtClean="0">
                <a:solidFill>
                  <a:schemeClr val="tx1"/>
                </a:solidFill>
                <a:latin typeface="Courier New" pitchFamily="49" charset="0"/>
              </a:rPr>
              <a:t>…</a:t>
            </a:r>
          </a:p>
          <a:p>
            <a:pPr lvl="1">
              <a:buFont typeface="Wingdings" pitchFamily="2" charset="2"/>
              <a:buNone/>
            </a:pPr>
            <a:r>
              <a:rPr lang="en-US" sz="2000" b="1" dirty="0" smtClean="0">
                <a:solidFill>
                  <a:schemeClr val="tx1"/>
                </a:solidFill>
                <a:latin typeface="Courier New" pitchFamily="49" charset="0"/>
              </a:rPr>
              <a:t>ERROR at line 1:</a:t>
            </a:r>
          </a:p>
          <a:p>
            <a:pPr lvl="1">
              <a:buFont typeface="Wingdings" pitchFamily="2" charset="2"/>
              <a:buNone/>
            </a:pPr>
            <a:r>
              <a:rPr lang="en-US" sz="2000" b="1" dirty="0" smtClean="0">
                <a:solidFill>
                  <a:schemeClr val="tx1"/>
                </a:solidFill>
                <a:latin typeface="Courier New" pitchFamily="49" charset="0"/>
              </a:rPr>
              <a:t>ORA-00942: table or view does not exist</a:t>
            </a:r>
          </a:p>
        </p:txBody>
      </p:sp>
      <p:sp>
        <p:nvSpPr>
          <p:cNvPr id="11272" name="Text Box 13"/>
          <p:cNvSpPr txBox="1">
            <a:spLocks noChangeArrowheads="1"/>
          </p:cNvSpPr>
          <p:nvPr/>
        </p:nvSpPr>
        <p:spPr bwMode="auto">
          <a:xfrm>
            <a:off x="4571999" y="5441952"/>
            <a:ext cx="30267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smtClean="0">
                <a:solidFill>
                  <a:schemeClr val="accent2"/>
                </a:solidFill>
                <a:latin typeface="Tahoma" pitchFamily="34" charset="0"/>
              </a:rPr>
              <a:t>But cannot access any table</a:t>
            </a:r>
            <a:endParaRPr lang="en-IN" dirty="0">
              <a:solidFill>
                <a:schemeClr val="accent2"/>
              </a:solidFill>
              <a:latin typeface="Tahoma" pitchFamily="34" charset="0"/>
            </a:endParaRPr>
          </a:p>
        </p:txBody>
      </p:sp>
      <p:sp>
        <p:nvSpPr>
          <p:cNvPr id="11273" name="Line 14"/>
          <p:cNvSpPr>
            <a:spLocks noChangeShapeType="1"/>
          </p:cNvSpPr>
          <p:nvPr/>
        </p:nvSpPr>
        <p:spPr bwMode="auto">
          <a:xfrm>
            <a:off x="3487738" y="5653995"/>
            <a:ext cx="93186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2391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me why?</a:t>
            </a:r>
            <a:endParaRPr lang="en-US" dirty="0"/>
          </a:p>
        </p:txBody>
      </p:sp>
      <p:sp>
        <p:nvSpPr>
          <p:cNvPr id="3" name="Content Placeholder 2"/>
          <p:cNvSpPr>
            <a:spLocks noGrp="1"/>
          </p:cNvSpPr>
          <p:nvPr>
            <p:ph idx="1"/>
          </p:nvPr>
        </p:nvSpPr>
        <p:spPr>
          <a:xfrm>
            <a:off x="457200" y="1600201"/>
            <a:ext cx="8229600" cy="457200"/>
          </a:xfrm>
        </p:spPr>
        <p:txBody>
          <a:bodyPr/>
          <a:lstStyle/>
          <a:p>
            <a:r>
              <a:rPr lang="en-US" dirty="0" smtClean="0"/>
              <a:t>Why is table name restricted to only 30 characters?</a:t>
            </a:r>
            <a:endParaRPr lang="en-US" dirty="0"/>
          </a:p>
        </p:txBody>
      </p:sp>
      <p:sp>
        <p:nvSpPr>
          <p:cNvPr id="5" name="Content Placeholder 2"/>
          <p:cNvSpPr txBox="1">
            <a:spLocks/>
          </p:cNvSpPr>
          <p:nvPr/>
        </p:nvSpPr>
        <p:spPr bwMode="auto">
          <a:xfrm>
            <a:off x="606972" y="349469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1" fontAlgn="base" hangingPunct="1">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eaLnBrk="1" fontAlgn="base" hangingPunct="1">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smtClean="0"/>
              <a:t>Oracle stores all these named structures in the data dictionary.</a:t>
            </a:r>
          </a:p>
          <a:p>
            <a:r>
              <a:rPr lang="en-US" dirty="0" smtClean="0"/>
              <a:t>And the data dictionary has the size restricted to 30 </a:t>
            </a:r>
            <a:r>
              <a:rPr lang="en-US" dirty="0"/>
              <a:t>characters</a:t>
            </a:r>
          </a:p>
        </p:txBody>
      </p:sp>
      <p:sp>
        <p:nvSpPr>
          <p:cNvPr id="6" name="Slide Number Placeholder 5"/>
          <p:cNvSpPr>
            <a:spLocks noGrp="1"/>
          </p:cNvSpPr>
          <p:nvPr>
            <p:ph type="sldNum" sz="quarter" idx="10"/>
          </p:nvPr>
        </p:nvSpPr>
        <p:spPr/>
        <p:txBody>
          <a:bodyPr/>
          <a:lstStyle/>
          <a:p>
            <a:pPr>
              <a:defRPr/>
            </a:pPr>
            <a:fld id="{18CC025E-D8DE-43E5-B6D2-407F9B5E6ED4}" type="slidenum">
              <a:rPr lang="en-US" smtClean="0"/>
              <a:pPr>
                <a:defRPr/>
              </a:pPr>
              <a:t>5</a:t>
            </a:fld>
            <a:endParaRPr lang="en-US"/>
          </a:p>
        </p:txBody>
      </p:sp>
    </p:spTree>
    <p:extLst>
      <p:ext uri="{BB962C8B-B14F-4D97-AF65-F5344CB8AC3E}">
        <p14:creationId xmlns:p14="http://schemas.microsoft.com/office/powerpoint/2010/main" val="21550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a:t>
            </a:r>
            <a:r>
              <a:rPr lang="en-US" dirty="0" smtClean="0">
                <a:latin typeface="Courier New" pitchFamily="49" charset="0"/>
                <a:cs typeface="Courier New" pitchFamily="49" charset="0"/>
              </a:rPr>
              <a:t> </a:t>
            </a:r>
            <a:r>
              <a:rPr lang="en-US" dirty="0" smtClean="0"/>
              <a:t>privilege</a:t>
            </a:r>
            <a:endParaRPr lang="en-US" dirty="0"/>
          </a:p>
        </p:txBody>
      </p:sp>
      <p:sp>
        <p:nvSpPr>
          <p:cNvPr id="3" name="Content Placeholder 2"/>
          <p:cNvSpPr>
            <a:spLocks noGrp="1"/>
          </p:cNvSpPr>
          <p:nvPr>
            <p:ph idx="1"/>
          </p:nvPr>
        </p:nvSpPr>
        <p:spPr>
          <a:xfrm>
            <a:off x="457200" y="1143000"/>
            <a:ext cx="8229600" cy="5334000"/>
          </a:xfrm>
        </p:spPr>
        <p:txBody>
          <a:bodyPr/>
          <a:lstStyle/>
          <a:p>
            <a:pPr marL="533400" indent="-533400"/>
            <a:r>
              <a:rPr lang="en-US" b="1" dirty="0">
                <a:solidFill>
                  <a:schemeClr val="tx1"/>
                </a:solidFill>
                <a:latin typeface="Courier New" pitchFamily="49" charset="0"/>
              </a:rPr>
              <a:t>GRANT </a:t>
            </a:r>
            <a:r>
              <a:rPr lang="en-US" b="1" dirty="0" err="1">
                <a:solidFill>
                  <a:schemeClr val="tx1"/>
                </a:solidFill>
                <a:latin typeface="Courier New" pitchFamily="49" charset="0"/>
              </a:rPr>
              <a:t>object-privilege|ALL</a:t>
            </a:r>
            <a:r>
              <a:rPr lang="en-US" b="1" dirty="0">
                <a:solidFill>
                  <a:schemeClr val="tx1"/>
                </a:solidFill>
                <a:latin typeface="Courier New" pitchFamily="49" charset="0"/>
              </a:rPr>
              <a:t> [, (</a:t>
            </a:r>
            <a:r>
              <a:rPr lang="en-US" b="1" dirty="0" err="1">
                <a:solidFill>
                  <a:schemeClr val="tx1"/>
                </a:solidFill>
                <a:latin typeface="Courier New" pitchFamily="49" charset="0"/>
              </a:rPr>
              <a:t>columnname</a:t>
            </a:r>
            <a:r>
              <a:rPr lang="en-US" b="1" dirty="0">
                <a:solidFill>
                  <a:schemeClr val="tx1"/>
                </a:solidFill>
                <a:latin typeface="Courier New" pitchFamily="49" charset="0"/>
              </a:rPr>
              <a:t>), object-privilege (</a:t>
            </a:r>
            <a:r>
              <a:rPr lang="en-US" b="1" dirty="0" err="1">
                <a:solidFill>
                  <a:schemeClr val="tx1"/>
                </a:solidFill>
                <a:latin typeface="Courier New" pitchFamily="49" charset="0"/>
              </a:rPr>
              <a:t>columnname</a:t>
            </a:r>
            <a:r>
              <a:rPr lang="en-US" b="1" dirty="0">
                <a:solidFill>
                  <a:schemeClr val="tx1"/>
                </a:solidFill>
                <a:latin typeface="Courier New" pitchFamily="49" charset="0"/>
              </a:rPr>
              <a:t>)] ON </a:t>
            </a:r>
            <a:r>
              <a:rPr lang="en-US" b="1" dirty="0" err="1">
                <a:solidFill>
                  <a:schemeClr val="tx1"/>
                </a:solidFill>
                <a:latin typeface="Courier New" pitchFamily="49" charset="0"/>
              </a:rPr>
              <a:t>objectname</a:t>
            </a:r>
            <a:r>
              <a:rPr lang="en-US" b="1" dirty="0">
                <a:solidFill>
                  <a:schemeClr val="tx1"/>
                </a:solidFill>
                <a:latin typeface="Courier New" pitchFamily="49" charset="0"/>
              </a:rPr>
              <a:t> TO </a:t>
            </a:r>
            <a:r>
              <a:rPr lang="en-US" b="1" dirty="0" err="1">
                <a:solidFill>
                  <a:schemeClr val="tx1"/>
                </a:solidFill>
                <a:latin typeface="Courier New" pitchFamily="49" charset="0"/>
              </a:rPr>
              <a:t>user-name|rolename</a:t>
            </a:r>
            <a:r>
              <a:rPr lang="en-US" b="1" dirty="0">
                <a:solidFill>
                  <a:schemeClr val="tx1"/>
                </a:solidFill>
                <a:latin typeface="Courier New" pitchFamily="49" charset="0"/>
              </a:rPr>
              <a:t> [,</a:t>
            </a:r>
            <a:r>
              <a:rPr lang="en-US" b="1" dirty="0" err="1">
                <a:solidFill>
                  <a:schemeClr val="tx1"/>
                </a:solidFill>
                <a:latin typeface="Courier New" pitchFamily="49" charset="0"/>
              </a:rPr>
              <a:t>user-name|rolename</a:t>
            </a:r>
            <a:r>
              <a:rPr lang="en-US" b="1" dirty="0">
                <a:solidFill>
                  <a:schemeClr val="tx1"/>
                </a:solidFill>
                <a:latin typeface="Courier New" pitchFamily="49" charset="0"/>
              </a:rPr>
              <a:t>] |PUBLIC [WITH GRANT OPTION];</a:t>
            </a:r>
          </a:p>
          <a:p>
            <a:pPr marL="533400" indent="-533400"/>
            <a:r>
              <a:rPr lang="en-US" dirty="0" smtClean="0"/>
              <a:t>Object name </a:t>
            </a:r>
            <a:r>
              <a:rPr lang="en-US" dirty="0"/>
              <a:t>are table name, view name, procedure or function name</a:t>
            </a:r>
          </a:p>
          <a:p>
            <a:pPr marL="533400" indent="-533400">
              <a:buFontTx/>
              <a:buNone/>
            </a:pPr>
            <a:r>
              <a:rPr lang="en-US" dirty="0"/>
              <a:t>Object-privilege are:</a:t>
            </a:r>
            <a:r>
              <a:rPr lang="en-US" b="1" dirty="0">
                <a:latin typeface="Courier New" pitchFamily="49" charset="0"/>
              </a:rPr>
              <a:t> </a:t>
            </a:r>
          </a:p>
          <a:p>
            <a:pPr marL="533400" indent="-533400">
              <a:buFont typeface="Wingdings" pitchFamily="2" charset="2"/>
              <a:buAutoNum type="arabicPeriod"/>
            </a:pPr>
            <a:r>
              <a:rPr lang="en-US" b="1" dirty="0">
                <a:solidFill>
                  <a:schemeClr val="tx1"/>
                </a:solidFill>
                <a:latin typeface="Courier New" pitchFamily="49" charset="0"/>
              </a:rPr>
              <a:t>INSERT,SELECT, UPDATE, DELETE, </a:t>
            </a:r>
            <a:r>
              <a:rPr lang="en-US" dirty="0"/>
              <a:t>for tables and views.</a:t>
            </a:r>
          </a:p>
          <a:p>
            <a:pPr marL="533400" indent="-533400">
              <a:buFont typeface="Wingdings" pitchFamily="2" charset="2"/>
              <a:buAutoNum type="arabicPeriod"/>
            </a:pPr>
            <a:r>
              <a:rPr lang="en-US" b="1" dirty="0">
                <a:solidFill>
                  <a:schemeClr val="tx1"/>
                </a:solidFill>
                <a:latin typeface="Courier New" pitchFamily="49" charset="0"/>
              </a:rPr>
              <a:t>ALTER,INDEX,REFERENCES </a:t>
            </a:r>
            <a:r>
              <a:rPr lang="en-US" dirty="0"/>
              <a:t>for </a:t>
            </a:r>
            <a:r>
              <a:rPr lang="en-US" dirty="0" err="1" smtClean="0"/>
              <a:t>tables</a:t>
            </a:r>
            <a:r>
              <a:rPr lang="en-US" b="1" dirty="0" err="1" smtClean="0">
                <a:solidFill>
                  <a:schemeClr val="tx1"/>
                </a:solidFill>
                <a:latin typeface="Courier New" pitchFamily="49" charset="0"/>
              </a:rPr>
              <a:t>,</a:t>
            </a:r>
            <a:r>
              <a:rPr lang="en-US" dirty="0" err="1" smtClean="0"/>
              <a:t>column</a:t>
            </a:r>
            <a:r>
              <a:rPr lang="en-US" dirty="0" smtClean="0"/>
              <a:t> name</a:t>
            </a:r>
            <a:endParaRPr lang="en-US" dirty="0"/>
          </a:p>
          <a:p>
            <a:pPr marL="533400" indent="-533400">
              <a:buFont typeface="Wingdings" pitchFamily="2" charset="2"/>
              <a:buAutoNum type="arabicPeriod"/>
            </a:pPr>
            <a:r>
              <a:rPr lang="en-US" b="1" dirty="0">
                <a:solidFill>
                  <a:schemeClr val="tx1"/>
                </a:solidFill>
                <a:latin typeface="Courier New" pitchFamily="49" charset="0"/>
              </a:rPr>
              <a:t>EXECUTE </a:t>
            </a:r>
            <a:r>
              <a:rPr lang="en-US" dirty="0"/>
              <a:t>for procedures and functions</a:t>
            </a:r>
          </a:p>
          <a:p>
            <a:pPr marL="457200" lvl="1" indent="0">
              <a:buNone/>
            </a:pPr>
            <a:endParaRPr lang="en-US" sz="2000"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50</a:t>
            </a:fld>
            <a:endParaRPr lang="en-US"/>
          </a:p>
        </p:txBody>
      </p:sp>
    </p:spTree>
    <p:extLst>
      <p:ext uri="{BB962C8B-B14F-4D97-AF65-F5344CB8AC3E}">
        <p14:creationId xmlns:p14="http://schemas.microsoft.com/office/powerpoint/2010/main" val="42637979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 y="152400"/>
            <a:ext cx="7772400" cy="685800"/>
          </a:xfrm>
        </p:spPr>
        <p:txBody>
          <a:bodyPr/>
          <a:lstStyle/>
          <a:p>
            <a:r>
              <a:rPr lang="en-US" dirty="0" smtClean="0"/>
              <a:t>Example</a:t>
            </a:r>
            <a:endParaRPr lang="en-US" dirty="0"/>
          </a:p>
        </p:txBody>
      </p:sp>
      <p:sp>
        <p:nvSpPr>
          <p:cNvPr id="12291" name="Rectangle 3"/>
          <p:cNvSpPr>
            <a:spLocks noGrp="1" noChangeArrowheads="1"/>
          </p:cNvSpPr>
          <p:nvPr>
            <p:ph type="body" idx="1"/>
          </p:nvPr>
        </p:nvSpPr>
        <p:spPr>
          <a:xfrm>
            <a:off x="381000" y="1066800"/>
            <a:ext cx="8382000" cy="5105400"/>
          </a:xfrm>
        </p:spPr>
        <p:txBody>
          <a:bodyPr/>
          <a:lstStyle/>
          <a:p>
            <a:r>
              <a:rPr lang="en-US" dirty="0" smtClean="0"/>
              <a:t>Grant </a:t>
            </a:r>
            <a:r>
              <a:rPr lang="en-US" b="1" dirty="0" smtClean="0">
                <a:latin typeface="Courier New" pitchFamily="49" charset="0"/>
                <a:cs typeface="Courier New" pitchFamily="49" charset="0"/>
              </a:rPr>
              <a:t>SELECT</a:t>
            </a:r>
            <a:r>
              <a:rPr lang="en-US" dirty="0" smtClean="0"/>
              <a:t> privilege on Student table to </a:t>
            </a:r>
            <a:r>
              <a:rPr lang="en-US" dirty="0" err="1" smtClean="0"/>
              <a:t>mary</a:t>
            </a:r>
            <a:r>
              <a:rPr lang="en-US" dirty="0" smtClean="0"/>
              <a:t>.</a:t>
            </a:r>
          </a:p>
          <a:p>
            <a:pPr>
              <a:buFontTx/>
              <a:buNone/>
            </a:pPr>
            <a:r>
              <a:rPr lang="en-US" dirty="0" smtClean="0"/>
              <a:t>	</a:t>
            </a:r>
            <a:r>
              <a:rPr lang="en-US" b="1" dirty="0" smtClean="0">
                <a:solidFill>
                  <a:schemeClr val="tx1"/>
                </a:solidFill>
                <a:latin typeface="Courier New" pitchFamily="49" charset="0"/>
              </a:rPr>
              <a:t>GRANT SELECT ON student TO </a:t>
            </a:r>
            <a:r>
              <a:rPr lang="en-US" b="1" dirty="0" err="1" smtClean="0">
                <a:solidFill>
                  <a:schemeClr val="tx1"/>
                </a:solidFill>
                <a:latin typeface="Courier New" pitchFamily="49" charset="0"/>
              </a:rPr>
              <a:t>mary</a:t>
            </a:r>
            <a:r>
              <a:rPr lang="en-US" b="1" dirty="0" smtClean="0">
                <a:solidFill>
                  <a:schemeClr val="tx1"/>
                </a:solidFill>
                <a:latin typeface="Courier New" pitchFamily="49" charset="0"/>
              </a:rPr>
              <a:t>;</a:t>
            </a:r>
          </a:p>
          <a:p>
            <a:r>
              <a:rPr lang="en-US" dirty="0" smtClean="0"/>
              <a:t>Connect to </a:t>
            </a:r>
            <a:r>
              <a:rPr lang="en-US" dirty="0" err="1" smtClean="0"/>
              <a:t>mary</a:t>
            </a:r>
            <a:r>
              <a:rPr lang="en-US" dirty="0" smtClean="0"/>
              <a:t> and try to access Student table.</a:t>
            </a:r>
          </a:p>
          <a:p>
            <a:pPr lvl="1">
              <a:buFontTx/>
              <a:buNone/>
            </a:pPr>
            <a:r>
              <a:rPr lang="en-US" sz="2000" b="1" dirty="0" smtClean="0">
                <a:solidFill>
                  <a:schemeClr val="tx1"/>
                </a:solidFill>
                <a:latin typeface="Courier New" pitchFamily="49" charset="0"/>
              </a:rPr>
              <a:t>SQL&gt; CONNECT </a:t>
            </a:r>
            <a:r>
              <a:rPr lang="en-US" sz="2000" b="1" dirty="0" err="1" smtClean="0">
                <a:solidFill>
                  <a:schemeClr val="tx1"/>
                </a:solidFill>
                <a:latin typeface="Courier New" pitchFamily="49" charset="0"/>
              </a:rPr>
              <a:t>mary</a:t>
            </a:r>
            <a:r>
              <a:rPr lang="en-US" sz="2000" b="1" dirty="0" smtClean="0">
                <a:solidFill>
                  <a:schemeClr val="tx1"/>
                </a:solidFill>
                <a:latin typeface="Courier New" pitchFamily="49" charset="0"/>
              </a:rPr>
              <a:t>/</a:t>
            </a:r>
            <a:r>
              <a:rPr lang="en-US" sz="2000" b="1" dirty="0" err="1" smtClean="0">
                <a:solidFill>
                  <a:schemeClr val="tx1"/>
                </a:solidFill>
                <a:latin typeface="Courier New" pitchFamily="49" charset="0"/>
              </a:rPr>
              <a:t>mary</a:t>
            </a:r>
            <a:endParaRPr lang="en-US" sz="2000" b="1" dirty="0" smtClean="0">
              <a:solidFill>
                <a:schemeClr val="tx1"/>
              </a:solidFill>
              <a:latin typeface="Courier New" pitchFamily="49" charset="0"/>
            </a:endParaRPr>
          </a:p>
          <a:p>
            <a:pPr lvl="1">
              <a:buFontTx/>
              <a:buNone/>
            </a:pPr>
            <a:r>
              <a:rPr lang="en-US" sz="2000" b="1" dirty="0" smtClean="0">
                <a:solidFill>
                  <a:schemeClr val="tx1"/>
                </a:solidFill>
                <a:latin typeface="Courier New" pitchFamily="49" charset="0"/>
              </a:rPr>
              <a:t>Connected.</a:t>
            </a:r>
          </a:p>
          <a:p>
            <a:pPr lvl="1">
              <a:buFontTx/>
              <a:buNone/>
            </a:pPr>
            <a:r>
              <a:rPr lang="en-US" sz="2000" b="1" dirty="0" smtClean="0">
                <a:solidFill>
                  <a:schemeClr val="tx1"/>
                </a:solidFill>
                <a:latin typeface="Courier New" pitchFamily="49" charset="0"/>
              </a:rPr>
              <a:t>SQL&gt; select * from </a:t>
            </a:r>
            <a:r>
              <a:rPr lang="en-US" sz="2000" b="1" dirty="0" err="1" smtClean="0">
                <a:solidFill>
                  <a:schemeClr val="tx1"/>
                </a:solidFill>
                <a:latin typeface="Courier New" pitchFamily="49" charset="0"/>
              </a:rPr>
              <a:t>system.student</a:t>
            </a:r>
            <a:r>
              <a:rPr lang="en-US" sz="2000" b="1" dirty="0" smtClean="0">
                <a:solidFill>
                  <a:schemeClr val="tx1"/>
                </a:solidFill>
                <a:latin typeface="Courier New" pitchFamily="49" charset="0"/>
              </a:rPr>
              <a:t>;</a:t>
            </a:r>
          </a:p>
          <a:p>
            <a:pPr lvl="1">
              <a:buFontTx/>
              <a:buNone/>
            </a:pPr>
            <a:r>
              <a:rPr lang="en-US" sz="2000" b="1" dirty="0" smtClean="0">
                <a:solidFill>
                  <a:schemeClr val="tx1"/>
                </a:solidFill>
                <a:latin typeface="Courier New" pitchFamily="49" charset="0"/>
              </a:rPr>
              <a:t>List of students displayed</a:t>
            </a:r>
          </a:p>
          <a:p>
            <a:r>
              <a:rPr lang="en-US" dirty="0" smtClean="0"/>
              <a:t>Grant execute privilege to </a:t>
            </a:r>
            <a:r>
              <a:rPr lang="en-US" dirty="0" err="1" smtClean="0"/>
              <a:t>mary</a:t>
            </a:r>
            <a:r>
              <a:rPr lang="en-US" dirty="0" smtClean="0"/>
              <a:t> such that she can give this privilege to any other user.</a:t>
            </a:r>
          </a:p>
          <a:p>
            <a:pPr lvl="1">
              <a:buFontTx/>
              <a:buNone/>
            </a:pPr>
            <a:r>
              <a:rPr lang="en-US" sz="2000" b="1" dirty="0" smtClean="0">
                <a:solidFill>
                  <a:schemeClr val="tx1"/>
                </a:solidFill>
                <a:latin typeface="Courier New" pitchFamily="49" charset="0"/>
              </a:rPr>
              <a:t>SQL&gt; GRANT EXECUTE ANY PROCEDURE TO </a:t>
            </a:r>
            <a:r>
              <a:rPr lang="en-US" sz="2000" b="1" dirty="0" err="1" smtClean="0">
                <a:solidFill>
                  <a:schemeClr val="tx1"/>
                </a:solidFill>
                <a:latin typeface="Courier New" pitchFamily="49" charset="0"/>
              </a:rPr>
              <a:t>mary</a:t>
            </a:r>
            <a:r>
              <a:rPr lang="en-US" sz="2000" b="1" dirty="0" smtClean="0">
                <a:solidFill>
                  <a:schemeClr val="tx1"/>
                </a:solidFill>
                <a:latin typeface="Courier New" pitchFamily="49" charset="0"/>
              </a:rPr>
              <a:t> WITH ADMIN OPTION;</a:t>
            </a:r>
          </a:p>
          <a:p>
            <a:pPr lvl="1">
              <a:buFontTx/>
              <a:buNone/>
            </a:pPr>
            <a:endParaRPr lang="en-US" sz="2000" b="1" dirty="0" smtClean="0">
              <a:solidFill>
                <a:schemeClr val="tx1"/>
              </a:solidFill>
              <a:latin typeface="Courier New" pitchFamily="49" charset="0"/>
            </a:endParaRPr>
          </a:p>
        </p:txBody>
      </p:sp>
      <p:sp>
        <p:nvSpPr>
          <p:cNvPr id="4" name="Slide Number Placeholder 4"/>
          <p:cNvSpPr>
            <a:spLocks noGrp="1"/>
          </p:cNvSpPr>
          <p:nvPr>
            <p:ph type="sldNum" sz="quarter" idx="10"/>
          </p:nvPr>
        </p:nvSpPr>
        <p:spPr>
          <a:xfrm>
            <a:off x="3505200" y="6553200"/>
            <a:ext cx="2133600" cy="238125"/>
          </a:xfrm>
        </p:spPr>
        <p:txBody>
          <a:bodyPr/>
          <a:lstStyle/>
          <a:p>
            <a:pPr>
              <a:defRPr/>
            </a:pPr>
            <a:fld id="{18CC025E-D8DE-43E5-B6D2-407F9B5E6ED4}" type="slidenum">
              <a:rPr lang="en-US" smtClean="0"/>
              <a:pPr>
                <a:defRPr/>
              </a:pPr>
              <a:t>51</a:t>
            </a:fld>
            <a:endParaRPr lang="en-US"/>
          </a:p>
        </p:txBody>
      </p:sp>
    </p:spTree>
    <p:extLst>
      <p:ext uri="{BB962C8B-B14F-4D97-AF65-F5344CB8AC3E}">
        <p14:creationId xmlns:p14="http://schemas.microsoft.com/office/powerpoint/2010/main" val="22856641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Revoke privilege</a:t>
            </a:r>
            <a:endParaRPr lang="en-US" dirty="0"/>
          </a:p>
        </p:txBody>
      </p:sp>
      <p:sp>
        <p:nvSpPr>
          <p:cNvPr id="3" name="Content Placeholder 2"/>
          <p:cNvSpPr>
            <a:spLocks noGrp="1"/>
          </p:cNvSpPr>
          <p:nvPr>
            <p:ph idx="1"/>
          </p:nvPr>
        </p:nvSpPr>
        <p:spPr>
          <a:xfrm>
            <a:off x="457200" y="1219200"/>
            <a:ext cx="8229600" cy="5410200"/>
          </a:xfrm>
        </p:spPr>
        <p:txBody>
          <a:bodyPr/>
          <a:lstStyle/>
          <a:p>
            <a:pPr marL="0" indent="0">
              <a:buNone/>
            </a:pPr>
            <a:r>
              <a:rPr lang="en-US" dirty="0">
                <a:cs typeface="Calibri" pitchFamily="34" charset="0"/>
              </a:rPr>
              <a:t>Syntax:</a:t>
            </a:r>
          </a:p>
          <a:p>
            <a:pPr marL="0" lvl="0" indent="0">
              <a:lnSpc>
                <a:spcPct val="90000"/>
              </a:lnSpc>
              <a:buClr>
                <a:srgbClr val="000000"/>
              </a:buClr>
              <a:buNone/>
            </a:pPr>
            <a:r>
              <a:rPr lang="en-US" dirty="0">
                <a:cs typeface="Calibri" pitchFamily="34" charset="0"/>
              </a:rPr>
              <a:t>	</a:t>
            </a:r>
            <a:r>
              <a:rPr lang="en-US" b="1" dirty="0" smtClean="0">
                <a:solidFill>
                  <a:schemeClr val="tx1"/>
                </a:solidFill>
                <a:latin typeface="Courier New" pitchFamily="49" charset="0"/>
                <a:cs typeface="Courier New" pitchFamily="49" charset="0"/>
              </a:rPr>
              <a:t>REVOKE </a:t>
            </a:r>
            <a:r>
              <a:rPr lang="en-US" b="1" dirty="0" err="1">
                <a:solidFill>
                  <a:schemeClr val="tx1"/>
                </a:solidFill>
                <a:latin typeface="Courier New" pitchFamily="49" charset="0"/>
                <a:cs typeface="Courier New" pitchFamily="49" charset="0"/>
              </a:rPr>
              <a:t>privilege_name</a:t>
            </a: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ON </a:t>
            </a:r>
            <a:r>
              <a:rPr lang="en-US" b="1" dirty="0" err="1" smtClean="0">
                <a:solidFill>
                  <a:schemeClr val="tx1"/>
                </a:solidFill>
                <a:latin typeface="Courier New" pitchFamily="49" charset="0"/>
                <a:cs typeface="Courier New" pitchFamily="49" charset="0"/>
              </a:rPr>
              <a:t>object_name</a:t>
            </a:r>
            <a:endParaRPr lang="en-US" b="1" dirty="0">
              <a:solidFill>
                <a:schemeClr val="tx1"/>
              </a:solidFill>
              <a:latin typeface="Courier New" pitchFamily="49" charset="0"/>
              <a:cs typeface="Courier New" pitchFamily="49" charset="0"/>
            </a:endParaRPr>
          </a:p>
          <a:p>
            <a:pPr marL="0" lvl="0" indent="0">
              <a:lnSpc>
                <a:spcPct val="90000"/>
              </a:lnSpc>
              <a:buClr>
                <a:srgbClr val="000000"/>
              </a:buClr>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FROM </a:t>
            </a:r>
            <a:r>
              <a:rPr lang="en-US" b="1" dirty="0" err="1" smtClean="0">
                <a:solidFill>
                  <a:schemeClr val="tx1"/>
                </a:solidFill>
                <a:latin typeface="Courier New" pitchFamily="49" charset="0"/>
                <a:cs typeface="Courier New" pitchFamily="49" charset="0"/>
              </a:rPr>
              <a:t>user_name|PUBLIC|role_name</a:t>
            </a:r>
            <a:r>
              <a:rPr lang="en-US" b="1" dirty="0" smtClean="0">
                <a:solidFill>
                  <a:schemeClr val="tx1"/>
                </a:solidFill>
                <a:latin typeface="Courier New" pitchFamily="49" charset="0"/>
                <a:cs typeface="Courier New" pitchFamily="49" charset="0"/>
              </a:rPr>
              <a:t>;</a:t>
            </a:r>
          </a:p>
          <a:p>
            <a:pPr marL="0" lvl="0" indent="0">
              <a:lnSpc>
                <a:spcPct val="90000"/>
              </a:lnSpc>
              <a:buClr>
                <a:srgbClr val="000000"/>
              </a:buClr>
              <a:buNone/>
            </a:pPr>
            <a:endParaRPr lang="en-US" b="1" dirty="0">
              <a:cs typeface="Calibri" pitchFamily="34" charset="0"/>
            </a:endParaRPr>
          </a:p>
          <a:p>
            <a:pPr lvl="1"/>
            <a:r>
              <a:rPr lang="en-US" sz="2000" dirty="0" smtClean="0"/>
              <a:t>Used </a:t>
            </a:r>
            <a:r>
              <a:rPr lang="en-US" sz="2000" dirty="0"/>
              <a:t>to </a:t>
            </a:r>
            <a:r>
              <a:rPr lang="en-US" sz="2000" dirty="0" smtClean="0"/>
              <a:t>remove </a:t>
            </a:r>
            <a:r>
              <a:rPr lang="en-US" sz="2000" dirty="0"/>
              <a:t>access on database objects </a:t>
            </a:r>
            <a:r>
              <a:rPr lang="en-US" sz="2000" dirty="0" smtClean="0"/>
              <a:t>from other </a:t>
            </a:r>
            <a:r>
              <a:rPr lang="en-US" sz="2000" dirty="0"/>
              <a:t>users.</a:t>
            </a:r>
          </a:p>
          <a:p>
            <a:pPr marL="457200" lvl="1" indent="0">
              <a:buNone/>
            </a:pPr>
            <a:endParaRPr lang="en-US" sz="2000" dirty="0" smtClean="0"/>
          </a:p>
          <a:p>
            <a:pPr marL="457200" lvl="1" indent="0">
              <a:buNone/>
            </a:pPr>
            <a:r>
              <a:rPr lang="en-US" sz="2000" dirty="0" smtClean="0"/>
              <a:t>Example</a:t>
            </a:r>
            <a:r>
              <a:rPr lang="en-US" sz="2000" dirty="0"/>
              <a:t>:</a:t>
            </a:r>
          </a:p>
          <a:p>
            <a:pPr marL="457200" lvl="1" indent="0">
              <a:buNone/>
            </a:pPr>
            <a:r>
              <a:rPr lang="en-US" sz="2000" dirty="0"/>
              <a:t> </a:t>
            </a:r>
            <a:r>
              <a:rPr lang="en-US" sz="2000" b="1" dirty="0">
                <a:solidFill>
                  <a:schemeClr val="tx1"/>
                </a:solidFill>
                <a:latin typeface="Courier New" pitchFamily="49" charset="0"/>
                <a:cs typeface="Courier New" pitchFamily="49" charset="0"/>
              </a:rPr>
              <a:t>SQL&gt;  </a:t>
            </a:r>
            <a:r>
              <a:rPr lang="en-US" sz="2000" b="1" dirty="0" smtClean="0">
                <a:solidFill>
                  <a:schemeClr val="tx1"/>
                </a:solidFill>
                <a:latin typeface="Courier New" pitchFamily="49" charset="0"/>
                <a:cs typeface="Courier New" pitchFamily="49" charset="0"/>
              </a:rPr>
              <a:t>REVOKE SELECT ON student FROM </a:t>
            </a:r>
            <a:r>
              <a:rPr lang="en-US" sz="2000" b="1" dirty="0" err="1" smtClean="0">
                <a:solidFill>
                  <a:schemeClr val="tx1"/>
                </a:solidFill>
                <a:latin typeface="Courier New" pitchFamily="49" charset="0"/>
                <a:cs typeface="Courier New" pitchFamily="49" charset="0"/>
              </a:rPr>
              <a:t>mary</a:t>
            </a:r>
            <a:r>
              <a:rPr lang="en-US" sz="2000" b="1" dirty="0" smtClean="0">
                <a:solidFill>
                  <a:schemeClr val="tx1"/>
                </a:solidFill>
                <a:latin typeface="Courier New" pitchFamily="49" charset="0"/>
                <a:cs typeface="Courier New" pitchFamily="49" charset="0"/>
              </a:rPr>
              <a:t>;</a:t>
            </a:r>
            <a:endParaRPr lang="en-US" sz="2000" b="1" dirty="0">
              <a:solidFill>
                <a:schemeClr val="tx1"/>
              </a:solidFill>
              <a:latin typeface="Courier New" pitchFamily="49" charset="0"/>
              <a:cs typeface="Courier New" pitchFamily="49" charset="0"/>
            </a:endParaRPr>
          </a:p>
          <a:p>
            <a:pPr marL="457200" lvl="1" indent="0">
              <a:buNone/>
            </a:pPr>
            <a:endParaRPr lang="en-US" sz="2000" dirty="0"/>
          </a:p>
          <a:p>
            <a:endParaRPr lang="en-US" dirty="0">
              <a:solidFill>
                <a:srgbClr val="C00000"/>
              </a:solidFill>
            </a:endParaRPr>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52</a:t>
            </a:fld>
            <a:endParaRPr lang="en-US"/>
          </a:p>
        </p:txBody>
      </p:sp>
    </p:spTree>
    <p:extLst>
      <p:ext uri="{BB962C8B-B14F-4D97-AF65-F5344CB8AC3E}">
        <p14:creationId xmlns:p14="http://schemas.microsoft.com/office/powerpoint/2010/main" val="1645627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Definition Language</a:t>
            </a:r>
            <a:endParaRPr lang="en-US" dirty="0"/>
          </a:p>
        </p:txBody>
      </p:sp>
      <p:sp>
        <p:nvSpPr>
          <p:cNvPr id="3" name="Content Placeholder 2"/>
          <p:cNvSpPr>
            <a:spLocks noGrp="1"/>
          </p:cNvSpPr>
          <p:nvPr>
            <p:ph idx="1"/>
          </p:nvPr>
        </p:nvSpPr>
        <p:spPr>
          <a:xfrm>
            <a:off x="381000" y="1219199"/>
            <a:ext cx="8458200" cy="5181601"/>
          </a:xfrm>
        </p:spPr>
        <p:txBody>
          <a:bodyPr/>
          <a:lstStyle/>
          <a:p>
            <a:r>
              <a:rPr lang="en-US" dirty="0"/>
              <a:t>DDL (Data Definition Language)</a:t>
            </a:r>
          </a:p>
          <a:p>
            <a:pPr lvl="1"/>
            <a:r>
              <a:rPr lang="en-US" sz="2000" dirty="0" smtClean="0"/>
              <a:t>DDL commands are used in creating, making modifications, dropping the database objects.</a:t>
            </a:r>
          </a:p>
          <a:p>
            <a:pPr lvl="1"/>
            <a:r>
              <a:rPr lang="en-US" sz="2000" b="1" dirty="0" smtClean="0">
                <a:latin typeface="Courier New" pitchFamily="49" charset="0"/>
                <a:cs typeface="Courier New" pitchFamily="49" charset="0"/>
              </a:rPr>
              <a:t>CREATE</a:t>
            </a:r>
            <a:r>
              <a:rPr lang="en-US" sz="2000" dirty="0" smtClean="0"/>
              <a:t> command is used to create a new database object like table, View, Sequence etc.</a:t>
            </a:r>
          </a:p>
          <a:p>
            <a:pPr lvl="1"/>
            <a:r>
              <a:rPr lang="en-US" sz="2000" dirty="0" smtClean="0"/>
              <a:t>To create a database object, say table, the user must have the </a:t>
            </a:r>
            <a:r>
              <a:rPr lang="en-US" sz="2000" b="1" dirty="0" smtClean="0">
                <a:latin typeface="Courier New" pitchFamily="49" charset="0"/>
                <a:cs typeface="Courier New" pitchFamily="49" charset="0"/>
              </a:rPr>
              <a:t>CREATE TABLE</a:t>
            </a:r>
            <a:r>
              <a:rPr lang="en-US" sz="2000" dirty="0" smtClean="0"/>
              <a:t> privilege</a:t>
            </a:r>
          </a:p>
          <a:p>
            <a:pPr marL="0" indent="0">
              <a:buNone/>
            </a:pPr>
            <a:endParaRPr lang="en-US" b="1"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6</a:t>
            </a:fld>
            <a:endParaRPr lang="en-US"/>
          </a:p>
        </p:txBody>
      </p:sp>
    </p:spTree>
    <p:extLst>
      <p:ext uri="{BB962C8B-B14F-4D97-AF65-F5344CB8AC3E}">
        <p14:creationId xmlns:p14="http://schemas.microsoft.com/office/powerpoint/2010/main" val="41374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Table</a:t>
            </a:r>
            <a:endParaRPr lang="en-US" dirty="0"/>
          </a:p>
        </p:txBody>
      </p:sp>
      <p:sp>
        <p:nvSpPr>
          <p:cNvPr id="3" name="Content Placeholder 2"/>
          <p:cNvSpPr>
            <a:spLocks noGrp="1"/>
          </p:cNvSpPr>
          <p:nvPr>
            <p:ph idx="1"/>
          </p:nvPr>
        </p:nvSpPr>
        <p:spPr>
          <a:xfrm>
            <a:off x="152400" y="1066800"/>
            <a:ext cx="8839200" cy="5410200"/>
          </a:xfrm>
        </p:spPr>
        <p:txBody>
          <a:bodyPr/>
          <a:lstStyle/>
          <a:p>
            <a:pPr marL="0" indent="0">
              <a:buNone/>
            </a:pPr>
            <a:r>
              <a:rPr lang="en-US" dirty="0"/>
              <a:t> </a:t>
            </a:r>
            <a:r>
              <a:rPr lang="en-US" dirty="0" smtClean="0"/>
              <a:t>  Syntax:</a:t>
            </a:r>
          </a:p>
          <a:p>
            <a:pPr marL="0" lvl="0" indent="0">
              <a:lnSpc>
                <a:spcPct val="90000"/>
              </a:lnSpc>
              <a:buClr>
                <a:srgbClr val="000000"/>
              </a:buClr>
              <a:buNone/>
            </a:pPr>
            <a:r>
              <a:rPr lang="en-US" dirty="0" smtClean="0"/>
              <a:t>	</a:t>
            </a:r>
            <a:r>
              <a:rPr lang="en-US" b="1" dirty="0" smtClean="0">
                <a:solidFill>
                  <a:schemeClr val="tx1"/>
                </a:solidFill>
                <a:latin typeface="Courier New" pitchFamily="49" charset="0"/>
                <a:cs typeface="Courier New" pitchFamily="49" charset="0"/>
              </a:rPr>
              <a:t>CREATE </a:t>
            </a:r>
            <a:r>
              <a:rPr lang="en-US" b="1" dirty="0">
                <a:solidFill>
                  <a:schemeClr val="tx1"/>
                </a:solidFill>
                <a:latin typeface="Courier New" pitchFamily="49" charset="0"/>
                <a:cs typeface="Courier New" pitchFamily="49" charset="0"/>
              </a:rPr>
              <a:t>TABLE [</a:t>
            </a:r>
            <a:r>
              <a:rPr lang="en-US" b="1" dirty="0" smtClean="0">
                <a:solidFill>
                  <a:schemeClr val="tx1"/>
                </a:solidFill>
                <a:latin typeface="Courier New" pitchFamily="49" charset="0"/>
                <a:cs typeface="Courier New" pitchFamily="49" charset="0"/>
              </a:rPr>
              <a:t>schema name] </a:t>
            </a:r>
            <a:r>
              <a:rPr lang="en-US" b="1" dirty="0" err="1">
                <a:solidFill>
                  <a:schemeClr val="tx1"/>
                </a:solidFill>
                <a:latin typeface="Courier New" pitchFamily="49" charset="0"/>
                <a:cs typeface="Courier New" pitchFamily="49" charset="0"/>
              </a:rPr>
              <a:t>tablename</a:t>
            </a:r>
            <a:r>
              <a:rPr lang="en-US" b="1" dirty="0">
                <a:solidFill>
                  <a:schemeClr val="tx1"/>
                </a:solidFill>
                <a:latin typeface="Courier New" pitchFamily="49" charset="0"/>
                <a:cs typeface="Courier New" pitchFamily="49" charset="0"/>
              </a:rPr>
              <a:t> </a:t>
            </a:r>
            <a:endParaRPr lang="en-US" b="1" dirty="0" smtClean="0">
              <a:solidFill>
                <a:schemeClr val="tx1"/>
              </a:solidFill>
              <a:latin typeface="Courier New" pitchFamily="49" charset="0"/>
              <a:cs typeface="Courier New" pitchFamily="49" charset="0"/>
            </a:endParaRPr>
          </a:p>
          <a:p>
            <a:pPr marL="609600" lvl="0" indent="-609600">
              <a:lnSpc>
                <a:spcPct val="90000"/>
              </a:lnSpc>
              <a:buClr>
                <a:srgbClr val="000000"/>
              </a:buClr>
              <a:buNone/>
            </a:pPr>
            <a:r>
              <a:rPr lang="en-US" b="1" dirty="0" smtClean="0">
                <a:solidFill>
                  <a:schemeClr val="tx1"/>
                </a:solidFill>
                <a:latin typeface="Courier New" pitchFamily="49" charset="0"/>
                <a:cs typeface="Courier New" pitchFamily="49" charset="0"/>
              </a:rPr>
              <a:t>      (</a:t>
            </a:r>
            <a:r>
              <a:rPr lang="en-US" b="1" dirty="0" err="1" smtClean="0">
                <a:solidFill>
                  <a:schemeClr val="tx1"/>
                </a:solidFill>
                <a:latin typeface="Courier New" pitchFamily="49" charset="0"/>
                <a:cs typeface="Courier New" pitchFamily="49" charset="0"/>
              </a:rPr>
              <a:t>columnname</a:t>
            </a:r>
            <a:r>
              <a:rPr lang="en-US" b="1" dirty="0" smtClean="0">
                <a:solidFill>
                  <a:schemeClr val="tx1"/>
                </a:solidFill>
                <a:latin typeface="Courier New" pitchFamily="49" charset="0"/>
                <a:cs typeface="Courier New" pitchFamily="49" charset="0"/>
              </a:rPr>
              <a:t> </a:t>
            </a:r>
            <a:r>
              <a:rPr lang="en-US" b="1" dirty="0" err="1">
                <a:solidFill>
                  <a:schemeClr val="tx1"/>
                </a:solidFill>
                <a:latin typeface="Courier New" pitchFamily="49" charset="0"/>
                <a:cs typeface="Courier New" pitchFamily="49" charset="0"/>
              </a:rPr>
              <a:t>datatype</a:t>
            </a:r>
            <a:r>
              <a:rPr lang="en-US" b="1" dirty="0">
                <a:solidFill>
                  <a:schemeClr val="tx1"/>
                </a:solidFill>
                <a:latin typeface="Courier New" pitchFamily="49" charset="0"/>
                <a:cs typeface="Courier New" pitchFamily="49" charset="0"/>
              </a:rPr>
              <a:t> [DEFAULT </a:t>
            </a:r>
            <a:r>
              <a:rPr lang="en-US" b="1" dirty="0" err="1" smtClean="0">
                <a:solidFill>
                  <a:schemeClr val="tx1"/>
                </a:solidFill>
                <a:latin typeface="Courier New" pitchFamily="49" charset="0"/>
                <a:cs typeface="Courier New" pitchFamily="49" charset="0"/>
              </a:rPr>
              <a:t>expr</a:t>
            </a:r>
            <a:r>
              <a:rPr lang="en-US" b="1" dirty="0" smtClean="0">
                <a:solidFill>
                  <a:schemeClr val="tx1"/>
                </a:solidFill>
                <a:latin typeface="Courier New" pitchFamily="49" charset="0"/>
                <a:cs typeface="Courier New" pitchFamily="49" charset="0"/>
              </a:rPr>
              <a:t>] [, …] );</a:t>
            </a:r>
          </a:p>
          <a:p>
            <a:pPr marL="609600" lvl="0" indent="-609600">
              <a:lnSpc>
                <a:spcPct val="90000"/>
              </a:lnSpc>
              <a:buClr>
                <a:srgbClr val="000000"/>
              </a:buClr>
              <a:buNone/>
            </a:pPr>
            <a:endParaRPr lang="en-US" b="1" dirty="0" smtClean="0">
              <a:solidFill>
                <a:schemeClr val="tx1"/>
              </a:solidFill>
              <a:latin typeface="Courier New" pitchFamily="49" charset="0"/>
              <a:cs typeface="Courier New" pitchFamily="49" charset="0"/>
            </a:endParaRPr>
          </a:p>
          <a:p>
            <a:pPr lvl="1"/>
            <a:r>
              <a:rPr lang="en-US" sz="2000" dirty="0" smtClean="0"/>
              <a:t>Specify the schema name in which the table has to be created. If omitted, the schema name will be same as that of the user’s account. </a:t>
            </a:r>
          </a:p>
          <a:p>
            <a:pPr lvl="1"/>
            <a:r>
              <a:rPr lang="en-US" sz="2000" dirty="0" smtClean="0"/>
              <a:t>Specify the name of the table to be created.</a:t>
            </a:r>
          </a:p>
          <a:p>
            <a:pPr lvl="1"/>
            <a:r>
              <a:rPr lang="en-US" sz="2000" dirty="0" smtClean="0"/>
              <a:t>Specify one or more names of the column along with the data types.</a:t>
            </a:r>
          </a:p>
          <a:p>
            <a:pPr lvl="1"/>
            <a:r>
              <a:rPr lang="en-US" sz="2000" b="1" dirty="0">
                <a:latin typeface="Courier New" pitchFamily="49" charset="0"/>
                <a:cs typeface="Courier New" pitchFamily="49" charset="0"/>
              </a:rPr>
              <a:t>DEFAULT</a:t>
            </a:r>
            <a:r>
              <a:rPr lang="en-US" sz="2000" b="1" dirty="0">
                <a:solidFill>
                  <a:schemeClr val="tx1"/>
                </a:solidFill>
                <a:latin typeface="Courier New" pitchFamily="49" charset="0"/>
                <a:cs typeface="Courier New" pitchFamily="49" charset="0"/>
              </a:rPr>
              <a:t> </a:t>
            </a:r>
            <a:r>
              <a:rPr lang="en-US" sz="2000" dirty="0" smtClean="0"/>
              <a:t>clause is used to specify a value to be assigned to that column in case a value is not entered.</a:t>
            </a:r>
          </a:p>
          <a:p>
            <a:pPr lvl="1"/>
            <a:r>
              <a:rPr lang="en-US" sz="2000" dirty="0" smtClean="0"/>
              <a:t>The data type of the default expression must match the data type of the column.</a:t>
            </a:r>
          </a:p>
          <a:p>
            <a:pPr marL="609600" lvl="0" indent="-609600">
              <a:lnSpc>
                <a:spcPct val="90000"/>
              </a:lnSpc>
              <a:buClr>
                <a:srgbClr val="000000"/>
              </a:buClr>
              <a:buNone/>
            </a:pPr>
            <a:endParaRPr lang="en-US" dirty="0" smtClean="0"/>
          </a:p>
          <a:p>
            <a:pPr marL="0" indent="0">
              <a:buNone/>
            </a:pPr>
            <a:endParaRPr lang="en-US" b="1"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7</a:t>
            </a:fld>
            <a:endParaRPr lang="en-US"/>
          </a:p>
        </p:txBody>
      </p:sp>
    </p:spTree>
    <p:extLst>
      <p:ext uri="{BB962C8B-B14F-4D97-AF65-F5344CB8AC3E}">
        <p14:creationId xmlns:p14="http://schemas.microsoft.com/office/powerpoint/2010/main" val="2532247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81000" y="0"/>
            <a:ext cx="7516813" cy="985838"/>
          </a:xfrm>
        </p:spPr>
        <p:txBody>
          <a:bodyPr/>
          <a:lstStyle/>
          <a:p>
            <a:pPr eaLnBrk="1" hangingPunct="1"/>
            <a:r>
              <a:rPr lang="en-US" dirty="0" smtClean="0"/>
              <a:t>Example</a:t>
            </a:r>
          </a:p>
        </p:txBody>
      </p:sp>
      <p:sp>
        <p:nvSpPr>
          <p:cNvPr id="5124" name="Rectangle 3"/>
          <p:cNvSpPr>
            <a:spLocks noGrp="1" noChangeArrowheads="1"/>
          </p:cNvSpPr>
          <p:nvPr>
            <p:ph type="body" idx="1"/>
          </p:nvPr>
        </p:nvSpPr>
        <p:spPr>
          <a:xfrm>
            <a:off x="312683" y="1219200"/>
            <a:ext cx="8382000" cy="5029200"/>
          </a:xfrm>
        </p:spPr>
        <p:txBody>
          <a:bodyPr/>
          <a:lstStyle/>
          <a:p>
            <a:r>
              <a:rPr lang="en-US" dirty="0"/>
              <a:t>Create a table Student with the columns </a:t>
            </a:r>
            <a:r>
              <a:rPr lang="en-US" dirty="0" err="1"/>
              <a:t>stuid</a:t>
            </a:r>
            <a:r>
              <a:rPr lang="en-US" dirty="0"/>
              <a:t> with 4 digit ,    student name , class, registration date by setting it to default current system date</a:t>
            </a:r>
            <a:r>
              <a:rPr lang="en-US" dirty="0" smtClean="0"/>
              <a:t>.</a:t>
            </a:r>
            <a:endParaRPr lang="en-US" sz="2800" dirty="0" smtClean="0"/>
          </a:p>
          <a:p>
            <a:pPr marL="609600" lvl="0" indent="-609600">
              <a:lnSpc>
                <a:spcPct val="90000"/>
              </a:lnSpc>
              <a:buClr>
                <a:srgbClr val="000000"/>
              </a:buClr>
              <a:buNone/>
            </a:pPr>
            <a:r>
              <a:rPr lang="en-US" b="1" dirty="0">
                <a:solidFill>
                  <a:schemeClr val="tx1"/>
                </a:solidFill>
                <a:latin typeface="Courier New" pitchFamily="49" charset="0"/>
                <a:cs typeface="Courier New" pitchFamily="49" charset="0"/>
              </a:rPr>
              <a:t>	CREATE TABLE student (</a:t>
            </a:r>
            <a:r>
              <a:rPr lang="en-US" b="1" dirty="0" err="1">
                <a:solidFill>
                  <a:schemeClr val="tx1"/>
                </a:solidFill>
                <a:latin typeface="Courier New" pitchFamily="49" charset="0"/>
                <a:cs typeface="Courier New" pitchFamily="49" charset="0"/>
              </a:rPr>
              <a:t>stuid</a:t>
            </a:r>
            <a:r>
              <a:rPr lang="en-US" b="1" dirty="0">
                <a:solidFill>
                  <a:schemeClr val="tx1"/>
                </a:solidFill>
                <a:latin typeface="Courier New" pitchFamily="49" charset="0"/>
                <a:cs typeface="Courier New" pitchFamily="49" charset="0"/>
              </a:rPr>
              <a:t> NUMBER(4),</a:t>
            </a:r>
            <a:r>
              <a:rPr lang="en-US" b="1" dirty="0" err="1">
                <a:solidFill>
                  <a:schemeClr val="tx1"/>
                </a:solidFill>
                <a:latin typeface="Courier New" pitchFamily="49" charset="0"/>
                <a:cs typeface="Courier New" pitchFamily="49" charset="0"/>
              </a:rPr>
              <a:t>stname</a:t>
            </a:r>
            <a:r>
              <a:rPr lang="en-US" b="1" dirty="0">
                <a:solidFill>
                  <a:schemeClr val="tx1"/>
                </a:solidFill>
                <a:latin typeface="Courier New" pitchFamily="49" charset="0"/>
                <a:cs typeface="Courier New" pitchFamily="49" charset="0"/>
              </a:rPr>
              <a:t> VARCHAR2(10),class NUMBER(4) DEFAULT 1 ,</a:t>
            </a:r>
            <a:r>
              <a:rPr lang="en-US" b="1" dirty="0" err="1">
                <a:solidFill>
                  <a:schemeClr val="tx1"/>
                </a:solidFill>
                <a:latin typeface="Courier New" pitchFamily="49" charset="0"/>
                <a:cs typeface="Courier New" pitchFamily="49" charset="0"/>
              </a:rPr>
              <a:t>reg_date</a:t>
            </a:r>
            <a:r>
              <a:rPr lang="en-US" b="1" dirty="0">
                <a:solidFill>
                  <a:schemeClr val="tx1"/>
                </a:solidFill>
                <a:latin typeface="Courier New" pitchFamily="49" charset="0"/>
                <a:cs typeface="Courier New" pitchFamily="49" charset="0"/>
              </a:rPr>
              <a:t> DATE DEFAULT SYSDATE);</a:t>
            </a:r>
            <a:endParaRPr lang="en-US" dirty="0"/>
          </a:p>
        </p:txBody>
      </p:sp>
      <p:sp>
        <p:nvSpPr>
          <p:cNvPr id="3" name="TextBox 2"/>
          <p:cNvSpPr txBox="1"/>
          <p:nvPr/>
        </p:nvSpPr>
        <p:spPr>
          <a:xfrm>
            <a:off x="769883" y="4876800"/>
            <a:ext cx="7756634" cy="1200329"/>
          </a:xfrm>
          <a:prstGeom prst="rect">
            <a:avLst/>
          </a:prstGeom>
          <a:noFill/>
        </p:spPr>
        <p:txBody>
          <a:bodyPr wrap="square" rtlCol="0">
            <a:spAutoFit/>
          </a:bodyPr>
          <a:lstStyle/>
          <a:p>
            <a:pPr>
              <a:lnSpc>
                <a:spcPct val="120000"/>
              </a:lnSpc>
            </a:pPr>
            <a:r>
              <a:rPr lang="en-US" sz="2000" b="1" dirty="0">
                <a:latin typeface="Courier New" pitchFamily="49" charset="0"/>
                <a:cs typeface="Courier New" pitchFamily="49" charset="0"/>
              </a:rPr>
              <a:t>SYSDATE</a:t>
            </a:r>
            <a:r>
              <a:rPr lang="en-US" dirty="0" smtClean="0"/>
              <a:t> </a:t>
            </a:r>
            <a:r>
              <a:rPr lang="en-US" sz="2000" dirty="0">
                <a:solidFill>
                  <a:srgbClr val="5F5F5F"/>
                </a:solidFill>
                <a:latin typeface="+mn-lt"/>
                <a:cs typeface="+mn-cs"/>
              </a:rPr>
              <a:t>an Oracle </a:t>
            </a:r>
            <a:r>
              <a:rPr lang="en-US" sz="2000" dirty="0" smtClean="0">
                <a:solidFill>
                  <a:srgbClr val="5F5F5F"/>
                </a:solidFill>
                <a:latin typeface="+mn-lt"/>
                <a:cs typeface="+mn-cs"/>
              </a:rPr>
              <a:t>predefined </a:t>
            </a:r>
            <a:r>
              <a:rPr lang="en-US" sz="2000" dirty="0">
                <a:solidFill>
                  <a:srgbClr val="5F5F5F"/>
                </a:solidFill>
                <a:latin typeface="+mn-lt"/>
                <a:cs typeface="+mn-cs"/>
              </a:rPr>
              <a:t>function that returns current system date and time</a:t>
            </a:r>
            <a:r>
              <a:rPr lang="en-US" sz="2000" dirty="0" smtClean="0">
                <a:solidFill>
                  <a:srgbClr val="5F5F5F"/>
                </a:solidFill>
                <a:latin typeface="+mn-lt"/>
                <a:cs typeface="+mn-cs"/>
              </a:rPr>
              <a:t>.</a:t>
            </a:r>
          </a:p>
          <a:p>
            <a:pPr>
              <a:lnSpc>
                <a:spcPct val="120000"/>
              </a:lnSpc>
            </a:pPr>
            <a:r>
              <a:rPr lang="en-US" sz="2000" i="1" dirty="0" smtClean="0">
                <a:solidFill>
                  <a:srgbClr val="5F5F5F"/>
                </a:solidFill>
                <a:latin typeface="+mn-lt"/>
                <a:cs typeface="+mn-cs"/>
              </a:rPr>
              <a:t>We will see more functions in later sessions</a:t>
            </a:r>
            <a:endParaRPr lang="en-US" sz="2000" i="1" dirty="0">
              <a:solidFill>
                <a:srgbClr val="5F5F5F"/>
              </a:solidFill>
              <a:latin typeface="+mn-lt"/>
              <a:cs typeface="+mn-cs"/>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653824"/>
            <a:ext cx="8686800" cy="820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0"/>
          </p:nvPr>
        </p:nvSpPr>
        <p:spPr/>
        <p:txBody>
          <a:bodyPr/>
          <a:lstStyle/>
          <a:p>
            <a:pPr>
              <a:defRPr/>
            </a:pPr>
            <a:fld id="{18CC025E-D8DE-43E5-B6D2-407F9B5E6ED4}" type="slidenum">
              <a:rPr lang="en-US" smtClean="0"/>
              <a:pPr>
                <a:defRPr/>
              </a:pPr>
              <a:t>8</a:t>
            </a:fld>
            <a:endParaRPr lang="en-US"/>
          </a:p>
        </p:txBody>
      </p:sp>
    </p:spTree>
    <p:extLst>
      <p:ext uri="{BB962C8B-B14F-4D97-AF65-F5344CB8AC3E}">
        <p14:creationId xmlns:p14="http://schemas.microsoft.com/office/powerpoint/2010/main" val="1455545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table structures</a:t>
            </a:r>
            <a:endParaRPr lang="en-US" dirty="0"/>
          </a:p>
        </p:txBody>
      </p:sp>
      <p:sp>
        <p:nvSpPr>
          <p:cNvPr id="3" name="Content Placeholder 2"/>
          <p:cNvSpPr>
            <a:spLocks noGrp="1"/>
          </p:cNvSpPr>
          <p:nvPr>
            <p:ph idx="1"/>
          </p:nvPr>
        </p:nvSpPr>
        <p:spPr>
          <a:xfrm>
            <a:off x="228600" y="1066800"/>
            <a:ext cx="8610600" cy="5486400"/>
          </a:xfrm>
        </p:spPr>
        <p:txBody>
          <a:bodyPr/>
          <a:lstStyle/>
          <a:p>
            <a:pPr>
              <a:lnSpc>
                <a:spcPct val="120000"/>
              </a:lnSpc>
            </a:pPr>
            <a:r>
              <a:rPr lang="en-US" dirty="0" smtClean="0"/>
              <a:t>To view the table structure we use a SQL command</a:t>
            </a:r>
          </a:p>
          <a:p>
            <a:pPr marL="0" indent="0">
              <a:lnSpc>
                <a:spcPct val="120000"/>
              </a:lnSpc>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SQL</a:t>
            </a:r>
            <a:r>
              <a:rPr lang="en-US" dirty="0" smtClean="0">
                <a:solidFill>
                  <a:schemeClr val="tx1"/>
                </a:solidFill>
              </a:rPr>
              <a:t>&gt; </a:t>
            </a:r>
            <a:r>
              <a:rPr lang="en-US" b="1" dirty="0" smtClean="0">
                <a:solidFill>
                  <a:schemeClr val="tx1"/>
                </a:solidFill>
                <a:latin typeface="Courier New" pitchFamily="49" charset="0"/>
                <a:cs typeface="Courier New" pitchFamily="49" charset="0"/>
              </a:rPr>
              <a:t>DESCRIBE</a:t>
            </a:r>
            <a:r>
              <a:rPr lang="en-US" dirty="0" smtClean="0">
                <a:solidFill>
                  <a:schemeClr val="tx1"/>
                </a:solidFill>
              </a:rPr>
              <a:t>  </a:t>
            </a:r>
            <a:r>
              <a:rPr lang="en-US" dirty="0" err="1" smtClean="0">
                <a:solidFill>
                  <a:schemeClr val="tx1"/>
                </a:solidFill>
              </a:rPr>
              <a:t>table_name</a:t>
            </a:r>
            <a:r>
              <a:rPr lang="en-US" dirty="0" smtClean="0"/>
              <a:t>;</a:t>
            </a:r>
          </a:p>
          <a:p>
            <a:pPr marL="0" indent="0">
              <a:lnSpc>
                <a:spcPct val="120000"/>
              </a:lnSpc>
              <a:buNone/>
            </a:pPr>
            <a:r>
              <a:rPr lang="en-US" dirty="0" smtClean="0"/>
              <a:t>or        </a:t>
            </a:r>
            <a:r>
              <a:rPr lang="en-US" b="1" dirty="0" smtClean="0">
                <a:solidFill>
                  <a:schemeClr val="tx1"/>
                </a:solidFill>
                <a:latin typeface="Courier New" pitchFamily="49" charset="0"/>
                <a:cs typeface="Courier New" pitchFamily="49" charset="0"/>
              </a:rPr>
              <a:t>SQL</a:t>
            </a:r>
            <a:r>
              <a:rPr lang="en-US" dirty="0">
                <a:solidFill>
                  <a:schemeClr val="tx1"/>
                </a:solidFill>
              </a:rPr>
              <a:t>&gt; </a:t>
            </a:r>
            <a:r>
              <a:rPr lang="en-US" b="1" dirty="0" smtClean="0">
                <a:solidFill>
                  <a:schemeClr val="tx1"/>
                </a:solidFill>
                <a:latin typeface="Courier New" pitchFamily="49" charset="0"/>
                <a:cs typeface="Courier New" pitchFamily="49" charset="0"/>
              </a:rPr>
              <a:t>DESC </a:t>
            </a:r>
            <a:r>
              <a:rPr lang="en-US" b="1" dirty="0" err="1">
                <a:solidFill>
                  <a:schemeClr val="tx1"/>
                </a:solidFill>
                <a:latin typeface="Courier New" pitchFamily="49" charset="0"/>
                <a:cs typeface="Courier New" pitchFamily="49" charset="0"/>
              </a:rPr>
              <a:t>table_name</a:t>
            </a:r>
            <a:endParaRPr lang="en-US" b="1" dirty="0">
              <a:solidFill>
                <a:schemeClr val="tx1"/>
              </a:solidFill>
              <a:latin typeface="Courier New" pitchFamily="49" charset="0"/>
              <a:cs typeface="Courier New" pitchFamily="49" charset="0"/>
            </a:endParaRPr>
          </a:p>
          <a:p>
            <a:pPr marL="0" indent="0">
              <a:lnSpc>
                <a:spcPct val="120000"/>
              </a:lnSpc>
              <a:buNone/>
            </a:pPr>
            <a:r>
              <a:rPr lang="en-US" dirty="0"/>
              <a:t>	</a:t>
            </a:r>
            <a:r>
              <a:rPr lang="en-US" dirty="0" smtClean="0"/>
              <a:t>It shows the column names and the data types associated with 	them.          </a:t>
            </a:r>
          </a:p>
          <a:p>
            <a:pPr>
              <a:lnSpc>
                <a:spcPct val="120000"/>
              </a:lnSpc>
            </a:pPr>
            <a:r>
              <a:rPr lang="en-US" dirty="0" smtClean="0"/>
              <a:t>To view </a:t>
            </a:r>
            <a:r>
              <a:rPr lang="en-US" dirty="0"/>
              <a:t>all the </a:t>
            </a:r>
            <a:r>
              <a:rPr lang="en-US" dirty="0" smtClean="0"/>
              <a:t>tables owned by the </a:t>
            </a:r>
            <a:r>
              <a:rPr lang="en-US" dirty="0"/>
              <a:t>owned by the current </a:t>
            </a:r>
            <a:r>
              <a:rPr lang="en-US" dirty="0" smtClean="0"/>
              <a:t>user</a:t>
            </a:r>
            <a:endParaRPr lang="en-US" dirty="0"/>
          </a:p>
          <a:p>
            <a:pPr marL="0" indent="0">
              <a:lnSpc>
                <a:spcPct val="120000"/>
              </a:lnSpc>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	SQL</a:t>
            </a:r>
            <a:r>
              <a:rPr lang="en-US" b="1" dirty="0">
                <a:solidFill>
                  <a:schemeClr val="tx1"/>
                </a:solidFill>
                <a:latin typeface="Courier New" pitchFamily="49" charset="0"/>
                <a:cs typeface="Courier New" pitchFamily="49" charset="0"/>
              </a:rPr>
              <a:t>&gt; SELECT  </a:t>
            </a:r>
            <a:r>
              <a:rPr lang="en-US" dirty="0" err="1">
                <a:solidFill>
                  <a:schemeClr val="tx1"/>
                </a:solidFill>
              </a:rPr>
              <a:t>table_name</a:t>
            </a:r>
            <a:r>
              <a:rPr lang="en-US" dirty="0">
                <a:solidFill>
                  <a:schemeClr val="tx1"/>
                </a:solidFill>
              </a:rPr>
              <a:t> </a:t>
            </a:r>
            <a:r>
              <a:rPr lang="en-US" b="1" dirty="0" smtClean="0">
                <a:solidFill>
                  <a:schemeClr val="tx1"/>
                </a:solidFill>
                <a:latin typeface="Courier New" pitchFamily="49" charset="0"/>
                <a:cs typeface="Courier New" pitchFamily="49" charset="0"/>
              </a:rPr>
              <a:t>FROM</a:t>
            </a:r>
            <a:r>
              <a:rPr lang="en-US" dirty="0" smtClean="0">
                <a:solidFill>
                  <a:schemeClr val="tx1"/>
                </a:solidFill>
              </a:rPr>
              <a:t>  </a:t>
            </a:r>
            <a:r>
              <a:rPr lang="en-US" b="1" dirty="0">
                <a:solidFill>
                  <a:schemeClr val="tx1"/>
                </a:solidFill>
                <a:latin typeface="Courier New" pitchFamily="49" charset="0"/>
                <a:cs typeface="Courier New" pitchFamily="49" charset="0"/>
              </a:rPr>
              <a:t>USER_TABLES</a:t>
            </a:r>
            <a:r>
              <a:rPr lang="en-US" dirty="0" smtClean="0">
                <a:solidFill>
                  <a:schemeClr val="tx1"/>
                </a:solidFill>
              </a:rPr>
              <a:t>;</a:t>
            </a:r>
            <a:endParaRPr lang="en-US" dirty="0"/>
          </a:p>
          <a:p>
            <a:pPr>
              <a:lnSpc>
                <a:spcPct val="120000"/>
              </a:lnSpc>
            </a:pPr>
            <a:r>
              <a:rPr lang="en-US" dirty="0" smtClean="0"/>
              <a:t>To view </a:t>
            </a:r>
            <a:r>
              <a:rPr lang="en-US" dirty="0"/>
              <a:t>all the </a:t>
            </a:r>
            <a:r>
              <a:rPr lang="en-US" dirty="0" smtClean="0"/>
              <a:t>columns in a particular table</a:t>
            </a:r>
            <a:endParaRPr lang="en-US" dirty="0"/>
          </a:p>
          <a:p>
            <a:pPr marL="0" indent="0">
              <a:lnSpc>
                <a:spcPct val="120000"/>
              </a:lnSpc>
              <a:buNone/>
            </a:pPr>
            <a:r>
              <a:rPr lang="en-US" b="1" dirty="0">
                <a:solidFill>
                  <a:schemeClr val="tx1"/>
                </a:solidFill>
                <a:latin typeface="Courier New" pitchFamily="49" charset="0"/>
                <a:cs typeface="Courier New" pitchFamily="49" charset="0"/>
              </a:rPr>
              <a:t>	</a:t>
            </a:r>
            <a:r>
              <a:rPr lang="en-US" b="1" dirty="0" smtClean="0">
                <a:solidFill>
                  <a:schemeClr val="tx1"/>
                </a:solidFill>
                <a:latin typeface="Courier New" pitchFamily="49" charset="0"/>
                <a:cs typeface="Courier New" pitchFamily="49" charset="0"/>
              </a:rPr>
              <a:t>SQL</a:t>
            </a:r>
            <a:r>
              <a:rPr lang="en-US" b="1" dirty="0">
                <a:solidFill>
                  <a:schemeClr val="tx1"/>
                </a:solidFill>
                <a:latin typeface="Courier New" pitchFamily="49" charset="0"/>
                <a:cs typeface="Courier New" pitchFamily="49" charset="0"/>
              </a:rPr>
              <a:t>&gt; SELECT </a:t>
            </a:r>
            <a:r>
              <a:rPr lang="en-US" b="1" dirty="0" err="1">
                <a:solidFill>
                  <a:schemeClr val="tx1"/>
                </a:solidFill>
                <a:latin typeface="Courier New" pitchFamily="49" charset="0"/>
                <a:cs typeface="Courier New" pitchFamily="49" charset="0"/>
              </a:rPr>
              <a:t>column_name</a:t>
            </a:r>
            <a:r>
              <a:rPr lang="en-US" b="1" dirty="0">
                <a:solidFill>
                  <a:schemeClr val="tx1"/>
                </a:solidFill>
                <a:latin typeface="Courier New" pitchFamily="49" charset="0"/>
                <a:cs typeface="Courier New" pitchFamily="49" charset="0"/>
              </a:rPr>
              <a:t> FROM  USER_TAB_COLUMNS </a:t>
            </a:r>
            <a:r>
              <a:rPr lang="en-US" b="1" dirty="0" smtClean="0">
                <a:solidFill>
                  <a:schemeClr val="tx1"/>
                </a:solidFill>
                <a:latin typeface="Courier New" pitchFamily="49" charset="0"/>
                <a:cs typeface="Courier New" pitchFamily="49" charset="0"/>
              </a:rPr>
              <a:t>	WHERE </a:t>
            </a:r>
            <a:r>
              <a:rPr lang="en-US" b="1" dirty="0" err="1">
                <a:solidFill>
                  <a:schemeClr val="tx1"/>
                </a:solidFill>
                <a:latin typeface="Courier New" pitchFamily="49" charset="0"/>
                <a:cs typeface="Courier New" pitchFamily="49" charset="0"/>
              </a:rPr>
              <a:t>table_name</a:t>
            </a:r>
            <a:r>
              <a:rPr lang="en-US" b="1" dirty="0">
                <a:solidFill>
                  <a:schemeClr val="tx1"/>
                </a:solidFill>
                <a:latin typeface="Courier New" pitchFamily="49" charset="0"/>
                <a:cs typeface="Courier New" pitchFamily="49" charset="0"/>
              </a:rPr>
              <a:t>='STUDENT</a:t>
            </a:r>
            <a:r>
              <a:rPr lang="en-US" b="1" dirty="0" smtClean="0">
                <a:solidFill>
                  <a:schemeClr val="tx1"/>
                </a:solidFill>
                <a:latin typeface="Courier New" pitchFamily="49" charset="0"/>
                <a:cs typeface="Courier New" pitchFamily="49" charset="0"/>
              </a:rPr>
              <a:t>';</a:t>
            </a:r>
          </a:p>
          <a:p>
            <a:pPr marL="0" indent="0" eaLnBrk="0" hangingPunct="0">
              <a:lnSpc>
                <a:spcPct val="120000"/>
              </a:lnSpc>
              <a:spcBef>
                <a:spcPct val="30000"/>
              </a:spcBef>
              <a:buClrTx/>
              <a:buNone/>
              <a:defRPr/>
            </a:pPr>
            <a:r>
              <a:rPr lang="en-US" dirty="0" smtClean="0"/>
              <a:t>All </a:t>
            </a:r>
            <a:r>
              <a:rPr lang="en-US" dirty="0"/>
              <a:t>the </a:t>
            </a:r>
            <a:r>
              <a:rPr lang="en-US" dirty="0" smtClean="0"/>
              <a:t>names are stored </a:t>
            </a:r>
            <a:r>
              <a:rPr lang="en-US" dirty="0"/>
              <a:t>in UPPER case in the data </a:t>
            </a:r>
            <a:r>
              <a:rPr lang="en-US" dirty="0" smtClean="0"/>
              <a:t>dictionary. Hence when we are looking for a table name we must use upper case in the query.</a:t>
            </a:r>
            <a:endParaRPr lang="en-US" dirty="0"/>
          </a:p>
          <a:p>
            <a:endParaRPr lang="en-US" dirty="0"/>
          </a:p>
          <a:p>
            <a:pPr marL="0" indent="0">
              <a:buNone/>
            </a:pPr>
            <a:endParaRPr lang="en-US" dirty="0"/>
          </a:p>
          <a:p>
            <a:endParaRPr lang="en-US" dirty="0"/>
          </a:p>
        </p:txBody>
      </p:sp>
      <p:sp>
        <p:nvSpPr>
          <p:cNvPr id="5" name="Slide Number Placeholder 4"/>
          <p:cNvSpPr>
            <a:spLocks noGrp="1"/>
          </p:cNvSpPr>
          <p:nvPr>
            <p:ph type="sldNum" sz="quarter" idx="10"/>
          </p:nvPr>
        </p:nvSpPr>
        <p:spPr/>
        <p:txBody>
          <a:bodyPr/>
          <a:lstStyle/>
          <a:p>
            <a:pPr>
              <a:defRPr/>
            </a:pPr>
            <a:fld id="{18CC025E-D8DE-43E5-B6D2-407F9B5E6ED4}" type="slidenum">
              <a:rPr lang="en-US" smtClean="0"/>
              <a:pPr>
                <a:defRPr/>
              </a:pPr>
              <a:t>9</a:t>
            </a:fld>
            <a:endParaRPr lang="en-US"/>
          </a:p>
        </p:txBody>
      </p:sp>
    </p:spTree>
    <p:extLst>
      <p:ext uri="{BB962C8B-B14F-4D97-AF65-F5344CB8AC3E}">
        <p14:creationId xmlns:p14="http://schemas.microsoft.com/office/powerpoint/2010/main" val="3848202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 Introduction to SQL">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BF98DF4C291A14C85D2BA6B16E94436" ma:contentTypeVersion="0" ma:contentTypeDescription="Create a new document." ma:contentTypeScope="" ma:versionID="9b00935dd70500517aee944b9acf93e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F4292E-6743-44A2-A8AB-E59BAA402D95}">
  <ds:schemaRef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F96A093-83F9-46E3-9F58-4F81EF3304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C4BFD56-5582-47F1-B706-3664A87803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 Introduction to SQL</Template>
  <TotalTime>8073</TotalTime>
  <Words>2643</Words>
  <Application>Microsoft Office PowerPoint</Application>
  <PresentationFormat>On-screen Show (4:3)</PresentationFormat>
  <Paragraphs>582</Paragraphs>
  <Slides>52</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Courier New</vt:lpstr>
      <vt:lpstr>Tahoma</vt:lpstr>
      <vt:lpstr>Wingdings</vt:lpstr>
      <vt:lpstr>1. Introduction to SQL</vt:lpstr>
      <vt:lpstr>SQL Statements </vt:lpstr>
      <vt:lpstr>SQL Statements</vt:lpstr>
      <vt:lpstr>PowerPoint Presentation</vt:lpstr>
      <vt:lpstr>Naming Rules</vt:lpstr>
      <vt:lpstr>Tell me why?</vt:lpstr>
      <vt:lpstr>Data Definition Language</vt:lpstr>
      <vt:lpstr>Create Table</vt:lpstr>
      <vt:lpstr>Example</vt:lpstr>
      <vt:lpstr>Viewing table structures</vt:lpstr>
      <vt:lpstr>Exercise</vt:lpstr>
      <vt:lpstr>Table creation using a subquery</vt:lpstr>
      <vt:lpstr>Changing the existing table</vt:lpstr>
      <vt:lpstr>Examples </vt:lpstr>
      <vt:lpstr>Activity</vt:lpstr>
      <vt:lpstr>Deleting a table</vt:lpstr>
      <vt:lpstr>Truncate Table</vt:lpstr>
      <vt:lpstr>Renaming a table</vt:lpstr>
      <vt:lpstr>Exercise</vt:lpstr>
      <vt:lpstr>Data Manipulation Language</vt:lpstr>
      <vt:lpstr>Adding rows in a table</vt:lpstr>
      <vt:lpstr>Examples on Insert</vt:lpstr>
      <vt:lpstr>Tell me how</vt:lpstr>
      <vt:lpstr>Adding NULLs</vt:lpstr>
      <vt:lpstr>INSERT statement with a sub-query</vt:lpstr>
      <vt:lpstr>Insert multiple records</vt:lpstr>
      <vt:lpstr>Example</vt:lpstr>
      <vt:lpstr>Exercise</vt:lpstr>
      <vt:lpstr>Modifying the data</vt:lpstr>
      <vt:lpstr>Examples on UPDATE</vt:lpstr>
      <vt:lpstr>Delete table</vt:lpstr>
      <vt:lpstr>Exercise</vt:lpstr>
      <vt:lpstr>Revisiting SELECT statement</vt:lpstr>
      <vt:lpstr>Some sample Queries</vt:lpstr>
      <vt:lpstr>ORDER BY</vt:lpstr>
      <vt:lpstr>DISTINCT/UNIQUE</vt:lpstr>
      <vt:lpstr>Counting records</vt:lpstr>
      <vt:lpstr>Exercise</vt:lpstr>
      <vt:lpstr>Activity</vt:lpstr>
      <vt:lpstr>Tell me why</vt:lpstr>
      <vt:lpstr>Transaction Control Language</vt:lpstr>
      <vt:lpstr>ACID properties</vt:lpstr>
      <vt:lpstr>COMMIT and ROLLBACK</vt:lpstr>
      <vt:lpstr>PowerPoint Presentation</vt:lpstr>
      <vt:lpstr>SAVEPOINT</vt:lpstr>
      <vt:lpstr>PowerPoint Presentation</vt:lpstr>
      <vt:lpstr>Activity</vt:lpstr>
      <vt:lpstr>Data Control Language</vt:lpstr>
      <vt:lpstr>System privilege</vt:lpstr>
      <vt:lpstr>Examples</vt:lpstr>
      <vt:lpstr>Object privilege</vt:lpstr>
      <vt:lpstr>Example</vt:lpstr>
      <vt:lpstr>Revoke privilege</vt:lpstr>
    </vt:vector>
  </TitlesOfParts>
  <Company>HCL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 Introduction</dc:title>
  <dc:creator>Sudha Yohanand</dc:creator>
  <cp:lastModifiedBy>Deepika</cp:lastModifiedBy>
  <cp:revision>604</cp:revision>
  <dcterms:created xsi:type="dcterms:W3CDTF">2012-08-03T08:50:08Z</dcterms:created>
  <dcterms:modified xsi:type="dcterms:W3CDTF">2015-10-01T08:13:30Z</dcterms:modified>
</cp:coreProperties>
</file>