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67" r:id="rId5"/>
    <p:sldId id="303" r:id="rId6"/>
    <p:sldId id="304" r:id="rId7"/>
    <p:sldId id="306" r:id="rId8"/>
    <p:sldId id="350" r:id="rId9"/>
    <p:sldId id="305" r:id="rId10"/>
    <p:sldId id="308" r:id="rId11"/>
    <p:sldId id="309" r:id="rId12"/>
    <p:sldId id="352" r:id="rId13"/>
    <p:sldId id="324" r:id="rId14"/>
    <p:sldId id="310" r:id="rId15"/>
    <p:sldId id="354" r:id="rId16"/>
    <p:sldId id="370" r:id="rId17"/>
    <p:sldId id="326" r:id="rId18"/>
    <p:sldId id="353" r:id="rId19"/>
    <p:sldId id="327" r:id="rId20"/>
    <p:sldId id="351" r:id="rId21"/>
    <p:sldId id="355" r:id="rId22"/>
    <p:sldId id="356" r:id="rId23"/>
    <p:sldId id="357" r:id="rId24"/>
    <p:sldId id="371" r:id="rId25"/>
    <p:sldId id="330" r:id="rId26"/>
    <p:sldId id="346" r:id="rId27"/>
    <p:sldId id="332" r:id="rId28"/>
    <p:sldId id="362" r:id="rId29"/>
    <p:sldId id="341" r:id="rId30"/>
    <p:sldId id="343" r:id="rId31"/>
    <p:sldId id="363" r:id="rId32"/>
    <p:sldId id="344" r:id="rId33"/>
    <p:sldId id="364" r:id="rId34"/>
    <p:sldId id="311" r:id="rId35"/>
    <p:sldId id="312" r:id="rId36"/>
    <p:sldId id="315" r:id="rId37"/>
    <p:sldId id="316" r:id="rId38"/>
    <p:sldId id="317" r:id="rId39"/>
    <p:sldId id="318" r:id="rId40"/>
    <p:sldId id="358" r:id="rId41"/>
    <p:sldId id="334" r:id="rId42"/>
    <p:sldId id="320" r:id="rId43"/>
    <p:sldId id="366" r:id="rId44"/>
    <p:sldId id="321" r:id="rId45"/>
    <p:sldId id="322" r:id="rId46"/>
    <p:sldId id="347" r:id="rId47"/>
    <p:sldId id="367" r:id="rId48"/>
    <p:sldId id="368" r:id="rId4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990099"/>
    <a:srgbClr val="969696"/>
    <a:srgbClr val="D60093"/>
    <a:srgbClr val="9933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94671" autoAdjust="0"/>
  </p:normalViewPr>
  <p:slideViewPr>
    <p:cSldViewPr>
      <p:cViewPr varScale="1">
        <p:scale>
          <a:sx n="43" d="100"/>
          <a:sy n="43" d="100"/>
        </p:scale>
        <p:origin x="1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DF27735-4EFE-46AB-BA52-203EECBA7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5CFD684-38F2-4B68-B219-200DB4B8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9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B9BF7F9-6009-46D0-AEB9-2B2919D1B6EE}" type="slidenum">
              <a:rPr lang="en-US" smtClean="0"/>
              <a:pPr eaLnBrk="1" hangingPunct="1">
                <a:defRPr/>
              </a:pPr>
              <a:t>1</a:t>
            </a:fld>
            <a:endParaRPr lang="en-US" smtClean="0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05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9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Primary key – does not allow Null &amp; duplicate values (combination</a:t>
            </a:r>
            <a:r>
              <a:rPr lang="en-US" baseline="0" dirty="0" smtClean="0"/>
              <a:t> of both Not Null &amp; Unique)</a:t>
            </a:r>
            <a:endParaRPr lang="en-US" dirty="0" smtClean="0"/>
          </a:p>
          <a:p>
            <a:r>
              <a:rPr lang="en-US" dirty="0" smtClean="0"/>
              <a:t>Unique key – Allows Null but not duplicate values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smtClean="0"/>
              <a:t>A foreign key to any column, or set of columns, where uniqueness is enforced through a constraint:</a:t>
            </a:r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t_emp</a:t>
            </a:r>
            <a:endParaRPr lang="en-US" dirty="0" smtClean="0"/>
          </a:p>
          <a:p>
            <a:r>
              <a:rPr lang="en-US" dirty="0" smtClean="0"/>
              <a:t>  (</a:t>
            </a:r>
            <a:r>
              <a:rPr lang="en-US" dirty="0" err="1" smtClean="0"/>
              <a:t>emp_id</a:t>
            </a:r>
            <a:r>
              <a:rPr lang="en-US" dirty="0" smtClean="0"/>
              <a:t> number PRIMARY KEY, </a:t>
            </a:r>
            <a:r>
              <a:rPr lang="en-US" dirty="0" err="1" smtClean="0"/>
              <a:t>emp_name</a:t>
            </a:r>
            <a:r>
              <a:rPr lang="en-US" dirty="0" smtClean="0"/>
              <a:t> varchar2(20),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dept_name</a:t>
            </a:r>
            <a:r>
              <a:rPr lang="en-US" dirty="0" smtClean="0"/>
              <a:t> varchar2(10),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sales_emp_id</a:t>
            </a:r>
            <a:r>
              <a:rPr lang="en-US" dirty="0" smtClean="0"/>
              <a:t> number,</a:t>
            </a:r>
          </a:p>
          <a:p>
            <a:r>
              <a:rPr lang="en-US" dirty="0" smtClean="0"/>
              <a:t>CONSTRAINT </a:t>
            </a:r>
            <a:r>
              <a:rPr lang="en-US" dirty="0" err="1" smtClean="0"/>
              <a:t>sales_emp_id_uk</a:t>
            </a:r>
            <a:r>
              <a:rPr lang="en-US" dirty="0" smtClean="0"/>
              <a:t> UNIQUE (</a:t>
            </a:r>
            <a:r>
              <a:rPr lang="en-US" dirty="0" err="1" smtClean="0"/>
              <a:t>sales_emp_id</a:t>
            </a:r>
            <a:r>
              <a:rPr lang="en-US" dirty="0" smtClean="0"/>
              <a:t>));</a:t>
            </a:r>
          </a:p>
          <a:p>
            <a:endParaRPr lang="en-US" dirty="0" smtClean="0"/>
          </a:p>
          <a:p>
            <a:r>
              <a:rPr lang="en-US" dirty="0" smtClean="0"/>
              <a:t>INSERT INTO </a:t>
            </a:r>
            <a:r>
              <a:rPr lang="en-US" dirty="0" err="1" smtClean="0"/>
              <a:t>t_emp</a:t>
            </a:r>
            <a:r>
              <a:rPr lang="en-US" dirty="0" smtClean="0"/>
              <a:t> VALUES (1,'Alan','SALES',1);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t_emp</a:t>
            </a:r>
            <a:r>
              <a:rPr lang="en-US" dirty="0" smtClean="0"/>
              <a:t> VALUES (2,'Bill','ACCOUNTS',NULL);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t_emp</a:t>
            </a:r>
            <a:r>
              <a:rPr lang="en-US" dirty="0" smtClean="0"/>
              <a:t> VALUES (3,'Chuck','ACCOUNTS',3);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t_emp</a:t>
            </a:r>
            <a:r>
              <a:rPr lang="en-US" dirty="0" smtClean="0"/>
              <a:t> VALUES (4,'Dan','SALES',NULL);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t_emp</a:t>
            </a:r>
            <a:r>
              <a:rPr lang="en-US" dirty="0" smtClean="0"/>
              <a:t> VALUES (5,'Ellen','SALES',6);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t_orders</a:t>
            </a:r>
            <a:endParaRPr lang="en-US" dirty="0" smtClean="0"/>
          </a:p>
          <a:p>
            <a:r>
              <a:rPr lang="en-US" dirty="0" smtClean="0"/>
              <a:t>  (</a:t>
            </a:r>
            <a:r>
              <a:rPr lang="en-US" dirty="0" err="1" smtClean="0"/>
              <a:t>ord_id</a:t>
            </a:r>
            <a:r>
              <a:rPr lang="en-US" dirty="0" smtClean="0"/>
              <a:t> number PRIMARY KEY,</a:t>
            </a:r>
          </a:p>
          <a:p>
            <a:r>
              <a:rPr lang="en-US" dirty="0" smtClean="0"/>
              <a:t>  salesman number,</a:t>
            </a:r>
          </a:p>
          <a:p>
            <a:r>
              <a:rPr lang="en-US" dirty="0" smtClean="0"/>
              <a:t>  CONSTRAINT </a:t>
            </a:r>
            <a:r>
              <a:rPr lang="en-US" dirty="0" err="1" smtClean="0"/>
              <a:t>salesman_fk</a:t>
            </a:r>
            <a:r>
              <a:rPr lang="en-US" dirty="0" smtClean="0"/>
              <a:t> FOREIGN KEY (salesman)</a:t>
            </a:r>
          </a:p>
          <a:p>
            <a:r>
              <a:rPr lang="en-US" dirty="0" smtClean="0"/>
              <a:t>       REFERENCES </a:t>
            </a:r>
            <a:r>
              <a:rPr lang="en-US" dirty="0" err="1" smtClean="0"/>
              <a:t>t_emp</a:t>
            </a:r>
            <a:r>
              <a:rPr lang="en-US" dirty="0" smtClean="0"/>
              <a:t>(</a:t>
            </a:r>
            <a:r>
              <a:rPr lang="en-US" dirty="0" err="1" smtClean="0"/>
              <a:t>sales_emp_id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t_orders</a:t>
            </a:r>
            <a:r>
              <a:rPr lang="en-US" dirty="0" smtClean="0"/>
              <a:t> VALUES (1,1);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t_orders</a:t>
            </a:r>
            <a:r>
              <a:rPr lang="en-US" dirty="0" smtClean="0"/>
              <a:t> VALUES (2,2);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9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create a copy of a table, only the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 smtClean="0"/>
              <a:t>constraints will be passed onto the copy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2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4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36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1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1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Zero (0) &amp; NULL are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39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INSERT INTO Orders VALUES(1000,100,'7-JUL-2010',1000);</a:t>
            </a:r>
          </a:p>
          <a:p>
            <a:r>
              <a:rPr lang="en-US" dirty="0" smtClean="0"/>
              <a:t> INSERT INTO Orders VALUES(1001,200,'10-JUL-2010',2000);</a:t>
            </a:r>
          </a:p>
          <a:p>
            <a:endParaRPr lang="en-US" dirty="0" smtClean="0"/>
          </a:p>
          <a:p>
            <a:r>
              <a:rPr lang="en-US" dirty="0" smtClean="0"/>
              <a:t> INSERT INTO Orders VALUES(1003,300,'10-JUL-2010',3000);</a:t>
            </a:r>
          </a:p>
          <a:p>
            <a:endParaRPr lang="en-US" dirty="0" smtClean="0"/>
          </a:p>
          <a:p>
            <a:r>
              <a:rPr lang="en-US" dirty="0" smtClean="0"/>
              <a:t> INSERT INTO Items VALUES(1000,4,1,1000);</a:t>
            </a:r>
          </a:p>
          <a:p>
            <a:r>
              <a:rPr lang="en-US" dirty="0" smtClean="0"/>
              <a:t>INSERT INTO Items VALUES(1001,4,2,1000);</a:t>
            </a:r>
          </a:p>
          <a:p>
            <a:r>
              <a:rPr lang="en-US" dirty="0" smtClean="0"/>
              <a:t>INSERT INTO Items VALUES(1001,4,2,1000);</a:t>
            </a:r>
          </a:p>
          <a:p>
            <a:r>
              <a:rPr lang="en-US" dirty="0" smtClean="0"/>
              <a:t>INSERT INTO Items VALUES(1003,4,3,1000);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4" y="6111875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C:\Users\shahulj\AppData\Local\Microsoft\Windows\Temporary Internet Files\Content.Outlook\WEEF413Q\Campus Force Logo - Colour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9017" y="6541157"/>
            <a:ext cx="1316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578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9B39-45F6-4DA9-B838-0F551DA79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B828-6E63-45E0-90BB-FE58A7997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C025E-D8DE-43E5-B6D2-407F9B5E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64AB-1071-48C7-9C79-153E38700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91A2E-236F-4017-A808-CA6D0767C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330BE-9E4E-46DF-A0C6-A111EB6CA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072AD-89DA-4A60-81AE-C785B259C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78005-0B46-4EB8-BF5A-0F5A6AFDD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EEF25-240C-410A-8448-2A0E6CD1B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FCB1-E3A9-4AFB-B503-74FC7FBCE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5FD53A6-6A92-4A99-9F27-314DB215B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 descr="C:\Users\shahulj\AppData\Local\Microsoft\Windows\Temporary Internet Files\Content.Outlook\WEEF413Q\Campus Force Logo - Colour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050" y="6589713"/>
            <a:ext cx="1316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en-US" dirty="0" smtClean="0"/>
              <a:t>Constraints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/>
              <a:t>i</a:t>
            </a:r>
            <a:r>
              <a:rPr lang="en-US" dirty="0" smtClean="0"/>
              <a:t>nserting values duplicate values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</a:t>
            </a:r>
            <a:r>
              <a:rPr lang="en-US" dirty="0" err="1" smtClean="0"/>
              <a:t>r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Orders </a:t>
            </a:r>
            <a:r>
              <a:rPr lang="en-US" dirty="0" smtClean="0"/>
              <a:t> . table.</a:t>
            </a:r>
          </a:p>
          <a:p>
            <a:r>
              <a:rPr lang="en-US" dirty="0"/>
              <a:t>Try inserting values duplicate values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and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cust_number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Items</a:t>
            </a:r>
            <a:r>
              <a:rPr lang="en-US" dirty="0"/>
              <a:t> table.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</a:t>
            </a:r>
            <a:r>
              <a:rPr lang="en-US" dirty="0" smtClean="0"/>
              <a:t>key </a:t>
            </a:r>
            <a:r>
              <a:rPr lang="en-US" dirty="0"/>
              <a:t>using </a:t>
            </a:r>
            <a:r>
              <a:rPr lang="en-US" dirty="0" smtClean="0"/>
              <a:t>alter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[Constraint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/>
              <a:t>;</a:t>
            </a:r>
            <a:endParaRPr lang="en-US" b="1" dirty="0"/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endParaRPr lang="en-US" dirty="0"/>
          </a:p>
          <a:p>
            <a:pPr lvl="1"/>
            <a:r>
              <a:rPr lang="en-US" sz="2000" dirty="0" smtClean="0"/>
              <a:t>Constraints can be created using ALTER when the user has missed to add a constraint while creating a table.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Example: We shall </a:t>
            </a:r>
            <a:r>
              <a:rPr lang="en-US" sz="2000" dirty="0"/>
              <a:t>add primary </a:t>
            </a:r>
            <a:r>
              <a:rPr lang="en-US" sz="2000" dirty="0" smtClean="0"/>
              <a:t>key constraint to the Products table that was created as lab set </a:t>
            </a:r>
            <a:r>
              <a:rPr lang="en-US" sz="2000" dirty="0"/>
              <a:t>up for “2.1. SQL </a:t>
            </a:r>
            <a:r>
              <a:rPr lang="en-US" sz="2000" dirty="0" smtClean="0"/>
              <a:t>Concepts”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ALTER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 Product ADD PRIMARY KEY (PID);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609600"/>
          </a:xfrm>
        </p:spPr>
        <p:txBody>
          <a:bodyPr/>
          <a:lstStyle/>
          <a:p>
            <a:r>
              <a:rPr lang="en-US" dirty="0" smtClean="0"/>
              <a:t>Create a table called </a:t>
            </a:r>
            <a:r>
              <a:rPr lang="en-US" dirty="0" err="1" smtClean="0"/>
              <a:t>Leave_Policy</a:t>
            </a:r>
            <a:r>
              <a:rPr lang="en-US" dirty="0" smtClean="0"/>
              <a:t> with the following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06719"/>
              </p:ext>
            </p:extLst>
          </p:nvPr>
        </p:nvGraphicFramePr>
        <p:xfrm>
          <a:off x="381000" y="1870743"/>
          <a:ext cx="8458200" cy="346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510"/>
                <a:gridCol w="3090496"/>
                <a:gridCol w="1530594"/>
                <a:gridCol w="990600"/>
              </a:tblGrid>
              <a:tr h="5219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Column Name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Constraints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Default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61078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Leave_ID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that can hold </a:t>
                      </a:r>
                      <a:r>
                        <a:rPr lang="en-US" baseline="0" dirty="0" err="1" smtClean="0"/>
                        <a:t>upto</a:t>
                      </a:r>
                      <a:r>
                        <a:rPr lang="en-US" baseline="0" dirty="0" smtClean="0"/>
                        <a:t> 4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170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Leave_Name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length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tring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82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Days_Allowed</a:t>
                      </a:r>
                      <a:r>
                        <a:rPr lang="en-US" dirty="0" smtClean="0"/>
                        <a:t>_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_Q1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with 3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0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Days_Allowed</a:t>
                      </a:r>
                      <a:r>
                        <a:rPr lang="en-US" dirty="0" smtClean="0"/>
                        <a:t>_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_Q2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with 3 digits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6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Days_Allowed</a:t>
                      </a:r>
                      <a:r>
                        <a:rPr lang="en-US" dirty="0" smtClean="0"/>
                        <a:t>_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_Q3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with 3 digits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Days_Allowed</a:t>
                      </a:r>
                      <a:r>
                        <a:rPr lang="en-US" dirty="0" smtClean="0"/>
                        <a:t>_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_Q4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with 3 digits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40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Carried_To_Next_Q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digit number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74912"/>
              </p:ext>
            </p:extLst>
          </p:nvPr>
        </p:nvGraphicFramePr>
        <p:xfrm>
          <a:off x="381000" y="380999"/>
          <a:ext cx="8458200" cy="3352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  <a:gridCol w="914400"/>
                <a:gridCol w="1295852"/>
                <a:gridCol w="1438196"/>
                <a:gridCol w="1438196"/>
                <a:gridCol w="1314156"/>
              </a:tblGrid>
              <a:tr h="8894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Leave_ID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Leave_Name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Days_Allowed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_ In_Q1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Days_Allowed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_ In_Q2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Days_Allowed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_ In_Q3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Days_Allowed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_ In_Q4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Carried_To_Next_Q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596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Casual leave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96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Sick leave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59637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Earned Leave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674207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Restricted Leave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68569" y="4876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Make </a:t>
            </a:r>
            <a:r>
              <a:rPr lang="en-US" sz="2000" dirty="0" err="1">
                <a:solidFill>
                  <a:srgbClr val="5F5F5F"/>
                </a:solidFill>
                <a:latin typeface="+mn-lt"/>
                <a:cs typeface="+mn-cs"/>
              </a:rPr>
              <a:t>Empid</a:t>
            </a: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 as primary key for the </a:t>
            </a:r>
            <a:r>
              <a:rPr lang="en-US" sz="2000" dirty="0" err="1">
                <a:solidFill>
                  <a:srgbClr val="5F5F5F"/>
                </a:solidFill>
                <a:latin typeface="+mn-lt"/>
                <a:cs typeface="+mn-cs"/>
              </a:rPr>
              <a:t>Salary_Det</a:t>
            </a: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 table that you created.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9301" y="5579383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None/>
            </a:pPr>
            <a:r>
              <a:rPr lang="en-US" dirty="0"/>
              <a:t>(30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790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r>
              <a:rPr lang="en-US" dirty="0" smtClean="0"/>
              <a:t>A foreign </a:t>
            </a:r>
            <a:r>
              <a:rPr lang="en-US" dirty="0"/>
              <a:t>key </a:t>
            </a:r>
            <a:r>
              <a:rPr lang="en-US" dirty="0" smtClean="0"/>
              <a:t> creates a relationship between two tables .</a:t>
            </a:r>
          </a:p>
          <a:p>
            <a:r>
              <a:rPr lang="en-US" dirty="0" smtClean="0"/>
              <a:t>They enforce what is called as Referential integrity.</a:t>
            </a:r>
            <a:endParaRPr lang="en-US" dirty="0"/>
          </a:p>
          <a:p>
            <a:r>
              <a:rPr lang="en-US" dirty="0" smtClean="0"/>
              <a:t>The tables in the relationship are child table and parent table.</a:t>
            </a:r>
          </a:p>
          <a:p>
            <a:r>
              <a:rPr lang="en-US" dirty="0" smtClean="0"/>
              <a:t>A column is a foreign key in a table if it is a primary key in another table.</a:t>
            </a:r>
          </a:p>
          <a:p>
            <a:r>
              <a:rPr lang="en-US" dirty="0" smtClean="0"/>
              <a:t>The table containing the primary key then becomes the Parent table (Master table).</a:t>
            </a:r>
          </a:p>
          <a:p>
            <a:r>
              <a:rPr lang="en-US" dirty="0" smtClean="0"/>
              <a:t>The table that contains the foreign key becomes the Child table.</a:t>
            </a:r>
          </a:p>
          <a:p>
            <a:r>
              <a:rPr lang="en-US" dirty="0" smtClean="0"/>
              <a:t>The foreign key can values could be one of the values that are in primary key or null.</a:t>
            </a:r>
          </a:p>
          <a:p>
            <a:r>
              <a:rPr lang="en-US" dirty="0" smtClean="0"/>
              <a:t>A table can have multiple foreign keys.</a:t>
            </a:r>
          </a:p>
          <a:p>
            <a:r>
              <a:rPr lang="en-US" dirty="0" smtClean="0"/>
              <a:t>It goes without saying that the Primary </a:t>
            </a:r>
            <a:r>
              <a:rPr lang="en-US" dirty="0"/>
              <a:t>key constraint defined on the table must already exist before to create a foreign key.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45" y="990600"/>
            <a:ext cx="8229600" cy="139524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It you notice, we have created 3 tables which are related: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dirty="0" smtClean="0"/>
              <a:t>Product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dirty="0" smtClean="0"/>
              <a:t>Orders 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dirty="0" smtClean="0"/>
              <a:t>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83372"/>
              </p:ext>
            </p:extLst>
          </p:nvPr>
        </p:nvGraphicFramePr>
        <p:xfrm>
          <a:off x="1382109" y="2354623"/>
          <a:ext cx="1219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Product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PID  *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PNAME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78384"/>
              </p:ext>
            </p:extLst>
          </p:nvPr>
        </p:nvGraphicFramePr>
        <p:xfrm>
          <a:off x="6529552" y="1850997"/>
          <a:ext cx="2438400" cy="1913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</a:tblGrid>
              <a:tr h="35780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Orders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50243">
                <a:tc>
                  <a:txBody>
                    <a:bodyPr/>
                    <a:lstStyle/>
                    <a:p>
                      <a:r>
                        <a:rPr lang="en-US" dirty="0" smtClean="0"/>
                        <a:t>ORDER_NUMBER*</a:t>
                      </a:r>
                      <a:endParaRPr lang="en-US" dirty="0"/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r>
                        <a:rPr lang="en-US" dirty="0" smtClean="0"/>
                        <a:t>CUST_NUMBER</a:t>
                      </a:r>
                      <a:endParaRPr lang="en-US" dirty="0"/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r>
                        <a:rPr lang="en-US" dirty="0" smtClean="0"/>
                        <a:t>ORDER_DATE</a:t>
                      </a:r>
                      <a:endParaRPr lang="en-US" dirty="0"/>
                    </a:p>
                  </a:txBody>
                  <a:tcPr/>
                </a:tc>
              </a:tr>
              <a:tr h="357809">
                <a:tc>
                  <a:txBody>
                    <a:bodyPr/>
                    <a:lstStyle/>
                    <a:p>
                      <a:r>
                        <a:rPr lang="en-US" dirty="0" smtClean="0"/>
                        <a:t>BILL_AMT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943786"/>
              </p:ext>
            </p:extLst>
          </p:nvPr>
        </p:nvGraphicFramePr>
        <p:xfrm>
          <a:off x="3363309" y="1973623"/>
          <a:ext cx="26394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941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Items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ORDER_NUMBER *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PID *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UNIT_COST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5795141" y="2514600"/>
            <a:ext cx="83820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78269" y="2895600"/>
            <a:ext cx="1066800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4159775"/>
            <a:ext cx="8686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The items that a customer has bought is recorded on the Items table. The PID can only be one the values available in The Product table. Similarly, The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  <a:cs typeface="+mn-cs"/>
              </a:rPr>
              <a:t>Order_number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 </a:t>
            </a: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can only be one of them from Orders table.</a:t>
            </a:r>
          </a:p>
          <a:p>
            <a:pPr>
              <a:buClr>
                <a:schemeClr val="accent2"/>
              </a:buClr>
            </a:pPr>
            <a:endParaRPr lang="en-US" sz="2000" dirty="0" smtClean="0">
              <a:solidFill>
                <a:srgbClr val="5F5F5F"/>
              </a:solidFill>
              <a:latin typeface="+mn-lt"/>
              <a:cs typeface="+mn-cs"/>
            </a:endParaRPr>
          </a:p>
        </p:txBody>
      </p:sp>
      <p:pic>
        <p:nvPicPr>
          <p:cNvPr id="14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8" y="5483214"/>
            <a:ext cx="561975" cy="53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237592" y="5483214"/>
            <a:ext cx="72600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000" i="1" dirty="0">
                <a:solidFill>
                  <a:srgbClr val="990099"/>
                </a:solidFill>
              </a:rPr>
              <a:t>Note that it is not necessary that foreign key and primary key have same names. But it is a relationship becomes easier to remember if same names are used.</a:t>
            </a:r>
          </a:p>
        </p:txBody>
      </p:sp>
    </p:spTree>
    <p:extLst>
      <p:ext uri="{BB962C8B-B14F-4D97-AF65-F5344CB8AC3E}">
        <p14:creationId xmlns:p14="http://schemas.microsoft.com/office/powerpoint/2010/main" val="207002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using create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parenttablename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lvl="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[field declarations</a:t>
            </a:r>
            <a:r>
              <a:rPr lang="en-US" b="1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…],</a:t>
            </a:r>
          </a:p>
          <a:p>
            <a:pPr marL="0" lvl="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i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FOREIGN KEY (field name)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REFERENCES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childtablename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lvl="0" indent="0">
              <a:lnSpc>
                <a:spcPct val="120000"/>
              </a:lnSpc>
              <a:buClr>
                <a:srgbClr val="000000"/>
              </a:buClr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</a:t>
            </a:r>
          </a:p>
          <a:p>
            <a:pPr marL="609600" lvl="0" indent="-60960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[CONSTRAINT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FOREIGN KEY  </a:t>
            </a:r>
          </a:p>
          <a:p>
            <a:pPr marL="609600" lvl="0" indent="-60960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parent_table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/>
              <a:t>Specify the </a:t>
            </a:r>
            <a:r>
              <a:rPr lang="en-US" dirty="0" smtClean="0"/>
              <a:t>child table name with the column names and its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Specify FOREIGN KEY to ensure that it establishes a relationship  between the Parent table. Parent table must be created before.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REFERENCES clause is used to refer to the column in which parent table is referenced..</a:t>
            </a:r>
            <a:endParaRPr lang="en-US" dirty="0"/>
          </a:p>
          <a:p>
            <a:pPr marL="0" lvl="0" indent="0">
              <a:lnSpc>
                <a:spcPct val="120000"/>
              </a:lnSpc>
              <a:buClr>
                <a:srgbClr val="000000"/>
              </a:buClr>
              <a:buNone/>
            </a:pPr>
            <a:r>
              <a:rPr lang="en-US" b="1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Foreign Key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txBody>
          <a:bodyPr/>
          <a:lstStyle/>
          <a:p>
            <a:r>
              <a:rPr lang="en-US" dirty="0" smtClean="0"/>
              <a:t>Foreign Key for Items table</a:t>
            </a:r>
          </a:p>
          <a:p>
            <a:pPr lvl="1"/>
            <a:r>
              <a:rPr lang="en-US" sz="2000" dirty="0" smtClean="0">
                <a:ea typeface="+mn-ea"/>
                <a:cs typeface="+mn-cs"/>
              </a:rPr>
              <a:t>At table level: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CREATE TABLE Items(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NUMBER(5)  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NUMBER(4) ,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quantity	NUMBER(4),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unit_cost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NUMBER(7,2),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PRIMARY KEY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),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FOREIGN KEY(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REFERENCES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Orders(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),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FOREIGN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KEY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 REFERENCES Product(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pid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);</a:t>
            </a:r>
          </a:p>
          <a:p>
            <a:pPr marL="457200" lvl="1" indent="0">
              <a:buNone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5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5638800"/>
          </a:xfrm>
        </p:spPr>
        <p:txBody>
          <a:bodyPr/>
          <a:lstStyle/>
          <a:p>
            <a:pPr lvl="1"/>
            <a:r>
              <a:rPr lang="en-US" sz="2000" dirty="0" smtClean="0">
                <a:ea typeface="+mn-ea"/>
                <a:cs typeface="+mn-cs"/>
              </a:rPr>
              <a:t>At column level: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CREATE TABLE Items(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NUMBER(5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REFERENCES 	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Orders(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NUMBER(4)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REFERENCES Product(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quantity	NUMBER(4),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unit_cost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NUMBER(7,2),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	PRIMARY KEY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);</a:t>
            </a:r>
          </a:p>
          <a:p>
            <a:pPr marL="457200" lvl="1" indent="0">
              <a:buNone/>
            </a:pPr>
            <a:endParaRPr lang="en-US" sz="2000" dirty="0" smtClean="0"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Insert data into Items table with values in same as PID and </a:t>
            </a:r>
            <a:r>
              <a:rPr lang="en-US" dirty="0" err="1" smtClean="0"/>
              <a:t>Order_Number</a:t>
            </a:r>
            <a:r>
              <a:rPr lang="en-US" dirty="0" smtClean="0"/>
              <a:t> as in Product and Orders table.</a:t>
            </a:r>
          </a:p>
          <a:p>
            <a:r>
              <a:rPr lang="en-US" dirty="0" smtClean="0"/>
              <a:t>Enter the same pair of </a:t>
            </a:r>
            <a:r>
              <a:rPr lang="en-US" dirty="0"/>
              <a:t>PID and </a:t>
            </a:r>
            <a:r>
              <a:rPr lang="en-US" dirty="0" err="1" smtClean="0"/>
              <a:t>Order_Number</a:t>
            </a:r>
            <a:r>
              <a:rPr lang="en-US" dirty="0" smtClean="0"/>
              <a:t> twice.</a:t>
            </a:r>
          </a:p>
          <a:p>
            <a:r>
              <a:rPr lang="en-US" dirty="0" smtClean="0"/>
              <a:t>Enter null values for PID </a:t>
            </a:r>
            <a:r>
              <a:rPr lang="en-US" dirty="0"/>
              <a:t>and </a:t>
            </a:r>
            <a:r>
              <a:rPr lang="en-US" dirty="0" err="1" smtClean="0"/>
              <a:t>Order_Number</a:t>
            </a:r>
            <a:endParaRPr lang="en-US" dirty="0" smtClean="0"/>
          </a:p>
          <a:p>
            <a:r>
              <a:rPr lang="en-US" dirty="0" smtClean="0"/>
              <a:t>Enter the PID </a:t>
            </a:r>
            <a:r>
              <a:rPr lang="en-US" dirty="0"/>
              <a:t>and </a:t>
            </a:r>
            <a:r>
              <a:rPr lang="en-US" dirty="0" err="1" smtClean="0"/>
              <a:t>Order_Number</a:t>
            </a:r>
            <a:r>
              <a:rPr lang="en-US" dirty="0" smtClean="0"/>
              <a:t> that is different from what is in the tables.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-76200"/>
            <a:ext cx="7993062" cy="1074738"/>
          </a:xfrm>
        </p:spPr>
        <p:txBody>
          <a:bodyPr/>
          <a:lstStyle/>
          <a:p>
            <a:pPr eaLnBrk="1" hangingPunct="1"/>
            <a:r>
              <a:rPr lang="en-US" dirty="0" smtClean="0"/>
              <a:t>What are constraints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dirty="0" smtClean="0"/>
              <a:t>Constraints are used to enforce Integrity.</a:t>
            </a:r>
          </a:p>
          <a:p>
            <a:r>
              <a:rPr lang="en-US" dirty="0" smtClean="0"/>
              <a:t>They are rules </a:t>
            </a:r>
            <a:r>
              <a:rPr lang="en-US" dirty="0"/>
              <a:t>used to restrict the values in </a:t>
            </a:r>
            <a:r>
              <a:rPr lang="en-US" dirty="0" smtClean="0"/>
              <a:t>columns of a table.</a:t>
            </a:r>
          </a:p>
          <a:p>
            <a:r>
              <a:rPr lang="en-US" dirty="0" smtClean="0"/>
              <a:t>They also prevent </a:t>
            </a:r>
            <a:r>
              <a:rPr lang="en-US" dirty="0"/>
              <a:t>the deletion of a table when there are dependent tables referring </a:t>
            </a:r>
            <a:r>
              <a:rPr lang="en-US" dirty="0" smtClean="0"/>
              <a:t>them.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Integrity </a:t>
            </a:r>
            <a:r>
              <a:rPr lang="en-US" dirty="0">
                <a:solidFill>
                  <a:schemeClr val="bg2"/>
                </a:solidFill>
              </a:rPr>
              <a:t>Constraints:</a:t>
            </a:r>
          </a:p>
          <a:p>
            <a:pPr lvl="1"/>
            <a:r>
              <a:rPr lang="en-US" sz="2000" dirty="0"/>
              <a:t>Entity Integrity: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PRIMARY KEY, UNIQUE </a:t>
            </a:r>
          </a:p>
          <a:p>
            <a:pPr lvl="1"/>
            <a:r>
              <a:rPr lang="en-US" sz="2000" dirty="0"/>
              <a:t>Referential Integrity: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FOREIGN KEY</a:t>
            </a:r>
          </a:p>
          <a:p>
            <a:pPr lvl="1"/>
            <a:r>
              <a:rPr lang="en-US" sz="2000" dirty="0"/>
              <a:t>User-Defined integrity: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CHECK, NOT NULL</a:t>
            </a:r>
          </a:p>
          <a:p>
            <a:pPr lvl="1"/>
            <a:r>
              <a:rPr lang="en-US" sz="2000" dirty="0"/>
              <a:t>Domain integrity: Specified by the data type of the column while creating or modifying a field table.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86400" y="56388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We have already seen how to specify data types</a:t>
            </a: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5105400" y="5791200"/>
            <a:ext cx="381000" cy="170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609600"/>
          </a:xfrm>
        </p:spPr>
        <p:txBody>
          <a:bodyPr/>
          <a:lstStyle/>
          <a:p>
            <a:r>
              <a:rPr lang="en-US" dirty="0" smtClean="0"/>
              <a:t>Create a table called </a:t>
            </a:r>
            <a:r>
              <a:rPr lang="en-US" dirty="0" err="1" smtClean="0"/>
              <a:t>Employee_Leave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3596"/>
              </p:ext>
            </p:extLst>
          </p:nvPr>
        </p:nvGraphicFramePr>
        <p:xfrm>
          <a:off x="304800" y="1752600"/>
          <a:ext cx="8458200" cy="3805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019300"/>
                <a:gridCol w="2114550"/>
                <a:gridCol w="211455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Column Name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Data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 type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Constraints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Default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982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Empid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</a:t>
                      </a:r>
                      <a:r>
                        <a:rPr lang="en-US" baseline="0" dirty="0" smtClean="0"/>
                        <a:t> of 30 characters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 : </a:t>
                      </a:r>
                      <a:r>
                        <a:rPr lang="en-US" dirty="0" err="1" smtClean="0"/>
                        <a:t>Salary_Det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22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Leave_ID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r>
                        <a:rPr lang="en-US" baseline="0" dirty="0" smtClean="0"/>
                        <a:t> that can hold </a:t>
                      </a:r>
                      <a:r>
                        <a:rPr lang="en-US" baseline="0" dirty="0" err="1" smtClean="0"/>
                        <a:t>upto</a:t>
                      </a:r>
                      <a:r>
                        <a:rPr lang="en-US" baseline="0" dirty="0" smtClean="0"/>
                        <a:t> 4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key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key: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Leave_Policy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785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Leave_date_from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9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Leave_date_to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273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Loss_of_Pay_Days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6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25124"/>
              </p:ext>
            </p:extLst>
          </p:nvPr>
        </p:nvGraphicFramePr>
        <p:xfrm>
          <a:off x="685800" y="990600"/>
          <a:ext cx="7238999" cy="266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40"/>
                <a:gridCol w="1105840"/>
                <a:gridCol w="1378047"/>
                <a:gridCol w="1824636"/>
                <a:gridCol w="1824636"/>
              </a:tblGrid>
              <a:tr h="66173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Leave_ID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Leave_date_from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Leave_date_to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b="1" kern="1200" dirty="0" err="1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Loss_of_Pay_Days</a:t>
                      </a:r>
                      <a:endParaRPr lang="en-US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EA12345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7-Jul-12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9-Jul-12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EA34567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18-Jan-12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10-Feb-12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SAP2345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8-Aug-12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12-Aug-12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EA23456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12-Jan-12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15-Jan-12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0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EA34567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10-Jan-12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13-Jan-12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77000" y="542823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903841"/>
            <a:ext cx="5357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Try entering data with the incorrect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  <a:cs typeface="+mn-cs"/>
              </a:rPr>
              <a:t>Leave_ID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 </a:t>
            </a:r>
            <a:endParaRPr lang="en-US" sz="2000" dirty="0">
              <a:solidFill>
                <a:srgbClr val="5F5F5F"/>
              </a:solidFill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533400"/>
            <a:ext cx="3004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Enter the following 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data: </a:t>
            </a:r>
            <a:endParaRPr lang="en-US" sz="2000" dirty="0">
              <a:solidFill>
                <a:srgbClr val="5F5F5F"/>
              </a:solidFill>
              <a:latin typeface="+mn-lt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49849"/>
              </p:ext>
            </p:extLst>
          </p:nvPr>
        </p:nvGraphicFramePr>
        <p:xfrm>
          <a:off x="533400" y="4572000"/>
          <a:ext cx="7238999" cy="304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840"/>
                <a:gridCol w="1105840"/>
                <a:gridCol w="1378047"/>
                <a:gridCol w="1824636"/>
                <a:gridCol w="1824636"/>
              </a:tblGrid>
              <a:tr h="30451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EA34567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1-Jan-12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6-Jan-12</a:t>
                      </a:r>
                      <a:endParaRPr lang="en-US" sz="1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2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906963"/>
          </a:xfrm>
        </p:spPr>
        <p:txBody>
          <a:bodyPr/>
          <a:lstStyle/>
          <a:p>
            <a:r>
              <a:rPr lang="en-US" dirty="0"/>
              <a:t>A table </a:t>
            </a:r>
            <a:r>
              <a:rPr lang="en-US" dirty="0" smtClean="0"/>
              <a:t>that has composite primary key, the foreign key will also be composite in child table.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CREATE TABLE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Dispatch(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lot_number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number(5) PRIMARY KEY,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number(5),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number(4), address varchar2(40),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lorry_number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varchar2(10),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dispatch_date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Date, FOREIGN KEY(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order_number,pid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REFERENCES Items(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order_number,pid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);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 smtClean="0"/>
              <a:t>There is a problem with the following CREATE scripts. Can you identify the problem and give reasons why the problem occurred.</a:t>
            </a:r>
          </a:p>
          <a:p>
            <a:r>
              <a:rPr lang="en-US" dirty="0" smtClean="0"/>
              <a:t>Also provide solution to the problem.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trainee(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NUMBER(4),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NUMBER(4),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VARCHAR2(10),PRIMARY KEY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SQL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rolls(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rollno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NUMBER(4),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NUMBER(4),basic NUMBER(6),FOREIGN KEY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tid,locid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REFERENCES trainee(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tid,locid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 -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754563"/>
          </a:xfrm>
        </p:spPr>
        <p:txBody>
          <a:bodyPr/>
          <a:lstStyle/>
          <a:p>
            <a:r>
              <a:rPr lang="en-US" dirty="0"/>
              <a:t>By default, a record cannot be deleted or updated from the parent table if matching entries exist in the child table.  </a:t>
            </a:r>
            <a:endParaRPr lang="en-US" dirty="0" smtClean="0"/>
          </a:p>
          <a:p>
            <a:r>
              <a:rPr lang="en-US" dirty="0" smtClean="0"/>
              <a:t>This can be changed by explicitly specifying action with the foreign </a:t>
            </a:r>
            <a:r>
              <a:rPr lang="en-US" dirty="0"/>
              <a:t>key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ON DELETE  CASCADE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ON DELETE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SET NULL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data into </a:t>
            </a:r>
            <a:r>
              <a:rPr lang="en-US" dirty="0" err="1"/>
              <a:t>Leave_Policy</a:t>
            </a:r>
            <a:r>
              <a:rPr lang="en-US" dirty="0"/>
              <a:t> </a:t>
            </a:r>
            <a:r>
              <a:rPr lang="en-US" dirty="0" smtClean="0"/>
              <a:t> and </a:t>
            </a:r>
            <a:r>
              <a:rPr lang="en-US" dirty="0" err="1" smtClean="0"/>
              <a:t>Employee_Leave</a:t>
            </a:r>
            <a:r>
              <a:rPr lang="en-US" dirty="0" smtClean="0"/>
              <a:t>. Try to delete a record from </a:t>
            </a:r>
            <a:r>
              <a:rPr lang="en-US" dirty="0" err="1" smtClean="0"/>
              <a:t>Leave_Policy</a:t>
            </a:r>
            <a:r>
              <a:rPr lang="en-US" dirty="0" smtClean="0"/>
              <a:t> whose </a:t>
            </a:r>
            <a:r>
              <a:rPr lang="en-US" dirty="0" err="1" smtClean="0"/>
              <a:t>Leave_ID</a:t>
            </a:r>
            <a:r>
              <a:rPr lang="en-US" dirty="0" smtClean="0"/>
              <a:t> has been used in </a:t>
            </a:r>
            <a:r>
              <a:rPr lang="en-US" dirty="0" err="1" smtClean="0"/>
              <a:t>Employee_Leave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59" y="0"/>
            <a:ext cx="8229600" cy="838200"/>
          </a:xfrm>
        </p:spPr>
        <p:txBody>
          <a:bodyPr/>
          <a:lstStyle/>
          <a:p>
            <a:pPr marL="742950" lvl="2" indent="-342900">
              <a:lnSpc>
                <a:spcPct val="15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ON DELETE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CASCADE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/>
          <a:lstStyle/>
          <a:p>
            <a:r>
              <a:rPr lang="en-US" dirty="0" smtClean="0"/>
              <a:t>If  a record in the parent table is deleted, then the corresponding records in the child table will also be automatically deleted.</a:t>
            </a:r>
          </a:p>
          <a:p>
            <a:pPr marL="342900" lvl="2" indent="-342900"/>
            <a:r>
              <a:rPr lang="en-US" sz="2000" dirty="0">
                <a:ea typeface="+mn-ea"/>
                <a:cs typeface="+mn-cs"/>
              </a:rPr>
              <a:t>The advantage in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ON DELETE  CASCADE </a:t>
            </a:r>
            <a:r>
              <a:rPr lang="en-US" sz="2000" dirty="0">
                <a:ea typeface="+mn-ea"/>
                <a:cs typeface="+mn-cs"/>
              </a:rPr>
              <a:t>is that it allows to reduce the amount delete operations performed on SQL </a:t>
            </a:r>
            <a:r>
              <a:rPr lang="en-US" sz="2000" dirty="0" smtClean="0">
                <a:ea typeface="+mn-ea"/>
                <a:cs typeface="+mn-cs"/>
              </a:rPr>
              <a:t>statements.</a:t>
            </a:r>
            <a:endParaRPr lang="en-US" sz="2000" dirty="0">
              <a:ea typeface="+mn-ea"/>
              <a:cs typeface="+mn-cs"/>
            </a:endParaRPr>
          </a:p>
          <a:p>
            <a:pPr marL="342900" lvl="2" indent="-342900"/>
            <a:r>
              <a:rPr lang="en-US" sz="2000" dirty="0">
                <a:ea typeface="+mn-ea"/>
                <a:cs typeface="+mn-cs"/>
              </a:rPr>
              <a:t>Example</a:t>
            </a:r>
            <a:r>
              <a:rPr lang="en-US" sz="2000" dirty="0" smtClean="0">
                <a:ea typeface="+mn-ea"/>
                <a:cs typeface="+mn-cs"/>
              </a:rPr>
              <a:t>:</a:t>
            </a:r>
          </a:p>
          <a:p>
            <a:pPr marL="0" lvl="2" indent="0">
              <a:buNone/>
            </a:pPr>
            <a:r>
              <a:rPr lang="en-US" sz="2000" dirty="0" smtClean="0">
                <a:ea typeface="+mn-ea"/>
                <a:cs typeface="+mn-cs"/>
              </a:rPr>
              <a:t>Now since we already created a Foreign Key constraint in the Items table, we will first drop that and then recreate this new foreign key constraint.</a:t>
            </a:r>
          </a:p>
          <a:p>
            <a:pPr marL="0" lvl="2" indent="0">
              <a:buNone/>
            </a:pPr>
            <a:r>
              <a:rPr lang="en-US" sz="2000" dirty="0" smtClean="0">
                <a:ea typeface="+mn-ea"/>
                <a:cs typeface="+mn-cs"/>
              </a:rPr>
              <a:t>1. To view constraints on Items table</a:t>
            </a:r>
            <a:endParaRPr lang="en-US" sz="2000" dirty="0"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SELECT CONSTRAINT_NAME,CONSTRAINT_TYPE  FROM USER_CONSTRAINTS WHERE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='ITEMS';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5638800"/>
            <a:ext cx="368334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8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86" y="2286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SQL&gt; ALTER TABLE Items DROP CONSTRAINT SYS_C004062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This gives us an error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905000"/>
            <a:ext cx="84950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199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This is because we have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Dispatch </a:t>
            </a:r>
            <a:r>
              <a:rPr lang="en-US" dirty="0"/>
              <a:t>defined that depends on the Items table</a:t>
            </a:r>
            <a:r>
              <a:rPr lang="en-US" dirty="0" smtClean="0"/>
              <a:t>. Let us drop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Dispatch </a:t>
            </a:r>
            <a:r>
              <a:rPr lang="en-US" dirty="0"/>
              <a:t>for the sake of this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4" y="3505199"/>
            <a:ext cx="6153766" cy="124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4953000"/>
            <a:ext cx="8647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ALTER TABLE Items ADD CONSTRAINT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cons_cascade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FOREIGN KEY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EFERENCES   ORDERS(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ON DELETE CASCADE;</a:t>
            </a:r>
          </a:p>
        </p:txBody>
      </p:sp>
    </p:spTree>
    <p:extLst>
      <p:ext uri="{BB962C8B-B14F-4D97-AF65-F5344CB8AC3E}">
        <p14:creationId xmlns:p14="http://schemas.microsoft.com/office/powerpoint/2010/main" val="7857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7086600" cy="130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971800"/>
            <a:ext cx="6790023" cy="150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399"/>
            <a:ext cx="7018623" cy="142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601" y="4855654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the above data,</a:t>
            </a:r>
          </a:p>
          <a:p>
            <a:r>
              <a:rPr lang="en-US" dirty="0" smtClean="0"/>
              <a:t>deleting </a:t>
            </a:r>
            <a:r>
              <a:rPr lang="en-US" dirty="0" err="1" smtClean="0"/>
              <a:t>Order_Number</a:t>
            </a:r>
            <a:r>
              <a:rPr lang="en-US" dirty="0" smtClean="0"/>
              <a:t> 1000, record from Items also get deleted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0954" y="24205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Product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116" y="1600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Orders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8706" y="298234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Items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1" y="4648200"/>
            <a:ext cx="545910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4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ON DELETE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4440"/>
            <a:ext cx="8229600" cy="173736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/>
              <a:t>record in the parent table is deleted, then the corresponding records in the child table will </a:t>
            </a:r>
            <a:r>
              <a:rPr lang="en-US" dirty="0" smtClean="0"/>
              <a:t>have the foreign key fields set to NULL.</a:t>
            </a:r>
            <a:endParaRPr lang="en-US" dirty="0"/>
          </a:p>
          <a:p>
            <a:r>
              <a:rPr lang="en-US" dirty="0" smtClean="0"/>
              <a:t>The records in the child table will not be deleted.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viewing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486400"/>
          </a:xfrm>
        </p:spPr>
        <p:txBody>
          <a:bodyPr/>
          <a:lstStyle/>
          <a:p>
            <a:r>
              <a:rPr lang="en-US" dirty="0"/>
              <a:t>Constraints </a:t>
            </a:r>
            <a:r>
              <a:rPr lang="en-US" dirty="0" smtClean="0"/>
              <a:t>can be created in two ways</a:t>
            </a:r>
          </a:p>
          <a:p>
            <a:pPr lvl="1"/>
            <a:r>
              <a:rPr lang="en-US" sz="2000" dirty="0" smtClean="0"/>
              <a:t>At the time of creating a table – Using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2000" dirty="0" smtClean="0"/>
              <a:t>  table</a:t>
            </a:r>
            <a:endParaRPr lang="en-US" sz="2000" dirty="0"/>
          </a:p>
          <a:p>
            <a:pPr lvl="1"/>
            <a:r>
              <a:rPr lang="en-US" sz="2000" dirty="0" smtClean="0"/>
              <a:t>After the table has been created – Using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</a:t>
            </a:r>
            <a:r>
              <a:rPr lang="en-US" sz="2000" dirty="0" smtClean="0"/>
              <a:t>  table</a:t>
            </a:r>
          </a:p>
          <a:p>
            <a:r>
              <a:rPr lang="en-US" dirty="0"/>
              <a:t>Constraints can be </a:t>
            </a:r>
            <a:r>
              <a:rPr lang="en-US" dirty="0" smtClean="0"/>
              <a:t>defined at two levels</a:t>
            </a:r>
            <a:endParaRPr lang="en-US" dirty="0"/>
          </a:p>
          <a:p>
            <a:pPr lvl="1"/>
            <a:r>
              <a:rPr lang="en-US" sz="2000" dirty="0"/>
              <a:t>At the </a:t>
            </a:r>
            <a:r>
              <a:rPr lang="en-US" sz="2000" dirty="0" smtClean="0"/>
              <a:t>column level</a:t>
            </a:r>
            <a:endParaRPr lang="en-US" sz="2000" dirty="0"/>
          </a:p>
          <a:p>
            <a:pPr lvl="1"/>
            <a:r>
              <a:rPr lang="en-US" sz="2000" dirty="0" smtClean="0"/>
              <a:t>At </a:t>
            </a:r>
            <a:r>
              <a:rPr lang="en-US" sz="2000" dirty="0"/>
              <a:t>the table </a:t>
            </a:r>
            <a:r>
              <a:rPr lang="en-US" sz="2000" dirty="0" smtClean="0"/>
              <a:t>level</a:t>
            </a:r>
          </a:p>
          <a:p>
            <a:r>
              <a:rPr lang="en-US" dirty="0"/>
              <a:t>Constraints do not consume much space in a database compared to a table.</a:t>
            </a:r>
          </a:p>
          <a:p>
            <a:r>
              <a:rPr lang="en-US" dirty="0"/>
              <a:t>When constraints are enabled, they are enforced.</a:t>
            </a:r>
          </a:p>
          <a:p>
            <a:r>
              <a:rPr lang="en-US" dirty="0"/>
              <a:t>Otherwise when they are disabled, they exists in the data dictionary.</a:t>
            </a:r>
          </a:p>
          <a:p>
            <a:r>
              <a:rPr lang="en-US" dirty="0"/>
              <a:t>To view Constraints in the data dictionary we query using query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USER_CONSTRAINTS.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foreign key </a:t>
            </a:r>
            <a:r>
              <a:rPr lang="en-US" dirty="0" err="1" smtClean="0"/>
              <a:t>Leave_ID</a:t>
            </a:r>
            <a:r>
              <a:rPr lang="en-US" dirty="0" smtClean="0"/>
              <a:t> of the </a:t>
            </a:r>
            <a:r>
              <a:rPr lang="en-US" dirty="0" err="1" smtClean="0"/>
              <a:t>Employee_Leave</a:t>
            </a:r>
            <a:r>
              <a:rPr lang="en-US" dirty="0" smtClean="0"/>
              <a:t> as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ON DELETE SET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NULL.</a:t>
            </a:r>
          </a:p>
          <a:p>
            <a:r>
              <a:rPr lang="en-US" dirty="0"/>
              <a:t>Insert some </a:t>
            </a:r>
            <a:r>
              <a:rPr lang="en-US" dirty="0" smtClean="0"/>
              <a:t>data </a:t>
            </a:r>
            <a:r>
              <a:rPr lang="en-US" dirty="0" err="1" smtClean="0"/>
              <a:t>Leave_Policy</a:t>
            </a:r>
            <a:r>
              <a:rPr lang="en-US" dirty="0" smtClean="0"/>
              <a:t> and </a:t>
            </a:r>
            <a:r>
              <a:rPr lang="en-US" dirty="0" err="1" smtClean="0"/>
              <a:t>Employee_Leave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Delete a record in </a:t>
            </a:r>
            <a:r>
              <a:rPr lang="en-US" dirty="0"/>
              <a:t> </a:t>
            </a:r>
            <a:r>
              <a:rPr lang="en-US" dirty="0" err="1"/>
              <a:t>Leave_ID</a:t>
            </a:r>
            <a:r>
              <a:rPr lang="en-US" dirty="0"/>
              <a:t> </a:t>
            </a:r>
            <a:r>
              <a:rPr lang="en-US" dirty="0" smtClean="0"/>
              <a:t>and check if the </a:t>
            </a:r>
            <a:r>
              <a:rPr lang="en-US" dirty="0" err="1" smtClean="0"/>
              <a:t>Employee_Leave</a:t>
            </a:r>
            <a:r>
              <a:rPr lang="en-US" dirty="0"/>
              <a:t> </a:t>
            </a:r>
            <a:r>
              <a:rPr lang="en-US" dirty="0" smtClean="0"/>
              <a:t>record has set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686800" cy="5562600"/>
          </a:xfrm>
        </p:spPr>
        <p:txBody>
          <a:bodyPr/>
          <a:lstStyle/>
          <a:p>
            <a:r>
              <a:rPr lang="en-US" dirty="0" smtClean="0"/>
              <a:t>Unique </a:t>
            </a:r>
            <a:r>
              <a:rPr lang="en-US" dirty="0"/>
              <a:t>key </a:t>
            </a:r>
            <a:r>
              <a:rPr lang="en-US" dirty="0" smtClean="0"/>
              <a:t>ensures that no two values are the same in the table.</a:t>
            </a:r>
            <a:endParaRPr lang="en-US" dirty="0"/>
          </a:p>
          <a:p>
            <a:r>
              <a:rPr lang="en-US" dirty="0"/>
              <a:t>It </a:t>
            </a:r>
            <a:r>
              <a:rPr lang="en-US" dirty="0" smtClean="0"/>
              <a:t>allows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can be defined either at column / table level.</a:t>
            </a:r>
          </a:p>
          <a:p>
            <a:r>
              <a:rPr lang="en-US" dirty="0" smtClean="0"/>
              <a:t>We can define a composite unique key on the columns.</a:t>
            </a:r>
          </a:p>
          <a:p>
            <a:r>
              <a:rPr lang="en-US" dirty="0"/>
              <a:t>A c</a:t>
            </a:r>
            <a:r>
              <a:rPr lang="en-US" dirty="0" smtClean="0"/>
              <a:t>omposite unique </a:t>
            </a:r>
            <a:r>
              <a:rPr lang="en-US" dirty="0"/>
              <a:t>key cannot have more than 32 columns defined on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index is automatically created on a Unique constraint.</a:t>
            </a:r>
          </a:p>
          <a:p>
            <a:r>
              <a:rPr lang="en-US" dirty="0"/>
              <a:t>Oracle does not allow Primary &amp; Unique key to be defined on the same </a:t>
            </a:r>
            <a:r>
              <a:rPr lang="en-US" dirty="0" smtClean="0"/>
              <a:t>column.</a:t>
            </a:r>
          </a:p>
          <a:p>
            <a:r>
              <a:rPr lang="en-US" dirty="0" smtClean="0"/>
              <a:t>Generally the foreign </a:t>
            </a:r>
            <a:r>
              <a:rPr lang="en-US" dirty="0"/>
              <a:t>key will point to the primary key in the parent table. However it is </a:t>
            </a:r>
            <a:r>
              <a:rPr lang="en-US" dirty="0" smtClean="0"/>
              <a:t>possible </a:t>
            </a:r>
            <a:r>
              <a:rPr lang="en-US" dirty="0"/>
              <a:t>to point a foreign key to any column, or set of columns, where uniqueness is enforced through a constraint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612" y="1051011"/>
            <a:ext cx="8706787" cy="5540514"/>
          </a:xfrm>
        </p:spPr>
        <p:txBody>
          <a:bodyPr/>
          <a:lstStyle/>
          <a:p>
            <a:r>
              <a:rPr lang="en-US" dirty="0"/>
              <a:t>Create a table Patient and make sure that </a:t>
            </a:r>
            <a:r>
              <a:rPr lang="en-US" dirty="0" err="1"/>
              <a:t>Dr.Name</a:t>
            </a:r>
            <a:r>
              <a:rPr lang="en-US" dirty="0"/>
              <a:t> is </a:t>
            </a:r>
            <a:r>
              <a:rPr lang="en-US" dirty="0" smtClean="0"/>
              <a:t>Unique.</a:t>
            </a:r>
          </a:p>
          <a:p>
            <a:pPr marL="57150" indent="0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Patient(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ptno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Number(5) PRIMARY 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VARCHAR2(20)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gender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CHAR(1),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VARCHAR2(10));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We can also add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dirty="0" smtClean="0"/>
              <a:t> constraint through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ALTER</a:t>
            </a:r>
            <a:r>
              <a:rPr lang="en-US" dirty="0" smtClean="0"/>
              <a:t> command. 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Example: </a:t>
            </a:r>
            <a:endParaRPr lang="en-US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Product ADD CONSTRAINT 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cons_pname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UNIQUE 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317839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990099"/>
                </a:solidFill>
              </a:rPr>
              <a:t>Can you now make out the difference between Primary and Unique key?</a:t>
            </a:r>
            <a:endParaRPr lang="en-US" sz="2000" i="1" dirty="0">
              <a:solidFill>
                <a:srgbClr val="990099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4" y="5317839"/>
            <a:ext cx="575582" cy="50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38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486400"/>
          </a:xfrm>
        </p:spPr>
        <p:txBody>
          <a:bodyPr/>
          <a:lstStyle/>
          <a:p>
            <a:r>
              <a:rPr lang="en-US" dirty="0"/>
              <a:t>By default Oracle allows </a:t>
            </a:r>
            <a:r>
              <a:rPr lang="en-US" dirty="0" smtClean="0"/>
              <a:t>NULL values</a:t>
            </a:r>
            <a:r>
              <a:rPr lang="en-US" dirty="0"/>
              <a:t>.</a:t>
            </a:r>
          </a:p>
          <a:p>
            <a:r>
              <a:rPr lang="en-US" dirty="0"/>
              <a:t>By explicitly specifying as Not Null we can ensure that the column must contain some value.</a:t>
            </a:r>
          </a:p>
          <a:p>
            <a:r>
              <a:rPr lang="en-US" dirty="0" smtClean="0"/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 smtClean="0"/>
              <a:t>Constraint does not allow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 smtClean="0"/>
              <a:t> </a:t>
            </a:r>
            <a:r>
              <a:rPr lang="en-US" dirty="0"/>
              <a:t>values.</a:t>
            </a:r>
          </a:p>
          <a:p>
            <a:r>
              <a:rPr lang="en-US" dirty="0" smtClean="0"/>
              <a:t>Every row in the table must contain a value for that not null column.</a:t>
            </a:r>
          </a:p>
          <a:p>
            <a:r>
              <a:rPr lang="en-US" dirty="0" smtClean="0"/>
              <a:t>It can defined only at the Column level.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smtClean="0"/>
              <a:t>Make sure that qualification field is  </a:t>
            </a: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NOT NULL </a:t>
            </a:r>
            <a:r>
              <a:rPr lang="en-US" sz="2000" dirty="0" smtClean="0">
                <a:cs typeface="Courier New" pitchFamily="49" charset="0"/>
              </a:rPr>
              <a:t>for the patient table.</a:t>
            </a:r>
            <a:endParaRPr lang="en-US" sz="2000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CREATE TABLE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Patient(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ptno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Number(5) PRIMARY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KEY,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drname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VARCHAR2(20)UNIQUE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gender 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CHAR(1),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VARCHAR2(10)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MODIFY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NOT NULL can be added even after the table is being created through ALTER command.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 smtClean="0"/>
              <a:t>Example:</a:t>
            </a:r>
          </a:p>
          <a:p>
            <a:pPr lvl="1"/>
            <a:r>
              <a:rPr lang="en-US" sz="2000" dirty="0" smtClean="0"/>
              <a:t>Ensure the Price in the product table is not null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ALTER TABLE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 MODIFY(price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NULL); </a:t>
            </a:r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/>
          <a:lstStyle/>
          <a:p>
            <a:r>
              <a:rPr lang="en-US" dirty="0" smtClean="0"/>
              <a:t>Check constraint allows to specify a condition that every row in the table must satisfy.</a:t>
            </a:r>
          </a:p>
          <a:p>
            <a:r>
              <a:rPr lang="en-US" dirty="0" smtClean="0"/>
              <a:t>It ensures that all the values entered by the user for that column satisfy the certain conditions.</a:t>
            </a:r>
            <a:endParaRPr lang="en-US" dirty="0"/>
          </a:p>
          <a:p>
            <a:r>
              <a:rPr lang="en-US" dirty="0"/>
              <a:t>It </a:t>
            </a:r>
            <a:r>
              <a:rPr lang="en-US" dirty="0" smtClean="0"/>
              <a:t>is based on the Boolean condition – TRUE or FALSE.</a:t>
            </a:r>
            <a:endParaRPr lang="en-US" dirty="0"/>
          </a:p>
          <a:p>
            <a:r>
              <a:rPr lang="en-US" dirty="0"/>
              <a:t>They can be defined either at </a:t>
            </a:r>
            <a:r>
              <a:rPr lang="en-US" dirty="0" smtClean="0"/>
              <a:t>column </a:t>
            </a:r>
            <a:r>
              <a:rPr lang="en-US" dirty="0"/>
              <a:t>/ table level.</a:t>
            </a:r>
          </a:p>
          <a:p>
            <a:r>
              <a:rPr lang="en-US" dirty="0"/>
              <a:t>We </a:t>
            </a:r>
            <a:r>
              <a:rPr lang="en-US" dirty="0" smtClean="0"/>
              <a:t>cannot call or use functions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SYSDATE,USER, UID </a:t>
            </a:r>
            <a:r>
              <a:rPr lang="en-US" dirty="0" smtClean="0"/>
              <a:t>inside the check condition.</a:t>
            </a:r>
          </a:p>
          <a:p>
            <a:r>
              <a:rPr lang="en-US" dirty="0" smtClean="0"/>
              <a:t>References to Pseudo columns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ROWNUM, CURRVAL, NEXTVAL </a:t>
            </a:r>
            <a:r>
              <a:rPr lang="en-US" dirty="0" smtClean="0"/>
              <a:t>are not allowed.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Defining check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For the table Patient  check the Gender to be either MALE(‘M’) or FEMALE(‘F’).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patient(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ptno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Number(5) PRIMARY 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KEY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VARCHAR2(20)UNIQUE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gender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CHAR(1),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VARCHAR2(10)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NULL,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CONSTRAINT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C_chk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CHECK(gender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in(‘M’,’F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’)));</a:t>
            </a:r>
          </a:p>
          <a:p>
            <a:r>
              <a:rPr lang="en-US" dirty="0"/>
              <a:t>We can also add the Check constraint through Alter </a:t>
            </a:r>
            <a:r>
              <a:rPr lang="en-US" dirty="0" smtClean="0"/>
              <a:t>command</a:t>
            </a:r>
          </a:p>
          <a:p>
            <a:pPr marL="57150" indent="0">
              <a:buNone/>
            </a:pPr>
            <a:r>
              <a:rPr lang="en-US" dirty="0"/>
              <a:t>Example: We shall add </a:t>
            </a:r>
            <a:r>
              <a:rPr lang="en-US" dirty="0" smtClean="0"/>
              <a:t>Check </a:t>
            </a:r>
            <a:r>
              <a:rPr lang="en-US" dirty="0"/>
              <a:t>constraint to the Products table that was created earlier</a:t>
            </a:r>
          </a:p>
          <a:p>
            <a:pPr marL="57150" indent="0">
              <a:buNone/>
            </a:pPr>
            <a:r>
              <a:rPr lang="en-US" dirty="0" smtClean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product ADD CONSTRAINT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cons_chk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&gt;0);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inserting </a:t>
            </a:r>
            <a:r>
              <a:rPr lang="en-US" dirty="0" smtClean="0"/>
              <a:t>same values for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 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inserting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 </a:t>
            </a:r>
            <a:r>
              <a:rPr lang="en-US" dirty="0"/>
              <a:t>values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Zero </a:t>
            </a:r>
            <a:r>
              <a:rPr lang="en-US" dirty="0"/>
              <a:t>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dirty="0"/>
              <a:t>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inserting negative values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Product</a:t>
            </a:r>
            <a:r>
              <a:rPr lang="en-US" dirty="0"/>
              <a:t> table.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562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Note</a:t>
            </a:r>
            <a:r>
              <a:rPr lang="en-US" dirty="0" smtClean="0"/>
              <a:t>:  For the tables </a:t>
            </a:r>
            <a:r>
              <a:rPr lang="en-US" dirty="0" err="1"/>
              <a:t>Salary_det</a:t>
            </a:r>
            <a:r>
              <a:rPr lang="en-US" dirty="0"/>
              <a:t>,  </a:t>
            </a:r>
            <a:r>
              <a:rPr lang="en-US" dirty="0" err="1"/>
              <a:t>Employee_leave</a:t>
            </a:r>
            <a:r>
              <a:rPr lang="en-US" dirty="0"/>
              <a:t> and                </a:t>
            </a:r>
            <a:r>
              <a:rPr lang="en-US" dirty="0" err="1"/>
              <a:t>Leave_policy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Salary_det</a:t>
            </a:r>
            <a:r>
              <a:rPr lang="en-US" dirty="0"/>
              <a:t> </a:t>
            </a:r>
            <a:r>
              <a:rPr lang="en-US" dirty="0" smtClean="0"/>
              <a:t> table</a:t>
            </a:r>
          </a:p>
          <a:p>
            <a:pPr marL="914400" lvl="1" indent="-514350">
              <a:buAutoNum type="alphaLcPeriod"/>
            </a:pPr>
            <a:r>
              <a:rPr lang="en-US" sz="2000" dirty="0" smtClean="0"/>
              <a:t>Values in the DOJ Column  and </a:t>
            </a:r>
            <a:r>
              <a:rPr lang="en-US" sz="2000" dirty="0" err="1" smtClean="0"/>
              <a:t>Ename</a:t>
            </a:r>
            <a:r>
              <a:rPr lang="en-US" sz="2000" dirty="0" smtClean="0"/>
              <a:t> is compulsory</a:t>
            </a:r>
          </a:p>
          <a:p>
            <a:pPr marL="914400" lvl="1" indent="-514350">
              <a:buAutoNum type="alphaLcPeriod"/>
            </a:pPr>
            <a:r>
              <a:rPr lang="en-US" sz="2000" dirty="0" smtClean="0"/>
              <a:t>Ensure that  the Gender column to be checked either for Male (‘M’) or Female (‘F’)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Leave_policy</a:t>
            </a:r>
            <a:r>
              <a:rPr lang="en-US" dirty="0"/>
              <a:t> table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a. Make </a:t>
            </a:r>
            <a:r>
              <a:rPr lang="en-US" dirty="0"/>
              <a:t>the Leave name column as unique in </a:t>
            </a:r>
            <a:r>
              <a:rPr lang="en-US" dirty="0" smtClean="0"/>
              <a:t>the.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The </a:t>
            </a:r>
            <a:r>
              <a:rPr lang="en-US" dirty="0" err="1" smtClean="0"/>
              <a:t>carried_to_next_Q</a:t>
            </a:r>
            <a:r>
              <a:rPr lang="en-US" dirty="0" smtClean="0"/>
              <a:t> column should not exceed 10 days.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Insert some data and ensure that the constraints work.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91400" y="6019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RENAME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new_cons_name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Enables the user to rename the existing Constraint name to a new constraint name.</a:t>
            </a:r>
            <a:endParaRPr lang="en-US" dirty="0"/>
          </a:p>
          <a:p>
            <a:r>
              <a:rPr lang="en-US" dirty="0" smtClean="0"/>
              <a:t>The new constraint name must not be clash with any existing constraint name for that user.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2000" dirty="0" smtClean="0"/>
              <a:t>Rename the unique constraint name that we created earlier in the Product table.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SQL&gt; ALTER TABLE Items RENAME CONSTRAINT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cons_cascade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TO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cons_ordernumber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level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 smtClean="0">
                <a:cs typeface="Calibri" pitchFamily="34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[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[DEFAULT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 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endParaRPr lang="en-US" dirty="0" smtClean="0"/>
          </a:p>
          <a:p>
            <a:pPr lvl="1"/>
            <a:r>
              <a:rPr lang="en-US" sz="2000" dirty="0" smtClean="0"/>
              <a:t>Column level constraints refers to a single column in the table.</a:t>
            </a:r>
          </a:p>
          <a:p>
            <a:pPr lvl="1"/>
            <a:r>
              <a:rPr lang="en-US" sz="2000" dirty="0"/>
              <a:t>Specify the schema name which contains the table. If omitted, the schema </a:t>
            </a:r>
            <a:r>
              <a:rPr lang="en-US" sz="2000" dirty="0" smtClean="0"/>
              <a:t>name </a:t>
            </a:r>
            <a:r>
              <a:rPr lang="en-US" sz="2000" dirty="0"/>
              <a:t>will be same as that of the user’s name. </a:t>
            </a:r>
          </a:p>
          <a:p>
            <a:pPr lvl="1"/>
            <a:r>
              <a:rPr lang="en-US" sz="2000" dirty="0"/>
              <a:t>Specify the name of the table to be created.</a:t>
            </a:r>
          </a:p>
          <a:p>
            <a:pPr lvl="1"/>
            <a:r>
              <a:rPr lang="en-US" sz="2000" dirty="0"/>
              <a:t>Specify the name of the column along with the data types.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sz="2000" dirty="0" smtClean="0"/>
              <a:t>clause </a:t>
            </a:r>
            <a:r>
              <a:rPr lang="en-US" sz="2000" dirty="0"/>
              <a:t>is used to specify a value to be assigned to that column.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Disabling and Enabling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DISABLE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endParaRPr lang="en-US" b="1" dirty="0" smtClean="0"/>
          </a:p>
          <a:p>
            <a:r>
              <a:rPr lang="en-US" dirty="0" smtClean="0"/>
              <a:t>When the user wants to improve the performance of bulk load operation in  the database , he may disable the constraint.</a:t>
            </a:r>
          </a:p>
          <a:p>
            <a:r>
              <a:rPr lang="en-US" dirty="0" smtClean="0"/>
              <a:t>When they are disabled, they are not enforced.</a:t>
            </a:r>
          </a:p>
          <a:p>
            <a:r>
              <a:rPr lang="en-US" dirty="0" smtClean="0"/>
              <a:t>They still stay in the data dictionary.</a:t>
            </a:r>
            <a:endParaRPr lang="en-US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ALTER TABLE Items DISABLE CONSTRAINT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cons_ordernumber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When the user defines a constraint, by default, Oracle enables the Constraint.</a:t>
            </a:r>
          </a:p>
          <a:p>
            <a:r>
              <a:rPr lang="en-US" dirty="0"/>
              <a:t>When they are enabled, they are enforced.</a:t>
            </a:r>
          </a:p>
          <a:p>
            <a:pPr marL="0" indent="0">
              <a:buNone/>
            </a:pPr>
            <a:r>
              <a:rPr lang="en-US" dirty="0" smtClean="0">
                <a:cs typeface="Calibri" pitchFamily="34" charset="0"/>
              </a:rPr>
              <a:t>Syntax</a:t>
            </a:r>
            <a:r>
              <a:rPr lang="en-US" dirty="0">
                <a:cs typeface="Calibri" pitchFamily="34" charset="0"/>
              </a:rPr>
              <a:t>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ENABLE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endParaRPr lang="en-US" b="1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Example: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ALTER TABLE Items ENABLE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cons_ordernumber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r>
              <a:rPr lang="en-US" dirty="0" smtClean="0"/>
              <a:t>As Constraints are created on Columns, they can also be dropped.</a:t>
            </a:r>
          </a:p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/PRIMARY KEY;</a:t>
            </a:r>
          </a:p>
          <a:p>
            <a:pPr marL="457200" lvl="1" indent="0">
              <a:buNone/>
            </a:pPr>
            <a:r>
              <a:rPr lang="en-US" sz="2000" dirty="0" smtClean="0"/>
              <a:t>Example:</a:t>
            </a:r>
          </a:p>
          <a:p>
            <a:pPr lvl="1"/>
            <a:r>
              <a:rPr lang="en-US" sz="2000" dirty="0" smtClean="0"/>
              <a:t> Drop the check constraint from the table product.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ALTER TABLE Items DROP CONSTRAINT </a:t>
            </a:r>
          </a:p>
          <a:p>
            <a:pPr marL="457200" lvl="1" indent="0">
              <a:buNone/>
            </a:pP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cons_ordernumber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Drop </a:t>
            </a:r>
            <a:r>
              <a:rPr lang="en-US" sz="2000" dirty="0"/>
              <a:t>the </a:t>
            </a:r>
            <a:r>
              <a:rPr lang="en-US" sz="2000" dirty="0" smtClean="0"/>
              <a:t>Primary Key constraint </a:t>
            </a:r>
            <a:r>
              <a:rPr lang="en-US" sz="2000" dirty="0"/>
              <a:t>from the table </a:t>
            </a:r>
            <a:r>
              <a:rPr lang="en-US" sz="2000" dirty="0" smtClean="0"/>
              <a:t>Patient.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SQL&gt;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patient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DROP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PRIMARY KEY;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r>
              <a:rPr lang="en-US" dirty="0" smtClean="0"/>
              <a:t>By default, constraints are not deferrable (that is it checked immediately when </a:t>
            </a:r>
            <a:r>
              <a:rPr lang="en-US" dirty="0"/>
              <a:t>SQL statement are </a:t>
            </a:r>
            <a:r>
              <a:rPr lang="en-US" dirty="0" smtClean="0"/>
              <a:t>executed)</a:t>
            </a:r>
            <a:endParaRPr lang="en-US" dirty="0"/>
          </a:p>
          <a:p>
            <a:r>
              <a:rPr lang="en-US" dirty="0" smtClean="0"/>
              <a:t>This is also called check immediate. </a:t>
            </a:r>
          </a:p>
          <a:p>
            <a:r>
              <a:rPr lang="en-US" dirty="0" smtClean="0"/>
              <a:t>Constraint checking can be deferred by specifying deferrable clause. In such case the constraint checking is off  </a:t>
            </a:r>
            <a:r>
              <a:rPr lang="en-US" dirty="0"/>
              <a:t>until after the transaction is committed. </a:t>
            </a:r>
            <a:endParaRPr lang="en-US" dirty="0" smtClean="0"/>
          </a:p>
          <a:p>
            <a:r>
              <a:rPr lang="en-US" dirty="0" smtClean="0"/>
              <a:t>Advantage of this is that,</a:t>
            </a:r>
            <a:r>
              <a:rPr lang="en-US" dirty="0"/>
              <a:t> </a:t>
            </a:r>
            <a:r>
              <a:rPr lang="en-US" dirty="0" smtClean="0"/>
              <a:t>it lets us </a:t>
            </a:r>
            <a:r>
              <a:rPr lang="en-US" dirty="0"/>
              <a:t>disable the constraint temporarily </a:t>
            </a:r>
            <a:r>
              <a:rPr lang="en-US" dirty="0" smtClean="0"/>
              <a:t>allowing us to make changes </a:t>
            </a:r>
            <a:r>
              <a:rPr lang="en-US" dirty="0"/>
              <a:t>to the </a:t>
            </a:r>
            <a:r>
              <a:rPr lang="en-US" dirty="0" smtClean="0"/>
              <a:t>tables that may temporarily  </a:t>
            </a:r>
            <a:r>
              <a:rPr lang="en-US" dirty="0"/>
              <a:t>violate the constraint until all the changes are complete.</a:t>
            </a:r>
            <a:endParaRPr lang="en-US" dirty="0" smtClean="0"/>
          </a:p>
          <a:p>
            <a:r>
              <a:rPr lang="en-US" dirty="0" smtClean="0"/>
              <a:t>Thus to enable constraint checking can be done through SET CONSTRAINTS statement.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81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 CONSTRAINTS ALL IMMEDIATE;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Sets </a:t>
            </a:r>
            <a:r>
              <a:rPr lang="en-US" dirty="0"/>
              <a:t>all deferrable constraints in this transaction to be checked immediately following each DML statement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cons_ordernumber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DEFERRED;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 get an error: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ORA-02447: cannot defer a constraint that is not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deferrable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Now we cannot </a:t>
            </a:r>
            <a:r>
              <a:rPr lang="en-US" dirty="0"/>
              <a:t>specify either DEFERRABLE or NOT DEFERRABLE if </a:t>
            </a:r>
            <a:r>
              <a:rPr lang="en-US" dirty="0" smtClean="0"/>
              <a:t>we are </a:t>
            </a:r>
            <a:r>
              <a:rPr lang="en-US" dirty="0"/>
              <a:t>modifying an existing constraint </a:t>
            </a:r>
            <a:r>
              <a:rPr lang="en-US" dirty="0" smtClean="0"/>
              <a:t>directly. We will first need to specify that constraint may be </a:t>
            </a:r>
            <a:r>
              <a:rPr lang="en-US" dirty="0"/>
              <a:t>DEFERRABLE </a:t>
            </a:r>
            <a:r>
              <a:rPr lang="en-US" dirty="0" smtClean="0"/>
              <a:t>while creating it.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440363"/>
          </a:xfrm>
        </p:spPr>
        <p:txBody>
          <a:bodyPr/>
          <a:lstStyle/>
          <a:p>
            <a:r>
              <a:rPr lang="en-US" dirty="0" smtClean="0"/>
              <a:t>To make this work,</a:t>
            </a:r>
          </a:p>
          <a:p>
            <a:pPr marL="457200" indent="-457200">
              <a:buAutoNum type="arabicPeriod"/>
            </a:pPr>
            <a:r>
              <a:rPr lang="en-US" dirty="0" smtClean="0"/>
              <a:t>Drop the constraint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ALTER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TABLE ITEMS DROP CONSTRAINT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cons_ordernumber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457200" indent="-457200">
              <a:buAutoNum type="arabicPeriod"/>
            </a:pPr>
            <a:r>
              <a:rPr lang="en-US" dirty="0" smtClean="0"/>
              <a:t>Create with </a:t>
            </a:r>
            <a:r>
              <a:rPr lang="en-US" dirty="0"/>
              <a:t>DEFERRABLE </a:t>
            </a:r>
            <a:r>
              <a:rPr lang="en-US" dirty="0" smtClean="0"/>
              <a:t>option set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SQL&gt; ALTER TABLE ITEMS ADD CONSTRAINT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cons_ordernumber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FOREIGN KEY(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)REFERENCES Orders(ORDER_NUMBER) INITIALLY DEFERRED ;</a:t>
            </a:r>
          </a:p>
          <a:p>
            <a:pPr marL="457200" indent="-457200">
              <a:buAutoNum type="arabicPeriod"/>
            </a:pPr>
            <a:r>
              <a:rPr lang="en-US" dirty="0" smtClean="0"/>
              <a:t>Set NOT DEFERRABLE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SET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CONSTRAINTS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cons_ordernumber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DEFERRED;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28" y="779669"/>
            <a:ext cx="8229600" cy="2344531"/>
          </a:xfrm>
        </p:spPr>
        <p:txBody>
          <a:bodyPr/>
          <a:lstStyle/>
          <a:p>
            <a:pPr lvl="1"/>
            <a:r>
              <a:rPr lang="en-US" sz="2000" dirty="0" smtClean="0"/>
              <a:t>Define the constraint with the constraint name with its constraint type. If omitted Oracle will assign a constraint number in </a:t>
            </a:r>
            <a:r>
              <a:rPr lang="en-US" sz="2000" dirty="0"/>
              <a:t>the format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SYS_C&lt;Number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dirty="0" smtClean="0"/>
          </a:p>
          <a:p>
            <a:pPr lvl="1"/>
            <a:r>
              <a:rPr lang="en-US" sz="2000" dirty="0" smtClean="0"/>
              <a:t>Column level constraints are defined next to the column name and its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.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177159" y="3886200"/>
            <a:ext cx="7675728" cy="30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dirty="0" smtClean="0">
                <a:solidFill>
                  <a:srgbClr val="990099"/>
                </a:solidFill>
              </a:rPr>
              <a:t>It is good to define constraint names when you know you may want to disable or drop it.</a:t>
            </a:r>
            <a:endParaRPr lang="en-US" i="1" dirty="0">
              <a:solidFill>
                <a:srgbClr val="990099"/>
              </a:solidFill>
            </a:endParaRPr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9" y="3886199"/>
            <a:ext cx="561975" cy="53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level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[DEFAULT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 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…));</a:t>
            </a:r>
          </a:p>
          <a:p>
            <a:pPr marL="609600" lvl="0" indent="-609600">
              <a:lnSpc>
                <a:spcPct val="90000"/>
              </a:lnSpc>
              <a:buClr>
                <a:srgbClr val="000000"/>
              </a:buClr>
              <a:buNone/>
            </a:pPr>
            <a:endParaRPr lang="en-US" dirty="0"/>
          </a:p>
          <a:p>
            <a:pPr lvl="1"/>
            <a:r>
              <a:rPr lang="en-US" sz="2000" dirty="0" smtClean="0"/>
              <a:t>Table </a:t>
            </a:r>
            <a:r>
              <a:rPr lang="en-US" sz="2000" dirty="0"/>
              <a:t>Level constraints refers to </a:t>
            </a:r>
            <a:r>
              <a:rPr lang="en-US" sz="2000" dirty="0" smtClean="0"/>
              <a:t>one or more columns </a:t>
            </a:r>
            <a:r>
              <a:rPr lang="en-US" sz="2000" dirty="0"/>
              <a:t>in the table.</a:t>
            </a:r>
          </a:p>
          <a:p>
            <a:pPr lvl="1"/>
            <a:r>
              <a:rPr lang="en-US" sz="2000" dirty="0"/>
              <a:t>They </a:t>
            </a:r>
            <a:r>
              <a:rPr lang="en-US" sz="2000" dirty="0" smtClean="0"/>
              <a:t>specify the column names to which they </a:t>
            </a:r>
            <a:r>
              <a:rPr lang="en-US" sz="2000" dirty="0" err="1" smtClean="0"/>
              <a:t>apply.d</a:t>
            </a:r>
            <a:endParaRPr lang="en-US" sz="2000" dirty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81600"/>
          </a:xfrm>
        </p:spPr>
        <p:txBody>
          <a:bodyPr/>
          <a:lstStyle/>
          <a:p>
            <a:r>
              <a:rPr lang="en-US" dirty="0" smtClean="0"/>
              <a:t>Primary key is used to identify a record in an unique manner. In other words no two records can have the same values in all the columns.</a:t>
            </a:r>
          </a:p>
          <a:p>
            <a:r>
              <a:rPr lang="en-US" dirty="0" smtClean="0"/>
              <a:t>It does not allow NULL values.</a:t>
            </a:r>
          </a:p>
          <a:p>
            <a:r>
              <a:rPr lang="en-US" dirty="0" smtClean="0"/>
              <a:t>A table can have only one Primary Key.</a:t>
            </a:r>
          </a:p>
          <a:p>
            <a:r>
              <a:rPr lang="en-US" dirty="0" smtClean="0"/>
              <a:t>Primary Key constraint can be defined either at the </a:t>
            </a:r>
            <a:r>
              <a:rPr lang="en-US" dirty="0"/>
              <a:t>c</a:t>
            </a:r>
            <a:r>
              <a:rPr lang="en-US" dirty="0" smtClean="0"/>
              <a:t>olumn level or table level.</a:t>
            </a:r>
          </a:p>
          <a:p>
            <a:r>
              <a:rPr lang="en-US" dirty="0" smtClean="0"/>
              <a:t>A Primary Key can be defined on a single or multiple columns of a table.</a:t>
            </a:r>
          </a:p>
          <a:p>
            <a:r>
              <a:rPr lang="en-US" dirty="0"/>
              <a:t>A Primary Key </a:t>
            </a:r>
            <a:r>
              <a:rPr lang="en-US" dirty="0" smtClean="0"/>
              <a:t>with multiple columns is called Composite Key.</a:t>
            </a:r>
          </a:p>
          <a:p>
            <a:r>
              <a:rPr lang="en-US" dirty="0" smtClean="0"/>
              <a:t>A Composite Primary key cannot have more than 32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To create a Primary Key on the column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for the table Orders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ea typeface="+mn-ea"/>
                <a:cs typeface="+mn-cs"/>
              </a:rPr>
              <a:t>At column level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 smtClean="0"/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Orders(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NUMBER(5)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cust_number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VARCHAR2(10), 				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order_date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DATE,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bill_amt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NUMBER(6));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At </a:t>
            </a:r>
            <a:r>
              <a:rPr lang="en-US" sz="2000" dirty="0" smtClean="0"/>
              <a:t>table level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Orders(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NUMBER(5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cust_number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VARCHAR2(10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		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order_date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DATE,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bill_amt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NUMBER(6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PRIMARY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KEY(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Composite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953000"/>
          </a:xfrm>
        </p:spPr>
        <p:txBody>
          <a:bodyPr/>
          <a:lstStyle/>
          <a:p>
            <a:r>
              <a:rPr lang="en-US" dirty="0" smtClean="0"/>
              <a:t>Composite key can be created only at the table level.</a:t>
            </a:r>
          </a:p>
          <a:p>
            <a:r>
              <a:rPr lang="en-US" dirty="0" smtClean="0"/>
              <a:t>To create </a:t>
            </a:r>
            <a:r>
              <a:rPr lang="en-US" dirty="0"/>
              <a:t>a </a:t>
            </a:r>
            <a:r>
              <a:rPr lang="en-US" dirty="0" smtClean="0"/>
              <a:t>composite primary </a:t>
            </a:r>
            <a:r>
              <a:rPr lang="en-US" dirty="0"/>
              <a:t>key for the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</a:t>
            </a:r>
            <a:r>
              <a:rPr lang="en-US" dirty="0" err="1" smtClean="0"/>
              <a:t>r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SQL&gt; CREATE TABLE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Items(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order_number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NUMBER(5),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NUMBER(4),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quantity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NUMBER(4),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unit_cost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NUMBER(7,2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 Introduction to SQ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F4292E-6743-44A2-A8AB-E59BAA402D9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 Introduction to SQL</Template>
  <TotalTime>9830</TotalTime>
  <Words>2720</Words>
  <Application>Microsoft Office PowerPoint</Application>
  <PresentationFormat>On-screen Show (4:3)</PresentationFormat>
  <Paragraphs>565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Wingdings</vt:lpstr>
      <vt:lpstr>1. Introduction to SQL</vt:lpstr>
      <vt:lpstr>SQL Constraints </vt:lpstr>
      <vt:lpstr>What are constraints</vt:lpstr>
      <vt:lpstr>Creating and viewing constraint</vt:lpstr>
      <vt:lpstr>Column level constraint</vt:lpstr>
      <vt:lpstr>PowerPoint Presentation</vt:lpstr>
      <vt:lpstr>Table level constraints</vt:lpstr>
      <vt:lpstr>Primary key</vt:lpstr>
      <vt:lpstr>Example: Primary Key</vt:lpstr>
      <vt:lpstr>Example: Composite Key</vt:lpstr>
      <vt:lpstr>Activity</vt:lpstr>
      <vt:lpstr>Primary key using alter statement</vt:lpstr>
      <vt:lpstr>Exercise</vt:lpstr>
      <vt:lpstr>PowerPoint Presentation</vt:lpstr>
      <vt:lpstr>Foreign key</vt:lpstr>
      <vt:lpstr>Relationship Diagram</vt:lpstr>
      <vt:lpstr>Foreign key using create statement</vt:lpstr>
      <vt:lpstr>Example: Foreign Key </vt:lpstr>
      <vt:lpstr>PowerPoint Presentation</vt:lpstr>
      <vt:lpstr>Activity</vt:lpstr>
      <vt:lpstr>Exercise</vt:lpstr>
      <vt:lpstr>PowerPoint Presentation</vt:lpstr>
      <vt:lpstr>Composite foreign key</vt:lpstr>
      <vt:lpstr>Activity</vt:lpstr>
      <vt:lpstr>Foreign key - actions</vt:lpstr>
      <vt:lpstr>Activity</vt:lpstr>
      <vt:lpstr>ON DELETE CASCADE </vt:lpstr>
      <vt:lpstr>PowerPoint Presentation</vt:lpstr>
      <vt:lpstr>PowerPoint Presentation</vt:lpstr>
      <vt:lpstr>ON DELETE SET NULL </vt:lpstr>
      <vt:lpstr>Activity</vt:lpstr>
      <vt:lpstr>Unique key</vt:lpstr>
      <vt:lpstr>Example</vt:lpstr>
      <vt:lpstr>NOT NULL constraints</vt:lpstr>
      <vt:lpstr>Altering NOT NULL constraints</vt:lpstr>
      <vt:lpstr>CHECK constraints</vt:lpstr>
      <vt:lpstr>Example: Defining check constraints</vt:lpstr>
      <vt:lpstr>Activity</vt:lpstr>
      <vt:lpstr>Exercise</vt:lpstr>
      <vt:lpstr>Renaming constraints</vt:lpstr>
      <vt:lpstr>Disabling and Enabling constraints</vt:lpstr>
      <vt:lpstr>Enabling constraints</vt:lpstr>
      <vt:lpstr>Dropping constraints</vt:lpstr>
      <vt:lpstr>Constraint state</vt:lpstr>
      <vt:lpstr>Example</vt:lpstr>
      <vt:lpstr>PowerPoint Presentation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An Introduction</dc:title>
  <dc:creator>Sudha Yohanand</dc:creator>
  <cp:lastModifiedBy>Deepika</cp:lastModifiedBy>
  <cp:revision>546</cp:revision>
  <dcterms:created xsi:type="dcterms:W3CDTF">2012-08-03T08:50:08Z</dcterms:created>
  <dcterms:modified xsi:type="dcterms:W3CDTF">2015-10-01T08:14:25Z</dcterms:modified>
</cp:coreProperties>
</file>