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67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9" r:id="rId13"/>
    <p:sldId id="324" r:id="rId14"/>
    <p:sldId id="302" r:id="rId15"/>
    <p:sldId id="303" r:id="rId16"/>
    <p:sldId id="305" r:id="rId17"/>
    <p:sldId id="297" r:id="rId18"/>
    <p:sldId id="298" r:id="rId19"/>
    <p:sldId id="318" r:id="rId20"/>
    <p:sldId id="300" r:id="rId21"/>
    <p:sldId id="307" r:id="rId22"/>
    <p:sldId id="308" r:id="rId23"/>
    <p:sldId id="309" r:id="rId24"/>
    <p:sldId id="325" r:id="rId25"/>
    <p:sldId id="310" r:id="rId26"/>
    <p:sldId id="311" r:id="rId27"/>
    <p:sldId id="323" r:id="rId28"/>
    <p:sldId id="306" r:id="rId29"/>
    <p:sldId id="312" r:id="rId3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66"/>
    <a:srgbClr val="990099"/>
    <a:srgbClr val="D60093"/>
    <a:srgbClr val="006600"/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6" autoAdjust="0"/>
    <p:restoredTop sz="92185" autoAdjust="0"/>
  </p:normalViewPr>
  <p:slideViewPr>
    <p:cSldViewPr>
      <p:cViewPr varScale="1">
        <p:scale>
          <a:sx n="43" d="100"/>
          <a:sy n="43" d="100"/>
        </p:scale>
        <p:origin x="19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8DF27735-4EFE-46AB-BA52-203EECBA7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6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5CFD684-38F2-4B68-B219-200DB4B8C7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69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6B9BF7F9-6009-46D0-AEB9-2B2919D1B6EE}" type="slidenum">
              <a:rPr lang="en-US" smtClean="0"/>
              <a:pPr eaLnBrk="1" hangingPunct="1">
                <a:defRPr/>
              </a:pPr>
              <a:t>1</a:t>
            </a:fld>
            <a:endParaRPr lang="en-US" dirty="0" smtClean="0"/>
          </a:p>
        </p:txBody>
      </p:sp>
      <p:sp>
        <p:nvSpPr>
          <p:cNvPr id="645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74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19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2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6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34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Add some more data 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  <a:p>
            <a:r>
              <a:rPr lang="en-US" dirty="0" smtClean="0"/>
              <a:t>INSERT INTO Orders VALUES(2000,100,'7-JAN-2011',1600);</a:t>
            </a:r>
          </a:p>
          <a:p>
            <a:r>
              <a:rPr lang="en-US" dirty="0" smtClean="0"/>
              <a:t> INSERT INTO Orders VALUES(2001,200,'10-JMAR-2011',2300);</a:t>
            </a:r>
          </a:p>
          <a:p>
            <a:r>
              <a:rPr lang="en-US" dirty="0" smtClean="0"/>
              <a:t> INSERT INTO Orders VALUES(2003,300,'10-JUL-2012',2000);</a:t>
            </a:r>
          </a:p>
          <a:p>
            <a:r>
              <a:rPr lang="en-US" dirty="0" smtClean="0"/>
              <a:t> INSERT INTO Items VALUES(2000,4,1,1000);</a:t>
            </a:r>
          </a:p>
          <a:p>
            <a:r>
              <a:rPr lang="en-US" dirty="0" smtClean="0"/>
              <a:t> INSERT INTO Items VALUES(2000,1,1,600);</a:t>
            </a:r>
          </a:p>
          <a:p>
            <a:r>
              <a:rPr lang="en-US" dirty="0" smtClean="0"/>
              <a:t>INSERT INTO Items VALUES(2001,4,2,1000);</a:t>
            </a:r>
          </a:p>
          <a:p>
            <a:r>
              <a:rPr lang="en-US" dirty="0" smtClean="0"/>
              <a:t>INSERT INTO Items VALUES(2001,2,1,300);</a:t>
            </a:r>
          </a:p>
          <a:p>
            <a:r>
              <a:rPr lang="en-US" dirty="0" smtClean="0"/>
              <a:t>INSERT INTO Items VALUES(2003,4,2,1000);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59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92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94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2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err="1" smtClean="0"/>
              <a:t>Product_Old</a:t>
            </a:r>
            <a:r>
              <a:rPr lang="en-US" u="sng" baseline="0" dirty="0" smtClean="0"/>
              <a:t> table set up</a:t>
            </a:r>
            <a:endParaRPr lang="en-US" u="sng" dirty="0" smtClean="0"/>
          </a:p>
          <a:p>
            <a:endParaRPr lang="en-US" dirty="0" smtClean="0"/>
          </a:p>
          <a:p>
            <a:r>
              <a:rPr lang="en-US" dirty="0" smtClean="0"/>
              <a:t> CREATE TABLE </a:t>
            </a:r>
            <a:r>
              <a:rPr lang="en-US" dirty="0" err="1" smtClean="0"/>
              <a:t>Product_Old</a:t>
            </a:r>
            <a:r>
              <a:rPr lang="en-US" dirty="0" smtClean="0"/>
              <a:t>(PID number(4), Name varchar2(30), </a:t>
            </a:r>
            <a:r>
              <a:rPr lang="en-US" dirty="0" err="1" smtClean="0"/>
              <a:t>Qty</a:t>
            </a:r>
            <a:r>
              <a:rPr lang="en-US" dirty="0" smtClean="0"/>
              <a:t> number(2), </a:t>
            </a:r>
            <a:r>
              <a:rPr lang="en-US" dirty="0" err="1" smtClean="0"/>
              <a:t>Unit_Price</a:t>
            </a:r>
            <a:r>
              <a:rPr lang="en-US" dirty="0" smtClean="0"/>
              <a:t> NUMBER(6,2));</a:t>
            </a:r>
          </a:p>
          <a:p>
            <a:endParaRPr lang="en-US" dirty="0" smtClean="0"/>
          </a:p>
          <a:p>
            <a:r>
              <a:rPr lang="en-US" dirty="0" smtClean="0"/>
              <a:t>INSERT INTO </a:t>
            </a:r>
            <a:r>
              <a:rPr lang="en-US" dirty="0" err="1" smtClean="0"/>
              <a:t>Product_Old</a:t>
            </a:r>
            <a:r>
              <a:rPr lang="en-US" dirty="0" smtClean="0"/>
              <a:t> VALUES(11,'Jacket',10,2000);</a:t>
            </a:r>
          </a:p>
          <a:p>
            <a:r>
              <a:rPr lang="en-US" dirty="0" smtClean="0"/>
              <a:t> INSERT INTO </a:t>
            </a:r>
            <a:r>
              <a:rPr lang="en-US" dirty="0" err="1" smtClean="0"/>
              <a:t>Product_Old</a:t>
            </a:r>
            <a:r>
              <a:rPr lang="en-US" dirty="0" smtClean="0"/>
              <a:t> VALUES(2,'T-Shirt',10,300);</a:t>
            </a:r>
          </a:p>
          <a:p>
            <a:r>
              <a:rPr lang="en-US" dirty="0" smtClean="0"/>
              <a:t> INSERT INTO </a:t>
            </a:r>
            <a:r>
              <a:rPr lang="en-US" dirty="0" err="1" smtClean="0"/>
              <a:t>Product_Old</a:t>
            </a:r>
            <a:r>
              <a:rPr lang="en-US" dirty="0" smtClean="0"/>
              <a:t> VALUES(12,'Hanky',5,25);</a:t>
            </a:r>
          </a:p>
          <a:p>
            <a:r>
              <a:rPr lang="en-US" dirty="0" smtClean="0"/>
              <a:t> INSERT INTO </a:t>
            </a:r>
            <a:r>
              <a:rPr lang="en-US" dirty="0" err="1" smtClean="0"/>
              <a:t>Product_Old</a:t>
            </a:r>
            <a:r>
              <a:rPr lang="en-US" dirty="0" smtClean="0"/>
              <a:t> VALUES(4,'Trousers',20,900);</a:t>
            </a:r>
          </a:p>
          <a:p>
            <a:r>
              <a:rPr lang="en-US" dirty="0" smtClean="0"/>
              <a:t> INSERT INTO </a:t>
            </a:r>
            <a:r>
              <a:rPr lang="en-US" dirty="0" err="1" smtClean="0"/>
              <a:t>Product_Old</a:t>
            </a:r>
            <a:r>
              <a:rPr lang="en-US" dirty="0" smtClean="0"/>
              <a:t> VALUES(5,'Skirt',10,200);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CFD684-38F2-4B68-B219-200DB4B8C73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6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2" b="28896"/>
          <a:stretch>
            <a:fillRect/>
          </a:stretch>
        </p:blipFill>
        <p:spPr bwMode="auto">
          <a:xfrm>
            <a:off x="6950074" y="6111875"/>
            <a:ext cx="21939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2" descr="C:\Users\shahulj\AppData\Local\Microsoft\Windows\Temporary Internet Files\Content.Outlook\WEEF413Q\Campus Force Logo - Colour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9017" y="6541157"/>
            <a:ext cx="13160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5787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99B39-45F6-4DA9-B838-0F551DA79F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0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6B828-6E63-45E0-90BB-FE58A79975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5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C025E-D8DE-43E5-B6D2-407F9B5E6E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9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564AB-1071-48C7-9C79-153E38700A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2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91A2E-236F-4017-A808-CA6D0767C0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0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330BE-9E4E-46DF-A0C6-A111EB6CA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072AD-89DA-4A60-81AE-C785B259C9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3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78005-0B46-4EB8-BF5A-0F5A6AFDD8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1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EEF25-240C-410A-8448-2A0E6CD1BF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7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BFCB1-E3A9-4AFB-B503-74FC7FBCE9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3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7" descr="HCL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5FD53A6-6A92-4A99-9F27-314DB215B5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" descr="C:\Users\shahulj\AppData\Local\Microsoft\Windows\Temporary Internet Files\Content.Outlook\WEEF413Q\Campus Force Logo - Colour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9050" y="6589713"/>
            <a:ext cx="13160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 smtClean="0"/>
              <a:t>SQL</a:t>
            </a:r>
            <a:r>
              <a:rPr lang="en-US" dirty="0"/>
              <a:t> </a:t>
            </a:r>
            <a:r>
              <a:rPr lang="en-US" dirty="0" smtClean="0"/>
              <a:t>Operators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product Id, names and price from the product whose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product names are </a:t>
            </a:r>
            <a:r>
              <a:rPr lang="en-US" dirty="0" err="1" smtClean="0"/>
              <a:t>Kurti</a:t>
            </a:r>
            <a:r>
              <a:rPr lang="en-US" dirty="0" smtClean="0"/>
              <a:t>  and Shirt.</a:t>
            </a:r>
            <a:endParaRPr lang="en-US" dirty="0"/>
          </a:p>
          <a:p>
            <a:pPr marL="400050" lvl="1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pid,pname,price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FROM product WHERE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pname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 ('T-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Shirt','Shirt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');</a:t>
            </a:r>
          </a:p>
          <a:p>
            <a:r>
              <a:rPr lang="en-US" dirty="0" smtClean="0"/>
              <a:t>Get </a:t>
            </a:r>
            <a:r>
              <a:rPr lang="en-US" dirty="0"/>
              <a:t>all the </a:t>
            </a:r>
            <a:r>
              <a:rPr lang="en-US" dirty="0" smtClean="0"/>
              <a:t>details from the product whose </a:t>
            </a:r>
            <a:r>
              <a:rPr lang="en-US" dirty="0" err="1" smtClean="0"/>
              <a:t>pid</a:t>
            </a:r>
            <a:r>
              <a:rPr lang="en-US" dirty="0" smtClean="0"/>
              <a:t> ’s </a:t>
            </a:r>
            <a:r>
              <a:rPr lang="en-US" dirty="0"/>
              <a:t>are not </a:t>
            </a:r>
            <a:r>
              <a:rPr lang="en-US" dirty="0" smtClean="0"/>
              <a:t>5 &amp; 2.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*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product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 (5,2);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4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LIKE</a:t>
            </a:r>
            <a:r>
              <a:rPr lang="en-US" dirty="0" smtClean="0"/>
              <a:t> </a:t>
            </a:r>
            <a:r>
              <a:rPr lang="en-US" dirty="0"/>
              <a:t>operator </a:t>
            </a:r>
            <a:r>
              <a:rPr lang="en-US" dirty="0" smtClean="0"/>
              <a:t>allows </a:t>
            </a:r>
            <a:r>
              <a:rPr lang="en-US" dirty="0"/>
              <a:t>us to </a:t>
            </a:r>
            <a:r>
              <a:rPr lang="en-US" dirty="0" smtClean="0"/>
              <a:t>search for a specified pattern in a column.</a:t>
            </a:r>
            <a:endParaRPr lang="en-US" dirty="0"/>
          </a:p>
          <a:p>
            <a:r>
              <a:rPr lang="en-US" dirty="0" smtClean="0"/>
              <a:t>This is useful when we don’t know the entire value to match the pattern.</a:t>
            </a:r>
          </a:p>
          <a:p>
            <a:r>
              <a:rPr lang="en-US" dirty="0" smtClean="0"/>
              <a:t>Search conditions can either be numbers or characters.</a:t>
            </a:r>
          </a:p>
          <a:p>
            <a:r>
              <a:rPr lang="en-US" dirty="0" smtClean="0"/>
              <a:t>For this purpose we use Wild card characters like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%, _</a:t>
            </a:r>
          </a:p>
          <a:p>
            <a:r>
              <a:rPr lang="en-US" dirty="0" smtClean="0"/>
              <a:t>Wild Character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  is used to match zero or more characters.</a:t>
            </a:r>
          </a:p>
          <a:p>
            <a:r>
              <a:rPr lang="en-US" dirty="0"/>
              <a:t>Wild Character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 is used to match a single character.</a:t>
            </a:r>
          </a:p>
          <a:p>
            <a:r>
              <a:rPr lang="en-US" dirty="0" smtClean="0"/>
              <a:t>ESCAPE  is used to interpret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 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literally, rather than special characters.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IS NULL </a:t>
            </a:r>
            <a:r>
              <a:rPr lang="en-US" dirty="0" smtClean="0"/>
              <a:t>is used to test for NULL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410200"/>
          </a:xfrm>
        </p:spPr>
        <p:txBody>
          <a:bodyPr/>
          <a:lstStyle/>
          <a:p>
            <a:r>
              <a:rPr lang="en-US" dirty="0" smtClean="0"/>
              <a:t>Find the </a:t>
            </a:r>
            <a:r>
              <a:rPr lang="en-US" dirty="0" err="1" smtClean="0"/>
              <a:t>Pid</a:t>
            </a:r>
            <a:r>
              <a:rPr lang="en-US" dirty="0" smtClean="0"/>
              <a:t>, names whose names are beginning with ‘</a:t>
            </a:r>
            <a:r>
              <a:rPr lang="en-US" b="1" dirty="0" smtClean="0"/>
              <a:t>S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SELECT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FROM product WHERE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LIKE 	‘%S%’;</a:t>
            </a:r>
            <a:endParaRPr lang="en-US" dirty="0" smtClean="0"/>
          </a:p>
          <a:p>
            <a:r>
              <a:rPr lang="en-US" dirty="0" smtClean="0"/>
              <a:t>Find  all the product names that has a pattern with </a:t>
            </a:r>
            <a:r>
              <a:rPr lang="en-US" b="1" dirty="0" err="1" smtClean="0"/>
              <a:t>irt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FROM product WHERE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LIKE ‘__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’;</a:t>
            </a:r>
            <a:endParaRPr lang="en-US" b="1" dirty="0"/>
          </a:p>
          <a:p>
            <a:r>
              <a:rPr lang="en-US" dirty="0" smtClean="0"/>
              <a:t>Find all the products where the product name does not contain the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letters </a:t>
            </a:r>
            <a:r>
              <a:rPr lang="en-US" b="1" dirty="0" smtClean="0"/>
              <a:t>‘</a:t>
            </a:r>
            <a:r>
              <a:rPr lang="en-US" b="1" dirty="0" err="1" smtClean="0"/>
              <a:t>rt</a:t>
            </a:r>
            <a:r>
              <a:rPr lang="en-US" b="1" dirty="0" smtClean="0"/>
              <a:t>’.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SELECT * FROM product WHERE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NOT LIKE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‘%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irt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’;</a:t>
            </a:r>
            <a:r>
              <a:rPr lang="en-US" dirty="0" smtClean="0"/>
              <a:t>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4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BETWEEN</a:t>
            </a:r>
            <a:r>
              <a:rPr lang="en-US" dirty="0" smtClean="0"/>
              <a:t>  and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 operators are used to compare data within the specified range.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  </a:t>
            </a:r>
            <a:r>
              <a:rPr lang="en-US" dirty="0" smtClean="0"/>
              <a:t>Find all of the order dates from orders which took place from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1</a:t>
            </a:r>
            <a:r>
              <a:rPr lang="en-US" baseline="30000" dirty="0" smtClean="0"/>
              <a:t>st</a:t>
            </a:r>
            <a:r>
              <a:rPr lang="en-US" dirty="0" smtClean="0"/>
              <a:t> January to  30</a:t>
            </a:r>
            <a:r>
              <a:rPr lang="en-US" baseline="30000" dirty="0" smtClean="0"/>
              <a:t>th</a:t>
            </a:r>
            <a:r>
              <a:rPr lang="en-US" dirty="0" smtClean="0"/>
              <a:t> April 2011.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* FROM Orders WHERE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order_date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BETWEEN 	‘01-JAN-2011’ AND ’30-APR-2011’;</a:t>
            </a:r>
          </a:p>
          <a:p>
            <a:r>
              <a:rPr lang="en-US" dirty="0" smtClean="0"/>
              <a:t> Find the order numbers whose bill amount are not in the range from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2000  to 3000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FROM orders WHERE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bill_amt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NOT BETWEEN 2000 AND 3000;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181600"/>
          </a:xfrm>
        </p:spPr>
        <p:txBody>
          <a:bodyPr/>
          <a:lstStyle/>
          <a:p>
            <a:r>
              <a:rPr lang="en-US" dirty="0" smtClean="0"/>
              <a:t>Logical </a:t>
            </a:r>
            <a:r>
              <a:rPr lang="en-US" dirty="0"/>
              <a:t>operators are used to </a:t>
            </a:r>
            <a:r>
              <a:rPr lang="en-US" dirty="0" smtClean="0"/>
              <a:t>combine the results of two comparison conditions.</a:t>
            </a:r>
            <a:endParaRPr lang="en-US" dirty="0"/>
          </a:p>
          <a:p>
            <a:r>
              <a:rPr lang="en-US" dirty="0"/>
              <a:t>The result is a Boolean value either </a:t>
            </a:r>
            <a:r>
              <a:rPr lang="en-US" dirty="0" smtClean="0"/>
              <a:t>TRUE or  FALSE.</a:t>
            </a:r>
          </a:p>
          <a:p>
            <a:r>
              <a:rPr lang="en-US" dirty="0" smtClean="0"/>
              <a:t>They are AND,OR,NOT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19158"/>
              </p:ext>
            </p:extLst>
          </p:nvPr>
        </p:nvGraphicFramePr>
        <p:xfrm>
          <a:off x="914400" y="3581400"/>
          <a:ext cx="6705600" cy="2804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4000"/>
                <a:gridCol w="51816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both the component conditions are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TRUE if either of the component condition is  TRUE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TRUE if the condition is FALSE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3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562600"/>
          </a:xfrm>
        </p:spPr>
        <p:txBody>
          <a:bodyPr/>
          <a:lstStyle/>
          <a:p>
            <a:r>
              <a:rPr lang="en-US" dirty="0" smtClean="0"/>
              <a:t>Display all the details from items whose order number starts with 1 or product id is 4.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SELECT * FROM items WHERE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LIKE ‘	1%’ OR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=4;</a:t>
            </a:r>
          </a:p>
          <a:p>
            <a:r>
              <a:rPr lang="en-US" dirty="0"/>
              <a:t>Display all the details from items whose order number starts with 1 </a:t>
            </a:r>
            <a:r>
              <a:rPr lang="en-US" dirty="0" smtClean="0"/>
              <a:t>and </a:t>
            </a:r>
            <a:r>
              <a:rPr lang="en-US" dirty="0"/>
              <a:t>product id is 4.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SELECT * FROM items WHERE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order_number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like ‘1%’ 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=4;</a:t>
            </a:r>
          </a:p>
          <a:p>
            <a:r>
              <a:rPr lang="en-US" dirty="0" smtClean="0"/>
              <a:t>Find all the details of the  products whose price is less than 500 and their product name is not null.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SELECT * FROM product WHERE price&lt;500 AND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NOT NULL;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9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 query to get the following details from the </a:t>
            </a:r>
            <a:r>
              <a:rPr lang="en-US" b="1" dirty="0" err="1" smtClean="0"/>
              <a:t>Salary_det</a:t>
            </a:r>
            <a:r>
              <a:rPr lang="en-US" b="1" dirty="0" smtClean="0"/>
              <a:t> </a:t>
            </a:r>
            <a:r>
              <a:rPr lang="en-US" dirty="0" smtClean="0"/>
              <a:t>table: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Update the data with the new basic to be 10% more than the current basic.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Display </a:t>
            </a:r>
            <a:r>
              <a:rPr lang="en-US" dirty="0"/>
              <a:t>the details of the employees who </a:t>
            </a:r>
            <a:r>
              <a:rPr lang="en-US" dirty="0" smtClean="0"/>
              <a:t>name begin with alphabet between ‘A/a’ or ‘H/h’ 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List </a:t>
            </a:r>
            <a:r>
              <a:rPr lang="en-US" dirty="0"/>
              <a:t>the details of the </a:t>
            </a:r>
            <a:r>
              <a:rPr lang="en-US" dirty="0" smtClean="0"/>
              <a:t>female employees </a:t>
            </a:r>
            <a:r>
              <a:rPr lang="en-US" dirty="0"/>
              <a:t>who have joined after </a:t>
            </a:r>
            <a:r>
              <a:rPr lang="en-US" dirty="0" smtClean="0"/>
              <a:t>JUNE 2009.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Count the number of employees who have ID as beginning with ‘SAP’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 all IDs of the employees whose have taken casual leave for more than 3 days at a stretch.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 the leave details for the employees EA12345 and EA23456.</a:t>
            </a:r>
          </a:p>
          <a:p>
            <a:pPr marL="0" indent="0" algn="r">
              <a:buNone/>
            </a:pPr>
            <a:r>
              <a:rPr lang="en-US" dirty="0" smtClean="0"/>
              <a:t>(30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SET operators are used to combine the results of two or more queries to generate a single result set.</a:t>
            </a:r>
          </a:p>
          <a:p>
            <a:r>
              <a:rPr lang="en-US" dirty="0" smtClean="0"/>
              <a:t>This is known as Compound query.</a:t>
            </a:r>
          </a:p>
          <a:p>
            <a:r>
              <a:rPr lang="en-US" dirty="0" smtClean="0"/>
              <a:t>The number of columns selected in both queries must be the same.</a:t>
            </a:r>
          </a:p>
          <a:p>
            <a:r>
              <a:rPr lang="en-US" dirty="0" smtClean="0"/>
              <a:t>The various Set operators are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UNION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UNION ALL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INTERSECT</a:t>
            </a:r>
          </a:p>
          <a:p>
            <a:pPr lvl="1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MINUS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9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UNION</a:t>
            </a:r>
            <a:r>
              <a:rPr lang="en-US" dirty="0"/>
              <a:t> operator returns all rows selected by the either query. </a:t>
            </a:r>
          </a:p>
          <a:p>
            <a:r>
              <a:rPr lang="en-US" dirty="0"/>
              <a:t>The number of columns and data type of the columns being selected must be identical in all the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 statements used in the query. </a:t>
            </a:r>
          </a:p>
          <a:p>
            <a:r>
              <a:rPr lang="en-US" dirty="0" smtClean="0"/>
              <a:t>Null values are not ignored. </a:t>
            </a:r>
          </a:p>
          <a:p>
            <a:r>
              <a:rPr lang="en-US" dirty="0" smtClean="0"/>
              <a:t>By </a:t>
            </a:r>
            <a:r>
              <a:rPr lang="en-US" dirty="0"/>
              <a:t>default the output is stored in the ascending order of the first column of the select clause. </a:t>
            </a:r>
            <a:endParaRPr lang="en-US" dirty="0" smtClean="0"/>
          </a:p>
          <a:p>
            <a:r>
              <a:rPr lang="en-US" dirty="0" smtClean="0"/>
              <a:t>The result returns only the distinct rows and no duplicate rows.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8336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Let us create a new table </a:t>
            </a:r>
            <a:r>
              <a:rPr lang="en-US" dirty="0" err="1" smtClean="0"/>
              <a:t>Product_Old</a:t>
            </a:r>
            <a:r>
              <a:rPr lang="en-US" dirty="0" smtClean="0"/>
              <a:t> with the following details.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/>
              <a:t>     	 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45494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Product_Old</a:t>
            </a:r>
            <a:endParaRPr lang="en-US" u="sn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23092"/>
              </p:ext>
            </p:extLst>
          </p:nvPr>
        </p:nvGraphicFramePr>
        <p:xfrm>
          <a:off x="609600" y="1969532"/>
          <a:ext cx="7239000" cy="22860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042047"/>
                <a:gridCol w="2420202"/>
                <a:gridCol w="1393776"/>
                <a:gridCol w="1382975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 PID                     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NAME      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QTY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smtClean="0">
                          <a:effectLst/>
                        </a:rPr>
                        <a:t>UNIT_PRICE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Jacket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T-Shirt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Hanky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Trouser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Skirt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4648200"/>
            <a:ext cx="8305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5F5F5F"/>
                </a:solidFill>
                <a:latin typeface="+mn-lt"/>
                <a:cs typeface="+mn-cs"/>
              </a:rPr>
              <a:t>Display the product names and prices of all the products from both the tables. Display each product Id only once.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SQL&gt; </a:t>
            </a:r>
            <a:r>
              <a:rPr lang="en-US" sz="2000" dirty="0" smtClean="0"/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FROM product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UNION 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name FROM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product_old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35563"/>
          </a:xfrm>
        </p:spPr>
        <p:txBody>
          <a:bodyPr/>
          <a:lstStyle/>
          <a:p>
            <a:r>
              <a:rPr lang="en-US" dirty="0" smtClean="0"/>
              <a:t>Operators </a:t>
            </a:r>
            <a:r>
              <a:rPr lang="en-US" dirty="0"/>
              <a:t>are used to specify conditions in SQL statement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An </a:t>
            </a:r>
            <a:r>
              <a:rPr lang="en-US" dirty="0" smtClean="0"/>
              <a:t>operator </a:t>
            </a:r>
            <a:r>
              <a:rPr lang="en-US" dirty="0"/>
              <a:t>works on data items in order to return desired results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These data items are called operands or arguments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SQL operators are </a:t>
            </a:r>
            <a:r>
              <a:rPr lang="en-US" dirty="0"/>
              <a:t>grouped </a:t>
            </a:r>
            <a:r>
              <a:rPr lang="en-US" dirty="0" smtClean="0"/>
              <a:t>under 5 types</a:t>
            </a:r>
            <a:endParaRPr lang="en-US" dirty="0"/>
          </a:p>
          <a:p>
            <a:pPr lvl="1"/>
            <a:r>
              <a:rPr lang="en-US" sz="2000" dirty="0" smtClean="0"/>
              <a:t>Arithmetic Operators</a:t>
            </a:r>
            <a:endParaRPr lang="en-US" sz="2000" dirty="0"/>
          </a:p>
          <a:p>
            <a:pPr lvl="1"/>
            <a:r>
              <a:rPr lang="en-US" sz="2000" dirty="0" smtClean="0"/>
              <a:t>Character Operators</a:t>
            </a:r>
            <a:endParaRPr lang="en-US" sz="2000" dirty="0"/>
          </a:p>
          <a:p>
            <a:pPr lvl="1"/>
            <a:r>
              <a:rPr lang="en-US" sz="2000" dirty="0" smtClean="0"/>
              <a:t>Logical Operators</a:t>
            </a:r>
            <a:endParaRPr lang="en-US" sz="2000" dirty="0"/>
          </a:p>
          <a:p>
            <a:pPr lvl="1"/>
            <a:r>
              <a:rPr lang="en-US" sz="2000" dirty="0" smtClean="0"/>
              <a:t>Comparison Operators</a:t>
            </a:r>
            <a:endParaRPr lang="en-US" sz="2000" dirty="0"/>
          </a:p>
          <a:p>
            <a:pPr lvl="1"/>
            <a:r>
              <a:rPr lang="en-US" sz="2000" dirty="0" smtClean="0"/>
              <a:t>Set Operators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ALL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UNION ALL </a:t>
            </a:r>
            <a:r>
              <a:rPr lang="en-US" dirty="0"/>
              <a:t>operator to returns all rows from </a:t>
            </a:r>
            <a:r>
              <a:rPr lang="en-US" dirty="0" smtClean="0"/>
              <a:t>either query. </a:t>
            </a:r>
            <a:endParaRPr lang="en-US" dirty="0"/>
          </a:p>
          <a:p>
            <a:r>
              <a:rPr lang="en-US" dirty="0" smtClean="0"/>
              <a:t>Duplicate </a:t>
            </a:r>
            <a:r>
              <a:rPr lang="en-US" dirty="0"/>
              <a:t>rows are not </a:t>
            </a:r>
            <a:r>
              <a:rPr lang="en-US" dirty="0" smtClean="0"/>
              <a:t>eliminated..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Display all the product id and their names from both the tables.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SELECT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pid,pname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product  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UNION ALL 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pid,name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product_old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38336"/>
            <a:ext cx="8676861" cy="498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1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INTERSECT</a:t>
            </a:r>
            <a:r>
              <a:rPr lang="en-US" dirty="0"/>
              <a:t> </a:t>
            </a:r>
            <a:r>
              <a:rPr lang="en-US" dirty="0" smtClean="0"/>
              <a:t>operator </a:t>
            </a:r>
            <a:r>
              <a:rPr lang="en-US" dirty="0"/>
              <a:t>to </a:t>
            </a:r>
            <a:r>
              <a:rPr lang="en-US" dirty="0" smtClean="0"/>
              <a:t>returns distinct rows that are returned by both the queries</a:t>
            </a:r>
            <a:r>
              <a:rPr lang="en-US" dirty="0"/>
              <a:t>.</a:t>
            </a:r>
          </a:p>
          <a:p>
            <a:r>
              <a:rPr lang="en-US" dirty="0"/>
              <a:t>The number of columns and data type of the columns being selected must be identical in all the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dirty="0"/>
              <a:t> statements used in the query.</a:t>
            </a:r>
          </a:p>
          <a:p>
            <a:r>
              <a:rPr lang="en-US" dirty="0"/>
              <a:t>Reversing the order of intersected table does not alter the result .</a:t>
            </a:r>
          </a:p>
          <a:p>
            <a:r>
              <a:rPr lang="en-US" dirty="0"/>
              <a:t>It does not ignore null values 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     Display all the </a:t>
            </a:r>
            <a:r>
              <a:rPr lang="en-US" dirty="0" smtClean="0"/>
              <a:t>product Id and </a:t>
            </a:r>
            <a:r>
              <a:rPr lang="en-US" dirty="0"/>
              <a:t>their names </a:t>
            </a:r>
            <a:r>
              <a:rPr lang="en-US" dirty="0" smtClean="0"/>
              <a:t>common to both tables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pid,pname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FROM product 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INTERSECT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pid,name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product_old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029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MINUS </a:t>
            </a:r>
            <a:r>
              <a:rPr lang="en-US" dirty="0" smtClean="0"/>
              <a:t>operator returns the distinct rows that are returned by the first </a:t>
            </a:r>
            <a:r>
              <a:rPr lang="en-US" dirty="0"/>
              <a:t>query </a:t>
            </a:r>
            <a:r>
              <a:rPr lang="en-US" dirty="0" smtClean="0"/>
              <a:t>but not returned by the second </a:t>
            </a:r>
            <a:r>
              <a:rPr lang="en-US" dirty="0"/>
              <a:t>query. </a:t>
            </a:r>
          </a:p>
          <a:p>
            <a:r>
              <a:rPr lang="en-US" dirty="0"/>
              <a:t>It gives the result of first select statement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MINUS</a:t>
            </a:r>
            <a:r>
              <a:rPr lang="en-US" dirty="0" smtClean="0"/>
              <a:t> the </a:t>
            </a:r>
            <a:r>
              <a:rPr lang="en-US" dirty="0"/>
              <a:t>result of second select statement .</a:t>
            </a:r>
          </a:p>
          <a:p>
            <a:r>
              <a:rPr lang="en-US" dirty="0"/>
              <a:t>The number of columns and data type of the columns being selected must be </a:t>
            </a:r>
            <a:r>
              <a:rPr lang="en-US" dirty="0" smtClean="0"/>
              <a:t>the same.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SQL&gt;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pid,pname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FROM product 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MINUS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SELECT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pid,name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product_old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7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62328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6232800" cy="205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4876800"/>
            <a:ext cx="8839200" cy="1185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9600" y="6189858"/>
            <a:ext cx="838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993366"/>
                </a:solidFill>
              </a:rPr>
              <a:t>What if you exchange the sequence of the SELECT statements? Will the result be same?</a:t>
            </a:r>
            <a:endParaRPr lang="en-US" i="1" dirty="0">
              <a:solidFill>
                <a:srgbClr val="993366"/>
              </a:solidFill>
            </a:endParaRP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3" y="6133457"/>
            <a:ext cx="575582" cy="505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45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dirty="0" smtClean="0"/>
              <a:t>Using parentheses changes the order of Precedence</a:t>
            </a:r>
          </a:p>
          <a:p>
            <a:r>
              <a:rPr lang="en-US" dirty="0" smtClean="0"/>
              <a:t>Operators with same precedence are evaluated from left to right.</a:t>
            </a:r>
          </a:p>
          <a:p>
            <a:r>
              <a:rPr lang="en-US" dirty="0" smtClean="0"/>
              <a:t>All Set operators have equal precedence.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43643"/>
              </p:ext>
            </p:extLst>
          </p:nvPr>
        </p:nvGraphicFramePr>
        <p:xfrm>
          <a:off x="1371600" y="2895600"/>
          <a:ext cx="6096000" cy="3505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7800"/>
                <a:gridCol w="464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Unary operators +, -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Multiplication, Division</a:t>
                      </a:r>
                      <a:r>
                        <a:rPr lang="en-US" baseline="0" dirty="0" smtClean="0"/>
                        <a:t> * , /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Add, Subtraction, Concatenation</a:t>
                      </a:r>
                      <a:r>
                        <a:rPr lang="en-US" baseline="0" dirty="0" smtClean="0"/>
                        <a:t> +,-,||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Comparison operators   =, !=, &gt;,&lt;,&gt;=,&lt;=, </a:t>
                      </a:r>
                    </a:p>
                    <a:p>
                      <a:r>
                        <a:rPr lang="en-US" dirty="0" smtClean="0"/>
                        <a:t>IS NULL, Like, IN, Between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operator NOT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r>
                        <a:rPr lang="en-US" baseline="0" dirty="0" smtClean="0"/>
                        <a:t> operator 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</a:t>
                      </a:r>
                      <a:r>
                        <a:rPr lang="en-US" baseline="0" dirty="0" smtClean="0"/>
                        <a:t> operator  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7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8" y="990600"/>
            <a:ext cx="82296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another table </a:t>
            </a:r>
            <a:r>
              <a:rPr lang="en-US" dirty="0" err="1" smtClean="0"/>
              <a:t>Salary_Old</a:t>
            </a:r>
            <a:r>
              <a:rPr lang="en-US" dirty="0" smtClean="0"/>
              <a:t> with the following records.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185703"/>
              </p:ext>
            </p:extLst>
          </p:nvPr>
        </p:nvGraphicFramePr>
        <p:xfrm>
          <a:off x="381000" y="1524000"/>
          <a:ext cx="5001210" cy="25178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1760"/>
                <a:gridCol w="1343609"/>
                <a:gridCol w="1137920"/>
                <a:gridCol w="1137921"/>
              </a:tblGrid>
              <a:tr h="326013">
                <a:tc>
                  <a:txBody>
                    <a:bodyPr/>
                    <a:lstStyle/>
                    <a:p>
                      <a:r>
                        <a:rPr lang="en-US" dirty="0" smtClean="0"/>
                        <a:t>Sapid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</a:tr>
              <a:tr h="3706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EA12345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Geetha 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6013">
                <a:tc>
                  <a:txBody>
                    <a:bodyPr/>
                    <a:lstStyle/>
                    <a:p>
                      <a:r>
                        <a:rPr lang="en-US" dirty="0" smtClean="0"/>
                        <a:t>SAP1234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Mohan 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3389">
                <a:tc>
                  <a:txBody>
                    <a:bodyPr/>
                    <a:lstStyle/>
                    <a:p>
                      <a:r>
                        <a:rPr lang="en-US" dirty="0" smtClean="0"/>
                        <a:t>SAP2345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Sudha</a:t>
                      </a:r>
                      <a:r>
                        <a:rPr lang="en-US" dirty="0" smtClean="0"/>
                        <a:t> 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9604">
                <a:tc>
                  <a:txBody>
                    <a:bodyPr/>
                    <a:lstStyle/>
                    <a:p>
                      <a:r>
                        <a:rPr lang="en-US" dirty="0" smtClean="0"/>
                        <a:t>ES4098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Rahul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62708">
                <a:tc>
                  <a:txBody>
                    <a:bodyPr/>
                    <a:lstStyle/>
                    <a:p>
                      <a:r>
                        <a:rPr lang="en-US" dirty="0" smtClean="0"/>
                        <a:t>SEM7132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Vijay 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Payroll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2248" y="4180344"/>
            <a:ext cx="8586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Clr>
                <a:schemeClr val="accent2"/>
              </a:buClr>
              <a:buAutoNum type="arabicPeriod"/>
            </a:pPr>
            <a:r>
              <a:rPr lang="en-US" sz="2000" dirty="0">
                <a:solidFill>
                  <a:srgbClr val="5F5F5F"/>
                </a:solidFill>
                <a:latin typeface="+mn-lt"/>
                <a:cs typeface="+mn-cs"/>
              </a:rPr>
              <a:t>Display </a:t>
            </a:r>
            <a:r>
              <a:rPr lang="en-US" sz="2000" dirty="0" err="1" smtClean="0">
                <a:solidFill>
                  <a:srgbClr val="5F5F5F"/>
                </a:solidFill>
                <a:latin typeface="+mn-lt"/>
                <a:cs typeface="+mn-cs"/>
              </a:rPr>
              <a:t>sapids</a:t>
            </a:r>
            <a:r>
              <a:rPr lang="en-US" sz="2000" dirty="0" smtClean="0">
                <a:solidFill>
                  <a:srgbClr val="5F5F5F"/>
                </a:solidFill>
                <a:latin typeface="+mn-lt"/>
                <a:cs typeface="+mn-cs"/>
              </a:rPr>
              <a:t> and names from both the tables with no duplicates. </a:t>
            </a:r>
            <a:endParaRPr lang="en-US" sz="2000" dirty="0">
              <a:solidFill>
                <a:srgbClr val="5F5F5F"/>
              </a:solidFill>
              <a:latin typeface="+mn-lt"/>
              <a:cs typeface="+mn-cs"/>
            </a:endParaRPr>
          </a:p>
          <a:p>
            <a:pPr marL="457200" indent="-45720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AutoNum type="arabicPeriod"/>
            </a:pPr>
            <a:r>
              <a:rPr lang="en-US" sz="2000" dirty="0">
                <a:solidFill>
                  <a:srgbClr val="5F5F5F"/>
                </a:solidFill>
                <a:latin typeface="+mn-lt"/>
                <a:cs typeface="+mn-cs"/>
              </a:rPr>
              <a:t>Display </a:t>
            </a:r>
            <a:r>
              <a:rPr lang="en-US" sz="2000" dirty="0" smtClean="0">
                <a:solidFill>
                  <a:srgbClr val="5F5F5F"/>
                </a:solidFill>
                <a:latin typeface="+mn-lt"/>
                <a:cs typeface="+mn-cs"/>
              </a:rPr>
              <a:t>sapid of all female employees from both the tables.</a:t>
            </a:r>
          </a:p>
          <a:p>
            <a:pPr marL="457200" indent="-45720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AutoNum type="arabi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  <a:cs typeface="+mn-cs"/>
              </a:rPr>
              <a:t>Using the information available in both the tables find </a:t>
            </a:r>
            <a:r>
              <a:rPr lang="en-US" sz="2000" dirty="0" err="1" smtClean="0">
                <a:solidFill>
                  <a:srgbClr val="5F5F5F"/>
                </a:solidFill>
                <a:latin typeface="+mn-lt"/>
                <a:cs typeface="+mn-cs"/>
              </a:rPr>
              <a:t>sapids</a:t>
            </a:r>
            <a:r>
              <a:rPr lang="en-US" sz="2000" dirty="0" smtClean="0">
                <a:solidFill>
                  <a:srgbClr val="5F5F5F"/>
                </a:solidFill>
                <a:latin typeface="+mn-lt"/>
                <a:cs typeface="+mn-cs"/>
              </a:rPr>
              <a:t> of all the employees who have joined after 2009 but not in HR department. </a:t>
            </a:r>
          </a:p>
          <a:p>
            <a:pPr marL="457200" indent="-45720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AutoNum type="arabi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  <a:cs typeface="+mn-cs"/>
              </a:rPr>
              <a:t>Display </a:t>
            </a:r>
            <a:r>
              <a:rPr lang="en-US" sz="2000" dirty="0" err="1">
                <a:solidFill>
                  <a:srgbClr val="5F5F5F"/>
                </a:solidFill>
              </a:rPr>
              <a:t>sapids</a:t>
            </a:r>
            <a:r>
              <a:rPr lang="en-US" sz="2000" dirty="0">
                <a:solidFill>
                  <a:srgbClr val="5F5F5F"/>
                </a:solidFill>
              </a:rPr>
              <a:t> and names </a:t>
            </a:r>
            <a:r>
              <a:rPr lang="en-US" sz="2000" dirty="0" smtClean="0">
                <a:solidFill>
                  <a:srgbClr val="5F5F5F"/>
                </a:solidFill>
              </a:rPr>
              <a:t>in the form of “&lt;&lt;name&gt;&gt;(&lt;&lt;sapid&gt;&gt;) who are only in </a:t>
            </a:r>
            <a:r>
              <a:rPr lang="en-US" sz="2000" dirty="0" err="1" smtClean="0">
                <a:solidFill>
                  <a:srgbClr val="5F5F5F"/>
                </a:solidFill>
              </a:rPr>
              <a:t>Salary_Det</a:t>
            </a:r>
            <a:r>
              <a:rPr lang="en-US" sz="2000" dirty="0" smtClean="0">
                <a:solidFill>
                  <a:srgbClr val="5F5F5F"/>
                </a:solidFill>
              </a:rPr>
              <a:t> table. 				</a:t>
            </a:r>
            <a:r>
              <a:rPr lang="en-US" sz="2000" dirty="0" smtClean="0">
                <a:solidFill>
                  <a:srgbClr val="5F5F5F"/>
                </a:solidFill>
                <a:latin typeface="+mn-lt"/>
                <a:cs typeface="+mn-cs"/>
              </a:rPr>
              <a:t>(45 </a:t>
            </a:r>
            <a:r>
              <a:rPr lang="en-US" sz="2000" dirty="0" err="1" smtClean="0">
                <a:solidFill>
                  <a:srgbClr val="5F5F5F"/>
                </a:solidFill>
                <a:latin typeface="+mn-lt"/>
                <a:cs typeface="+mn-cs"/>
              </a:rPr>
              <a:t>mins</a:t>
            </a:r>
            <a:r>
              <a:rPr lang="en-US" sz="2000" dirty="0" smtClean="0">
                <a:solidFill>
                  <a:srgbClr val="5F5F5F"/>
                </a:solidFill>
                <a:latin typeface="+mn-lt"/>
                <a:cs typeface="+mn-cs"/>
              </a:rPr>
              <a:t>)</a:t>
            </a:r>
            <a:endParaRPr lang="en-US" sz="2000" dirty="0">
              <a:solidFill>
                <a:srgbClr val="5F5F5F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5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dirty="0" smtClean="0"/>
              <a:t>Arithmetic operators works on Numeric operands.</a:t>
            </a:r>
          </a:p>
          <a:p>
            <a:r>
              <a:rPr lang="en-US" dirty="0" smtClean="0"/>
              <a:t>They are Add (+), - (Subtract), * (Multiply), %(Divide)</a:t>
            </a:r>
          </a:p>
          <a:p>
            <a:r>
              <a:rPr lang="en-US" dirty="0" smtClean="0"/>
              <a:t>The result is always an integer.</a:t>
            </a:r>
          </a:p>
          <a:p>
            <a:r>
              <a:rPr lang="en-US" dirty="0" smtClean="0"/>
              <a:t>When the operators works on a single operand they are called Unary operators.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Ex: -234, +56</a:t>
            </a:r>
          </a:p>
          <a:p>
            <a:r>
              <a:rPr lang="en-US" dirty="0" smtClean="0"/>
              <a:t>When the operators works on two operands they are known as Binary operators.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Ex. 6+3, 90/10</a:t>
            </a:r>
          </a:p>
          <a:p>
            <a:r>
              <a:rPr lang="en-US" dirty="0" smtClean="0"/>
              <a:t>+ and – operators works on Date arithmetic.</a:t>
            </a:r>
          </a:p>
          <a:p>
            <a:r>
              <a:rPr lang="en-US" dirty="0" smtClean="0"/>
              <a:t>Parentheses </a:t>
            </a:r>
            <a:r>
              <a:rPr lang="en-US" dirty="0"/>
              <a:t>can be used to override precedence.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7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 5 + 10.5 FROM DUAL;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-12 + 8 FROM DUAL;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qty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price FROM Product;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bill_amt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/ 10 FROM orders;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sysdate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+ 7 FROM DUAL;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Sysdate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returns the current system date.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4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out what the following query returns?</a:t>
            </a:r>
            <a:endParaRPr lang="en-US" dirty="0"/>
          </a:p>
          <a:p>
            <a:pPr marL="914400" lvl="1" indent="-514350">
              <a:buAutoNum type="alphaLcPeriod"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SQL&gt;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sysdate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+ 7 FROM DUAL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14400" lvl="1" indent="-514350">
              <a:buFont typeface="Wingdings" pitchFamily="2" charset="2"/>
              <a:buAutoNum type="alphaLcPeriod"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SQL&gt; SELECT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sysdate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35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DUAL;</a:t>
            </a:r>
          </a:p>
          <a:p>
            <a:pPr marL="914400" lvl="1" indent="-514350">
              <a:buFont typeface="Wingdings" pitchFamily="2" charset="2"/>
              <a:buAutoNum type="alphaLcPeriod"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SQL&gt; SELECT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sysdate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2 FROM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DUAL;</a:t>
            </a:r>
          </a:p>
          <a:p>
            <a:pPr marL="400050" lvl="1" indent="0">
              <a:buNone/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3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US" dirty="0" smtClean="0"/>
              <a:t>Character operators works on character strings.</a:t>
            </a:r>
          </a:p>
          <a:p>
            <a:r>
              <a:rPr lang="en-US" dirty="0" smtClean="0"/>
              <a:t>Concatenation operator  is used to join two character strings </a:t>
            </a:r>
          </a:p>
          <a:p>
            <a:r>
              <a:rPr lang="en-US" dirty="0" smtClean="0"/>
              <a:t>Vertical bars(||) are used fro concatenation.</a:t>
            </a:r>
          </a:p>
          <a:p>
            <a:r>
              <a:rPr lang="en-US" dirty="0" smtClean="0"/>
              <a:t>When we concatenate two null strings, the result is always NULL.</a:t>
            </a:r>
          </a:p>
          <a:p>
            <a:r>
              <a:rPr lang="en-US" dirty="0" smtClean="0"/>
              <a:t>When we concatenate a zero-length string with another string, the result is the character string</a:t>
            </a:r>
          </a:p>
          <a:p>
            <a:pPr marL="0" indent="0">
              <a:buNone/>
            </a:pPr>
            <a:r>
              <a:rPr lang="en-US" dirty="0" smtClean="0"/>
              <a:t>      Example: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SQL&gt; SELECT ‘HELLO’||’  ‘||’ORACLE’ FROM DUAL;     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Output: HELLO  ORACLE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dirty="0" smtClean="0"/>
              <a:t>Comparison operators are used to compare two values or expressions.</a:t>
            </a:r>
          </a:p>
          <a:p>
            <a:r>
              <a:rPr lang="en-US" dirty="0" smtClean="0"/>
              <a:t>The result is a Boolean value either TRUE, FALSE or NULL.</a:t>
            </a:r>
          </a:p>
          <a:p>
            <a:r>
              <a:rPr lang="en-US" dirty="0" smtClean="0"/>
              <a:t>The comparison operators 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45146"/>
              </p:ext>
            </p:extLst>
          </p:nvPr>
        </p:nvGraphicFramePr>
        <p:xfrm>
          <a:off x="1066800" y="3276600"/>
          <a:ext cx="6096000" cy="2590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2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Equality sign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  ,  &lt;&gt;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</a:t>
                      </a:r>
                      <a:r>
                        <a:rPr lang="en-US" baseline="0" dirty="0" smtClean="0"/>
                        <a:t>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12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Consider the Product table which we created earlier with the records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Get the details of the product whose price is less than 400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SELECT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pid,pname,qty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FROM product WHERE price&lt;400;</a:t>
            </a:r>
          </a:p>
          <a:p>
            <a:r>
              <a:rPr lang="en-US" dirty="0"/>
              <a:t>Get </a:t>
            </a:r>
            <a:r>
              <a:rPr lang="en-US" dirty="0" smtClean="0"/>
              <a:t>the order number and the customer number for orders after year 2010.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ORDER_NUMBER, CUST_NUMBER FROM Orders WHERE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ORDER_DATE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&gt;'31-DEC-2010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';</a:t>
            </a:r>
          </a:p>
          <a:p>
            <a:r>
              <a:rPr lang="en-US" dirty="0"/>
              <a:t>Get </a:t>
            </a:r>
            <a:r>
              <a:rPr lang="en-US" dirty="0" smtClean="0"/>
              <a:t>all the details of the products excluding the </a:t>
            </a:r>
            <a:r>
              <a:rPr lang="en-US" dirty="0" err="1" smtClean="0"/>
              <a:t>prodname</a:t>
            </a:r>
            <a:r>
              <a:rPr lang="en-US" dirty="0" smtClean="0"/>
              <a:t> ‘</a:t>
            </a:r>
            <a:r>
              <a:rPr lang="en-US" b="1" dirty="0" smtClean="0"/>
              <a:t>Skirt’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SELECT * FROM product WHERE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pname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!= ‘Skirt’;</a:t>
            </a:r>
          </a:p>
          <a:p>
            <a:pPr marL="0" indent="0">
              <a:buNone/>
            </a:pPr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38200"/>
          </a:xfrm>
        </p:spPr>
        <p:txBody>
          <a:bodyPr/>
          <a:lstStyle/>
          <a:p>
            <a:r>
              <a:rPr lang="en-US" dirty="0" smtClean="0"/>
              <a:t>IN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/>
              <a:t>operator is allows us to test whether the given value is in the given set of values.</a:t>
            </a:r>
            <a:r>
              <a:rPr lang="en-US" dirty="0">
                <a:cs typeface="Calibri" pitchFamily="34" charset="0"/>
              </a:rPr>
              <a:t> </a:t>
            </a:r>
            <a:endParaRPr lang="en-US" dirty="0" smtClean="0"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 smtClean="0">
                <a:cs typeface="Calibri" pitchFamily="34" charset="0"/>
              </a:rPr>
              <a:t>Syntax</a:t>
            </a:r>
            <a:r>
              <a:rPr lang="en-US" dirty="0">
                <a:cs typeface="Calibri" pitchFamily="34" charset="0"/>
              </a:rPr>
              <a:t>:</a:t>
            </a:r>
          </a:p>
          <a:p>
            <a:pPr marL="0" lvl="0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dirty="0">
                <a:cs typeface="Calibri" pitchFamily="34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  column_name1[,column_name2…] FROM  </a:t>
            </a:r>
          </a:p>
          <a:p>
            <a:pPr marL="0" lvl="0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[NOT] IN </a:t>
            </a:r>
          </a:p>
          <a:p>
            <a:pPr marL="0" lvl="0" indent="0">
              <a:lnSpc>
                <a:spcPct val="90000"/>
              </a:lnSpc>
              <a:buClr>
                <a:srgbClr val="000000"/>
              </a:buCl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(column1[,column2…]); </a:t>
            </a:r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90000"/>
              </a:lnSpc>
              <a:buClr>
                <a:srgbClr val="000000"/>
              </a:buClr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The values specified are checked and compared with the list of values in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/>
              <a:t> phrase.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 operator with the IN phrase is used to test for a value that is not in the list of values.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operator allows to specify multiple values in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dirty="0" smtClean="0"/>
              <a:t> clause.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C025E-D8DE-43E5-B6D2-407F9B5E6ED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. Introduction to SQL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96A093-83F9-46E3-9F58-4F81EF330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4BFD56-5582-47F1-B706-3664A87803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F4292E-6743-44A2-A8AB-E59BAA402D9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1. Introduction to SQL</Template>
  <TotalTime>10865</TotalTime>
  <Words>1633</Words>
  <Application>Microsoft Office PowerPoint</Application>
  <PresentationFormat>On-screen Show (4:3)</PresentationFormat>
  <Paragraphs>343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1. Introduction to SQL</vt:lpstr>
      <vt:lpstr>SQL Operators </vt:lpstr>
      <vt:lpstr>Types of operators</vt:lpstr>
      <vt:lpstr>Arithmetic operators</vt:lpstr>
      <vt:lpstr>Examples</vt:lpstr>
      <vt:lpstr>Activity</vt:lpstr>
      <vt:lpstr>Character operators</vt:lpstr>
      <vt:lpstr>Comparison operators</vt:lpstr>
      <vt:lpstr>Examples</vt:lpstr>
      <vt:lpstr>IN operator</vt:lpstr>
      <vt:lpstr>Example</vt:lpstr>
      <vt:lpstr>LIKE operator</vt:lpstr>
      <vt:lpstr>Example</vt:lpstr>
      <vt:lpstr>BETWEEN Operators</vt:lpstr>
      <vt:lpstr>Logical Operators</vt:lpstr>
      <vt:lpstr>Examples</vt:lpstr>
      <vt:lpstr>Exercises</vt:lpstr>
      <vt:lpstr>SET Operators</vt:lpstr>
      <vt:lpstr>UNION</vt:lpstr>
      <vt:lpstr>Example</vt:lpstr>
      <vt:lpstr>UNION ALL </vt:lpstr>
      <vt:lpstr>Comparison</vt:lpstr>
      <vt:lpstr>INTERSECT </vt:lpstr>
      <vt:lpstr>MINUS</vt:lpstr>
      <vt:lpstr>PowerPoint Presentation</vt:lpstr>
      <vt:lpstr>Operator precedence</vt:lpstr>
      <vt:lpstr>Exercise</vt:lpstr>
    </vt:vector>
  </TitlesOfParts>
  <Company>HCL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An Introduction</dc:title>
  <dc:creator>Sudha Yohanand</dc:creator>
  <cp:lastModifiedBy>Deepika</cp:lastModifiedBy>
  <cp:revision>376</cp:revision>
  <dcterms:created xsi:type="dcterms:W3CDTF">2012-08-03T08:50:08Z</dcterms:created>
  <dcterms:modified xsi:type="dcterms:W3CDTF">2015-10-01T08:22:35Z</dcterms:modified>
</cp:coreProperties>
</file>